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9" r:id="rId3"/>
    <p:sldId id="280" r:id="rId4"/>
    <p:sldId id="286" r:id="rId5"/>
    <p:sldId id="281" r:id="rId6"/>
    <p:sldId id="282" r:id="rId7"/>
    <p:sldId id="284" r:id="rId8"/>
    <p:sldId id="283" r:id="rId9"/>
    <p:sldId id="287" r:id="rId10"/>
    <p:sldId id="288" r:id="rId11"/>
    <p:sldId id="290" r:id="rId12"/>
    <p:sldId id="289" r:id="rId13"/>
    <p:sldId id="272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88" autoAdjust="0"/>
    <p:restoredTop sz="94671" autoAdjust="0"/>
  </p:normalViewPr>
  <p:slideViewPr>
    <p:cSldViewPr>
      <p:cViewPr>
        <p:scale>
          <a:sx n="75" d="100"/>
          <a:sy n="75" d="100"/>
        </p:scale>
        <p:origin x="-1236" y="-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CE3E2-8993-4D4D-A276-FEF9CF543BB1}" type="datetimeFigureOut">
              <a:rPr lang="ru-RU"/>
              <a:pPr>
                <a:defRPr/>
              </a:pPr>
              <a:t>21.11.2013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4A5C2-0D83-4977-9D44-593FF6D145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673B0D-8CD2-4A9F-859A-E096D24E9A68}" type="datetimeFigureOut">
              <a:rPr lang="ru-RU"/>
              <a:pPr>
                <a:defRPr/>
              </a:pPr>
              <a:t>21.11.2013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5F0E4E-736F-4A37-87EF-9910D0469D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E902F-EA88-4447-962D-77465805837D}" type="datetimeFigureOut">
              <a:rPr lang="ru-RU"/>
              <a:pPr>
                <a:defRPr/>
              </a:pPr>
              <a:t>21.11.2013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D5DAC9-DCE8-4A0F-9279-E2EF398C84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B64CB4-5864-4C54-B1BB-5ED7087ECF2B}" type="datetimeFigureOut">
              <a:rPr lang="ru-RU"/>
              <a:pPr>
                <a:defRPr/>
              </a:pPr>
              <a:t>21.11.2013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D06F5D-9DD3-472F-929C-923DF12B67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618AD4-54B4-4AE4-AE97-65AF599279C5}" type="datetimeFigureOut">
              <a:rPr lang="ru-RU"/>
              <a:pPr>
                <a:defRPr/>
              </a:pPr>
              <a:t>21.11.2013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CC6A18-B3FC-42DD-A6D9-09512A23A2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B6D825-9122-4699-847A-F2719C05F7D5}" type="datetimeFigureOut">
              <a:rPr lang="ru-RU"/>
              <a:pPr>
                <a:defRPr/>
              </a:pPr>
              <a:t>21.11.2013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620AE7-5934-4F45-9935-7DE43DEC78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5C43BF-C2AC-47A5-A5C9-8947BF9DE6E8}" type="datetimeFigureOut">
              <a:rPr lang="ru-RU"/>
              <a:pPr>
                <a:defRPr/>
              </a:pPr>
              <a:t>21.11.2013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517234-4A9F-4ED8-B013-F6502C8AD1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22E887-DEEB-43E8-80D4-6F1FEE862D75}" type="datetimeFigureOut">
              <a:rPr lang="ru-RU"/>
              <a:pPr>
                <a:defRPr/>
              </a:pPr>
              <a:t>21.11.2013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0A3AA-1F17-4ED5-ACBD-AEDDA712A7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D8A249-B50B-4BF6-B450-D374F045C0F0}" type="datetimeFigureOut">
              <a:rPr lang="ru-RU"/>
              <a:pPr>
                <a:defRPr/>
              </a:pPr>
              <a:t>21.11.2013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A7DAC-F8C4-4DAB-A42A-ABFB64D423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66D0D9-D847-48A3-8E82-259414680BDF}" type="datetimeFigureOut">
              <a:rPr lang="ru-RU"/>
              <a:pPr>
                <a:defRPr/>
              </a:pPr>
              <a:t>21.11.2013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941F43-7E6A-4AE5-869B-BED1C790C4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EA31AF-CDED-4E5C-B8BB-485EAB96008E}" type="datetimeFigureOut">
              <a:rPr lang="ru-RU"/>
              <a:pPr>
                <a:defRPr/>
              </a:pPr>
              <a:t>21.11.2013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42D940-7992-4713-B9E7-E8CEAEF90D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uk-UA" smtClean="0"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08135D8-318C-46A8-A0E4-79ADAD6A9988}" type="datetimeFigureOut">
              <a:rPr lang="ru-RU"/>
              <a:pPr>
                <a:defRPr/>
              </a:pPr>
              <a:t>21.11.2013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13C9A4E-1207-406F-836F-1AB613608A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/>
          </a:blip>
          <a:stretch>
            <a:fillRect/>
          </a:stretch>
        </p:blipFill>
        <p:spPr>
          <a:xfrm>
            <a:off x="146496" y="98500"/>
            <a:ext cx="8890000" cy="6350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5200" b="1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cademy" pitchFamily="2" charset="0"/>
              </a:rPr>
              <a:t>Голодомор як історична травма</a:t>
            </a:r>
            <a:endParaRPr lang="uk-UA" sz="5200" b="1" dirty="0">
              <a:solidFill>
                <a:schemeClr val="tx2">
                  <a:lumMod val="20000"/>
                  <a:lumOff val="80000"/>
                </a:schemeClr>
              </a:solidFill>
              <a:latin typeface="Academy" pitchFamily="2" charset="0"/>
            </a:endParaRPr>
          </a:p>
        </p:txBody>
      </p:sp>
      <p:sp>
        <p:nvSpPr>
          <p:cNvPr id="1331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717032"/>
            <a:ext cx="6400800" cy="1152128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uk-UA" sz="3600" dirty="0" smtClean="0">
                <a:solidFill>
                  <a:srgbClr val="00B0F0"/>
                </a:solidFill>
                <a:latin typeface="Korinna"/>
                <a:ea typeface="Angsana New"/>
                <a:cs typeface="Angsana New"/>
              </a:rPr>
              <a:t>До питання методології дослідження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71600" y="5013176"/>
            <a:ext cx="67687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i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Огієнко Віталій, Міжнародна наукова конференція</a:t>
            </a:r>
            <a:endParaRPr lang="uk-UA" b="1" i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uk-UA" b="1" i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«Голод </a:t>
            </a:r>
            <a:r>
              <a:rPr lang="uk-UA" b="1" i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Україні у першій половині ХХ століття: причини та </a:t>
            </a:r>
            <a:r>
              <a:rPr lang="uk-UA" b="1" i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наслідки», м. Київ, 20-21 листопада 2013 р. </a:t>
            </a:r>
            <a:endParaRPr lang="uk-UA" b="1" i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uk-UA" b="1" i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694F35"/>
              </a:clrFrom>
              <a:clrTo>
                <a:srgbClr val="694F35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  <a14:imgEffect>
                      <a14:saturation sat="70000"/>
                    </a14:imgEffect>
                    <a14:imgEffect>
                      <a14:brightnessContrast bright="32000" contrast="-52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36512" y="274588"/>
            <a:ext cx="9236294" cy="6597352"/>
          </a:xfrm>
          <a:prstGeom prst="rect">
            <a:avLst/>
          </a:prstGeom>
          <a:solidFill>
            <a:srgbClr val="FFFFFF">
              <a:shade val="85000"/>
              <a:alpha val="49000"/>
            </a:srgbClr>
          </a:solidFill>
          <a:ln w="190500" cap="rnd">
            <a:solidFill>
              <a:srgbClr val="FFFFFF"/>
            </a:solidFill>
          </a:ln>
          <a:effectLst>
            <a:glow rad="508000">
              <a:schemeClr val="accent1">
                <a:alpha val="95000"/>
              </a:schemeClr>
            </a:glow>
            <a:outerShdw blurRad="635000" algn="tl" rotWithShape="0">
              <a:srgbClr val="000000">
                <a:alpha val="22000"/>
              </a:srgbClr>
            </a:outerShdw>
            <a:softEdge rad="12700"/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" name="Прямоугольник 2"/>
          <p:cNvSpPr/>
          <p:nvPr/>
        </p:nvSpPr>
        <p:spPr>
          <a:xfrm>
            <a:off x="1187624" y="1340768"/>
            <a:ext cx="763284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 першій частині проекту досліджується індивідуальна травма Голодомору. </a:t>
            </a:r>
            <a:r>
              <a:rPr lang="uk-UA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Пошукати </a:t>
            </a:r>
            <a:r>
              <a:rPr lang="uk-UA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 </a:t>
            </a:r>
            <a:r>
              <a:rPr lang="uk-UA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наративах</a:t>
            </a:r>
            <a:r>
              <a:rPr lang="uk-UA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низку травматичних симптомів таких як збудження, нав'язливе повторення та </a:t>
            </a:r>
            <a:r>
              <a:rPr lang="uk-UA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уникнення</a:t>
            </a:r>
            <a:r>
              <a:rPr lang="uk-UA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(ілюзії, галюцинації, </a:t>
            </a:r>
            <a:r>
              <a:rPr lang="uk-UA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дисоціативні</a:t>
            </a:r>
            <a:r>
              <a:rPr lang="uk-UA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епізоди повернення до минулого, обмежений спектр почуттів, </a:t>
            </a:r>
            <a:r>
              <a:rPr lang="uk-UA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гіперпідозріливість</a:t>
            </a:r>
            <a:r>
              <a:rPr lang="uk-UA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 </a:t>
            </a:r>
            <a:r>
              <a:rPr lang="uk-UA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Чи </a:t>
            </a:r>
            <a:r>
              <a:rPr lang="uk-UA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опис травми у </a:t>
            </a:r>
            <a:r>
              <a:rPr lang="uk-UA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наративах</a:t>
            </a:r>
            <a:r>
              <a:rPr lang="uk-UA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нагадує сучасне розуміння ПТСР чи </a:t>
            </a:r>
            <a:r>
              <a:rPr lang="uk-UA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ні?</a:t>
            </a:r>
            <a:endParaRPr lang="uk-UA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0924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694F35"/>
              </a:clrFrom>
              <a:clrTo>
                <a:srgbClr val="694F35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  <a14:imgEffect>
                      <a14:saturation sat="70000"/>
                    </a14:imgEffect>
                    <a14:imgEffect>
                      <a14:brightnessContrast bright="32000" contrast="-52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7504" y="274588"/>
            <a:ext cx="9236294" cy="6597352"/>
          </a:xfrm>
          <a:prstGeom prst="rect">
            <a:avLst/>
          </a:prstGeom>
          <a:solidFill>
            <a:srgbClr val="FFFFFF">
              <a:shade val="85000"/>
              <a:alpha val="49000"/>
            </a:srgbClr>
          </a:solidFill>
          <a:ln w="190500" cap="rnd">
            <a:solidFill>
              <a:srgbClr val="FFFFFF"/>
            </a:solidFill>
          </a:ln>
          <a:effectLst>
            <a:glow rad="508000">
              <a:schemeClr val="accent1">
                <a:alpha val="95000"/>
              </a:schemeClr>
            </a:glow>
            <a:outerShdw blurRad="635000" algn="tl" rotWithShape="0">
              <a:srgbClr val="000000">
                <a:alpha val="22000"/>
              </a:srgbClr>
            </a:outerShdw>
            <a:softEdge rad="12700"/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2" name="Прямоугольник 1"/>
          <p:cNvSpPr/>
          <p:nvPr/>
        </p:nvSpPr>
        <p:spPr>
          <a:xfrm>
            <a:off x="611560" y="1443841"/>
            <a:ext cx="806489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uk-UA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 другій частині проекту я хотів би простежити сліди колективного замовчування і колективної амнезії у </a:t>
            </a:r>
            <a:r>
              <a:rPr lang="uk-UA" sz="2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наративах</a:t>
            </a:r>
            <a:r>
              <a:rPr lang="uk-UA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Чи відображені у </a:t>
            </a:r>
            <a:r>
              <a:rPr lang="uk-UA" sz="2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наративах</a:t>
            </a:r>
            <a:r>
              <a:rPr lang="uk-UA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докази </a:t>
            </a:r>
            <a:r>
              <a:rPr lang="uk-UA" sz="2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репресування</a:t>
            </a:r>
            <a:r>
              <a:rPr lang="uk-UA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важкої пам'яті про голодування і втрату людського обличчя? </a:t>
            </a:r>
          </a:p>
          <a:p>
            <a:pPr marL="285750" indent="-285750">
              <a:buFontTx/>
              <a:buChar char="-"/>
            </a:pPr>
            <a:r>
              <a:rPr lang="uk-UA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Чи у </a:t>
            </a:r>
            <a:r>
              <a:rPr lang="uk-UA" sz="2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наративах</a:t>
            </a:r>
            <a:r>
              <a:rPr lang="uk-UA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простежуються: </a:t>
            </a:r>
          </a:p>
          <a:p>
            <a:pPr marL="285750" indent="-285750">
              <a:buFontTx/>
              <a:buChar char="-"/>
            </a:pPr>
            <a:r>
              <a:rPr lang="uk-UA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 відчуття сорому, приниження, дегуманізації та вини; </a:t>
            </a:r>
          </a:p>
          <a:p>
            <a:pPr marL="285750" indent="-285750">
              <a:buFontTx/>
              <a:buChar char="-"/>
            </a:pPr>
            <a:r>
              <a:rPr lang="uk-UA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2) нездатність відчувати впевненість; </a:t>
            </a:r>
          </a:p>
          <a:p>
            <a:pPr marL="285750" indent="-285750">
              <a:buFontTx/>
              <a:buChar char="-"/>
            </a:pPr>
            <a:r>
              <a:rPr lang="uk-UA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3) </a:t>
            </a:r>
            <a:r>
              <a:rPr lang="uk-UA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ідентифікацію </a:t>
            </a:r>
            <a:r>
              <a:rPr lang="uk-UA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із насильником; </a:t>
            </a:r>
          </a:p>
          <a:p>
            <a:pPr marL="285750" indent="-285750">
              <a:buFontTx/>
              <a:buChar char="-"/>
            </a:pPr>
            <a:r>
              <a:rPr lang="uk-UA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4) труднощі чи навіть нездатність оплакати втрати?</a:t>
            </a:r>
          </a:p>
        </p:txBody>
      </p:sp>
    </p:spTree>
    <p:extLst>
      <p:ext uri="{BB962C8B-B14F-4D97-AF65-F5344CB8AC3E}">
        <p14:creationId xmlns:p14="http://schemas.microsoft.com/office/powerpoint/2010/main" val="24784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694F35"/>
              </a:clrFrom>
              <a:clrTo>
                <a:srgbClr val="694F35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  <a14:imgEffect>
                      <a14:saturation sat="70000"/>
                    </a14:imgEffect>
                    <a14:imgEffect>
                      <a14:brightnessContrast bright="32000" contrast="-52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7504" y="274588"/>
            <a:ext cx="9236294" cy="6597352"/>
          </a:xfrm>
          <a:prstGeom prst="rect">
            <a:avLst/>
          </a:prstGeom>
          <a:solidFill>
            <a:srgbClr val="FFFFFF">
              <a:shade val="85000"/>
              <a:alpha val="49000"/>
            </a:srgbClr>
          </a:solidFill>
          <a:ln w="190500" cap="rnd">
            <a:solidFill>
              <a:srgbClr val="FFFFFF"/>
            </a:solidFill>
          </a:ln>
          <a:effectLst>
            <a:glow rad="508000">
              <a:schemeClr val="accent1">
                <a:alpha val="95000"/>
              </a:schemeClr>
            </a:glow>
            <a:outerShdw blurRad="635000" algn="tl" rotWithShape="0">
              <a:srgbClr val="000000">
                <a:alpha val="22000"/>
              </a:srgbClr>
            </a:outerShdw>
            <a:softEdge rad="12700"/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6" name="Прямоугольник 5"/>
          <p:cNvSpPr/>
          <p:nvPr/>
        </p:nvSpPr>
        <p:spPr>
          <a:xfrm>
            <a:off x="1475656" y="1196753"/>
            <a:ext cx="633670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</a:t>
            </a: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ільш 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ранні репрезентації є ближчими до початкових стимулів ніж пізніші. Тому, я збираюся віднайти у </a:t>
            </a:r>
            <a:r>
              <a:rPr lang="uk-UA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наративах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низку травматичних репрезентацій, розміщених у хронологічному порядку, починаючи від найбільш ранніх і закінчуючи більш пізніми. </a:t>
            </a:r>
            <a:endParaRPr lang="uk-UA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третьому етапі - дослідити 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 </a:t>
            </a:r>
            <a:r>
              <a:rPr lang="uk-UA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верифікувати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існуюче бачення формування і поширення дискурсу Голодомору.</a:t>
            </a:r>
          </a:p>
        </p:txBody>
      </p:sp>
    </p:spTree>
    <p:extLst>
      <p:ext uri="{BB962C8B-B14F-4D97-AF65-F5344CB8AC3E}">
        <p14:creationId xmlns:p14="http://schemas.microsoft.com/office/powerpoint/2010/main" val="3741397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7000" y="254000"/>
            <a:ext cx="8890000" cy="635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395536" y="2132856"/>
            <a:ext cx="79928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dirty="0" smtClean="0">
                <a:solidFill>
                  <a:srgbClr val="FF0000"/>
                </a:solidFill>
              </a:rPr>
              <a:t>    Дякую за увагу! </a:t>
            </a:r>
            <a:endParaRPr lang="uk-UA" sz="7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694F35"/>
              </a:clrFrom>
              <a:clrTo>
                <a:srgbClr val="694F35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  <a14:imgEffect>
                      <a14:saturation sat="70000"/>
                    </a14:imgEffect>
                    <a14:imgEffect>
                      <a14:brightnessContrast bright="32000" contrast="-52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7504" y="274588"/>
            <a:ext cx="9236294" cy="6597352"/>
          </a:xfrm>
          <a:prstGeom prst="rect">
            <a:avLst/>
          </a:prstGeom>
          <a:solidFill>
            <a:srgbClr val="FFFFFF">
              <a:shade val="85000"/>
              <a:alpha val="49000"/>
            </a:srgbClr>
          </a:solidFill>
          <a:ln w="190500" cap="rnd">
            <a:solidFill>
              <a:srgbClr val="FFFFFF"/>
            </a:solidFill>
          </a:ln>
          <a:effectLst>
            <a:glow rad="508000">
              <a:schemeClr val="accent1">
                <a:alpha val="95000"/>
              </a:schemeClr>
            </a:glow>
            <a:outerShdw blurRad="635000" algn="tl" rotWithShape="0">
              <a:srgbClr val="000000">
                <a:alpha val="22000"/>
              </a:srgbClr>
            </a:outerShdw>
            <a:softEdge rad="12700"/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2" name="TextBox 1"/>
          <p:cNvSpPr txBox="1"/>
          <p:nvPr/>
        </p:nvSpPr>
        <p:spPr>
          <a:xfrm>
            <a:off x="899592" y="1556792"/>
            <a:ext cx="763284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Голодомор є безпрецедентною історичною </a:t>
            </a:r>
            <a:r>
              <a:rPr lang="uk-UA" sz="32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трагедією, </a:t>
            </a:r>
            <a:r>
              <a:rPr lang="uk-UA" sz="32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наслідки якої залишаються невідомими та невивченими. Так само безпрецедентним є процес становлення пам’яті про Голодомор, коли протягом 3-х поколінь ця тема супроводжувалася мовчанкою. </a:t>
            </a:r>
          </a:p>
        </p:txBody>
      </p:sp>
    </p:spTree>
    <p:extLst>
      <p:ext uri="{BB962C8B-B14F-4D97-AF65-F5344CB8AC3E}">
        <p14:creationId xmlns:p14="http://schemas.microsoft.com/office/powerpoint/2010/main" val="1064025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694F35"/>
              </a:clrFrom>
              <a:clrTo>
                <a:srgbClr val="694F35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  <a14:imgEffect>
                      <a14:saturation sat="70000"/>
                    </a14:imgEffect>
                    <a14:imgEffect>
                      <a14:brightnessContrast bright="32000" contrast="-52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7504" y="274588"/>
            <a:ext cx="9236294" cy="6597352"/>
          </a:xfrm>
          <a:prstGeom prst="rect">
            <a:avLst/>
          </a:prstGeom>
          <a:solidFill>
            <a:srgbClr val="FFFFFF">
              <a:shade val="85000"/>
              <a:alpha val="49000"/>
            </a:srgbClr>
          </a:solidFill>
          <a:ln w="190500" cap="rnd">
            <a:solidFill>
              <a:srgbClr val="FFFFFF"/>
            </a:solidFill>
          </a:ln>
          <a:effectLst>
            <a:glow rad="508000">
              <a:schemeClr val="accent1">
                <a:alpha val="95000"/>
              </a:schemeClr>
            </a:glow>
            <a:outerShdw blurRad="635000" algn="tl" rotWithShape="0">
              <a:srgbClr val="000000">
                <a:alpha val="22000"/>
              </a:srgbClr>
            </a:outerShdw>
            <a:softEdge rad="12700"/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" name="TextBox 2"/>
          <p:cNvSpPr txBox="1"/>
          <p:nvPr/>
        </p:nvSpPr>
        <p:spPr>
          <a:xfrm>
            <a:off x="1331640" y="836712"/>
            <a:ext cx="748883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Психологічні, культурні, соціальні наслідки </a:t>
            </a:r>
            <a:r>
              <a:rPr lang="uk-UA" sz="3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Голодомору розглядаються за допомогою поняття </a:t>
            </a:r>
            <a:r>
              <a:rPr lang="uk-UA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«історична травма»</a:t>
            </a:r>
            <a:r>
              <a:rPr lang="uk-UA" sz="3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uk-UA" sz="3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Історична травма – це </a:t>
            </a:r>
            <a:r>
              <a:rPr lang="uk-UA" sz="30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катастрофічна</a:t>
            </a:r>
            <a:r>
              <a:rPr lang="uk-UA" sz="3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криза, яка постає одночасно або слідом за травматичною подією (голодом) і яка може тривати протягом багатьох поколінь. </a:t>
            </a:r>
            <a:r>
              <a:rPr lang="uk-UA" sz="3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Вона </a:t>
            </a:r>
            <a:r>
              <a:rPr lang="uk-UA" sz="30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руйнує звичні рамки життя </a:t>
            </a:r>
            <a:r>
              <a:rPr lang="uk-UA" sz="3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аж до такої міри, що вони не підлягають </a:t>
            </a:r>
            <a:r>
              <a:rPr lang="uk-UA" sz="3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відновленню. </a:t>
            </a:r>
            <a:endParaRPr lang="uk-UA" sz="3000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76004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694F35"/>
              </a:clrFrom>
              <a:clrTo>
                <a:srgbClr val="694F35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  <a14:imgEffect>
                      <a14:saturation sat="70000"/>
                    </a14:imgEffect>
                    <a14:imgEffect>
                      <a14:brightnessContrast bright="32000" contrast="-52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7504" y="274588"/>
            <a:ext cx="9236294" cy="6597352"/>
          </a:xfrm>
          <a:prstGeom prst="rect">
            <a:avLst/>
          </a:prstGeom>
          <a:solidFill>
            <a:srgbClr val="FFFFFF">
              <a:shade val="85000"/>
              <a:alpha val="49000"/>
            </a:srgbClr>
          </a:solidFill>
          <a:ln w="190500" cap="rnd">
            <a:solidFill>
              <a:srgbClr val="FFFFFF"/>
            </a:solidFill>
          </a:ln>
          <a:effectLst>
            <a:glow rad="508000">
              <a:schemeClr val="accent1">
                <a:alpha val="95000"/>
              </a:schemeClr>
            </a:glow>
            <a:outerShdw blurRad="635000" algn="tl" rotWithShape="0">
              <a:srgbClr val="000000">
                <a:alpha val="22000"/>
              </a:srgbClr>
            </a:outerShdw>
            <a:softEdge rad="12700"/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2" name="TextBox 1"/>
          <p:cNvSpPr txBox="1"/>
          <p:nvPr/>
        </p:nvSpPr>
        <p:spPr>
          <a:xfrm>
            <a:off x="1259632" y="1268760"/>
            <a:ext cx="698477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Історична травма – це реальна історична подія, часто </a:t>
            </a: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спричинена 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крайніми формами насильства, що </a:t>
            </a: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здійснює 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спустошливий </a:t>
            </a:r>
            <a:r>
              <a:rPr lang="uk-UA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вплив на психіку, поведінку, пам’ять індивідів та </a:t>
            </a:r>
            <a:r>
              <a:rPr lang="uk-U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груп </a:t>
            </a:r>
            <a:r>
              <a:rPr lang="uk-UA" sz="28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 </a:t>
            </a:r>
            <a:r>
              <a:rPr lang="uk-UA" sz="28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змінює майбутню ідентичність групи у фундаментальний та безповоротний спосіб. </a:t>
            </a:r>
            <a:endParaRPr lang="uk-UA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03586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694F35"/>
              </a:clrFrom>
              <a:clrTo>
                <a:srgbClr val="694F35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  <a14:imgEffect>
                      <a14:saturation sat="70000"/>
                    </a14:imgEffect>
                    <a14:imgEffect>
                      <a14:brightnessContrast bright="32000" contrast="-52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7504" y="274588"/>
            <a:ext cx="9236294" cy="6597352"/>
          </a:xfrm>
          <a:prstGeom prst="rect">
            <a:avLst/>
          </a:prstGeom>
          <a:solidFill>
            <a:srgbClr val="FFFFFF">
              <a:shade val="85000"/>
              <a:alpha val="49000"/>
            </a:srgbClr>
          </a:solidFill>
          <a:ln w="190500" cap="rnd">
            <a:solidFill>
              <a:srgbClr val="FFFFFF"/>
            </a:solidFill>
          </a:ln>
          <a:effectLst>
            <a:glow rad="508000">
              <a:schemeClr val="accent1">
                <a:alpha val="95000"/>
              </a:schemeClr>
            </a:glow>
            <a:outerShdw blurRad="635000" algn="tl" rotWithShape="0">
              <a:srgbClr val="000000">
                <a:alpha val="22000"/>
              </a:srgbClr>
            </a:outerShdw>
            <a:softEdge rad="12700"/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7" name="TextBox 6"/>
          <p:cNvSpPr txBox="1"/>
          <p:nvPr/>
        </p:nvSpPr>
        <p:spPr>
          <a:xfrm>
            <a:off x="1331640" y="620688"/>
            <a:ext cx="7416824" cy="53091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Перебіг травми Голодомору</a:t>
            </a:r>
          </a:p>
          <a:p>
            <a:pPr algn="ctr"/>
            <a:r>
              <a:rPr lang="uk-U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uk-U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вплив на поведінку та уклад життя)</a:t>
            </a:r>
          </a:p>
          <a:p>
            <a:pPr algn="ctr"/>
            <a:endParaRPr lang="uk-UA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Голодування. 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</a:t>
            </a: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агальна слабкість. Апатія. Гнів. Руйнування духовного життя. 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</a:t>
            </a: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ізичні та психологічні страждання. 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</a:t>
            </a: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нищення захисних рефлексів. Деформована 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фера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традиційної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культури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Видозміна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поведінкових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моделей. </a:t>
            </a:r>
            <a:r>
              <a:rPr lang="ru-RU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міни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економічному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укладі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життя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спричинені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колективізацією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та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розкуркуленням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endParaRPr lang="uk-UA" sz="2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59245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694F35"/>
              </a:clrFrom>
              <a:clrTo>
                <a:srgbClr val="694F35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  <a14:imgEffect>
                      <a14:saturation sat="70000"/>
                    </a14:imgEffect>
                    <a14:imgEffect>
                      <a14:brightnessContrast bright="32000" contrast="-52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7504" y="274588"/>
            <a:ext cx="9236294" cy="6597352"/>
          </a:xfrm>
          <a:prstGeom prst="rect">
            <a:avLst/>
          </a:prstGeom>
          <a:solidFill>
            <a:srgbClr val="FFFFFF">
              <a:shade val="85000"/>
              <a:alpha val="49000"/>
            </a:srgbClr>
          </a:solidFill>
          <a:ln w="190500" cap="rnd">
            <a:solidFill>
              <a:srgbClr val="FFFFFF"/>
            </a:solidFill>
          </a:ln>
          <a:effectLst>
            <a:glow rad="508000">
              <a:schemeClr val="accent1">
                <a:alpha val="95000"/>
              </a:schemeClr>
            </a:glow>
            <a:outerShdw blurRad="635000" algn="tl" rotWithShape="0">
              <a:srgbClr val="000000">
                <a:alpha val="22000"/>
              </a:srgbClr>
            </a:outerShdw>
            <a:softEdge rad="12700"/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" name="Прямоугольник 2"/>
          <p:cNvSpPr/>
          <p:nvPr/>
        </p:nvSpPr>
        <p:spPr>
          <a:xfrm>
            <a:off x="755576" y="548680"/>
            <a:ext cx="748883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Перебіг </a:t>
            </a:r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травми Голодомору</a:t>
            </a:r>
          </a:p>
          <a:p>
            <a:pPr algn="ctr"/>
            <a:r>
              <a:rPr lang="uk-U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(вплив на </a:t>
            </a:r>
            <a:r>
              <a:rPr lang="uk-U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індивідуальну та колективну психіку)</a:t>
            </a:r>
          </a:p>
          <a:p>
            <a:pPr algn="ctr"/>
            <a:endParaRPr lang="uk-UA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Симптоматика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ПТСР. А</a:t>
            </a:r>
            <a:r>
              <a:rPr lang="uk-UA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даптація</a:t>
            </a: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 травми через обробку досвіду, уникнення чи соціальну підтримку. Заміщення, відчуження, пригнічення та фальшування. Соціальне табу та бажання просто жити як санкція на забуття. Неможливість відновити пам’ять про Голодомор власними силами</a:t>
            </a: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Травма передається між поколіннями.  </a:t>
            </a:r>
            <a:endParaRPr lang="uk-UA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36848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694F35"/>
              </a:clrFrom>
              <a:clrTo>
                <a:srgbClr val="694F35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  <a14:imgEffect>
                      <a14:saturation sat="70000"/>
                    </a14:imgEffect>
                    <a14:imgEffect>
                      <a14:brightnessContrast bright="32000" contrast="-52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7504" y="274588"/>
            <a:ext cx="9236294" cy="6597352"/>
          </a:xfrm>
          <a:prstGeom prst="rect">
            <a:avLst/>
          </a:prstGeom>
          <a:solidFill>
            <a:srgbClr val="FFFFFF">
              <a:shade val="85000"/>
              <a:alpha val="49000"/>
            </a:srgbClr>
          </a:solidFill>
          <a:ln w="190500" cap="rnd">
            <a:solidFill>
              <a:srgbClr val="FFFFFF"/>
            </a:solidFill>
          </a:ln>
          <a:effectLst>
            <a:glow rad="508000">
              <a:schemeClr val="accent1">
                <a:alpha val="95000"/>
              </a:schemeClr>
            </a:glow>
            <a:outerShdw blurRad="635000" algn="tl" rotWithShape="0">
              <a:srgbClr val="000000">
                <a:alpha val="22000"/>
              </a:srgbClr>
            </a:outerShdw>
            <a:softEdge rad="12700"/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2" name="Прямоугольник 1"/>
          <p:cNvSpPr/>
          <p:nvPr/>
        </p:nvSpPr>
        <p:spPr>
          <a:xfrm>
            <a:off x="1403648" y="1124745"/>
            <a:ext cx="741682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Перебіг травми Голодомору</a:t>
            </a:r>
          </a:p>
          <a:p>
            <a:pPr algn="ctr"/>
            <a:r>
              <a:rPr lang="uk-U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(у сфері культури)</a:t>
            </a:r>
          </a:p>
          <a:p>
            <a:pPr algn="ctr"/>
            <a:endParaRPr lang="uk-UA" sz="28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Голодомор 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виходить на культурний рівень. </a:t>
            </a:r>
            <a:r>
              <a:rPr lang="uk-UA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Наратив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та дискурс Голодомору виникли в українській діаспорі. </a:t>
            </a: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Культурна травма Голодомору – артикульована та усвідомлена психологічна травма. Постав </a:t>
            </a:r>
            <a:r>
              <a:rPr lang="uk-UA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Голодомор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як базовий </a:t>
            </a: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загальноприйнятий 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набір образів, ідей та репрезентацій, чому сприяла політика незалежної України.</a:t>
            </a:r>
          </a:p>
        </p:txBody>
      </p:sp>
    </p:spTree>
    <p:extLst>
      <p:ext uri="{BB962C8B-B14F-4D97-AF65-F5344CB8AC3E}">
        <p14:creationId xmlns:p14="http://schemas.microsoft.com/office/powerpoint/2010/main" val="2928666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694F35"/>
              </a:clrFrom>
              <a:clrTo>
                <a:srgbClr val="694F35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  <a14:imgEffect>
                      <a14:saturation sat="70000"/>
                    </a14:imgEffect>
                    <a14:imgEffect>
                      <a14:brightnessContrast bright="32000" contrast="-52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7504" y="274588"/>
            <a:ext cx="9236294" cy="6597352"/>
          </a:xfrm>
          <a:prstGeom prst="rect">
            <a:avLst/>
          </a:prstGeom>
          <a:solidFill>
            <a:srgbClr val="FFFFFF">
              <a:shade val="85000"/>
              <a:alpha val="49000"/>
            </a:srgbClr>
          </a:solidFill>
          <a:ln w="190500" cap="rnd">
            <a:solidFill>
              <a:srgbClr val="FFFFFF"/>
            </a:solidFill>
          </a:ln>
          <a:effectLst>
            <a:glow rad="508000">
              <a:schemeClr val="accent1">
                <a:alpha val="95000"/>
              </a:schemeClr>
            </a:glow>
            <a:outerShdw blurRad="635000" algn="tl" rotWithShape="0">
              <a:srgbClr val="000000">
                <a:alpha val="22000"/>
              </a:srgbClr>
            </a:outerShdw>
            <a:softEdge rad="12700"/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2" name="Прямоугольник 1"/>
          <p:cNvSpPr/>
          <p:nvPr/>
        </p:nvSpPr>
        <p:spPr>
          <a:xfrm>
            <a:off x="1403648" y="836712"/>
            <a:ext cx="6912768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Проблема дослідження</a:t>
            </a:r>
          </a:p>
          <a:p>
            <a:endParaRPr lang="uk-UA" sz="2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Індивідуальна і колективна травми є психічними процесами, які на третьому рівні розгортаються у сфері культури (культурна травма).</a:t>
            </a:r>
          </a:p>
          <a:p>
            <a:r>
              <a:rPr lang="uk-UA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Реконструювання </a:t>
            </a:r>
            <a:r>
              <a:rPr lang="uk-UA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«історичної </a:t>
            </a:r>
            <a:r>
              <a:rPr lang="uk-UA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травми </a:t>
            </a:r>
            <a:r>
              <a:rPr lang="uk-UA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Голодомору» не </a:t>
            </a:r>
            <a:r>
              <a:rPr lang="uk-UA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аргументує те, що </a:t>
            </a:r>
            <a:r>
              <a:rPr lang="uk-UA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індивідуальний</a:t>
            </a:r>
            <a:r>
              <a:rPr lang="uk-UA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колективний та </a:t>
            </a:r>
            <a:r>
              <a:rPr lang="uk-UA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культурний</a:t>
            </a:r>
            <a:r>
              <a:rPr lang="uk-UA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виміри Голодомору </a:t>
            </a:r>
            <a:r>
              <a:rPr lang="uk-UA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взаємопов’язані та послідовні.</a:t>
            </a:r>
          </a:p>
          <a:p>
            <a:r>
              <a:rPr lang="uk-UA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Різні методології. </a:t>
            </a:r>
            <a:endParaRPr lang="uk-UA" sz="2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uk-UA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uk-UA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uk-UA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uk-UA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uk-UA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Tx/>
              <a:buChar char="-"/>
            </a:pPr>
            <a:endParaRPr lang="uk-UA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3225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694F35"/>
              </a:clrFrom>
              <a:clrTo>
                <a:srgbClr val="694F35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  <a14:imgEffect>
                      <a14:saturation sat="70000"/>
                    </a14:imgEffect>
                    <a14:imgEffect>
                      <a14:brightnessContrast bright="32000" contrast="-52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7504" y="274588"/>
            <a:ext cx="9236294" cy="6597352"/>
          </a:xfrm>
          <a:prstGeom prst="rect">
            <a:avLst/>
          </a:prstGeom>
          <a:solidFill>
            <a:srgbClr val="FFFFFF">
              <a:shade val="85000"/>
              <a:alpha val="49000"/>
            </a:srgbClr>
          </a:solidFill>
          <a:ln w="190500" cap="rnd">
            <a:solidFill>
              <a:srgbClr val="FFFFFF"/>
            </a:solidFill>
          </a:ln>
          <a:effectLst>
            <a:glow rad="508000">
              <a:schemeClr val="accent1">
                <a:alpha val="95000"/>
              </a:schemeClr>
            </a:glow>
            <a:outerShdw blurRad="635000" algn="tl" rotWithShape="0">
              <a:srgbClr val="000000">
                <a:alpha val="22000"/>
              </a:srgbClr>
            </a:outerShdw>
            <a:softEdge rad="12700"/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" name="Прямоугольник 2"/>
          <p:cNvSpPr/>
          <p:nvPr/>
        </p:nvSpPr>
        <p:spPr>
          <a:xfrm>
            <a:off x="899592" y="612845"/>
            <a:ext cx="748883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uk-UA" dirty="0"/>
          </a:p>
          <a:p>
            <a:pPr algn="ctr"/>
            <a:r>
              <a:rPr lang="uk-UA" sz="3600" b="1" dirty="0" smtClean="0"/>
              <a:t>Гіпотеза дослідження</a:t>
            </a:r>
          </a:p>
          <a:p>
            <a:r>
              <a:rPr lang="uk-UA" dirty="0" smtClean="0"/>
              <a:t> </a:t>
            </a:r>
            <a:endParaRPr lang="uk-UA" dirty="0"/>
          </a:p>
          <a:p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Історичну травму Голодомору можливо простежити 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 описати </a:t>
            </a: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 </a:t>
            </a:r>
            <a:r>
              <a:rPr lang="uk-UA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наративах</a:t>
            </a: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r>
              <a:rPr lang="uk-UA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Наративний</a:t>
            </a: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аналіз широко використовується у психоаналітичній </a:t>
            </a: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традиції ( індивідуальна та колективна травми). </a:t>
            </a:r>
          </a:p>
          <a:p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 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конструктивізмі </a:t>
            </a: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(культурна травма) </a:t>
            </a:r>
            <a:r>
              <a:rPr lang="uk-UA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наратив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розглядається як конструкт створений </a:t>
            </a:r>
            <a:r>
              <a:rPr lang="uk-UA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дієвцями</a:t>
            </a:r>
            <a:r>
              <a:rPr lang="uk-UA" dirty="0"/>
              <a:t>. </a:t>
            </a:r>
            <a:endParaRPr lang="uk-UA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1208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1882</TotalTime>
  <Words>592</Words>
  <Application>Microsoft Office PowerPoint</Application>
  <PresentationFormat>Экран (4:3)</PresentationFormat>
  <Paragraphs>44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Голодомор як історична травма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Голодомор у світлі теорії травми</dc:title>
  <dc:creator>user</dc:creator>
  <cp:lastModifiedBy>user</cp:lastModifiedBy>
  <cp:revision>98</cp:revision>
  <dcterms:created xsi:type="dcterms:W3CDTF">2013-03-10T23:03:00Z</dcterms:created>
  <dcterms:modified xsi:type="dcterms:W3CDTF">2013-11-20T22:46:55Z</dcterms:modified>
</cp:coreProperties>
</file>