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547" r:id="rId3"/>
    <p:sldId id="622" r:id="rId4"/>
    <p:sldId id="624" r:id="rId5"/>
    <p:sldId id="552" r:id="rId6"/>
    <p:sldId id="623" r:id="rId7"/>
    <p:sldId id="563" r:id="rId8"/>
    <p:sldId id="569" r:id="rId9"/>
    <p:sldId id="570" r:id="rId10"/>
    <p:sldId id="499" r:id="rId11"/>
    <p:sldId id="571" r:id="rId12"/>
    <p:sldId id="502" r:id="rId13"/>
    <p:sldId id="509" r:id="rId14"/>
    <p:sldId id="572" r:id="rId15"/>
    <p:sldId id="595" r:id="rId16"/>
    <p:sldId id="596" r:id="rId17"/>
    <p:sldId id="505" r:id="rId18"/>
    <p:sldId id="594" r:id="rId19"/>
    <p:sldId id="578" r:id="rId20"/>
    <p:sldId id="546" r:id="rId21"/>
    <p:sldId id="508" r:id="rId22"/>
  </p:sldIdLst>
  <p:sldSz cx="9144000" cy="6858000" type="screen4x3"/>
  <p:notesSz cx="6731000" cy="985678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DF7"/>
    <a:srgbClr val="0066FF"/>
    <a:srgbClr val="FFFFCC"/>
    <a:srgbClr val="C3D4F5"/>
    <a:srgbClr val="FF8F8F"/>
    <a:srgbClr val="FF33CC"/>
    <a:srgbClr val="BD6943"/>
    <a:srgbClr val="43458D"/>
    <a:srgbClr val="CC0000"/>
    <a:srgbClr val="003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9333" autoAdjust="0"/>
  </p:normalViewPr>
  <p:slideViewPr>
    <p:cSldViewPr snapToGrid="0">
      <p:cViewPr>
        <p:scale>
          <a:sx n="89" d="100"/>
          <a:sy n="89" d="100"/>
        </p:scale>
        <p:origin x="-1162" y="-58"/>
      </p:cViewPr>
      <p:guideLst>
        <p:guide orient="horz" pos="213"/>
        <p:guide orient="horz" pos="909"/>
        <p:guide orient="horz" pos="3989"/>
        <p:guide orient="horz" pos="1353"/>
        <p:guide pos="3052"/>
        <p:guide pos="4864"/>
        <p:guide pos="959"/>
        <p:guide pos="5645"/>
        <p:guide pos="742"/>
        <p:guide pos="4985"/>
        <p:guide pos="142"/>
        <p:guide pos="35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A47A76-B803-4714-862B-F2845B513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9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4DF113-3241-4A0C-BDD5-1485BAC06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B9298-45C2-428E-85A1-12C9595A1B1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050A5-82F8-494A-8AFC-21839EF2A1D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050A5-82F8-494A-8AFC-21839EF2A1D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DF113-3241-4A0C-BDD5-1485BAC061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DBB6-8549-470E-A93B-468025913C7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2CFE0-E70E-4A60-AD58-8A3F55AFA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CB172-4AF2-42CC-8C30-B53D9299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9260-1AE1-4297-B2F6-557DDB82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CCCB-19B0-4249-8905-D7DC896B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A514-29EB-41D6-B75C-71A5E6440771}" type="datetime2">
              <a:rPr lang="fr-FR"/>
              <a:pPr>
                <a:defRPr/>
              </a:pPr>
              <a:t>mardi 26 novembre 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DAB5-5876-4DD6-9F96-B204E57B78A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C4B4-1B0B-4DFC-B68A-6A96CF8C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42AA6-AD8A-4CD0-BEE8-418F8491F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97191-9BF9-4136-A5CE-98A1A7F9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0DB8-75CC-4E9C-95A2-92F3BF76E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164D-ACB9-4096-956C-4296929DE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97C-C236-4B33-A424-A6D8E9DCA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3E77-B44C-4DDF-8797-3350835AC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5C13-0695-47F6-9516-7F1B763A1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7C971D-8825-4238-952D-90BF6DDA2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235677"/>
            <a:ext cx="9144000" cy="4098323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90000"/>
              </a:lnSpc>
            </a:pPr>
            <a:endParaRPr lang="de-DE" sz="3200" b="1" smtClean="0">
              <a:solidFill>
                <a:srgbClr val="004466"/>
              </a:solidFill>
              <a:latin typeface="Arial" pitchFamily="34" charset="0"/>
            </a:endParaRPr>
          </a:p>
          <a:p>
            <a:pPr>
              <a:lnSpc>
                <a:spcPct val="190000"/>
              </a:lnSpc>
            </a:pPr>
            <a:endParaRPr lang="de-DE" sz="3200" b="1" smtClean="0">
              <a:solidFill>
                <a:srgbClr val="004466"/>
              </a:solidFill>
              <a:latin typeface="Arial" pitchFamily="34" charset="0"/>
            </a:endParaRPr>
          </a:p>
          <a:p>
            <a:pPr>
              <a:lnSpc>
                <a:spcPct val="190000"/>
              </a:lnSpc>
            </a:pPr>
            <a:endParaRPr lang="en-US" sz="3200" smtClean="0">
              <a:solidFill>
                <a:srgbClr val="004466"/>
              </a:solidFill>
            </a:endParaRPr>
          </a:p>
          <a:p>
            <a:endParaRPr lang="en-US" sz="2400">
              <a:solidFill>
                <a:srgbClr val="004466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1228725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28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uk-UA" sz="3400" b="1" dirty="0" smtClean="0">
                <a:solidFill>
                  <a:schemeClr val="bg1"/>
                </a:solidFill>
                <a:latin typeface="Arial" pitchFamily="34" charset="0"/>
              </a:rPr>
              <a:t>Районна диференціація втрат населення України внаслідок голоду в 1933 році</a:t>
            </a:r>
            <a:endParaRPr lang="en-US" sz="3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3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uk-UA" sz="2600" b="1" dirty="0" smtClean="0">
                <a:solidFill>
                  <a:schemeClr val="bg1"/>
                </a:solidFill>
                <a:latin typeface="Arial" pitchFamily="34" charset="0"/>
              </a:rPr>
              <a:t>Наталія Левчук</a:t>
            </a:r>
          </a:p>
          <a:p>
            <a:endParaRPr lang="en-US" sz="2400" b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</a:rPr>
              <a:t>інститут демографії  та соціальних досліджень</a:t>
            </a:r>
          </a:p>
          <a:p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</a:rPr>
              <a:t>ім. М. В. </a:t>
            </a:r>
            <a:r>
              <a:rPr lang="uk-UA" sz="1600" b="1" dirty="0" err="1" smtClean="0">
                <a:solidFill>
                  <a:schemeClr val="bg1"/>
                </a:solidFill>
                <a:latin typeface="Arial" pitchFamily="34" charset="0"/>
              </a:rPr>
              <a:t>Птухи</a:t>
            </a:r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</a:rPr>
              <a:t> НАН України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uk-UA" sz="24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uk-UA" sz="28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de-DE" sz="28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de-DE" sz="18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de-DE" sz="2600" b="1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de-DE" sz="1600" b="1" dirty="0">
                <a:solidFill>
                  <a:schemeClr val="bg1"/>
                </a:solidFill>
                <a:latin typeface="Arial" pitchFamily="34" charset="0"/>
              </a:rPr>
              <a:t>            </a:t>
            </a:r>
          </a:p>
          <a:p>
            <a:endParaRPr 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693" y="5596572"/>
            <a:ext cx="7797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Міжнародна наукова конференція 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20-21 листопада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року</a:t>
            </a:r>
            <a:endParaRPr lang="en-US" sz="1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49854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800324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849854" y="317500"/>
            <a:ext cx="8294146" cy="76835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</a:rPr>
              <a:t>РЕЗУЛЬТАТИ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:  </a:t>
            </a:r>
            <a:r>
              <a:rPr lang="uk-UA" sz="2400" b="1" dirty="0" smtClean="0">
                <a:solidFill>
                  <a:srgbClr val="3333CC"/>
                </a:solidFill>
                <a:latin typeface="Arial" pitchFamily="34" charset="0"/>
              </a:rPr>
              <a:t>Втрати через </a:t>
            </a:r>
            <a:r>
              <a:rPr lang="uk-UA" sz="2400" b="1" dirty="0" err="1" smtClean="0">
                <a:solidFill>
                  <a:srgbClr val="3333CC"/>
                </a:solidFill>
                <a:latin typeface="Arial" pitchFamily="34" charset="0"/>
              </a:rPr>
              <a:t>надсмертність</a:t>
            </a:r>
            <a:r>
              <a:rPr lang="uk-UA" sz="24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</a:p>
          <a:p>
            <a:pPr algn="l"/>
            <a:r>
              <a:rPr lang="uk-UA" sz="2400" b="1" dirty="0">
                <a:solidFill>
                  <a:srgbClr val="3333CC"/>
                </a:solidFill>
                <a:latin typeface="Arial" pitchFamily="34" charset="0"/>
              </a:rPr>
              <a:t>	</a:t>
            </a:r>
            <a:r>
              <a:rPr lang="uk-UA" sz="2400" b="1" dirty="0" smtClean="0">
                <a:solidFill>
                  <a:srgbClr val="3333CC"/>
                </a:solidFill>
                <a:latin typeface="Arial" pitchFamily="34" charset="0"/>
              </a:rPr>
              <a:t>	в 1932-1934 рр. по областях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826247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86350"/>
              </p:ext>
            </p:extLst>
          </p:nvPr>
        </p:nvGraphicFramePr>
        <p:xfrm>
          <a:off x="1747570" y="1469876"/>
          <a:ext cx="5806911" cy="4663591"/>
        </p:xfrm>
        <a:graphic>
          <a:graphicData uri="http://schemas.openxmlformats.org/drawingml/2006/table">
            <a:tbl>
              <a:tblPr/>
              <a:tblGrid>
                <a:gridCol w="1781299"/>
                <a:gridCol w="987230"/>
                <a:gridCol w="1065960"/>
                <a:gridCol w="859387"/>
                <a:gridCol w="1113035"/>
              </a:tblGrid>
              <a:tr h="4143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Регіон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Тисяч осіб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686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1932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1933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1934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1932-34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Україна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250.0</a:t>
                      </a:r>
                      <a:endParaRPr lang="uk-UA" sz="15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3,529.2</a:t>
                      </a:r>
                      <a:endParaRPr lang="uk-UA" sz="15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163.3</a:t>
                      </a:r>
                      <a:endParaRPr lang="uk-UA" sz="15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3,942.5</a:t>
                      </a:r>
                      <a:endParaRPr lang="uk-UA" sz="15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Київська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83.9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991.5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35.4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1,110.8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Харківська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46.9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969.9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20.8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1,037.6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Вінницька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27.0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497.3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21.1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545.5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Дніпропетровська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20.6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331.3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16.5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368.4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Одеська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19.6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300.3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7.0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326.9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Чернігівська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17.6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205.4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31.2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254.2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Донецька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28.7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175.2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26.9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230.8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Молдавська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АРСР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5.7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58.2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4.4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68.3</a:t>
                      </a:r>
                      <a:endParaRPr lang="uk-UA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0" y="0"/>
            <a:ext cx="80010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22" name="TextBox 21"/>
          <p:cNvSpPr txBox="1"/>
          <p:nvPr/>
        </p:nvSpPr>
        <p:spPr>
          <a:xfrm>
            <a:off x="939800" y="1473200"/>
            <a:ext cx="7747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На районному рівні проведена оцінка лише прямих втрат населення від голоду в 1933 році через нестачу детальних даних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Дані на районному рівні: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 	-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населення на початок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1925-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і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1933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рр.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 	-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щорічні числа народжених і померлих в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1925-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29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і 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1933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рр.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дані про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рекласифікацію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населених пунктів в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1931 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Обчислення втрат для кожного адміністративного району окремо для міського та сільського населення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96066" y="203200"/>
            <a:ext cx="8347934" cy="8255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3200" b="1" dirty="0">
                <a:solidFill>
                  <a:srgbClr val="3333CC"/>
                </a:solidFill>
                <a:latin typeface="Arial" pitchFamily="34" charset="0"/>
              </a:rPr>
              <a:t>    </a:t>
            </a:r>
            <a:r>
              <a:rPr lang="uk-UA" sz="3200" b="1" dirty="0" smtClean="0">
                <a:solidFill>
                  <a:srgbClr val="3333CC"/>
                </a:solidFill>
                <a:latin typeface="Arial" pitchFamily="34" charset="0"/>
              </a:rPr>
              <a:t>О</a:t>
            </a:r>
            <a:r>
              <a:rPr lang="uk-UA" sz="2800" b="1" dirty="0" smtClean="0">
                <a:solidFill>
                  <a:srgbClr val="3333CC"/>
                </a:solidFill>
                <a:latin typeface="Arial" pitchFamily="34" charset="0"/>
              </a:rPr>
              <a:t>цінка втрат через </a:t>
            </a:r>
            <a:r>
              <a:rPr lang="uk-UA" sz="2800" b="1" dirty="0" err="1" smtClean="0">
                <a:solidFill>
                  <a:srgbClr val="3333CC"/>
                </a:solidFill>
                <a:latin typeface="Arial" pitchFamily="34" charset="0"/>
              </a:rPr>
              <a:t>надсмертність</a:t>
            </a:r>
            <a:endParaRPr lang="uk-UA" sz="2800" b="1" dirty="0" smtClean="0">
              <a:solidFill>
                <a:srgbClr val="3333CC"/>
              </a:solidFill>
              <a:latin typeface="Arial" pitchFamily="34" charset="0"/>
            </a:endParaRPr>
          </a:p>
          <a:p>
            <a:r>
              <a:rPr lang="uk-UA" sz="2800" b="1" dirty="0" smtClean="0">
                <a:solidFill>
                  <a:srgbClr val="3333CC"/>
                </a:solidFill>
                <a:latin typeface="Arial" pitchFamily="34" charset="0"/>
              </a:rPr>
              <a:t> в 1933 році на районному рівні </a:t>
            </a:r>
            <a:endParaRPr lang="en-GB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6" name="_s17429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64778" y="5557451"/>
            <a:ext cx="2983089" cy="611188"/>
          </a:xfrm>
          <a:prstGeom prst="roundRect">
            <a:avLst>
              <a:gd name="adj" fmla="val 16667"/>
            </a:avLst>
          </a:prstGeom>
          <a:solidFill>
            <a:srgbClr val="FFFFE5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1926 (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грудень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): 622 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райони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4453665" y="5755143"/>
            <a:ext cx="817581" cy="1828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_s17429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75939" y="5540989"/>
            <a:ext cx="2890394" cy="611188"/>
          </a:xfrm>
          <a:prstGeom prst="roundRect">
            <a:avLst>
              <a:gd name="adj" fmla="val 16667"/>
            </a:avLst>
          </a:prstGeom>
          <a:solidFill>
            <a:srgbClr val="FFFFE5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1933 (</a:t>
            </a:r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квітень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  392 </a:t>
            </a:r>
            <a:r>
              <a:rPr lang="uk-UA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райони </a:t>
            </a:r>
            <a:endParaRPr lang="en-US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270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0" name="Рисунок 9" descr="C:\Work\Golodomor_new\2013\HURI_2013\Raion\Maps\relosses\Demo_1933_04_total_1000_map_g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3540" y="0"/>
            <a:ext cx="699046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6526" y="5737263"/>
            <a:ext cx="7205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Немає чіткого північно-південного чи західно-східного напрямів у районному розподілі втрат населення. Найбільших втрат через </a:t>
            </a:r>
            <a:r>
              <a:rPr lang="uk-UA" sz="1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надсмертність</a:t>
            </a:r>
            <a:r>
              <a:rPr lang="uk-UA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зазнали райони центральної  України.</a:t>
            </a:r>
            <a:endParaRPr lang="uk-UA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1972"/>
            <a:ext cx="20766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РЕЗУЛЬТАТИ</a:t>
            </a: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k-UA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45719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-6350" y="317500"/>
            <a:ext cx="6350" cy="63373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800" b="1" dirty="0" smtClean="0">
                <a:solidFill>
                  <a:srgbClr val="3333CC"/>
                </a:solidFill>
                <a:latin typeface="Arial" pitchFamily="34" charset="0"/>
              </a:rPr>
              <a:t>Прямі втрати на 1000 населення для 8 регіонів</a:t>
            </a:r>
            <a:r>
              <a:rPr lang="en-US" sz="1800" b="1" dirty="0" smtClean="0">
                <a:solidFill>
                  <a:srgbClr val="3333CC"/>
                </a:solidFill>
                <a:latin typeface="Arial" pitchFamily="34" charset="0"/>
              </a:rPr>
              <a:t>: </a:t>
            </a:r>
            <a:r>
              <a:rPr lang="uk-UA" sz="1800" b="1" dirty="0" smtClean="0">
                <a:solidFill>
                  <a:srgbClr val="3333CC"/>
                </a:solidFill>
                <a:latin typeface="Arial" pitchFamily="34" charset="0"/>
              </a:rPr>
              <a:t>характеристики розподілу </a:t>
            </a:r>
            <a:endParaRPr lang="en-GB" sz="18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0" y="22860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19549"/>
              </p:ext>
            </p:extLst>
          </p:nvPr>
        </p:nvGraphicFramePr>
        <p:xfrm>
          <a:off x="376522" y="611542"/>
          <a:ext cx="6853221" cy="2699004"/>
        </p:xfrm>
        <a:graphic>
          <a:graphicData uri="http://schemas.openxmlformats.org/drawingml/2006/table">
            <a:tbl>
              <a:tblPr/>
              <a:tblGrid>
                <a:gridCol w="1763192"/>
                <a:gridCol w="1000995"/>
                <a:gridCol w="1014080"/>
                <a:gridCol w="1210354"/>
                <a:gridCol w="883232"/>
                <a:gridCol w="981368"/>
              </a:tblGrid>
              <a:tr h="421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Регіон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</a:t>
                      </a:r>
                      <a:r>
                        <a:rPr lang="uk-UA" sz="14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районів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Медіана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ax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Min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Standard deviation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2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Україна</a:t>
                      </a:r>
                      <a:endParaRPr lang="uk-UA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392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120.20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540.20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1.60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93.1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Київська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180.4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540.2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12.3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107.0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Харківська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193.3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529.8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30.1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91.1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Вінницька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103.2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316.3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39.3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68.5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Одеська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108.9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375.9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18.9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75.1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Дніпропетровська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93.8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280.7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63.7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Молдавська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АРСР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75.6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179.2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19.5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52.7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Чернігівська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62.9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205.4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10.1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40.0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Донецька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34.00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296.7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10.7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73.0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9257" y="3508374"/>
            <a:ext cx="7024743" cy="320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1365" y="5346553"/>
            <a:ext cx="1947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box plot</a:t>
            </a:r>
            <a:r>
              <a:rPr lang="uk-UA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розподілу </a:t>
            </a:r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прямих втрат населення в 1933 році</a:t>
            </a:r>
            <a:endParaRPr lang="uk-UA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270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204395" y="4781526"/>
            <a:ext cx="4034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1600" b="1" dirty="0" smtClean="0">
                <a:latin typeface="Arial" pitchFamily="34" charset="0"/>
                <a:cs typeface="Arial" pitchFamily="34" charset="0"/>
              </a:rPr>
              <a:t>Ареали підвищеної смертності до початку голоду більшою мірою концентрувалися у північній частині України, ніж у південній </a:t>
            </a:r>
            <a:endParaRPr lang="uk-U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Work\Golodomor_new\2013\HURI_2013\Raion\Maps\Pavlo\22-10-2013_16-34-36\cdr_27_29ochr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658522" cy="441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Work\Golodomor_new\2013\HURI_2013\Raion\Maps\relosses\Demo_1933_04_total_1000_map_g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060" y="3076687"/>
            <a:ext cx="4485939" cy="37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" y="0"/>
            <a:ext cx="1376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Crude death rate, average 1927-29</a:t>
            </a:r>
            <a:endParaRPr lang="uk-UA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345629" y="0"/>
            <a:ext cx="5798372" cy="720762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200" b="1" dirty="0" smtClean="0">
                <a:solidFill>
                  <a:srgbClr val="3333CC"/>
                </a:solidFill>
                <a:latin typeface="Arial" pitchFamily="34" charset="0"/>
              </a:rPr>
              <a:t>Географія смертності: </a:t>
            </a:r>
            <a:endParaRPr lang="en-US" sz="2200" b="1" dirty="0" smtClean="0">
              <a:solidFill>
                <a:srgbClr val="3333CC"/>
              </a:solidFill>
              <a:latin typeface="Arial" pitchFamily="34" charset="0"/>
            </a:endParaRPr>
          </a:p>
          <a:p>
            <a:r>
              <a:rPr lang="uk-UA" sz="2200" b="1" dirty="0" smtClean="0">
                <a:solidFill>
                  <a:srgbClr val="3333CC"/>
                </a:solidFill>
                <a:latin typeface="Arial" pitchFamily="34" charset="0"/>
              </a:rPr>
              <a:t>до і під час голоду </a:t>
            </a:r>
            <a:endParaRPr lang="en-GB" sz="22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59865" y="1202907"/>
            <a:ext cx="3161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1600" dirty="0" smtClean="0">
                <a:latin typeface="Arial" pitchFamily="34" charset="0"/>
                <a:cs typeface="Arial" pitchFamily="34" charset="0"/>
              </a:rPr>
              <a:t>Діапазон загального коефіцієнту смертності, на 1000 населення</a:t>
            </a:r>
          </a:p>
          <a:p>
            <a:pPr algn="l"/>
            <a:endParaRPr lang="uk-UA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1927-</a:t>
            </a:r>
            <a:r>
              <a:rPr lang="uk-UA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13.0‒27.8</a:t>
            </a:r>
          </a:p>
          <a:p>
            <a:pPr algn="l"/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1933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18.0‒566.0 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6800" y="0"/>
            <a:ext cx="8077200" cy="9906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Можливі детермінанти географії</a:t>
            </a:r>
          </a:p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втрат від голоду 1932-1934 років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069090" y="153988"/>
            <a:ext cx="10201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84660" y="1537298"/>
            <a:ext cx="6150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uk-UA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Гіпотези</a:t>
            </a: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l"/>
            <a:endParaRPr lang="en-US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Прикордонна</a:t>
            </a:r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l"/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uk-UA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кологічна</a:t>
            </a:r>
            <a:r>
              <a:rPr lang="uk-UA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l"/>
            <a:endParaRPr lang="en-US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uk-UA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тнічна</a:t>
            </a:r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0" name="Рисунок 9" descr="C:\Work\Golodomor_new\2013\HURI_2013\Raion\Maps\relosses\Demo_1933_04_total_1000_map_g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64132" cy="53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" y="5479080"/>
            <a:ext cx="601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Наші результати частково підтверджують цю гіпотезу, оскільки прикордонні райони Вінницької області та Молдавської АРСР зазнали менших втрат. </a:t>
            </a:r>
            <a:endParaRPr lang="uk-UA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895" y="322729"/>
            <a:ext cx="228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Прикордонна: </a:t>
            </a:r>
            <a:endParaRPr lang="uk-UA" sz="2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6406" y="1536567"/>
            <a:ext cx="2786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uk-UA" sz="1800" dirty="0" smtClean="0">
                <a:latin typeface="Arial" pitchFamily="34" charset="0"/>
                <a:cs typeface="Arial" pitchFamily="34" charset="0"/>
              </a:rPr>
              <a:t>Райони у західному прикордонні були менш уражені голодом через специфічну політику  влади та стратегії виживання жителів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672871" y="3124369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66542"/>
              </p:ext>
            </p:extLst>
          </p:nvPr>
        </p:nvGraphicFramePr>
        <p:xfrm>
          <a:off x="1367326" y="4743930"/>
          <a:ext cx="7484574" cy="1774114"/>
        </p:xfrm>
        <a:graphic>
          <a:graphicData uri="http://schemas.openxmlformats.org/drawingml/2006/table">
            <a:tbl>
              <a:tblPr/>
              <a:tblGrid>
                <a:gridCol w="1709160"/>
                <a:gridCol w="1248262"/>
                <a:gridCol w="1509052"/>
                <a:gridCol w="1221612"/>
                <a:gridCol w="1796488"/>
              </a:tblGrid>
              <a:tr h="38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Природна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зона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районів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1927-</a:t>
                      </a: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1933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1933/1927-29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Полісся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17.8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99.8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5.6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Лісостеп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197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17.8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177.4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10.0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Північний Степ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16.5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104.8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6.4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Приморський степ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15.6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87.4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5.6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Усі</a:t>
                      </a:r>
                      <a:r>
                        <a:rPr lang="uk-UA" sz="13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зони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392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17.3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139.4</a:t>
                      </a:r>
                      <a:endParaRPr lang="uk-UA" sz="13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8.1</a:t>
                      </a:r>
                      <a:endParaRPr lang="uk-UA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49158" y="4153257"/>
            <a:ext cx="714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Загальні коефіцієнти смертності на 1000 населення</a:t>
            </a:r>
          </a:p>
          <a:p>
            <a:r>
              <a:rPr lang="uk-UA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для природних зон: 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1927-</a:t>
            </a:r>
            <a:r>
              <a:rPr lang="uk-UA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29 </a:t>
            </a:r>
            <a:r>
              <a:rPr lang="uk-UA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та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1933 </a:t>
            </a:r>
            <a:endParaRPr lang="uk-UA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07915" cy="41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852160" y="434658"/>
            <a:ext cx="30390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Екологічна гіпотеза</a:t>
            </a:r>
            <a:endParaRPr lang="en-US" sz="2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2310" y="1481431"/>
            <a:ext cx="34316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uk-UA" sz="17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Степова зона мала би зазнати найбільших втрат </a:t>
            </a:r>
            <a:endParaRPr lang="en-US" sz="17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4970032" y="86529"/>
            <a:ext cx="378669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Екологічна </a:t>
            </a:r>
            <a:r>
              <a:rPr lang="en-US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uk-UA" sz="2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Економічна політика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sz="1600" dirty="0" smtClean="0">
                <a:latin typeface="Arial" pitchFamily="34" charset="0"/>
                <a:cs typeface="Arial" pitchFamily="34" charset="0"/>
              </a:rPr>
              <a:t>Центральна влада надавала чіткий пріоритет південним регіонам України як головним виробникам зерна, які отримували найбільше продовольчої допомоги, та індустріальним містам Донбасу, що перебували на центральному постачанні </a:t>
            </a:r>
            <a:endParaRPr lang="uk-UA" dirty="0"/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7704686" y="272558"/>
            <a:ext cx="623944" cy="1183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7153" cy="43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Work\Golodomor_new\2013\HURI_2013\Raion\Maps\relosses\Demo_1933_04_total_1000_map_g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454" y="2861534"/>
            <a:ext cx="4636546" cy="39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001" y="4770298"/>
            <a:ext cx="4184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latin typeface="Arial" pitchFamily="34" charset="0"/>
                <a:cs typeface="Arial" pitchFamily="34" charset="0"/>
              </a:rPr>
              <a:t>Діапазон прямих втрат в національних районах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12.3 ‒ 328.9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на 1000 населення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Питання про етнічний вимір втрат залишається відкритим. Потребує оцінки втрат за національністю. </a:t>
            </a:r>
            <a:endParaRPr lang="en-US" sz="16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765" y="344245"/>
            <a:ext cx="305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Етнічна</a:t>
            </a:r>
            <a:endParaRPr lang="en-US" sz="24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819" y="3377901"/>
            <a:ext cx="4475181" cy="34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335792" cy="416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33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88900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793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901700" y="0"/>
            <a:ext cx="8242300" cy="8255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МЕТА ПРОЕКТУ ТА ДОСЛІДНИЦЬКИЙ КОЛЕКТИВ</a:t>
            </a:r>
            <a:r>
              <a:rPr lang="en-US" sz="2600" b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 flipH="1">
            <a:off x="854231" y="0"/>
            <a:ext cx="34769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1190625" y="4086225"/>
            <a:ext cx="702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400" b="1">
              <a:latin typeface="Arial" pitchFamily="34" charset="0"/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200">
                <a:latin typeface="Calibri" pitchFamily="34" charset="0"/>
                <a:cs typeface="Times New Roman" pitchFamily="18" charset="0"/>
              </a:rPr>
              <a:t>,</a:t>
            </a:r>
            <a:endParaRPr lang="uk-UA"/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3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3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41" name="Rectangle 2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1083654" y="995906"/>
            <a:ext cx="7696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200" dirty="0" smtClean="0">
                <a:latin typeface="Arial" pitchFamily="34" charset="0"/>
                <a:cs typeface="Arial" pitchFamily="34" charset="0"/>
              </a:rPr>
              <a:t>Демографічний модуль для Інтерактивного Атласу Голодомору, що розробляється Українським науковим інститутом Гарвардського університету </a:t>
            </a:r>
          </a:p>
          <a:p>
            <a:pPr algn="l"/>
            <a:endParaRPr lang="en-US" sz="2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GIS </a:t>
            </a:r>
            <a:r>
              <a:rPr lang="en-US" sz="2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Holodomor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Atlas</a:t>
            </a:r>
            <a:r>
              <a:rPr lang="uk-UA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as a part of Harvard University’s project “MAPA: Digital Atlas of Ukraine”: </a:t>
            </a:r>
          </a:p>
          <a:p>
            <a:pPr algn="l"/>
            <a:r>
              <a:rPr lang="fr-FR" sz="2200" b="1" u="sng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www.gis.huri.harvard.edu</a:t>
            </a:r>
            <a:endParaRPr lang="uk-UA" sz="2200" b="1" u="sng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b="1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Демографічна група</a:t>
            </a:r>
            <a:r>
              <a:rPr lang="en-US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l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Омелян Рудницький</a:t>
            </a:r>
            <a:r>
              <a:rPr lang="en-US" sz="2000" b="1" baseline="30000" dirty="0" smtClean="0"/>
              <a:t>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Наталія Левчук</a:t>
            </a:r>
            <a:r>
              <a:rPr lang="en-US" sz="2000" b="1" baseline="30000" dirty="0" smtClean="0"/>
              <a:t>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Олег Воловина</a:t>
            </a:r>
            <a:r>
              <a:rPr lang="en-US" sz="2000" b="1" baseline="30000" dirty="0" smtClean="0"/>
              <a:t>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l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Павло Шевчук</a:t>
            </a:r>
            <a:r>
              <a:rPr lang="en-US" sz="2000" b="1" baseline="30000" dirty="0" smtClean="0"/>
              <a:t>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Алла Савчук</a:t>
            </a:r>
            <a:r>
              <a:rPr lang="en-US" sz="2000" b="1" baseline="30000" dirty="0" smtClean="0"/>
              <a:t>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Інститут демографії та соціальних досліджень ім. М. В.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Птухи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НАНУ</a:t>
            </a:r>
          </a:p>
          <a:p>
            <a:pPr algn="l"/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uk-UA" sz="1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Університет Північної Кароліни, Чапель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Гіль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04775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04140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11219" y="0"/>
            <a:ext cx="8132781" cy="76835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ВИСНОВКИ</a:t>
            </a:r>
            <a:endParaRPr lang="en-GB" sz="26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7728" y="932604"/>
            <a:ext cx="73104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Загальні втрати населення України від голоду 1932-1934 років </a:t>
            </a:r>
          </a:p>
          <a:p>
            <a:pPr algn="l"/>
            <a:r>
              <a:rPr lang="uk-UA" sz="1800" dirty="0" smtClean="0">
                <a:latin typeface="Arial" pitchFamily="34" charset="0"/>
                <a:cs typeface="Arial" pitchFamily="34" charset="0"/>
              </a:rPr>
              <a:t>оцінюються у 4,5 мільйонів осіб, у тому числі 3,9 мільйонів втрат через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надсмертність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і 0,6 мільйонів втрат ненародженими. </a:t>
            </a:r>
          </a:p>
          <a:p>
            <a:pPr algn="l"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Істотних втрат населення України зазнало не лише в 1932-1933, а й в 1934 році. </a:t>
            </a:r>
          </a:p>
          <a:p>
            <a:pPr algn="l">
              <a:buFont typeface="Wingdings" pitchFamily="2" charset="2"/>
              <a:buChar char="§"/>
            </a:pPr>
            <a:endParaRPr lang="uk-UA" sz="1800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Рівень втрат від голоду у сільській місцевості є дуже високим, але і в містах населення також постраждало від голоду.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 </a:t>
            </a: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Значна регіональна диференціація втрат від голоду: найбільше ураженими є райони центральної України: Київська та Харківська області (в межах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адмінподілу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1933 року)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Екологічна та прикордонна гіпотези щодо просторового розподілу втрат через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надсмертність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в 1933 р. частково підтверджуються отриманими результатами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Питання про етнічний вимір залишається відкритим.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104775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04140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" name="Прямоугольник 8"/>
          <p:cNvSpPr/>
          <p:nvPr/>
        </p:nvSpPr>
        <p:spPr>
          <a:xfrm>
            <a:off x="1573479" y="2892571"/>
            <a:ext cx="625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uk-UA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66800" y="154193"/>
            <a:ext cx="80772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ДЕМОГРАФІЧНІ ВТРАТИ ВІД ГОЛОДУ:</a:t>
            </a:r>
          </a:p>
          <a:p>
            <a:r>
              <a:rPr lang="uk-UA" sz="2400" b="1" dirty="0" smtClean="0">
                <a:solidFill>
                  <a:srgbClr val="3333CC"/>
                </a:solidFill>
                <a:latin typeface="Arial" pitchFamily="34" charset="0"/>
              </a:rPr>
              <a:t>ВИЗНАЧЕННЯ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069090" y="153988"/>
            <a:ext cx="10201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latin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204856" y="1108759"/>
            <a:ext cx="7767022" cy="42780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b" hangingPunct="1"/>
            <a:r>
              <a:rPr lang="uk-UA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Втрати від голоду</a:t>
            </a:r>
            <a:r>
              <a:rPr lang="uk-UA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різниця між реконструйованими реальними числами померлих та народжених  під час голоду та їх гіпотетичними числами за умови відсутності голоду у 1932-1934 роках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1) Прямі втрати або втрати через </a:t>
            </a:r>
            <a:r>
              <a:rPr lang="uk-UA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надсмертність</a:t>
            </a:r>
            <a:r>
              <a:rPr lang="uk-UA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uk-UA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200" dirty="0" smtClean="0">
                <a:latin typeface="Arial" pitchFamily="34" charset="0"/>
                <a:cs typeface="Arial" pitchFamily="34" charset="0"/>
              </a:rPr>
              <a:t>Втрати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число «реальних» смертей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‒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число «гіпотетичних нормальних» смертей» </a:t>
            </a:r>
          </a:p>
          <a:p>
            <a:pPr algn="l" eaLnBrk="1" fontAlgn="b" hangingPunct="1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2) Непрямі втрати або дефіцит народжень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k-UA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200" dirty="0" smtClean="0">
                <a:latin typeface="Arial" pitchFamily="34" charset="0"/>
                <a:cs typeface="Arial" pitchFamily="34" charset="0"/>
              </a:rPr>
              <a:t>Втрати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=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число «гіпотетичних нормальних» народжень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‒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число «реальних» народжень </a:t>
            </a:r>
            <a:endParaRPr lang="en-US" sz="2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50144" y="222191"/>
            <a:ext cx="8077200" cy="692209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ЕТАПИ ДОСЛІДЖЕННЯ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069090" y="153988"/>
            <a:ext cx="10201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14488" y="3176588"/>
            <a:ext cx="714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01800" y="1473200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endParaRPr lang="uk-UA" sz="2400" b="1">
              <a:latin typeface="Arial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01801" y="1193137"/>
            <a:ext cx="7061200" cy="41549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fontAlgn="b" hangingPunct="1"/>
            <a:r>
              <a:rPr lang="uk-UA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Оцінка втрат від голоду в 1932-1934 роках:</a:t>
            </a:r>
          </a:p>
          <a:p>
            <a:pPr algn="l" eaLnBrk="1" fontAlgn="b" hangingPunct="1"/>
            <a:endParaRPr lang="uk-UA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Національний рівень</a:t>
            </a:r>
          </a:p>
          <a:p>
            <a:pPr marL="342900" indent="-342900" algn="l" eaLnBrk="1" fontAlgn="b" hangingPunct="1">
              <a:buFontTx/>
              <a:buChar char="-"/>
            </a:pP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 eaLnBrk="1" fontAlgn="b" hangingPunct="1">
              <a:buFontTx/>
              <a:buChar char="-"/>
            </a:pP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uk-UA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Обласний</a:t>
            </a:r>
          </a:p>
          <a:p>
            <a:pPr algn="l" eaLnBrk="1" fontAlgn="b" hangingPunct="1"/>
            <a:r>
              <a:rPr lang="uk-UA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algn="l" eaLnBrk="1" fontAlgn="b" hangingPunct="1"/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endParaRPr lang="uk-UA" sz="2400" dirty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algn="l" eaLnBrk="1" fontAlgn="b" hangingPunct="1"/>
            <a:r>
              <a:rPr lang="uk-UA" sz="2400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Районний</a:t>
            </a:r>
            <a:endParaRPr lang="uk-U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 bwMode="auto">
          <a:xfrm>
            <a:off x="2743200" y="2649196"/>
            <a:ext cx="1290415" cy="74091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Соединительная линия уступом 7"/>
          <p:cNvCxnSpPr/>
          <p:nvPr/>
        </p:nvCxnSpPr>
        <p:spPr bwMode="auto">
          <a:xfrm>
            <a:off x="4999290" y="3760150"/>
            <a:ext cx="1837346" cy="9144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314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13"/>
          <p:cNvSpPr txBox="1">
            <a:spLocks noChangeArrowheads="1"/>
          </p:cNvSpPr>
          <p:nvPr/>
        </p:nvSpPr>
        <p:spPr bwMode="auto">
          <a:xfrm>
            <a:off x="482600" y="719139"/>
            <a:ext cx="8045450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spcBef>
                <a:spcPts val="600"/>
              </a:spcBef>
              <a:buAutoNum type="arabicParenR"/>
              <a:defRPr/>
            </a:pPr>
            <a:r>
              <a:rPr lang="uk-UA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Переписи 1926, 1937 та 1939 рр., міський облік 1931 року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600"/>
              </a:spcBef>
              <a:buAutoNum type="arabicParenR"/>
              <a:defRPr/>
            </a:pPr>
            <a:r>
              <a:rPr lang="uk-UA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Повні динамічні ряди народжених і померлих </a:t>
            </a:r>
            <a:endParaRPr lang="en-US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600"/>
              </a:spcBef>
              <a:buAutoNum type="arabicParenR"/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Детальні дані щодо міграції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600"/>
              </a:spcBef>
              <a:buAutoNum type="arabicParenR"/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Оцінка якості архівних даних та їх корекція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470568" y="2360421"/>
            <a:ext cx="6554787" cy="2984467"/>
            <a:chOff x="1535113" y="2607846"/>
            <a:chExt cx="6554787" cy="2984467"/>
          </a:xfrm>
        </p:grpSpPr>
        <p:sp>
          <p:nvSpPr>
            <p:cNvPr id="12295" name="Oval 98"/>
            <p:cNvSpPr>
              <a:spLocks noChangeArrowheads="1"/>
            </p:cNvSpPr>
            <p:nvPr/>
          </p:nvSpPr>
          <p:spPr bwMode="auto">
            <a:xfrm>
              <a:off x="4496695" y="4585709"/>
              <a:ext cx="1172574" cy="670828"/>
            </a:xfrm>
            <a:prstGeom prst="ellipse">
              <a:avLst/>
            </a:prstGeom>
            <a:solidFill>
              <a:srgbClr val="FFCC99"/>
            </a:solidFill>
            <a:ln w="222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2297" name="AutoShape 58"/>
            <p:cNvSpPr>
              <a:spLocks noChangeArrowheads="1"/>
            </p:cNvSpPr>
            <p:nvPr/>
          </p:nvSpPr>
          <p:spPr bwMode="auto">
            <a:xfrm>
              <a:off x="1764064" y="3030121"/>
              <a:ext cx="1563652" cy="542925"/>
            </a:xfrm>
            <a:prstGeom prst="flowChartAlternateProcess">
              <a:avLst/>
            </a:prstGeom>
            <a:solidFill>
              <a:srgbClr val="CCE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r>
                <a:rPr lang="uk-UA" sz="1800" b="1" dirty="0" smtClean="0">
                  <a:solidFill>
                    <a:schemeClr val="tx1"/>
                  </a:solidFill>
                  <a:latin typeface="Calibri" pitchFamily="34" charset="0"/>
                </a:rPr>
                <a:t>Перепис</a:t>
              </a:r>
              <a:r>
                <a:rPr lang="en-US" sz="1800" b="1" dirty="0" smtClean="0">
                  <a:solidFill>
                    <a:schemeClr val="tx1"/>
                  </a:solidFill>
                  <a:latin typeface="Calibri" pitchFamily="34" charset="0"/>
                </a:rPr>
                <a:t> 1926</a:t>
              </a:r>
              <a:endParaRPr lang="en-US" sz="1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298" name="AutoShape 59"/>
            <p:cNvSpPr>
              <a:spLocks noChangeArrowheads="1"/>
            </p:cNvSpPr>
            <p:nvPr/>
          </p:nvSpPr>
          <p:spPr bwMode="auto">
            <a:xfrm>
              <a:off x="5727151" y="3425409"/>
              <a:ext cx="1466984" cy="579438"/>
            </a:xfrm>
            <a:prstGeom prst="flowChartAlternateProcess">
              <a:avLst/>
            </a:prstGeom>
            <a:solidFill>
              <a:srgbClr val="CCE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r>
                <a:rPr lang="uk-UA" sz="1800" b="1" dirty="0" smtClean="0">
                  <a:solidFill>
                    <a:schemeClr val="tx1"/>
                  </a:solidFill>
                  <a:latin typeface="Calibri" pitchFamily="34" charset="0"/>
                </a:rPr>
                <a:t>Перепис</a:t>
              </a:r>
              <a:r>
                <a:rPr lang="en-US" sz="1800" b="1" dirty="0" smtClean="0">
                  <a:solidFill>
                    <a:schemeClr val="tx1"/>
                  </a:solidFill>
                  <a:latin typeface="Calibri" pitchFamily="34" charset="0"/>
                </a:rPr>
                <a:t> 1937</a:t>
              </a:r>
              <a:endParaRPr lang="en-US" sz="1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299" name="AutoShape 60"/>
            <p:cNvSpPr>
              <a:spLocks noChangeArrowheads="1"/>
            </p:cNvSpPr>
            <p:nvPr/>
          </p:nvSpPr>
          <p:spPr bwMode="auto">
            <a:xfrm>
              <a:off x="6629701" y="2607846"/>
              <a:ext cx="1433065" cy="609600"/>
            </a:xfrm>
            <a:prstGeom prst="flowChartAlternateProcess">
              <a:avLst/>
            </a:prstGeom>
            <a:solidFill>
              <a:srgbClr val="CCE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ts val="600"/>
                </a:spcBef>
              </a:pPr>
              <a:r>
                <a:rPr lang="uk-UA" sz="1800" b="1" dirty="0" smtClean="0">
                  <a:solidFill>
                    <a:schemeClr val="tx1"/>
                  </a:solidFill>
                  <a:latin typeface="Calibri" pitchFamily="34" charset="0"/>
                </a:rPr>
                <a:t>Перепис </a:t>
              </a:r>
              <a:r>
                <a:rPr lang="en-US" sz="1800" b="1" dirty="0" smtClean="0">
                  <a:solidFill>
                    <a:schemeClr val="tx1"/>
                  </a:solidFill>
                  <a:latin typeface="Calibri" pitchFamily="34" charset="0"/>
                </a:rPr>
                <a:t>1939</a:t>
              </a:r>
              <a:endParaRPr lang="en-US" sz="18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300" name="Line 61"/>
            <p:cNvSpPr>
              <a:spLocks noChangeShapeType="1"/>
            </p:cNvSpPr>
            <p:nvPr/>
          </p:nvSpPr>
          <p:spPr bwMode="auto">
            <a:xfrm>
              <a:off x="4381500" y="4114801"/>
              <a:ext cx="4479" cy="6901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sm" len="sm"/>
              <a:tailEnd type="oval" w="sm" len="med"/>
            </a:ln>
            <a:effectLst/>
          </p:spPr>
          <p:txBody>
            <a:bodyPr wrap="square">
              <a:spAutoFit/>
            </a:bodyPr>
            <a:lstStyle/>
            <a:p>
              <a:endParaRPr lang="uk-UA"/>
            </a:p>
          </p:txBody>
        </p:sp>
        <p:sp>
          <p:nvSpPr>
            <p:cNvPr id="12302" name="Line 64"/>
            <p:cNvSpPr>
              <a:spLocks noChangeShapeType="1"/>
            </p:cNvSpPr>
            <p:nvPr/>
          </p:nvSpPr>
          <p:spPr bwMode="auto">
            <a:xfrm>
              <a:off x="1535113" y="4839870"/>
              <a:ext cx="6554787" cy="15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endParaRPr lang="uk-UA"/>
            </a:p>
          </p:txBody>
        </p:sp>
        <p:sp>
          <p:nvSpPr>
            <p:cNvPr id="12303" name="Line 66"/>
            <p:cNvSpPr>
              <a:spLocks noChangeShapeType="1"/>
            </p:cNvSpPr>
            <p:nvPr/>
          </p:nvSpPr>
          <p:spPr bwMode="auto">
            <a:xfrm>
              <a:off x="2237230" y="4789071"/>
              <a:ext cx="0" cy="142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04" name="Line 67"/>
            <p:cNvSpPr>
              <a:spLocks noChangeShapeType="1"/>
            </p:cNvSpPr>
            <p:nvPr/>
          </p:nvSpPr>
          <p:spPr bwMode="auto">
            <a:xfrm>
              <a:off x="3000401" y="4789071"/>
              <a:ext cx="0" cy="165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05" name="Line 68"/>
            <p:cNvSpPr>
              <a:spLocks noChangeShapeType="1"/>
            </p:cNvSpPr>
            <p:nvPr/>
          </p:nvSpPr>
          <p:spPr bwMode="auto">
            <a:xfrm>
              <a:off x="2513667" y="3560346"/>
              <a:ext cx="1" cy="12699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uk-UA"/>
            </a:p>
          </p:txBody>
        </p:sp>
        <p:sp>
          <p:nvSpPr>
            <p:cNvPr id="12306" name="Line 69"/>
            <p:cNvSpPr>
              <a:spLocks noChangeShapeType="1"/>
            </p:cNvSpPr>
            <p:nvPr/>
          </p:nvSpPr>
          <p:spPr bwMode="auto">
            <a:xfrm>
              <a:off x="3775442" y="4789071"/>
              <a:ext cx="0" cy="142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07" name="Line 70"/>
            <p:cNvSpPr>
              <a:spLocks noChangeShapeType="1"/>
            </p:cNvSpPr>
            <p:nvPr/>
          </p:nvSpPr>
          <p:spPr bwMode="auto">
            <a:xfrm>
              <a:off x="4160420" y="4789071"/>
              <a:ext cx="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08" name="Line 71"/>
            <p:cNvSpPr>
              <a:spLocks noChangeShapeType="1"/>
            </p:cNvSpPr>
            <p:nvPr/>
          </p:nvSpPr>
          <p:spPr bwMode="auto">
            <a:xfrm>
              <a:off x="4545397" y="4789071"/>
              <a:ext cx="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09" name="Line 72"/>
            <p:cNvSpPr>
              <a:spLocks noChangeShapeType="1"/>
            </p:cNvSpPr>
            <p:nvPr/>
          </p:nvSpPr>
          <p:spPr bwMode="auto">
            <a:xfrm>
              <a:off x="4930374" y="4789071"/>
              <a:ext cx="0" cy="142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10" name="Line 73"/>
            <p:cNvSpPr>
              <a:spLocks noChangeShapeType="1"/>
            </p:cNvSpPr>
            <p:nvPr/>
          </p:nvSpPr>
          <p:spPr bwMode="auto">
            <a:xfrm>
              <a:off x="5313655" y="4789071"/>
              <a:ext cx="0" cy="142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11" name="Line 74"/>
            <p:cNvSpPr>
              <a:spLocks noChangeShapeType="1"/>
            </p:cNvSpPr>
            <p:nvPr/>
          </p:nvSpPr>
          <p:spPr bwMode="auto">
            <a:xfrm>
              <a:off x="5698632" y="4789071"/>
              <a:ext cx="0" cy="127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12" name="Line 75"/>
            <p:cNvSpPr>
              <a:spLocks noChangeShapeType="1"/>
            </p:cNvSpPr>
            <p:nvPr/>
          </p:nvSpPr>
          <p:spPr bwMode="auto">
            <a:xfrm>
              <a:off x="6083610" y="4789071"/>
              <a:ext cx="0" cy="149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13" name="Text Box 77"/>
            <p:cNvSpPr txBox="1">
              <a:spLocks noChangeArrowheads="1"/>
            </p:cNvSpPr>
            <p:nvPr/>
          </p:nvSpPr>
          <p:spPr bwMode="auto">
            <a:xfrm>
              <a:off x="1820030" y="4931946"/>
              <a:ext cx="593577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1926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14" name="Text Box 78"/>
            <p:cNvSpPr txBox="1">
              <a:spLocks noChangeArrowheads="1"/>
            </p:cNvSpPr>
            <p:nvPr/>
          </p:nvSpPr>
          <p:spPr bwMode="auto">
            <a:xfrm>
              <a:off x="2686652" y="4931946"/>
              <a:ext cx="593577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1928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15" name="Text Box 79"/>
            <p:cNvSpPr txBox="1">
              <a:spLocks noChangeArrowheads="1"/>
            </p:cNvSpPr>
            <p:nvPr/>
          </p:nvSpPr>
          <p:spPr bwMode="auto">
            <a:xfrm>
              <a:off x="2281324" y="4931946"/>
              <a:ext cx="598664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1927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16" name="Text Box 82"/>
            <p:cNvSpPr txBox="1">
              <a:spLocks noChangeArrowheads="1"/>
            </p:cNvSpPr>
            <p:nvPr/>
          </p:nvSpPr>
          <p:spPr bwMode="auto">
            <a:xfrm>
              <a:off x="4152572" y="5192203"/>
              <a:ext cx="1923190" cy="40011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uk-UA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ГОЛОД	ОМОР</a:t>
              </a:r>
              <a:endPara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7" name="Line 84"/>
            <p:cNvSpPr>
              <a:spLocks noChangeShapeType="1"/>
            </p:cNvSpPr>
            <p:nvPr/>
          </p:nvSpPr>
          <p:spPr bwMode="auto">
            <a:xfrm>
              <a:off x="6468586" y="4789071"/>
              <a:ext cx="0" cy="142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18" name="Line 85"/>
            <p:cNvSpPr>
              <a:spLocks noChangeShapeType="1"/>
            </p:cNvSpPr>
            <p:nvPr/>
          </p:nvSpPr>
          <p:spPr bwMode="auto">
            <a:xfrm>
              <a:off x="6877307" y="4789071"/>
              <a:ext cx="0" cy="149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19" name="Line 86"/>
            <p:cNvSpPr>
              <a:spLocks noChangeShapeType="1"/>
            </p:cNvSpPr>
            <p:nvPr/>
          </p:nvSpPr>
          <p:spPr bwMode="auto">
            <a:xfrm>
              <a:off x="7236845" y="4789071"/>
              <a:ext cx="0" cy="142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20" name="Line 87"/>
            <p:cNvSpPr>
              <a:spLocks noChangeShapeType="1"/>
            </p:cNvSpPr>
            <p:nvPr/>
          </p:nvSpPr>
          <p:spPr bwMode="auto">
            <a:xfrm>
              <a:off x="7621822" y="4789071"/>
              <a:ext cx="0" cy="165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27" name="Text Box 94"/>
            <p:cNvSpPr txBox="1">
              <a:spLocks noChangeArrowheads="1"/>
            </p:cNvSpPr>
            <p:nvPr/>
          </p:nvSpPr>
          <p:spPr bwMode="auto">
            <a:xfrm>
              <a:off x="5078583" y="4926829"/>
              <a:ext cx="529132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1934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28" name="Text Box 95"/>
            <p:cNvSpPr txBox="1">
              <a:spLocks noChangeArrowheads="1"/>
            </p:cNvSpPr>
            <p:nvPr/>
          </p:nvSpPr>
          <p:spPr bwMode="auto">
            <a:xfrm>
              <a:off x="5471377" y="4941471"/>
              <a:ext cx="593577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1935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29" name="Text Box 96"/>
            <p:cNvSpPr txBox="1">
              <a:spLocks noChangeArrowheads="1"/>
            </p:cNvSpPr>
            <p:nvPr/>
          </p:nvSpPr>
          <p:spPr bwMode="auto">
            <a:xfrm>
              <a:off x="5824131" y="4941471"/>
              <a:ext cx="569833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1936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30" name="Text Box 97"/>
            <p:cNvSpPr txBox="1">
              <a:spLocks noChangeArrowheads="1"/>
            </p:cNvSpPr>
            <p:nvPr/>
          </p:nvSpPr>
          <p:spPr bwMode="auto">
            <a:xfrm>
              <a:off x="6232852" y="4941471"/>
              <a:ext cx="593577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1937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32" name="Text Box 100"/>
            <p:cNvSpPr txBox="1">
              <a:spLocks noChangeArrowheads="1"/>
            </p:cNvSpPr>
            <p:nvPr/>
          </p:nvSpPr>
          <p:spPr bwMode="auto">
            <a:xfrm>
              <a:off x="6607653" y="4941471"/>
              <a:ext cx="593577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1938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33" name="Text Box 101"/>
            <p:cNvSpPr txBox="1">
              <a:spLocks noChangeArrowheads="1"/>
            </p:cNvSpPr>
            <p:nvPr/>
          </p:nvSpPr>
          <p:spPr bwMode="auto">
            <a:xfrm>
              <a:off x="7015842" y="4939528"/>
              <a:ext cx="593577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1939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338" name="Line 106"/>
            <p:cNvSpPr>
              <a:spLocks noChangeShapeType="1"/>
            </p:cNvSpPr>
            <p:nvPr/>
          </p:nvSpPr>
          <p:spPr bwMode="auto">
            <a:xfrm flipH="1">
              <a:off x="6544074" y="4025900"/>
              <a:ext cx="9127" cy="8298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uk-UA"/>
            </a:p>
          </p:txBody>
        </p:sp>
        <p:sp>
          <p:nvSpPr>
            <p:cNvPr id="12339" name="Line 107"/>
            <p:cNvSpPr>
              <a:spLocks noChangeShapeType="1"/>
            </p:cNvSpPr>
            <p:nvPr/>
          </p:nvSpPr>
          <p:spPr bwMode="auto">
            <a:xfrm>
              <a:off x="2622207" y="4789071"/>
              <a:ext cx="0" cy="1428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uk-UA"/>
            </a:p>
          </p:txBody>
        </p:sp>
        <p:sp>
          <p:nvSpPr>
            <p:cNvPr id="12344" name="Line 61"/>
            <p:cNvSpPr>
              <a:spLocks noChangeShapeType="1"/>
            </p:cNvSpPr>
            <p:nvPr/>
          </p:nvSpPr>
          <p:spPr bwMode="auto">
            <a:xfrm flipH="1">
              <a:off x="7370824" y="3226971"/>
              <a:ext cx="5088" cy="16033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sm" len="sm"/>
              <a:tailEnd type="oval" w="sm" len="med"/>
            </a:ln>
            <a:effectLst/>
          </p:spPr>
          <p:txBody>
            <a:bodyPr wrap="square">
              <a:spAutoFit/>
            </a:bodyPr>
            <a:lstStyle/>
            <a:p>
              <a:endParaRPr lang="uk-UA"/>
            </a:p>
          </p:txBody>
        </p:sp>
        <p:sp>
          <p:nvSpPr>
            <p:cNvPr id="12348" name="Text Box 78"/>
            <p:cNvSpPr txBox="1">
              <a:spLocks noChangeArrowheads="1"/>
            </p:cNvSpPr>
            <p:nvPr/>
          </p:nvSpPr>
          <p:spPr bwMode="auto">
            <a:xfrm>
              <a:off x="3149643" y="4931946"/>
              <a:ext cx="593577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1929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AutoShape 58"/>
          <p:cNvSpPr>
            <a:spLocks noChangeArrowheads="1"/>
          </p:cNvSpPr>
          <p:nvPr/>
        </p:nvSpPr>
        <p:spPr bwMode="auto">
          <a:xfrm>
            <a:off x="3764134" y="3576221"/>
            <a:ext cx="1192472" cy="530225"/>
          </a:xfrm>
          <a:prstGeom prst="flowChartAlternateProcess">
            <a:avLst/>
          </a:prstGeom>
          <a:solidFill>
            <a:srgbClr val="CCEC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</a:rPr>
              <a:t>1931 </a:t>
            </a:r>
            <a:r>
              <a:rPr lang="uk-UA" sz="1800" b="1" dirty="0" smtClean="0">
                <a:solidFill>
                  <a:schemeClr val="tx1"/>
                </a:solidFill>
                <a:latin typeface="Calibri" pitchFamily="34" charset="0"/>
              </a:rPr>
              <a:t>облік</a:t>
            </a:r>
            <a:endParaRPr lang="en-US" sz="1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517423" y="4661061"/>
            <a:ext cx="1665189" cy="289700"/>
            <a:chOff x="3485150" y="4628789"/>
            <a:chExt cx="1665189" cy="289700"/>
          </a:xfrm>
        </p:grpSpPr>
        <p:sp>
          <p:nvSpPr>
            <p:cNvPr id="58" name="Text Box 79"/>
            <p:cNvSpPr txBox="1">
              <a:spLocks noChangeArrowheads="1"/>
            </p:cNvSpPr>
            <p:nvPr/>
          </p:nvSpPr>
          <p:spPr bwMode="auto">
            <a:xfrm>
              <a:off x="3485150" y="4628789"/>
              <a:ext cx="512580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1930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 Box 79"/>
            <p:cNvSpPr txBox="1">
              <a:spLocks noChangeArrowheads="1"/>
            </p:cNvSpPr>
            <p:nvPr/>
          </p:nvSpPr>
          <p:spPr bwMode="auto">
            <a:xfrm>
              <a:off x="3817431" y="4641490"/>
              <a:ext cx="597756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1931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 Box 79"/>
            <p:cNvSpPr txBox="1">
              <a:spLocks noChangeArrowheads="1"/>
            </p:cNvSpPr>
            <p:nvPr/>
          </p:nvSpPr>
          <p:spPr bwMode="auto">
            <a:xfrm>
              <a:off x="4221703" y="4641489"/>
              <a:ext cx="536915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 Box 79"/>
            <p:cNvSpPr txBox="1">
              <a:spLocks noChangeArrowheads="1"/>
            </p:cNvSpPr>
            <p:nvPr/>
          </p:nvSpPr>
          <p:spPr bwMode="auto">
            <a:xfrm>
              <a:off x="4613424" y="4641489"/>
              <a:ext cx="536915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200" dirty="0" smtClean="0">
                  <a:solidFill>
                    <a:schemeClr val="tx1"/>
                  </a:solidFill>
                </a:rPr>
                <a:t>1933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AutoShape 109"/>
          <p:cNvSpPr>
            <a:spLocks/>
          </p:cNvSpPr>
          <p:nvPr/>
        </p:nvSpPr>
        <p:spPr bwMode="auto">
          <a:xfrm rot="5400000">
            <a:off x="4778466" y="3494723"/>
            <a:ext cx="333375" cy="4503423"/>
          </a:xfrm>
          <a:prstGeom prst="rightBrace">
            <a:avLst>
              <a:gd name="adj1" fmla="val 55317"/>
              <a:gd name="adj2" fmla="val 50514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rot="10800000" vert="eaVert" anchor="ctr"/>
          <a:lstStyle/>
          <a:p>
            <a:endParaRPr lang="uk-UA" b="1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10454" y="5861437"/>
            <a:ext cx="397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Демографічна реконструкція за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1926-</a:t>
            </a:r>
            <a:r>
              <a:rPr lang="uk-UA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39 </a:t>
            </a:r>
            <a:r>
              <a:rPr lang="uk-UA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період</a:t>
            </a:r>
            <a:endParaRPr lang="uk-UA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-400050" y="0"/>
            <a:ext cx="80010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406400" y="0"/>
            <a:ext cx="8737600" cy="6985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800" b="1" dirty="0" smtClean="0">
                <a:solidFill>
                  <a:srgbClr val="3333CC"/>
                </a:solidFill>
                <a:latin typeface="Arial" pitchFamily="34" charset="0"/>
              </a:rPr>
              <a:t>ЗАГАЛЬНА  СТРАТЕГІЯ ОЦІНКИ</a:t>
            </a:r>
            <a:endParaRPr lang="en-GB" sz="2800" b="1" dirty="0">
              <a:solidFill>
                <a:srgbClr val="0033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106045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029" name="Line 3"/>
          <p:cNvSpPr>
            <a:spLocks noChangeShapeType="1"/>
          </p:cNvSpPr>
          <p:nvPr/>
        </p:nvSpPr>
        <p:spPr bwMode="auto">
          <a:xfrm>
            <a:off x="104775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1066800" y="304800"/>
            <a:ext cx="80772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600" b="1" dirty="0" smtClean="0">
                <a:solidFill>
                  <a:srgbClr val="3333CC"/>
                </a:solidFill>
                <a:latin typeface="Arial" pitchFamily="34" charset="0"/>
              </a:rPr>
              <a:t>МЕТОДОЛОГІЯ ДОСЛІДЖЕННЯ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1054100" y="153988"/>
            <a:ext cx="10202" cy="6704012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1190625" y="4086225"/>
            <a:ext cx="702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uk-UA" sz="2400" b="1">
              <a:latin typeface="Arial" pitchFamily="34" charset="0"/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1200">
                <a:latin typeface="Calibri" pitchFamily="34" charset="0"/>
                <a:cs typeface="Times New Roman" pitchFamily="18" charset="0"/>
              </a:rPr>
              <a:t>,</a:t>
            </a:r>
            <a:endParaRPr lang="uk-UA"/>
          </a:p>
        </p:txBody>
      </p:sp>
      <p:sp>
        <p:nvSpPr>
          <p:cNvPr id="1036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3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038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8338" y="2515198"/>
            <a:ext cx="6820115" cy="57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41" name="Rectangle 2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43" name="Rectangle 32"/>
          <p:cNvSpPr>
            <a:spLocks noChangeArrowheads="1"/>
          </p:cNvSpPr>
          <p:nvPr/>
        </p:nvSpPr>
        <p:spPr bwMode="auto">
          <a:xfrm>
            <a:off x="1499845" y="3182183"/>
            <a:ext cx="62231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) – населення на кінець періоду </a:t>
            </a:r>
            <a:endParaRPr lang="en-US" sz="1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en-US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(0) – </a:t>
            </a:r>
            <a:r>
              <a:rPr lang="uk-UA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населення на початок періоду  </a:t>
            </a:r>
            <a:endParaRPr lang="en-US" sz="1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endParaRPr lang="en-US" sz="1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en-US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B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(0, </a:t>
            </a:r>
            <a:r>
              <a:rPr lang="en-US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) – </a:t>
            </a:r>
            <a:r>
              <a:rPr lang="uk-UA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число </a:t>
            </a:r>
            <a:r>
              <a:rPr lang="uk-UA" sz="1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живонароджених</a:t>
            </a:r>
            <a:r>
              <a:rPr lang="uk-UA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упродовж періоду (0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endParaRPr lang="en-US" sz="18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4" name="Rectangle 33"/>
          <p:cNvSpPr>
            <a:spLocks noChangeArrowheads="1"/>
          </p:cNvSpPr>
          <p:nvPr/>
        </p:nvSpPr>
        <p:spPr bwMode="auto">
          <a:xfrm>
            <a:off x="1472299" y="4355842"/>
            <a:ext cx="581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D (0, t)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–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число померлих упродовж періоду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0, t)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5" name="Rectangle 34"/>
          <p:cNvSpPr>
            <a:spLocks noChangeArrowheads="1"/>
          </p:cNvSpPr>
          <p:nvPr/>
        </p:nvSpPr>
        <p:spPr bwMode="auto">
          <a:xfrm>
            <a:off x="2278963" y="4848824"/>
            <a:ext cx="50115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800" dirty="0" smtClean="0">
                <a:latin typeface="Calibri" pitchFamily="34" charset="0"/>
                <a:cs typeface="Times New Roman" pitchFamily="18" charset="0"/>
              </a:rPr>
              <a:t>    </a:t>
            </a:r>
            <a:r>
              <a:rPr lang="uk-UA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n-US" sz="18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сальдо міграції упродовж періоду </a:t>
            </a:r>
            <a:r>
              <a:rPr lang="uk-UA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0, </a:t>
            </a:r>
            <a:r>
              <a:rPr lang="en-US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endParaRPr lang="uk-U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35"/>
          <p:cNvSpPr>
            <a:spLocks noChangeArrowheads="1"/>
          </p:cNvSpPr>
          <p:nvPr/>
        </p:nvSpPr>
        <p:spPr bwMode="auto">
          <a:xfrm>
            <a:off x="2224216" y="5273802"/>
            <a:ext cx="6153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200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uk-UA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</a:t>
            </a:r>
            <a:r>
              <a:rPr lang="en-US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uk-UA" sz="1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рекласифікація</a:t>
            </a:r>
            <a:r>
              <a:rPr lang="uk-UA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(АТП) упродовж періоду (</a:t>
            </a: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0, </a:t>
            </a:r>
            <a:r>
              <a:rPr lang="en-US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uk-UA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uk-U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23320" y="1057585"/>
            <a:ext cx="764883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b" hangingPunct="1"/>
            <a:r>
              <a:rPr lang="uk-UA" sz="2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Демографічна реконструкція</a:t>
            </a:r>
            <a:r>
              <a:rPr lang="en-US" sz="2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uk-UA" sz="2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відтворення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динамічних рядів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чисельності, природного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й міграційного руху за відповідний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період</a:t>
            </a:r>
            <a:endParaRPr lang="uk-UA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1437143" y="5313363"/>
          <a:ext cx="910769" cy="34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0" name="Формула" r:id="rId4" imgW="507780" imgH="203112" progId="Equation.3">
                  <p:embed/>
                </p:oleObj>
              </mc:Choice>
              <mc:Fallback>
                <p:oleObj name="Формула" r:id="rId4" imgW="507780" imgH="203112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143" y="5313363"/>
                        <a:ext cx="910769" cy="346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4"/>
          <p:cNvGraphicFramePr>
            <a:graphicFrameLocks noChangeAspect="1"/>
          </p:cNvGraphicFramePr>
          <p:nvPr/>
        </p:nvGraphicFramePr>
        <p:xfrm>
          <a:off x="1454150" y="4851400"/>
          <a:ext cx="10668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1" name="Формула" r:id="rId6" imgW="571252" imgH="203112" progId="Equation.3">
                  <p:embed/>
                </p:oleObj>
              </mc:Choice>
              <mc:Fallback>
                <p:oleObj name="Формула" r:id="rId6" imgW="571252" imgH="203112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4851400"/>
                        <a:ext cx="10668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3"/>
          <p:cNvSpPr/>
          <p:nvPr/>
        </p:nvSpPr>
        <p:spPr>
          <a:xfrm>
            <a:off x="1190625" y="6026113"/>
            <a:ext cx="764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b" hangingPunct="1"/>
            <a:r>
              <a:rPr lang="uk-UA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Реконструкція чисельності населення за статтю і однорічними віковими групами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окремо для міського та сільського населення</a:t>
            </a:r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56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17475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54050" y="-8890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81100" y="317500"/>
            <a:ext cx="79629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Корекція підсумків переписів 1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926</a:t>
            </a:r>
            <a:r>
              <a:rPr 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, 1937 </a:t>
            </a:r>
            <a:r>
              <a:rPr lang="uk-UA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і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1939</a:t>
            </a:r>
            <a:r>
              <a:rPr lang="uk-UA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років</a:t>
            </a:r>
            <a:endParaRPr lang="en-GB" sz="24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538288" y="469900"/>
            <a:ext cx="7605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uk-UA" sz="2000">
              <a:latin typeface="Arial" pitchFamily="34" charset="0"/>
            </a:endParaRP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660400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384300" y="1216025"/>
            <a:ext cx="7213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None/>
            </a:pPr>
            <a:endParaRPr lang="uk-UA" sz="2400" b="1">
              <a:solidFill>
                <a:schemeClr val="accent1"/>
              </a:solidFill>
              <a:latin typeface="Arial" pitchFamily="34" charset="0"/>
            </a:endParaRPr>
          </a:p>
          <a:p>
            <a:pPr algn="l"/>
            <a:endParaRPr lang="uk-UA" sz="2200" b="1">
              <a:latin typeface="Arial" pitchFamily="34" charset="0"/>
            </a:endParaRPr>
          </a:p>
        </p:txBody>
      </p: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1397000" y="1189038"/>
            <a:ext cx="751205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Для усіх трьох переписів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 </a:t>
            </a:r>
            <a:endParaRPr lang="en-US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корекція на недооблік дітей віком 0-4 роки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перерозподіл армії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усунення вікової акумуляції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uk-UA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Корекція перепису 1939 року: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усунення фальсифікацій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завищена поправка на недооблік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1.0% </a:t>
            </a:r>
            <a:r>
              <a:rPr lang="en-GB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0.3%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завищена поправка на контрольні бланки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0.68% </a:t>
            </a:r>
            <a:r>
              <a:rPr lang="en-GB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0.38%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усунення із підсумків перепису в Україні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383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тис. ув'язнених, які знаходились за межами України</a:t>
            </a:r>
            <a:r>
              <a:rPr lang="en-US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97567"/>
              </p:ext>
            </p:extLst>
          </p:nvPr>
        </p:nvGraphicFramePr>
        <p:xfrm>
          <a:off x="1615738" y="4475182"/>
          <a:ext cx="7129780" cy="1544463"/>
        </p:xfrm>
        <a:graphic>
          <a:graphicData uri="http://schemas.openxmlformats.org/drawingml/2006/table">
            <a:tbl>
              <a:tblPr/>
              <a:tblGrid>
                <a:gridCol w="804733"/>
                <a:gridCol w="2334409"/>
                <a:gridCol w="2338129"/>
                <a:gridCol w="1652509"/>
              </a:tblGrid>
              <a:tr h="614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Офіційні дані,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тис. осіб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Скориговані</a:t>
                      </a:r>
                      <a:r>
                        <a:rPr lang="uk-UA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дані, тис. осіб</a:t>
                      </a:r>
                      <a:endParaRPr lang="uk-UA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корекції </a:t>
                      </a:r>
                      <a:r>
                        <a:rPr lang="en-US" sz="1600" b="1" baseline="30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1926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28923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29,288.0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0.8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1937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28387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28,858.1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0.4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1939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30946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30,142.6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-2.6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96315" y="6163244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 корекції для переписів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1926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 1937 років не включає  поправку через перерозподіл</a:t>
            </a:r>
            <a:r>
              <a:rPr kumimoji="0" lang="uk-UA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збройних сил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677732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563656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77732" y="317500"/>
            <a:ext cx="8466268" cy="76835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l"/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</a:rPr>
              <a:t>  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</a:rPr>
              <a:t>РЕЗУЛЬТАТИ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:   </a:t>
            </a:r>
            <a:r>
              <a:rPr lang="uk-UA" sz="2400" b="1" dirty="0" smtClean="0">
                <a:solidFill>
                  <a:srgbClr val="3333CC"/>
                </a:solidFill>
                <a:latin typeface="Arial" pitchFamily="34" charset="0"/>
              </a:rPr>
              <a:t>Прямі і непрямі втрати міського та</a:t>
            </a:r>
          </a:p>
          <a:p>
            <a:pPr algn="l"/>
            <a:r>
              <a:rPr lang="uk-UA" sz="2400" b="1" dirty="0" smtClean="0">
                <a:solidFill>
                  <a:srgbClr val="3333CC"/>
                </a:solidFill>
                <a:latin typeface="Arial" pitchFamily="34" charset="0"/>
              </a:rPr>
              <a:t>	сільського населення від голоду 1932-1934 рр.</a:t>
            </a:r>
            <a:endParaRPr lang="en-GB" sz="24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557306" y="0"/>
            <a:ext cx="0" cy="6858000"/>
          </a:xfrm>
          <a:prstGeom prst="line">
            <a:avLst/>
          </a:prstGeom>
          <a:noFill/>
          <a:ln w="9525">
            <a:solidFill>
              <a:srgbClr val="0044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62113" y="3081338"/>
            <a:ext cx="71485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uk-UA" sz="2200" b="1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935905" y="5690399"/>
            <a:ext cx="418905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1" hangingPunct="1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 </a:t>
            </a:r>
            <a:r>
              <a:rPr lang="uk-UA" sz="1300" dirty="0" smtClean="0"/>
              <a:t>Негативні втрати через високий міграційний приплив населення до початку голоду та зумовлений ним приріст народжень в </a:t>
            </a:r>
            <a:r>
              <a:rPr lang="en-US" sz="1300" dirty="0" smtClean="0"/>
              <a:t>1932 </a:t>
            </a:r>
            <a:r>
              <a:rPr lang="uk-UA" sz="1300" dirty="0" smtClean="0"/>
              <a:t>р., що був вищим, ніж спад народжень у зв'язку з голодом </a:t>
            </a:r>
            <a:endParaRPr lang="en-US" sz="1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59952"/>
              </p:ext>
            </p:extLst>
          </p:nvPr>
        </p:nvGraphicFramePr>
        <p:xfrm>
          <a:off x="902298" y="1602889"/>
          <a:ext cx="3830048" cy="4028838"/>
        </p:xfrm>
        <a:graphic>
          <a:graphicData uri="http://schemas.openxmlformats.org/drawingml/2006/table">
            <a:tbl>
              <a:tblPr/>
              <a:tblGrid>
                <a:gridCol w="748424"/>
                <a:gridCol w="767972"/>
                <a:gridCol w="767972"/>
                <a:gridCol w="686087"/>
                <a:gridCol w="91621"/>
                <a:gridCol w="767972"/>
              </a:tblGrid>
              <a:tr h="3657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uk-UA" sz="1600" b="1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исяч</a:t>
                      </a:r>
                      <a:r>
                        <a:rPr lang="uk-UA" sz="1600" b="1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осіб</a:t>
                      </a:r>
                      <a:endParaRPr lang="uk-UA" sz="1600" dirty="0">
                        <a:solidFill>
                          <a:schemeClr val="accent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348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1932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1933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1934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1932-34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35">
                <a:tc gridSpan="6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Прямі втрати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8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250.0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3,529.2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163.3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3,942.5</a:t>
                      </a:r>
                      <a:endParaRPr lang="uk-UA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Міське 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43.1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193.9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50.6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287.6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Сіль-ське</a:t>
                      </a: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207.0</a:t>
                      </a:r>
                      <a:endParaRPr lang="uk-UA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3,335.3</a:t>
                      </a:r>
                      <a:endParaRPr lang="uk-UA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112.7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3,654.9</a:t>
                      </a:r>
                      <a:endParaRPr lang="uk-UA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Непрямі втрати</a:t>
                      </a:r>
                      <a:r>
                        <a:rPr lang="uk-UA" sz="16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67.1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267.7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251.2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586.0</a:t>
                      </a:r>
                      <a:endParaRPr lang="uk-UA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Міське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10.0</a:t>
                      </a:r>
                      <a:r>
                        <a:rPr lang="en-US" sz="1400" baseline="300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46.2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30.7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66.9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Сіль-ське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77.1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221.5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220.5</a:t>
                      </a:r>
                      <a:endParaRPr lang="uk-UA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519.1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80534"/>
              </p:ext>
            </p:extLst>
          </p:nvPr>
        </p:nvGraphicFramePr>
        <p:xfrm>
          <a:off x="5217460" y="1570616"/>
          <a:ext cx="3720744" cy="4065805"/>
        </p:xfrm>
        <a:graphic>
          <a:graphicData uri="http://schemas.openxmlformats.org/drawingml/2006/table">
            <a:tbl>
              <a:tblPr/>
              <a:tblGrid>
                <a:gridCol w="727085"/>
                <a:gridCol w="746075"/>
                <a:gridCol w="746075"/>
                <a:gridCol w="663813"/>
                <a:gridCol w="91621"/>
                <a:gridCol w="746075"/>
              </a:tblGrid>
              <a:tr h="3919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1000 населення</a:t>
                      </a:r>
                      <a:endParaRPr lang="uk-UA" sz="1600" b="1" dirty="0">
                        <a:solidFill>
                          <a:schemeClr val="accent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3901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1932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1933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1934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1932-34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199">
                <a:tc gridSpan="6">
                  <a:txBody>
                    <a:bodyPr/>
                    <a:lstStyle/>
                    <a:p>
                      <a:pPr lv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Прямі втрати 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95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8.0</a:t>
                      </a: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119.5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5.9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133.5</a:t>
                      </a:r>
                      <a:endParaRPr lang="uk-UA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Міське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6.1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26.5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6.7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39.3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Сіль-ське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8.5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150.1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5.6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164.5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0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Непрямі втрати </a:t>
                      </a:r>
                      <a:endParaRPr lang="uk-UA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2.1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9.0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19.8</a:t>
                      </a:r>
                      <a:endParaRPr lang="uk-UA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Міське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-1.4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6.3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4.1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9.1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Сіль-ське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uk-UA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10.0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10.9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23.4</a:t>
                      </a:r>
                      <a:endParaRPr lang="uk-UA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221" marR="662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0" y="0"/>
            <a:ext cx="800100" cy="6858000"/>
          </a:xfrm>
          <a:prstGeom prst="rect">
            <a:avLst/>
          </a:prstGeom>
          <a:solidFill>
            <a:srgbClr val="0044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22" name="TextBox 21"/>
          <p:cNvSpPr txBox="1"/>
          <p:nvPr/>
        </p:nvSpPr>
        <p:spPr>
          <a:xfrm>
            <a:off x="939799" y="1404715"/>
            <a:ext cx="33416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Майже повний масив демографічних даних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Проблема різного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адмінтерподілу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 Метод розрахунку втрат той самий, щоб був використаний для оцінки втрат на національному рівні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Демографічна реконструкція 1926-1939 для кожної області окремо для міського й сільського населення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7400" y="0"/>
            <a:ext cx="8356600" cy="952500"/>
          </a:xfrm>
          <a:prstGeom prst="rect">
            <a:avLst/>
          </a:prstGeom>
          <a:solidFill>
            <a:schemeClr val="bg1"/>
          </a:solidFill>
          <a:ln w="9525">
            <a:solidFill>
              <a:srgbClr val="0044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800" b="1" dirty="0" smtClean="0">
                <a:solidFill>
                  <a:srgbClr val="3333CC"/>
                </a:solidFill>
                <a:latin typeface="Arial" pitchFamily="34" charset="0"/>
              </a:rPr>
              <a:t>Оцінка втрат населення від голоду</a:t>
            </a:r>
          </a:p>
          <a:p>
            <a:r>
              <a:rPr lang="uk-UA" sz="2800" b="1" dirty="0" smtClean="0">
                <a:solidFill>
                  <a:srgbClr val="3333CC"/>
                </a:solidFill>
                <a:latin typeface="Arial" pitchFamily="34" charset="0"/>
              </a:rPr>
              <a:t>1932-1934 рр. на обласному рівні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119" y="1567994"/>
            <a:ext cx="4528969" cy="372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540299" y="5506503"/>
            <a:ext cx="2766211" cy="8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37364" tIns="18682" rIns="37364" bIns="18682"/>
          <a:lstStyle/>
          <a:p>
            <a:r>
              <a:rPr lang="uk-UA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Обласний рівень</a:t>
            </a:r>
            <a:r>
              <a:rPr lang="en-US" sz="20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uk-UA" sz="17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сім областей </a:t>
            </a:r>
            <a:r>
              <a:rPr lang="en-US" sz="17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uk-UA" sz="17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Молдавська АРСР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22119</TotalTime>
  <Words>1267</Words>
  <Application>Microsoft Office PowerPoint</Application>
  <PresentationFormat>Экран (4:3)</PresentationFormat>
  <Paragraphs>426</Paragraphs>
  <Slides>21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Blank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MPI for Demographic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Leek, Silvia</dc:creator>
  <cp:lastModifiedBy>Наташа</cp:lastModifiedBy>
  <cp:revision>1413</cp:revision>
  <dcterms:created xsi:type="dcterms:W3CDTF">2005-05-18T11:59:22Z</dcterms:created>
  <dcterms:modified xsi:type="dcterms:W3CDTF">2013-11-26T14:25:28Z</dcterms:modified>
</cp:coreProperties>
</file>