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28"/>
  </p:notesMasterIdLst>
  <p:sldIdLst>
    <p:sldId id="256" r:id="rId2"/>
    <p:sldId id="261" r:id="rId3"/>
    <p:sldId id="262" r:id="rId4"/>
    <p:sldId id="263" r:id="rId5"/>
    <p:sldId id="264" r:id="rId6"/>
    <p:sldId id="257" r:id="rId7"/>
    <p:sldId id="287" r:id="rId8"/>
    <p:sldId id="266" r:id="rId9"/>
    <p:sldId id="265" r:id="rId10"/>
    <p:sldId id="258" r:id="rId11"/>
    <p:sldId id="288" r:id="rId12"/>
    <p:sldId id="269" r:id="rId13"/>
    <p:sldId id="278" r:id="rId14"/>
    <p:sldId id="279" r:id="rId15"/>
    <p:sldId id="270" r:id="rId16"/>
    <p:sldId id="271" r:id="rId17"/>
    <p:sldId id="273" r:id="rId18"/>
    <p:sldId id="280" r:id="rId19"/>
    <p:sldId id="281" r:id="rId20"/>
    <p:sldId id="282" r:id="rId21"/>
    <p:sldId id="283" r:id="rId22"/>
    <p:sldId id="284" r:id="rId23"/>
    <p:sldId id="285" r:id="rId24"/>
    <p:sldId id="286" r:id="rId25"/>
    <p:sldId id="277" r:id="rId26"/>
    <p:sldId id="289" r:id="rId27"/>
  </p:sldIdLst>
  <p:sldSz cx="9144000" cy="6858000" type="screen4x3"/>
  <p:notesSz cx="9144000" cy="6858000"/>
  <p:defaultTextStyle>
    <a:defPPr>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2"/>
    <p:restoredTop sz="89045"/>
  </p:normalViewPr>
  <p:slideViewPr>
    <p:cSldViewPr snapToGrid="0" snapToObjects="1">
      <p:cViewPr varScale="1">
        <p:scale>
          <a:sx n="60" d="100"/>
          <a:sy n="60" d="100"/>
        </p:scale>
        <p:origin x="1572"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oleObject" Target="file:///\\Users\PawUlm\Dane%20i%20analizy\artyku&#322;y%20opracowane\mieszalnictwo%20Warszawa%202019\dane%20mieszkania%20w%20europie.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Users\PawUlm\Dane%20i%20analizy\artyku&#322;y%20opracowane\mieszalnictwo%20Warszawa%202019\dane%20mieszkania%20w%20europi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95411684650499E-2"/>
          <c:y val="2.9987145582808801E-2"/>
          <c:w val="0.850344609701565"/>
          <c:h val="0.658246666999313"/>
        </c:manualLayout>
      </c:layout>
      <c:barChart>
        <c:barDir val="col"/>
        <c:grouping val="clustered"/>
        <c:varyColors val="0"/>
        <c:ser>
          <c:idx val="1"/>
          <c:order val="0"/>
          <c:tx>
            <c:strRef>
              <c:f>Sheet1!$B$1</c:f>
              <c:strCache>
                <c:ptCount val="1"/>
                <c:pt idx="0">
                  <c:v>Number of flats</c:v>
                </c:pt>
              </c:strCache>
            </c:strRef>
          </c:tx>
          <c:spPr>
            <a:solidFill>
              <a:schemeClr val="accent2"/>
            </a:solidFill>
            <a:ln>
              <a:noFill/>
            </a:ln>
            <a:effectLst/>
          </c:spPr>
          <c:invertIfNegative val="0"/>
          <c:cat>
            <c:numRef>
              <c:f>Sheet1!$A$2:$A$10</c:f>
              <c:numCache>
                <c:formatCode>General</c:formatCode>
                <c:ptCount val="9"/>
                <c:pt idx="0">
                  <c:v>1921</c:v>
                </c:pt>
                <c:pt idx="1">
                  <c:v>1931</c:v>
                </c:pt>
                <c:pt idx="2">
                  <c:v>1950</c:v>
                </c:pt>
                <c:pt idx="3">
                  <c:v>1960</c:v>
                </c:pt>
                <c:pt idx="4">
                  <c:v>1970</c:v>
                </c:pt>
                <c:pt idx="5">
                  <c:v>1978</c:v>
                </c:pt>
                <c:pt idx="6">
                  <c:v>1988</c:v>
                </c:pt>
                <c:pt idx="7">
                  <c:v>2002</c:v>
                </c:pt>
                <c:pt idx="8">
                  <c:v>2011</c:v>
                </c:pt>
              </c:numCache>
            </c:numRef>
          </c:cat>
          <c:val>
            <c:numRef>
              <c:f>Sheet1!$B$2:$B$10</c:f>
              <c:numCache>
                <c:formatCode>General</c:formatCode>
                <c:ptCount val="9"/>
                <c:pt idx="0">
                  <c:v>4864000</c:v>
                </c:pt>
                <c:pt idx="1">
                  <c:v>6397000</c:v>
                </c:pt>
                <c:pt idx="2">
                  <c:v>5851200</c:v>
                </c:pt>
                <c:pt idx="3">
                  <c:v>7034800</c:v>
                </c:pt>
                <c:pt idx="4">
                  <c:v>8081054</c:v>
                </c:pt>
                <c:pt idx="5">
                  <c:v>9326054</c:v>
                </c:pt>
                <c:pt idx="6">
                  <c:v>10716903</c:v>
                </c:pt>
                <c:pt idx="7">
                  <c:v>11632692</c:v>
                </c:pt>
                <c:pt idx="8">
                  <c:v>12517584</c:v>
                </c:pt>
              </c:numCache>
            </c:numRef>
          </c:val>
          <c:extLst>
            <c:ext xmlns:c16="http://schemas.microsoft.com/office/drawing/2014/chart" uri="{C3380CC4-5D6E-409C-BE32-E72D297353CC}">
              <c16:uniqueId val="{00000000-9B8C-A941-8FEC-187397777F61}"/>
            </c:ext>
          </c:extLst>
        </c:ser>
        <c:dLbls>
          <c:showLegendKey val="0"/>
          <c:showVal val="0"/>
          <c:showCatName val="0"/>
          <c:showSerName val="0"/>
          <c:showPercent val="0"/>
          <c:showBubbleSize val="0"/>
        </c:dLbls>
        <c:gapWidth val="219"/>
        <c:overlap val="-27"/>
        <c:axId val="-47658384"/>
        <c:axId val="27516048"/>
      </c:barChart>
      <c:lineChart>
        <c:grouping val="standard"/>
        <c:varyColors val="0"/>
        <c:ser>
          <c:idx val="2"/>
          <c:order val="1"/>
          <c:tx>
            <c:strRef>
              <c:f>Sheet1!$C$1</c:f>
              <c:strCache>
                <c:ptCount val="1"/>
                <c:pt idx="0">
                  <c:v>Average number of rooms in the flat</c:v>
                </c:pt>
              </c:strCache>
            </c:strRef>
          </c:tx>
          <c:spPr>
            <a:ln w="28575" cap="rnd">
              <a:solidFill>
                <a:srgbClr val="FF0000"/>
              </a:solidFill>
              <a:round/>
            </a:ln>
            <a:effectLst/>
          </c:spPr>
          <c:marker>
            <c:symbol val="none"/>
          </c:marker>
          <c:cat>
            <c:numRef>
              <c:f>Sheet1!$A$2:$A$10</c:f>
              <c:numCache>
                <c:formatCode>General</c:formatCode>
                <c:ptCount val="9"/>
                <c:pt idx="0">
                  <c:v>1921</c:v>
                </c:pt>
                <c:pt idx="1">
                  <c:v>1931</c:v>
                </c:pt>
                <c:pt idx="2">
                  <c:v>1950</c:v>
                </c:pt>
                <c:pt idx="3">
                  <c:v>1960</c:v>
                </c:pt>
                <c:pt idx="4">
                  <c:v>1970</c:v>
                </c:pt>
                <c:pt idx="5">
                  <c:v>1978</c:v>
                </c:pt>
                <c:pt idx="6">
                  <c:v>1988</c:v>
                </c:pt>
                <c:pt idx="7">
                  <c:v>2002</c:v>
                </c:pt>
                <c:pt idx="8">
                  <c:v>2011</c:v>
                </c:pt>
              </c:numCache>
            </c:numRef>
          </c:cat>
          <c:val>
            <c:numRef>
              <c:f>Sheet1!$C$2:$C$10</c:f>
              <c:numCache>
                <c:formatCode>General</c:formatCode>
                <c:ptCount val="9"/>
                <c:pt idx="2">
                  <c:v>2.34</c:v>
                </c:pt>
                <c:pt idx="3">
                  <c:v>2.4500000000000002</c:v>
                </c:pt>
                <c:pt idx="4">
                  <c:v>2.87</c:v>
                </c:pt>
                <c:pt idx="5">
                  <c:v>3.15</c:v>
                </c:pt>
                <c:pt idx="6">
                  <c:v>3.39</c:v>
                </c:pt>
                <c:pt idx="7">
                  <c:v>3.7</c:v>
                </c:pt>
                <c:pt idx="8">
                  <c:v>3.83</c:v>
                </c:pt>
              </c:numCache>
            </c:numRef>
          </c:val>
          <c:smooth val="0"/>
          <c:extLst>
            <c:ext xmlns:c16="http://schemas.microsoft.com/office/drawing/2014/chart" uri="{C3380CC4-5D6E-409C-BE32-E72D297353CC}">
              <c16:uniqueId val="{00000001-9B8C-A941-8FEC-187397777F61}"/>
            </c:ext>
          </c:extLst>
        </c:ser>
        <c:ser>
          <c:idx val="3"/>
          <c:order val="2"/>
          <c:tx>
            <c:strRef>
              <c:f>Sheet1!$D$1</c:f>
              <c:strCache>
                <c:ptCount val="1"/>
                <c:pt idx="0">
                  <c:v>Average number of people in the flat</c:v>
                </c:pt>
              </c:strCache>
            </c:strRef>
          </c:tx>
          <c:spPr>
            <a:ln w="28575" cap="rnd">
              <a:solidFill>
                <a:schemeClr val="tx1"/>
              </a:solidFill>
              <a:round/>
            </a:ln>
            <a:effectLst/>
          </c:spPr>
          <c:marker>
            <c:symbol val="none"/>
          </c:marker>
          <c:cat>
            <c:numRef>
              <c:f>Sheet1!$A$2:$A$10</c:f>
              <c:numCache>
                <c:formatCode>General</c:formatCode>
                <c:ptCount val="9"/>
                <c:pt idx="0">
                  <c:v>1921</c:v>
                </c:pt>
                <c:pt idx="1">
                  <c:v>1931</c:v>
                </c:pt>
                <c:pt idx="2">
                  <c:v>1950</c:v>
                </c:pt>
                <c:pt idx="3">
                  <c:v>1960</c:v>
                </c:pt>
                <c:pt idx="4">
                  <c:v>1970</c:v>
                </c:pt>
                <c:pt idx="5">
                  <c:v>1978</c:v>
                </c:pt>
                <c:pt idx="6">
                  <c:v>1988</c:v>
                </c:pt>
                <c:pt idx="7">
                  <c:v>2002</c:v>
                </c:pt>
                <c:pt idx="8">
                  <c:v>2011</c:v>
                </c:pt>
              </c:numCache>
            </c:numRef>
          </c:cat>
          <c:val>
            <c:numRef>
              <c:f>Sheet1!$D$2:$D$10</c:f>
              <c:numCache>
                <c:formatCode>General</c:formatCode>
                <c:ptCount val="9"/>
                <c:pt idx="2">
                  <c:v>4.0999999999999996</c:v>
                </c:pt>
                <c:pt idx="3">
                  <c:v>4.08</c:v>
                </c:pt>
                <c:pt idx="4">
                  <c:v>3.94</c:v>
                </c:pt>
                <c:pt idx="5">
                  <c:v>3.66</c:v>
                </c:pt>
                <c:pt idx="6">
                  <c:v>3.46</c:v>
                </c:pt>
                <c:pt idx="7">
                  <c:v>3.25</c:v>
                </c:pt>
                <c:pt idx="8">
                  <c:v>3.05</c:v>
                </c:pt>
              </c:numCache>
            </c:numRef>
          </c:val>
          <c:smooth val="0"/>
          <c:extLst>
            <c:ext xmlns:c16="http://schemas.microsoft.com/office/drawing/2014/chart" uri="{C3380CC4-5D6E-409C-BE32-E72D297353CC}">
              <c16:uniqueId val="{00000002-9B8C-A941-8FEC-187397777F61}"/>
            </c:ext>
          </c:extLst>
        </c:ser>
        <c:ser>
          <c:idx val="4"/>
          <c:order val="3"/>
          <c:tx>
            <c:strRef>
              <c:f>Sheet1!$E$1</c:f>
              <c:strCache>
                <c:ptCount val="1"/>
                <c:pt idx="0">
                  <c:v>Average number of people per room</c:v>
                </c:pt>
              </c:strCache>
            </c:strRef>
          </c:tx>
          <c:spPr>
            <a:ln w="28575" cap="rnd">
              <a:solidFill>
                <a:srgbClr val="008000"/>
              </a:solidFill>
              <a:round/>
            </a:ln>
            <a:effectLst/>
          </c:spPr>
          <c:marker>
            <c:symbol val="none"/>
          </c:marker>
          <c:cat>
            <c:numRef>
              <c:f>Sheet1!$A$2:$A$10</c:f>
              <c:numCache>
                <c:formatCode>General</c:formatCode>
                <c:ptCount val="9"/>
                <c:pt idx="0">
                  <c:v>1921</c:v>
                </c:pt>
                <c:pt idx="1">
                  <c:v>1931</c:v>
                </c:pt>
                <c:pt idx="2">
                  <c:v>1950</c:v>
                </c:pt>
                <c:pt idx="3">
                  <c:v>1960</c:v>
                </c:pt>
                <c:pt idx="4">
                  <c:v>1970</c:v>
                </c:pt>
                <c:pt idx="5">
                  <c:v>1978</c:v>
                </c:pt>
                <c:pt idx="6">
                  <c:v>1988</c:v>
                </c:pt>
                <c:pt idx="7">
                  <c:v>2002</c:v>
                </c:pt>
                <c:pt idx="8">
                  <c:v>2011</c:v>
                </c:pt>
              </c:numCache>
            </c:numRef>
          </c:cat>
          <c:val>
            <c:numRef>
              <c:f>Sheet1!$E$2:$E$10</c:f>
              <c:numCache>
                <c:formatCode>General</c:formatCode>
                <c:ptCount val="9"/>
                <c:pt idx="2">
                  <c:v>1.75</c:v>
                </c:pt>
                <c:pt idx="3">
                  <c:v>1.66</c:v>
                </c:pt>
                <c:pt idx="4">
                  <c:v>1.37</c:v>
                </c:pt>
                <c:pt idx="5">
                  <c:v>1.1599999999999999</c:v>
                </c:pt>
                <c:pt idx="6">
                  <c:v>1.02</c:v>
                </c:pt>
                <c:pt idx="7">
                  <c:v>0.88</c:v>
                </c:pt>
                <c:pt idx="8">
                  <c:v>0.8</c:v>
                </c:pt>
              </c:numCache>
            </c:numRef>
          </c:val>
          <c:smooth val="0"/>
          <c:extLst>
            <c:ext xmlns:c16="http://schemas.microsoft.com/office/drawing/2014/chart" uri="{C3380CC4-5D6E-409C-BE32-E72D297353CC}">
              <c16:uniqueId val="{00000003-9B8C-A941-8FEC-187397777F61}"/>
            </c:ext>
          </c:extLst>
        </c:ser>
        <c:dLbls>
          <c:showLegendKey val="0"/>
          <c:showVal val="0"/>
          <c:showCatName val="0"/>
          <c:showSerName val="0"/>
          <c:showPercent val="0"/>
          <c:showBubbleSize val="0"/>
        </c:dLbls>
        <c:marker val="1"/>
        <c:smooth val="0"/>
        <c:axId val="-25137104"/>
        <c:axId val="-11440640"/>
      </c:lineChart>
      <c:catAx>
        <c:axId val="-4765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crossAx val="27516048"/>
        <c:crosses val="autoZero"/>
        <c:auto val="1"/>
        <c:lblAlgn val="ctr"/>
        <c:lblOffset val="100"/>
        <c:noMultiLvlLbl val="0"/>
      </c:catAx>
      <c:valAx>
        <c:axId val="27516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crossAx val="-47658384"/>
        <c:crosses val="autoZero"/>
        <c:crossBetween val="between"/>
        <c:dispUnits>
          <c:builtInUnit val="millions"/>
          <c:dispUnitsLbl>
            <c:tx>
              <c:rich>
                <a:bodyPr/>
                <a:lstStyle/>
                <a:p>
                  <a:pPr>
                    <a:defRPr/>
                  </a:pPr>
                  <a:r>
                    <a:rPr lang="pl-PL" dirty="0" err="1"/>
                    <a:t>Milions</a:t>
                  </a:r>
                  <a:endParaRPr lang="pl-PL" dirty="0"/>
                </a:p>
              </c:rich>
            </c:tx>
          </c:dispUnitsLbl>
        </c:dispUnits>
      </c:valAx>
      <c:valAx>
        <c:axId val="-11440640"/>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crossAx val="-25137104"/>
        <c:crosses val="max"/>
        <c:crossBetween val="between"/>
      </c:valAx>
      <c:catAx>
        <c:axId val="-25137104"/>
        <c:scaling>
          <c:orientation val="minMax"/>
        </c:scaling>
        <c:delete val="1"/>
        <c:axPos val="b"/>
        <c:numFmt formatCode="General" sourceLinked="1"/>
        <c:majorTickMark val="out"/>
        <c:minorTickMark val="none"/>
        <c:tickLblPos val="nextTo"/>
        <c:crossAx val="-11440640"/>
        <c:crosses val="autoZero"/>
        <c:auto val="1"/>
        <c:lblAlgn val="ctr"/>
        <c:lblOffset val="100"/>
        <c:noMultiLvlLbl val="0"/>
      </c:catAx>
      <c:spPr>
        <a:noFill/>
        <a:ln>
          <a:noFill/>
        </a:ln>
        <a:effectLst/>
      </c:spPr>
    </c:plotArea>
    <c:legend>
      <c:legendPos val="b"/>
      <c:layout>
        <c:manualLayout>
          <c:xMode val="edge"/>
          <c:yMode val="edge"/>
          <c:x val="2.24727811801303E-2"/>
          <c:y val="0.79327940225088445"/>
          <c:w val="0.97598400894332604"/>
          <c:h val="0.2067205977491155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legend>
    <c:plotVisOnly val="1"/>
    <c:dispBlanksAs val="gap"/>
    <c:showDLblsOverMax val="0"/>
  </c:chart>
  <c:spPr>
    <a:noFill/>
    <a:ln>
      <a:noFill/>
    </a:ln>
    <a:effectLst/>
  </c:spPr>
  <c:txPr>
    <a:bodyPr/>
    <a:lstStyle/>
    <a:p>
      <a:pPr>
        <a:defRPr sz="1600" baseline="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'Mieszkania na 1000 mieszkancow'!$A$2</c:f>
              <c:strCache>
                <c:ptCount val="1"/>
                <c:pt idx="0">
                  <c:v>Polska</c:v>
                </c:pt>
              </c:strCache>
            </c:strRef>
          </c:tx>
          <c:spPr>
            <a:ln w="28575" cap="rnd">
              <a:solidFill>
                <a:srgbClr val="FF0000"/>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mieszkancow'!$B$2:$BR$2</c:f>
              <c:numCache>
                <c:formatCode>General</c:formatCode>
                <c:ptCount val="69"/>
                <c:pt idx="4">
                  <c:v>235</c:v>
                </c:pt>
                <c:pt idx="14">
                  <c:v>236</c:v>
                </c:pt>
                <c:pt idx="24">
                  <c:v>248</c:v>
                </c:pt>
                <c:pt idx="32">
                  <c:v>266</c:v>
                </c:pt>
                <c:pt idx="34">
                  <c:v>274</c:v>
                </c:pt>
                <c:pt idx="42">
                  <c:v>283</c:v>
                </c:pt>
                <c:pt idx="44">
                  <c:v>289</c:v>
                </c:pt>
                <c:pt idx="52">
                  <c:v>306</c:v>
                </c:pt>
                <c:pt idx="54">
                  <c:v>307</c:v>
                </c:pt>
                <c:pt idx="59">
                  <c:v>335</c:v>
                </c:pt>
                <c:pt idx="62">
                  <c:v>345</c:v>
                </c:pt>
              </c:numCache>
            </c:numRef>
          </c:val>
          <c:smooth val="0"/>
          <c:extLst>
            <c:ext xmlns:c16="http://schemas.microsoft.com/office/drawing/2014/chart" uri="{C3380CC4-5D6E-409C-BE32-E72D297353CC}">
              <c16:uniqueId val="{00000000-B1B8-9744-94A8-090BA2F7F9A0}"/>
            </c:ext>
          </c:extLst>
        </c:ser>
        <c:ser>
          <c:idx val="5"/>
          <c:order val="1"/>
          <c:tx>
            <c:strRef>
              <c:f>'Mieszkania na 1000 mieszkancow'!$A$7</c:f>
              <c:strCache>
                <c:ptCount val="1"/>
                <c:pt idx="0">
                  <c:v>Francja</c:v>
                </c:pt>
              </c:strCache>
            </c:strRef>
          </c:tx>
          <c:spPr>
            <a:ln w="28575" cap="rnd">
              <a:solidFill>
                <a:srgbClr val="0070C0"/>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mieszkancow'!$B$7:$BR$7</c:f>
              <c:numCache>
                <c:formatCode>General</c:formatCode>
                <c:ptCount val="69"/>
                <c:pt idx="14">
                  <c:v>315</c:v>
                </c:pt>
                <c:pt idx="16">
                  <c:v>349</c:v>
                </c:pt>
                <c:pt idx="24">
                  <c:v>400</c:v>
                </c:pt>
                <c:pt idx="29">
                  <c:v>415</c:v>
                </c:pt>
                <c:pt idx="34">
                  <c:v>450</c:v>
                </c:pt>
                <c:pt idx="44">
                  <c:v>472</c:v>
                </c:pt>
                <c:pt idx="52">
                  <c:v>489</c:v>
                </c:pt>
                <c:pt idx="54">
                  <c:v>494</c:v>
                </c:pt>
                <c:pt idx="59">
                  <c:v>509</c:v>
                </c:pt>
                <c:pt idx="63">
                  <c:v>509</c:v>
                </c:pt>
              </c:numCache>
            </c:numRef>
          </c:val>
          <c:smooth val="0"/>
          <c:extLst>
            <c:ext xmlns:c16="http://schemas.microsoft.com/office/drawing/2014/chart" uri="{C3380CC4-5D6E-409C-BE32-E72D297353CC}">
              <c16:uniqueId val="{00000001-B1B8-9744-94A8-090BA2F7F9A0}"/>
            </c:ext>
          </c:extLst>
        </c:ser>
        <c:ser>
          <c:idx val="7"/>
          <c:order val="2"/>
          <c:tx>
            <c:strRef>
              <c:f>'Mieszkania na 1000 mieszkancow'!$A$9</c:f>
              <c:strCache>
                <c:ptCount val="1"/>
                <c:pt idx="0">
                  <c:v>Hiszpania</c:v>
                </c:pt>
              </c:strCache>
            </c:strRef>
          </c:tx>
          <c:spPr>
            <a:ln w="28575" cap="rnd">
              <a:solidFill>
                <a:srgbClr val="660066"/>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mieszkancow'!$B$9:$BR$9</c:f>
              <c:numCache>
                <c:formatCode>General</c:formatCode>
                <c:ptCount val="69"/>
                <c:pt idx="4">
                  <c:v>228</c:v>
                </c:pt>
                <c:pt idx="14">
                  <c:v>252</c:v>
                </c:pt>
                <c:pt idx="24">
                  <c:v>314</c:v>
                </c:pt>
                <c:pt idx="34">
                  <c:v>390</c:v>
                </c:pt>
                <c:pt idx="44">
                  <c:v>440</c:v>
                </c:pt>
                <c:pt idx="45">
                  <c:v>440</c:v>
                </c:pt>
                <c:pt idx="54">
                  <c:v>462</c:v>
                </c:pt>
                <c:pt idx="59">
                  <c:v>526</c:v>
                </c:pt>
                <c:pt idx="62">
                  <c:v>544</c:v>
                </c:pt>
                <c:pt idx="63">
                  <c:v>544</c:v>
                </c:pt>
              </c:numCache>
            </c:numRef>
          </c:val>
          <c:smooth val="0"/>
          <c:extLst>
            <c:ext xmlns:c16="http://schemas.microsoft.com/office/drawing/2014/chart" uri="{C3380CC4-5D6E-409C-BE32-E72D297353CC}">
              <c16:uniqueId val="{00000002-B1B8-9744-94A8-090BA2F7F9A0}"/>
            </c:ext>
          </c:extLst>
        </c:ser>
        <c:ser>
          <c:idx val="12"/>
          <c:order val="3"/>
          <c:tx>
            <c:strRef>
              <c:f>'Mieszkania na 1000 mieszkancow'!$A$14</c:f>
              <c:strCache>
                <c:ptCount val="1"/>
                <c:pt idx="0">
                  <c:v>RFN</c:v>
                </c:pt>
              </c:strCache>
            </c:strRef>
          </c:tx>
          <c:spPr>
            <a:ln w="28575" cap="rnd">
              <a:solidFill>
                <a:schemeClr val="tx1"/>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mieszkancow'!$B$14:$BR$14</c:f>
              <c:numCache>
                <c:formatCode>General</c:formatCode>
                <c:ptCount val="69"/>
                <c:pt idx="4">
                  <c:v>198</c:v>
                </c:pt>
                <c:pt idx="14">
                  <c:v>303</c:v>
                </c:pt>
                <c:pt idx="22">
                  <c:v>341</c:v>
                </c:pt>
                <c:pt idx="34">
                  <c:v>412</c:v>
                </c:pt>
                <c:pt idx="44">
                  <c:v>425</c:v>
                </c:pt>
                <c:pt idx="52">
                  <c:v>451</c:v>
                </c:pt>
                <c:pt idx="53">
                  <c:v>462</c:v>
                </c:pt>
                <c:pt idx="54">
                  <c:v>467</c:v>
                </c:pt>
                <c:pt idx="59">
                  <c:v>480</c:v>
                </c:pt>
                <c:pt idx="62">
                  <c:v>488</c:v>
                </c:pt>
                <c:pt idx="65">
                  <c:v>490</c:v>
                </c:pt>
              </c:numCache>
            </c:numRef>
          </c:val>
          <c:smooth val="0"/>
          <c:extLst>
            <c:ext xmlns:c16="http://schemas.microsoft.com/office/drawing/2014/chart" uri="{C3380CC4-5D6E-409C-BE32-E72D297353CC}">
              <c16:uniqueId val="{00000003-B1B8-9744-94A8-090BA2F7F9A0}"/>
            </c:ext>
          </c:extLst>
        </c:ser>
        <c:ser>
          <c:idx val="13"/>
          <c:order val="4"/>
          <c:tx>
            <c:strRef>
              <c:f>'Mieszkania na 1000 mieszkancow'!$A$15</c:f>
              <c:strCache>
                <c:ptCount val="1"/>
                <c:pt idx="0">
                  <c:v>Szwecja</c:v>
                </c:pt>
              </c:strCache>
            </c:strRef>
          </c:tx>
          <c:spPr>
            <a:ln w="28575" cap="rnd">
              <a:solidFill>
                <a:srgbClr val="FFC000"/>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mieszkancow'!$B$15:$BR$15</c:f>
              <c:numCache>
                <c:formatCode>General</c:formatCode>
                <c:ptCount val="69"/>
                <c:pt idx="8">
                  <c:v>350</c:v>
                </c:pt>
                <c:pt idx="14">
                  <c:v>352</c:v>
                </c:pt>
                <c:pt idx="24">
                  <c:v>379</c:v>
                </c:pt>
                <c:pt idx="34">
                  <c:v>422</c:v>
                </c:pt>
                <c:pt idx="44">
                  <c:v>471</c:v>
                </c:pt>
                <c:pt idx="52">
                  <c:v>472</c:v>
                </c:pt>
                <c:pt idx="54">
                  <c:v>483</c:v>
                </c:pt>
                <c:pt idx="59">
                  <c:v>487</c:v>
                </c:pt>
                <c:pt idx="62">
                  <c:v>486</c:v>
                </c:pt>
                <c:pt idx="63">
                  <c:v>479</c:v>
                </c:pt>
              </c:numCache>
            </c:numRef>
          </c:val>
          <c:smooth val="0"/>
          <c:extLst>
            <c:ext xmlns:c16="http://schemas.microsoft.com/office/drawing/2014/chart" uri="{C3380CC4-5D6E-409C-BE32-E72D297353CC}">
              <c16:uniqueId val="{00000004-B1B8-9744-94A8-090BA2F7F9A0}"/>
            </c:ext>
          </c:extLst>
        </c:ser>
        <c:ser>
          <c:idx val="15"/>
          <c:order val="5"/>
          <c:tx>
            <c:strRef>
              <c:f>'Mieszkania na 1000 mieszkancow'!$A$17</c:f>
              <c:strCache>
                <c:ptCount val="1"/>
                <c:pt idx="0">
                  <c:v>UK</c:v>
                </c:pt>
              </c:strCache>
            </c:strRef>
          </c:tx>
          <c:spPr>
            <a:ln w="28575" cap="rnd">
              <a:solidFill>
                <a:srgbClr val="92D050"/>
              </a:solidFill>
              <a:round/>
            </a:ln>
            <a:effectLst/>
          </c:spPr>
          <c:marker>
            <c:symbol val="none"/>
          </c:marker>
          <c:cat>
            <c:numRef>
              <c:f>'Mieszkania na 1000 mieszkancow'!$B$1:$BR$1</c:f>
              <c:numCache>
                <c:formatCode>General</c:formatCode>
                <c:ptCount val="69"/>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numCache>
            </c:numRef>
          </c:cat>
          <c:val>
            <c:numRef>
              <c:f>'Mieszkania na 1000 mieszkancow'!$B$17:$BR$17</c:f>
              <c:numCache>
                <c:formatCode>General</c:formatCode>
                <c:ptCount val="69"/>
                <c:pt idx="7">
                  <c:v>282</c:v>
                </c:pt>
                <c:pt idx="14">
                  <c:v>317</c:v>
                </c:pt>
                <c:pt idx="24">
                  <c:v>386</c:v>
                </c:pt>
                <c:pt idx="34">
                  <c:v>382</c:v>
                </c:pt>
                <c:pt idx="44">
                  <c:v>407</c:v>
                </c:pt>
                <c:pt idx="52">
                  <c:v>418</c:v>
                </c:pt>
                <c:pt idx="54">
                  <c:v>430</c:v>
                </c:pt>
                <c:pt idx="63">
                  <c:v>443</c:v>
                </c:pt>
              </c:numCache>
            </c:numRef>
          </c:val>
          <c:smooth val="0"/>
          <c:extLst>
            <c:ext xmlns:c16="http://schemas.microsoft.com/office/drawing/2014/chart" uri="{C3380CC4-5D6E-409C-BE32-E72D297353CC}">
              <c16:uniqueId val="{00000005-B1B8-9744-94A8-090BA2F7F9A0}"/>
            </c:ext>
          </c:extLst>
        </c:ser>
        <c:dLbls>
          <c:showLegendKey val="0"/>
          <c:showVal val="0"/>
          <c:showCatName val="0"/>
          <c:showSerName val="0"/>
          <c:showPercent val="0"/>
          <c:showBubbleSize val="0"/>
        </c:dLbls>
        <c:smooth val="0"/>
        <c:axId val="-46289024"/>
        <c:axId val="57755472"/>
      </c:lineChart>
      <c:catAx>
        <c:axId val="-46289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crossAx val="57755472"/>
        <c:crosses val="autoZero"/>
        <c:auto val="1"/>
        <c:lblAlgn val="ctr"/>
        <c:lblOffset val="100"/>
        <c:noMultiLvlLbl val="0"/>
      </c:catAx>
      <c:valAx>
        <c:axId val="57755472"/>
        <c:scaling>
          <c:orientation val="minMax"/>
          <c:max val="550"/>
          <c:min val="1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crossAx val="-462890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pl-PL"/>
        </a:p>
      </c:txPr>
    </c:legend>
    <c:plotVisOnly val="1"/>
    <c:dispBlanksAs val="span"/>
    <c:showDLblsOverMax val="0"/>
  </c:chart>
  <c:spPr>
    <a:noFill/>
    <a:ln>
      <a:noFill/>
    </a:ln>
    <a:effectLst/>
  </c:spPr>
  <c:txPr>
    <a:bodyPr/>
    <a:lstStyle/>
    <a:p>
      <a:pPr>
        <a:defRPr/>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mn-lt"/>
                <a:ea typeface="+mn-ea"/>
                <a:cs typeface="+mn-cs"/>
              </a:defRPr>
            </a:pPr>
            <a:r>
              <a:rPr lang="pl-PL" b="1" dirty="0" err="1">
                <a:solidFill>
                  <a:schemeClr val="tx1"/>
                </a:solidFill>
                <a:effectLst/>
              </a:rPr>
              <a:t>Satisfaction</a:t>
            </a:r>
            <a:r>
              <a:rPr lang="pl-PL" b="1" dirty="0">
                <a:solidFill>
                  <a:schemeClr val="tx1"/>
                </a:solidFill>
                <a:effectLst/>
              </a:rPr>
              <a:t> with </a:t>
            </a:r>
            <a:r>
              <a:rPr lang="pl-PL" b="1" dirty="0" err="1">
                <a:solidFill>
                  <a:schemeClr val="tx1"/>
                </a:solidFill>
                <a:effectLst/>
              </a:rPr>
              <a:t>accommodation</a:t>
            </a:r>
            <a:endParaRPr lang="pl-PL" b="1" dirty="0">
              <a:solidFill>
                <a:schemeClr val="tx1"/>
              </a:solidFill>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mn-lt"/>
              <a:ea typeface="+mn-ea"/>
              <a:cs typeface="+mn-cs"/>
            </a:defRPr>
          </a:pPr>
          <a:endParaRPr lang="pl-PL"/>
        </a:p>
      </c:txPr>
    </c:title>
    <c:autoTitleDeleted val="0"/>
    <c:plotArea>
      <c:layout/>
      <c:barChart>
        <c:barDir val="col"/>
        <c:grouping val="clustered"/>
        <c:varyColors val="0"/>
        <c:ser>
          <c:idx val="0"/>
          <c:order val="0"/>
          <c:tx>
            <c:strRef>
              <c:f>Arkusz5!$M$38</c:f>
              <c:strCache>
                <c:ptCount val="1"/>
                <c:pt idx="0">
                  <c:v>Germany</c:v>
                </c:pt>
              </c:strCache>
            </c:strRef>
          </c:tx>
          <c:spPr>
            <a:solidFill>
              <a:schemeClr val="accent1"/>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Arkusz5!$N$38:$W$38</c:f>
              <c:numCache>
                <c:formatCode>0.00</c:formatCode>
                <c:ptCount val="10"/>
                <c:pt idx="0">
                  <c:v>0.82577326100000004</c:v>
                </c:pt>
                <c:pt idx="1">
                  <c:v>0.87977132499999999</c:v>
                </c:pt>
                <c:pt idx="2">
                  <c:v>1.057185</c:v>
                </c:pt>
                <c:pt idx="3">
                  <c:v>2.60744657</c:v>
                </c:pt>
                <c:pt idx="4">
                  <c:v>5.7872153099999997</c:v>
                </c:pt>
                <c:pt idx="5">
                  <c:v>6.7959518999999995</c:v>
                </c:pt>
                <c:pt idx="6">
                  <c:v>14.549553600000001</c:v>
                </c:pt>
                <c:pt idx="7">
                  <c:v>25.936796499999996</c:v>
                </c:pt>
                <c:pt idx="8">
                  <c:v>18.033307700000002</c:v>
                </c:pt>
                <c:pt idx="9">
                  <c:v>23.526998800000001</c:v>
                </c:pt>
              </c:numCache>
            </c:numRef>
          </c:val>
          <c:extLst>
            <c:ext xmlns:c16="http://schemas.microsoft.com/office/drawing/2014/chart" uri="{C3380CC4-5D6E-409C-BE32-E72D297353CC}">
              <c16:uniqueId val="{00000000-DCDA-B54A-968F-DE16F428DFF0}"/>
            </c:ext>
          </c:extLst>
        </c:ser>
        <c:ser>
          <c:idx val="1"/>
          <c:order val="1"/>
          <c:tx>
            <c:strRef>
              <c:f>Arkusz5!$M$39</c:f>
              <c:strCache>
                <c:ptCount val="1"/>
                <c:pt idx="0">
                  <c:v>Spain</c:v>
                </c:pt>
              </c:strCache>
            </c:strRef>
          </c:tx>
          <c:spPr>
            <a:solidFill>
              <a:schemeClr val="accent2"/>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Arkusz5!$N$39:$W$39</c:f>
              <c:numCache>
                <c:formatCode>0.00</c:formatCode>
                <c:ptCount val="10"/>
                <c:pt idx="0">
                  <c:v>0.71571404900000002</c:v>
                </c:pt>
                <c:pt idx="1">
                  <c:v>0.69911186599999997</c:v>
                </c:pt>
                <c:pt idx="2">
                  <c:v>2.6232656699999999</c:v>
                </c:pt>
                <c:pt idx="3">
                  <c:v>1.59902221</c:v>
                </c:pt>
                <c:pt idx="4">
                  <c:v>6.0279055499999998</c:v>
                </c:pt>
                <c:pt idx="5">
                  <c:v>10.9365869</c:v>
                </c:pt>
                <c:pt idx="6">
                  <c:v>24.996886200000002</c:v>
                </c:pt>
                <c:pt idx="7">
                  <c:v>23.561458099999999</c:v>
                </c:pt>
                <c:pt idx="8">
                  <c:v>15.2190446</c:v>
                </c:pt>
                <c:pt idx="9">
                  <c:v>13.6210048</c:v>
                </c:pt>
              </c:numCache>
            </c:numRef>
          </c:val>
          <c:extLst>
            <c:ext xmlns:c16="http://schemas.microsoft.com/office/drawing/2014/chart" uri="{C3380CC4-5D6E-409C-BE32-E72D297353CC}">
              <c16:uniqueId val="{00000001-DCDA-B54A-968F-DE16F428DFF0}"/>
            </c:ext>
          </c:extLst>
        </c:ser>
        <c:ser>
          <c:idx val="2"/>
          <c:order val="2"/>
          <c:tx>
            <c:strRef>
              <c:f>Arkusz5!$M$40</c:f>
              <c:strCache>
                <c:ptCount val="1"/>
                <c:pt idx="0">
                  <c:v>France</c:v>
                </c:pt>
              </c:strCache>
            </c:strRef>
          </c:tx>
          <c:spPr>
            <a:solidFill>
              <a:schemeClr val="accent3"/>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Arkusz5!$N$40:$W$40</c:f>
              <c:numCache>
                <c:formatCode>0.00</c:formatCode>
                <c:ptCount val="10"/>
                <c:pt idx="0">
                  <c:v>1.4918642600000001</c:v>
                </c:pt>
                <c:pt idx="1">
                  <c:v>1.2689180499999999</c:v>
                </c:pt>
                <c:pt idx="2">
                  <c:v>1.1473999699999999</c:v>
                </c:pt>
                <c:pt idx="3">
                  <c:v>2.2412192099999997</c:v>
                </c:pt>
                <c:pt idx="4">
                  <c:v>7.3345705900000002</c:v>
                </c:pt>
                <c:pt idx="5">
                  <c:v>8.7745347500000008</c:v>
                </c:pt>
                <c:pt idx="6">
                  <c:v>19.2979871</c:v>
                </c:pt>
                <c:pt idx="7">
                  <c:v>26.9889926</c:v>
                </c:pt>
                <c:pt idx="8">
                  <c:v>14.241363000000002</c:v>
                </c:pt>
                <c:pt idx="9">
                  <c:v>17.2131504</c:v>
                </c:pt>
              </c:numCache>
            </c:numRef>
          </c:val>
          <c:extLst>
            <c:ext xmlns:c16="http://schemas.microsoft.com/office/drawing/2014/chart" uri="{C3380CC4-5D6E-409C-BE32-E72D297353CC}">
              <c16:uniqueId val="{00000002-DCDA-B54A-968F-DE16F428DFF0}"/>
            </c:ext>
          </c:extLst>
        </c:ser>
        <c:ser>
          <c:idx val="3"/>
          <c:order val="3"/>
          <c:tx>
            <c:strRef>
              <c:f>Arkusz5!$M$41</c:f>
              <c:strCache>
                <c:ptCount val="1"/>
                <c:pt idx="0">
                  <c:v>Poland</c:v>
                </c:pt>
              </c:strCache>
            </c:strRef>
          </c:tx>
          <c:spPr>
            <a:solidFill>
              <a:schemeClr val="accent4"/>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Arkusz5!$N$41:$W$41</c:f>
              <c:numCache>
                <c:formatCode>0.00</c:formatCode>
                <c:ptCount val="10"/>
                <c:pt idx="0">
                  <c:v>1.90848873</c:v>
                </c:pt>
                <c:pt idx="1">
                  <c:v>2.6421872899999999</c:v>
                </c:pt>
                <c:pt idx="2">
                  <c:v>3.3314575499999997</c:v>
                </c:pt>
                <c:pt idx="3">
                  <c:v>3.9827282200000003</c:v>
                </c:pt>
                <c:pt idx="4">
                  <c:v>10.5468121</c:v>
                </c:pt>
                <c:pt idx="5">
                  <c:v>8.5187538699999994</c:v>
                </c:pt>
                <c:pt idx="6">
                  <c:v>14.029624199999999</c:v>
                </c:pt>
                <c:pt idx="7">
                  <c:v>18.991680299999999</c:v>
                </c:pt>
                <c:pt idx="8">
                  <c:v>13.510309700000001</c:v>
                </c:pt>
                <c:pt idx="9">
                  <c:v>22.537958</c:v>
                </c:pt>
              </c:numCache>
            </c:numRef>
          </c:val>
          <c:extLst>
            <c:ext xmlns:c16="http://schemas.microsoft.com/office/drawing/2014/chart" uri="{C3380CC4-5D6E-409C-BE32-E72D297353CC}">
              <c16:uniqueId val="{00000003-DCDA-B54A-968F-DE16F428DFF0}"/>
            </c:ext>
          </c:extLst>
        </c:ser>
        <c:ser>
          <c:idx val="4"/>
          <c:order val="4"/>
          <c:tx>
            <c:strRef>
              <c:f>Arkusz5!$M$42</c:f>
              <c:strCache>
                <c:ptCount val="1"/>
                <c:pt idx="0">
                  <c:v>Sweden</c:v>
                </c:pt>
              </c:strCache>
            </c:strRef>
          </c:tx>
          <c:spPr>
            <a:solidFill>
              <a:schemeClr val="accent5"/>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Arkusz5!$N$42:$W$42</c:f>
              <c:numCache>
                <c:formatCode>0.00</c:formatCode>
                <c:ptCount val="10"/>
                <c:pt idx="0">
                  <c:v>8.4462866799999994E-2</c:v>
                </c:pt>
                <c:pt idx="1">
                  <c:v>1.28676781</c:v>
                </c:pt>
                <c:pt idx="2">
                  <c:v>1.43702511</c:v>
                </c:pt>
                <c:pt idx="3">
                  <c:v>2.7261804999999999</c:v>
                </c:pt>
                <c:pt idx="4">
                  <c:v>3.9747395599999997</c:v>
                </c:pt>
                <c:pt idx="5">
                  <c:v>5.2238584299999999</c:v>
                </c:pt>
                <c:pt idx="6">
                  <c:v>11.8195309</c:v>
                </c:pt>
                <c:pt idx="7">
                  <c:v>21.5536621</c:v>
                </c:pt>
                <c:pt idx="8">
                  <c:v>21.559882899999998</c:v>
                </c:pt>
                <c:pt idx="9">
                  <c:v>30.333889800000001</c:v>
                </c:pt>
              </c:numCache>
            </c:numRef>
          </c:val>
          <c:extLst>
            <c:ext xmlns:c16="http://schemas.microsoft.com/office/drawing/2014/chart" uri="{C3380CC4-5D6E-409C-BE32-E72D297353CC}">
              <c16:uniqueId val="{00000004-DCDA-B54A-968F-DE16F428DFF0}"/>
            </c:ext>
          </c:extLst>
        </c:ser>
        <c:ser>
          <c:idx val="5"/>
          <c:order val="5"/>
          <c:tx>
            <c:strRef>
              <c:f>Arkusz5!$M$43</c:f>
              <c:strCache>
                <c:ptCount val="1"/>
                <c:pt idx="0">
                  <c:v>United Kingdom</c:v>
                </c:pt>
              </c:strCache>
            </c:strRef>
          </c:tx>
          <c:spPr>
            <a:solidFill>
              <a:schemeClr val="accent6"/>
            </a:solidFill>
            <a:ln>
              <a:noFill/>
            </a:ln>
            <a:effectLst/>
          </c:spPr>
          <c:invertIfNegative val="0"/>
          <c:cat>
            <c:numRef>
              <c:f>Arkusz5!$N$37:$W$37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Arkusz5!$N$43:$W$43</c:f>
              <c:numCache>
                <c:formatCode>0.00</c:formatCode>
                <c:ptCount val="10"/>
                <c:pt idx="0">
                  <c:v>1.7246105300000001</c:v>
                </c:pt>
                <c:pt idx="1">
                  <c:v>0.34820408199999997</c:v>
                </c:pt>
                <c:pt idx="2">
                  <c:v>1.3497492099999999</c:v>
                </c:pt>
                <c:pt idx="3">
                  <c:v>2.26681862</c:v>
                </c:pt>
                <c:pt idx="4">
                  <c:v>4.3517362099999994</c:v>
                </c:pt>
                <c:pt idx="5">
                  <c:v>4.7885934800000003</c:v>
                </c:pt>
                <c:pt idx="6">
                  <c:v>14.6229288</c:v>
                </c:pt>
                <c:pt idx="7">
                  <c:v>23.9428926</c:v>
                </c:pt>
                <c:pt idx="8">
                  <c:v>18.2933536</c:v>
                </c:pt>
                <c:pt idx="9">
                  <c:v>28.311112900000001</c:v>
                </c:pt>
              </c:numCache>
            </c:numRef>
          </c:val>
          <c:extLst>
            <c:ext xmlns:c16="http://schemas.microsoft.com/office/drawing/2014/chart" uri="{C3380CC4-5D6E-409C-BE32-E72D297353CC}">
              <c16:uniqueId val="{00000005-DCDA-B54A-968F-DE16F428DFF0}"/>
            </c:ext>
          </c:extLst>
        </c:ser>
        <c:dLbls>
          <c:showLegendKey val="0"/>
          <c:showVal val="0"/>
          <c:showCatName val="0"/>
          <c:showSerName val="0"/>
          <c:showPercent val="0"/>
          <c:showBubbleSize val="0"/>
        </c:dLbls>
        <c:gapWidth val="219"/>
        <c:overlap val="-27"/>
        <c:axId val="1146486079"/>
        <c:axId val="1146207279"/>
      </c:barChart>
      <c:catAx>
        <c:axId val="1146486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l-PL"/>
          </a:p>
        </c:txPr>
        <c:crossAx val="1146207279"/>
        <c:crosses val="autoZero"/>
        <c:auto val="1"/>
        <c:lblAlgn val="ctr"/>
        <c:lblOffset val="100"/>
        <c:noMultiLvlLbl val="0"/>
      </c:catAx>
      <c:valAx>
        <c:axId val="114620727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l-PL"/>
          </a:p>
        </c:txPr>
        <c:crossAx val="1146486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pl-PL"/>
        </a:p>
      </c:txPr>
    </c:title>
    <c:autoTitleDeleted val="0"/>
    <c:plotArea>
      <c:layout/>
      <c:barChart>
        <c:barDir val="col"/>
        <c:grouping val="clustered"/>
        <c:varyColors val="0"/>
        <c:ser>
          <c:idx val="0"/>
          <c:order val="0"/>
          <c:tx>
            <c:strRef>
              <c:f>Arkusz5!$Z$1</c:f>
              <c:strCache>
                <c:ptCount val="1"/>
                <c:pt idx="0">
                  <c:v>Number of rooms per capita</c:v>
                </c:pt>
              </c:strCache>
            </c:strRef>
          </c:tx>
          <c:spPr>
            <a:solidFill>
              <a:schemeClr val="accent1"/>
            </a:solidFill>
            <a:ln>
              <a:noFill/>
            </a:ln>
            <a:effectLst/>
          </c:spPr>
          <c:invertIfNegative val="0"/>
          <c:dPt>
            <c:idx val="8"/>
            <c:invertIfNegative val="0"/>
            <c:bubble3D val="0"/>
            <c:spPr>
              <a:solidFill>
                <a:srgbClr val="FF0000"/>
              </a:solidFill>
              <a:ln>
                <a:noFill/>
              </a:ln>
              <a:effectLst/>
            </c:spPr>
            <c:extLst>
              <c:ext xmlns:c16="http://schemas.microsoft.com/office/drawing/2014/chart" uri="{C3380CC4-5D6E-409C-BE32-E72D297353CC}">
                <c16:uniqueId val="{00000001-C857-6047-B2E4-27D06F79B4E0}"/>
              </c:ext>
            </c:extLst>
          </c:dPt>
          <c:dPt>
            <c:idx val="18"/>
            <c:invertIfNegative val="0"/>
            <c:bubble3D val="0"/>
            <c:spPr>
              <a:solidFill>
                <a:srgbClr val="FF0000"/>
              </a:solidFill>
              <a:ln>
                <a:noFill/>
              </a:ln>
              <a:effectLst/>
            </c:spPr>
            <c:extLst>
              <c:ext xmlns:c16="http://schemas.microsoft.com/office/drawing/2014/chart" uri="{C3380CC4-5D6E-409C-BE32-E72D297353CC}">
                <c16:uniqueId val="{00000003-C857-6047-B2E4-27D06F79B4E0}"/>
              </c:ext>
            </c:extLst>
          </c:dPt>
          <c:dPt>
            <c:idx val="23"/>
            <c:invertIfNegative val="0"/>
            <c:bubble3D val="0"/>
            <c:spPr>
              <a:solidFill>
                <a:srgbClr val="FF0000"/>
              </a:solidFill>
              <a:ln>
                <a:noFill/>
              </a:ln>
              <a:effectLst/>
            </c:spPr>
            <c:extLst>
              <c:ext xmlns:c16="http://schemas.microsoft.com/office/drawing/2014/chart" uri="{C3380CC4-5D6E-409C-BE32-E72D297353CC}">
                <c16:uniqueId val="{00000005-C857-6047-B2E4-27D06F79B4E0}"/>
              </c:ext>
            </c:extLst>
          </c:dPt>
          <c:dPt>
            <c:idx val="26"/>
            <c:invertIfNegative val="0"/>
            <c:bubble3D val="0"/>
            <c:spPr>
              <a:solidFill>
                <a:srgbClr val="FF0000"/>
              </a:solidFill>
              <a:ln>
                <a:noFill/>
              </a:ln>
              <a:effectLst/>
            </c:spPr>
            <c:extLst>
              <c:ext xmlns:c16="http://schemas.microsoft.com/office/drawing/2014/chart" uri="{C3380CC4-5D6E-409C-BE32-E72D297353CC}">
                <c16:uniqueId val="{00000007-C857-6047-B2E4-27D06F79B4E0}"/>
              </c:ext>
            </c:extLst>
          </c:dPt>
          <c:dPt>
            <c:idx val="27"/>
            <c:invertIfNegative val="0"/>
            <c:bubble3D val="0"/>
            <c:spPr>
              <a:solidFill>
                <a:srgbClr val="FF0000"/>
              </a:solidFill>
              <a:ln>
                <a:noFill/>
              </a:ln>
              <a:effectLst/>
            </c:spPr>
            <c:extLst>
              <c:ext xmlns:c16="http://schemas.microsoft.com/office/drawing/2014/chart" uri="{C3380CC4-5D6E-409C-BE32-E72D297353CC}">
                <c16:uniqueId val="{00000009-C857-6047-B2E4-27D06F79B4E0}"/>
              </c:ext>
            </c:extLst>
          </c:dPt>
          <c:dPt>
            <c:idx val="28"/>
            <c:invertIfNegative val="0"/>
            <c:bubble3D val="0"/>
            <c:spPr>
              <a:solidFill>
                <a:srgbClr val="FF0000"/>
              </a:solidFill>
              <a:ln>
                <a:noFill/>
              </a:ln>
              <a:effectLst/>
            </c:spPr>
            <c:extLst>
              <c:ext xmlns:c16="http://schemas.microsoft.com/office/drawing/2014/chart" uri="{C3380CC4-5D6E-409C-BE32-E72D297353CC}">
                <c16:uniqueId val="{0000000B-C857-6047-B2E4-27D06F79B4E0}"/>
              </c:ext>
            </c:extLst>
          </c:dPt>
          <c:cat>
            <c:strRef>
              <c:f>Arkusz5!$Y$2:$Y$34</c:f>
              <c:strCache>
                <c:ptCount val="33"/>
                <c:pt idx="0">
                  <c:v>Albania</c:v>
                </c:pt>
                <c:pt idx="1">
                  <c:v>Montenegro</c:v>
                </c:pt>
                <c:pt idx="2">
                  <c:v>FYR of Macedonia</c:v>
                </c:pt>
                <c:pt idx="3">
                  <c:v>Turkey</c:v>
                </c:pt>
                <c:pt idx="4">
                  <c:v>Serbia</c:v>
                </c:pt>
                <c:pt idx="5">
                  <c:v>Latvia</c:v>
                </c:pt>
                <c:pt idx="6">
                  <c:v>Croatia</c:v>
                </c:pt>
                <c:pt idx="7">
                  <c:v>Romania</c:v>
                </c:pt>
                <c:pt idx="8">
                  <c:v>Poland</c:v>
                </c:pt>
                <c:pt idx="9">
                  <c:v>Hungary</c:v>
                </c:pt>
                <c:pt idx="10">
                  <c:v>Greece</c:v>
                </c:pt>
                <c:pt idx="11">
                  <c:v>Bulgaria</c:v>
                </c:pt>
                <c:pt idx="12">
                  <c:v>Slovenia</c:v>
                </c:pt>
                <c:pt idx="13">
                  <c:v>Lithuania</c:v>
                </c:pt>
                <c:pt idx="14">
                  <c:v>Slovakia</c:v>
                </c:pt>
                <c:pt idx="15">
                  <c:v>Czech Republic</c:v>
                </c:pt>
                <c:pt idx="16">
                  <c:v>Cyprus</c:v>
                </c:pt>
                <c:pt idx="17">
                  <c:v>Estonia</c:v>
                </c:pt>
                <c:pt idx="18">
                  <c:v>Spain</c:v>
                </c:pt>
                <c:pt idx="19">
                  <c:v>Italy</c:v>
                </c:pt>
                <c:pt idx="20">
                  <c:v>Portugal</c:v>
                </c:pt>
                <c:pt idx="21">
                  <c:v>Austria</c:v>
                </c:pt>
                <c:pt idx="22">
                  <c:v>Malta</c:v>
                </c:pt>
                <c:pt idx="23">
                  <c:v>Germany</c:v>
                </c:pt>
                <c:pt idx="24">
                  <c:v>Finland</c:v>
                </c:pt>
                <c:pt idx="25">
                  <c:v>Ireland</c:v>
                </c:pt>
                <c:pt idx="26">
                  <c:v>Sweden</c:v>
                </c:pt>
                <c:pt idx="27">
                  <c:v>France</c:v>
                </c:pt>
                <c:pt idx="28">
                  <c:v>United Kingdom</c:v>
                </c:pt>
                <c:pt idx="29">
                  <c:v>Luxembourg</c:v>
                </c:pt>
                <c:pt idx="30">
                  <c:v>Denmark</c:v>
                </c:pt>
                <c:pt idx="31">
                  <c:v>Netherlands</c:v>
                </c:pt>
                <c:pt idx="32">
                  <c:v>Belgium</c:v>
                </c:pt>
              </c:strCache>
            </c:strRef>
          </c:cat>
          <c:val>
            <c:numRef>
              <c:f>Arkusz5!$Z$2:$Z$34</c:f>
              <c:numCache>
                <c:formatCode>General</c:formatCode>
                <c:ptCount val="33"/>
                <c:pt idx="0">
                  <c:v>0.64875788599999995</c:v>
                </c:pt>
                <c:pt idx="1">
                  <c:v>0.88218059800000004</c:v>
                </c:pt>
                <c:pt idx="2">
                  <c:v>0.95100194900000001</c:v>
                </c:pt>
                <c:pt idx="3">
                  <c:v>1.0332227899999999</c:v>
                </c:pt>
                <c:pt idx="4">
                  <c:v>1.0573094999999999</c:v>
                </c:pt>
                <c:pt idx="5">
                  <c:v>1.0765003900000001</c:v>
                </c:pt>
                <c:pt idx="6">
                  <c:v>1.11908564</c:v>
                </c:pt>
                <c:pt idx="7">
                  <c:v>1.1446406600000001</c:v>
                </c:pt>
                <c:pt idx="8">
                  <c:v>1.14722755</c:v>
                </c:pt>
                <c:pt idx="9">
                  <c:v>1.17190602</c:v>
                </c:pt>
                <c:pt idx="10">
                  <c:v>1.19384322</c:v>
                </c:pt>
                <c:pt idx="11">
                  <c:v>1.2167324100000001</c:v>
                </c:pt>
                <c:pt idx="12">
                  <c:v>1.25325456</c:v>
                </c:pt>
                <c:pt idx="13">
                  <c:v>1.27550915</c:v>
                </c:pt>
                <c:pt idx="14">
                  <c:v>1.2892806299999999</c:v>
                </c:pt>
                <c:pt idx="15">
                  <c:v>1.3881382499999999</c:v>
                </c:pt>
                <c:pt idx="16">
                  <c:v>1.4082283200000001</c:v>
                </c:pt>
                <c:pt idx="17">
                  <c:v>1.4234302400000001</c:v>
                </c:pt>
                <c:pt idx="18">
                  <c:v>1.4825748400000001</c:v>
                </c:pt>
                <c:pt idx="19">
                  <c:v>1.51601333</c:v>
                </c:pt>
                <c:pt idx="20">
                  <c:v>1.5442015499999999</c:v>
                </c:pt>
                <c:pt idx="21">
                  <c:v>1.66998651</c:v>
                </c:pt>
                <c:pt idx="22">
                  <c:v>1.73584596</c:v>
                </c:pt>
                <c:pt idx="23">
                  <c:v>1.74409166</c:v>
                </c:pt>
                <c:pt idx="24">
                  <c:v>1.8449197100000001</c:v>
                </c:pt>
                <c:pt idx="25">
                  <c:v>1.8823437999999999</c:v>
                </c:pt>
                <c:pt idx="26">
                  <c:v>1.88399311</c:v>
                </c:pt>
                <c:pt idx="27">
                  <c:v>1.8908903399999999</c:v>
                </c:pt>
                <c:pt idx="28">
                  <c:v>1.92398768</c:v>
                </c:pt>
                <c:pt idx="29">
                  <c:v>1.96909676</c:v>
                </c:pt>
                <c:pt idx="30">
                  <c:v>1.9951482199999999</c:v>
                </c:pt>
                <c:pt idx="31">
                  <c:v>2.0500675500000001</c:v>
                </c:pt>
                <c:pt idx="32">
                  <c:v>2.2540205900000001</c:v>
                </c:pt>
              </c:numCache>
            </c:numRef>
          </c:val>
          <c:extLst>
            <c:ext xmlns:c16="http://schemas.microsoft.com/office/drawing/2014/chart" uri="{C3380CC4-5D6E-409C-BE32-E72D297353CC}">
              <c16:uniqueId val="{0000000C-C857-6047-B2E4-27D06F79B4E0}"/>
            </c:ext>
          </c:extLst>
        </c:ser>
        <c:dLbls>
          <c:showLegendKey val="0"/>
          <c:showVal val="0"/>
          <c:showCatName val="0"/>
          <c:showSerName val="0"/>
          <c:showPercent val="0"/>
          <c:showBubbleSize val="0"/>
        </c:dLbls>
        <c:gapWidth val="219"/>
        <c:overlap val="-27"/>
        <c:axId val="1225508463"/>
        <c:axId val="1146614479"/>
      </c:barChart>
      <c:catAx>
        <c:axId val="1225508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pl-PL"/>
          </a:p>
        </c:txPr>
        <c:crossAx val="1146614479"/>
        <c:crosses val="autoZero"/>
        <c:auto val="1"/>
        <c:lblAlgn val="ctr"/>
        <c:lblOffset val="100"/>
        <c:noMultiLvlLbl val="0"/>
      </c:catAx>
      <c:valAx>
        <c:axId val="1146614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l-PL"/>
          </a:p>
        </c:txPr>
        <c:crossAx val="12255084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B9DECB71-4E31-3140-9499-F1B17F9C6289}" type="datetimeFigureOut">
              <a:rPr lang="pl-PL" smtClean="0"/>
              <a:t>07.10.2019</a:t>
            </a:fld>
            <a:endParaRPr lang="pl-PL"/>
          </a:p>
        </p:txBody>
      </p:sp>
      <p:sp>
        <p:nvSpPr>
          <p:cNvPr id="4" name="Symbol zastępczy obrazu slajd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423D2C9-EE93-2442-B4AA-8BFD54C3DF6A}" type="slidenum">
              <a:rPr lang="pl-PL" smtClean="0"/>
              <a:t>‹#›</a:t>
            </a:fld>
            <a:endParaRPr lang="pl-PL"/>
          </a:p>
        </p:txBody>
      </p:sp>
    </p:spTree>
    <p:extLst>
      <p:ext uri="{BB962C8B-B14F-4D97-AF65-F5344CB8AC3E}">
        <p14:creationId xmlns:p14="http://schemas.microsoft.com/office/powerpoint/2010/main" val="124202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Budynki lub wyznaczone części budynków, które są całkowicie lub głównie wykorzystywane jako miejsce zamieszkania, włączając w to wszelkie powiązane struktury takie jak garaże i wszystkie te, które zwykle instalowane w domach wbudowane są w nich na stałe.</a:t>
            </a:r>
          </a:p>
        </p:txBody>
      </p:sp>
      <p:sp>
        <p:nvSpPr>
          <p:cNvPr id="4" name="Symbol zastępczy numeru slajdu 3"/>
          <p:cNvSpPr>
            <a:spLocks noGrp="1"/>
          </p:cNvSpPr>
          <p:nvPr>
            <p:ph type="sldNum" sz="quarter" idx="5"/>
          </p:nvPr>
        </p:nvSpPr>
        <p:spPr/>
        <p:txBody>
          <a:bodyPr/>
          <a:lstStyle/>
          <a:p>
            <a:fld id="{1423D2C9-EE93-2442-B4AA-8BFD54C3DF6A}" type="slidenum">
              <a:rPr lang="pl-PL" smtClean="0"/>
              <a:t>3</a:t>
            </a:fld>
            <a:endParaRPr lang="pl-PL"/>
          </a:p>
        </p:txBody>
      </p:sp>
    </p:spTree>
    <p:extLst>
      <p:ext uri="{BB962C8B-B14F-4D97-AF65-F5344CB8AC3E}">
        <p14:creationId xmlns:p14="http://schemas.microsoft.com/office/powerpoint/2010/main" val="65402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Mieszkanie to coś więcej niż fizyczne schronienie. Środowisko zamieszkania obejmuje nie tylko jednostkę mieszkalną, ale także lokalizację i otoczenie, sąsiadów i społeczność, gminę i usługi publiczne, zdolność do zamieszkania i dostępność, prawa i obowiązki, koszty i korzyści. Jednak mieszkalnictwo to coś więcej niż środowisko zamieszkania, ponieważ tylko w stosunku do tych, którzy go zamieszkują i go używają, mieszkanie ma znaczenie nie tylko fizyczne i ekonomiczne, ale także emocjonalne, symboliczne i ekspresyjne.</a:t>
            </a:r>
          </a:p>
        </p:txBody>
      </p:sp>
      <p:sp>
        <p:nvSpPr>
          <p:cNvPr id="4" name="Symbol zastępczy numeru slajdu 3"/>
          <p:cNvSpPr>
            <a:spLocks noGrp="1"/>
          </p:cNvSpPr>
          <p:nvPr>
            <p:ph type="sldNum" sz="quarter" idx="5"/>
          </p:nvPr>
        </p:nvSpPr>
        <p:spPr/>
        <p:txBody>
          <a:bodyPr/>
          <a:lstStyle/>
          <a:p>
            <a:fld id="{1423D2C9-EE93-2442-B4AA-8BFD54C3DF6A}" type="slidenum">
              <a:rPr lang="pl-PL" smtClean="0"/>
              <a:t>4</a:t>
            </a:fld>
            <a:endParaRPr lang="pl-PL"/>
          </a:p>
        </p:txBody>
      </p:sp>
    </p:spTree>
    <p:extLst>
      <p:ext uri="{BB962C8B-B14F-4D97-AF65-F5344CB8AC3E}">
        <p14:creationId xmlns:p14="http://schemas.microsoft.com/office/powerpoint/2010/main" val="345837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lgn="just">
              <a:buNone/>
            </a:pPr>
            <a:r>
              <a:rPr lang="pl-PL" dirty="0"/>
              <a:t>Ogólnie </a:t>
            </a:r>
            <a:r>
              <a:rPr lang="pl-PL" dirty="0">
                <a:solidFill>
                  <a:srgbClr val="FF0000"/>
                </a:solidFill>
              </a:rPr>
              <a:t>politykę mieszkaniową </a:t>
            </a:r>
            <a:r>
              <a:rPr lang="pl-PL" dirty="0"/>
              <a:t>można uznać za część polityki społecznej państwa, której celem – na bazie analizy i oceny problemu mieszkaniowego (potrzeb mieszkaniowych) – jest wyrównanie społecznych szans na uzyskanie mieszkania</a:t>
            </a:r>
          </a:p>
          <a:p>
            <a:pPr marL="0" indent="0" algn="just">
              <a:buNone/>
            </a:pPr>
            <a:endParaRPr lang="pl-PL" dirty="0"/>
          </a:p>
          <a:p>
            <a:pPr marL="0" indent="0" algn="just">
              <a:buNone/>
            </a:pPr>
            <a:r>
              <a:rPr lang="pl-PL" dirty="0"/>
              <a:t>W </a:t>
            </a:r>
            <a:r>
              <a:rPr lang="pl-PL" dirty="0">
                <a:solidFill>
                  <a:srgbClr val="FF0000"/>
                </a:solidFill>
              </a:rPr>
              <a:t>wąskim ujęciu</a:t>
            </a:r>
            <a:r>
              <a:rPr lang="pl-PL" dirty="0"/>
              <a:t> jest to więc jedna z polityk mikroekonomicznych prowadzonych przez państwo (na szczeblu centralnym i lokalnym), polegająca na zapewnieniu funkcjonowania rynku mieszkaniowego.</a:t>
            </a:r>
          </a:p>
          <a:p>
            <a:pPr marL="0" indent="0" algn="just">
              <a:buNone/>
            </a:pPr>
            <a:r>
              <a:rPr lang="pl-PL" dirty="0"/>
              <a:t>W </a:t>
            </a:r>
            <a:r>
              <a:rPr lang="pl-PL" dirty="0">
                <a:solidFill>
                  <a:srgbClr val="FF0000"/>
                </a:solidFill>
              </a:rPr>
              <a:t>szerszym znaczeniu</a:t>
            </a:r>
            <a:r>
              <a:rPr lang="pl-PL" dirty="0"/>
              <a:t> polityka mieszkaniowa jest zbiorem działań państwa, które mają wpływ na funkcjonowanie rynku mieszkaniowego i na jego wynik (ilość, ceny i jakość zasobu mieszkaniowego) </a:t>
            </a:r>
          </a:p>
        </p:txBody>
      </p:sp>
      <p:sp>
        <p:nvSpPr>
          <p:cNvPr id="4" name="Symbol zastępczy numeru slajdu 3"/>
          <p:cNvSpPr>
            <a:spLocks noGrp="1"/>
          </p:cNvSpPr>
          <p:nvPr>
            <p:ph type="sldNum" sz="quarter" idx="5"/>
          </p:nvPr>
        </p:nvSpPr>
        <p:spPr/>
        <p:txBody>
          <a:bodyPr/>
          <a:lstStyle/>
          <a:p>
            <a:fld id="{1423D2C9-EE93-2442-B4AA-8BFD54C3DF6A}" type="slidenum">
              <a:rPr lang="pl-PL" smtClean="0"/>
              <a:t>5</a:t>
            </a:fld>
            <a:endParaRPr lang="pl-PL"/>
          </a:p>
        </p:txBody>
      </p:sp>
    </p:spTree>
    <p:extLst>
      <p:ext uri="{BB962C8B-B14F-4D97-AF65-F5344CB8AC3E}">
        <p14:creationId xmlns:p14="http://schemas.microsoft.com/office/powerpoint/2010/main" val="2572157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l-PL"/>
              <a:t>Kliknij, aby edyt. styl wz. tyt.</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AC9CA60-E01C-BB4B-B404-0F97EFD44B90}" type="datetimeFigureOut">
              <a:rPr lang="pl-PL" smtClean="0"/>
              <a:t>07.10.2019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70A3CD-FBBE-274C-87C3-8BF5C671309B}" type="slidenum">
              <a:rPr lang="pl-PL" smtClean="0"/>
              <a:t>‹#›</a:t>
            </a:fld>
            <a:endParaRPr lang="pl-P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 styl wz. tyt.</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AAC9CA60-E01C-BB4B-B404-0F97EFD44B90}" type="datetimeFigureOut">
              <a:rPr lang="pl-PL" smtClean="0"/>
              <a:t>07.10.2019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l-PL"/>
              <a:t>Kliknij, aby edyt. styl wz. tyt.</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AC9CA60-E01C-BB4B-B404-0F97EFD44B90}" type="datetimeFigureOut">
              <a:rPr lang="pl-PL" smtClean="0"/>
              <a:t>07.10.2019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 styl wz. tyt.</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AAC9CA60-E01C-BB4B-B404-0F97EFD44B90}" type="datetimeFigureOut">
              <a:rPr lang="pl-PL" smtClean="0"/>
              <a:t>07.10.2019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l-PL"/>
              <a:t>Kliknij, aby edyt. styl wz. tyt.</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AC9CA60-E01C-BB4B-B404-0F97EFD44B90}" type="datetimeFigureOut">
              <a:rPr lang="pl-PL" smtClean="0"/>
              <a:t>07.10.2019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70A3CD-FBBE-274C-87C3-8BF5C671309B}" type="slidenum">
              <a:rPr lang="pl-PL" smtClean="0"/>
              <a:t>‹#›</a:t>
            </a:fld>
            <a:endParaRPr lang="pl-P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 styl wz. tyt.</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AC9CA60-E01C-BB4B-B404-0F97EFD44B90}" type="datetimeFigureOut">
              <a:rPr lang="pl-PL" smtClean="0"/>
              <a:t>07.10.2019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 styl wz. tyt.</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AC9CA60-E01C-BB4B-B404-0F97EFD44B90}" type="datetimeFigureOut">
              <a:rPr lang="pl-PL" smtClean="0"/>
              <a:t>07.10.2019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070A3CD-FBBE-274C-87C3-8BF5C671309B}" type="slidenum">
              <a:rPr lang="pl-PL" smtClean="0"/>
              <a:t>‹#›</a:t>
            </a:fld>
            <a:endParaRPr lang="pl-P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 styl wz. tyt.</a:t>
            </a:r>
            <a:endParaRPr lang="en-US"/>
          </a:p>
        </p:txBody>
      </p:sp>
      <p:sp>
        <p:nvSpPr>
          <p:cNvPr id="3" name="Date Placeholder 2"/>
          <p:cNvSpPr>
            <a:spLocks noGrp="1"/>
          </p:cNvSpPr>
          <p:nvPr>
            <p:ph type="dt" sz="half" idx="10"/>
          </p:nvPr>
        </p:nvSpPr>
        <p:spPr/>
        <p:txBody>
          <a:bodyPr/>
          <a:lstStyle/>
          <a:p>
            <a:fld id="{AAC9CA60-E01C-BB4B-B404-0F97EFD44B90}" type="datetimeFigureOut">
              <a:rPr lang="pl-PL" smtClean="0"/>
              <a:t>07.10.2019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9CA60-E01C-BB4B-B404-0F97EFD44B90}" type="datetimeFigureOut">
              <a:rPr lang="pl-PL" smtClean="0"/>
              <a:t>07.10.2019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l-PL"/>
              <a:t>Kliknij, aby edyt. styl wz. tyt.</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AC9CA60-E01C-BB4B-B404-0F97EFD44B90}" type="datetimeFigureOut">
              <a:rPr lang="pl-PL" smtClean="0"/>
              <a:t>07.10.2019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70A3CD-FBBE-274C-87C3-8BF5C671309B}" type="slidenum">
              <a:rPr lang="pl-PL" smtClean="0"/>
              <a:t>‹#›</a:t>
            </a:fld>
            <a:endParaRPr lang="pl-P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l-PL"/>
              <a:t>Kliknij, aby edyt. styl wz. tyt.</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Przeciągnij obraz na symbol zastępczy lub kliknij ikonę, aby go dodać</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AC9CA60-E01C-BB4B-B404-0F97EFD44B90}" type="datetimeFigureOut">
              <a:rPr lang="pl-PL" smtClean="0"/>
              <a:t>07.10.2019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70A3CD-FBBE-274C-87C3-8BF5C671309B}"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l-PL"/>
              <a:t>Kliknij, aby edyt. styl wz. tyt.</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AC9CA60-E01C-BB4B-B404-0F97EFD44B90}" type="datetimeFigureOut">
              <a:rPr lang="pl-PL" smtClean="0"/>
              <a:t>07.10.2019</a:t>
            </a:fld>
            <a:endParaRPr lang="pl-P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l-P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070A3CD-FBBE-274C-87C3-8BF5C671309B}"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891540"/>
            <a:ext cx="7848600" cy="2336402"/>
          </a:xfrm>
        </p:spPr>
        <p:txBody>
          <a:bodyPr/>
          <a:lstStyle/>
          <a:p>
            <a:pPr algn="ctr"/>
            <a:r>
              <a:rPr lang="en-US" sz="4800" dirty="0"/>
              <a:t>The inhabitancy conditions</a:t>
            </a:r>
            <a:br>
              <a:rPr lang="en-US" sz="4800" dirty="0"/>
            </a:br>
            <a:r>
              <a:rPr lang="en-US" sz="4800" dirty="0"/>
              <a:t>in EU countries</a:t>
            </a:r>
            <a:endParaRPr lang="pl-PL" sz="4800" dirty="0"/>
          </a:p>
        </p:txBody>
      </p:sp>
      <p:sp>
        <p:nvSpPr>
          <p:cNvPr id="3" name="Podtytuł 2"/>
          <p:cNvSpPr>
            <a:spLocks noGrp="1"/>
          </p:cNvSpPr>
          <p:nvPr>
            <p:ph type="subTitle" idx="1"/>
          </p:nvPr>
        </p:nvSpPr>
        <p:spPr>
          <a:xfrm>
            <a:off x="1409700" y="3505200"/>
            <a:ext cx="6400800" cy="1752600"/>
          </a:xfrm>
        </p:spPr>
        <p:txBody>
          <a:bodyPr/>
          <a:lstStyle/>
          <a:p>
            <a:pPr algn="ctr"/>
            <a:endParaRPr lang="pl-PL" dirty="0"/>
          </a:p>
          <a:p>
            <a:pPr algn="ctr"/>
            <a:r>
              <a:rPr lang="pl-PL" dirty="0"/>
              <a:t>Paweł Ulman</a:t>
            </a:r>
          </a:p>
          <a:p>
            <a:pPr algn="ctr"/>
            <a:r>
              <a:rPr lang="pl-PL" dirty="0" err="1"/>
              <a:t>Cracow</a:t>
            </a:r>
            <a:r>
              <a:rPr lang="pl-PL" dirty="0"/>
              <a:t> University of </a:t>
            </a:r>
            <a:r>
              <a:rPr lang="pl-PL" dirty="0" err="1"/>
              <a:t>Economics</a:t>
            </a:r>
            <a:endParaRPr lang="pl-PL" dirty="0"/>
          </a:p>
        </p:txBody>
      </p:sp>
    </p:spTree>
    <p:extLst>
      <p:ext uri="{BB962C8B-B14F-4D97-AF65-F5344CB8AC3E}">
        <p14:creationId xmlns:p14="http://schemas.microsoft.com/office/powerpoint/2010/main" val="2509124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17305"/>
            <a:ext cx="8229600" cy="990600"/>
          </a:xfrm>
        </p:spPr>
        <p:txBody>
          <a:bodyPr>
            <a:normAutofit/>
          </a:bodyPr>
          <a:lstStyle/>
          <a:p>
            <a:pPr algn="ctr"/>
            <a:r>
              <a:rPr lang="en-US" sz="2800" b="1" dirty="0"/>
              <a:t>The number of dwellings per 1000 inhabitants since the end of World War II</a:t>
            </a:r>
            <a:endParaRPr lang="pl-PL" sz="2800" b="1" dirty="0"/>
          </a:p>
        </p:txBody>
      </p:sp>
      <p:sp>
        <p:nvSpPr>
          <p:cNvPr id="5" name="Content Placeholder 2"/>
          <p:cNvSpPr txBox="1">
            <a:spLocks/>
          </p:cNvSpPr>
          <p:nvPr/>
        </p:nvSpPr>
        <p:spPr>
          <a:xfrm>
            <a:off x="113607" y="5742836"/>
            <a:ext cx="9030394" cy="90757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pl-PL" sz="1200" i="1" dirty="0"/>
              <a:t>Source</a:t>
            </a:r>
            <a:r>
              <a:rPr lang="en-US" sz="1200" i="1" dirty="0"/>
              <a:t>: </a:t>
            </a:r>
            <a:r>
              <a:rPr lang="en-US" sz="1200" i="1" dirty="0" err="1"/>
              <a:t>Cesarski</a:t>
            </a:r>
            <a:r>
              <a:rPr lang="en-US" sz="1200" i="1" dirty="0"/>
              <a:t>, 2003, s.122; </a:t>
            </a:r>
            <a:r>
              <a:rPr lang="en-US" sz="1200" i="1" dirty="0" err="1"/>
              <a:t>Gorczyca</a:t>
            </a:r>
            <a:r>
              <a:rPr lang="en-US" sz="1200" i="1" dirty="0"/>
              <a:t>, 2002, s. 56; </a:t>
            </a:r>
            <a:r>
              <a:rPr lang="en-US" sz="1200" i="1" dirty="0" err="1"/>
              <a:t>Grudziński</a:t>
            </a:r>
            <a:r>
              <a:rPr lang="en-US" sz="1200" i="1" dirty="0"/>
              <a:t>, 1991, s.14; Housing Europe Review 2012, 2011, s. 13, Housing Statistics in the European Union 2010, 2010, s. 62.</a:t>
            </a:r>
          </a:p>
          <a:p>
            <a:pPr marL="0" indent="0">
              <a:buNone/>
            </a:pPr>
            <a:endParaRPr lang="en-US" sz="1200" i="1" dirty="0"/>
          </a:p>
          <a:p>
            <a:pPr marL="0" indent="0">
              <a:buNone/>
            </a:pPr>
            <a:r>
              <a:rPr lang="pl-PL" sz="1200" dirty="0" err="1"/>
              <a:t>Own</a:t>
            </a:r>
            <a:r>
              <a:rPr lang="pl-PL" sz="1200" dirty="0"/>
              <a:t> </a:t>
            </a:r>
            <a:r>
              <a:rPr lang="pl-PL" sz="1200" dirty="0" err="1"/>
              <a:t>work</a:t>
            </a:r>
            <a:r>
              <a:rPr lang="pl-PL" sz="1200" dirty="0"/>
              <a:t> for </a:t>
            </a:r>
            <a:r>
              <a:rPr lang="en-US" sz="1200" dirty="0"/>
              <a:t>W. </a:t>
            </a:r>
            <a:r>
              <a:rPr lang="en-US" sz="1200" dirty="0" err="1"/>
              <a:t>Wójciaczyk</a:t>
            </a:r>
            <a:endParaRPr lang="en-US" sz="1200" dirty="0"/>
          </a:p>
        </p:txBody>
      </p:sp>
      <p:graphicFrame>
        <p:nvGraphicFramePr>
          <p:cNvPr id="6" name="Chart 3">
            <a:extLst>
              <a:ext uri="{FF2B5EF4-FFF2-40B4-BE49-F238E27FC236}">
                <a16:creationId xmlns:a16="http://schemas.microsoft.com/office/drawing/2014/main" id="{C97699D1-52D7-3449-8126-EC54000FAE2C}"/>
              </a:ext>
            </a:extLst>
          </p:cNvPr>
          <p:cNvGraphicFramePr>
            <a:graphicFrameLocks noGrp="1"/>
          </p:cNvGraphicFramePr>
          <p:nvPr>
            <p:ph idx="1"/>
            <p:extLst>
              <p:ext uri="{D42A27DB-BD31-4B8C-83A1-F6EECF244321}">
                <p14:modId xmlns:p14="http://schemas.microsoft.com/office/powerpoint/2010/main" val="2223962176"/>
              </p:ext>
            </p:extLst>
          </p:nvPr>
        </p:nvGraphicFramePr>
        <p:xfrm>
          <a:off x="457200" y="1600200"/>
          <a:ext cx="8229600" cy="4056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1813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en-US" sz="3200" b="1" dirty="0"/>
              <a:t>Overcrowding of housing - the percentage of people living in overcrowded</a:t>
            </a:r>
            <a:r>
              <a:rPr lang="pl-PL" sz="3200" b="1" dirty="0"/>
              <a:t> </a:t>
            </a:r>
            <a:r>
              <a:rPr lang="pl-PL" sz="3200" b="1" dirty="0" err="1"/>
              <a:t>dwelling</a:t>
            </a:r>
            <a:endParaRPr lang="pl-PL" sz="3200" b="1" dirty="0"/>
          </a:p>
        </p:txBody>
      </p:sp>
      <p:pic>
        <p:nvPicPr>
          <p:cNvPr id="8" name="Symbol zastępczy zawartości 7" descr="Overcrowding_rate,_2012_(1)_(%_of_specified_population)_YB14_II.png"/>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t="-4339" b="-4339"/>
          <a:stretch>
            <a:fillRect/>
          </a:stretch>
        </p:blipFill>
        <p:spPr>
          <a:xfrm>
            <a:off x="198051" y="1600200"/>
            <a:ext cx="8839091" cy="5237980"/>
          </a:xfrm>
        </p:spPr>
      </p:pic>
      <p:pic>
        <p:nvPicPr>
          <p:cNvPr id="3" name="Obraz 2">
            <a:extLst>
              <a:ext uri="{FF2B5EF4-FFF2-40B4-BE49-F238E27FC236}">
                <a16:creationId xmlns:a16="http://schemas.microsoft.com/office/drawing/2014/main" id="{DA157FF5-8D74-1A47-9220-8718268E8DDB}"/>
              </a:ext>
            </a:extLst>
          </p:cNvPr>
          <p:cNvPicPr>
            <a:picLocks noChangeAspect="1"/>
          </p:cNvPicPr>
          <p:nvPr/>
        </p:nvPicPr>
        <p:blipFill>
          <a:blip r:embed="rId4"/>
          <a:stretch>
            <a:fillRect/>
          </a:stretch>
        </p:blipFill>
        <p:spPr>
          <a:xfrm>
            <a:off x="69850" y="1594620"/>
            <a:ext cx="8967292" cy="5237980"/>
          </a:xfrm>
          <a:prstGeom prst="rect">
            <a:avLst/>
          </a:prstGeom>
        </p:spPr>
      </p:pic>
    </p:spTree>
    <p:extLst>
      <p:ext uri="{BB962C8B-B14F-4D97-AF65-F5344CB8AC3E}">
        <p14:creationId xmlns:p14="http://schemas.microsoft.com/office/powerpoint/2010/main" val="2153476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1945" y="533400"/>
            <a:ext cx="8450949" cy="990600"/>
          </a:xfrm>
        </p:spPr>
        <p:txBody>
          <a:bodyPr>
            <a:noAutofit/>
          </a:bodyPr>
          <a:lstStyle/>
          <a:p>
            <a:pPr algn="ctr"/>
            <a:r>
              <a:rPr lang="pl-PL" sz="2800" b="1" dirty="0"/>
              <a:t>Statistical </a:t>
            </a:r>
            <a:r>
              <a:rPr lang="pl-PL" sz="2800" b="1" dirty="0" err="1"/>
              <a:t>analysis</a:t>
            </a:r>
            <a:r>
              <a:rPr lang="pl-PL" sz="2800" b="1" dirty="0"/>
              <a:t> </a:t>
            </a:r>
            <a:r>
              <a:rPr lang="pl-PL" sz="2800" b="1" dirty="0" err="1"/>
              <a:t>methods</a:t>
            </a:r>
            <a:endParaRPr lang="pl-PL" sz="2800" dirty="0"/>
          </a:p>
        </p:txBody>
      </p:sp>
      <mc:AlternateContent xmlns:mc="http://schemas.openxmlformats.org/markup-compatibility/2006" xmlns:a14="http://schemas.microsoft.com/office/drawing/2010/main">
        <mc:Choice Requires="a14">
          <p:sp>
            <p:nvSpPr>
              <p:cNvPr id="3" name="Symbol zastępczy zawartości 2"/>
              <p:cNvSpPr>
                <a:spLocks noGrp="1"/>
              </p:cNvSpPr>
              <p:nvPr>
                <p:ph idx="1"/>
              </p:nvPr>
            </p:nvSpPr>
            <p:spPr/>
            <p:txBody>
              <a:bodyPr>
                <a:normAutofit/>
              </a:bodyPr>
              <a:lstStyle/>
              <a:p>
                <a:pPr marL="0" indent="0" algn="just">
                  <a:buNone/>
                </a:pPr>
                <a:r>
                  <a:rPr lang="pl-PL" b="1" dirty="0" err="1"/>
                  <a:t>Linear</a:t>
                </a:r>
                <a:r>
                  <a:rPr lang="pl-PL" b="1" dirty="0"/>
                  <a:t> </a:t>
                </a:r>
                <a:r>
                  <a:rPr lang="pl-PL" b="1" dirty="0" err="1"/>
                  <a:t>ordering</a:t>
                </a:r>
                <a:r>
                  <a:rPr lang="pl-PL" b="1" dirty="0"/>
                  <a:t> and </a:t>
                </a:r>
                <a:r>
                  <a:rPr lang="pl-PL" b="1" dirty="0" err="1"/>
                  <a:t>nonlinear</a:t>
                </a:r>
                <a:r>
                  <a:rPr lang="pl-PL" b="1" dirty="0"/>
                  <a:t> </a:t>
                </a:r>
                <a:r>
                  <a:rPr lang="pl-PL" b="1" dirty="0" err="1"/>
                  <a:t>ordering</a:t>
                </a:r>
                <a:r>
                  <a:rPr lang="pl-PL" b="1" dirty="0"/>
                  <a:t> </a:t>
                </a:r>
                <a:r>
                  <a:rPr lang="pl-PL" b="1" dirty="0" err="1"/>
                  <a:t>methods</a:t>
                </a:r>
                <a:r>
                  <a:rPr lang="pl-PL" b="1" dirty="0"/>
                  <a:t>. </a:t>
                </a:r>
              </a:p>
              <a:p>
                <a:pPr marL="0" indent="0">
                  <a:buNone/>
                </a:pPr>
                <a:endParaRPr lang="pl-PL" b="1" dirty="0"/>
              </a:p>
              <a:p>
                <a:pPr marL="0" indent="0" algn="just">
                  <a:buNone/>
                </a:pPr>
                <a:r>
                  <a:rPr lang="pl-PL" b="1" dirty="0" err="1"/>
                  <a:t>Normalization</a:t>
                </a:r>
                <a:endParaRPr lang="pl-PL" sz="1800" b="1" dirty="0"/>
              </a:p>
              <a:p>
                <a:pPr marL="0" indent="0" algn="ctr">
                  <a:buNone/>
                </a:pP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𝒊𝒋</m:t>
                        </m:r>
                      </m:sub>
                    </m:sSub>
                    <m:r>
                      <a:rPr lang="pl-PL" b="1" i="1" smtClean="0">
                        <a:latin typeface="Cambria Math" panose="02040503050406030204" pitchFamily="18" charset="0"/>
                      </a:rPr>
                      <m:t>=</m:t>
                    </m:r>
                    <m:f>
                      <m:fPr>
                        <m:ctrlPr>
                          <a:rPr lang="pl-PL" b="1" i="1">
                            <a:latin typeface="Cambria Math" panose="02040503050406030204" pitchFamily="18" charset="0"/>
                          </a:rPr>
                        </m:ctrlPr>
                      </m:fPr>
                      <m:num>
                        <m:sSub>
                          <m:sSubPr>
                            <m:ctrlPr>
                              <a:rPr lang="pl-PL" b="1" i="1">
                                <a:latin typeface="Cambria Math" panose="02040503050406030204" pitchFamily="18" charset="0"/>
                              </a:rPr>
                            </m:ctrlPr>
                          </m:sSubPr>
                          <m:e>
                            <m:r>
                              <a:rPr lang="pl-PL" b="1" i="1" smtClean="0">
                                <a:latin typeface="Cambria Math" panose="02040503050406030204" pitchFamily="18" charset="0"/>
                              </a:rPr>
                              <m:t>𝒙</m:t>
                            </m:r>
                          </m:e>
                          <m:sub>
                            <m:r>
                              <a:rPr lang="pl-PL" b="1" i="1" smtClean="0">
                                <a:latin typeface="Cambria Math" panose="02040503050406030204" pitchFamily="18" charset="0"/>
                              </a:rPr>
                              <m:t>𝒊𝒋</m:t>
                            </m:r>
                          </m:sub>
                        </m:sSub>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𝐦𝐢𝐧</m:t>
                            </m:r>
                          </m:e>
                          <m:sub>
                            <m:r>
                              <a:rPr lang="pl-PL" b="1" i="1" smtClean="0">
                                <a:latin typeface="Cambria Math" panose="02040503050406030204" pitchFamily="18" charset="0"/>
                              </a:rPr>
                              <m:t>𝐢</m:t>
                            </m:r>
                          </m:sub>
                        </m:sSub>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𝒙</m:t>
                            </m:r>
                          </m:e>
                          <m:sub>
                            <m:r>
                              <a:rPr lang="pl-PL" b="1" i="1" smtClean="0">
                                <a:latin typeface="Cambria Math" panose="02040503050406030204" pitchFamily="18" charset="0"/>
                              </a:rPr>
                              <m:t>𝒊𝒋</m:t>
                            </m:r>
                          </m:sub>
                        </m:sSub>
                        <m:r>
                          <a:rPr lang="pl-PL" b="1" i="1" smtClean="0">
                            <a:latin typeface="Cambria Math" panose="02040503050406030204" pitchFamily="18" charset="0"/>
                          </a:rPr>
                          <m:t>}</m:t>
                        </m:r>
                      </m:num>
                      <m:den>
                        <m:sSub>
                          <m:sSubPr>
                            <m:ctrlPr>
                              <a:rPr lang="pl-PL" b="1" i="1">
                                <a:latin typeface="Cambria Math" panose="02040503050406030204" pitchFamily="18" charset="0"/>
                              </a:rPr>
                            </m:ctrlPr>
                          </m:sSubPr>
                          <m:e>
                            <m:r>
                              <a:rPr lang="pl-PL" b="1" i="1" smtClean="0">
                                <a:latin typeface="Cambria Math" panose="02040503050406030204" pitchFamily="18" charset="0"/>
                              </a:rPr>
                              <m:t>𝒎𝒂𝒙</m:t>
                            </m:r>
                          </m:e>
                          <m:sub>
                            <m:r>
                              <a:rPr lang="pl-PL" b="1" i="1" smtClean="0">
                                <a:latin typeface="Cambria Math" panose="02040503050406030204" pitchFamily="18" charset="0"/>
                              </a:rPr>
                              <m:t>𝒊</m:t>
                            </m:r>
                          </m:sub>
                        </m:sSub>
                        <m:d>
                          <m:dPr>
                            <m:begChr m:val="{"/>
                            <m:endChr m:val="}"/>
                            <m:ctrlPr>
                              <a:rPr lang="pl-PL" b="1" i="1">
                                <a:latin typeface="Cambria Math" panose="02040503050406030204" pitchFamily="18" charset="0"/>
                              </a:rPr>
                            </m:ctrlPr>
                          </m:dPr>
                          <m:e>
                            <m:sSub>
                              <m:sSubPr>
                                <m:ctrlPr>
                                  <a:rPr lang="pl-PL" b="1" i="1">
                                    <a:latin typeface="Cambria Math" panose="02040503050406030204" pitchFamily="18" charset="0"/>
                                  </a:rPr>
                                </m:ctrlPr>
                              </m:sSubPr>
                              <m:e>
                                <m:r>
                                  <a:rPr lang="pl-PL" b="1" i="1" smtClean="0">
                                    <a:latin typeface="Cambria Math" panose="02040503050406030204" pitchFamily="18" charset="0"/>
                                  </a:rPr>
                                  <m:t>𝒙</m:t>
                                </m:r>
                              </m:e>
                              <m:sub>
                                <m:r>
                                  <a:rPr lang="pl-PL" b="1" i="1" smtClean="0">
                                    <a:latin typeface="Cambria Math" panose="02040503050406030204" pitchFamily="18" charset="0"/>
                                  </a:rPr>
                                  <m:t>𝒊𝒋</m:t>
                                </m:r>
                              </m:sub>
                            </m:sSub>
                          </m:e>
                        </m:d>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𝒎𝒊𝒏</m:t>
                            </m:r>
                          </m:e>
                          <m:sub>
                            <m:r>
                              <a:rPr lang="pl-PL" b="1" i="1" smtClean="0">
                                <a:latin typeface="Cambria Math" panose="02040503050406030204" pitchFamily="18" charset="0"/>
                              </a:rPr>
                              <m:t>𝒊</m:t>
                            </m:r>
                          </m:sub>
                        </m:sSub>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𝒙</m:t>
                            </m:r>
                          </m:e>
                          <m:sub>
                            <m:r>
                              <a:rPr lang="pl-PL" b="1" i="1" smtClean="0">
                                <a:latin typeface="Cambria Math" panose="02040503050406030204" pitchFamily="18" charset="0"/>
                              </a:rPr>
                              <m:t>𝒊𝒋</m:t>
                            </m:r>
                          </m:sub>
                        </m:sSub>
                        <m:r>
                          <a:rPr lang="pl-PL" b="1" i="1" smtClean="0">
                            <a:latin typeface="Cambria Math" panose="02040503050406030204" pitchFamily="18" charset="0"/>
                          </a:rPr>
                          <m:t>}</m:t>
                        </m:r>
                      </m:den>
                    </m:f>
                  </m:oMath>
                </a14:m>
                <a:r>
                  <a:rPr lang="pl-PL" sz="1800" b="1" dirty="0">
                    <a:effectLst/>
                  </a:rPr>
                  <a:t> </a:t>
                </a:r>
              </a:p>
              <a:p>
                <a:pPr marL="0" indent="0">
                  <a:buNone/>
                </a:pPr>
                <a:endParaRPr lang="pl-PL" sz="1800" b="1" dirty="0"/>
              </a:p>
              <a:p>
                <a:pPr marL="0" indent="0" algn="ctr">
                  <a:buNone/>
                </a:pP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𝒙</m:t>
                        </m:r>
                      </m:e>
                      <m:sub>
                        <m:r>
                          <a:rPr lang="pl-PL" b="1" i="1" smtClean="0">
                            <a:latin typeface="Cambria Math" panose="02040503050406030204" pitchFamily="18" charset="0"/>
                          </a:rPr>
                          <m:t>𝒊𝒋</m:t>
                        </m:r>
                      </m:sub>
                    </m:sSub>
                    <m:r>
                      <a:rPr lang="pl-PL" b="1" i="1" smtClean="0">
                        <a:latin typeface="Cambria Math" panose="02040503050406030204" pitchFamily="18" charset="0"/>
                      </a:rPr>
                      <m:t>=</m:t>
                    </m:r>
                    <m:f>
                      <m:fPr>
                        <m:ctrlPr>
                          <a:rPr lang="pl-PL" b="1" i="1">
                            <a:latin typeface="Cambria Math" panose="02040503050406030204" pitchFamily="18" charset="0"/>
                          </a:rPr>
                        </m:ctrlPr>
                      </m:fPr>
                      <m:num>
                        <m:nary>
                          <m:naryPr>
                            <m:chr m:val="∑"/>
                            <m:limLoc m:val="undOvr"/>
                            <m:ctrlPr>
                              <a:rPr lang="pl-PL" b="1" i="1">
                                <a:latin typeface="Cambria Math" panose="02040503050406030204" pitchFamily="18" charset="0"/>
                              </a:rPr>
                            </m:ctrlPr>
                          </m:naryPr>
                          <m:sub>
                            <m:r>
                              <a:rPr lang="pl-PL" b="1" i="1" smtClean="0">
                                <a:latin typeface="Cambria Math" panose="02040503050406030204" pitchFamily="18" charset="0"/>
                              </a:rPr>
                              <m:t>𝒔</m:t>
                            </m:r>
                            <m:r>
                              <a:rPr lang="pl-PL" b="1" i="1" smtClean="0">
                                <a:latin typeface="Cambria Math" panose="02040503050406030204" pitchFamily="18" charset="0"/>
                              </a:rPr>
                              <m:t>=</m:t>
                            </m:r>
                            <m:r>
                              <a:rPr lang="pl-PL" b="1" i="1" smtClean="0">
                                <a:latin typeface="Cambria Math" panose="02040503050406030204" pitchFamily="18" charset="0"/>
                              </a:rPr>
                              <m:t>𝟎</m:t>
                            </m:r>
                          </m:sub>
                          <m:sup>
                            <m:r>
                              <a:rPr lang="pl-PL" b="1" i="1" smtClean="0">
                                <a:latin typeface="Cambria Math" panose="02040503050406030204" pitchFamily="18" charset="0"/>
                              </a:rPr>
                              <m:t>𝑺</m:t>
                            </m:r>
                            <m:r>
                              <a:rPr lang="pl-PL" b="1" i="1" smtClean="0">
                                <a:latin typeface="Cambria Math" panose="02040503050406030204" pitchFamily="18" charset="0"/>
                              </a:rPr>
                              <m:t>−</m:t>
                            </m:r>
                            <m:r>
                              <a:rPr lang="pl-PL" b="1" i="1" smtClean="0">
                                <a:latin typeface="Cambria Math" panose="02040503050406030204" pitchFamily="18" charset="0"/>
                              </a:rPr>
                              <m:t>𝟏</m:t>
                            </m:r>
                          </m:sup>
                          <m:e>
                            <m:r>
                              <a:rPr lang="pl-PL" b="1" i="1" smtClean="0">
                                <a:latin typeface="Cambria Math" panose="02040503050406030204" pitchFamily="18" charset="0"/>
                              </a:rPr>
                              <m:t>𝒔</m:t>
                            </m:r>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𝒘</m:t>
                                </m:r>
                              </m:e>
                              <m:sub>
                                <m:r>
                                  <a:rPr lang="pl-PL" b="1" i="1" smtClean="0">
                                    <a:latin typeface="Cambria Math" panose="02040503050406030204" pitchFamily="18" charset="0"/>
                                  </a:rPr>
                                  <m:t>𝒊𝒋𝒔</m:t>
                                </m:r>
                              </m:sub>
                            </m:sSub>
                          </m:e>
                        </m:nary>
                      </m:num>
                      <m:den>
                        <m:r>
                          <a:rPr lang="pl-PL" b="1" i="1" smtClean="0">
                            <a:latin typeface="Cambria Math" panose="02040503050406030204" pitchFamily="18" charset="0"/>
                          </a:rPr>
                          <m:t>𝑺</m:t>
                        </m:r>
                        <m:r>
                          <a:rPr lang="pl-PL" b="1" i="1" smtClean="0">
                            <a:latin typeface="Cambria Math" panose="02040503050406030204" pitchFamily="18" charset="0"/>
                          </a:rPr>
                          <m:t>−</m:t>
                        </m:r>
                        <m:r>
                          <a:rPr lang="pl-PL" b="1" i="1" smtClean="0">
                            <a:latin typeface="Cambria Math" panose="02040503050406030204" pitchFamily="18" charset="0"/>
                          </a:rPr>
                          <m:t>𝟏</m:t>
                        </m:r>
                      </m:den>
                    </m:f>
                  </m:oMath>
                </a14:m>
                <a:r>
                  <a:rPr lang="pl-PL" sz="1800" b="1" dirty="0">
                    <a:effectLst/>
                  </a:rPr>
                  <a:t> </a:t>
                </a:r>
                <a:endParaRPr lang="pl-PL" sz="1800" b="1" dirty="0"/>
              </a:p>
              <a:p>
                <a:pPr marL="0" indent="0" algn="just">
                  <a:buNone/>
                </a:pPr>
                <a:r>
                  <a:rPr lang="pl-PL" b="1" dirty="0"/>
                  <a:t>where </a:t>
                </a:r>
                <a14:m>
                  <m:oMath xmlns:m="http://schemas.openxmlformats.org/officeDocument/2006/math">
                    <m:sSub>
                      <m:sSubPr>
                        <m:ctrlPr>
                          <a:rPr lang="pl-PL" b="1" i="1" smtClean="0">
                            <a:latin typeface="Cambria Math" panose="02040503050406030204" pitchFamily="18" charset="0"/>
                          </a:rPr>
                        </m:ctrlPr>
                      </m:sSubPr>
                      <m:e>
                        <m:r>
                          <a:rPr lang="pl-PL" b="1" i="1" smtClean="0">
                            <a:latin typeface="Cambria Math" panose="02040503050406030204" pitchFamily="18" charset="0"/>
                          </a:rPr>
                          <m:t>𝒘</m:t>
                        </m:r>
                      </m:e>
                      <m:sub>
                        <m:r>
                          <a:rPr lang="pl-PL" b="1" i="1" smtClean="0">
                            <a:latin typeface="Cambria Math" panose="02040503050406030204" pitchFamily="18" charset="0"/>
                          </a:rPr>
                          <m:t>𝒊𝒋𝒔</m:t>
                        </m:r>
                      </m:sub>
                    </m:sSub>
                  </m:oMath>
                </a14:m>
                <a:r>
                  <a:rPr lang="pl-PL" b="1" dirty="0"/>
                  <a:t> is the share of respondents who chose the s-th category of answer to the problem included in the j-th </a:t>
                </a:r>
                <a:r>
                  <a:rPr lang="pl-PL" b="1" dirty="0" err="1"/>
                  <a:t>original</a:t>
                </a:r>
                <a:r>
                  <a:rPr lang="pl-PL" b="1" dirty="0"/>
                  <a:t> </a:t>
                </a:r>
                <a:r>
                  <a:rPr lang="pl-PL" b="1" dirty="0" err="1"/>
                  <a:t>variable</a:t>
                </a:r>
                <a:r>
                  <a:rPr lang="pl-PL" b="1" dirty="0"/>
                  <a:t> (ordinal variable of S categories) for the i-th country</a:t>
                </a:r>
                <a:endParaRPr lang="pl-PL" sz="1800" b="1" dirty="0"/>
              </a:p>
            </p:txBody>
          </p:sp>
        </mc:Choice>
        <mc:Fallback xmlns="">
          <p:sp>
            <p:nvSpPr>
              <p:cNvPr id="3" name="Symbol zastępczy zawartości 2"/>
              <p:cNvSpPr>
                <a:spLocks noGrp="1" noRot="1" noChangeAspect="1" noMove="1" noResize="1" noEditPoints="1" noAdjustHandles="1" noChangeArrowheads="1" noChangeShapeType="1" noTextEdit="1"/>
              </p:cNvSpPr>
              <p:nvPr>
                <p:ph idx="1"/>
              </p:nvPr>
            </p:nvSpPr>
            <p:spPr>
              <a:blipFill>
                <a:blip r:embed="rId2"/>
                <a:stretch>
                  <a:fillRect l="-1235" t="-1039" r="-1080" b="-260"/>
                </a:stretch>
              </a:blipFill>
            </p:spPr>
            <p:txBody>
              <a:bodyPr/>
              <a:lstStyle/>
              <a:p>
                <a:r>
                  <a:rPr lang="pl-PL">
                    <a:noFill/>
                  </a:rPr>
                  <a:t> </a:t>
                </a:r>
              </a:p>
            </p:txBody>
          </p:sp>
        </mc:Fallback>
      </mc:AlternateContent>
    </p:spTree>
    <p:extLst>
      <p:ext uri="{BB962C8B-B14F-4D97-AF65-F5344CB8AC3E}">
        <p14:creationId xmlns:p14="http://schemas.microsoft.com/office/powerpoint/2010/main" val="225801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1945" y="533400"/>
            <a:ext cx="8450949" cy="990600"/>
          </a:xfrm>
        </p:spPr>
        <p:txBody>
          <a:bodyPr>
            <a:noAutofit/>
          </a:bodyPr>
          <a:lstStyle/>
          <a:p>
            <a:pPr algn="ctr"/>
            <a:r>
              <a:rPr lang="pl-PL" sz="2800" b="1" dirty="0"/>
              <a:t>Statistical </a:t>
            </a:r>
            <a:r>
              <a:rPr lang="pl-PL" sz="2800" b="1" dirty="0" err="1"/>
              <a:t>analysis</a:t>
            </a:r>
            <a:r>
              <a:rPr lang="pl-PL" sz="2800" b="1" dirty="0"/>
              <a:t> </a:t>
            </a:r>
            <a:r>
              <a:rPr lang="pl-PL" sz="2800" b="1" dirty="0" err="1"/>
              <a:t>methods</a:t>
            </a:r>
            <a:endParaRPr lang="pl-PL" sz="2800" dirty="0"/>
          </a:p>
        </p:txBody>
      </p:sp>
      <mc:AlternateContent xmlns:mc="http://schemas.openxmlformats.org/markup-compatibility/2006" xmlns:a14="http://schemas.microsoft.com/office/drawing/2010/main">
        <mc:Choice Requires="a14">
          <p:sp>
            <p:nvSpPr>
              <p:cNvPr id="3" name="Symbol zastępczy zawartości 2"/>
              <p:cNvSpPr>
                <a:spLocks noGrp="1"/>
              </p:cNvSpPr>
              <p:nvPr>
                <p:ph idx="1"/>
              </p:nvPr>
            </p:nvSpPr>
            <p:spPr/>
            <p:txBody>
              <a:bodyPr>
                <a:normAutofit/>
              </a:bodyPr>
              <a:lstStyle/>
              <a:p>
                <a:pPr marL="0" indent="0">
                  <a:buNone/>
                </a:pPr>
                <a:r>
                  <a:rPr lang="pl-PL" b="1" dirty="0" err="1"/>
                  <a:t>Weighing</a:t>
                </a:r>
                <a:r>
                  <a:rPr lang="pl-PL" b="1" dirty="0"/>
                  <a:t> </a:t>
                </a:r>
                <a:r>
                  <a:rPr lang="pl-PL" b="1" dirty="0" err="1"/>
                  <a:t>variables</a:t>
                </a:r>
                <a:endParaRPr lang="pl-PL" b="1" dirty="0"/>
              </a:p>
              <a:p>
                <a:pPr marL="0" indent="0">
                  <a:buNone/>
                </a:pPr>
                <a:endParaRPr lang="pl-PL" b="1" dirty="0"/>
              </a:p>
              <a:p>
                <a:pPr marL="0" indent="0" algn="just">
                  <a:buNone/>
                </a:pPr>
                <a:r>
                  <a:rPr lang="pl-PL" b="1" dirty="0"/>
                  <a:t>		</a:t>
                </a: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𝒘</m:t>
                        </m:r>
                      </m:e>
                      <m:sub>
                        <m:r>
                          <a:rPr lang="pl-PL" b="1" i="1" smtClean="0">
                            <a:latin typeface="Cambria Math" panose="02040503050406030204" pitchFamily="18" charset="0"/>
                          </a:rPr>
                          <m:t>𝒉𝒋</m:t>
                        </m:r>
                      </m:sub>
                    </m:sSub>
                    <m:r>
                      <a:rPr lang="pl-PL" b="1" i="1" smtClean="0">
                        <a:latin typeface="Cambria Math" panose="02040503050406030204" pitchFamily="18" charset="0"/>
                      </a:rPr>
                      <m:t>=</m:t>
                    </m:r>
                    <m:sSubSup>
                      <m:sSubSupPr>
                        <m:ctrlPr>
                          <a:rPr lang="pl-PL" b="1" i="1">
                            <a:latin typeface="Cambria Math" panose="02040503050406030204" pitchFamily="18" charset="0"/>
                          </a:rPr>
                        </m:ctrlPr>
                      </m:sSubSupPr>
                      <m:e>
                        <m:r>
                          <a:rPr lang="pl-PL" b="1" i="1" smtClean="0">
                            <a:latin typeface="Cambria Math" panose="02040503050406030204" pitchFamily="18" charset="0"/>
                          </a:rPr>
                          <m:t>𝒘</m:t>
                        </m:r>
                      </m:e>
                      <m:sub>
                        <m:r>
                          <a:rPr lang="pl-PL" b="1" i="1" smtClean="0">
                            <a:latin typeface="Cambria Math" panose="02040503050406030204" pitchFamily="18" charset="0"/>
                          </a:rPr>
                          <m:t>𝒉𝒋</m:t>
                        </m:r>
                      </m:sub>
                      <m:sup>
                        <m:r>
                          <a:rPr lang="pl-PL" b="1" i="1" smtClean="0">
                            <a:latin typeface="Cambria Math" panose="02040503050406030204" pitchFamily="18" charset="0"/>
                          </a:rPr>
                          <m:t>𝒂</m:t>
                        </m:r>
                      </m:sup>
                    </m:sSubSup>
                    <m:r>
                      <a:rPr lang="pl-PL" b="1" i="1" smtClean="0">
                        <a:latin typeface="Cambria Math" panose="02040503050406030204" pitchFamily="18" charset="0"/>
                      </a:rPr>
                      <m:t>∙</m:t>
                    </m:r>
                    <m:sSubSup>
                      <m:sSubSupPr>
                        <m:ctrlPr>
                          <a:rPr lang="pl-PL" b="1" i="1">
                            <a:latin typeface="Cambria Math" panose="02040503050406030204" pitchFamily="18" charset="0"/>
                          </a:rPr>
                        </m:ctrlPr>
                      </m:sSubSupPr>
                      <m:e>
                        <m:r>
                          <a:rPr lang="pl-PL" b="1" i="1" smtClean="0">
                            <a:latin typeface="Cambria Math" panose="02040503050406030204" pitchFamily="18" charset="0"/>
                          </a:rPr>
                          <m:t>𝒘</m:t>
                        </m:r>
                      </m:e>
                      <m:sub>
                        <m:r>
                          <a:rPr lang="pl-PL" b="1" i="1" smtClean="0">
                            <a:latin typeface="Cambria Math" panose="02040503050406030204" pitchFamily="18" charset="0"/>
                          </a:rPr>
                          <m:t>𝒉𝒋</m:t>
                        </m:r>
                      </m:sub>
                      <m:sup>
                        <m:r>
                          <a:rPr lang="pl-PL" b="1" i="1" smtClean="0">
                            <a:latin typeface="Cambria Math" panose="02040503050406030204" pitchFamily="18" charset="0"/>
                          </a:rPr>
                          <m:t>𝒃</m:t>
                        </m:r>
                      </m:sup>
                    </m:sSubSup>
                  </m:oMath>
                </a14:m>
                <a:r>
                  <a:rPr lang="pl-PL" b="1" dirty="0"/>
                  <a:t>,</a:t>
                </a:r>
              </a:p>
              <a:p>
                <a:pPr marL="0" indent="0">
                  <a:buNone/>
                </a:pPr>
                <a:r>
                  <a:rPr lang="pl-PL" b="1" i="1" dirty="0"/>
                  <a:t>				h = 1, 2, …, m; j = 1, 2, …, </a:t>
                </a:r>
                <a:r>
                  <a:rPr lang="pl-PL" b="1" i="1" dirty="0" err="1"/>
                  <a:t>k</a:t>
                </a:r>
                <a:r>
                  <a:rPr lang="pl-PL" b="1" i="1" baseline="-25000" dirty="0" err="1"/>
                  <a:t>h</a:t>
                </a:r>
                <a:r>
                  <a:rPr lang="pl-PL" b="1" dirty="0">
                    <a:effectLst/>
                  </a:rPr>
                  <a:t> </a:t>
                </a:r>
              </a:p>
              <a:p>
                <a:pPr marL="0" indent="0">
                  <a:buNone/>
                </a:pPr>
                <a:endParaRPr lang="pl-PL" b="1" dirty="0"/>
              </a:p>
              <a:p>
                <a:pPr marL="0" indent="0">
                  <a:buNone/>
                </a:pPr>
                <a:endParaRPr lang="pl-PL" b="1" dirty="0"/>
              </a:p>
              <a:p>
                <a:pPr marL="0" indent="0" algn="ctr">
                  <a:buNone/>
                </a:pPr>
                <a14:m>
                  <m:oMath xmlns:m="http://schemas.openxmlformats.org/officeDocument/2006/math">
                    <m:sSubSup>
                      <m:sSubSupPr>
                        <m:ctrlPr>
                          <a:rPr lang="pl-PL" b="1" i="1">
                            <a:latin typeface="Cambria Math" panose="02040503050406030204" pitchFamily="18" charset="0"/>
                          </a:rPr>
                        </m:ctrlPr>
                      </m:sSubSupPr>
                      <m:e>
                        <m:r>
                          <a:rPr lang="pl-PL" b="1" i="1" smtClean="0">
                            <a:latin typeface="Cambria Math" panose="02040503050406030204" pitchFamily="18" charset="0"/>
                          </a:rPr>
                          <m:t>𝒘</m:t>
                        </m:r>
                      </m:e>
                      <m:sub>
                        <m:r>
                          <a:rPr lang="pl-PL" b="1" i="1" smtClean="0">
                            <a:latin typeface="Cambria Math" panose="02040503050406030204" pitchFamily="18" charset="0"/>
                          </a:rPr>
                          <m:t>𝒉𝒋</m:t>
                        </m:r>
                      </m:sub>
                      <m:sup>
                        <m:r>
                          <a:rPr lang="pl-PL" b="1" i="1" smtClean="0">
                            <a:latin typeface="Cambria Math" panose="02040503050406030204" pitchFamily="18" charset="0"/>
                          </a:rPr>
                          <m:t>𝒂</m:t>
                        </m:r>
                      </m:sup>
                    </m:sSubSup>
                    <m:r>
                      <a:rPr lang="pl-PL" b="1" i="1" smtClean="0">
                        <a:latin typeface="Cambria Math" panose="02040503050406030204" pitchFamily="18" charset="0"/>
                      </a:rPr>
                      <m:t>=</m:t>
                    </m:r>
                    <m:d>
                      <m:dPr>
                        <m:begChr m:val="["/>
                        <m:endChr m:val="]"/>
                        <m:ctrlPr>
                          <a:rPr lang="pl-PL" b="1" i="1">
                            <a:latin typeface="Cambria Math" panose="02040503050406030204" pitchFamily="18" charset="0"/>
                          </a:rPr>
                        </m:ctrlPr>
                      </m:dPr>
                      <m:e>
                        <m:f>
                          <m:fPr>
                            <m:ctrlPr>
                              <a:rPr lang="pl-PL" b="1" i="1">
                                <a:latin typeface="Cambria Math" panose="02040503050406030204" pitchFamily="18" charset="0"/>
                              </a:rPr>
                            </m:ctrlPr>
                          </m:fPr>
                          <m:num>
                            <m:r>
                              <a:rPr lang="pl-PL" b="1" i="1" smtClean="0">
                                <a:latin typeface="Cambria Math" panose="02040503050406030204" pitchFamily="18" charset="0"/>
                              </a:rPr>
                              <m:t>𝟏</m:t>
                            </m:r>
                          </m:num>
                          <m:den>
                            <m:r>
                              <a:rPr lang="pl-PL" b="1" i="1" smtClean="0">
                                <a:latin typeface="Cambria Math" panose="02040503050406030204" pitchFamily="18" charset="0"/>
                              </a:rPr>
                              <m:t>𝟏</m:t>
                            </m:r>
                            <m:r>
                              <a:rPr lang="pl-PL" b="1" i="1" smtClean="0">
                                <a:latin typeface="Cambria Math" panose="02040503050406030204" pitchFamily="18" charset="0"/>
                              </a:rPr>
                              <m:t>+</m:t>
                            </m:r>
                            <m:nary>
                              <m:naryPr>
                                <m:chr m:val="∑"/>
                                <m:limLoc m:val="undOvr"/>
                                <m:ctrlPr>
                                  <a:rPr lang="pl-PL" b="1" i="1">
                                    <a:latin typeface="Cambria Math" panose="02040503050406030204" pitchFamily="18" charset="0"/>
                                  </a:rPr>
                                </m:ctrlPr>
                              </m:naryPr>
                              <m:sub>
                                <m:sSup>
                                  <m:sSupPr>
                                    <m:ctrlPr>
                                      <a:rPr lang="pl-PL" b="1" i="1">
                                        <a:latin typeface="Cambria Math" panose="02040503050406030204" pitchFamily="18" charset="0"/>
                                      </a:rPr>
                                    </m:ctrlPr>
                                  </m:sSupPr>
                                  <m:e>
                                    <m:r>
                                      <a:rPr lang="pl-PL" b="1" i="1" smtClean="0">
                                        <a:latin typeface="Cambria Math" panose="02040503050406030204" pitchFamily="18" charset="0"/>
                                      </a:rPr>
                                      <m:t>𝒋</m:t>
                                    </m:r>
                                  </m:e>
                                  <m:sup>
                                    <m:r>
                                      <a:rPr lang="pl-PL" b="1" i="1" smtClean="0">
                                        <a:latin typeface="Cambria Math" panose="02040503050406030204" pitchFamily="18" charset="0"/>
                                      </a:rPr>
                                      <m:t>′</m:t>
                                    </m:r>
                                  </m:sup>
                                </m:sSup>
                                <m:r>
                                  <a:rPr lang="pl-PL" b="1" i="1" smtClean="0">
                                    <a:latin typeface="Cambria Math" panose="02040503050406030204" pitchFamily="18" charset="0"/>
                                  </a:rPr>
                                  <m:t>=</m:t>
                                </m:r>
                                <m:r>
                                  <a:rPr lang="pl-PL" b="1" i="1" smtClean="0">
                                    <a:latin typeface="Cambria Math" panose="02040503050406030204" pitchFamily="18" charset="0"/>
                                  </a:rPr>
                                  <m:t>𝟏</m:t>
                                </m:r>
                              </m:sub>
                              <m:sup>
                                <m:sSub>
                                  <m:sSubPr>
                                    <m:ctrlPr>
                                      <a:rPr lang="pl-PL" b="1" i="1">
                                        <a:latin typeface="Cambria Math" panose="02040503050406030204" pitchFamily="18" charset="0"/>
                                      </a:rPr>
                                    </m:ctrlPr>
                                  </m:sSubPr>
                                  <m:e>
                                    <m:r>
                                      <a:rPr lang="pl-PL" b="1" i="1" smtClean="0">
                                        <a:latin typeface="Cambria Math" panose="02040503050406030204" pitchFamily="18" charset="0"/>
                                      </a:rPr>
                                      <m:t>𝒌</m:t>
                                    </m:r>
                                  </m:e>
                                  <m:sub>
                                    <m:r>
                                      <a:rPr lang="pl-PL" b="1" i="1" smtClean="0">
                                        <a:latin typeface="Cambria Math" panose="02040503050406030204" pitchFamily="18" charset="0"/>
                                      </a:rPr>
                                      <m:t>𝒉</m:t>
                                    </m:r>
                                  </m:sub>
                                </m:sSub>
                              </m:sup>
                              <m:e>
                                <m:d>
                                  <m:dPr>
                                    <m:begChr m:val="|"/>
                                    <m:endChr m:val="|"/>
                                    <m:ctrlPr>
                                      <a:rPr lang="pl-PL" b="1" i="1">
                                        <a:latin typeface="Cambria Math" panose="02040503050406030204" pitchFamily="18" charset="0"/>
                                      </a:rPr>
                                    </m:ctrlPr>
                                  </m:dPr>
                                  <m:e>
                                    <m:sSub>
                                      <m:sSubPr>
                                        <m:ctrlPr>
                                          <a:rPr lang="pl-PL" b="1" i="1">
                                            <a:latin typeface="Cambria Math" panose="02040503050406030204" pitchFamily="18" charset="0"/>
                                          </a:rPr>
                                        </m:ctrlPr>
                                      </m:sSub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r>
                                              <a:rPr lang="pl-PL" b="1" i="1" smtClean="0">
                                                <a:latin typeface="Cambria Math" panose="02040503050406030204" pitchFamily="18" charset="0"/>
                                              </a:rPr>
                                              <m:t>,</m:t>
                                            </m:r>
                                            <m:r>
                                              <a:rPr lang="pl-PL" b="1" i="1" smtClean="0">
                                                <a:latin typeface="Cambria Math" panose="02040503050406030204" pitchFamily="18" charset="0"/>
                                              </a:rPr>
                                              <m:t>𝒉𝒋</m:t>
                                            </m:r>
                                            <m:r>
                                              <a:rPr lang="pl-PL" b="1" i="1" smtClean="0">
                                                <a:latin typeface="Cambria Math" panose="02040503050406030204" pitchFamily="18" charset="0"/>
                                              </a:rPr>
                                              <m:t>′</m:t>
                                            </m:r>
                                          </m:sub>
                                        </m:sSub>
                                      </m:sub>
                                    </m:sSub>
                                  </m:e>
                                </m:d>
                                <m:r>
                                  <a:rPr lang="pl-PL" b="1" i="1" smtClean="0">
                                    <a:latin typeface="Cambria Math" panose="02040503050406030204" pitchFamily="18" charset="0"/>
                                  </a:rPr>
                                  <m:t>|</m:t>
                                </m:r>
                                <m:sSub>
                                  <m:sSubPr>
                                    <m:ctrlPr>
                                      <a:rPr lang="pl-PL" b="1" i="1">
                                        <a:latin typeface="Cambria Math" panose="02040503050406030204" pitchFamily="18" charset="0"/>
                                      </a:rPr>
                                    </m:ctrlPr>
                                  </m:sSub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r>
                                          <a:rPr lang="pl-PL" b="1" i="1" smtClean="0">
                                            <a:latin typeface="Cambria Math" panose="02040503050406030204" pitchFamily="18" charset="0"/>
                                          </a:rPr>
                                          <m:t>,</m:t>
                                        </m:r>
                                        <m:r>
                                          <a:rPr lang="pl-PL" b="1" i="1" smtClean="0">
                                            <a:latin typeface="Cambria Math" panose="02040503050406030204" pitchFamily="18" charset="0"/>
                                          </a:rPr>
                                          <m:t>𝒉</m:t>
                                        </m:r>
                                        <m:sSup>
                                          <m:sSupPr>
                                            <m:ctrlPr>
                                              <a:rPr lang="pl-PL" b="1" i="1">
                                                <a:latin typeface="Cambria Math" panose="02040503050406030204" pitchFamily="18" charset="0"/>
                                              </a:rPr>
                                            </m:ctrlPr>
                                          </m:sSupPr>
                                          <m:e>
                                            <m:r>
                                              <a:rPr lang="pl-PL" b="1" i="1" smtClean="0">
                                                <a:latin typeface="Cambria Math" panose="02040503050406030204" pitchFamily="18" charset="0"/>
                                              </a:rPr>
                                              <m:t>𝒋</m:t>
                                            </m:r>
                                          </m:e>
                                          <m:sup>
                                            <m:r>
                                              <a:rPr lang="pl-PL" b="1" i="1" smtClean="0">
                                                <a:latin typeface="Cambria Math" panose="02040503050406030204" pitchFamily="18" charset="0"/>
                                              </a:rPr>
                                              <m:t>′</m:t>
                                            </m:r>
                                          </m:sup>
                                        </m:sSup>
                                      </m:sub>
                                    </m:sSub>
                                  </m:sub>
                                </m:sSub>
                                <m:r>
                                  <a:rPr lang="pl-PL" b="1" i="1" smtClean="0">
                                    <a:latin typeface="Cambria Math" panose="02040503050406030204" pitchFamily="18" charset="0"/>
                                  </a:rPr>
                                  <m:t>&lt;</m:t>
                                </m:r>
                                <m:sSubSup>
                                  <m:sSubSupPr>
                                    <m:ctrlPr>
                                      <a:rPr lang="pl-PL" b="1" i="1">
                                        <a:latin typeface="Cambria Math" panose="02040503050406030204" pitchFamily="18" charset="0"/>
                                      </a:rPr>
                                    </m:ctrlPr>
                                  </m:sSubSup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sub>
                                    </m:sSub>
                                  </m:sub>
                                  <m:sup>
                                    <m:r>
                                      <a:rPr lang="pl-PL" b="1" i="1" smtClean="0">
                                        <a:latin typeface="Cambria Math" panose="02040503050406030204" pitchFamily="18" charset="0"/>
                                      </a:rPr>
                                      <m:t>∗</m:t>
                                    </m:r>
                                  </m:sup>
                                </m:sSubSup>
                              </m:e>
                            </m:nary>
                          </m:den>
                        </m:f>
                      </m:e>
                    </m:d>
                    <m:d>
                      <m:dPr>
                        <m:begChr m:val="["/>
                        <m:endChr m:val="]"/>
                        <m:ctrlPr>
                          <a:rPr lang="pl-PL" b="1" i="1">
                            <a:latin typeface="Cambria Math" panose="02040503050406030204" pitchFamily="18" charset="0"/>
                          </a:rPr>
                        </m:ctrlPr>
                      </m:dPr>
                      <m:e>
                        <m:f>
                          <m:fPr>
                            <m:ctrlPr>
                              <a:rPr lang="pl-PL" b="1" i="1">
                                <a:latin typeface="Cambria Math" panose="02040503050406030204" pitchFamily="18" charset="0"/>
                              </a:rPr>
                            </m:ctrlPr>
                          </m:fPr>
                          <m:num>
                            <m:r>
                              <a:rPr lang="pl-PL" b="1" i="1" smtClean="0">
                                <a:latin typeface="Cambria Math" panose="02040503050406030204" pitchFamily="18" charset="0"/>
                              </a:rPr>
                              <m:t>𝟏</m:t>
                            </m:r>
                          </m:num>
                          <m:den>
                            <m:nary>
                              <m:naryPr>
                                <m:chr m:val="∑"/>
                                <m:limLoc m:val="undOvr"/>
                                <m:ctrlPr>
                                  <a:rPr lang="pl-PL" b="1" i="1">
                                    <a:latin typeface="Cambria Math" panose="02040503050406030204" pitchFamily="18" charset="0"/>
                                  </a:rPr>
                                </m:ctrlPr>
                              </m:naryPr>
                              <m:sub>
                                <m:sSup>
                                  <m:sSupPr>
                                    <m:ctrlPr>
                                      <a:rPr lang="pl-PL" b="1" i="1">
                                        <a:latin typeface="Cambria Math" panose="02040503050406030204" pitchFamily="18" charset="0"/>
                                      </a:rPr>
                                    </m:ctrlPr>
                                  </m:sSupPr>
                                  <m:e>
                                    <m:r>
                                      <a:rPr lang="pl-PL" b="1" i="1" smtClean="0">
                                        <a:latin typeface="Cambria Math" panose="02040503050406030204" pitchFamily="18" charset="0"/>
                                      </a:rPr>
                                      <m:t>𝒋</m:t>
                                    </m:r>
                                  </m:e>
                                  <m:sup>
                                    <m:r>
                                      <a:rPr lang="pl-PL" b="1" i="1" smtClean="0">
                                        <a:latin typeface="Cambria Math" panose="02040503050406030204" pitchFamily="18" charset="0"/>
                                      </a:rPr>
                                      <m:t>′</m:t>
                                    </m:r>
                                  </m:sup>
                                </m:sSup>
                                <m:r>
                                  <a:rPr lang="pl-PL" b="1" i="1" smtClean="0">
                                    <a:latin typeface="Cambria Math" panose="02040503050406030204" pitchFamily="18" charset="0"/>
                                  </a:rPr>
                                  <m:t>=</m:t>
                                </m:r>
                                <m:r>
                                  <a:rPr lang="pl-PL" b="1" i="1" smtClean="0">
                                    <a:latin typeface="Cambria Math" panose="02040503050406030204" pitchFamily="18" charset="0"/>
                                  </a:rPr>
                                  <m:t>𝟏</m:t>
                                </m:r>
                              </m:sub>
                              <m:sup>
                                <m:sSub>
                                  <m:sSubPr>
                                    <m:ctrlPr>
                                      <a:rPr lang="pl-PL" b="1" i="1">
                                        <a:latin typeface="Cambria Math" panose="02040503050406030204" pitchFamily="18" charset="0"/>
                                      </a:rPr>
                                    </m:ctrlPr>
                                  </m:sSubPr>
                                  <m:e>
                                    <m:r>
                                      <a:rPr lang="pl-PL" b="1" i="1" smtClean="0">
                                        <a:latin typeface="Cambria Math" panose="02040503050406030204" pitchFamily="18" charset="0"/>
                                      </a:rPr>
                                      <m:t>𝒌</m:t>
                                    </m:r>
                                  </m:e>
                                  <m:sub>
                                    <m:r>
                                      <a:rPr lang="pl-PL" b="1" i="1" smtClean="0">
                                        <a:latin typeface="Cambria Math" panose="02040503050406030204" pitchFamily="18" charset="0"/>
                                      </a:rPr>
                                      <m:t>𝒉</m:t>
                                    </m:r>
                                  </m:sub>
                                </m:sSub>
                              </m:sup>
                              <m:e>
                                <m:d>
                                  <m:dPr>
                                    <m:begChr m:val="|"/>
                                    <m:endChr m:val="|"/>
                                    <m:ctrlPr>
                                      <a:rPr lang="pl-PL" b="1" i="1">
                                        <a:latin typeface="Cambria Math" panose="02040503050406030204" pitchFamily="18" charset="0"/>
                                      </a:rPr>
                                    </m:ctrlPr>
                                  </m:dPr>
                                  <m:e>
                                    <m:sSub>
                                      <m:sSubPr>
                                        <m:ctrlPr>
                                          <a:rPr lang="pl-PL" b="1" i="1">
                                            <a:latin typeface="Cambria Math" panose="02040503050406030204" pitchFamily="18" charset="0"/>
                                          </a:rPr>
                                        </m:ctrlPr>
                                      </m:sSub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r>
                                              <a:rPr lang="pl-PL" b="1" i="1" smtClean="0">
                                                <a:latin typeface="Cambria Math" panose="02040503050406030204" pitchFamily="18" charset="0"/>
                                              </a:rPr>
                                              <m:t>,</m:t>
                                            </m:r>
                                            <m:r>
                                              <a:rPr lang="pl-PL" b="1" i="1" smtClean="0">
                                                <a:latin typeface="Cambria Math" panose="02040503050406030204" pitchFamily="18" charset="0"/>
                                              </a:rPr>
                                              <m:t>𝒉𝒋</m:t>
                                            </m:r>
                                            <m:r>
                                              <a:rPr lang="pl-PL" b="1" i="1" smtClean="0">
                                                <a:latin typeface="Cambria Math" panose="02040503050406030204" pitchFamily="18" charset="0"/>
                                              </a:rPr>
                                              <m:t>′</m:t>
                                            </m:r>
                                          </m:sub>
                                        </m:sSub>
                                      </m:sub>
                                    </m:sSub>
                                  </m:e>
                                </m:d>
                                <m:r>
                                  <a:rPr lang="pl-PL" b="1" i="1" smtClean="0">
                                    <a:latin typeface="Cambria Math" panose="02040503050406030204" pitchFamily="18" charset="0"/>
                                  </a:rPr>
                                  <m:t>|</m:t>
                                </m:r>
                              </m:e>
                            </m:nary>
                            <m:sSub>
                              <m:sSubPr>
                                <m:ctrlPr>
                                  <a:rPr lang="pl-PL" b="1" i="1">
                                    <a:latin typeface="Cambria Math" panose="02040503050406030204" pitchFamily="18" charset="0"/>
                                  </a:rPr>
                                </m:ctrlPr>
                              </m:sSub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r>
                                      <a:rPr lang="pl-PL" b="1" i="1" smtClean="0">
                                        <a:latin typeface="Cambria Math" panose="02040503050406030204" pitchFamily="18" charset="0"/>
                                      </a:rPr>
                                      <m:t>,</m:t>
                                    </m:r>
                                    <m:r>
                                      <a:rPr lang="pl-PL" b="1" i="1" smtClean="0">
                                        <a:latin typeface="Cambria Math" panose="02040503050406030204" pitchFamily="18" charset="0"/>
                                      </a:rPr>
                                      <m:t>𝒉</m:t>
                                    </m:r>
                                    <m:sSup>
                                      <m:sSupPr>
                                        <m:ctrlPr>
                                          <a:rPr lang="pl-PL" b="1" i="1">
                                            <a:latin typeface="Cambria Math" panose="02040503050406030204" pitchFamily="18" charset="0"/>
                                          </a:rPr>
                                        </m:ctrlPr>
                                      </m:sSupPr>
                                      <m:e>
                                        <m:r>
                                          <a:rPr lang="pl-PL" b="1" i="1" smtClean="0">
                                            <a:latin typeface="Cambria Math" panose="02040503050406030204" pitchFamily="18" charset="0"/>
                                          </a:rPr>
                                          <m:t>𝒋</m:t>
                                        </m:r>
                                      </m:e>
                                      <m:sup>
                                        <m:r>
                                          <a:rPr lang="pl-PL" b="1" i="1" smtClean="0">
                                            <a:latin typeface="Cambria Math" panose="02040503050406030204" pitchFamily="18" charset="0"/>
                                          </a:rPr>
                                          <m:t>′</m:t>
                                        </m:r>
                                      </m:sup>
                                    </m:sSup>
                                  </m:sub>
                                </m:sSub>
                              </m:sub>
                            </m:sSub>
                            <m:r>
                              <a:rPr lang="pl-PL" b="1" i="1" smtClean="0">
                                <a:latin typeface="Cambria Math" panose="02040503050406030204" pitchFamily="18" charset="0"/>
                              </a:rPr>
                              <m:t>≥</m:t>
                            </m:r>
                            <m:sSubSup>
                              <m:sSubSupPr>
                                <m:ctrlPr>
                                  <a:rPr lang="pl-PL" b="1" i="1">
                                    <a:latin typeface="Cambria Math" panose="02040503050406030204" pitchFamily="18" charset="0"/>
                                  </a:rPr>
                                </m:ctrlPr>
                              </m:sSubSupPr>
                              <m:e>
                                <m:r>
                                  <a:rPr lang="pl-PL" b="1" i="1" smtClean="0">
                                    <a:latin typeface="Cambria Math" panose="02040503050406030204" pitchFamily="18" charset="0"/>
                                  </a:rPr>
                                  <m:t>𝒓</m:t>
                                </m:r>
                              </m:e>
                              <m:sub>
                                <m:sSub>
                                  <m:sSubPr>
                                    <m:ctrlPr>
                                      <a:rPr lang="pl-PL" b="1" i="1">
                                        <a:latin typeface="Cambria Math" panose="02040503050406030204" pitchFamily="18" charset="0"/>
                                      </a:rPr>
                                    </m:ctrlPr>
                                  </m:sSubPr>
                                  <m:e>
                                    <m:r>
                                      <a:rPr lang="pl-PL" b="1" i="1" smtClean="0">
                                        <a:latin typeface="Cambria Math" panose="02040503050406030204" pitchFamily="18" charset="0"/>
                                      </a:rPr>
                                      <m:t>𝒛</m:t>
                                    </m:r>
                                  </m:e>
                                  <m:sub>
                                    <m:r>
                                      <a:rPr lang="pl-PL" b="1" i="1" smtClean="0">
                                        <a:latin typeface="Cambria Math" panose="02040503050406030204" pitchFamily="18" charset="0"/>
                                      </a:rPr>
                                      <m:t>𝒉𝒋</m:t>
                                    </m:r>
                                  </m:sub>
                                </m:sSub>
                              </m:sub>
                              <m:sup>
                                <m:r>
                                  <a:rPr lang="pl-PL" b="1" i="1" smtClean="0">
                                    <a:latin typeface="Cambria Math" panose="02040503050406030204" pitchFamily="18" charset="0"/>
                                  </a:rPr>
                                  <m:t>∗</m:t>
                                </m:r>
                              </m:sup>
                            </m:sSubSup>
                          </m:den>
                        </m:f>
                      </m:e>
                    </m:d>
                  </m:oMath>
                </a14:m>
                <a:r>
                  <a:rPr lang="pl-PL" b="1" dirty="0">
                    <a:effectLst/>
                  </a:rPr>
                  <a:t> </a:t>
                </a:r>
                <a:endParaRPr lang="pl-PL" b="1" dirty="0"/>
              </a:p>
            </p:txBody>
          </p:sp>
        </mc:Choice>
        <mc:Fallback xmlns="">
          <p:sp>
            <p:nvSpPr>
              <p:cNvPr id="3" name="Symbol zastępczy zawartości 2"/>
              <p:cNvSpPr>
                <a:spLocks noGrp="1" noRot="1" noChangeAspect="1" noMove="1" noResize="1" noEditPoints="1" noAdjustHandles="1" noChangeArrowheads="1" noChangeShapeType="1" noTextEdit="1"/>
              </p:cNvSpPr>
              <p:nvPr>
                <p:ph idx="1"/>
              </p:nvPr>
            </p:nvSpPr>
            <p:spPr>
              <a:blipFill>
                <a:blip r:embed="rId2"/>
                <a:stretch>
                  <a:fillRect l="-1235" t="-1039"/>
                </a:stretch>
              </a:blipFill>
            </p:spPr>
            <p:txBody>
              <a:bodyPr/>
              <a:lstStyle/>
              <a:p>
                <a:r>
                  <a:rPr lang="pl-PL">
                    <a:noFill/>
                  </a:rPr>
                  <a:t> </a:t>
                </a:r>
              </a:p>
            </p:txBody>
          </p:sp>
        </mc:Fallback>
      </mc:AlternateContent>
    </p:spTree>
    <p:extLst>
      <p:ext uri="{BB962C8B-B14F-4D97-AF65-F5344CB8AC3E}">
        <p14:creationId xmlns:p14="http://schemas.microsoft.com/office/powerpoint/2010/main" val="61717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1945" y="533400"/>
            <a:ext cx="8450949" cy="990600"/>
          </a:xfrm>
        </p:spPr>
        <p:txBody>
          <a:bodyPr>
            <a:noAutofit/>
          </a:bodyPr>
          <a:lstStyle/>
          <a:p>
            <a:pPr algn="ctr"/>
            <a:r>
              <a:rPr lang="pl-PL" sz="2800" b="1" dirty="0"/>
              <a:t>Statistical </a:t>
            </a:r>
            <a:r>
              <a:rPr lang="pl-PL" sz="2800" b="1" dirty="0" err="1"/>
              <a:t>analysis</a:t>
            </a:r>
            <a:r>
              <a:rPr lang="pl-PL" sz="2800" b="1" dirty="0"/>
              <a:t> </a:t>
            </a:r>
            <a:r>
              <a:rPr lang="pl-PL" sz="2800" b="1" dirty="0" err="1"/>
              <a:t>methods</a:t>
            </a:r>
            <a:endParaRPr lang="pl-PL" sz="2800" dirty="0"/>
          </a:p>
        </p:txBody>
      </p:sp>
      <mc:AlternateContent xmlns:mc="http://schemas.openxmlformats.org/markup-compatibility/2006" xmlns:a14="http://schemas.microsoft.com/office/drawing/2010/main">
        <mc:Choice Requires="a14">
          <p:sp>
            <p:nvSpPr>
              <p:cNvPr id="3" name="Symbol zastępczy zawartości 2"/>
              <p:cNvSpPr>
                <a:spLocks noGrp="1"/>
              </p:cNvSpPr>
              <p:nvPr>
                <p:ph idx="1"/>
              </p:nvPr>
            </p:nvSpPr>
            <p:spPr/>
            <p:txBody>
              <a:bodyPr>
                <a:normAutofit/>
              </a:bodyPr>
              <a:lstStyle/>
              <a:p>
                <a:pPr marL="0" indent="0">
                  <a:buNone/>
                </a:pPr>
                <a:r>
                  <a:rPr lang="pl-PL" b="1" dirty="0"/>
                  <a:t>Grouping</a:t>
                </a:r>
              </a:p>
              <a:p>
                <a:pPr marL="457200" indent="-457200">
                  <a:buAutoNum type="arabicParenR"/>
                </a:pP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𝑮</m:t>
                        </m:r>
                      </m:e>
                      <m:sub>
                        <m:r>
                          <a:rPr lang="pl-PL" b="1" i="1" smtClean="0">
                            <a:latin typeface="Cambria Math" panose="02040503050406030204" pitchFamily="18" charset="0"/>
                          </a:rPr>
                          <m:t>𝟏</m:t>
                        </m:r>
                      </m:sub>
                    </m:sSub>
                    <m:r>
                      <a:rPr lang="pl-PL" b="1" i="1" smtClean="0">
                        <a:latin typeface="Cambria Math" panose="02040503050406030204" pitchFamily="18" charset="0"/>
                      </a:rPr>
                      <m:t>: </m:t>
                    </m:r>
                    <m:sSub>
                      <m:sSubPr>
                        <m:ctrlPr>
                          <a:rPr lang="pl-PL" b="1" i="1">
                            <a:latin typeface="Cambria Math" panose="02040503050406030204" pitchFamily="18" charset="0"/>
                          </a:rPr>
                        </m:ctrlPr>
                      </m:sSubPr>
                      <m:e>
                        <m:r>
                          <a:rPr lang="pl-PL" b="1" i="1" smtClean="0">
                            <a:latin typeface="Cambria Math" panose="02040503050406030204" pitchFamily="18" charset="0"/>
                          </a:rPr>
                          <m:t>𝒔</m:t>
                        </m:r>
                      </m:e>
                      <m:sub>
                        <m:r>
                          <a:rPr lang="pl-PL" b="1" i="1" smtClean="0">
                            <a:latin typeface="Cambria Math" panose="02040503050406030204" pitchFamily="18" charset="0"/>
                          </a:rPr>
                          <m:t>𝒊</m:t>
                        </m:r>
                      </m:sub>
                    </m:sSub>
                    <m:r>
                      <a:rPr lang="pl-PL" b="1" i="1" smtClean="0">
                        <a:latin typeface="Cambria Math" panose="02040503050406030204" pitchFamily="18" charset="0"/>
                      </a:rPr>
                      <m:t>&lt;</m:t>
                    </m:r>
                    <m:bar>
                      <m:barPr>
                        <m:pos m:val="top"/>
                        <m:ctrlPr>
                          <a:rPr lang="pl-PL" b="1" i="1">
                            <a:latin typeface="Cambria Math" panose="02040503050406030204" pitchFamily="18" charset="0"/>
                          </a:rPr>
                        </m:ctrlPr>
                      </m:barPr>
                      <m:e>
                        <m:r>
                          <a:rPr lang="pl-PL" b="1" i="1" smtClean="0">
                            <a:latin typeface="Cambria Math" panose="02040503050406030204" pitchFamily="18" charset="0"/>
                          </a:rPr>
                          <m:t>𝒔</m:t>
                        </m:r>
                      </m:e>
                    </m:bar>
                    <m:r>
                      <a:rPr lang="pl-PL" b="1" i="1" smtClean="0">
                        <a:latin typeface="Cambria Math" panose="02040503050406030204" pitchFamily="18" charset="0"/>
                      </a:rPr>
                      <m:t>−</m:t>
                    </m:r>
                    <m:r>
                      <a:rPr lang="pl-PL" b="1" i="1" smtClean="0">
                        <a:latin typeface="Cambria Math" panose="02040503050406030204" pitchFamily="18" charset="0"/>
                      </a:rPr>
                      <m:t>𝑺</m:t>
                    </m:r>
                    <m:d>
                      <m:dPr>
                        <m:ctrlPr>
                          <a:rPr lang="pl-PL" b="1" i="1">
                            <a:latin typeface="Cambria Math" panose="02040503050406030204" pitchFamily="18" charset="0"/>
                          </a:rPr>
                        </m:ctrlPr>
                      </m:dPr>
                      <m:e>
                        <m:r>
                          <a:rPr lang="pl-PL" b="1" i="1" smtClean="0">
                            <a:latin typeface="Cambria Math" panose="02040503050406030204" pitchFamily="18" charset="0"/>
                          </a:rPr>
                          <m:t>𝒔</m:t>
                        </m:r>
                      </m:e>
                    </m:d>
                  </m:oMath>
                </a14:m>
                <a:r>
                  <a:rPr lang="pl-PL" b="1" dirty="0"/>
                  <a:t>										</a:t>
                </a:r>
                <a:br>
                  <a:rPr lang="pl-PL" b="1" dirty="0"/>
                </a:br>
                <a:r>
                  <a:rPr lang="pl-PL" b="1" dirty="0"/>
                  <a:t>2) </a:t>
                </a: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𝑮</m:t>
                        </m:r>
                      </m:e>
                      <m:sub>
                        <m:r>
                          <a:rPr lang="pl-PL" b="1" i="1" smtClean="0">
                            <a:latin typeface="Cambria Math" panose="02040503050406030204" pitchFamily="18" charset="0"/>
                          </a:rPr>
                          <m:t>𝟐</m:t>
                        </m:r>
                      </m:sub>
                    </m:sSub>
                    <m:r>
                      <a:rPr lang="pl-PL" b="1" i="1" smtClean="0">
                        <a:latin typeface="Cambria Math" panose="02040503050406030204" pitchFamily="18" charset="0"/>
                      </a:rPr>
                      <m:t>: </m:t>
                    </m:r>
                    <m:bar>
                      <m:barPr>
                        <m:pos m:val="top"/>
                        <m:ctrlPr>
                          <a:rPr lang="pl-PL" b="1" i="1">
                            <a:latin typeface="Cambria Math" panose="02040503050406030204" pitchFamily="18" charset="0"/>
                          </a:rPr>
                        </m:ctrlPr>
                      </m:barPr>
                      <m:e>
                        <m:r>
                          <a:rPr lang="pl-PL" b="1" i="1" smtClean="0">
                            <a:latin typeface="Cambria Math" panose="02040503050406030204" pitchFamily="18" charset="0"/>
                          </a:rPr>
                          <m:t>𝒔</m:t>
                        </m:r>
                      </m:e>
                    </m:bar>
                    <m:r>
                      <a:rPr lang="pl-PL" b="1" i="1" smtClean="0">
                        <a:latin typeface="Cambria Math" panose="02040503050406030204" pitchFamily="18" charset="0"/>
                      </a:rPr>
                      <m:t>&gt;</m:t>
                    </m:r>
                    <m:sSub>
                      <m:sSubPr>
                        <m:ctrlPr>
                          <a:rPr lang="pl-PL" b="1" i="1">
                            <a:latin typeface="Cambria Math" panose="02040503050406030204" pitchFamily="18" charset="0"/>
                          </a:rPr>
                        </m:ctrlPr>
                      </m:sSubPr>
                      <m:e>
                        <m:r>
                          <a:rPr lang="pl-PL" b="1" i="1" smtClean="0">
                            <a:latin typeface="Cambria Math" panose="02040503050406030204" pitchFamily="18" charset="0"/>
                          </a:rPr>
                          <m:t>𝒔</m:t>
                        </m:r>
                      </m:e>
                      <m:sub>
                        <m:r>
                          <a:rPr lang="pl-PL" b="1" i="1" smtClean="0">
                            <a:latin typeface="Cambria Math" panose="02040503050406030204" pitchFamily="18" charset="0"/>
                          </a:rPr>
                          <m:t>𝒊</m:t>
                        </m:r>
                      </m:sub>
                    </m:sSub>
                    <m:r>
                      <a:rPr lang="pl-PL" b="1" i="1" smtClean="0">
                        <a:latin typeface="Cambria Math" panose="02040503050406030204" pitchFamily="18" charset="0"/>
                      </a:rPr>
                      <m:t>≥ </m:t>
                    </m:r>
                    <m:sSub>
                      <m:sSubPr>
                        <m:ctrlPr>
                          <a:rPr lang="pl-PL" b="1" i="1">
                            <a:latin typeface="Cambria Math" panose="02040503050406030204" pitchFamily="18" charset="0"/>
                          </a:rPr>
                        </m:ctrlPr>
                      </m:sSubPr>
                      <m:e>
                        <m:r>
                          <a:rPr lang="pl-PL" b="1" i="1" smtClean="0">
                            <a:latin typeface="Cambria Math" panose="02040503050406030204" pitchFamily="18" charset="0"/>
                          </a:rPr>
                          <m:t>𝒔</m:t>
                        </m:r>
                      </m:e>
                      <m:sub>
                        <m:r>
                          <a:rPr lang="pl-PL" b="1" i="1" smtClean="0">
                            <a:latin typeface="Cambria Math" panose="02040503050406030204" pitchFamily="18" charset="0"/>
                          </a:rPr>
                          <m:t>𝒊</m:t>
                        </m:r>
                      </m:sub>
                    </m:sSub>
                    <m:r>
                      <a:rPr lang="pl-PL" b="1" i="1" smtClean="0">
                        <a:latin typeface="Cambria Math" panose="02040503050406030204" pitchFamily="18" charset="0"/>
                      </a:rPr>
                      <m:t>−</m:t>
                    </m:r>
                    <m:r>
                      <a:rPr lang="pl-PL" b="1" i="1" smtClean="0">
                        <a:latin typeface="Cambria Math" panose="02040503050406030204" pitchFamily="18" charset="0"/>
                      </a:rPr>
                      <m:t>𝑺</m:t>
                    </m:r>
                    <m:d>
                      <m:dPr>
                        <m:ctrlPr>
                          <a:rPr lang="pl-PL" b="1" i="1">
                            <a:latin typeface="Cambria Math" panose="02040503050406030204" pitchFamily="18" charset="0"/>
                          </a:rPr>
                        </m:ctrlPr>
                      </m:dPr>
                      <m:e>
                        <m:r>
                          <a:rPr lang="pl-PL" b="1" i="1" smtClean="0">
                            <a:latin typeface="Cambria Math" panose="02040503050406030204" pitchFamily="18" charset="0"/>
                          </a:rPr>
                          <m:t>𝒔</m:t>
                        </m:r>
                      </m:e>
                    </m:d>
                  </m:oMath>
                </a14:m>
                <a:r>
                  <a:rPr lang="pl-PL" b="1" dirty="0"/>
                  <a:t>									</a:t>
                </a:r>
                <a:br>
                  <a:rPr lang="pl-PL" b="1" dirty="0"/>
                </a:br>
                <a:r>
                  <a:rPr lang="pl-PL" b="1" dirty="0"/>
                  <a:t>3) </a:t>
                </a: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𝑮</m:t>
                        </m:r>
                      </m:e>
                      <m:sub>
                        <m:r>
                          <a:rPr lang="pl-PL" b="1" i="1" smtClean="0">
                            <a:latin typeface="Cambria Math" panose="02040503050406030204" pitchFamily="18" charset="0"/>
                          </a:rPr>
                          <m:t>𝟑</m:t>
                        </m:r>
                      </m:sub>
                    </m:sSub>
                    <m:r>
                      <a:rPr lang="pl-PL" b="1" i="1" smtClean="0">
                        <a:latin typeface="Cambria Math" panose="02040503050406030204" pitchFamily="18" charset="0"/>
                      </a:rPr>
                      <m:t>: </m:t>
                    </m:r>
                    <m:bar>
                      <m:barPr>
                        <m:pos m:val="top"/>
                        <m:ctrlPr>
                          <a:rPr lang="pl-PL" b="1" i="1">
                            <a:latin typeface="Cambria Math" panose="02040503050406030204" pitchFamily="18" charset="0"/>
                          </a:rPr>
                        </m:ctrlPr>
                      </m:barPr>
                      <m:e>
                        <m:r>
                          <a:rPr lang="pl-PL" b="1" i="1" smtClean="0">
                            <a:latin typeface="Cambria Math" panose="02040503050406030204" pitchFamily="18" charset="0"/>
                          </a:rPr>
                          <m:t>𝒔</m:t>
                        </m:r>
                      </m:e>
                    </m:bar>
                    <m:r>
                      <a:rPr lang="pl-PL" b="1" i="1" smtClean="0">
                        <a:latin typeface="Cambria Math" panose="02040503050406030204" pitchFamily="18" charset="0"/>
                      </a:rPr>
                      <m:t>+</m:t>
                    </m:r>
                    <m:r>
                      <a:rPr lang="pl-PL" b="1" i="1" smtClean="0">
                        <a:latin typeface="Cambria Math" panose="02040503050406030204" pitchFamily="18" charset="0"/>
                      </a:rPr>
                      <m:t>𝑺</m:t>
                    </m:r>
                    <m:d>
                      <m:dPr>
                        <m:ctrlPr>
                          <a:rPr lang="pl-PL" b="1" i="1">
                            <a:latin typeface="Cambria Math" panose="02040503050406030204" pitchFamily="18" charset="0"/>
                          </a:rPr>
                        </m:ctrlPr>
                      </m:dPr>
                      <m:e>
                        <m:r>
                          <a:rPr lang="pl-PL" b="1" i="1" smtClean="0">
                            <a:latin typeface="Cambria Math" panose="02040503050406030204" pitchFamily="18" charset="0"/>
                          </a:rPr>
                          <m:t>𝒔</m:t>
                        </m:r>
                      </m:e>
                    </m:d>
                    <m:r>
                      <a:rPr lang="pl-PL" b="1" i="1" smtClean="0">
                        <a:latin typeface="Cambria Math" panose="02040503050406030204" pitchFamily="18" charset="0"/>
                      </a:rPr>
                      <m:t>&gt;</m:t>
                    </m:r>
                    <m:sSub>
                      <m:sSubPr>
                        <m:ctrlPr>
                          <a:rPr lang="pl-PL" b="1" i="1">
                            <a:latin typeface="Cambria Math" panose="02040503050406030204" pitchFamily="18" charset="0"/>
                          </a:rPr>
                        </m:ctrlPr>
                      </m:sSubPr>
                      <m:e>
                        <m:r>
                          <a:rPr lang="pl-PL" b="1" i="1" smtClean="0">
                            <a:latin typeface="Cambria Math" panose="02040503050406030204" pitchFamily="18" charset="0"/>
                          </a:rPr>
                          <m:t>𝒔</m:t>
                        </m:r>
                      </m:e>
                      <m:sub>
                        <m:r>
                          <a:rPr lang="pl-PL" b="1" i="1" smtClean="0">
                            <a:latin typeface="Cambria Math" panose="02040503050406030204" pitchFamily="18" charset="0"/>
                          </a:rPr>
                          <m:t>𝒊</m:t>
                        </m:r>
                      </m:sub>
                    </m:sSub>
                    <m:r>
                      <a:rPr lang="pl-PL" b="1" i="1" smtClean="0">
                        <a:latin typeface="Cambria Math" panose="02040503050406030204" pitchFamily="18" charset="0"/>
                      </a:rPr>
                      <m:t>≥</m:t>
                    </m:r>
                    <m:bar>
                      <m:barPr>
                        <m:pos m:val="top"/>
                        <m:ctrlPr>
                          <a:rPr lang="pl-PL" b="1" i="1">
                            <a:latin typeface="Cambria Math" panose="02040503050406030204" pitchFamily="18" charset="0"/>
                          </a:rPr>
                        </m:ctrlPr>
                      </m:barPr>
                      <m:e>
                        <m:r>
                          <a:rPr lang="pl-PL" b="1" i="1" smtClean="0">
                            <a:latin typeface="Cambria Math" panose="02040503050406030204" pitchFamily="18" charset="0"/>
                          </a:rPr>
                          <m:t>𝒔</m:t>
                        </m:r>
                      </m:e>
                    </m:bar>
                  </m:oMath>
                </a14:m>
                <a:r>
                  <a:rPr lang="pl-PL" b="1" dirty="0"/>
                  <a:t>									</a:t>
                </a:r>
                <a:br>
                  <a:rPr lang="pl-PL" b="1" dirty="0"/>
                </a:br>
                <a:r>
                  <a:rPr lang="pl-PL" b="1" dirty="0"/>
                  <a:t>4) </a:t>
                </a:r>
                <a14:m>
                  <m:oMath xmlns:m="http://schemas.openxmlformats.org/officeDocument/2006/math">
                    <m:sSub>
                      <m:sSubPr>
                        <m:ctrlPr>
                          <a:rPr lang="pl-PL" b="1" i="1">
                            <a:latin typeface="Cambria Math" panose="02040503050406030204" pitchFamily="18" charset="0"/>
                          </a:rPr>
                        </m:ctrlPr>
                      </m:sSubPr>
                      <m:e>
                        <m:r>
                          <a:rPr lang="pl-PL" b="1" i="1" smtClean="0">
                            <a:latin typeface="Cambria Math" panose="02040503050406030204" pitchFamily="18" charset="0"/>
                          </a:rPr>
                          <m:t>𝑮</m:t>
                        </m:r>
                      </m:e>
                      <m:sub>
                        <m:r>
                          <a:rPr lang="pl-PL" b="1" i="1" smtClean="0">
                            <a:latin typeface="Cambria Math" panose="02040503050406030204" pitchFamily="18" charset="0"/>
                          </a:rPr>
                          <m:t>𝟒</m:t>
                        </m:r>
                      </m:sub>
                    </m:sSub>
                    <m:r>
                      <a:rPr lang="pl-PL" b="1" i="1" smtClean="0">
                        <a:latin typeface="Cambria Math" panose="02040503050406030204" pitchFamily="18" charset="0"/>
                      </a:rPr>
                      <m:t>: </m:t>
                    </m:r>
                    <m:sSub>
                      <m:sSubPr>
                        <m:ctrlPr>
                          <a:rPr lang="pl-PL" b="1" i="1">
                            <a:latin typeface="Cambria Math" panose="02040503050406030204" pitchFamily="18" charset="0"/>
                          </a:rPr>
                        </m:ctrlPr>
                      </m:sSubPr>
                      <m:e>
                        <m:r>
                          <a:rPr lang="pl-PL" b="1" i="1" smtClean="0">
                            <a:latin typeface="Cambria Math" panose="02040503050406030204" pitchFamily="18" charset="0"/>
                          </a:rPr>
                          <m:t>𝒔</m:t>
                        </m:r>
                      </m:e>
                      <m:sub>
                        <m:r>
                          <a:rPr lang="pl-PL" b="1" i="1" smtClean="0">
                            <a:latin typeface="Cambria Math" panose="02040503050406030204" pitchFamily="18" charset="0"/>
                          </a:rPr>
                          <m:t>𝒊</m:t>
                        </m:r>
                      </m:sub>
                    </m:sSub>
                    <m:r>
                      <a:rPr lang="pl-PL" b="1" i="1" smtClean="0">
                        <a:latin typeface="Cambria Math" panose="02040503050406030204" pitchFamily="18" charset="0"/>
                      </a:rPr>
                      <m:t>≥</m:t>
                    </m:r>
                    <m:bar>
                      <m:barPr>
                        <m:pos m:val="top"/>
                        <m:ctrlPr>
                          <a:rPr lang="pl-PL" b="1" i="1">
                            <a:latin typeface="Cambria Math" panose="02040503050406030204" pitchFamily="18" charset="0"/>
                          </a:rPr>
                        </m:ctrlPr>
                      </m:barPr>
                      <m:e>
                        <m:r>
                          <a:rPr lang="pl-PL" b="1" i="1" smtClean="0">
                            <a:latin typeface="Cambria Math" panose="02040503050406030204" pitchFamily="18" charset="0"/>
                          </a:rPr>
                          <m:t>𝒔</m:t>
                        </m:r>
                      </m:e>
                    </m:bar>
                    <m:r>
                      <a:rPr lang="pl-PL" b="1" i="1" smtClean="0">
                        <a:latin typeface="Cambria Math" panose="02040503050406030204" pitchFamily="18" charset="0"/>
                      </a:rPr>
                      <m:t>+ </m:t>
                    </m:r>
                    <m:r>
                      <a:rPr lang="pl-PL" b="1" i="1" smtClean="0">
                        <a:latin typeface="Cambria Math" panose="02040503050406030204" pitchFamily="18" charset="0"/>
                      </a:rPr>
                      <m:t>𝑺</m:t>
                    </m:r>
                    <m:d>
                      <m:dPr>
                        <m:ctrlPr>
                          <a:rPr lang="pl-PL" b="1" i="1">
                            <a:latin typeface="Cambria Math" panose="02040503050406030204" pitchFamily="18" charset="0"/>
                          </a:rPr>
                        </m:ctrlPr>
                      </m:dPr>
                      <m:e>
                        <m:r>
                          <a:rPr lang="pl-PL" b="1" i="1" smtClean="0">
                            <a:latin typeface="Cambria Math" panose="02040503050406030204" pitchFamily="18" charset="0"/>
                          </a:rPr>
                          <m:t>𝒔</m:t>
                        </m:r>
                      </m:e>
                    </m:d>
                    <m:r>
                      <a:rPr lang="pl-PL" b="1" i="1" smtClean="0">
                        <a:latin typeface="Cambria Math" panose="02040503050406030204" pitchFamily="18" charset="0"/>
                      </a:rPr>
                      <m:t>,</m:t>
                    </m:r>
                  </m:oMath>
                </a14:m>
                <a:r>
                  <a:rPr lang="pl-PL" b="1" dirty="0"/>
                  <a:t>					</a:t>
                </a:r>
              </a:p>
              <a:p>
                <a:pPr marL="0" indent="0">
                  <a:buNone/>
                </a:pPr>
                <a:r>
                  <a:rPr lang="pl-PL" b="1" dirty="0"/>
                  <a:t>	</a:t>
                </a:r>
                <a:r>
                  <a:rPr lang="pl-PL" b="1" dirty="0" err="1"/>
                  <a:t>where</a:t>
                </a:r>
                <a:r>
                  <a:rPr lang="pl-PL" b="1" dirty="0"/>
                  <a:t>:</a:t>
                </a:r>
              </a:p>
              <a:p>
                <a:pPr marL="0" indent="0">
                  <a:buNone/>
                </a:pPr>
                <a14:m>
                  <m:oMathPara xmlns:m="http://schemas.openxmlformats.org/officeDocument/2006/math">
                    <m:oMathParaPr>
                      <m:jc m:val="centerGroup"/>
                    </m:oMathParaPr>
                    <m:oMath xmlns:m="http://schemas.openxmlformats.org/officeDocument/2006/math">
                      <m:acc>
                        <m:accPr>
                          <m:chr m:val="̅"/>
                          <m:ctrlPr>
                            <a:rPr lang="pl-PL" sz="2000" b="1" i="1" smtClean="0">
                              <a:latin typeface="Cambria Math" panose="02040503050406030204" pitchFamily="18" charset="0"/>
                            </a:rPr>
                          </m:ctrlPr>
                        </m:accPr>
                        <m:e>
                          <m:r>
                            <a:rPr lang="pl-PL" sz="2000" b="1" i="1" smtClean="0">
                              <a:latin typeface="Cambria Math" panose="02040503050406030204" pitchFamily="18" charset="0"/>
                            </a:rPr>
                            <m:t>𝐬</m:t>
                          </m:r>
                        </m:e>
                      </m:acc>
                      <m:r>
                        <a:rPr lang="pl-PL" sz="2000" b="1" i="1" smtClean="0">
                          <a:latin typeface="Cambria Math" panose="02040503050406030204" pitchFamily="18" charset="0"/>
                        </a:rPr>
                        <m:t>− </m:t>
                      </m:r>
                      <m:r>
                        <a:rPr lang="pl-PL" sz="2000" b="1" i="1" smtClean="0">
                          <a:latin typeface="Cambria Math" panose="02040503050406030204" pitchFamily="18" charset="0"/>
                        </a:rPr>
                        <m:t>𝒂𝒓𝒊𝒕𝒉𝒎𝒆𝒕𝒊𝒄</m:t>
                      </m:r>
                      <m:r>
                        <a:rPr lang="pl-PL" sz="2000" b="1" i="1" smtClean="0">
                          <a:latin typeface="Cambria Math" panose="02040503050406030204" pitchFamily="18" charset="0"/>
                        </a:rPr>
                        <m:t> </m:t>
                      </m:r>
                      <m:r>
                        <a:rPr lang="pl-PL" sz="2000" b="1" i="1" smtClean="0">
                          <a:latin typeface="Cambria Math" panose="02040503050406030204" pitchFamily="18" charset="0"/>
                        </a:rPr>
                        <m:t>𝒎𝒆𝒂𝒏</m:t>
                      </m:r>
                      <m:r>
                        <a:rPr lang="pl-PL" sz="2000" b="1" i="1" smtClean="0">
                          <a:latin typeface="Cambria Math" panose="02040503050406030204" pitchFamily="18" charset="0"/>
                        </a:rPr>
                        <m:t> </m:t>
                      </m:r>
                      <m:r>
                        <a:rPr lang="pl-PL" sz="2000" b="1" i="1" smtClean="0">
                          <a:latin typeface="Cambria Math" panose="02040503050406030204" pitchFamily="18" charset="0"/>
                        </a:rPr>
                        <m:t>𝒐𝒇</m:t>
                      </m:r>
                      <m:r>
                        <a:rPr lang="pl-PL" sz="2000" b="1" i="1" smtClean="0">
                          <a:latin typeface="Cambria Math" panose="02040503050406030204" pitchFamily="18" charset="0"/>
                        </a:rPr>
                        <m:t> </m:t>
                      </m:r>
                      <m:r>
                        <a:rPr lang="pl-PL" sz="2000" b="1" i="1" smtClean="0">
                          <a:latin typeface="Cambria Math" panose="02040503050406030204" pitchFamily="18" charset="0"/>
                        </a:rPr>
                        <m:t>𝒕𝒉𝒆</m:t>
                      </m:r>
                      <m:r>
                        <a:rPr lang="pl-PL" sz="2000" b="1" i="1" smtClean="0">
                          <a:latin typeface="Cambria Math" panose="02040503050406030204" pitchFamily="18" charset="0"/>
                        </a:rPr>
                        <m:t> </m:t>
                      </m:r>
                      <m:r>
                        <a:rPr lang="pl-PL" sz="2000" b="1" i="1" smtClean="0">
                          <a:latin typeface="Cambria Math" panose="02040503050406030204" pitchFamily="18" charset="0"/>
                        </a:rPr>
                        <m:t>𝒔𝒚𝒏𝒕𝒉𝒆𝒕𝒊𝒄</m:t>
                      </m:r>
                      <m:r>
                        <a:rPr lang="pl-PL" sz="2000" b="1" i="1" smtClean="0">
                          <a:latin typeface="Cambria Math" panose="02040503050406030204" pitchFamily="18" charset="0"/>
                        </a:rPr>
                        <m:t> </m:t>
                      </m:r>
                      <m:r>
                        <a:rPr lang="pl-PL" sz="2000" b="1" i="1" smtClean="0">
                          <a:latin typeface="Cambria Math" panose="02040503050406030204" pitchFamily="18" charset="0"/>
                        </a:rPr>
                        <m:t>𝒗𝒂𝒓𝒊𝒂𝒃𝒍𝒆</m:t>
                      </m:r>
                    </m:oMath>
                  </m:oMathPara>
                </a14:m>
                <a:endParaRPr lang="pl-PL" sz="2000" b="1" i="1" dirty="0">
                  <a:latin typeface="Cambria Math" panose="02040503050406030204" pitchFamily="18" charset="0"/>
                </a:endParaRPr>
              </a:p>
              <a:p>
                <a:pPr marL="0" indent="0">
                  <a:buNone/>
                </a:pPr>
                <a:r>
                  <a:rPr lang="pl-PL" sz="2000" b="1" dirty="0"/>
                  <a:t>	   </a:t>
                </a:r>
                <a14:m>
                  <m:oMath xmlns:m="http://schemas.openxmlformats.org/officeDocument/2006/math">
                    <m:r>
                      <a:rPr lang="pl-PL" sz="2000" b="1" i="1" smtClean="0">
                        <a:latin typeface="Cambria Math" panose="02040503050406030204" pitchFamily="18" charset="0"/>
                      </a:rPr>
                      <m:t>𝑺</m:t>
                    </m:r>
                    <m:r>
                      <a:rPr lang="pl-PL" sz="2000" b="1" i="1" smtClean="0">
                        <a:latin typeface="Cambria Math" panose="02040503050406030204" pitchFamily="18" charset="0"/>
                      </a:rPr>
                      <m:t> </m:t>
                    </m:r>
                    <m:d>
                      <m:dPr>
                        <m:ctrlPr>
                          <a:rPr lang="pl-PL" sz="2000" b="1" i="1" smtClean="0">
                            <a:latin typeface="Cambria Math" panose="02040503050406030204" pitchFamily="18" charset="0"/>
                          </a:rPr>
                        </m:ctrlPr>
                      </m:dPr>
                      <m:e>
                        <m:r>
                          <a:rPr lang="pl-PL" sz="2000" b="1" i="1" smtClean="0">
                            <a:latin typeface="Cambria Math" panose="02040503050406030204" pitchFamily="18" charset="0"/>
                          </a:rPr>
                          <m:t>𝒔</m:t>
                        </m:r>
                      </m:e>
                    </m:d>
                    <m:r>
                      <a:rPr lang="pl-PL" sz="2000" b="1" i="1" smtClean="0">
                        <a:latin typeface="Cambria Math" panose="02040503050406030204" pitchFamily="18" charset="0"/>
                      </a:rPr>
                      <m:t>− </m:t>
                    </m:r>
                    <m:r>
                      <a:rPr lang="pl-PL" sz="2000" b="1" i="1" smtClean="0">
                        <a:latin typeface="Cambria Math" panose="02040503050406030204" pitchFamily="18" charset="0"/>
                      </a:rPr>
                      <m:t>𝒔𝒕𝒂𝒏𝒅𝒂𝒓𝒅</m:t>
                    </m:r>
                    <m:r>
                      <a:rPr lang="pl-PL" sz="2000" b="1" i="1" smtClean="0">
                        <a:latin typeface="Cambria Math" panose="02040503050406030204" pitchFamily="18" charset="0"/>
                      </a:rPr>
                      <m:t> </m:t>
                    </m:r>
                    <m:r>
                      <a:rPr lang="pl-PL" sz="2000" b="1" i="1" smtClean="0">
                        <a:latin typeface="Cambria Math" panose="02040503050406030204" pitchFamily="18" charset="0"/>
                      </a:rPr>
                      <m:t>𝒅𝒆𝒗𝒊𝒂𝒕𝒊𝒐𝒏𝒔</m:t>
                    </m:r>
                    <m:r>
                      <a:rPr lang="pl-PL" sz="2000" b="1" i="1" smtClean="0">
                        <a:latin typeface="Cambria Math" panose="02040503050406030204" pitchFamily="18" charset="0"/>
                      </a:rPr>
                      <m:t> </m:t>
                    </m:r>
                    <m:r>
                      <a:rPr lang="pl-PL" sz="2000" b="1" i="1" smtClean="0">
                        <a:latin typeface="Cambria Math" panose="02040503050406030204" pitchFamily="18" charset="0"/>
                      </a:rPr>
                      <m:t>𝒐𝒇</m:t>
                    </m:r>
                    <m:r>
                      <a:rPr lang="pl-PL" sz="2000" b="1" i="1" smtClean="0">
                        <a:latin typeface="Cambria Math" panose="02040503050406030204" pitchFamily="18" charset="0"/>
                      </a:rPr>
                      <m:t> </m:t>
                    </m:r>
                    <m:r>
                      <a:rPr lang="pl-PL" sz="2000" b="1" i="1" smtClean="0">
                        <a:latin typeface="Cambria Math" panose="02040503050406030204" pitchFamily="18" charset="0"/>
                      </a:rPr>
                      <m:t>𝒕𝒉𝒆</m:t>
                    </m:r>
                    <m:r>
                      <a:rPr lang="pl-PL" sz="2000" b="1" i="1" smtClean="0">
                        <a:latin typeface="Cambria Math" panose="02040503050406030204" pitchFamily="18" charset="0"/>
                      </a:rPr>
                      <m:t> </m:t>
                    </m:r>
                    <m:r>
                      <a:rPr lang="pl-PL" sz="2000" b="1" i="1" smtClean="0">
                        <a:latin typeface="Cambria Math" panose="02040503050406030204" pitchFamily="18" charset="0"/>
                      </a:rPr>
                      <m:t>𝒔𝒚𝒏𝒕𝒉𝒆𝒕𝒊𝒄</m:t>
                    </m:r>
                    <m:r>
                      <a:rPr lang="pl-PL" sz="2000" b="1" i="1" smtClean="0">
                        <a:latin typeface="Cambria Math" panose="02040503050406030204" pitchFamily="18" charset="0"/>
                      </a:rPr>
                      <m:t> </m:t>
                    </m:r>
                    <m:r>
                      <a:rPr lang="pl-PL" sz="2000" b="1" i="1" smtClean="0">
                        <a:latin typeface="Cambria Math" panose="02040503050406030204" pitchFamily="18" charset="0"/>
                      </a:rPr>
                      <m:t>𝒗𝒂𝒓𝒊𝒂𝒃𝒍𝒆</m:t>
                    </m:r>
                  </m:oMath>
                </a14:m>
                <a:r>
                  <a:rPr lang="pl-PL" sz="2000" b="1" dirty="0"/>
                  <a:t>.</a:t>
                </a:r>
                <a:r>
                  <a:rPr lang="pl-PL" sz="2000" b="1" dirty="0">
                    <a:effectLst/>
                  </a:rPr>
                  <a:t> </a:t>
                </a:r>
              </a:p>
              <a:p>
                <a:pPr marL="457200" indent="-457200">
                  <a:buFont typeface="+mj-lt"/>
                  <a:buAutoNum type="arabicParenR" startAt="2"/>
                </a:pPr>
                <a:r>
                  <a:rPr lang="pl-PL" b="1" dirty="0" err="1"/>
                  <a:t>Ward's</a:t>
                </a:r>
                <a:r>
                  <a:rPr lang="pl-PL" b="1" dirty="0"/>
                  <a:t> </a:t>
                </a:r>
                <a:r>
                  <a:rPr lang="pl-PL" b="1" dirty="0" err="1"/>
                  <a:t>method</a:t>
                </a:r>
                <a:endParaRPr lang="pl-PL" b="1" dirty="0"/>
              </a:p>
            </p:txBody>
          </p:sp>
        </mc:Choice>
        <mc:Fallback xmlns="">
          <p:sp>
            <p:nvSpPr>
              <p:cNvPr id="3" name="Symbol zastępczy zawartości 2"/>
              <p:cNvSpPr>
                <a:spLocks noGrp="1" noRot="1" noChangeAspect="1" noMove="1" noResize="1" noEditPoints="1" noAdjustHandles="1" noChangeArrowheads="1" noChangeShapeType="1" noTextEdit="1"/>
              </p:cNvSpPr>
              <p:nvPr>
                <p:ph idx="1"/>
              </p:nvPr>
            </p:nvSpPr>
            <p:spPr>
              <a:blipFill>
                <a:blip r:embed="rId2"/>
                <a:stretch>
                  <a:fillRect l="-1235" t="-1039"/>
                </a:stretch>
              </a:blipFill>
            </p:spPr>
            <p:txBody>
              <a:bodyPr/>
              <a:lstStyle/>
              <a:p>
                <a:r>
                  <a:rPr lang="pl-PL">
                    <a:noFill/>
                  </a:rPr>
                  <a:t> </a:t>
                </a:r>
              </a:p>
            </p:txBody>
          </p:sp>
        </mc:Fallback>
      </mc:AlternateContent>
    </p:spTree>
    <p:extLst>
      <p:ext uri="{BB962C8B-B14F-4D97-AF65-F5344CB8AC3E}">
        <p14:creationId xmlns:p14="http://schemas.microsoft.com/office/powerpoint/2010/main" val="90932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Statistical data</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For the </a:t>
            </a:r>
            <a:r>
              <a:rPr lang="pl-PL" b="1" dirty="0" err="1"/>
              <a:t>purpose</a:t>
            </a:r>
            <a:r>
              <a:rPr lang="pl-PL" b="1" dirty="0"/>
              <a:t> of the </a:t>
            </a:r>
            <a:r>
              <a:rPr lang="pl-PL" b="1" dirty="0" err="1"/>
              <a:t>study</a:t>
            </a:r>
            <a:r>
              <a:rPr lang="pl-PL" b="1" dirty="0"/>
              <a:t>, data from the </a:t>
            </a:r>
            <a:r>
              <a:rPr lang="pl-PL" b="1" dirty="0" err="1">
                <a:solidFill>
                  <a:srgbClr val="FF0000"/>
                </a:solidFill>
              </a:rPr>
              <a:t>European</a:t>
            </a:r>
            <a:r>
              <a:rPr lang="pl-PL" b="1" dirty="0">
                <a:solidFill>
                  <a:srgbClr val="FF0000"/>
                </a:solidFill>
              </a:rPr>
              <a:t> </a:t>
            </a:r>
            <a:r>
              <a:rPr lang="pl-PL" b="1" dirty="0" err="1">
                <a:solidFill>
                  <a:srgbClr val="FF0000"/>
                </a:solidFill>
              </a:rPr>
              <a:t>Quality</a:t>
            </a:r>
            <a:r>
              <a:rPr lang="pl-PL" b="1" dirty="0">
                <a:solidFill>
                  <a:srgbClr val="FF0000"/>
                </a:solidFill>
              </a:rPr>
              <a:t> of Life </a:t>
            </a:r>
            <a:r>
              <a:rPr lang="pl-PL" b="1" dirty="0" err="1">
                <a:solidFill>
                  <a:srgbClr val="FF0000"/>
                </a:solidFill>
              </a:rPr>
              <a:t>Survey</a:t>
            </a:r>
            <a:r>
              <a:rPr lang="pl-PL" b="1" dirty="0">
                <a:solidFill>
                  <a:srgbClr val="FF0000"/>
                </a:solidFill>
              </a:rPr>
              <a:t> (EQLS)</a:t>
            </a:r>
            <a:r>
              <a:rPr lang="pl-PL" b="1" dirty="0"/>
              <a:t> was </a:t>
            </a:r>
            <a:r>
              <a:rPr lang="pl-PL" b="1" dirty="0" err="1"/>
              <a:t>used</a:t>
            </a:r>
            <a:r>
              <a:rPr lang="pl-PL" b="1" dirty="0"/>
              <a:t>, the </a:t>
            </a:r>
            <a:r>
              <a:rPr lang="pl-PL" b="1" dirty="0" err="1"/>
              <a:t>fourth</a:t>
            </a:r>
            <a:r>
              <a:rPr lang="pl-PL" b="1" dirty="0"/>
              <a:t> </a:t>
            </a:r>
            <a:r>
              <a:rPr lang="pl-PL" b="1" dirty="0" err="1"/>
              <a:t>edition</a:t>
            </a:r>
            <a:r>
              <a:rPr lang="pl-PL" b="1" dirty="0"/>
              <a:t> of </a:t>
            </a:r>
            <a:r>
              <a:rPr lang="pl-PL" b="1" dirty="0" err="1"/>
              <a:t>which</a:t>
            </a:r>
            <a:r>
              <a:rPr lang="pl-PL" b="1" dirty="0"/>
              <a:t> was </a:t>
            </a:r>
            <a:r>
              <a:rPr lang="pl-PL" b="1" dirty="0" err="1"/>
              <a:t>conducted</a:t>
            </a:r>
            <a:r>
              <a:rPr lang="pl-PL" b="1" dirty="0"/>
              <a:t> by </a:t>
            </a:r>
            <a:r>
              <a:rPr lang="pl-PL" b="1" dirty="0" err="1"/>
              <a:t>Eurofound</a:t>
            </a:r>
            <a:r>
              <a:rPr lang="pl-PL" b="1" dirty="0"/>
              <a:t> in 2016 and 2017 in 33 EU </a:t>
            </a:r>
            <a:r>
              <a:rPr lang="pl-PL" b="1" dirty="0" err="1"/>
              <a:t>countries</a:t>
            </a:r>
            <a:r>
              <a:rPr lang="pl-PL" b="1" dirty="0"/>
              <a:t> and </a:t>
            </a:r>
            <a:r>
              <a:rPr lang="pl-PL" b="1" dirty="0" err="1"/>
              <a:t>other</a:t>
            </a:r>
            <a:r>
              <a:rPr lang="pl-PL" b="1" dirty="0"/>
              <a:t> </a:t>
            </a:r>
            <a:r>
              <a:rPr lang="pl-PL" b="1" dirty="0" err="1"/>
              <a:t>European</a:t>
            </a:r>
            <a:r>
              <a:rPr lang="pl-PL" b="1" dirty="0"/>
              <a:t> </a:t>
            </a:r>
            <a:r>
              <a:rPr lang="pl-PL" b="1" dirty="0" err="1"/>
              <a:t>countries</a:t>
            </a:r>
            <a:r>
              <a:rPr lang="pl-PL" b="1" dirty="0"/>
              <a:t>.</a:t>
            </a:r>
          </a:p>
          <a:p>
            <a:pPr marL="0" indent="0">
              <a:buNone/>
            </a:pPr>
            <a:endParaRPr lang="pl-PL" b="1" dirty="0"/>
          </a:p>
          <a:p>
            <a:pPr marL="0" indent="0" algn="just">
              <a:buNone/>
            </a:pPr>
            <a:r>
              <a:rPr lang="pl-PL" b="1" dirty="0"/>
              <a:t>The </a:t>
            </a:r>
            <a:r>
              <a:rPr lang="pl-PL" b="1" dirty="0" err="1"/>
              <a:t>total</a:t>
            </a:r>
            <a:r>
              <a:rPr lang="pl-PL" b="1" dirty="0"/>
              <a:t> </a:t>
            </a:r>
            <a:r>
              <a:rPr lang="pl-PL" b="1" dirty="0" err="1"/>
              <a:t>size</a:t>
            </a:r>
            <a:r>
              <a:rPr lang="pl-PL" b="1" dirty="0"/>
              <a:t> of the data set </a:t>
            </a:r>
            <a:r>
              <a:rPr lang="pl-PL" b="1" dirty="0" err="1"/>
              <a:t>is</a:t>
            </a:r>
            <a:r>
              <a:rPr lang="pl-PL" b="1" dirty="0"/>
              <a:t> 36908 </a:t>
            </a:r>
            <a:r>
              <a:rPr lang="pl-PL" b="1" dirty="0" err="1"/>
              <a:t>observations</a:t>
            </a:r>
            <a:r>
              <a:rPr lang="pl-PL" b="1" dirty="0"/>
              <a:t> and for </a:t>
            </a:r>
            <a:r>
              <a:rPr lang="pl-PL" b="1" dirty="0" err="1"/>
              <a:t>individual</a:t>
            </a:r>
            <a:r>
              <a:rPr lang="pl-PL" b="1" dirty="0"/>
              <a:t> </a:t>
            </a:r>
            <a:r>
              <a:rPr lang="pl-PL" b="1" dirty="0" err="1"/>
              <a:t>countries</a:t>
            </a:r>
            <a:r>
              <a:rPr lang="pl-PL" b="1" dirty="0"/>
              <a:t> the </a:t>
            </a:r>
            <a:r>
              <a:rPr lang="pl-PL" b="1" dirty="0" err="1"/>
              <a:t>sample</a:t>
            </a:r>
            <a:r>
              <a:rPr lang="pl-PL" b="1" dirty="0"/>
              <a:t> </a:t>
            </a:r>
            <a:r>
              <a:rPr lang="pl-PL" b="1" dirty="0" err="1"/>
              <a:t>size</a:t>
            </a:r>
            <a:r>
              <a:rPr lang="pl-PL" b="1" dirty="0"/>
              <a:t> </a:t>
            </a:r>
            <a:r>
              <a:rPr lang="pl-PL" b="1" dirty="0" err="1"/>
              <a:t>is</a:t>
            </a:r>
            <a:r>
              <a:rPr lang="pl-PL" b="1" dirty="0"/>
              <a:t> not less </a:t>
            </a:r>
            <a:r>
              <a:rPr lang="pl-PL" b="1" dirty="0" err="1"/>
              <a:t>than</a:t>
            </a:r>
            <a:r>
              <a:rPr lang="pl-PL" b="1" dirty="0"/>
              <a:t> 1000.</a:t>
            </a:r>
          </a:p>
          <a:p>
            <a:pPr marL="0" indent="0">
              <a:buNone/>
            </a:pPr>
            <a:endParaRPr lang="pl-PL" b="1" dirty="0"/>
          </a:p>
          <a:p>
            <a:pPr marL="0" indent="0" algn="just">
              <a:buNone/>
            </a:pPr>
            <a:r>
              <a:rPr lang="pl-PL" b="1" dirty="0"/>
              <a:t>EQLS </a:t>
            </a:r>
            <a:r>
              <a:rPr lang="pl-PL" b="1" dirty="0" err="1"/>
              <a:t>is</a:t>
            </a:r>
            <a:r>
              <a:rPr lang="pl-PL" b="1" dirty="0"/>
              <a:t> a </a:t>
            </a:r>
            <a:r>
              <a:rPr lang="pl-PL" b="1" dirty="0" err="1"/>
              <a:t>study</a:t>
            </a:r>
            <a:r>
              <a:rPr lang="pl-PL" b="1" dirty="0"/>
              <a:t> on the </a:t>
            </a:r>
            <a:r>
              <a:rPr lang="pl-PL" b="1" dirty="0" err="1"/>
              <a:t>quality</a:t>
            </a:r>
            <a:r>
              <a:rPr lang="pl-PL" b="1" dirty="0"/>
              <a:t> of life </a:t>
            </a:r>
            <a:r>
              <a:rPr lang="pl-PL" b="1" dirty="0" err="1"/>
              <a:t>documenting</a:t>
            </a:r>
            <a:r>
              <a:rPr lang="pl-PL" b="1" dirty="0"/>
              <a:t> </a:t>
            </a:r>
            <a:r>
              <a:rPr lang="pl-PL" b="1" dirty="0" err="1"/>
              <a:t>living</a:t>
            </a:r>
            <a:r>
              <a:rPr lang="pl-PL" b="1" dirty="0"/>
              <a:t> </a:t>
            </a:r>
            <a:r>
              <a:rPr lang="pl-PL" b="1" dirty="0" err="1"/>
              <a:t>conditions</a:t>
            </a:r>
            <a:r>
              <a:rPr lang="pl-PL" b="1" dirty="0"/>
              <a:t> and the </a:t>
            </a:r>
            <a:r>
              <a:rPr lang="pl-PL" b="1" dirty="0" err="1"/>
              <a:t>social</a:t>
            </a:r>
            <a:r>
              <a:rPr lang="pl-PL" b="1" dirty="0"/>
              <a:t> </a:t>
            </a:r>
            <a:r>
              <a:rPr lang="pl-PL" b="1" dirty="0" err="1"/>
              <a:t>situation</a:t>
            </a:r>
            <a:r>
              <a:rPr lang="pl-PL" b="1" dirty="0"/>
              <a:t> of the </a:t>
            </a:r>
            <a:r>
              <a:rPr lang="pl-PL" b="1" dirty="0" err="1"/>
              <a:t>population</a:t>
            </a:r>
            <a:r>
              <a:rPr lang="pl-PL" b="1" dirty="0"/>
              <a:t> in Europe. </a:t>
            </a:r>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262840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err="1"/>
              <a:t>Areas</a:t>
            </a:r>
            <a:r>
              <a:rPr lang="pl-PL" b="1" dirty="0"/>
              <a:t> of standard of </a:t>
            </a:r>
            <a:r>
              <a:rPr lang="pl-PL" b="1" dirty="0" err="1"/>
              <a:t>residence</a:t>
            </a:r>
            <a:endParaRPr lang="pl-PL" b="1" dirty="0"/>
          </a:p>
        </p:txBody>
      </p:sp>
      <p:sp>
        <p:nvSpPr>
          <p:cNvPr id="3" name="Symbol zastępczy zawartości 2"/>
          <p:cNvSpPr>
            <a:spLocks noGrp="1"/>
          </p:cNvSpPr>
          <p:nvPr>
            <p:ph idx="1"/>
          </p:nvPr>
        </p:nvSpPr>
        <p:spPr/>
        <p:txBody>
          <a:bodyPr>
            <a:normAutofit/>
          </a:bodyPr>
          <a:lstStyle/>
          <a:p>
            <a:pPr marL="457200" indent="-457200">
              <a:buAutoNum type="arabicPeriod"/>
            </a:pPr>
            <a:endParaRPr lang="pl-PL" dirty="0">
              <a:solidFill>
                <a:srgbClr val="FF0000"/>
              </a:solidFill>
            </a:endParaRPr>
          </a:p>
          <a:p>
            <a:pPr marL="457200" indent="-457200" algn="just">
              <a:buAutoNum type="arabicPeriod"/>
            </a:pPr>
            <a:r>
              <a:rPr lang="pl-PL" b="1" dirty="0" err="1">
                <a:solidFill>
                  <a:srgbClr val="FF0000"/>
                </a:solidFill>
              </a:rPr>
              <a:t>physical</a:t>
            </a:r>
            <a:r>
              <a:rPr lang="pl-PL" b="1" dirty="0">
                <a:solidFill>
                  <a:srgbClr val="FF0000"/>
                </a:solidFill>
              </a:rPr>
              <a:t> </a:t>
            </a:r>
            <a:r>
              <a:rPr lang="pl-PL" b="1" dirty="0" err="1">
                <a:solidFill>
                  <a:srgbClr val="FF0000"/>
                </a:solidFill>
              </a:rPr>
              <a:t>features</a:t>
            </a:r>
            <a:r>
              <a:rPr lang="pl-PL" b="1" dirty="0">
                <a:solidFill>
                  <a:srgbClr val="FF0000"/>
                </a:solidFill>
              </a:rPr>
              <a:t> of the </a:t>
            </a:r>
            <a:r>
              <a:rPr lang="pl-PL" b="1" dirty="0" err="1">
                <a:solidFill>
                  <a:srgbClr val="FF0000"/>
                </a:solidFill>
              </a:rPr>
              <a:t>apartment</a:t>
            </a:r>
            <a:r>
              <a:rPr lang="pl-PL" b="1" dirty="0"/>
              <a:t> and the </a:t>
            </a:r>
            <a:r>
              <a:rPr lang="pl-PL" b="1" dirty="0" err="1"/>
              <a:t>financial</a:t>
            </a:r>
            <a:r>
              <a:rPr lang="pl-PL" b="1" dirty="0"/>
              <a:t> </a:t>
            </a:r>
            <a:r>
              <a:rPr lang="pl-PL" b="1" dirty="0" err="1"/>
              <a:t>possibilities</a:t>
            </a:r>
            <a:r>
              <a:rPr lang="pl-PL" b="1" dirty="0"/>
              <a:t> of </a:t>
            </a:r>
            <a:r>
              <a:rPr lang="pl-PL" b="1" dirty="0" err="1"/>
              <a:t>its</a:t>
            </a:r>
            <a:r>
              <a:rPr lang="pl-PL" b="1" dirty="0"/>
              <a:t> </a:t>
            </a:r>
            <a:r>
              <a:rPr lang="pl-PL" b="1" dirty="0" err="1"/>
              <a:t>maintenance</a:t>
            </a:r>
            <a:r>
              <a:rPr lang="pl-PL" b="1" dirty="0"/>
              <a:t> - </a:t>
            </a:r>
            <a:r>
              <a:rPr lang="pl-PL" b="1" dirty="0" err="1"/>
              <a:t>e.g</a:t>
            </a:r>
            <a:r>
              <a:rPr lang="pl-PL" b="1" dirty="0"/>
              <a:t>. </a:t>
            </a:r>
            <a:r>
              <a:rPr lang="pl-PL" b="1" dirty="0" err="1"/>
              <a:t>leaking</a:t>
            </a:r>
            <a:r>
              <a:rPr lang="pl-PL" b="1" dirty="0"/>
              <a:t> </a:t>
            </a:r>
            <a:r>
              <a:rPr lang="pl-PL" b="1" dirty="0" err="1"/>
              <a:t>or</a:t>
            </a:r>
            <a:r>
              <a:rPr lang="pl-PL" b="1" dirty="0"/>
              <a:t> </a:t>
            </a:r>
            <a:r>
              <a:rPr lang="pl-PL" b="1" dirty="0" err="1"/>
              <a:t>damp</a:t>
            </a:r>
            <a:r>
              <a:rPr lang="pl-PL" b="1" dirty="0"/>
              <a:t> </a:t>
            </a:r>
            <a:r>
              <a:rPr lang="pl-PL" b="1" dirty="0" err="1"/>
              <a:t>roof</a:t>
            </a:r>
            <a:r>
              <a:rPr lang="pl-PL" b="1" dirty="0"/>
              <a:t> </a:t>
            </a:r>
            <a:r>
              <a:rPr lang="pl-PL" b="1" dirty="0" err="1"/>
              <a:t>or</a:t>
            </a:r>
            <a:r>
              <a:rPr lang="pl-PL" b="1" dirty="0"/>
              <a:t> </a:t>
            </a:r>
            <a:r>
              <a:rPr lang="pl-PL" b="1" dirty="0" err="1"/>
              <a:t>walls</a:t>
            </a:r>
            <a:r>
              <a:rPr lang="pl-PL" b="1" dirty="0"/>
              <a:t>; no </a:t>
            </a:r>
            <a:r>
              <a:rPr lang="pl-PL" b="1" dirty="0" err="1"/>
              <a:t>bathroom</a:t>
            </a:r>
            <a:r>
              <a:rPr lang="pl-PL" b="1" dirty="0"/>
              <a:t> </a:t>
            </a:r>
            <a:r>
              <a:rPr lang="pl-PL" b="1" dirty="0" err="1"/>
              <a:t>or</a:t>
            </a:r>
            <a:r>
              <a:rPr lang="pl-PL" b="1" dirty="0"/>
              <a:t> </a:t>
            </a:r>
            <a:r>
              <a:rPr lang="pl-PL" b="1" dirty="0" err="1"/>
              <a:t>shower</a:t>
            </a:r>
            <a:r>
              <a:rPr lang="pl-PL" b="1" dirty="0"/>
              <a:t>; </a:t>
            </a:r>
            <a:r>
              <a:rPr lang="pl-PL" b="1" dirty="0" err="1"/>
              <a:t>inability</a:t>
            </a:r>
            <a:r>
              <a:rPr lang="pl-PL" b="1" dirty="0"/>
              <a:t> to </a:t>
            </a:r>
            <a:r>
              <a:rPr lang="pl-PL" b="1" dirty="0" err="1"/>
              <a:t>maintain</a:t>
            </a:r>
            <a:r>
              <a:rPr lang="pl-PL" b="1" dirty="0"/>
              <a:t> </a:t>
            </a:r>
            <a:r>
              <a:rPr lang="pl-PL" b="1" dirty="0" err="1"/>
              <a:t>an</a:t>
            </a:r>
            <a:r>
              <a:rPr lang="pl-PL" b="1" dirty="0"/>
              <a:t> </a:t>
            </a:r>
            <a:r>
              <a:rPr lang="pl-PL" b="1" dirty="0" err="1"/>
              <a:t>apartment</a:t>
            </a:r>
            <a:r>
              <a:rPr lang="pl-PL" b="1" dirty="0"/>
              <a:t>,</a:t>
            </a:r>
          </a:p>
          <a:p>
            <a:pPr marL="457200" indent="-457200" algn="just">
              <a:buAutoNum type="arabicPeriod"/>
            </a:pPr>
            <a:r>
              <a:rPr lang="pl-PL" b="1" dirty="0" err="1">
                <a:solidFill>
                  <a:srgbClr val="FF0000"/>
                </a:solidFill>
              </a:rPr>
              <a:t>quality</a:t>
            </a:r>
            <a:r>
              <a:rPr lang="pl-PL" b="1" dirty="0">
                <a:solidFill>
                  <a:srgbClr val="FF0000"/>
                </a:solidFill>
              </a:rPr>
              <a:t> of the </a:t>
            </a:r>
            <a:r>
              <a:rPr lang="pl-PL" b="1" dirty="0" err="1">
                <a:solidFill>
                  <a:srgbClr val="FF0000"/>
                </a:solidFill>
              </a:rPr>
              <a:t>neighborhood</a:t>
            </a:r>
            <a:r>
              <a:rPr lang="pl-PL" b="1" dirty="0">
                <a:solidFill>
                  <a:srgbClr val="FF0000"/>
                </a:solidFill>
              </a:rPr>
              <a:t> and </a:t>
            </a:r>
            <a:r>
              <a:rPr lang="pl-PL" b="1" dirty="0" err="1">
                <a:solidFill>
                  <a:srgbClr val="FF0000"/>
                </a:solidFill>
              </a:rPr>
              <a:t>surroundings</a:t>
            </a:r>
            <a:r>
              <a:rPr lang="pl-PL" b="1" dirty="0"/>
              <a:t> - </a:t>
            </a:r>
            <a:r>
              <a:rPr lang="pl-PL" b="1" dirty="0" err="1"/>
              <a:t>e.g</a:t>
            </a:r>
            <a:r>
              <a:rPr lang="pl-PL" b="1" dirty="0"/>
              <a:t>. </a:t>
            </a:r>
            <a:r>
              <a:rPr lang="pl-PL" b="1" dirty="0" err="1"/>
              <a:t>problems</a:t>
            </a:r>
            <a:r>
              <a:rPr lang="pl-PL" b="1" dirty="0"/>
              <a:t> in the </a:t>
            </a:r>
            <a:r>
              <a:rPr lang="pl-PL" b="1" dirty="0" err="1"/>
              <a:t>neighborhood</a:t>
            </a:r>
            <a:r>
              <a:rPr lang="pl-PL" b="1" dirty="0"/>
              <a:t> </a:t>
            </a:r>
            <a:r>
              <a:rPr lang="pl-PL" b="1" dirty="0" err="1"/>
              <a:t>due</a:t>
            </a:r>
            <a:r>
              <a:rPr lang="pl-PL" b="1" dirty="0"/>
              <a:t> to: </a:t>
            </a:r>
            <a:r>
              <a:rPr lang="pl-PL" b="1" dirty="0" err="1"/>
              <a:t>noise</a:t>
            </a:r>
            <a:r>
              <a:rPr lang="pl-PL" b="1" dirty="0"/>
              <a:t>, </a:t>
            </a:r>
            <a:r>
              <a:rPr lang="pl-PL" b="1" dirty="0" err="1"/>
              <a:t>air</a:t>
            </a:r>
            <a:r>
              <a:rPr lang="pl-PL" b="1" dirty="0"/>
              <a:t> </a:t>
            </a:r>
            <a:r>
              <a:rPr lang="pl-PL" b="1" dirty="0" err="1"/>
              <a:t>quality</a:t>
            </a:r>
            <a:r>
              <a:rPr lang="pl-PL" b="1" dirty="0"/>
              <a:t>, </a:t>
            </a:r>
            <a:r>
              <a:rPr lang="pl-PL" b="1" dirty="0" err="1"/>
              <a:t>garbage</a:t>
            </a:r>
            <a:r>
              <a:rPr lang="pl-PL" b="1" dirty="0"/>
              <a:t>, </a:t>
            </a:r>
            <a:r>
              <a:rPr lang="pl-PL" b="1" dirty="0" err="1"/>
              <a:t>excessive</a:t>
            </a:r>
            <a:r>
              <a:rPr lang="pl-PL" b="1" dirty="0"/>
              <a:t> </a:t>
            </a:r>
            <a:r>
              <a:rPr lang="pl-PL" b="1" dirty="0" err="1"/>
              <a:t>traffic</a:t>
            </a:r>
            <a:r>
              <a:rPr lang="pl-PL" b="1" dirty="0"/>
              <a:t>; </a:t>
            </a:r>
            <a:r>
              <a:rPr lang="pl-PL" b="1" dirty="0" err="1"/>
              <a:t>environmental</a:t>
            </a:r>
            <a:r>
              <a:rPr lang="pl-PL" b="1" dirty="0"/>
              <a:t> </a:t>
            </a:r>
            <a:r>
              <a:rPr lang="pl-PL" b="1" dirty="0" err="1"/>
              <a:t>security</a:t>
            </a:r>
            <a:r>
              <a:rPr lang="pl-PL" b="1" dirty="0"/>
              <a:t>,</a:t>
            </a:r>
          </a:p>
          <a:p>
            <a:pPr marL="457200" indent="-457200" algn="just">
              <a:buAutoNum type="arabicPeriod"/>
            </a:pPr>
            <a:r>
              <a:rPr lang="pl-PL" b="1" dirty="0" err="1">
                <a:solidFill>
                  <a:srgbClr val="FF0000"/>
                </a:solidFill>
              </a:rPr>
              <a:t>access</a:t>
            </a:r>
            <a:r>
              <a:rPr lang="pl-PL" b="1" dirty="0">
                <a:solidFill>
                  <a:srgbClr val="FF0000"/>
                </a:solidFill>
              </a:rPr>
              <a:t> to services in the </a:t>
            </a:r>
            <a:r>
              <a:rPr lang="pl-PL" b="1" dirty="0" err="1">
                <a:solidFill>
                  <a:srgbClr val="FF0000"/>
                </a:solidFill>
              </a:rPr>
              <a:t>vicinity</a:t>
            </a:r>
            <a:r>
              <a:rPr lang="pl-PL" b="1" dirty="0">
                <a:solidFill>
                  <a:srgbClr val="FF0000"/>
                </a:solidFill>
              </a:rPr>
              <a:t> of the </a:t>
            </a:r>
            <a:r>
              <a:rPr lang="pl-PL" b="1" dirty="0" err="1">
                <a:solidFill>
                  <a:srgbClr val="FF0000"/>
                </a:solidFill>
              </a:rPr>
              <a:t>apartment</a:t>
            </a:r>
            <a:r>
              <a:rPr lang="pl-PL" b="1" dirty="0"/>
              <a:t> - </a:t>
            </a:r>
            <a:r>
              <a:rPr lang="pl-PL" b="1" dirty="0" err="1"/>
              <a:t>e.g</a:t>
            </a:r>
            <a:r>
              <a:rPr lang="pl-PL" b="1" dirty="0"/>
              <a:t>. </a:t>
            </a:r>
            <a:r>
              <a:rPr lang="pl-PL" b="1" dirty="0" err="1"/>
              <a:t>access</a:t>
            </a:r>
            <a:r>
              <a:rPr lang="pl-PL" b="1" dirty="0"/>
              <a:t> to a bank, public transport, </a:t>
            </a:r>
            <a:r>
              <a:rPr lang="pl-PL" b="1" dirty="0" err="1"/>
              <a:t>cultural</a:t>
            </a:r>
            <a:r>
              <a:rPr lang="pl-PL" b="1" dirty="0"/>
              <a:t> </a:t>
            </a:r>
            <a:r>
              <a:rPr lang="pl-PL" b="1" dirty="0" err="1"/>
              <a:t>institutions</a:t>
            </a:r>
            <a:r>
              <a:rPr lang="pl-PL" b="1" dirty="0"/>
              <a:t>, shopping </a:t>
            </a:r>
            <a:r>
              <a:rPr lang="pl-PL" b="1" dirty="0" err="1"/>
              <a:t>center</a:t>
            </a:r>
            <a:r>
              <a:rPr lang="pl-PL" b="1" dirty="0"/>
              <a:t>.</a:t>
            </a:r>
          </a:p>
        </p:txBody>
      </p:sp>
    </p:spTree>
    <p:extLst>
      <p:ext uri="{BB962C8B-B14F-4D97-AF65-F5344CB8AC3E}">
        <p14:creationId xmlns:p14="http://schemas.microsoft.com/office/powerpoint/2010/main" val="308041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16346"/>
            <a:ext cx="8229600" cy="832692"/>
          </a:xfrm>
        </p:spPr>
        <p:txBody>
          <a:bodyPr>
            <a:normAutofit/>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graphicFrame>
        <p:nvGraphicFramePr>
          <p:cNvPr id="5" name="Wykres 4">
            <a:extLst>
              <a:ext uri="{FF2B5EF4-FFF2-40B4-BE49-F238E27FC236}">
                <a16:creationId xmlns:a16="http://schemas.microsoft.com/office/drawing/2014/main" id="{A6939860-9642-704D-9569-94BC04E6A0EB}"/>
              </a:ext>
            </a:extLst>
          </p:cNvPr>
          <p:cNvGraphicFramePr/>
          <p:nvPr>
            <p:extLst>
              <p:ext uri="{D42A27DB-BD31-4B8C-83A1-F6EECF244321}">
                <p14:modId xmlns:p14="http://schemas.microsoft.com/office/powerpoint/2010/main" val="2697176778"/>
              </p:ext>
            </p:extLst>
          </p:nvPr>
        </p:nvGraphicFramePr>
        <p:xfrm>
          <a:off x="457200" y="1386198"/>
          <a:ext cx="8229600" cy="4374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479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16346"/>
            <a:ext cx="8229600" cy="832692"/>
          </a:xfrm>
        </p:spPr>
        <p:txBody>
          <a:bodyPr>
            <a:normAutofit/>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graphicFrame>
        <p:nvGraphicFramePr>
          <p:cNvPr id="6" name="Wykres 5">
            <a:extLst>
              <a:ext uri="{FF2B5EF4-FFF2-40B4-BE49-F238E27FC236}">
                <a16:creationId xmlns:a16="http://schemas.microsoft.com/office/drawing/2014/main" id="{050EB2C8-27D1-5D41-8313-399FF66C998D}"/>
              </a:ext>
            </a:extLst>
          </p:cNvPr>
          <p:cNvGraphicFramePr/>
          <p:nvPr>
            <p:extLst>
              <p:ext uri="{D42A27DB-BD31-4B8C-83A1-F6EECF244321}">
                <p14:modId xmlns:p14="http://schemas.microsoft.com/office/powerpoint/2010/main" val="1540623749"/>
              </p:ext>
            </p:extLst>
          </p:nvPr>
        </p:nvGraphicFramePr>
        <p:xfrm>
          <a:off x="457200" y="1393902"/>
          <a:ext cx="8229600" cy="45385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9364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graphicFrame>
        <p:nvGraphicFramePr>
          <p:cNvPr id="3" name="Tabela 2">
            <a:extLst>
              <a:ext uri="{FF2B5EF4-FFF2-40B4-BE49-F238E27FC236}">
                <a16:creationId xmlns:a16="http://schemas.microsoft.com/office/drawing/2014/main" id="{0C591FD4-8BD4-C541-B891-DE307987C794}"/>
              </a:ext>
            </a:extLst>
          </p:cNvPr>
          <p:cNvGraphicFramePr>
            <a:graphicFrameLocks noGrp="1"/>
          </p:cNvGraphicFramePr>
          <p:nvPr>
            <p:extLst>
              <p:ext uri="{D42A27DB-BD31-4B8C-83A1-F6EECF244321}">
                <p14:modId xmlns:p14="http://schemas.microsoft.com/office/powerpoint/2010/main" val="2765449695"/>
              </p:ext>
            </p:extLst>
          </p:nvPr>
        </p:nvGraphicFramePr>
        <p:xfrm>
          <a:off x="1505415" y="778141"/>
          <a:ext cx="5770078" cy="5923738"/>
        </p:xfrm>
        <a:graphic>
          <a:graphicData uri="http://schemas.openxmlformats.org/drawingml/2006/table">
            <a:tbl>
              <a:tblPr firstRow="1" firstCol="1" bandRow="1">
                <a:tableStyleId>{5C22544A-7EE6-4342-B048-85BDC9FD1C3A}</a:tableStyleId>
              </a:tblPr>
              <a:tblGrid>
                <a:gridCol w="1232375">
                  <a:extLst>
                    <a:ext uri="{9D8B030D-6E8A-4147-A177-3AD203B41FA5}">
                      <a16:colId xmlns:a16="http://schemas.microsoft.com/office/drawing/2014/main" val="1164800317"/>
                    </a:ext>
                  </a:extLst>
                </a:gridCol>
                <a:gridCol w="623087">
                  <a:extLst>
                    <a:ext uri="{9D8B030D-6E8A-4147-A177-3AD203B41FA5}">
                      <a16:colId xmlns:a16="http://schemas.microsoft.com/office/drawing/2014/main" val="1942348157"/>
                    </a:ext>
                  </a:extLst>
                </a:gridCol>
                <a:gridCol w="587205">
                  <a:extLst>
                    <a:ext uri="{9D8B030D-6E8A-4147-A177-3AD203B41FA5}">
                      <a16:colId xmlns:a16="http://schemas.microsoft.com/office/drawing/2014/main" val="2852010436"/>
                    </a:ext>
                  </a:extLst>
                </a:gridCol>
                <a:gridCol w="587205">
                  <a:extLst>
                    <a:ext uri="{9D8B030D-6E8A-4147-A177-3AD203B41FA5}">
                      <a16:colId xmlns:a16="http://schemas.microsoft.com/office/drawing/2014/main" val="2577268114"/>
                    </a:ext>
                  </a:extLst>
                </a:gridCol>
                <a:gridCol w="587205">
                  <a:extLst>
                    <a:ext uri="{9D8B030D-6E8A-4147-A177-3AD203B41FA5}">
                      <a16:colId xmlns:a16="http://schemas.microsoft.com/office/drawing/2014/main" val="584336737"/>
                    </a:ext>
                  </a:extLst>
                </a:gridCol>
                <a:gridCol w="587205">
                  <a:extLst>
                    <a:ext uri="{9D8B030D-6E8A-4147-A177-3AD203B41FA5}">
                      <a16:colId xmlns:a16="http://schemas.microsoft.com/office/drawing/2014/main" val="2558451713"/>
                    </a:ext>
                  </a:extLst>
                </a:gridCol>
                <a:gridCol w="391386">
                  <a:extLst>
                    <a:ext uri="{9D8B030D-6E8A-4147-A177-3AD203B41FA5}">
                      <a16:colId xmlns:a16="http://schemas.microsoft.com/office/drawing/2014/main" val="2132724670"/>
                    </a:ext>
                  </a:extLst>
                </a:gridCol>
                <a:gridCol w="587205">
                  <a:extLst>
                    <a:ext uri="{9D8B030D-6E8A-4147-A177-3AD203B41FA5}">
                      <a16:colId xmlns:a16="http://schemas.microsoft.com/office/drawing/2014/main" val="2892249823"/>
                    </a:ext>
                  </a:extLst>
                </a:gridCol>
                <a:gridCol w="587205">
                  <a:extLst>
                    <a:ext uri="{9D8B030D-6E8A-4147-A177-3AD203B41FA5}">
                      <a16:colId xmlns:a16="http://schemas.microsoft.com/office/drawing/2014/main" val="2066434709"/>
                    </a:ext>
                  </a:extLst>
                </a:gridCol>
              </a:tblGrid>
              <a:tr h="166333">
                <a:tc rowSpan="2">
                  <a:txBody>
                    <a:bodyPr/>
                    <a:lstStyle/>
                    <a:p>
                      <a:pPr algn="ctr">
                        <a:spcAft>
                          <a:spcPts val="0"/>
                        </a:spcAft>
                      </a:pPr>
                      <a:r>
                        <a:rPr lang="pl-PL" sz="800" b="1" dirty="0">
                          <a:solidFill>
                            <a:schemeClr val="accent6">
                              <a:lumMod val="50000"/>
                            </a:schemeClr>
                          </a:solidFill>
                          <a:effectLst/>
                        </a:rPr>
                        <a:t>Country</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solidFill>
                      <a:schemeClr val="bg2">
                        <a:lumMod val="90000"/>
                      </a:schemeClr>
                    </a:solidFill>
                  </a:tcPr>
                </a:tc>
                <a:tc gridSpan="4">
                  <a:txBody>
                    <a:bodyPr/>
                    <a:lstStyle/>
                    <a:p>
                      <a:pPr algn="ctr">
                        <a:spcAft>
                          <a:spcPts val="0"/>
                        </a:spcAft>
                      </a:pPr>
                      <a:r>
                        <a:rPr lang="pl-PL" sz="800" b="1" dirty="0" err="1">
                          <a:solidFill>
                            <a:schemeClr val="accent6">
                              <a:lumMod val="50000"/>
                            </a:schemeClr>
                          </a:solidFill>
                          <a:effectLst/>
                        </a:rPr>
                        <a:t>Synthetic</a:t>
                      </a:r>
                      <a:r>
                        <a:rPr lang="pl-PL" sz="800" b="1" dirty="0">
                          <a:solidFill>
                            <a:schemeClr val="accent6">
                              <a:lumMod val="50000"/>
                            </a:schemeClr>
                          </a:solidFill>
                          <a:effectLst/>
                        </a:rPr>
                        <a:t> </a:t>
                      </a:r>
                      <a:r>
                        <a:rPr lang="pl-PL" sz="800" b="1" dirty="0" err="1">
                          <a:solidFill>
                            <a:schemeClr val="accent6">
                              <a:lumMod val="50000"/>
                            </a:schemeClr>
                          </a:solidFill>
                          <a:effectLst/>
                        </a:rPr>
                        <a:t>mesure</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solidFill>
                      <a:schemeClr val="bg2">
                        <a:lumMod val="9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gridSpan="4">
                  <a:txBody>
                    <a:bodyPr/>
                    <a:lstStyle/>
                    <a:p>
                      <a:pPr algn="ctr">
                        <a:spcAft>
                          <a:spcPts val="0"/>
                        </a:spcAft>
                      </a:pPr>
                      <a:r>
                        <a:rPr lang="pl-PL" sz="800" b="1" dirty="0">
                          <a:solidFill>
                            <a:schemeClr val="accent6">
                              <a:lumMod val="50000"/>
                            </a:schemeClr>
                          </a:solidFill>
                          <a:effectLst/>
                        </a:rPr>
                        <a:t>Ranking</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solidFill>
                      <a:schemeClr val="bg2">
                        <a:lumMod val="9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237047493"/>
                  </a:ext>
                </a:extLst>
              </a:tr>
              <a:tr h="297738">
                <a:tc vMerge="1">
                  <a:txBody>
                    <a:bodyPr/>
                    <a:lstStyle/>
                    <a:p>
                      <a:endParaRPr lang="pl-PL"/>
                    </a:p>
                  </a:txBody>
                  <a:tcPr/>
                </a:tc>
                <a:tc>
                  <a:txBody>
                    <a:bodyPr/>
                    <a:lstStyle/>
                    <a:p>
                      <a:pPr algn="ctr">
                        <a:spcAft>
                          <a:spcPts val="0"/>
                        </a:spcAft>
                      </a:pPr>
                      <a:r>
                        <a:rPr lang="pl-PL" sz="800" b="1">
                          <a:effectLst/>
                        </a:rPr>
                        <a:t>Field 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Field 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Field 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Total</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Field 1</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Field 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Field 3</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Total</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827803259"/>
                  </a:ext>
                </a:extLst>
              </a:tr>
              <a:tr h="166333">
                <a:tc>
                  <a:txBody>
                    <a:bodyPr/>
                    <a:lstStyle/>
                    <a:p>
                      <a:pPr>
                        <a:spcAft>
                          <a:spcPts val="0"/>
                        </a:spcAft>
                      </a:pPr>
                      <a:r>
                        <a:rPr lang="pl-PL" sz="800" b="1" dirty="0">
                          <a:solidFill>
                            <a:schemeClr val="accent6">
                              <a:lumMod val="50000"/>
                            </a:schemeClr>
                          </a:solidFill>
                          <a:effectLst/>
                        </a:rPr>
                        <a:t>Albania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effectLst/>
                        </a:rPr>
                        <a:t>0,524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0,483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0,366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0,458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977811692"/>
                  </a:ext>
                </a:extLst>
              </a:tr>
              <a:tr h="166333">
                <a:tc>
                  <a:txBody>
                    <a:bodyPr/>
                    <a:lstStyle/>
                    <a:p>
                      <a:pPr>
                        <a:spcAft>
                          <a:spcPts val="0"/>
                        </a:spcAft>
                      </a:pPr>
                      <a:r>
                        <a:rPr lang="pl-PL" sz="800" b="1" dirty="0">
                          <a:solidFill>
                            <a:schemeClr val="accent6">
                              <a:lumMod val="50000"/>
                            </a:schemeClr>
                          </a:solidFill>
                          <a:effectLst/>
                        </a:rPr>
                        <a:t>Austria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0,876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0,692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0,694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0,754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741860153"/>
                  </a:ext>
                </a:extLst>
              </a:tr>
              <a:tr h="166333">
                <a:tc>
                  <a:txBody>
                    <a:bodyPr/>
                    <a:lstStyle/>
                    <a:p>
                      <a:pPr>
                        <a:spcAft>
                          <a:spcPts val="0"/>
                        </a:spcAft>
                      </a:pPr>
                      <a:r>
                        <a:rPr lang="pl-PL" sz="800" b="1" dirty="0" err="1">
                          <a:solidFill>
                            <a:schemeClr val="accent6">
                              <a:lumMod val="50000"/>
                            </a:schemeClr>
                          </a:solidFill>
                          <a:effectLst/>
                        </a:rPr>
                        <a:t>Belgium</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effectLst/>
                        </a:rPr>
                        <a:t>0,742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0,395</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0,481</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0,539</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27</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911220864"/>
                  </a:ext>
                </a:extLst>
              </a:tr>
              <a:tr h="166333">
                <a:tc>
                  <a:txBody>
                    <a:bodyPr/>
                    <a:lstStyle/>
                    <a:p>
                      <a:pPr>
                        <a:spcAft>
                          <a:spcPts val="0"/>
                        </a:spcAft>
                      </a:pPr>
                      <a:r>
                        <a:rPr lang="pl-PL" sz="800" b="1" dirty="0" err="1">
                          <a:solidFill>
                            <a:schemeClr val="accent6">
                              <a:lumMod val="50000"/>
                            </a:schemeClr>
                          </a:solidFill>
                          <a:effectLst/>
                        </a:rPr>
                        <a:t>Bulgaria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0,718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0,288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0,686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0,564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23</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86133456"/>
                  </a:ext>
                </a:extLst>
              </a:tr>
              <a:tr h="166333">
                <a:tc>
                  <a:txBody>
                    <a:bodyPr/>
                    <a:lstStyle/>
                    <a:p>
                      <a:pPr>
                        <a:spcAft>
                          <a:spcPts val="0"/>
                        </a:spcAft>
                      </a:pPr>
                      <a:r>
                        <a:rPr lang="pl-PL" sz="800" b="1" dirty="0" err="1">
                          <a:solidFill>
                            <a:schemeClr val="accent6">
                              <a:lumMod val="50000"/>
                            </a:schemeClr>
                          </a:solidFill>
                          <a:effectLst/>
                        </a:rPr>
                        <a:t>Croatia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0,704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0,260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0,498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26</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4193048754"/>
                  </a:ext>
                </a:extLst>
              </a:tr>
              <a:tr h="166333">
                <a:tc>
                  <a:txBody>
                    <a:bodyPr/>
                    <a:lstStyle/>
                    <a:p>
                      <a:pPr>
                        <a:spcAft>
                          <a:spcPts val="0"/>
                        </a:spcAft>
                      </a:pPr>
                      <a:r>
                        <a:rPr lang="pl-PL" sz="800" b="1" dirty="0" err="1">
                          <a:solidFill>
                            <a:schemeClr val="accent6">
                              <a:lumMod val="50000"/>
                            </a:schemeClr>
                          </a:solidFill>
                          <a:effectLst/>
                        </a:rPr>
                        <a:t>Cyprus</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0,730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0,545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0,925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0,734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8</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599068556"/>
                  </a:ext>
                </a:extLst>
              </a:tr>
              <a:tr h="161778">
                <a:tc>
                  <a:txBody>
                    <a:bodyPr/>
                    <a:lstStyle/>
                    <a:p>
                      <a:pPr>
                        <a:spcAft>
                          <a:spcPts val="0"/>
                        </a:spcAft>
                      </a:pPr>
                      <a:r>
                        <a:rPr lang="pl-PL" sz="800" b="1" dirty="0">
                          <a:solidFill>
                            <a:schemeClr val="accent6">
                              <a:lumMod val="50000"/>
                            </a:schemeClr>
                          </a:solidFill>
                          <a:effectLst/>
                        </a:rPr>
                        <a:t>Czech Republic</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0,738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0,363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0,594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0,565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353598611"/>
                  </a:ext>
                </a:extLst>
              </a:tr>
              <a:tr h="166333">
                <a:tc>
                  <a:txBody>
                    <a:bodyPr/>
                    <a:lstStyle/>
                    <a:p>
                      <a:pPr>
                        <a:spcAft>
                          <a:spcPts val="0"/>
                        </a:spcAft>
                      </a:pPr>
                      <a:r>
                        <a:rPr lang="pl-PL" sz="800" b="1" dirty="0" err="1">
                          <a:solidFill>
                            <a:schemeClr val="accent6">
                              <a:lumMod val="50000"/>
                            </a:schemeClr>
                          </a:solidFill>
                          <a:effectLst/>
                        </a:rPr>
                        <a:t>Denmark</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0,832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0,879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0,877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0,863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200606001"/>
                  </a:ext>
                </a:extLst>
              </a:tr>
              <a:tr h="148868">
                <a:tc>
                  <a:txBody>
                    <a:bodyPr/>
                    <a:lstStyle/>
                    <a:p>
                      <a:pPr>
                        <a:spcAft>
                          <a:spcPts val="0"/>
                        </a:spcAft>
                      </a:pPr>
                      <a:r>
                        <a:rPr lang="pl-PL" sz="800" b="1" dirty="0">
                          <a:solidFill>
                            <a:schemeClr val="accent6">
                              <a:lumMod val="50000"/>
                            </a:schemeClr>
                          </a:solidFill>
                          <a:effectLst/>
                        </a:rPr>
                        <a:t>Estonia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0,708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0,741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0,603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0,684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11</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588001502"/>
                  </a:ext>
                </a:extLst>
              </a:tr>
              <a:tr h="166333">
                <a:tc>
                  <a:txBody>
                    <a:bodyPr/>
                    <a:lstStyle/>
                    <a:p>
                      <a:pPr>
                        <a:spcAft>
                          <a:spcPts val="0"/>
                        </a:spcAft>
                      </a:pPr>
                      <a:r>
                        <a:rPr lang="pl-PL" sz="800" b="1" dirty="0" err="1">
                          <a:solidFill>
                            <a:schemeClr val="accent6">
                              <a:lumMod val="50000"/>
                            </a:schemeClr>
                          </a:solidFill>
                          <a:effectLst/>
                        </a:rPr>
                        <a:t>Finland</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0,885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0,985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0,533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0,801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392460667"/>
                  </a:ext>
                </a:extLst>
              </a:tr>
              <a:tr h="166333">
                <a:tc>
                  <a:txBody>
                    <a:bodyPr/>
                    <a:lstStyle/>
                    <a:p>
                      <a:pPr>
                        <a:spcAft>
                          <a:spcPts val="0"/>
                        </a:spcAft>
                      </a:pPr>
                      <a:r>
                        <a:rPr lang="pl-PL" sz="800" b="1" dirty="0">
                          <a:solidFill>
                            <a:srgbClr val="FF0000"/>
                          </a:solidFill>
                          <a:effectLst/>
                        </a:rPr>
                        <a:t>France</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FF0000"/>
                          </a:solidFill>
                          <a:effectLst/>
                        </a:rPr>
                        <a:t>0,696</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0,700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0,371</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0,589</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9</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25</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289460621"/>
                  </a:ext>
                </a:extLst>
              </a:tr>
              <a:tr h="167787">
                <a:tc>
                  <a:txBody>
                    <a:bodyPr/>
                    <a:lstStyle/>
                    <a:p>
                      <a:pPr>
                        <a:spcAft>
                          <a:spcPts val="0"/>
                        </a:spcAft>
                      </a:pPr>
                      <a:r>
                        <a:rPr lang="pl-PL" sz="800" b="1" dirty="0">
                          <a:solidFill>
                            <a:schemeClr val="accent6">
                              <a:lumMod val="50000"/>
                            </a:schemeClr>
                          </a:solidFill>
                          <a:effectLst/>
                        </a:rPr>
                        <a:t>FYR of Macedonia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0,643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0,396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0,412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0,484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28</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81333958"/>
                  </a:ext>
                </a:extLst>
              </a:tr>
              <a:tr h="166333">
                <a:tc>
                  <a:txBody>
                    <a:bodyPr/>
                    <a:lstStyle/>
                    <a:p>
                      <a:pPr>
                        <a:spcAft>
                          <a:spcPts val="0"/>
                        </a:spcAft>
                      </a:pPr>
                      <a:r>
                        <a:rPr lang="pl-PL" sz="800" b="1" dirty="0">
                          <a:solidFill>
                            <a:srgbClr val="FF0000"/>
                          </a:solidFill>
                          <a:effectLst/>
                        </a:rPr>
                        <a:t>Germany</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FF0000"/>
                          </a:solidFill>
                          <a:effectLst/>
                        </a:rPr>
                        <a:t>0,876</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0,514</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0,629</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0,673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4</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21</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14</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534492445"/>
                  </a:ext>
                </a:extLst>
              </a:tr>
              <a:tr h="166333">
                <a:tc>
                  <a:txBody>
                    <a:bodyPr/>
                    <a:lstStyle/>
                    <a:p>
                      <a:pPr>
                        <a:spcAft>
                          <a:spcPts val="0"/>
                        </a:spcAft>
                      </a:pPr>
                      <a:r>
                        <a:rPr lang="pl-PL" sz="800" b="1" dirty="0">
                          <a:solidFill>
                            <a:schemeClr val="accent6">
                              <a:lumMod val="50000"/>
                            </a:schemeClr>
                          </a:solidFill>
                          <a:effectLst/>
                        </a:rPr>
                        <a:t>Greece</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0,652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0,351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0,746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0,583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8</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21</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877340883"/>
                  </a:ext>
                </a:extLst>
              </a:tr>
              <a:tr h="166333">
                <a:tc>
                  <a:txBody>
                    <a:bodyPr/>
                    <a:lstStyle/>
                    <a:p>
                      <a:pPr>
                        <a:spcAft>
                          <a:spcPts val="0"/>
                        </a:spcAft>
                      </a:pPr>
                      <a:r>
                        <a:rPr lang="pl-PL" sz="800" b="1" dirty="0" err="1">
                          <a:solidFill>
                            <a:schemeClr val="accent6">
                              <a:lumMod val="50000"/>
                            </a:schemeClr>
                          </a:solidFill>
                          <a:effectLst/>
                        </a:rPr>
                        <a:t>Hungary</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0,738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0,694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0,415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0,615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18</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182608403"/>
                  </a:ext>
                </a:extLst>
              </a:tr>
              <a:tr h="148868">
                <a:tc>
                  <a:txBody>
                    <a:bodyPr/>
                    <a:lstStyle/>
                    <a:p>
                      <a:pPr>
                        <a:spcAft>
                          <a:spcPts val="0"/>
                        </a:spcAft>
                      </a:pPr>
                      <a:r>
                        <a:rPr lang="pl-PL" sz="800" b="1" dirty="0" err="1">
                          <a:solidFill>
                            <a:schemeClr val="accent6">
                              <a:lumMod val="50000"/>
                            </a:schemeClr>
                          </a:solidFill>
                          <a:effectLst/>
                        </a:rPr>
                        <a:t>Ireland</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0,826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0,794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0,612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0,744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7</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389439616"/>
                  </a:ext>
                </a:extLst>
              </a:tr>
              <a:tr h="166333">
                <a:tc>
                  <a:txBody>
                    <a:bodyPr/>
                    <a:lstStyle/>
                    <a:p>
                      <a:pPr>
                        <a:spcAft>
                          <a:spcPts val="0"/>
                        </a:spcAft>
                      </a:pPr>
                      <a:r>
                        <a:rPr lang="pl-PL" sz="800" b="1" dirty="0" err="1">
                          <a:solidFill>
                            <a:schemeClr val="accent6">
                              <a:lumMod val="50000"/>
                            </a:schemeClr>
                          </a:solidFill>
                          <a:effectLst/>
                        </a:rPr>
                        <a:t>Italy</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0,730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0,383</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0,299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0,471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30</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642568365"/>
                  </a:ext>
                </a:extLst>
              </a:tr>
              <a:tr h="166333">
                <a:tc>
                  <a:txBody>
                    <a:bodyPr/>
                    <a:lstStyle/>
                    <a:p>
                      <a:pPr>
                        <a:spcAft>
                          <a:spcPts val="0"/>
                        </a:spcAft>
                      </a:pPr>
                      <a:r>
                        <a:rPr lang="pl-PL" sz="800" b="1" dirty="0" err="1">
                          <a:solidFill>
                            <a:schemeClr val="accent6">
                              <a:lumMod val="50000"/>
                            </a:schemeClr>
                          </a:solidFill>
                          <a:effectLst/>
                        </a:rPr>
                        <a:t>Latvia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0,604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0,667</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0,721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0,664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15</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683701512"/>
                  </a:ext>
                </a:extLst>
              </a:tr>
              <a:tr h="166333">
                <a:tc>
                  <a:txBody>
                    <a:bodyPr/>
                    <a:lstStyle/>
                    <a:p>
                      <a:pPr>
                        <a:spcAft>
                          <a:spcPts val="0"/>
                        </a:spcAft>
                      </a:pPr>
                      <a:r>
                        <a:rPr lang="pl-PL" sz="800" b="1" dirty="0" err="1">
                          <a:solidFill>
                            <a:schemeClr val="accent6">
                              <a:lumMod val="50000"/>
                            </a:schemeClr>
                          </a:solidFill>
                          <a:effectLst/>
                        </a:rPr>
                        <a:t>Lithuania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0,655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0,563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0,779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0,666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14</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205413484"/>
                  </a:ext>
                </a:extLst>
              </a:tr>
              <a:tr h="166333">
                <a:tc>
                  <a:txBody>
                    <a:bodyPr/>
                    <a:lstStyle/>
                    <a:p>
                      <a:pPr>
                        <a:spcAft>
                          <a:spcPts val="0"/>
                        </a:spcAft>
                      </a:pPr>
                      <a:r>
                        <a:rPr lang="pl-PL" sz="800" b="1" dirty="0" err="1">
                          <a:solidFill>
                            <a:schemeClr val="accent6">
                              <a:lumMod val="50000"/>
                            </a:schemeClr>
                          </a:solidFill>
                          <a:effectLst/>
                        </a:rPr>
                        <a:t>Luxembourg</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0,817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0,667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0,749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0,744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6</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104444712"/>
                  </a:ext>
                </a:extLst>
              </a:tr>
              <a:tr h="166333">
                <a:tc>
                  <a:txBody>
                    <a:bodyPr/>
                    <a:lstStyle/>
                    <a:p>
                      <a:pPr>
                        <a:spcAft>
                          <a:spcPts val="0"/>
                        </a:spcAft>
                      </a:pPr>
                      <a:r>
                        <a:rPr lang="pl-PL" sz="800" b="1" dirty="0">
                          <a:solidFill>
                            <a:schemeClr val="accent6">
                              <a:lumMod val="50000"/>
                            </a:schemeClr>
                          </a:solidFill>
                          <a:effectLst/>
                        </a:rPr>
                        <a:t>Malta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0,842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0,301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0,634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0,592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19</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038000232"/>
                  </a:ext>
                </a:extLst>
              </a:tr>
              <a:tr h="166333">
                <a:tc>
                  <a:txBody>
                    <a:bodyPr/>
                    <a:lstStyle/>
                    <a:p>
                      <a:pPr>
                        <a:spcAft>
                          <a:spcPts val="0"/>
                        </a:spcAft>
                      </a:pPr>
                      <a:r>
                        <a:rPr lang="pl-PL" sz="800" b="1" dirty="0">
                          <a:solidFill>
                            <a:schemeClr val="accent6">
                              <a:lumMod val="50000"/>
                            </a:schemeClr>
                          </a:solidFill>
                          <a:effectLst/>
                        </a:rPr>
                        <a:t>Montenegro</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0,439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0,202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0,424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32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569689504"/>
                  </a:ext>
                </a:extLst>
              </a:tr>
              <a:tr h="166333">
                <a:tc>
                  <a:txBody>
                    <a:bodyPr/>
                    <a:lstStyle/>
                    <a:p>
                      <a:pPr>
                        <a:spcAft>
                          <a:spcPts val="0"/>
                        </a:spcAft>
                      </a:pPr>
                      <a:r>
                        <a:rPr lang="pl-PL" sz="800" b="1" dirty="0" err="1">
                          <a:solidFill>
                            <a:srgbClr val="0070C0"/>
                          </a:solidFill>
                          <a:effectLst/>
                        </a:rPr>
                        <a:t>Netherlands</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0070C0"/>
                          </a:solidFill>
                          <a:effectLst/>
                        </a:rPr>
                        <a:t>0,941</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0,784</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0,945</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0,890</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1</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6</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1</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1</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087013764"/>
                  </a:ext>
                </a:extLst>
              </a:tr>
              <a:tr h="166333">
                <a:tc>
                  <a:txBody>
                    <a:bodyPr/>
                    <a:lstStyle/>
                    <a:p>
                      <a:pPr>
                        <a:spcAft>
                          <a:spcPts val="0"/>
                        </a:spcAft>
                      </a:pPr>
                      <a:r>
                        <a:rPr lang="pl-PL" sz="800" b="1" dirty="0">
                          <a:solidFill>
                            <a:srgbClr val="FF0000"/>
                          </a:solidFill>
                          <a:effectLst/>
                        </a:rPr>
                        <a:t>Poland</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FF0000"/>
                          </a:solidFill>
                          <a:effectLst/>
                        </a:rPr>
                        <a:t>0,753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0,680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0,510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0,648</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12</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21</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16</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76148029"/>
                  </a:ext>
                </a:extLst>
              </a:tr>
              <a:tr h="166333">
                <a:tc>
                  <a:txBody>
                    <a:bodyPr/>
                    <a:lstStyle/>
                    <a:p>
                      <a:pPr>
                        <a:spcAft>
                          <a:spcPts val="0"/>
                        </a:spcAft>
                      </a:pPr>
                      <a:r>
                        <a:rPr lang="pl-PL" sz="800" b="1" dirty="0">
                          <a:solidFill>
                            <a:schemeClr val="accent6">
                              <a:lumMod val="50000"/>
                            </a:schemeClr>
                          </a:solidFill>
                          <a:effectLst/>
                        </a:rPr>
                        <a:t>Portugal</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0,702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0,751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0,154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0,536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33</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25</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4076313720"/>
                  </a:ext>
                </a:extLst>
              </a:tr>
              <a:tr h="166333">
                <a:tc>
                  <a:txBody>
                    <a:bodyPr/>
                    <a:lstStyle/>
                    <a:p>
                      <a:pPr>
                        <a:spcAft>
                          <a:spcPts val="0"/>
                        </a:spcAft>
                      </a:pPr>
                      <a:r>
                        <a:rPr lang="pl-PL" sz="800" b="1" dirty="0">
                          <a:solidFill>
                            <a:schemeClr val="accent6">
                              <a:lumMod val="50000"/>
                            </a:schemeClr>
                          </a:solidFill>
                          <a:effectLst/>
                        </a:rPr>
                        <a:t>Romania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0,580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0,509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0,354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0,481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31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29</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250522670"/>
                  </a:ext>
                </a:extLst>
              </a:tr>
              <a:tr h="166333">
                <a:tc>
                  <a:txBody>
                    <a:bodyPr/>
                    <a:lstStyle/>
                    <a:p>
                      <a:pPr>
                        <a:spcAft>
                          <a:spcPts val="0"/>
                        </a:spcAft>
                      </a:pPr>
                      <a:r>
                        <a:rPr lang="pl-PL" sz="800" b="1" dirty="0">
                          <a:solidFill>
                            <a:schemeClr val="accent6">
                              <a:lumMod val="50000"/>
                            </a:schemeClr>
                          </a:solidFill>
                          <a:effectLst/>
                        </a:rPr>
                        <a:t>Serbia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0,658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0,469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0,365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0,497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27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27</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216737470"/>
                  </a:ext>
                </a:extLst>
              </a:tr>
              <a:tr h="166333">
                <a:tc>
                  <a:txBody>
                    <a:bodyPr/>
                    <a:lstStyle/>
                    <a:p>
                      <a:pPr>
                        <a:spcAft>
                          <a:spcPts val="0"/>
                        </a:spcAft>
                      </a:pPr>
                      <a:r>
                        <a:rPr lang="pl-PL" sz="800" b="1" dirty="0" err="1">
                          <a:solidFill>
                            <a:schemeClr val="accent6">
                              <a:lumMod val="50000"/>
                            </a:schemeClr>
                          </a:solidFill>
                          <a:effectLst/>
                        </a:rPr>
                        <a:t>Slovakia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0,840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0,541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0,645</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0,676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19</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12</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778397201"/>
                  </a:ext>
                </a:extLst>
              </a:tr>
              <a:tr h="166333">
                <a:tc>
                  <a:txBody>
                    <a:bodyPr/>
                    <a:lstStyle/>
                    <a:p>
                      <a:pPr>
                        <a:spcAft>
                          <a:spcPts val="0"/>
                        </a:spcAft>
                      </a:pPr>
                      <a:r>
                        <a:rPr lang="pl-PL" sz="800" b="1" dirty="0" err="1">
                          <a:solidFill>
                            <a:schemeClr val="accent6">
                              <a:lumMod val="50000"/>
                            </a:schemeClr>
                          </a:solidFill>
                          <a:effectLst/>
                        </a:rPr>
                        <a:t>Slovenia</a:t>
                      </a:r>
                      <a:endParaRPr lang="pl-PL" sz="8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effectLst/>
                        </a:rPr>
                        <a:t>0,800</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0,807</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0,556</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0,721</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12</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4</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effectLst/>
                        </a:rPr>
                        <a:t>18</a:t>
                      </a:r>
                      <a:endParaRPr lang="pl-PL" sz="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effectLst/>
                        </a:rPr>
                        <a:t>9</a:t>
                      </a:r>
                      <a:endParaRPr lang="pl-PL"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589290506"/>
                  </a:ext>
                </a:extLst>
              </a:tr>
              <a:tr h="166333">
                <a:tc>
                  <a:txBody>
                    <a:bodyPr/>
                    <a:lstStyle/>
                    <a:p>
                      <a:pPr>
                        <a:spcAft>
                          <a:spcPts val="0"/>
                        </a:spcAft>
                      </a:pPr>
                      <a:r>
                        <a:rPr lang="pl-PL" sz="800" b="1" dirty="0" err="1">
                          <a:solidFill>
                            <a:srgbClr val="FF0000"/>
                          </a:solidFill>
                          <a:effectLst/>
                        </a:rPr>
                        <a:t>Spain</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FF0000"/>
                          </a:solidFill>
                          <a:effectLst/>
                        </a:rPr>
                        <a:t>0,688</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0,656</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0,531</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0,625</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24</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15</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20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17</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636082378"/>
                  </a:ext>
                </a:extLst>
              </a:tr>
              <a:tr h="166333">
                <a:tc>
                  <a:txBody>
                    <a:bodyPr/>
                    <a:lstStyle/>
                    <a:p>
                      <a:pPr>
                        <a:spcAft>
                          <a:spcPts val="0"/>
                        </a:spcAft>
                      </a:pPr>
                      <a:r>
                        <a:rPr lang="pl-PL" sz="800" b="1" dirty="0" err="1">
                          <a:solidFill>
                            <a:srgbClr val="FF0000"/>
                          </a:solidFill>
                          <a:effectLst/>
                        </a:rPr>
                        <a:t>Sweden</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a:solidFill>
                            <a:srgbClr val="FF0000"/>
                          </a:solidFill>
                          <a:effectLst/>
                        </a:rPr>
                        <a:t>0,859</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0,838</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0,890</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0,862</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5</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3</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a:solidFill>
                            <a:srgbClr val="FF0000"/>
                          </a:solidFill>
                          <a:effectLst/>
                        </a:rPr>
                        <a:t>3</a:t>
                      </a:r>
                      <a:endParaRPr lang="pl-PL" sz="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3</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3705685819"/>
                  </a:ext>
                </a:extLst>
              </a:tr>
              <a:tr h="166333">
                <a:tc>
                  <a:txBody>
                    <a:bodyPr/>
                    <a:lstStyle/>
                    <a:p>
                      <a:pPr>
                        <a:spcAft>
                          <a:spcPts val="0"/>
                        </a:spcAft>
                      </a:pPr>
                      <a:r>
                        <a:rPr lang="pl-PL" sz="800" b="1" dirty="0">
                          <a:solidFill>
                            <a:srgbClr val="0070C0"/>
                          </a:solidFill>
                          <a:effectLst/>
                        </a:rPr>
                        <a:t>Turkey</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0070C0"/>
                          </a:solidFill>
                          <a:effectLst/>
                        </a:rPr>
                        <a:t>0,272</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0,125</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0,157</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0,185</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33</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33</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32</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0070C0"/>
                          </a:solidFill>
                          <a:effectLst/>
                        </a:rPr>
                        <a:t>33</a:t>
                      </a:r>
                      <a:endParaRPr lang="pl-PL" sz="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4275166836"/>
                  </a:ext>
                </a:extLst>
              </a:tr>
              <a:tr h="175042">
                <a:tc>
                  <a:txBody>
                    <a:bodyPr/>
                    <a:lstStyle/>
                    <a:p>
                      <a:pPr>
                        <a:spcAft>
                          <a:spcPts val="0"/>
                        </a:spcAft>
                      </a:pPr>
                      <a:r>
                        <a:rPr lang="pl-PL" sz="800" b="1" dirty="0">
                          <a:solidFill>
                            <a:srgbClr val="FF0000"/>
                          </a:solidFill>
                          <a:effectLst/>
                        </a:rPr>
                        <a:t>United </a:t>
                      </a:r>
                      <a:r>
                        <a:rPr lang="pl-PL" sz="800" b="1" dirty="0" err="1">
                          <a:solidFill>
                            <a:srgbClr val="FF0000"/>
                          </a:solidFill>
                          <a:effectLst/>
                        </a:rPr>
                        <a:t>Kingdom</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b">
                    <a:solidFill>
                      <a:schemeClr val="bg2">
                        <a:lumMod val="90000"/>
                      </a:schemeClr>
                    </a:solidFill>
                  </a:tcPr>
                </a:tc>
                <a:tc>
                  <a:txBody>
                    <a:bodyPr/>
                    <a:lstStyle/>
                    <a:p>
                      <a:pPr algn="ctr">
                        <a:spcAft>
                          <a:spcPts val="0"/>
                        </a:spcAft>
                      </a:pPr>
                      <a:r>
                        <a:rPr lang="pl-PL" sz="800" b="1" dirty="0">
                          <a:solidFill>
                            <a:srgbClr val="FF0000"/>
                          </a:solidFill>
                          <a:effectLst/>
                        </a:rPr>
                        <a:t>0,827</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0,551</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0,758</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0,712</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9</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17</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6</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tc>
                  <a:txBody>
                    <a:bodyPr/>
                    <a:lstStyle/>
                    <a:p>
                      <a:pPr algn="ctr">
                        <a:spcAft>
                          <a:spcPts val="0"/>
                        </a:spcAft>
                      </a:pPr>
                      <a:r>
                        <a:rPr lang="pl-PL" sz="800" b="1" dirty="0">
                          <a:solidFill>
                            <a:srgbClr val="FF0000"/>
                          </a:solidFill>
                          <a:effectLst/>
                        </a:rPr>
                        <a:t>10</a:t>
                      </a:r>
                      <a:endParaRPr lang="pl-PL"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99" marR="29799" marT="0" marB="0" anchor="ctr"/>
                </a:tc>
                <a:extLst>
                  <a:ext uri="{0D108BD9-81ED-4DB2-BD59-A6C34878D82A}">
                    <a16:rowId xmlns:a16="http://schemas.microsoft.com/office/drawing/2014/main" val="1024165847"/>
                  </a:ext>
                </a:extLst>
              </a:tr>
            </a:tbl>
          </a:graphicData>
        </a:graphic>
      </p:graphicFrame>
      <p:sp>
        <p:nvSpPr>
          <p:cNvPr id="4" name="Objaśnienie liniowe 1 3">
            <a:extLst>
              <a:ext uri="{FF2B5EF4-FFF2-40B4-BE49-F238E27FC236}">
                <a16:creationId xmlns:a16="http://schemas.microsoft.com/office/drawing/2014/main" id="{08558F1B-3C85-0F46-84DB-68C24C8D28C7}"/>
              </a:ext>
            </a:extLst>
          </p:cNvPr>
          <p:cNvSpPr/>
          <p:nvPr/>
        </p:nvSpPr>
        <p:spPr>
          <a:xfrm>
            <a:off x="7386119" y="2564782"/>
            <a:ext cx="504932" cy="356838"/>
          </a:xfrm>
          <a:prstGeom prst="borderCallout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20</a:t>
            </a:r>
          </a:p>
        </p:txBody>
      </p:sp>
      <p:sp>
        <p:nvSpPr>
          <p:cNvPr id="7" name="Objaśnienie liniowe 1 6">
            <a:extLst>
              <a:ext uri="{FF2B5EF4-FFF2-40B4-BE49-F238E27FC236}">
                <a16:creationId xmlns:a16="http://schemas.microsoft.com/office/drawing/2014/main" id="{A09031A3-A7F3-424B-BE47-58AA27C36D2F}"/>
              </a:ext>
            </a:extLst>
          </p:cNvPr>
          <p:cNvSpPr/>
          <p:nvPr/>
        </p:nvSpPr>
        <p:spPr>
          <a:xfrm>
            <a:off x="7386119" y="2900246"/>
            <a:ext cx="504932" cy="356838"/>
          </a:xfrm>
          <a:prstGeom prst="borderCallout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13</a:t>
            </a:r>
          </a:p>
        </p:txBody>
      </p:sp>
      <p:sp>
        <p:nvSpPr>
          <p:cNvPr id="8" name="Objaśnienie liniowe 1 7">
            <a:extLst>
              <a:ext uri="{FF2B5EF4-FFF2-40B4-BE49-F238E27FC236}">
                <a16:creationId xmlns:a16="http://schemas.microsoft.com/office/drawing/2014/main" id="{A71884A8-76B9-B942-90A5-0F0DD5AD344B}"/>
              </a:ext>
            </a:extLst>
          </p:cNvPr>
          <p:cNvSpPr/>
          <p:nvPr/>
        </p:nvSpPr>
        <p:spPr>
          <a:xfrm>
            <a:off x="7386119" y="4739137"/>
            <a:ext cx="504932" cy="356838"/>
          </a:xfrm>
          <a:prstGeom prst="borderCallout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16</a:t>
            </a:r>
          </a:p>
        </p:txBody>
      </p:sp>
      <p:sp>
        <p:nvSpPr>
          <p:cNvPr id="10" name="Objaśnienie liniowe 1 9">
            <a:extLst>
              <a:ext uri="{FF2B5EF4-FFF2-40B4-BE49-F238E27FC236}">
                <a16:creationId xmlns:a16="http://schemas.microsoft.com/office/drawing/2014/main" id="{B8DF3E60-CDC3-8845-92C6-8067FEA5D927}"/>
              </a:ext>
            </a:extLst>
          </p:cNvPr>
          <p:cNvSpPr/>
          <p:nvPr/>
        </p:nvSpPr>
        <p:spPr>
          <a:xfrm>
            <a:off x="7386119" y="5739615"/>
            <a:ext cx="504932" cy="356838"/>
          </a:xfrm>
          <a:prstGeom prst="borderCallout1">
            <a:avLst/>
          </a:prstGeom>
          <a:ln w="26424"/>
          <a:scene3d>
            <a:camera prst="orthographicFront">
              <a:rot lat="0" lon="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17</a:t>
            </a:r>
          </a:p>
        </p:txBody>
      </p:sp>
      <p:sp>
        <p:nvSpPr>
          <p:cNvPr id="11" name="Objaśnienie liniowe 1 10">
            <a:extLst>
              <a:ext uri="{FF2B5EF4-FFF2-40B4-BE49-F238E27FC236}">
                <a16:creationId xmlns:a16="http://schemas.microsoft.com/office/drawing/2014/main" id="{730757E7-8F53-6648-90E4-AD4CDB97827B}"/>
              </a:ext>
            </a:extLst>
          </p:cNvPr>
          <p:cNvSpPr/>
          <p:nvPr/>
        </p:nvSpPr>
        <p:spPr>
          <a:xfrm>
            <a:off x="7398156" y="6221190"/>
            <a:ext cx="504932" cy="356838"/>
          </a:xfrm>
          <a:prstGeom prst="borderCallout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10</a:t>
            </a:r>
          </a:p>
        </p:txBody>
      </p:sp>
      <p:sp>
        <p:nvSpPr>
          <p:cNvPr id="13" name="Prostokąt 12">
            <a:extLst>
              <a:ext uri="{FF2B5EF4-FFF2-40B4-BE49-F238E27FC236}">
                <a16:creationId xmlns:a16="http://schemas.microsoft.com/office/drawing/2014/main" id="{BF6DE6E6-6407-3344-AA5A-08EA3536E330}"/>
              </a:ext>
            </a:extLst>
          </p:cNvPr>
          <p:cNvSpPr/>
          <p:nvPr/>
        </p:nvSpPr>
        <p:spPr>
          <a:xfrm>
            <a:off x="8237181" y="5992257"/>
            <a:ext cx="504932" cy="356838"/>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FF0000"/>
                </a:solidFill>
              </a:rPr>
              <a:t>3</a:t>
            </a:r>
          </a:p>
        </p:txBody>
      </p:sp>
      <p:cxnSp>
        <p:nvCxnSpPr>
          <p:cNvPr id="15" name="Łącznik prosty 14">
            <a:extLst>
              <a:ext uri="{FF2B5EF4-FFF2-40B4-BE49-F238E27FC236}">
                <a16:creationId xmlns:a16="http://schemas.microsoft.com/office/drawing/2014/main" id="{A11FE3A8-8BD7-ED45-AD22-A6A0C21551FD}"/>
              </a:ext>
            </a:extLst>
          </p:cNvPr>
          <p:cNvCxnSpPr>
            <a:cxnSpLocks/>
          </p:cNvCxnSpPr>
          <p:nvPr/>
        </p:nvCxnSpPr>
        <p:spPr>
          <a:xfrm flipV="1">
            <a:off x="7275493" y="6079859"/>
            <a:ext cx="961688" cy="141332"/>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17" name="Prostokąt 16">
            <a:extLst>
              <a:ext uri="{FF2B5EF4-FFF2-40B4-BE49-F238E27FC236}">
                <a16:creationId xmlns:a16="http://schemas.microsoft.com/office/drawing/2014/main" id="{E91642A5-FBEE-2442-8D0D-F2FE26524C32}"/>
              </a:ext>
            </a:extLst>
          </p:cNvPr>
          <p:cNvSpPr/>
          <p:nvPr/>
        </p:nvSpPr>
        <p:spPr>
          <a:xfrm>
            <a:off x="922425" y="4739137"/>
            <a:ext cx="504932" cy="356838"/>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0070C0"/>
                </a:solidFill>
              </a:rPr>
              <a:t>1</a:t>
            </a:r>
          </a:p>
        </p:txBody>
      </p:sp>
      <p:sp>
        <p:nvSpPr>
          <p:cNvPr id="18" name="Prostokąt 17">
            <a:extLst>
              <a:ext uri="{FF2B5EF4-FFF2-40B4-BE49-F238E27FC236}">
                <a16:creationId xmlns:a16="http://schemas.microsoft.com/office/drawing/2014/main" id="{24C862B3-04A9-4946-9636-5535D32C4C32}"/>
              </a:ext>
            </a:extLst>
          </p:cNvPr>
          <p:cNvSpPr/>
          <p:nvPr/>
        </p:nvSpPr>
        <p:spPr>
          <a:xfrm>
            <a:off x="918856" y="6298581"/>
            <a:ext cx="504932" cy="356838"/>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solidFill>
                  <a:srgbClr val="0070C0"/>
                </a:solidFill>
              </a:rPr>
              <a:t>33</a:t>
            </a:r>
          </a:p>
        </p:txBody>
      </p:sp>
    </p:spTree>
    <p:extLst>
      <p:ext uri="{BB962C8B-B14F-4D97-AF65-F5344CB8AC3E}">
        <p14:creationId xmlns:p14="http://schemas.microsoft.com/office/powerpoint/2010/main" val="4136469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err="1"/>
              <a:t>Definitions</a:t>
            </a:r>
            <a:r>
              <a:rPr lang="pl-PL" dirty="0"/>
              <a:t> – </a:t>
            </a:r>
            <a:r>
              <a:rPr lang="pl-PL" dirty="0" err="1"/>
              <a:t>dwelling</a:t>
            </a:r>
            <a:endParaRPr lang="pl-PL" dirty="0"/>
          </a:p>
        </p:txBody>
      </p:sp>
      <p:sp>
        <p:nvSpPr>
          <p:cNvPr id="3" name="Symbol zastępczy zawartości 2"/>
          <p:cNvSpPr>
            <a:spLocks noGrp="1"/>
          </p:cNvSpPr>
          <p:nvPr>
            <p:ph idx="1"/>
          </p:nvPr>
        </p:nvSpPr>
        <p:spPr/>
        <p:txBody>
          <a:bodyPr>
            <a:normAutofit/>
          </a:bodyPr>
          <a:lstStyle/>
          <a:p>
            <a:pPr marL="0" indent="0" algn="just">
              <a:lnSpc>
                <a:spcPct val="120000"/>
              </a:lnSpc>
              <a:buNone/>
            </a:pPr>
            <a:r>
              <a:rPr lang="en-US" b="1" dirty="0"/>
              <a:t>A dwelling is a place comprising one or several rooms including auxiliary spaces, built or </a:t>
            </a:r>
            <a:r>
              <a:rPr lang="en-US" b="1" dirty="0" err="1"/>
              <a:t>remodelled</a:t>
            </a:r>
            <a:r>
              <a:rPr lang="en-US" b="1" dirty="0"/>
              <a:t> for residential purposes, structurally separated (by permanent walls) within a building, into which a separate access leads from a staircase, passage, common hall or directly from the</a:t>
            </a:r>
            <a:r>
              <a:rPr lang="pl-PL" b="1" dirty="0"/>
              <a:t> </a:t>
            </a:r>
            <a:r>
              <a:rPr lang="en-US" b="1" dirty="0"/>
              <a:t>street, courtyard or garden.</a:t>
            </a:r>
            <a:endParaRPr lang="pl-PL" b="1" dirty="0"/>
          </a:p>
          <a:p>
            <a:pPr marL="0" indent="0">
              <a:buNone/>
            </a:pPr>
            <a:endParaRPr lang="pl-PL" dirty="0"/>
          </a:p>
          <a:p>
            <a:pPr marL="0" indent="0">
              <a:buNone/>
            </a:pPr>
            <a:r>
              <a:rPr lang="pl-PL" sz="1800" dirty="0"/>
              <a:t>Source:</a:t>
            </a:r>
          </a:p>
          <a:p>
            <a:pPr marL="0" indent="0">
              <a:buNone/>
            </a:pPr>
            <a:r>
              <a:rPr lang="en-US" sz="1800" dirty="0"/>
              <a:t>Methodological instruction </a:t>
            </a:r>
            <a:r>
              <a:rPr lang="pl-PL" sz="1800" dirty="0"/>
              <a:t>for</a:t>
            </a:r>
            <a:r>
              <a:rPr lang="en-US" sz="1800" dirty="0"/>
              <a:t> the National Census of Population and Housing in 2002</a:t>
            </a:r>
            <a:r>
              <a:rPr lang="pl-PL" sz="1800" dirty="0"/>
              <a:t>; Statistical Yearbook of The Republic of Poland 2015, p. 321</a:t>
            </a:r>
          </a:p>
        </p:txBody>
      </p:sp>
    </p:spTree>
    <p:extLst>
      <p:ext uri="{BB962C8B-B14F-4D97-AF65-F5344CB8AC3E}">
        <p14:creationId xmlns:p14="http://schemas.microsoft.com/office/powerpoint/2010/main" val="2832791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pic>
        <p:nvPicPr>
          <p:cNvPr id="16" name="Obraz 15" descr="Obraz zawierający tekst, mapa&#10;&#10;Opis wygenerowany automatycznie">
            <a:extLst>
              <a:ext uri="{FF2B5EF4-FFF2-40B4-BE49-F238E27FC236}">
                <a16:creationId xmlns:a16="http://schemas.microsoft.com/office/drawing/2014/main" id="{9C817A98-A34B-6E4A-9C40-0C3676DE00A6}"/>
              </a:ext>
            </a:extLst>
          </p:cNvPr>
          <p:cNvPicPr/>
          <p:nvPr/>
        </p:nvPicPr>
        <p:blipFill rotWithShape="1">
          <a:blip r:embed="rId2">
            <a:extLst>
              <a:ext uri="{28A0092B-C50C-407E-A947-70E740481C1C}">
                <a14:useLocalDpi xmlns:a14="http://schemas.microsoft.com/office/drawing/2010/main" val="0"/>
              </a:ext>
            </a:extLst>
          </a:blip>
          <a:srcRect l="-548" t="-558" r="-548" b="-558"/>
          <a:stretch/>
        </p:blipFill>
        <p:spPr bwMode="auto">
          <a:xfrm>
            <a:off x="613317" y="778141"/>
            <a:ext cx="7917365" cy="56988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6977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pic>
        <p:nvPicPr>
          <p:cNvPr id="6" name="Obraz 5" descr="Obraz zawierający tekst, mapa&#10;&#10;Opis wygenerowany automatycznie">
            <a:extLst>
              <a:ext uri="{FF2B5EF4-FFF2-40B4-BE49-F238E27FC236}">
                <a16:creationId xmlns:a16="http://schemas.microsoft.com/office/drawing/2014/main" id="{B13A2A7B-C369-9145-8AD6-094C7B7FBE5E}"/>
              </a:ext>
            </a:extLst>
          </p:cNvPr>
          <p:cNvPicPr/>
          <p:nvPr/>
        </p:nvPicPr>
        <p:blipFill rotWithShape="1">
          <a:blip r:embed="rId2">
            <a:extLst>
              <a:ext uri="{28A0092B-C50C-407E-A947-70E740481C1C}">
                <a14:useLocalDpi xmlns:a14="http://schemas.microsoft.com/office/drawing/2010/main" val="0"/>
              </a:ext>
            </a:extLst>
          </a:blip>
          <a:srcRect l="-535" t="-543" r="-535" b="-543"/>
          <a:stretch/>
        </p:blipFill>
        <p:spPr bwMode="auto">
          <a:xfrm>
            <a:off x="457199" y="778141"/>
            <a:ext cx="8073483" cy="56988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6745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pic>
        <p:nvPicPr>
          <p:cNvPr id="7" name="Obraz 6" descr="Obraz zawierający tekst, mapa&#10;&#10;Opis wygenerowany automatycznie">
            <a:extLst>
              <a:ext uri="{FF2B5EF4-FFF2-40B4-BE49-F238E27FC236}">
                <a16:creationId xmlns:a16="http://schemas.microsoft.com/office/drawing/2014/main" id="{E16080B0-ACE4-BE49-9DA1-D058FF2C1E52}"/>
              </a:ext>
            </a:extLst>
          </p:cNvPr>
          <p:cNvPicPr/>
          <p:nvPr/>
        </p:nvPicPr>
        <p:blipFill rotWithShape="1">
          <a:blip r:embed="rId2">
            <a:extLst>
              <a:ext uri="{28A0092B-C50C-407E-A947-70E740481C1C}">
                <a14:useLocalDpi xmlns:a14="http://schemas.microsoft.com/office/drawing/2010/main" val="0"/>
              </a:ext>
            </a:extLst>
          </a:blip>
          <a:srcRect l="-129" t="-137" r="-129" b="-137"/>
          <a:stretch/>
        </p:blipFill>
        <p:spPr bwMode="auto">
          <a:xfrm>
            <a:off x="457200" y="778141"/>
            <a:ext cx="8073483" cy="56988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28196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pic>
        <p:nvPicPr>
          <p:cNvPr id="6" name="Obraz 5" descr="Obraz zawierający tekst, mapa&#10;&#10;Opis wygenerowany automatycznie">
            <a:extLst>
              <a:ext uri="{FF2B5EF4-FFF2-40B4-BE49-F238E27FC236}">
                <a16:creationId xmlns:a16="http://schemas.microsoft.com/office/drawing/2014/main" id="{AA0FAC6D-BB03-C14D-BCE7-0E131C1DD166}"/>
              </a:ext>
            </a:extLst>
          </p:cNvPr>
          <p:cNvPicPr/>
          <p:nvPr/>
        </p:nvPicPr>
        <p:blipFill rotWithShape="1">
          <a:blip r:embed="rId2">
            <a:extLst>
              <a:ext uri="{28A0092B-C50C-407E-A947-70E740481C1C}">
                <a14:useLocalDpi xmlns:a14="http://schemas.microsoft.com/office/drawing/2010/main" val="0"/>
              </a:ext>
            </a:extLst>
          </a:blip>
          <a:srcRect l="-254" t="-279" r="-254" b="-279"/>
          <a:stretch/>
        </p:blipFill>
        <p:spPr bwMode="auto">
          <a:xfrm>
            <a:off x="457200" y="778141"/>
            <a:ext cx="8073483" cy="56988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35007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02389"/>
            <a:ext cx="8073483" cy="475752"/>
          </a:xfrm>
        </p:spPr>
        <p:txBody>
          <a:bodyPr>
            <a:normAutofit fontScale="90000"/>
          </a:bodyPr>
          <a:lstStyle/>
          <a:p>
            <a:pPr algn="ctr"/>
            <a:r>
              <a:rPr lang="pl-PL" sz="2800" b="1" dirty="0" err="1"/>
              <a:t>Satisfaction</a:t>
            </a:r>
            <a:r>
              <a:rPr lang="pl-PL" sz="2800" b="1" dirty="0"/>
              <a:t> with </a:t>
            </a:r>
            <a:r>
              <a:rPr lang="pl-PL" sz="2800" b="1" dirty="0" err="1"/>
              <a:t>residence</a:t>
            </a:r>
            <a:r>
              <a:rPr lang="pl-PL" sz="2800" b="1" dirty="0"/>
              <a:t> - </a:t>
            </a:r>
            <a:r>
              <a:rPr lang="pl-PL" sz="2800" b="1" dirty="0" err="1"/>
              <a:t>results</a:t>
            </a:r>
            <a:endParaRPr lang="pl-PL" sz="2800" b="1" dirty="0"/>
          </a:p>
        </p:txBody>
      </p:sp>
      <p:sp>
        <p:nvSpPr>
          <p:cNvPr id="9" name="Symbol zastępczy zawartości 8"/>
          <p:cNvSpPr>
            <a:spLocks noGrp="1"/>
          </p:cNvSpPr>
          <p:nvPr>
            <p:ph idx="1"/>
          </p:nvPr>
        </p:nvSpPr>
        <p:spPr/>
        <p:txBody>
          <a:bodyPr/>
          <a:lstStyle/>
          <a:p>
            <a:pPr marL="0" indent="0">
              <a:buNone/>
            </a:pPr>
            <a:endParaRPr lang="pl-PL" dirty="0"/>
          </a:p>
          <a:p>
            <a:pPr marL="0" indent="0">
              <a:buNone/>
            </a:pPr>
            <a:endParaRPr lang="pl-PL" dirty="0"/>
          </a:p>
        </p:txBody>
      </p:sp>
      <p:pic>
        <p:nvPicPr>
          <p:cNvPr id="5" name="Obraz 4" descr="Obraz zawierający tekst&#10;&#10;Opis wygenerowany automatycznie">
            <a:extLst>
              <a:ext uri="{FF2B5EF4-FFF2-40B4-BE49-F238E27FC236}">
                <a16:creationId xmlns:a16="http://schemas.microsoft.com/office/drawing/2014/main" id="{81419254-E1A1-F645-9267-4C6CE055F538}"/>
              </a:ext>
            </a:extLst>
          </p:cNvPr>
          <p:cNvPicPr/>
          <p:nvPr/>
        </p:nvPicPr>
        <p:blipFill>
          <a:blip r:embed="rId2">
            <a:extLst>
              <a:ext uri="{28A0092B-C50C-407E-A947-70E740481C1C}">
                <a14:useLocalDpi xmlns:a14="http://schemas.microsoft.com/office/drawing/2010/main" val="0"/>
              </a:ext>
            </a:extLst>
          </a:blip>
          <a:stretch>
            <a:fillRect/>
          </a:stretch>
        </p:blipFill>
        <p:spPr>
          <a:xfrm>
            <a:off x="613318" y="778141"/>
            <a:ext cx="7917366" cy="5698859"/>
          </a:xfrm>
          <a:prstGeom prst="rect">
            <a:avLst/>
          </a:prstGeom>
        </p:spPr>
      </p:pic>
    </p:spTree>
    <p:extLst>
      <p:ext uri="{BB962C8B-B14F-4D97-AF65-F5344CB8AC3E}">
        <p14:creationId xmlns:p14="http://schemas.microsoft.com/office/powerpoint/2010/main" val="356955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err="1"/>
              <a:t>Summary</a:t>
            </a:r>
            <a:endParaRPr lang="pl-PL" b="1" dirty="0"/>
          </a:p>
        </p:txBody>
      </p:sp>
      <p:sp>
        <p:nvSpPr>
          <p:cNvPr id="3" name="Symbol zastępczy zawartości 2"/>
          <p:cNvSpPr>
            <a:spLocks noGrp="1"/>
          </p:cNvSpPr>
          <p:nvPr>
            <p:ph idx="1"/>
          </p:nvPr>
        </p:nvSpPr>
        <p:spPr/>
        <p:txBody>
          <a:bodyPr>
            <a:normAutofit fontScale="92500"/>
          </a:bodyPr>
          <a:lstStyle/>
          <a:p>
            <a:pPr marL="457200" indent="-457200">
              <a:buAutoNum type="arabicPeriod"/>
            </a:pPr>
            <a:r>
              <a:rPr lang="pl-PL" b="1" dirty="0" err="1"/>
              <a:t>Housing</a:t>
            </a:r>
            <a:r>
              <a:rPr lang="pl-PL" b="1" dirty="0"/>
              <a:t> (</a:t>
            </a:r>
            <a:r>
              <a:rPr lang="pl-PL" b="1" dirty="0" err="1"/>
              <a:t>living</a:t>
            </a:r>
            <a:r>
              <a:rPr lang="pl-PL" b="1" dirty="0"/>
              <a:t>) </a:t>
            </a:r>
            <a:r>
              <a:rPr lang="pl-PL" b="1" dirty="0" err="1"/>
              <a:t>situation</a:t>
            </a:r>
            <a:r>
              <a:rPr lang="pl-PL" b="1" dirty="0"/>
              <a:t> in Poland and </a:t>
            </a:r>
            <a:r>
              <a:rPr lang="pl-PL" b="1" dirty="0" err="1"/>
              <a:t>other</a:t>
            </a:r>
            <a:r>
              <a:rPr lang="pl-PL" b="1" dirty="0"/>
              <a:t> EU </a:t>
            </a:r>
            <a:r>
              <a:rPr lang="pl-PL" b="1" dirty="0" err="1"/>
              <a:t>countries</a:t>
            </a:r>
            <a:r>
              <a:rPr lang="pl-PL" b="1" dirty="0"/>
              <a:t> - a problem with </a:t>
            </a:r>
            <a:r>
              <a:rPr lang="pl-PL" b="1" dirty="0" err="1"/>
              <a:t>multidimensional</a:t>
            </a:r>
            <a:r>
              <a:rPr lang="pl-PL" b="1" dirty="0"/>
              <a:t> </a:t>
            </a:r>
            <a:r>
              <a:rPr lang="pl-PL" b="1" dirty="0" err="1"/>
              <a:t>consequences</a:t>
            </a:r>
            <a:endParaRPr lang="pl-PL" b="1" dirty="0"/>
          </a:p>
          <a:p>
            <a:pPr marL="457200" indent="-457200">
              <a:buAutoNum type="arabicPeriod"/>
            </a:pPr>
            <a:r>
              <a:rPr lang="pl-PL" b="1" dirty="0" err="1"/>
              <a:t>Measurement</a:t>
            </a:r>
            <a:r>
              <a:rPr lang="pl-PL" b="1" dirty="0"/>
              <a:t> of the </a:t>
            </a:r>
            <a:r>
              <a:rPr lang="pl-PL" b="1" dirty="0" err="1"/>
              <a:t>housing</a:t>
            </a:r>
            <a:r>
              <a:rPr lang="pl-PL" b="1" dirty="0"/>
              <a:t> </a:t>
            </a:r>
            <a:r>
              <a:rPr lang="pl-PL" b="1" dirty="0" err="1"/>
              <a:t>situation</a:t>
            </a:r>
            <a:r>
              <a:rPr lang="pl-PL" b="1" dirty="0"/>
              <a:t> of </a:t>
            </a:r>
            <a:r>
              <a:rPr lang="pl-PL" b="1" dirty="0" err="1"/>
              <a:t>households</a:t>
            </a:r>
            <a:r>
              <a:rPr lang="pl-PL" b="1" dirty="0"/>
              <a:t> in </a:t>
            </a:r>
            <a:r>
              <a:rPr lang="pl-PL" b="1" dirty="0" err="1"/>
              <a:t>its</a:t>
            </a:r>
            <a:r>
              <a:rPr lang="pl-PL" b="1" dirty="0"/>
              <a:t> </a:t>
            </a:r>
            <a:r>
              <a:rPr lang="pl-PL" b="1" dirty="0" err="1"/>
              <a:t>entirety</a:t>
            </a:r>
            <a:r>
              <a:rPr lang="pl-PL" b="1" dirty="0"/>
              <a:t> - a </a:t>
            </a:r>
            <a:r>
              <a:rPr lang="pl-PL" b="1" dirty="0" err="1"/>
              <a:t>difficult</a:t>
            </a:r>
            <a:r>
              <a:rPr lang="pl-PL" b="1" dirty="0"/>
              <a:t> </a:t>
            </a:r>
            <a:r>
              <a:rPr lang="pl-PL" b="1" dirty="0" err="1"/>
              <a:t>undertaking</a:t>
            </a:r>
            <a:r>
              <a:rPr lang="pl-PL" b="1" dirty="0"/>
              <a:t> </a:t>
            </a:r>
            <a:r>
              <a:rPr lang="pl-PL" b="1" dirty="0" err="1"/>
              <a:t>due</a:t>
            </a:r>
            <a:r>
              <a:rPr lang="pl-PL" b="1" dirty="0"/>
              <a:t> to:</a:t>
            </a:r>
          </a:p>
          <a:p>
            <a:pPr marL="0" indent="0">
              <a:buNone/>
            </a:pPr>
            <a:r>
              <a:rPr lang="pl-PL" b="1" dirty="0"/>
              <a:t>	</a:t>
            </a:r>
            <a:r>
              <a:rPr lang="pl-PL" b="1" dirty="0" err="1"/>
              <a:t>definitions</a:t>
            </a:r>
            <a:endParaRPr lang="pl-PL" b="1" dirty="0"/>
          </a:p>
          <a:p>
            <a:pPr marL="0" indent="0">
              <a:buNone/>
            </a:pPr>
            <a:r>
              <a:rPr lang="pl-PL" b="1" dirty="0"/>
              <a:t>	</a:t>
            </a:r>
            <a:r>
              <a:rPr lang="pl-PL" b="1" dirty="0" err="1"/>
              <a:t>selection</a:t>
            </a:r>
            <a:r>
              <a:rPr lang="pl-PL" b="1" dirty="0"/>
              <a:t> of </a:t>
            </a:r>
            <a:r>
              <a:rPr lang="pl-PL" b="1" dirty="0" err="1"/>
              <a:t>indicators</a:t>
            </a:r>
            <a:r>
              <a:rPr lang="pl-PL" b="1" dirty="0"/>
              <a:t>,</a:t>
            </a:r>
          </a:p>
          <a:p>
            <a:pPr marL="0" indent="0">
              <a:buNone/>
            </a:pPr>
            <a:r>
              <a:rPr lang="pl-PL" b="1" dirty="0"/>
              <a:t>	</a:t>
            </a:r>
            <a:r>
              <a:rPr lang="pl-PL" b="1" dirty="0" err="1"/>
              <a:t>availability</a:t>
            </a:r>
            <a:r>
              <a:rPr lang="pl-PL" b="1" dirty="0"/>
              <a:t> of </a:t>
            </a:r>
            <a:r>
              <a:rPr lang="pl-PL" b="1" dirty="0" err="1"/>
              <a:t>relevant</a:t>
            </a:r>
            <a:r>
              <a:rPr lang="pl-PL" b="1" dirty="0"/>
              <a:t> data,</a:t>
            </a:r>
          </a:p>
          <a:p>
            <a:pPr marL="0" indent="0">
              <a:buNone/>
            </a:pPr>
            <a:r>
              <a:rPr lang="pl-PL" b="1" dirty="0"/>
              <a:t>	</a:t>
            </a:r>
            <a:r>
              <a:rPr lang="pl-PL" b="1" dirty="0" err="1"/>
              <a:t>selection</a:t>
            </a:r>
            <a:r>
              <a:rPr lang="pl-PL" b="1" dirty="0"/>
              <a:t> of </a:t>
            </a:r>
            <a:r>
              <a:rPr lang="pl-PL" b="1" dirty="0" err="1"/>
              <a:t>dwelling</a:t>
            </a:r>
            <a:r>
              <a:rPr lang="pl-PL" b="1" dirty="0"/>
              <a:t> </a:t>
            </a:r>
            <a:r>
              <a:rPr lang="pl-PL" b="1" dirty="0" err="1"/>
              <a:t>areas</a:t>
            </a:r>
            <a:r>
              <a:rPr lang="pl-PL" b="1" dirty="0"/>
              <a:t> and </a:t>
            </a:r>
            <a:r>
              <a:rPr lang="pl-PL" b="1" dirty="0" err="1"/>
              <a:t>their</a:t>
            </a:r>
            <a:r>
              <a:rPr lang="pl-PL" b="1" dirty="0"/>
              <a:t> </a:t>
            </a:r>
            <a:r>
              <a:rPr lang="pl-PL" b="1" dirty="0" err="1"/>
              <a:t>categorization</a:t>
            </a:r>
            <a:r>
              <a:rPr lang="pl-PL" b="1" dirty="0"/>
              <a:t>.</a:t>
            </a:r>
          </a:p>
          <a:p>
            <a:pPr marL="457200" indent="-457200">
              <a:buFont typeface="+mj-lt"/>
              <a:buAutoNum type="arabicPeriod" startAt="3"/>
            </a:pPr>
            <a:r>
              <a:rPr lang="pl-PL" b="1" dirty="0"/>
              <a:t>The </a:t>
            </a:r>
            <a:r>
              <a:rPr lang="pl-PL" b="1" dirty="0" err="1"/>
              <a:t>obtained</a:t>
            </a:r>
            <a:r>
              <a:rPr lang="pl-PL" b="1" dirty="0"/>
              <a:t> </a:t>
            </a:r>
            <a:r>
              <a:rPr lang="pl-PL" b="1" dirty="0" err="1"/>
              <a:t>results</a:t>
            </a:r>
            <a:r>
              <a:rPr lang="pl-PL" b="1" dirty="0"/>
              <a:t> - </a:t>
            </a:r>
            <a:r>
              <a:rPr lang="pl-PL" b="1" dirty="0" err="1"/>
              <a:t>despite</a:t>
            </a:r>
            <a:r>
              <a:rPr lang="pl-PL" b="1" dirty="0"/>
              <a:t> </a:t>
            </a:r>
            <a:r>
              <a:rPr lang="pl-PL" b="1" dirty="0" err="1"/>
              <a:t>everything</a:t>
            </a:r>
            <a:r>
              <a:rPr lang="pl-PL" b="1" dirty="0"/>
              <a:t> - point to the </a:t>
            </a:r>
            <a:r>
              <a:rPr lang="pl-PL" b="1" dirty="0" err="1"/>
              <a:t>legitimacy</a:t>
            </a:r>
            <a:r>
              <a:rPr lang="pl-PL" b="1" dirty="0"/>
              <a:t> of </a:t>
            </a:r>
            <a:r>
              <a:rPr lang="pl-PL" b="1" dirty="0" err="1"/>
              <a:t>using</a:t>
            </a:r>
            <a:r>
              <a:rPr lang="pl-PL" b="1" dirty="0"/>
              <a:t> a </a:t>
            </a:r>
            <a:r>
              <a:rPr lang="pl-PL" b="1" dirty="0" err="1"/>
              <a:t>multidimensional</a:t>
            </a:r>
            <a:r>
              <a:rPr lang="pl-PL" b="1" dirty="0"/>
              <a:t> </a:t>
            </a:r>
            <a:r>
              <a:rPr lang="pl-PL" b="1" dirty="0" err="1"/>
              <a:t>approach</a:t>
            </a:r>
            <a:r>
              <a:rPr lang="pl-PL" b="1" dirty="0"/>
              <a:t> to </a:t>
            </a:r>
            <a:r>
              <a:rPr lang="pl-PL" b="1" dirty="0" err="1"/>
              <a:t>assessing</a:t>
            </a:r>
            <a:r>
              <a:rPr lang="pl-PL" b="1" dirty="0"/>
              <a:t> and </a:t>
            </a:r>
            <a:r>
              <a:rPr lang="pl-PL" b="1" dirty="0" err="1"/>
              <a:t>comparing</a:t>
            </a:r>
            <a:r>
              <a:rPr lang="pl-PL" b="1" dirty="0"/>
              <a:t> the </a:t>
            </a:r>
            <a:r>
              <a:rPr lang="pl-PL" b="1" dirty="0" err="1"/>
              <a:t>housing</a:t>
            </a:r>
            <a:r>
              <a:rPr lang="pl-PL" b="1" dirty="0"/>
              <a:t> </a:t>
            </a:r>
            <a:r>
              <a:rPr lang="pl-PL" b="1" dirty="0" err="1"/>
              <a:t>situation</a:t>
            </a:r>
            <a:r>
              <a:rPr lang="pl-PL" b="1" dirty="0"/>
              <a:t> in </a:t>
            </a:r>
            <a:r>
              <a:rPr lang="pl-PL" b="1" dirty="0" err="1"/>
              <a:t>international</a:t>
            </a:r>
            <a:r>
              <a:rPr lang="pl-PL" b="1" dirty="0"/>
              <a:t> </a:t>
            </a:r>
            <a:r>
              <a:rPr lang="pl-PL" b="1" dirty="0" err="1"/>
              <a:t>range</a:t>
            </a:r>
            <a:r>
              <a:rPr lang="pl-PL" b="1" dirty="0"/>
              <a:t>.</a:t>
            </a:r>
          </a:p>
        </p:txBody>
      </p:sp>
    </p:spTree>
    <p:extLst>
      <p:ext uri="{BB962C8B-B14F-4D97-AF65-F5344CB8AC3E}">
        <p14:creationId xmlns:p14="http://schemas.microsoft.com/office/powerpoint/2010/main" val="40447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7CC70F-58F9-1C48-9D59-B68EEE954E25}"/>
              </a:ext>
            </a:extLst>
          </p:cNvPr>
          <p:cNvSpPr>
            <a:spLocks noGrp="1"/>
          </p:cNvSpPr>
          <p:nvPr>
            <p:ph type="title"/>
          </p:nvPr>
        </p:nvSpPr>
        <p:spPr>
          <a:xfrm>
            <a:off x="685800" y="1679448"/>
            <a:ext cx="7772400" cy="2200275"/>
          </a:xfrm>
        </p:spPr>
        <p:txBody>
          <a:bodyPr/>
          <a:lstStyle/>
          <a:p>
            <a:pPr algn="ctr"/>
            <a:r>
              <a:rPr lang="pl-PL" dirty="0" err="1"/>
              <a:t>Thank</a:t>
            </a:r>
            <a:r>
              <a:rPr lang="pl-PL" dirty="0"/>
              <a:t> </a:t>
            </a:r>
            <a:r>
              <a:rPr lang="pl-PL" dirty="0" err="1"/>
              <a:t>you</a:t>
            </a:r>
            <a:r>
              <a:rPr lang="pl-PL" dirty="0"/>
              <a:t> for </a:t>
            </a:r>
            <a:r>
              <a:rPr lang="pl-PL" dirty="0" err="1"/>
              <a:t>your</a:t>
            </a:r>
            <a:r>
              <a:rPr lang="pl-PL" dirty="0"/>
              <a:t> </a:t>
            </a:r>
            <a:r>
              <a:rPr lang="pl-PL" dirty="0" err="1"/>
              <a:t>attention</a:t>
            </a:r>
            <a:endParaRPr lang="pl-PL" dirty="0"/>
          </a:p>
        </p:txBody>
      </p:sp>
      <p:sp>
        <p:nvSpPr>
          <p:cNvPr id="3" name="Symbol zastępczy tekstu 2">
            <a:extLst>
              <a:ext uri="{FF2B5EF4-FFF2-40B4-BE49-F238E27FC236}">
                <a16:creationId xmlns:a16="http://schemas.microsoft.com/office/drawing/2014/main" id="{D61C2B10-1011-644A-9BBE-19DFCD607516}"/>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270038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err="1"/>
              <a:t>Definitions</a:t>
            </a:r>
            <a:r>
              <a:rPr lang="pl-PL" dirty="0"/>
              <a:t> – </a:t>
            </a:r>
            <a:r>
              <a:rPr lang="pl-PL" dirty="0" err="1"/>
              <a:t>dwelling</a:t>
            </a:r>
            <a:endParaRPr lang="pl-PL" dirty="0"/>
          </a:p>
        </p:txBody>
      </p:sp>
      <p:sp>
        <p:nvSpPr>
          <p:cNvPr id="3" name="Symbol zastępczy zawartości 2"/>
          <p:cNvSpPr>
            <a:spLocks noGrp="1"/>
          </p:cNvSpPr>
          <p:nvPr>
            <p:ph idx="1"/>
          </p:nvPr>
        </p:nvSpPr>
        <p:spPr>
          <a:xfrm>
            <a:off x="457200" y="1600200"/>
            <a:ext cx="8229600" cy="4876800"/>
          </a:xfrm>
        </p:spPr>
        <p:txBody>
          <a:bodyPr>
            <a:normAutofit/>
          </a:bodyPr>
          <a:lstStyle/>
          <a:p>
            <a:pPr marL="0" indent="0">
              <a:buNone/>
            </a:pPr>
            <a:r>
              <a:rPr lang="en-US" b="1" dirty="0"/>
              <a:t>The definition used by Eurostat</a:t>
            </a:r>
            <a:endParaRPr lang="pl-PL" b="1" dirty="0"/>
          </a:p>
          <a:p>
            <a:pPr marL="0" indent="0">
              <a:buNone/>
            </a:pPr>
            <a:endParaRPr lang="pl-PL" b="1" dirty="0"/>
          </a:p>
          <a:p>
            <a:pPr marL="0" indent="0" algn="just">
              <a:buNone/>
            </a:pPr>
            <a:r>
              <a:rPr lang="pl-PL" b="1" dirty="0" err="1"/>
              <a:t>Buildings</a:t>
            </a:r>
            <a:r>
              <a:rPr lang="pl-PL" b="1" dirty="0"/>
              <a:t>, </a:t>
            </a:r>
            <a:r>
              <a:rPr lang="pl-PL" b="1" dirty="0" err="1"/>
              <a:t>or</a:t>
            </a:r>
            <a:r>
              <a:rPr lang="pl-PL" b="1" dirty="0"/>
              <a:t> </a:t>
            </a:r>
            <a:r>
              <a:rPr lang="pl-PL" b="1" dirty="0" err="1"/>
              <a:t>designated</a:t>
            </a:r>
            <a:r>
              <a:rPr lang="pl-PL" b="1" dirty="0"/>
              <a:t> </a:t>
            </a:r>
            <a:r>
              <a:rPr lang="pl-PL" b="1" dirty="0" err="1"/>
              <a:t>parts</a:t>
            </a:r>
            <a:r>
              <a:rPr lang="pl-PL" b="1" dirty="0"/>
              <a:t> of </a:t>
            </a:r>
            <a:r>
              <a:rPr lang="pl-PL" b="1" dirty="0" err="1"/>
              <a:t>buildings</a:t>
            </a:r>
            <a:r>
              <a:rPr lang="pl-PL" b="1" dirty="0"/>
              <a:t>, </a:t>
            </a:r>
            <a:r>
              <a:rPr lang="pl-PL" b="1" dirty="0" err="1"/>
              <a:t>that</a:t>
            </a:r>
            <a:r>
              <a:rPr lang="pl-PL" b="1" dirty="0"/>
              <a:t> </a:t>
            </a:r>
            <a:r>
              <a:rPr lang="pl-PL" b="1" dirty="0" err="1"/>
              <a:t>are</a:t>
            </a:r>
            <a:r>
              <a:rPr lang="pl-PL" b="1" dirty="0"/>
              <a:t> </a:t>
            </a:r>
            <a:r>
              <a:rPr lang="pl-PL" b="1" dirty="0" err="1"/>
              <a:t>used</a:t>
            </a:r>
            <a:r>
              <a:rPr lang="pl-PL" b="1" dirty="0"/>
              <a:t> </a:t>
            </a:r>
            <a:r>
              <a:rPr lang="pl-PL" b="1" dirty="0" err="1"/>
              <a:t>entirely</a:t>
            </a:r>
            <a:r>
              <a:rPr lang="pl-PL" b="1" dirty="0"/>
              <a:t> </a:t>
            </a:r>
            <a:r>
              <a:rPr lang="pl-PL" b="1" dirty="0" err="1"/>
              <a:t>or</a:t>
            </a:r>
            <a:r>
              <a:rPr lang="pl-PL" b="1" dirty="0"/>
              <a:t> </a:t>
            </a:r>
            <a:r>
              <a:rPr lang="pl-PL" b="1" dirty="0" err="1"/>
              <a:t>primarily</a:t>
            </a:r>
            <a:r>
              <a:rPr lang="pl-PL" b="1" dirty="0"/>
              <a:t> as </a:t>
            </a:r>
            <a:r>
              <a:rPr lang="pl-PL" b="1" dirty="0" err="1"/>
              <a:t>residences</a:t>
            </a:r>
            <a:r>
              <a:rPr lang="pl-PL" b="1" dirty="0"/>
              <a:t>, </a:t>
            </a:r>
            <a:r>
              <a:rPr lang="pl-PL" b="1" dirty="0" err="1"/>
              <a:t>including</a:t>
            </a:r>
            <a:r>
              <a:rPr lang="pl-PL" b="1" dirty="0"/>
              <a:t> </a:t>
            </a:r>
            <a:r>
              <a:rPr lang="pl-PL" b="1" dirty="0" err="1"/>
              <a:t>any</a:t>
            </a:r>
            <a:r>
              <a:rPr lang="pl-PL" b="1" dirty="0"/>
              <a:t> </a:t>
            </a:r>
            <a:r>
              <a:rPr lang="pl-PL" b="1" dirty="0" err="1"/>
              <a:t>associated</a:t>
            </a:r>
            <a:r>
              <a:rPr lang="pl-PL" b="1" dirty="0"/>
              <a:t> </a:t>
            </a:r>
            <a:r>
              <a:rPr lang="pl-PL" b="1" dirty="0" err="1"/>
              <a:t>structures</a:t>
            </a:r>
            <a:r>
              <a:rPr lang="pl-PL" b="1" dirty="0"/>
              <a:t>, </a:t>
            </a:r>
            <a:r>
              <a:rPr lang="pl-PL" b="1" dirty="0" err="1"/>
              <a:t>such</a:t>
            </a:r>
            <a:r>
              <a:rPr lang="pl-PL" b="1" dirty="0"/>
              <a:t> as </a:t>
            </a:r>
            <a:r>
              <a:rPr lang="pl-PL" b="1" dirty="0" err="1"/>
              <a:t>garages</a:t>
            </a:r>
            <a:r>
              <a:rPr lang="pl-PL" b="1" dirty="0"/>
              <a:t>, and </a:t>
            </a:r>
            <a:r>
              <a:rPr lang="pl-PL" b="1" dirty="0" err="1"/>
              <a:t>all</a:t>
            </a:r>
            <a:r>
              <a:rPr lang="pl-PL" b="1" dirty="0"/>
              <a:t> permanent </a:t>
            </a:r>
            <a:r>
              <a:rPr lang="pl-PL" b="1" dirty="0" err="1"/>
              <a:t>fixtures</a:t>
            </a:r>
            <a:r>
              <a:rPr lang="pl-PL" b="1" dirty="0"/>
              <a:t> </a:t>
            </a:r>
            <a:r>
              <a:rPr lang="pl-PL" b="1" dirty="0" err="1"/>
              <a:t>customarily</a:t>
            </a:r>
            <a:r>
              <a:rPr lang="pl-PL" b="1" dirty="0"/>
              <a:t> </a:t>
            </a:r>
            <a:r>
              <a:rPr lang="pl-PL" b="1" dirty="0" err="1"/>
              <a:t>installed</a:t>
            </a:r>
            <a:r>
              <a:rPr lang="pl-PL" b="1" dirty="0"/>
              <a:t> in </a:t>
            </a:r>
            <a:r>
              <a:rPr lang="pl-PL" b="1" dirty="0" err="1"/>
              <a:t>residences</a:t>
            </a:r>
            <a:r>
              <a:rPr lang="pl-PL" b="1" dirty="0"/>
              <a:t> (SNA 2008, § 10.68). </a:t>
            </a:r>
            <a:r>
              <a:rPr lang="pl-PL" dirty="0"/>
              <a:t>	</a:t>
            </a:r>
          </a:p>
        </p:txBody>
      </p:sp>
    </p:spTree>
    <p:extLst>
      <p:ext uri="{BB962C8B-B14F-4D97-AF65-F5344CB8AC3E}">
        <p14:creationId xmlns:p14="http://schemas.microsoft.com/office/powerpoint/2010/main" val="2105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err="1"/>
              <a:t>Definitions</a:t>
            </a:r>
            <a:r>
              <a:rPr lang="pl-PL" dirty="0"/>
              <a:t> – </a:t>
            </a:r>
            <a:r>
              <a:rPr lang="pl-PL" dirty="0" err="1"/>
              <a:t>housing</a:t>
            </a:r>
            <a:r>
              <a:rPr lang="pl-PL" dirty="0"/>
              <a:t> </a:t>
            </a:r>
            <a:r>
              <a:rPr lang="pl-PL" dirty="0" err="1"/>
              <a:t>needs</a:t>
            </a:r>
            <a:endParaRPr lang="pl-PL" dirty="0"/>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err="1">
                <a:solidFill>
                  <a:srgbClr val="FF0000"/>
                </a:solidFill>
              </a:rPr>
              <a:t>Housing</a:t>
            </a:r>
            <a:r>
              <a:rPr lang="pl-PL" b="1" dirty="0">
                <a:solidFill>
                  <a:srgbClr val="FF0000"/>
                </a:solidFill>
              </a:rPr>
              <a:t> </a:t>
            </a:r>
            <a:r>
              <a:rPr lang="pl-PL" b="1" dirty="0" err="1">
                <a:solidFill>
                  <a:srgbClr val="FF0000"/>
                </a:solidFill>
              </a:rPr>
              <a:t>needs</a:t>
            </a:r>
            <a:r>
              <a:rPr lang="pl-PL" b="1" dirty="0">
                <a:solidFill>
                  <a:srgbClr val="FF0000"/>
                </a:solidFill>
              </a:rPr>
              <a:t> </a:t>
            </a:r>
            <a:r>
              <a:rPr lang="pl-PL" b="1" dirty="0" err="1"/>
              <a:t>are</a:t>
            </a:r>
            <a:r>
              <a:rPr lang="pl-PL" b="1" dirty="0"/>
              <a:t> the </a:t>
            </a:r>
            <a:r>
              <a:rPr lang="pl-PL" b="1" dirty="0" err="1"/>
              <a:t>feeling</a:t>
            </a:r>
            <a:r>
              <a:rPr lang="pl-PL" b="1" dirty="0"/>
              <a:t> of a </a:t>
            </a:r>
            <a:r>
              <a:rPr lang="pl-PL" b="1" dirty="0" err="1"/>
              <a:t>lack</a:t>
            </a:r>
            <a:r>
              <a:rPr lang="pl-PL" b="1" dirty="0"/>
              <a:t> of </a:t>
            </a:r>
            <a:r>
              <a:rPr lang="pl-PL" b="1" dirty="0" err="1"/>
              <a:t>housing</a:t>
            </a:r>
            <a:r>
              <a:rPr lang="pl-PL" b="1" dirty="0"/>
              <a:t> </a:t>
            </a:r>
            <a:r>
              <a:rPr lang="pl-PL" b="1" dirty="0" err="1"/>
              <a:t>or</a:t>
            </a:r>
            <a:r>
              <a:rPr lang="pl-PL" b="1" dirty="0"/>
              <a:t> a </a:t>
            </a:r>
            <a:r>
              <a:rPr lang="pl-PL" b="1" dirty="0" err="1"/>
              <a:t>lack</a:t>
            </a:r>
            <a:r>
              <a:rPr lang="pl-PL" b="1" dirty="0"/>
              <a:t> of </a:t>
            </a:r>
            <a:r>
              <a:rPr lang="pl-PL" b="1" dirty="0" err="1"/>
              <a:t>suitable</a:t>
            </a:r>
            <a:r>
              <a:rPr lang="pl-PL" b="1" dirty="0"/>
              <a:t> </a:t>
            </a:r>
            <a:r>
              <a:rPr lang="pl-PL" b="1" dirty="0" err="1"/>
              <a:t>housing</a:t>
            </a:r>
            <a:r>
              <a:rPr lang="pl-PL" b="1" dirty="0"/>
              <a:t> for a </a:t>
            </a:r>
            <a:r>
              <a:rPr lang="pl-PL" b="1" dirty="0" err="1"/>
              <a:t>given</a:t>
            </a:r>
            <a:r>
              <a:rPr lang="pl-PL" b="1" dirty="0"/>
              <a:t> person(s).</a:t>
            </a:r>
          </a:p>
          <a:p>
            <a:pPr marL="0" indent="0" algn="just">
              <a:buNone/>
            </a:pPr>
            <a:endParaRPr lang="pl-PL" sz="2000" b="1" dirty="0"/>
          </a:p>
          <a:p>
            <a:pPr marL="0" indent="0" algn="just">
              <a:buNone/>
            </a:pPr>
            <a:r>
              <a:rPr lang="pl-PL" b="1" dirty="0" err="1"/>
              <a:t>Stone</a:t>
            </a:r>
            <a:r>
              <a:rPr lang="pl-PL" b="1" dirty="0"/>
              <a:t> (1993, s. 13): </a:t>
            </a:r>
            <a:endParaRPr lang="en-GB" b="1" dirty="0"/>
          </a:p>
          <a:p>
            <a:pPr marL="0" indent="0" algn="just">
              <a:buNone/>
            </a:pPr>
            <a:r>
              <a:rPr lang="en-GB" b="1" dirty="0"/>
              <a:t>„</a:t>
            </a:r>
            <a:r>
              <a:rPr lang="en-US" b="1" dirty="0"/>
              <a:t>Housing is more than physical shelter. The residential environment consists of not only the dwelling unit but the site and setting, </a:t>
            </a:r>
            <a:r>
              <a:rPr lang="en-US" b="1" dirty="0" err="1"/>
              <a:t>neighbours</a:t>
            </a:r>
            <a:r>
              <a:rPr lang="en-US" b="1" dirty="0"/>
              <a:t> and community, municipality and public services, habitability and accessibility, rights and responsibilities, costs and benefits. Yet housing is even more than the residential environment, for it is only in relation to those who inhabit and use it that housing has meaning and significance – not only physical and economic, but emotional, symbolic and expressive</a:t>
            </a:r>
            <a:r>
              <a:rPr lang="en-GB" b="1" dirty="0"/>
              <a:t>”</a:t>
            </a:r>
            <a:r>
              <a:rPr lang="pl-PL" b="1" dirty="0"/>
              <a:t> </a:t>
            </a:r>
            <a:endParaRPr lang="pl-PL" sz="2200" b="1" dirty="0"/>
          </a:p>
        </p:txBody>
      </p:sp>
    </p:spTree>
    <p:extLst>
      <p:ext uri="{BB962C8B-B14F-4D97-AF65-F5344CB8AC3E}">
        <p14:creationId xmlns:p14="http://schemas.microsoft.com/office/powerpoint/2010/main" val="3120722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err="1"/>
              <a:t>Definitions</a:t>
            </a:r>
            <a:r>
              <a:rPr lang="pl-PL" dirty="0"/>
              <a:t> – </a:t>
            </a:r>
            <a:r>
              <a:rPr lang="pl-PL" dirty="0" err="1"/>
              <a:t>housing</a:t>
            </a:r>
            <a:r>
              <a:rPr lang="pl-PL" dirty="0"/>
              <a:t> policy</a:t>
            </a:r>
          </a:p>
        </p:txBody>
      </p:sp>
      <p:sp>
        <p:nvSpPr>
          <p:cNvPr id="3" name="Symbol zastępczy zawartości 2"/>
          <p:cNvSpPr>
            <a:spLocks noGrp="1"/>
          </p:cNvSpPr>
          <p:nvPr>
            <p:ph idx="1"/>
          </p:nvPr>
        </p:nvSpPr>
        <p:spPr/>
        <p:txBody>
          <a:bodyPr>
            <a:normAutofit fontScale="92500"/>
          </a:bodyPr>
          <a:lstStyle/>
          <a:p>
            <a:pPr marL="0" indent="0" algn="just">
              <a:buNone/>
            </a:pPr>
            <a:r>
              <a:rPr lang="pl-PL" b="1" dirty="0"/>
              <a:t>In </a:t>
            </a:r>
            <a:r>
              <a:rPr lang="pl-PL" b="1" dirty="0" err="1"/>
              <a:t>general</a:t>
            </a:r>
            <a:r>
              <a:rPr lang="pl-PL" b="1" dirty="0"/>
              <a:t>, </a:t>
            </a:r>
            <a:r>
              <a:rPr lang="pl-PL" b="1" dirty="0" err="1">
                <a:solidFill>
                  <a:srgbClr val="FF0000"/>
                </a:solidFill>
              </a:rPr>
              <a:t>housing</a:t>
            </a:r>
            <a:r>
              <a:rPr lang="pl-PL" b="1" dirty="0">
                <a:solidFill>
                  <a:srgbClr val="FF0000"/>
                </a:solidFill>
              </a:rPr>
              <a:t> policy</a:t>
            </a:r>
            <a:r>
              <a:rPr lang="pl-PL" b="1" dirty="0"/>
              <a:t> </a:t>
            </a:r>
            <a:r>
              <a:rPr lang="pl-PL" b="1" dirty="0" err="1"/>
              <a:t>can</a:t>
            </a:r>
            <a:r>
              <a:rPr lang="pl-PL" b="1" dirty="0"/>
              <a:t> be </a:t>
            </a:r>
            <a:r>
              <a:rPr lang="pl-PL" b="1" dirty="0" err="1"/>
              <a:t>considered</a:t>
            </a:r>
            <a:r>
              <a:rPr lang="pl-PL" b="1" dirty="0"/>
              <a:t> as part of the </a:t>
            </a:r>
            <a:r>
              <a:rPr lang="pl-PL" b="1" dirty="0" err="1"/>
              <a:t>state's</a:t>
            </a:r>
            <a:r>
              <a:rPr lang="pl-PL" b="1" dirty="0"/>
              <a:t> </a:t>
            </a:r>
            <a:r>
              <a:rPr lang="pl-PL" b="1" dirty="0" err="1"/>
              <a:t>social</a:t>
            </a:r>
            <a:r>
              <a:rPr lang="pl-PL" b="1" dirty="0"/>
              <a:t> policy, </a:t>
            </a:r>
            <a:r>
              <a:rPr lang="pl-PL" b="1" dirty="0" err="1"/>
              <a:t>whose</a:t>
            </a:r>
            <a:r>
              <a:rPr lang="pl-PL" b="1" dirty="0"/>
              <a:t> </a:t>
            </a:r>
            <a:r>
              <a:rPr lang="pl-PL" b="1" dirty="0" err="1"/>
              <a:t>goal</a:t>
            </a:r>
            <a:r>
              <a:rPr lang="pl-PL" b="1" dirty="0"/>
              <a:t> - </a:t>
            </a:r>
            <a:r>
              <a:rPr lang="pl-PL" b="1" dirty="0" err="1"/>
              <a:t>based</a:t>
            </a:r>
            <a:r>
              <a:rPr lang="pl-PL" b="1" dirty="0"/>
              <a:t> on the </a:t>
            </a:r>
            <a:r>
              <a:rPr lang="pl-PL" b="1" dirty="0" err="1"/>
              <a:t>analysis</a:t>
            </a:r>
            <a:r>
              <a:rPr lang="pl-PL" b="1" dirty="0"/>
              <a:t> and </a:t>
            </a:r>
            <a:r>
              <a:rPr lang="pl-PL" b="1" dirty="0" err="1"/>
              <a:t>assessment</a:t>
            </a:r>
            <a:r>
              <a:rPr lang="pl-PL" b="1" dirty="0"/>
              <a:t> of the </a:t>
            </a:r>
            <a:r>
              <a:rPr lang="pl-PL" b="1" dirty="0" err="1"/>
              <a:t>housing</a:t>
            </a:r>
            <a:r>
              <a:rPr lang="pl-PL" b="1" dirty="0"/>
              <a:t> problem (</a:t>
            </a:r>
            <a:r>
              <a:rPr lang="pl-PL" b="1" dirty="0" err="1"/>
              <a:t>housing</a:t>
            </a:r>
            <a:r>
              <a:rPr lang="pl-PL" b="1" dirty="0"/>
              <a:t> </a:t>
            </a:r>
            <a:r>
              <a:rPr lang="pl-PL" b="1" dirty="0" err="1"/>
              <a:t>needs</a:t>
            </a:r>
            <a:r>
              <a:rPr lang="pl-PL" b="1" dirty="0"/>
              <a:t>) - </a:t>
            </a:r>
            <a:r>
              <a:rPr lang="pl-PL" b="1" dirty="0" err="1"/>
              <a:t>is</a:t>
            </a:r>
            <a:r>
              <a:rPr lang="pl-PL" b="1" dirty="0"/>
              <a:t> to </a:t>
            </a:r>
            <a:r>
              <a:rPr lang="pl-PL" b="1" dirty="0" err="1"/>
              <a:t>equalize</a:t>
            </a:r>
            <a:r>
              <a:rPr lang="pl-PL" b="1" dirty="0"/>
              <a:t> </a:t>
            </a:r>
            <a:r>
              <a:rPr lang="pl-PL" b="1" dirty="0" err="1"/>
              <a:t>social</a:t>
            </a:r>
            <a:r>
              <a:rPr lang="pl-PL" b="1" dirty="0"/>
              <a:t> </a:t>
            </a:r>
            <a:r>
              <a:rPr lang="pl-PL" b="1" dirty="0" err="1"/>
              <a:t>chances</a:t>
            </a:r>
            <a:r>
              <a:rPr lang="pl-PL" b="1" dirty="0"/>
              <a:t> of </a:t>
            </a:r>
            <a:r>
              <a:rPr lang="pl-PL" b="1" dirty="0" err="1"/>
              <a:t>obtaining</a:t>
            </a:r>
            <a:r>
              <a:rPr lang="pl-PL" b="1" dirty="0"/>
              <a:t> </a:t>
            </a:r>
            <a:r>
              <a:rPr lang="pl-PL" b="1" dirty="0" err="1"/>
              <a:t>housing</a:t>
            </a:r>
            <a:endParaRPr lang="pl-PL" b="1" dirty="0"/>
          </a:p>
          <a:p>
            <a:pPr marL="0" indent="0" algn="just">
              <a:buNone/>
            </a:pPr>
            <a:endParaRPr lang="pl-PL" b="1" dirty="0"/>
          </a:p>
          <a:p>
            <a:pPr marL="0" indent="0" algn="just">
              <a:buNone/>
            </a:pPr>
            <a:r>
              <a:rPr lang="pl-PL" b="1" dirty="0"/>
              <a:t>In a </a:t>
            </a:r>
            <a:r>
              <a:rPr lang="pl-PL" b="1" dirty="0" err="1">
                <a:solidFill>
                  <a:srgbClr val="FF0000"/>
                </a:solidFill>
              </a:rPr>
              <a:t>narrow</a:t>
            </a:r>
            <a:r>
              <a:rPr lang="pl-PL" b="1" dirty="0">
                <a:solidFill>
                  <a:srgbClr val="FF0000"/>
                </a:solidFill>
              </a:rPr>
              <a:t> </a:t>
            </a:r>
            <a:r>
              <a:rPr lang="pl-PL" b="1" dirty="0" err="1">
                <a:solidFill>
                  <a:srgbClr val="FF0000"/>
                </a:solidFill>
              </a:rPr>
              <a:t>sense</a:t>
            </a:r>
            <a:r>
              <a:rPr lang="pl-PL" b="1" dirty="0"/>
              <a:t>, </a:t>
            </a:r>
            <a:r>
              <a:rPr lang="pl-PL" b="1" dirty="0" err="1"/>
              <a:t>it</a:t>
            </a:r>
            <a:r>
              <a:rPr lang="pl-PL" b="1" dirty="0"/>
              <a:t> </a:t>
            </a:r>
            <a:r>
              <a:rPr lang="pl-PL" b="1" dirty="0" err="1"/>
              <a:t>is</a:t>
            </a:r>
            <a:r>
              <a:rPr lang="pl-PL" b="1" dirty="0"/>
              <a:t> </a:t>
            </a:r>
            <a:r>
              <a:rPr lang="pl-PL" b="1" dirty="0" err="1"/>
              <a:t>therefore</a:t>
            </a:r>
            <a:r>
              <a:rPr lang="pl-PL" b="1" dirty="0"/>
              <a:t> one of the </a:t>
            </a:r>
            <a:r>
              <a:rPr lang="pl-PL" b="1" dirty="0" err="1"/>
              <a:t>microeconomic</a:t>
            </a:r>
            <a:r>
              <a:rPr lang="pl-PL" b="1" dirty="0"/>
              <a:t> </a:t>
            </a:r>
            <a:r>
              <a:rPr lang="pl-PL" b="1" dirty="0" err="1"/>
              <a:t>policies</a:t>
            </a:r>
            <a:r>
              <a:rPr lang="pl-PL" b="1" dirty="0"/>
              <a:t> </a:t>
            </a:r>
            <a:r>
              <a:rPr lang="pl-PL" b="1" dirty="0" err="1"/>
              <a:t>pursued</a:t>
            </a:r>
            <a:r>
              <a:rPr lang="pl-PL" b="1" dirty="0"/>
              <a:t> by the </a:t>
            </a:r>
            <a:r>
              <a:rPr lang="pl-PL" b="1" dirty="0" err="1"/>
              <a:t>state</a:t>
            </a:r>
            <a:r>
              <a:rPr lang="pl-PL" b="1" dirty="0"/>
              <a:t> (</a:t>
            </a:r>
            <a:r>
              <a:rPr lang="pl-PL" b="1" dirty="0" err="1"/>
              <a:t>at</a:t>
            </a:r>
            <a:r>
              <a:rPr lang="pl-PL" b="1" dirty="0"/>
              <a:t> central and </a:t>
            </a:r>
            <a:r>
              <a:rPr lang="pl-PL" b="1" dirty="0" err="1"/>
              <a:t>local</a:t>
            </a:r>
            <a:r>
              <a:rPr lang="pl-PL" b="1" dirty="0"/>
              <a:t> </a:t>
            </a:r>
            <a:r>
              <a:rPr lang="pl-PL" b="1" dirty="0" err="1"/>
              <a:t>level</a:t>
            </a:r>
            <a:r>
              <a:rPr lang="pl-PL" b="1" dirty="0"/>
              <a:t>), </a:t>
            </a:r>
            <a:r>
              <a:rPr lang="pl-PL" b="1" dirty="0" err="1"/>
              <a:t>consisting</a:t>
            </a:r>
            <a:r>
              <a:rPr lang="pl-PL" b="1" dirty="0"/>
              <a:t> in </a:t>
            </a:r>
            <a:r>
              <a:rPr lang="pl-PL" b="1" dirty="0" err="1"/>
              <a:t>ensuring</a:t>
            </a:r>
            <a:r>
              <a:rPr lang="pl-PL" b="1" dirty="0"/>
              <a:t> the </a:t>
            </a:r>
            <a:r>
              <a:rPr lang="pl-PL" b="1" dirty="0" err="1"/>
              <a:t>functioning</a:t>
            </a:r>
            <a:r>
              <a:rPr lang="pl-PL" b="1" dirty="0"/>
              <a:t> of the </a:t>
            </a:r>
            <a:r>
              <a:rPr lang="pl-PL" b="1" dirty="0" err="1"/>
              <a:t>housing</a:t>
            </a:r>
            <a:r>
              <a:rPr lang="pl-PL" b="1" dirty="0"/>
              <a:t> market.</a:t>
            </a:r>
          </a:p>
          <a:p>
            <a:pPr marL="0" indent="0" algn="just">
              <a:buNone/>
            </a:pPr>
            <a:r>
              <a:rPr lang="pl-PL" b="1" dirty="0"/>
              <a:t>In a </a:t>
            </a:r>
            <a:r>
              <a:rPr lang="pl-PL" b="1" dirty="0" err="1">
                <a:solidFill>
                  <a:srgbClr val="FF0000"/>
                </a:solidFill>
              </a:rPr>
              <a:t>broader</a:t>
            </a:r>
            <a:r>
              <a:rPr lang="pl-PL" b="1" dirty="0">
                <a:solidFill>
                  <a:srgbClr val="FF0000"/>
                </a:solidFill>
              </a:rPr>
              <a:t> </a:t>
            </a:r>
            <a:r>
              <a:rPr lang="pl-PL" b="1" dirty="0" err="1">
                <a:solidFill>
                  <a:srgbClr val="FF0000"/>
                </a:solidFill>
              </a:rPr>
              <a:t>sense</a:t>
            </a:r>
            <a:r>
              <a:rPr lang="pl-PL" b="1" dirty="0"/>
              <a:t>, </a:t>
            </a:r>
            <a:r>
              <a:rPr lang="pl-PL" b="1" dirty="0" err="1"/>
              <a:t>housing</a:t>
            </a:r>
            <a:r>
              <a:rPr lang="pl-PL" b="1" dirty="0"/>
              <a:t> policy </a:t>
            </a:r>
            <a:r>
              <a:rPr lang="pl-PL" b="1" dirty="0" err="1"/>
              <a:t>is</a:t>
            </a:r>
            <a:r>
              <a:rPr lang="pl-PL" b="1" dirty="0"/>
              <a:t> a set of </a:t>
            </a:r>
            <a:r>
              <a:rPr lang="pl-PL" b="1" dirty="0" err="1"/>
              <a:t>state</a:t>
            </a:r>
            <a:r>
              <a:rPr lang="pl-PL" b="1" dirty="0"/>
              <a:t> </a:t>
            </a:r>
            <a:r>
              <a:rPr lang="pl-PL" b="1" dirty="0" err="1"/>
              <a:t>actions</a:t>
            </a:r>
            <a:r>
              <a:rPr lang="pl-PL" b="1" dirty="0"/>
              <a:t> </a:t>
            </a:r>
            <a:r>
              <a:rPr lang="pl-PL" b="1" dirty="0" err="1"/>
              <a:t>that</a:t>
            </a:r>
            <a:r>
              <a:rPr lang="pl-PL" b="1" dirty="0"/>
              <a:t> </a:t>
            </a:r>
            <a:r>
              <a:rPr lang="pl-PL" b="1" dirty="0" err="1"/>
              <a:t>affect</a:t>
            </a:r>
            <a:r>
              <a:rPr lang="pl-PL" b="1" dirty="0"/>
              <a:t> the </a:t>
            </a:r>
            <a:r>
              <a:rPr lang="pl-PL" b="1" dirty="0" err="1"/>
              <a:t>functioning</a:t>
            </a:r>
            <a:r>
              <a:rPr lang="pl-PL" b="1" dirty="0"/>
              <a:t> of the </a:t>
            </a:r>
            <a:r>
              <a:rPr lang="pl-PL" b="1" dirty="0" err="1"/>
              <a:t>housing</a:t>
            </a:r>
            <a:r>
              <a:rPr lang="pl-PL" b="1" dirty="0"/>
              <a:t> market and </a:t>
            </a:r>
            <a:r>
              <a:rPr lang="pl-PL" b="1" dirty="0" err="1"/>
              <a:t>its</a:t>
            </a:r>
            <a:r>
              <a:rPr lang="pl-PL" b="1" dirty="0"/>
              <a:t> </a:t>
            </a:r>
            <a:r>
              <a:rPr lang="pl-PL" b="1" dirty="0" err="1"/>
              <a:t>outcome</a:t>
            </a:r>
            <a:r>
              <a:rPr lang="pl-PL" b="1" dirty="0"/>
              <a:t> (</a:t>
            </a:r>
            <a:r>
              <a:rPr lang="pl-PL" b="1" dirty="0" err="1"/>
              <a:t>quantity</a:t>
            </a:r>
            <a:r>
              <a:rPr lang="pl-PL" b="1" dirty="0"/>
              <a:t>, </a:t>
            </a:r>
            <a:r>
              <a:rPr lang="pl-PL" b="1" dirty="0" err="1"/>
              <a:t>prices</a:t>
            </a:r>
            <a:r>
              <a:rPr lang="pl-PL" b="1" dirty="0"/>
              <a:t> and </a:t>
            </a:r>
            <a:r>
              <a:rPr lang="pl-PL" b="1" dirty="0" err="1"/>
              <a:t>quality</a:t>
            </a:r>
            <a:r>
              <a:rPr lang="pl-PL" b="1" dirty="0"/>
              <a:t> of the </a:t>
            </a:r>
            <a:r>
              <a:rPr lang="pl-PL" b="1" dirty="0" err="1"/>
              <a:t>housing</a:t>
            </a:r>
            <a:r>
              <a:rPr lang="pl-PL" b="1" dirty="0"/>
              <a:t> </a:t>
            </a:r>
            <a:r>
              <a:rPr lang="pl-PL" b="1" dirty="0" err="1"/>
              <a:t>stock</a:t>
            </a:r>
            <a:r>
              <a:rPr lang="pl-PL" b="1" dirty="0"/>
              <a:t>)</a:t>
            </a:r>
            <a:r>
              <a:rPr lang="pl-PL" dirty="0"/>
              <a:t> </a:t>
            </a:r>
          </a:p>
        </p:txBody>
      </p:sp>
    </p:spTree>
    <p:extLst>
      <p:ext uri="{BB962C8B-B14F-4D97-AF65-F5344CB8AC3E}">
        <p14:creationId xmlns:p14="http://schemas.microsoft.com/office/powerpoint/2010/main" val="53208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en-US" sz="3200" b="1" dirty="0"/>
              <a:t>Housing conditions in Poland, according to data from censuses</a:t>
            </a:r>
            <a:endParaRPr lang="pl-PL" sz="3200" b="1" dirty="0"/>
          </a:p>
        </p:txBody>
      </p:sp>
      <p:sp>
        <p:nvSpPr>
          <p:cNvPr id="5" name="TextBox 4"/>
          <p:cNvSpPr txBox="1"/>
          <p:nvPr/>
        </p:nvSpPr>
        <p:spPr>
          <a:xfrm>
            <a:off x="0" y="5718048"/>
            <a:ext cx="9144000" cy="1015663"/>
          </a:xfrm>
          <a:prstGeom prst="rect">
            <a:avLst/>
          </a:prstGeom>
          <a:noFill/>
        </p:spPr>
        <p:txBody>
          <a:bodyPr wrap="square" rtlCol="0">
            <a:spAutoFit/>
          </a:bodyPr>
          <a:lstStyle/>
          <a:p>
            <a:r>
              <a:rPr lang="pl-PL" sz="1000" dirty="0"/>
              <a:t>Source: </a:t>
            </a:r>
            <a:r>
              <a:rPr lang="pl-PL" sz="1000" i="1" dirty="0"/>
              <a:t>Mały rocznik Statystyczny,</a:t>
            </a:r>
            <a:r>
              <a:rPr lang="pl-PL" sz="1000" dirty="0"/>
              <a:t>1935, Główny Urząd Statystyczny, Warszawa, s.18; </a:t>
            </a:r>
            <a:r>
              <a:rPr lang="pl-PL" sz="1000" i="1" dirty="0"/>
              <a:t>Mieszkania 2002</a:t>
            </a:r>
            <a:r>
              <a:rPr lang="pl-PL" sz="1000" dirty="0"/>
              <a:t>, 2003, Główny Urząd Statystyczny, Warszawa, tabela 1; </a:t>
            </a:r>
            <a:r>
              <a:rPr lang="pl-PL" sz="1000" i="1" dirty="0"/>
              <a:t>Mieszkania. Narodowy Spis Powszechny Ludności i Mieszkań 2011,</a:t>
            </a:r>
            <a:r>
              <a:rPr lang="pl-PL" sz="1000" dirty="0"/>
              <a:t> 2013, Główny Urząd Statystyczny, Warszawa, tabela 1; </a:t>
            </a:r>
            <a:r>
              <a:rPr lang="pl-PL" sz="1000" i="1" dirty="0"/>
              <a:t>Rocznik statystyczny 1955</a:t>
            </a:r>
            <a:r>
              <a:rPr lang="pl-PL" sz="1000" dirty="0"/>
              <a:t>, 1956, Główny Urząd Statystyczny Polskiej Rzeczypospolitej Ludowej, Warszawa s. 190; </a:t>
            </a:r>
            <a:r>
              <a:rPr lang="pl-PL" sz="1000" i="1" dirty="0"/>
              <a:t>Rocznik statystyczny 1961</a:t>
            </a:r>
            <a:r>
              <a:rPr lang="pl-PL" sz="1000" dirty="0"/>
              <a:t>, 1961, Główny Urząd Statystyczny Polskiej Rzeczypospolitej Ludowej, Warszawa, s. 297.</a:t>
            </a:r>
          </a:p>
          <a:p>
            <a:endParaRPr lang="en-US" sz="1000" dirty="0"/>
          </a:p>
          <a:p>
            <a:r>
              <a:rPr lang="pl-PL" sz="1000" dirty="0" err="1"/>
              <a:t>Own</a:t>
            </a:r>
            <a:r>
              <a:rPr lang="pl-PL" sz="1000" dirty="0"/>
              <a:t> </a:t>
            </a:r>
            <a:r>
              <a:rPr lang="pl-PL" sz="1000" dirty="0" err="1"/>
              <a:t>work</a:t>
            </a:r>
            <a:r>
              <a:rPr lang="pl-PL" sz="1000" dirty="0"/>
              <a:t> for </a:t>
            </a:r>
            <a:r>
              <a:rPr lang="en-US" sz="1000" dirty="0"/>
              <a:t>W. </a:t>
            </a:r>
            <a:r>
              <a:rPr lang="en-US" sz="1000" dirty="0" err="1"/>
              <a:t>Wójciaczyk</a:t>
            </a:r>
            <a:endParaRPr lang="en-US" sz="1000" dirty="0"/>
          </a:p>
        </p:txBody>
      </p:sp>
      <p:graphicFrame>
        <p:nvGraphicFramePr>
          <p:cNvPr id="6" name="Content Placeholder 6">
            <a:extLst>
              <a:ext uri="{FF2B5EF4-FFF2-40B4-BE49-F238E27FC236}">
                <a16:creationId xmlns:a16="http://schemas.microsoft.com/office/drawing/2014/main" id="{D7F0EBD9-06D9-C843-AD33-95E5A834F365}"/>
              </a:ext>
            </a:extLst>
          </p:cNvPr>
          <p:cNvGraphicFramePr>
            <a:graphicFrameLocks noGrp="1"/>
          </p:cNvGraphicFramePr>
          <p:nvPr>
            <p:ph idx="1"/>
            <p:extLst>
              <p:ext uri="{D42A27DB-BD31-4B8C-83A1-F6EECF244321}">
                <p14:modId xmlns:p14="http://schemas.microsoft.com/office/powerpoint/2010/main" val="1798152406"/>
              </p:ext>
            </p:extLst>
          </p:nvPr>
        </p:nvGraphicFramePr>
        <p:xfrm>
          <a:off x="457200" y="1600200"/>
          <a:ext cx="7662672" cy="41178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284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800" b="1" dirty="0" err="1"/>
              <a:t>Results</a:t>
            </a:r>
            <a:r>
              <a:rPr lang="pl-PL" sz="2800" b="1" dirty="0"/>
              <a:t> of </a:t>
            </a:r>
            <a:r>
              <a:rPr lang="pl-PL" sz="2800" b="1" dirty="0" err="1"/>
              <a:t>Polish</a:t>
            </a:r>
            <a:r>
              <a:rPr lang="pl-PL" sz="2800" b="1" dirty="0"/>
              <a:t> </a:t>
            </a:r>
            <a:r>
              <a:rPr lang="pl-PL" sz="2800" b="1" dirty="0" err="1"/>
              <a:t>National</a:t>
            </a:r>
            <a:r>
              <a:rPr lang="pl-PL" sz="2800" b="1" dirty="0"/>
              <a:t> </a:t>
            </a:r>
            <a:r>
              <a:rPr lang="pl-PL" sz="2800" b="1" dirty="0" err="1"/>
              <a:t>Census</a:t>
            </a:r>
            <a:r>
              <a:rPr lang="pl-PL" sz="2800" b="1" dirty="0"/>
              <a:t> 2011- </a:t>
            </a:r>
            <a:r>
              <a:rPr lang="pl-PL" sz="2800" b="1" dirty="0" err="1"/>
              <a:t>housing</a:t>
            </a:r>
            <a:endParaRPr lang="pl-PL" sz="2800" dirty="0"/>
          </a:p>
        </p:txBody>
      </p:sp>
      <p:sp>
        <p:nvSpPr>
          <p:cNvPr id="3" name="Symbol zastępczy zawartości 2"/>
          <p:cNvSpPr>
            <a:spLocks noGrp="1"/>
          </p:cNvSpPr>
          <p:nvPr>
            <p:ph idx="1"/>
          </p:nvPr>
        </p:nvSpPr>
        <p:spPr/>
        <p:txBody>
          <a:bodyPr/>
          <a:lstStyle/>
          <a:p>
            <a:pPr marL="0" indent="0">
              <a:buNone/>
            </a:pPr>
            <a:r>
              <a:rPr lang="pl-PL" b="1" dirty="0" err="1"/>
              <a:t>Number</a:t>
            </a:r>
            <a:r>
              <a:rPr lang="pl-PL" b="1" dirty="0"/>
              <a:t> of </a:t>
            </a:r>
            <a:r>
              <a:rPr lang="pl-PL" b="1" dirty="0" err="1"/>
              <a:t>dwellings</a:t>
            </a:r>
            <a:r>
              <a:rPr lang="pl-PL" b="1" dirty="0"/>
              <a:t>: 13 495,4 </a:t>
            </a:r>
            <a:r>
              <a:rPr lang="pl-PL" b="1" dirty="0" err="1"/>
              <a:t>thous</a:t>
            </a:r>
            <a:r>
              <a:rPr lang="pl-PL" b="1" dirty="0"/>
              <a:t>. </a:t>
            </a:r>
          </a:p>
          <a:p>
            <a:pPr marL="0" indent="0">
              <a:buNone/>
            </a:pPr>
            <a:r>
              <a:rPr lang="pl-PL" b="1" dirty="0"/>
              <a:t>	      Urban </a:t>
            </a:r>
            <a:r>
              <a:rPr lang="pl-PL" b="1" dirty="0" err="1"/>
              <a:t>area</a:t>
            </a:r>
            <a:r>
              <a:rPr lang="pl-PL" b="1" dirty="0"/>
              <a:t>: 9 105,7 </a:t>
            </a:r>
            <a:r>
              <a:rPr lang="pl-PL" b="1" dirty="0" err="1"/>
              <a:t>thous</a:t>
            </a:r>
            <a:r>
              <a:rPr lang="pl-PL" b="1" dirty="0"/>
              <a:t>.</a:t>
            </a:r>
          </a:p>
          <a:p>
            <a:pPr marL="0" indent="0">
              <a:buNone/>
            </a:pPr>
            <a:r>
              <a:rPr lang="pl-PL" b="1" dirty="0"/>
              <a:t>	       </a:t>
            </a:r>
            <a:r>
              <a:rPr lang="pl-PL" b="1" dirty="0" err="1"/>
              <a:t>Rural</a:t>
            </a:r>
            <a:r>
              <a:rPr lang="pl-PL" b="1" dirty="0"/>
              <a:t> </a:t>
            </a:r>
            <a:r>
              <a:rPr lang="pl-PL" b="1" dirty="0" err="1"/>
              <a:t>area</a:t>
            </a:r>
            <a:r>
              <a:rPr lang="pl-PL" b="1" dirty="0"/>
              <a:t>: 4389, 7 </a:t>
            </a:r>
            <a:r>
              <a:rPr lang="pl-PL" b="1" dirty="0" err="1"/>
              <a:t>thous</a:t>
            </a:r>
            <a:r>
              <a:rPr lang="pl-PL" b="1" dirty="0"/>
              <a:t>.</a:t>
            </a:r>
          </a:p>
          <a:p>
            <a:pPr marL="0" indent="0">
              <a:buNone/>
            </a:pPr>
            <a:endParaRPr lang="pl-PL" b="1" dirty="0"/>
          </a:p>
          <a:p>
            <a:pPr marL="0" indent="0">
              <a:buNone/>
            </a:pPr>
            <a:r>
              <a:rPr lang="en-US" b="1" dirty="0"/>
              <a:t>The number of dwellings unoccupied </a:t>
            </a:r>
            <a:r>
              <a:rPr lang="pl-PL" b="1" dirty="0"/>
              <a:t>: 970 </a:t>
            </a:r>
            <a:r>
              <a:rPr lang="pl-PL" b="1" dirty="0" err="1"/>
              <a:t>thous</a:t>
            </a:r>
            <a:r>
              <a:rPr lang="pl-PL" b="1" dirty="0"/>
              <a:t>.</a:t>
            </a:r>
          </a:p>
          <a:p>
            <a:pPr marL="0" indent="0">
              <a:buNone/>
            </a:pPr>
            <a:endParaRPr lang="pl-PL" b="1" dirty="0"/>
          </a:p>
          <a:p>
            <a:pPr marL="0" indent="0">
              <a:buNone/>
            </a:pPr>
            <a:r>
              <a:rPr lang="pl-PL" b="1" dirty="0" err="1"/>
              <a:t>Useful</a:t>
            </a:r>
            <a:r>
              <a:rPr lang="pl-PL" b="1" dirty="0"/>
              <a:t> </a:t>
            </a:r>
            <a:r>
              <a:rPr lang="pl-PL" b="1" dirty="0" err="1"/>
              <a:t>floor</a:t>
            </a:r>
            <a:r>
              <a:rPr lang="pl-PL" b="1" dirty="0"/>
              <a:t> </a:t>
            </a:r>
            <a:r>
              <a:rPr lang="pl-PL" b="1" dirty="0" err="1"/>
              <a:t>area</a:t>
            </a:r>
            <a:r>
              <a:rPr lang="pl-PL" b="1" dirty="0"/>
              <a:t>: 886 704,9 tys. m</a:t>
            </a:r>
            <a:r>
              <a:rPr lang="pl-PL" b="1" baseline="30000" dirty="0"/>
              <a:t>2</a:t>
            </a:r>
            <a:r>
              <a:rPr lang="pl-PL" b="1" dirty="0"/>
              <a:t>, </a:t>
            </a:r>
          </a:p>
          <a:p>
            <a:pPr marL="0" indent="0">
              <a:buNone/>
            </a:pPr>
            <a:r>
              <a:rPr lang="pl-PL" b="1" dirty="0"/>
              <a:t>      </a:t>
            </a:r>
            <a:r>
              <a:rPr lang="en-US" b="1" dirty="0"/>
              <a:t>which gives an average area of the apartment </a:t>
            </a:r>
            <a:r>
              <a:rPr lang="en-US" b="1" dirty="0" err="1"/>
              <a:t>equa</a:t>
            </a:r>
            <a:r>
              <a:rPr lang="pl-PL" b="1" dirty="0"/>
              <a:t>l 						65,7 m</a:t>
            </a:r>
            <a:r>
              <a:rPr lang="pl-PL" b="1" baseline="30000" dirty="0"/>
              <a:t>2</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56704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a:t>Results</a:t>
            </a:r>
            <a:r>
              <a:rPr lang="pl-PL" sz="2800" b="1" dirty="0"/>
              <a:t> of </a:t>
            </a:r>
            <a:r>
              <a:rPr lang="pl-PL" sz="2800" b="1" dirty="0" err="1"/>
              <a:t>Polish</a:t>
            </a:r>
            <a:r>
              <a:rPr lang="pl-PL" sz="2800" b="1" dirty="0"/>
              <a:t> </a:t>
            </a:r>
            <a:r>
              <a:rPr lang="pl-PL" sz="2800" b="1" dirty="0" err="1"/>
              <a:t>National</a:t>
            </a:r>
            <a:r>
              <a:rPr lang="pl-PL" sz="2800" b="1" dirty="0"/>
              <a:t> </a:t>
            </a:r>
            <a:r>
              <a:rPr lang="pl-PL" sz="2800" b="1" dirty="0" err="1"/>
              <a:t>Census</a:t>
            </a:r>
            <a:r>
              <a:rPr lang="pl-PL" sz="2800" b="1" dirty="0"/>
              <a:t> 2011- </a:t>
            </a:r>
            <a:r>
              <a:rPr lang="pl-PL" sz="2800" b="1" dirty="0" err="1"/>
              <a:t>housing</a:t>
            </a:r>
            <a:endParaRPr lang="pl-PL" sz="2800" dirty="0"/>
          </a:p>
        </p:txBody>
      </p:sp>
      <p:sp>
        <p:nvSpPr>
          <p:cNvPr id="3" name="Symbol zastępczy zawartości 2"/>
          <p:cNvSpPr>
            <a:spLocks noGrp="1"/>
          </p:cNvSpPr>
          <p:nvPr>
            <p:ph idx="1"/>
          </p:nvPr>
        </p:nvSpPr>
        <p:spPr/>
        <p:txBody>
          <a:bodyPr/>
          <a:lstStyle/>
          <a:p>
            <a:pPr marL="0" indent="0">
              <a:buNone/>
            </a:pPr>
            <a:r>
              <a:rPr lang="pl-PL" b="1" dirty="0" err="1"/>
              <a:t>Number</a:t>
            </a:r>
            <a:r>
              <a:rPr lang="pl-PL" b="1" dirty="0"/>
              <a:t> of </a:t>
            </a:r>
            <a:r>
              <a:rPr lang="pl-PL" b="1" dirty="0" err="1"/>
              <a:t>rooms</a:t>
            </a:r>
            <a:r>
              <a:rPr lang="pl-PL" b="1" dirty="0"/>
              <a:t>: 46 928,5 </a:t>
            </a:r>
            <a:r>
              <a:rPr lang="pl-PL" b="1" dirty="0" err="1"/>
              <a:t>thous</a:t>
            </a:r>
            <a:r>
              <a:rPr lang="pl-PL" b="1" dirty="0"/>
              <a:t>.,</a:t>
            </a:r>
          </a:p>
          <a:p>
            <a:pPr marL="0" indent="0">
              <a:buNone/>
            </a:pPr>
            <a:r>
              <a:rPr lang="pl-PL" b="1" dirty="0"/>
              <a:t>	</a:t>
            </a:r>
            <a:r>
              <a:rPr lang="pl-PL" b="1" dirty="0" err="1"/>
              <a:t>which</a:t>
            </a:r>
            <a:r>
              <a:rPr lang="pl-PL" b="1" dirty="0"/>
              <a:t> </a:t>
            </a:r>
            <a:r>
              <a:rPr lang="pl-PL" b="1" dirty="0" err="1"/>
              <a:t>gives</a:t>
            </a:r>
            <a:r>
              <a:rPr lang="pl-PL" b="1" dirty="0"/>
              <a:t> </a:t>
            </a:r>
            <a:r>
              <a:rPr lang="pl-PL" b="1" dirty="0" err="1"/>
              <a:t>an</a:t>
            </a:r>
            <a:r>
              <a:rPr lang="pl-PL" b="1" dirty="0"/>
              <a:t> </a:t>
            </a:r>
            <a:r>
              <a:rPr lang="pl-PL" b="1" dirty="0" err="1"/>
              <a:t>average</a:t>
            </a:r>
            <a:r>
              <a:rPr lang="pl-PL" b="1" dirty="0"/>
              <a:t> 3,75 </a:t>
            </a:r>
            <a:r>
              <a:rPr lang="pl-PL" b="1" dirty="0" err="1"/>
              <a:t>room</a:t>
            </a:r>
            <a:r>
              <a:rPr lang="pl-PL" b="1" dirty="0"/>
              <a:t> per </a:t>
            </a:r>
            <a:r>
              <a:rPr lang="pl-PL" b="1" dirty="0" err="1"/>
              <a:t>dwelling</a:t>
            </a:r>
            <a:endParaRPr lang="pl-PL" b="1" dirty="0"/>
          </a:p>
          <a:p>
            <a:pPr marL="0" indent="0">
              <a:buNone/>
            </a:pPr>
            <a:endParaRPr lang="pl-PL" b="1" dirty="0"/>
          </a:p>
          <a:p>
            <a:pPr marL="0" indent="0">
              <a:buNone/>
            </a:pPr>
            <a:r>
              <a:rPr lang="en-US" b="1" dirty="0"/>
              <a:t>The number of people living in the </a:t>
            </a:r>
            <a:r>
              <a:rPr lang="pl-PL" b="1" dirty="0" err="1"/>
              <a:t>dwelling</a:t>
            </a:r>
            <a:r>
              <a:rPr lang="pl-PL" b="1" dirty="0"/>
              <a:t>:</a:t>
            </a:r>
          </a:p>
          <a:p>
            <a:pPr marL="0" indent="0">
              <a:buNone/>
            </a:pPr>
            <a:r>
              <a:rPr lang="pl-PL" b="1" dirty="0"/>
              <a:t>38 121,4 </a:t>
            </a:r>
            <a:r>
              <a:rPr lang="pl-PL" b="1" dirty="0" err="1"/>
              <a:t>thous</a:t>
            </a:r>
            <a:r>
              <a:rPr lang="pl-PL" b="1" dirty="0"/>
              <a:t>., </a:t>
            </a:r>
            <a:r>
              <a:rPr lang="pl-PL" b="1" dirty="0" err="1"/>
              <a:t>which</a:t>
            </a:r>
            <a:r>
              <a:rPr lang="pl-PL" b="1" dirty="0"/>
              <a:t> </a:t>
            </a:r>
            <a:r>
              <a:rPr lang="pl-PL" b="1" dirty="0" err="1"/>
              <a:t>gives</a:t>
            </a:r>
            <a:r>
              <a:rPr lang="pl-PL" b="1" dirty="0"/>
              <a:t> </a:t>
            </a:r>
            <a:r>
              <a:rPr lang="pl-PL" b="1" dirty="0" err="1"/>
              <a:t>an</a:t>
            </a:r>
            <a:r>
              <a:rPr lang="pl-PL" b="1" dirty="0"/>
              <a:t> </a:t>
            </a:r>
            <a:r>
              <a:rPr lang="pl-PL" b="1" dirty="0" err="1"/>
              <a:t>average</a:t>
            </a:r>
            <a:r>
              <a:rPr lang="pl-PL" b="1" dirty="0"/>
              <a:t> 2,82 </a:t>
            </a:r>
            <a:r>
              <a:rPr lang="pl-PL" b="1" dirty="0" err="1"/>
              <a:t>persons</a:t>
            </a:r>
            <a:r>
              <a:rPr lang="pl-PL" b="1" dirty="0"/>
              <a:t> 	per </a:t>
            </a:r>
            <a:r>
              <a:rPr lang="pl-PL" b="1" dirty="0" err="1"/>
              <a:t>dwelling</a:t>
            </a:r>
            <a:endParaRPr lang="pl-PL" b="1" dirty="0"/>
          </a:p>
          <a:p>
            <a:pPr marL="0" indent="0">
              <a:buNone/>
            </a:pPr>
            <a:r>
              <a:rPr lang="pl-PL" b="1" dirty="0"/>
              <a:t>		and 3,04 </a:t>
            </a:r>
            <a:r>
              <a:rPr lang="pl-PL" b="1" dirty="0" err="1"/>
              <a:t>persons</a:t>
            </a:r>
            <a:r>
              <a:rPr lang="pl-PL" b="1" dirty="0"/>
              <a:t> per </a:t>
            </a:r>
            <a:r>
              <a:rPr lang="pl-PL" b="1" dirty="0" err="1"/>
              <a:t>occupied</a:t>
            </a:r>
            <a:r>
              <a:rPr lang="pl-PL" b="1" dirty="0"/>
              <a:t> </a:t>
            </a:r>
            <a:r>
              <a:rPr lang="pl-PL" b="1" dirty="0" err="1"/>
              <a:t>dwelling</a:t>
            </a:r>
            <a:endParaRPr lang="pl-PL" b="1" dirty="0"/>
          </a:p>
          <a:p>
            <a:pPr marL="0" indent="0">
              <a:buNone/>
            </a:pPr>
            <a:endParaRPr lang="pl-PL" b="1" dirty="0"/>
          </a:p>
          <a:p>
            <a:pPr marL="0" indent="0">
              <a:buNone/>
            </a:pPr>
            <a:r>
              <a:rPr lang="pl-PL" b="1" dirty="0" err="1"/>
              <a:t>Number</a:t>
            </a:r>
            <a:r>
              <a:rPr lang="pl-PL" b="1" dirty="0"/>
              <a:t> of </a:t>
            </a:r>
            <a:r>
              <a:rPr lang="pl-PL" b="1" dirty="0" err="1"/>
              <a:t>households</a:t>
            </a:r>
            <a:r>
              <a:rPr lang="pl-PL" b="1" dirty="0"/>
              <a:t>: 13568,0 </a:t>
            </a:r>
            <a:r>
              <a:rPr lang="pl-PL" b="1" dirty="0" err="1"/>
              <a:t>thous</a:t>
            </a:r>
            <a:r>
              <a:rPr lang="pl-PL" b="1" dirty="0"/>
              <a:t>., </a:t>
            </a:r>
            <a:r>
              <a:rPr lang="en-US" b="1" dirty="0"/>
              <a:t>which gives a 	little </a:t>
            </a:r>
            <a:r>
              <a:rPr lang="pl-PL" b="1" dirty="0"/>
              <a:t>	</a:t>
            </a:r>
            <a:r>
              <a:rPr lang="en-US" b="1" dirty="0"/>
              <a:t>more than one </a:t>
            </a:r>
            <a:r>
              <a:rPr lang="pl-PL" b="1" dirty="0" err="1"/>
              <a:t>household</a:t>
            </a:r>
            <a:r>
              <a:rPr lang="en-US" b="1" dirty="0"/>
              <a:t> per </a:t>
            </a:r>
            <a:r>
              <a:rPr lang="pl-PL" b="1" dirty="0" err="1"/>
              <a:t>dwelling</a:t>
            </a:r>
            <a:endParaRPr lang="pl-PL" b="1" dirty="0"/>
          </a:p>
          <a:p>
            <a:pPr marL="0" indent="0">
              <a:buNone/>
            </a:pPr>
            <a:r>
              <a:rPr lang="pl-PL" b="1" dirty="0"/>
              <a:t>	and 1,08 </a:t>
            </a:r>
            <a:r>
              <a:rPr lang="pl-PL" b="1" dirty="0" err="1"/>
              <a:t>household</a:t>
            </a:r>
            <a:r>
              <a:rPr lang="pl-PL" b="1" dirty="0"/>
              <a:t> per one </a:t>
            </a:r>
            <a:r>
              <a:rPr lang="pl-PL" b="1" dirty="0" err="1"/>
              <a:t>occupied</a:t>
            </a:r>
            <a:r>
              <a:rPr lang="pl-PL" b="1" dirty="0"/>
              <a:t> </a:t>
            </a:r>
            <a:r>
              <a:rPr lang="pl-PL" b="1" dirty="0" err="1"/>
              <a:t>dwelling</a:t>
            </a:r>
            <a:endParaRPr lang="pl-PL" b="1" dirty="0"/>
          </a:p>
        </p:txBody>
      </p:sp>
    </p:spTree>
    <p:extLst>
      <p:ext uri="{BB962C8B-B14F-4D97-AF65-F5344CB8AC3E}">
        <p14:creationId xmlns:p14="http://schemas.microsoft.com/office/powerpoint/2010/main" val="1530821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err="1"/>
              <a:t>Results</a:t>
            </a:r>
            <a:r>
              <a:rPr lang="pl-PL" dirty="0"/>
              <a:t> of the </a:t>
            </a:r>
            <a:r>
              <a:rPr lang="pl-PL" dirty="0" err="1"/>
              <a:t>housing</a:t>
            </a:r>
            <a:r>
              <a:rPr lang="pl-PL" dirty="0"/>
              <a:t> </a:t>
            </a:r>
            <a:r>
              <a:rPr lang="pl-PL" dirty="0" err="1"/>
              <a:t>balance</a:t>
            </a:r>
            <a:r>
              <a:rPr lang="pl-PL" dirty="0"/>
              <a:t> – 2018 r.</a:t>
            </a:r>
          </a:p>
        </p:txBody>
      </p:sp>
      <p:sp>
        <p:nvSpPr>
          <p:cNvPr id="3" name="Symbol zastępczy zawartości 2"/>
          <p:cNvSpPr>
            <a:spLocks noGrp="1"/>
          </p:cNvSpPr>
          <p:nvPr>
            <p:ph idx="1"/>
          </p:nvPr>
        </p:nvSpPr>
        <p:spPr/>
        <p:txBody>
          <a:bodyPr/>
          <a:lstStyle/>
          <a:p>
            <a:pPr marL="0" indent="0">
              <a:buNone/>
            </a:pPr>
            <a:r>
              <a:rPr lang="pl-PL" b="1" dirty="0" err="1"/>
              <a:t>Number</a:t>
            </a:r>
            <a:r>
              <a:rPr lang="pl-PL" b="1" dirty="0"/>
              <a:t> of </a:t>
            </a:r>
            <a:r>
              <a:rPr lang="pl-PL" b="1" dirty="0" err="1"/>
              <a:t>dwelling</a:t>
            </a:r>
            <a:r>
              <a:rPr lang="pl-PL" b="1" dirty="0"/>
              <a:t>: 14 615,1 </a:t>
            </a:r>
            <a:r>
              <a:rPr lang="pl-PL" b="1" dirty="0" err="1"/>
              <a:t>thous</a:t>
            </a:r>
            <a:r>
              <a:rPr lang="pl-PL" b="1" dirty="0"/>
              <a:t>. </a:t>
            </a:r>
          </a:p>
          <a:p>
            <a:pPr marL="0" indent="0">
              <a:buNone/>
            </a:pPr>
            <a:endParaRPr lang="pl-PL" b="1" dirty="0"/>
          </a:p>
          <a:p>
            <a:pPr marL="0" indent="0">
              <a:buNone/>
            </a:pPr>
            <a:r>
              <a:rPr lang="pl-PL" b="1" dirty="0" err="1"/>
              <a:t>Number</a:t>
            </a:r>
            <a:r>
              <a:rPr lang="pl-PL" b="1" dirty="0"/>
              <a:t> of </a:t>
            </a:r>
            <a:r>
              <a:rPr lang="pl-PL" b="1" dirty="0" err="1"/>
              <a:t>rooms</a:t>
            </a:r>
            <a:r>
              <a:rPr lang="pl-PL" b="1" dirty="0"/>
              <a:t>: 55 874,3 </a:t>
            </a:r>
            <a:r>
              <a:rPr lang="pl-PL" b="1" dirty="0" err="1"/>
              <a:t>thous</a:t>
            </a:r>
            <a:r>
              <a:rPr lang="pl-PL" b="1" dirty="0"/>
              <a:t>.,</a:t>
            </a:r>
          </a:p>
          <a:p>
            <a:pPr marL="0" indent="0">
              <a:buNone/>
            </a:pPr>
            <a:r>
              <a:rPr lang="pl-PL" b="1" dirty="0"/>
              <a:t>	</a:t>
            </a:r>
            <a:r>
              <a:rPr lang="pl-PL" b="1" dirty="0" err="1"/>
              <a:t>which</a:t>
            </a:r>
            <a:r>
              <a:rPr lang="pl-PL" b="1" dirty="0"/>
              <a:t> </a:t>
            </a:r>
            <a:r>
              <a:rPr lang="pl-PL" b="1" dirty="0" err="1"/>
              <a:t>gives</a:t>
            </a:r>
            <a:r>
              <a:rPr lang="pl-PL" b="1" dirty="0"/>
              <a:t> </a:t>
            </a:r>
            <a:r>
              <a:rPr lang="pl-PL" b="1" dirty="0" err="1"/>
              <a:t>an</a:t>
            </a:r>
            <a:r>
              <a:rPr lang="pl-PL" b="1" dirty="0"/>
              <a:t> </a:t>
            </a:r>
            <a:r>
              <a:rPr lang="pl-PL" b="1" dirty="0" err="1"/>
              <a:t>average</a:t>
            </a:r>
            <a:r>
              <a:rPr lang="pl-PL" b="1" dirty="0"/>
              <a:t> 3,82 </a:t>
            </a:r>
            <a:r>
              <a:rPr lang="pl-PL" b="1" dirty="0" err="1"/>
              <a:t>rooms</a:t>
            </a:r>
            <a:r>
              <a:rPr lang="pl-PL" b="1" dirty="0"/>
              <a:t> per </a:t>
            </a:r>
            <a:r>
              <a:rPr lang="pl-PL" b="1" dirty="0" err="1"/>
              <a:t>dwelling</a:t>
            </a:r>
            <a:endParaRPr lang="pl-PL" b="1" dirty="0"/>
          </a:p>
          <a:p>
            <a:pPr marL="0" indent="0">
              <a:buNone/>
            </a:pPr>
            <a:endParaRPr lang="pl-PL" b="1" dirty="0"/>
          </a:p>
          <a:p>
            <a:pPr marL="0" indent="0">
              <a:buNone/>
            </a:pPr>
            <a:r>
              <a:rPr lang="pl-PL" b="1" dirty="0" err="1"/>
              <a:t>Useful</a:t>
            </a:r>
            <a:r>
              <a:rPr lang="pl-PL" b="1" dirty="0"/>
              <a:t> </a:t>
            </a:r>
            <a:r>
              <a:rPr lang="pl-PL" b="1" dirty="0" err="1"/>
              <a:t>floor</a:t>
            </a:r>
            <a:r>
              <a:rPr lang="pl-PL" b="1" dirty="0"/>
              <a:t> </a:t>
            </a:r>
            <a:r>
              <a:rPr lang="pl-PL" b="1" dirty="0" err="1"/>
              <a:t>area</a:t>
            </a:r>
            <a:r>
              <a:rPr lang="pl-PL" b="1" dirty="0"/>
              <a:t> : 1 084 166, 5 </a:t>
            </a:r>
            <a:r>
              <a:rPr lang="pl-PL" b="1" dirty="0" err="1"/>
              <a:t>thous</a:t>
            </a:r>
            <a:r>
              <a:rPr lang="pl-PL" b="1" dirty="0"/>
              <a:t>. m</a:t>
            </a:r>
            <a:r>
              <a:rPr lang="pl-PL" b="1" baseline="30000" dirty="0"/>
              <a:t>2</a:t>
            </a:r>
            <a:r>
              <a:rPr lang="pl-PL" b="1" dirty="0"/>
              <a:t>,</a:t>
            </a:r>
          </a:p>
          <a:p>
            <a:pPr marL="0" indent="0">
              <a:buNone/>
            </a:pPr>
            <a:r>
              <a:rPr lang="pl-PL" b="1" dirty="0"/>
              <a:t>	</a:t>
            </a:r>
            <a:r>
              <a:rPr lang="en-US" b="1" dirty="0"/>
              <a:t>which gives an average area of the apartment 		</a:t>
            </a:r>
            <a:r>
              <a:rPr lang="en-US" b="1" dirty="0" err="1"/>
              <a:t>equa</a:t>
            </a:r>
            <a:r>
              <a:rPr lang="pl-PL" b="1" dirty="0"/>
              <a:t>l 74,2 m</a:t>
            </a:r>
            <a:r>
              <a:rPr lang="pl-PL" b="1" baseline="30000" dirty="0"/>
              <a:t>2 </a:t>
            </a:r>
            <a:endParaRPr lang="pl-PL" b="1" dirty="0"/>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1580790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jrzystość">
  <a:themeElements>
    <a:clrScheme name="Przejrzystość">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yczny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ejrzystość">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Przejrzystość.thmx</Template>
  <TotalTime>17094</TotalTime>
  <Words>1514</Words>
  <Application>Microsoft Office PowerPoint</Application>
  <PresentationFormat>Pokaz na ekranie (4:3)</PresentationFormat>
  <Paragraphs>439</Paragraphs>
  <Slides>26</Slides>
  <Notes>3</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26</vt:i4>
      </vt:variant>
    </vt:vector>
  </HeadingPairs>
  <TitlesOfParts>
    <vt:vector size="31" baseType="lpstr">
      <vt:lpstr>Arial</vt:lpstr>
      <vt:lpstr>Calibri</vt:lpstr>
      <vt:lpstr>Cambria Math</vt:lpstr>
      <vt:lpstr>Times New Roman</vt:lpstr>
      <vt:lpstr>Przejrzystość</vt:lpstr>
      <vt:lpstr>The inhabitancy conditions in EU countries</vt:lpstr>
      <vt:lpstr>Definitions – dwelling</vt:lpstr>
      <vt:lpstr>Definitions – dwelling</vt:lpstr>
      <vt:lpstr>Definitions – housing needs</vt:lpstr>
      <vt:lpstr>Definitions – housing policy</vt:lpstr>
      <vt:lpstr>Housing conditions in Poland, according to data from censuses</vt:lpstr>
      <vt:lpstr>Results of Polish National Census 2011- housing</vt:lpstr>
      <vt:lpstr>Results of Polish National Census 2011- housing</vt:lpstr>
      <vt:lpstr>Results of the housing balance – 2018 r.</vt:lpstr>
      <vt:lpstr>The number of dwellings per 1000 inhabitants since the end of World War II</vt:lpstr>
      <vt:lpstr>Overcrowding of housing - the percentage of people living in overcrowded dwelling</vt:lpstr>
      <vt:lpstr>Statistical analysis methods</vt:lpstr>
      <vt:lpstr>Statistical analysis methods</vt:lpstr>
      <vt:lpstr>Statistical analysis methods</vt:lpstr>
      <vt:lpstr>Statistical data</vt:lpstr>
      <vt:lpstr>Areas of standard of residence</vt:lpstr>
      <vt:lpstr>Satisfaction with residence - results</vt:lpstr>
      <vt:lpstr>Satisfaction with residence - results</vt:lpstr>
      <vt:lpstr>Satisfaction with residence - results</vt:lpstr>
      <vt:lpstr>Satisfaction with residence - results</vt:lpstr>
      <vt:lpstr>Satisfaction with residence - results</vt:lpstr>
      <vt:lpstr>Satisfaction with residence - results</vt:lpstr>
      <vt:lpstr>Satisfaction with residence - results</vt:lpstr>
      <vt:lpstr>Satisfaction with residence - results</vt:lpstr>
      <vt:lpstr>Summary</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hhh</dc:title>
  <dc:creator>Paweł Ulman</dc:creator>
  <cp:lastModifiedBy>Malgorzata</cp:lastModifiedBy>
  <cp:revision>107</cp:revision>
  <cp:lastPrinted>2019-10-04T15:16:19Z</cp:lastPrinted>
  <dcterms:created xsi:type="dcterms:W3CDTF">2015-08-26T07:30:30Z</dcterms:created>
  <dcterms:modified xsi:type="dcterms:W3CDTF">2019-10-07T08:48:33Z</dcterms:modified>
</cp:coreProperties>
</file>