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m" ContentType="application/vnd.ms-excel.sheet.macroEnabled.12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2"/>
  </p:notesMasterIdLst>
  <p:handoutMasterIdLst>
    <p:handoutMasterId r:id="rId23"/>
  </p:handoutMasterIdLst>
  <p:sldIdLst>
    <p:sldId id="480" r:id="rId2"/>
    <p:sldId id="547" r:id="rId3"/>
    <p:sldId id="545" r:id="rId4"/>
    <p:sldId id="541" r:id="rId5"/>
    <p:sldId id="537" r:id="rId6"/>
    <p:sldId id="544" r:id="rId7"/>
    <p:sldId id="507" r:id="rId8"/>
    <p:sldId id="518" r:id="rId9"/>
    <p:sldId id="536" r:id="rId10"/>
    <p:sldId id="543" r:id="rId11"/>
    <p:sldId id="538" r:id="rId12"/>
    <p:sldId id="540" r:id="rId13"/>
    <p:sldId id="516" r:id="rId14"/>
    <p:sldId id="509" r:id="rId15"/>
    <p:sldId id="511" r:id="rId16"/>
    <p:sldId id="522" r:id="rId17"/>
    <p:sldId id="519" r:id="rId18"/>
    <p:sldId id="542" r:id="rId19"/>
    <p:sldId id="535" r:id="rId20"/>
    <p:sldId id="521" r:id="rId21"/>
  </p:sldIdLst>
  <p:sldSz cx="9144000" cy="6858000" type="screen4x3"/>
  <p:notesSz cx="6794500" cy="99218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DD2D32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8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1.xlsm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2.xlsm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3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 w="9227">
              <a:solidFill>
                <a:srgbClr val="C00000"/>
              </a:solidFill>
              <a:prstDash val="solid"/>
            </a:ln>
          </c:spPr>
          <c:invertIfNegative val="0"/>
          <c:dLbls>
            <c:spPr>
              <a:noFill/>
              <a:ln w="184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62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Болгарія</c:v>
                </c:pt>
                <c:pt idx="1">
                  <c:v>Греція</c:v>
                </c:pt>
                <c:pt idx="2">
                  <c:v>Іпанія</c:v>
                </c:pt>
                <c:pt idx="3">
                  <c:v>Італія</c:v>
                </c:pt>
                <c:pt idx="4">
                  <c:v>Німеччина</c:v>
                </c:pt>
                <c:pt idx="5">
                  <c:v>Польща</c:v>
                </c:pt>
                <c:pt idx="6">
                  <c:v>Португалія</c:v>
                </c:pt>
                <c:pt idx="7">
                  <c:v>Росія</c:v>
                </c:pt>
                <c:pt idx="8">
                  <c:v>Румунія</c:v>
                </c:pt>
                <c:pt idx="9">
                  <c:v>Словаччина</c:v>
                </c:pt>
                <c:pt idx="10">
                  <c:v>Угорщина</c:v>
                </c:pt>
                <c:pt idx="11">
                  <c:v>Україна</c:v>
                </c:pt>
                <c:pt idx="12">
                  <c:v>Чехія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1298</c:v>
                </c:pt>
                <c:pt idx="1">
                  <c:v>1432</c:v>
                </c:pt>
                <c:pt idx="2">
                  <c:v>2837</c:v>
                </c:pt>
                <c:pt idx="3">
                  <c:v>2955</c:v>
                </c:pt>
                <c:pt idx="4">
                  <c:v>5242</c:v>
                </c:pt>
                <c:pt idx="5">
                  <c:v>2307</c:v>
                </c:pt>
                <c:pt idx="6">
                  <c:v>1434</c:v>
                </c:pt>
                <c:pt idx="7">
                  <c:v>1449</c:v>
                </c:pt>
                <c:pt idx="8">
                  <c:v>1717</c:v>
                </c:pt>
                <c:pt idx="9">
                  <c:v>2144</c:v>
                </c:pt>
                <c:pt idx="10">
                  <c:v>1992</c:v>
                </c:pt>
                <c:pt idx="11">
                  <c:v>768</c:v>
                </c:pt>
                <c:pt idx="12">
                  <c:v>2260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1-DE47-BCB8-F336DB28C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88800"/>
        <c:axId val="175308800"/>
      </c:barChart>
      <c:catAx>
        <c:axId val="1741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307">
            <a:solidFill>
              <a:srgbClr val="C0C0C0"/>
            </a:solidFill>
            <a:prstDash val="solid"/>
          </a:ln>
        </c:spPr>
        <c:txPr>
          <a:bodyPr rot="-2700000" vert="horz"/>
          <a:lstStyle/>
          <a:p>
            <a:pPr>
              <a:defRPr sz="1017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75308800"/>
        <c:crosses val="autoZero"/>
        <c:auto val="1"/>
        <c:lblAlgn val="ctr"/>
        <c:lblOffset val="100"/>
        <c:noMultiLvlLbl val="0"/>
      </c:catAx>
      <c:valAx>
        <c:axId val="1753088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4188800"/>
        <c:crosses val="autoZero"/>
        <c:crossBetween val="between"/>
      </c:valAx>
      <c:spPr>
        <a:noFill/>
        <a:ln w="18454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6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 межах України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15.3</c:v>
                </c:pt>
                <c:pt idx="1">
                  <c:v>10.4</c:v>
                </c:pt>
                <c:pt idx="2">
                  <c:v>11.3</c:v>
                </c:pt>
                <c:pt idx="3">
                  <c:v>14.8</c:v>
                </c:pt>
                <c:pt idx="4">
                  <c:v>9.8000000000000007</c:v>
                </c:pt>
                <c:pt idx="5">
                  <c:v>9.9</c:v>
                </c:pt>
                <c:pt idx="6">
                  <c:v>12.6</c:v>
                </c:pt>
                <c:pt idx="7">
                  <c:v>14.4</c:v>
                </c:pt>
                <c:pt idx="8">
                  <c:v>11.2</c:v>
                </c:pt>
                <c:pt idx="9">
                  <c:v>10.7</c:v>
                </c:pt>
                <c:pt idx="10">
                  <c:v>7.9</c:v>
                </c:pt>
                <c:pt idx="11">
                  <c:v>10</c:v>
                </c:pt>
                <c:pt idx="12">
                  <c:v>10.3</c:v>
                </c:pt>
                <c:pt idx="13">
                  <c:v>9.8000000000000007</c:v>
                </c:pt>
                <c:pt idx="14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8A-4049-876A-501B7A7623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кордон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18.399999999999999</c:v>
                </c:pt>
                <c:pt idx="1">
                  <c:v>23.6</c:v>
                </c:pt>
                <c:pt idx="2">
                  <c:v>20.8</c:v>
                </c:pt>
                <c:pt idx="3">
                  <c:v>18.600000000000001</c:v>
                </c:pt>
                <c:pt idx="4">
                  <c:v>21.3</c:v>
                </c:pt>
                <c:pt idx="5">
                  <c:v>21.5</c:v>
                </c:pt>
                <c:pt idx="6">
                  <c:v>16.5</c:v>
                </c:pt>
                <c:pt idx="7">
                  <c:v>15.7</c:v>
                </c:pt>
                <c:pt idx="8">
                  <c:v>17.399999999999999</c:v>
                </c:pt>
                <c:pt idx="9">
                  <c:v>16.3</c:v>
                </c:pt>
                <c:pt idx="10">
                  <c:v>20.7</c:v>
                </c:pt>
                <c:pt idx="11">
                  <c:v>13.9</c:v>
                </c:pt>
                <c:pt idx="12">
                  <c:v>18.3</c:v>
                </c:pt>
                <c:pt idx="13">
                  <c:v>18</c:v>
                </c:pt>
                <c:pt idx="14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8A-4049-876A-501B7A7623A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нікуди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51.3</c:v>
                </c:pt>
                <c:pt idx="1">
                  <c:v>53.7</c:v>
                </c:pt>
                <c:pt idx="2">
                  <c:v>51.9</c:v>
                </c:pt>
                <c:pt idx="3">
                  <c:v>49.6</c:v>
                </c:pt>
                <c:pt idx="4">
                  <c:v>48.6</c:v>
                </c:pt>
                <c:pt idx="5">
                  <c:v>49.9</c:v>
                </c:pt>
                <c:pt idx="6">
                  <c:v>53.4</c:v>
                </c:pt>
                <c:pt idx="7">
                  <c:v>53.5</c:v>
                </c:pt>
                <c:pt idx="8">
                  <c:v>53</c:v>
                </c:pt>
                <c:pt idx="9">
                  <c:v>53.3</c:v>
                </c:pt>
                <c:pt idx="10">
                  <c:v>50.6</c:v>
                </c:pt>
                <c:pt idx="11">
                  <c:v>57.6</c:v>
                </c:pt>
                <c:pt idx="12">
                  <c:v>45.9</c:v>
                </c:pt>
                <c:pt idx="13">
                  <c:v>52.7</c:v>
                </c:pt>
                <c:pt idx="14">
                  <c:v>50.8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8A-4049-876A-501B7A762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027328"/>
        <c:axId val="175029248"/>
      </c:lineChart>
      <c:catAx>
        <c:axId val="1750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029248"/>
        <c:crosses val="autoZero"/>
        <c:auto val="1"/>
        <c:lblAlgn val="ctr"/>
        <c:lblOffset val="100"/>
        <c:noMultiLvlLbl val="0"/>
      </c:catAx>
      <c:valAx>
        <c:axId val="175029248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5027328"/>
        <c:crosses val="autoZero"/>
        <c:crossBetween val="between"/>
      </c:valAx>
      <c:spPr>
        <a:noFill/>
        <a:ln>
          <a:solidFill>
            <a:srgbClr val="7030A0"/>
          </a:solidFill>
        </a:ln>
        <a:effectLst/>
      </c:spPr>
    </c:plotArea>
    <c:legend>
      <c:legendPos val="b"/>
      <c:layout>
        <c:manualLayout>
          <c:xMode val="edge"/>
          <c:yMode val="edge"/>
          <c:x val="0.42225844121179767"/>
          <c:y val="0.41962577168082416"/>
          <c:w val="0.54248876729391882"/>
          <c:h val="6.96414471531857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4313725490211E-2"/>
          <c:y val="2.3148148148148099E-3"/>
          <c:w val="0.89215686274509809"/>
          <c:h val="0.886574074074074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rgbClr val="63AAFE"/>
            </a:solidFill>
            <a:ln w="12177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Pt>
            <c:idx val="20"/>
            <c:invertIfNegative val="0"/>
            <c:bubble3D val="0"/>
            <c:spPr>
              <a:solidFill>
                <a:srgbClr val="FF93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22D-0E44-8AD2-D7D988831179}"/>
              </c:ext>
            </c:extLst>
          </c:dPt>
          <c:dPt>
            <c:idx val="65"/>
            <c:invertIfNegative val="0"/>
            <c:bubble3D val="0"/>
            <c:spPr>
              <a:solidFill>
                <a:srgbClr val="FFC0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22D-0E44-8AD2-D7D988831179}"/>
              </c:ext>
            </c:extLst>
          </c:dPt>
          <c:cat>
            <c:numRef>
              <c:f>Sheet1!$A$2:$A$102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Sheet1!$B$2:$B$102</c:f>
              <c:numCache>
                <c:formatCode>General</c:formatCode>
                <c:ptCount val="101"/>
                <c:pt idx="0">
                  <c:v>-218.33699999999999</c:v>
                </c:pt>
                <c:pt idx="1">
                  <c:v>-226.17599999999999</c:v>
                </c:pt>
                <c:pt idx="2">
                  <c:v>-252.56399999999999</c:v>
                </c:pt>
                <c:pt idx="3">
                  <c:v>-257.35199999999998</c:v>
                </c:pt>
                <c:pt idx="4">
                  <c:v>-266.49099999999999</c:v>
                </c:pt>
                <c:pt idx="5">
                  <c:v>-256.79599999999999</c:v>
                </c:pt>
                <c:pt idx="6">
                  <c:v>-254.119</c:v>
                </c:pt>
                <c:pt idx="7">
                  <c:v>-262.00299999999999</c:v>
                </c:pt>
                <c:pt idx="8">
                  <c:v>-260.36799999999999</c:v>
                </c:pt>
                <c:pt idx="9">
                  <c:v>-239.863</c:v>
                </c:pt>
                <c:pt idx="10">
                  <c:v>-233.19200000000001</c:v>
                </c:pt>
                <c:pt idx="11">
                  <c:v>-216.536</c:v>
                </c:pt>
                <c:pt idx="12">
                  <c:v>-217.00299999999999</c:v>
                </c:pt>
                <c:pt idx="13">
                  <c:v>-206.70099999999999</c:v>
                </c:pt>
                <c:pt idx="14">
                  <c:v>-198.41499999999999</c:v>
                </c:pt>
                <c:pt idx="15">
                  <c:v>-190.50899999999999</c:v>
                </c:pt>
                <c:pt idx="16">
                  <c:v>-196.089</c:v>
                </c:pt>
                <c:pt idx="17">
                  <c:v>-197.721</c:v>
                </c:pt>
                <c:pt idx="18">
                  <c:v>-209.77199999999999</c:v>
                </c:pt>
                <c:pt idx="19">
                  <c:v>-220.81399999999999</c:v>
                </c:pt>
                <c:pt idx="20">
                  <c:v>-240.24600000000001</c:v>
                </c:pt>
                <c:pt idx="21">
                  <c:v>-252.36600000000001</c:v>
                </c:pt>
                <c:pt idx="22">
                  <c:v>-262.33199999999999</c:v>
                </c:pt>
                <c:pt idx="23">
                  <c:v>-275.38600000000002</c:v>
                </c:pt>
                <c:pt idx="24">
                  <c:v>-294.89400000000001</c:v>
                </c:pt>
                <c:pt idx="25">
                  <c:v>-315.06700000000001</c:v>
                </c:pt>
                <c:pt idx="26">
                  <c:v>-330.36700000000002</c:v>
                </c:pt>
                <c:pt idx="27">
                  <c:v>-344.41199999999998</c:v>
                </c:pt>
                <c:pt idx="28">
                  <c:v>-365.14299999999997</c:v>
                </c:pt>
                <c:pt idx="29">
                  <c:v>-377.10300000000001</c:v>
                </c:pt>
                <c:pt idx="30">
                  <c:v>-397.78800000000001</c:v>
                </c:pt>
                <c:pt idx="31">
                  <c:v>-384.767</c:v>
                </c:pt>
                <c:pt idx="32">
                  <c:v>-393.02600000000001</c:v>
                </c:pt>
                <c:pt idx="33">
                  <c:v>-396.827</c:v>
                </c:pt>
                <c:pt idx="34">
                  <c:v>-361.28300000000002</c:v>
                </c:pt>
                <c:pt idx="35">
                  <c:v>-346.07100000000003</c:v>
                </c:pt>
                <c:pt idx="36">
                  <c:v>-353.137</c:v>
                </c:pt>
                <c:pt idx="37">
                  <c:v>-331.91</c:v>
                </c:pt>
                <c:pt idx="38">
                  <c:v>-327.07900000000001</c:v>
                </c:pt>
                <c:pt idx="39">
                  <c:v>-313.93099999999998</c:v>
                </c:pt>
                <c:pt idx="40">
                  <c:v>-329.43299999999999</c:v>
                </c:pt>
                <c:pt idx="41">
                  <c:v>-319.75299999999999</c:v>
                </c:pt>
                <c:pt idx="42">
                  <c:v>-310.02600000000001</c:v>
                </c:pt>
                <c:pt idx="43">
                  <c:v>-301.03899999999999</c:v>
                </c:pt>
                <c:pt idx="44">
                  <c:v>-308.03399999999999</c:v>
                </c:pt>
                <c:pt idx="45">
                  <c:v>-304.68700000000001</c:v>
                </c:pt>
                <c:pt idx="46">
                  <c:v>-300.91199999999998</c:v>
                </c:pt>
                <c:pt idx="47">
                  <c:v>-274.25200000000001</c:v>
                </c:pt>
                <c:pt idx="48">
                  <c:v>-276.27199999999999</c:v>
                </c:pt>
                <c:pt idx="49">
                  <c:v>-269.58199999999999</c:v>
                </c:pt>
                <c:pt idx="50">
                  <c:v>-275.19400000000002</c:v>
                </c:pt>
                <c:pt idx="51">
                  <c:v>-269.61</c:v>
                </c:pt>
                <c:pt idx="52">
                  <c:v>-279.101</c:v>
                </c:pt>
                <c:pt idx="53">
                  <c:v>-293.70999999999998</c:v>
                </c:pt>
                <c:pt idx="54">
                  <c:v>-297.47199999999998</c:v>
                </c:pt>
                <c:pt idx="55">
                  <c:v>-306.529</c:v>
                </c:pt>
                <c:pt idx="56">
                  <c:v>-313.36599999999999</c:v>
                </c:pt>
                <c:pt idx="57">
                  <c:v>-293.33300000000003</c:v>
                </c:pt>
                <c:pt idx="58">
                  <c:v>-286.62900000000002</c:v>
                </c:pt>
                <c:pt idx="59">
                  <c:v>-269.74400000000003</c:v>
                </c:pt>
                <c:pt idx="60">
                  <c:v>-262.87299999999999</c:v>
                </c:pt>
                <c:pt idx="61">
                  <c:v>-240.018</c:v>
                </c:pt>
                <c:pt idx="62">
                  <c:v>-241.566</c:v>
                </c:pt>
                <c:pt idx="63">
                  <c:v>-214.74</c:v>
                </c:pt>
                <c:pt idx="64">
                  <c:v>-218.75899999999999</c:v>
                </c:pt>
                <c:pt idx="65">
                  <c:v>-213.72200000000001</c:v>
                </c:pt>
                <c:pt idx="66">
                  <c:v>-206.71899999999999</c:v>
                </c:pt>
                <c:pt idx="67">
                  <c:v>-205.18199999999999</c:v>
                </c:pt>
                <c:pt idx="68">
                  <c:v>-166.6</c:v>
                </c:pt>
                <c:pt idx="69">
                  <c:v>-142.08699999999999</c:v>
                </c:pt>
                <c:pt idx="70">
                  <c:v>-130.88800000000001</c:v>
                </c:pt>
                <c:pt idx="71">
                  <c:v>-81.656000000000006</c:v>
                </c:pt>
                <c:pt idx="72">
                  <c:v>-88.352999999999994</c:v>
                </c:pt>
                <c:pt idx="73">
                  <c:v>-76.376999999999995</c:v>
                </c:pt>
                <c:pt idx="74">
                  <c:v>-93.477999999999994</c:v>
                </c:pt>
                <c:pt idx="75">
                  <c:v>-121.292</c:v>
                </c:pt>
                <c:pt idx="76">
                  <c:v>-117.666</c:v>
                </c:pt>
                <c:pt idx="77">
                  <c:v>-115.17700000000001</c:v>
                </c:pt>
                <c:pt idx="78">
                  <c:v>-112.405</c:v>
                </c:pt>
                <c:pt idx="79">
                  <c:v>-108.86499999999999</c:v>
                </c:pt>
                <c:pt idx="80">
                  <c:v>-83.001000000000005</c:v>
                </c:pt>
                <c:pt idx="81">
                  <c:v>-62.795000000000002</c:v>
                </c:pt>
                <c:pt idx="82">
                  <c:v>-43.292000000000002</c:v>
                </c:pt>
                <c:pt idx="83">
                  <c:v>-32.594999999999999</c:v>
                </c:pt>
                <c:pt idx="84">
                  <c:v>-36.277000000000001</c:v>
                </c:pt>
                <c:pt idx="85">
                  <c:v>-34.308999999999997</c:v>
                </c:pt>
                <c:pt idx="86">
                  <c:v>-37.622999999999998</c:v>
                </c:pt>
                <c:pt idx="87">
                  <c:v>-24.109000000000002</c:v>
                </c:pt>
                <c:pt idx="88">
                  <c:v>-21.997</c:v>
                </c:pt>
                <c:pt idx="89">
                  <c:v>-18.279</c:v>
                </c:pt>
                <c:pt idx="90">
                  <c:v>-13.737</c:v>
                </c:pt>
                <c:pt idx="91">
                  <c:v>-10.292</c:v>
                </c:pt>
                <c:pt idx="92">
                  <c:v>-7.1929999999999996</c:v>
                </c:pt>
                <c:pt idx="93">
                  <c:v>-4.5339999999999998</c:v>
                </c:pt>
                <c:pt idx="94">
                  <c:v>-3.302</c:v>
                </c:pt>
                <c:pt idx="95">
                  <c:v>-3.1150000000000002</c:v>
                </c:pt>
                <c:pt idx="96">
                  <c:v>-3.2850000000000001</c:v>
                </c:pt>
                <c:pt idx="97">
                  <c:v>-0.90800000000000003</c:v>
                </c:pt>
                <c:pt idx="98">
                  <c:v>-0.89500000000000002</c:v>
                </c:pt>
                <c:pt idx="99">
                  <c:v>-0.79500000000000004</c:v>
                </c:pt>
                <c:pt idx="100">
                  <c:v>-2.093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D-0E44-8AD2-D7D9888311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rgbClr val="DD2D32"/>
            </a:solidFill>
            <a:ln w="12177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Pt>
            <c:idx val="20"/>
            <c:invertIfNegative val="0"/>
            <c:bubble3D val="0"/>
            <c:spPr>
              <a:solidFill>
                <a:srgbClr val="FA80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22D-0E44-8AD2-D7D988831179}"/>
              </c:ext>
            </c:extLst>
          </c:dPt>
          <c:dPt>
            <c:idx val="65"/>
            <c:invertIfNegative val="0"/>
            <c:bubble3D val="0"/>
            <c:spPr>
              <a:solidFill>
                <a:srgbClr val="FFC0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22D-0E44-8AD2-D7D988831179}"/>
              </c:ext>
            </c:extLst>
          </c:dPt>
          <c:dPt>
            <c:idx val="91"/>
            <c:invertIfNegative val="0"/>
            <c:bubble3D val="0"/>
            <c:spPr>
              <a:solidFill>
                <a:srgbClr val="FF00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3B5-A441-A32E-689F375038F3}"/>
              </c:ext>
            </c:extLst>
          </c:dPt>
          <c:dPt>
            <c:idx val="93"/>
            <c:invertIfNegative val="0"/>
            <c:bubble3D val="0"/>
            <c:spPr>
              <a:solidFill>
                <a:srgbClr val="FF0000"/>
              </a:solidFill>
              <a:ln w="12177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B3B5-A441-A32E-689F375038F3}"/>
              </c:ext>
            </c:extLst>
          </c:dPt>
          <c:cat>
            <c:numRef>
              <c:f>Sheet1!$A$2:$A$102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Sheet1!$C$2:$C$102</c:f>
              <c:numCache>
                <c:formatCode>General</c:formatCode>
                <c:ptCount val="101"/>
                <c:pt idx="0">
                  <c:v>204.53700000000001</c:v>
                </c:pt>
                <c:pt idx="1">
                  <c:v>211.999</c:v>
                </c:pt>
                <c:pt idx="2">
                  <c:v>238.03899999999999</c:v>
                </c:pt>
                <c:pt idx="3">
                  <c:v>242.428</c:v>
                </c:pt>
                <c:pt idx="4">
                  <c:v>250.351</c:v>
                </c:pt>
                <c:pt idx="5">
                  <c:v>241.27199999999999</c:v>
                </c:pt>
                <c:pt idx="6">
                  <c:v>239.28700000000001</c:v>
                </c:pt>
                <c:pt idx="7">
                  <c:v>245.64599999999999</c:v>
                </c:pt>
                <c:pt idx="8">
                  <c:v>244.85499999999999</c:v>
                </c:pt>
                <c:pt idx="9">
                  <c:v>227.423</c:v>
                </c:pt>
                <c:pt idx="10">
                  <c:v>221.88</c:v>
                </c:pt>
                <c:pt idx="11">
                  <c:v>204.01900000000001</c:v>
                </c:pt>
                <c:pt idx="12">
                  <c:v>205.43899999999999</c:v>
                </c:pt>
                <c:pt idx="13">
                  <c:v>196.19300000000001</c:v>
                </c:pt>
                <c:pt idx="14">
                  <c:v>186.46899999999999</c:v>
                </c:pt>
                <c:pt idx="15">
                  <c:v>179.90700000000001</c:v>
                </c:pt>
                <c:pt idx="16">
                  <c:v>185.22</c:v>
                </c:pt>
                <c:pt idx="17">
                  <c:v>187.58799999999999</c:v>
                </c:pt>
                <c:pt idx="18">
                  <c:v>200.53299999999999</c:v>
                </c:pt>
                <c:pt idx="19">
                  <c:v>209.256</c:v>
                </c:pt>
                <c:pt idx="20">
                  <c:v>226.58199999999999</c:v>
                </c:pt>
                <c:pt idx="21">
                  <c:v>235.98699999999999</c:v>
                </c:pt>
                <c:pt idx="22">
                  <c:v>245.61</c:v>
                </c:pt>
                <c:pt idx="23">
                  <c:v>259.87299999999999</c:v>
                </c:pt>
                <c:pt idx="24">
                  <c:v>279.48200000000003</c:v>
                </c:pt>
                <c:pt idx="25">
                  <c:v>298.83199999999999</c:v>
                </c:pt>
                <c:pt idx="26">
                  <c:v>314.66800000000001</c:v>
                </c:pt>
                <c:pt idx="27">
                  <c:v>330.06900000000002</c:v>
                </c:pt>
                <c:pt idx="28">
                  <c:v>351.36</c:v>
                </c:pt>
                <c:pt idx="29">
                  <c:v>363.20299999999997</c:v>
                </c:pt>
                <c:pt idx="30">
                  <c:v>385.75799999999998</c:v>
                </c:pt>
                <c:pt idx="31">
                  <c:v>374.721</c:v>
                </c:pt>
                <c:pt idx="32">
                  <c:v>383.14</c:v>
                </c:pt>
                <c:pt idx="33">
                  <c:v>388.44900000000001</c:v>
                </c:pt>
                <c:pt idx="34">
                  <c:v>353.13200000000001</c:v>
                </c:pt>
                <c:pt idx="35">
                  <c:v>344.995</c:v>
                </c:pt>
                <c:pt idx="36">
                  <c:v>352.48200000000003</c:v>
                </c:pt>
                <c:pt idx="37">
                  <c:v>333.52800000000002</c:v>
                </c:pt>
                <c:pt idx="38">
                  <c:v>333.28300000000002</c:v>
                </c:pt>
                <c:pt idx="39">
                  <c:v>323.88400000000001</c:v>
                </c:pt>
                <c:pt idx="40">
                  <c:v>340.62299999999999</c:v>
                </c:pt>
                <c:pt idx="41">
                  <c:v>335.77499999999998</c:v>
                </c:pt>
                <c:pt idx="42">
                  <c:v>327.78899999999999</c:v>
                </c:pt>
                <c:pt idx="43">
                  <c:v>319.38400000000001</c:v>
                </c:pt>
                <c:pt idx="44">
                  <c:v>330.53800000000001</c:v>
                </c:pt>
                <c:pt idx="45">
                  <c:v>326.51900000000001</c:v>
                </c:pt>
                <c:pt idx="46">
                  <c:v>323.97399999999999</c:v>
                </c:pt>
                <c:pt idx="47">
                  <c:v>300.68900000000002</c:v>
                </c:pt>
                <c:pt idx="48">
                  <c:v>305.31700000000001</c:v>
                </c:pt>
                <c:pt idx="49">
                  <c:v>303.07900000000001</c:v>
                </c:pt>
                <c:pt idx="50">
                  <c:v>313.10899999999998</c:v>
                </c:pt>
                <c:pt idx="51">
                  <c:v>312.077</c:v>
                </c:pt>
                <c:pt idx="52">
                  <c:v>327.82900000000001</c:v>
                </c:pt>
                <c:pt idx="53">
                  <c:v>351.221</c:v>
                </c:pt>
                <c:pt idx="54">
                  <c:v>360.99200000000002</c:v>
                </c:pt>
                <c:pt idx="55">
                  <c:v>373.99299999999999</c:v>
                </c:pt>
                <c:pt idx="56">
                  <c:v>388.26</c:v>
                </c:pt>
                <c:pt idx="57">
                  <c:v>372.745</c:v>
                </c:pt>
                <c:pt idx="58">
                  <c:v>370.25700000000001</c:v>
                </c:pt>
                <c:pt idx="59">
                  <c:v>355.85399999999998</c:v>
                </c:pt>
                <c:pt idx="60">
                  <c:v>354.76900000000001</c:v>
                </c:pt>
                <c:pt idx="61">
                  <c:v>332.30099999999999</c:v>
                </c:pt>
                <c:pt idx="62">
                  <c:v>341.86099999999999</c:v>
                </c:pt>
                <c:pt idx="63">
                  <c:v>311.85500000000002</c:v>
                </c:pt>
                <c:pt idx="64">
                  <c:v>325.01799999999997</c:v>
                </c:pt>
                <c:pt idx="65">
                  <c:v>320.30700000000002</c:v>
                </c:pt>
                <c:pt idx="66">
                  <c:v>316.07600000000002</c:v>
                </c:pt>
                <c:pt idx="67">
                  <c:v>326.988</c:v>
                </c:pt>
                <c:pt idx="68">
                  <c:v>269.78699999999998</c:v>
                </c:pt>
                <c:pt idx="69">
                  <c:v>238.905</c:v>
                </c:pt>
                <c:pt idx="70">
                  <c:v>230.173</c:v>
                </c:pt>
                <c:pt idx="71">
                  <c:v>150.834</c:v>
                </c:pt>
                <c:pt idx="72">
                  <c:v>171.636</c:v>
                </c:pt>
                <c:pt idx="73">
                  <c:v>151.696</c:v>
                </c:pt>
                <c:pt idx="74">
                  <c:v>193.315</c:v>
                </c:pt>
                <c:pt idx="75">
                  <c:v>249.42699999999999</c:v>
                </c:pt>
                <c:pt idx="76">
                  <c:v>248.523</c:v>
                </c:pt>
                <c:pt idx="77">
                  <c:v>260.93</c:v>
                </c:pt>
                <c:pt idx="78">
                  <c:v>261.32600000000002</c:v>
                </c:pt>
                <c:pt idx="79">
                  <c:v>253.047</c:v>
                </c:pt>
                <c:pt idx="80">
                  <c:v>192.285</c:v>
                </c:pt>
                <c:pt idx="81">
                  <c:v>147.59700000000001</c:v>
                </c:pt>
                <c:pt idx="82">
                  <c:v>102.453</c:v>
                </c:pt>
                <c:pt idx="83">
                  <c:v>81.581000000000003</c:v>
                </c:pt>
                <c:pt idx="84">
                  <c:v>98.144999999999996</c:v>
                </c:pt>
                <c:pt idx="85">
                  <c:v>90.882000000000005</c:v>
                </c:pt>
                <c:pt idx="86">
                  <c:v>102.706</c:v>
                </c:pt>
                <c:pt idx="87">
                  <c:v>76.066000000000003</c:v>
                </c:pt>
                <c:pt idx="88">
                  <c:v>72.117000000000004</c:v>
                </c:pt>
                <c:pt idx="89">
                  <c:v>55.811999999999998</c:v>
                </c:pt>
                <c:pt idx="90">
                  <c:v>45.633000000000003</c:v>
                </c:pt>
                <c:pt idx="91">
                  <c:v>35.271999999999998</c:v>
                </c:pt>
                <c:pt idx="92">
                  <c:v>26.324000000000002</c:v>
                </c:pt>
                <c:pt idx="93">
                  <c:v>15.316000000000001</c:v>
                </c:pt>
                <c:pt idx="94">
                  <c:v>10.785</c:v>
                </c:pt>
                <c:pt idx="95">
                  <c:v>8.5389999999999997</c:v>
                </c:pt>
                <c:pt idx="96">
                  <c:v>7.9480000000000004</c:v>
                </c:pt>
                <c:pt idx="97">
                  <c:v>1.8720000000000001</c:v>
                </c:pt>
                <c:pt idx="98">
                  <c:v>2.3260000000000001</c:v>
                </c:pt>
                <c:pt idx="99">
                  <c:v>1.6559999999999999</c:v>
                </c:pt>
                <c:pt idx="100">
                  <c:v>4.851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2D-0E44-8AD2-D7D988831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75174400"/>
        <c:axId val="175175936"/>
      </c:barChart>
      <c:catAx>
        <c:axId val="175174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0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4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5175936"/>
        <c:crosses val="autoZero"/>
        <c:auto val="1"/>
        <c:lblAlgn val="ctr"/>
        <c:lblOffset val="100"/>
        <c:tickLblSkip val="10"/>
        <c:tickMarkSkip val="1"/>
        <c:noMultiLvlLbl val="0"/>
      </c:catAx>
      <c:valAx>
        <c:axId val="175175936"/>
        <c:scaling>
          <c:orientation val="minMax"/>
          <c:max val="450"/>
          <c:min val="-450"/>
        </c:scaling>
        <c:delete val="0"/>
        <c:axPos val="b"/>
        <c:majorGridlines>
          <c:spPr>
            <a:ln w="12177">
              <a:solidFill>
                <a:srgbClr val="000000"/>
              </a:solidFill>
              <a:prstDash val="sysDash"/>
            </a:ln>
          </c:spPr>
        </c:majorGridlines>
        <c:numFmt formatCode="0;[Black]0" sourceLinked="0"/>
        <c:majorTickMark val="out"/>
        <c:minorTickMark val="none"/>
        <c:tickLblPos val="nextTo"/>
        <c:spPr>
          <a:ln w="30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4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5174400"/>
        <c:crosses val="autoZero"/>
        <c:crossBetween val="between"/>
        <c:majorUnit val="15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578433458933687"/>
          <c:y val="5.7870428066995216E-2"/>
          <c:w val="0.14460786400110159"/>
          <c:h val="0.18184255745010292"/>
        </c:manualLayout>
      </c:layout>
      <c:overlay val="0"/>
      <c:spPr>
        <a:noFill/>
        <a:ln w="3044">
          <a:noFill/>
          <a:prstDash val="solid"/>
        </a:ln>
      </c:spPr>
      <c:txPr>
        <a:bodyPr/>
        <a:lstStyle/>
        <a:p>
          <a:pPr>
            <a:defRPr sz="1103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4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0" i="1" dirty="0" err="1">
                <a:latin typeface="+mn-lt"/>
              </a:rPr>
              <a:t>Джерело</a:t>
            </a:r>
            <a:r>
              <a:rPr lang="ru-RU" sz="1400" b="0" i="1" dirty="0">
                <a:latin typeface="+mn-lt"/>
              </a:rPr>
              <a:t>: </a:t>
            </a:r>
            <a:r>
              <a:rPr lang="ru-RU" sz="1400" b="0" i="1" dirty="0" err="1">
                <a:latin typeface="+mn-lt"/>
              </a:rPr>
              <a:t>Держстат</a:t>
            </a:r>
            <a:r>
              <a:rPr lang="ru-RU" sz="1400" b="0" i="1" dirty="0">
                <a:latin typeface="+mn-lt"/>
              </a:rPr>
              <a:t> </a:t>
            </a:r>
            <a:r>
              <a:rPr lang="ru-RU" sz="1400" b="0" i="1" baseline="0" dirty="0" err="1">
                <a:latin typeface="+mn-lt"/>
              </a:rPr>
              <a:t>України</a:t>
            </a:r>
            <a:endParaRPr lang="ru-RU" sz="1400" b="0" i="1" dirty="0">
              <a:latin typeface="+mn-lt"/>
            </a:endParaRPr>
          </a:p>
        </c:rich>
      </c:tx>
      <c:layout>
        <c:manualLayout>
          <c:xMode val="edge"/>
          <c:yMode val="edge"/>
          <c:x val="8.075166674223884E-2"/>
          <c:y val="6.24013775254223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784313725490211E-2"/>
          <c:y val="2.3148148148148099E-3"/>
          <c:w val="0.89215686274509809"/>
          <c:h val="0.88657407407407418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75383680"/>
        <c:axId val="175385216"/>
      </c:barChart>
      <c:catAx>
        <c:axId val="17538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0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4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5385216"/>
        <c:crosses val="autoZero"/>
        <c:auto val="1"/>
        <c:lblAlgn val="ctr"/>
        <c:lblOffset val="100"/>
        <c:tickLblSkip val="10"/>
        <c:tickMarkSkip val="1"/>
        <c:noMultiLvlLbl val="0"/>
      </c:catAx>
      <c:valAx>
        <c:axId val="175385216"/>
        <c:scaling>
          <c:orientation val="minMax"/>
          <c:max val="450"/>
          <c:min val="-450"/>
        </c:scaling>
        <c:delete val="0"/>
        <c:axPos val="b"/>
        <c:majorGridlines>
          <c:spPr>
            <a:ln w="12177">
              <a:solidFill>
                <a:srgbClr val="000000"/>
              </a:solidFill>
              <a:prstDash val="sysDash"/>
            </a:ln>
          </c:spPr>
        </c:majorGridlines>
        <c:numFmt formatCode="0;[Black]0" sourceLinked="0"/>
        <c:majorTickMark val="out"/>
        <c:minorTickMark val="none"/>
        <c:tickLblPos val="nextTo"/>
        <c:spPr>
          <a:ln w="30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4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5383680"/>
        <c:crosses val="autoZero"/>
        <c:crossBetween val="between"/>
        <c:majorUnit val="150"/>
      </c:valAx>
      <c:spPr>
        <a:noFill/>
        <a:ln w="25400">
          <a:noFill/>
        </a:ln>
      </c:spPr>
    </c:plotArea>
    <c:legend>
      <c:legendPos val="r"/>
      <c:overlay val="0"/>
      <c:spPr>
        <a:noFill/>
        <a:ln w="3044">
          <a:noFill/>
          <a:prstDash val="solid"/>
        </a:ln>
      </c:spPr>
      <c:txPr>
        <a:bodyPr/>
        <a:lstStyle/>
        <a:p>
          <a:pPr>
            <a:defRPr sz="1103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4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Росія</c:v>
                </c:pt>
              </c:strCache>
            </c:strRef>
          </c:tx>
          <c:spPr>
            <a:solidFill>
              <a:srgbClr val="002060"/>
            </a:solidFill>
            <a:ln w="12178">
              <a:solidFill>
                <a:srgbClr val="003366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D4-1B48-AFC3-9EEDA39834D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Польща</c:v>
                </c:pt>
              </c:strCache>
            </c:strRef>
          </c:tx>
          <c:spPr>
            <a:solidFill>
              <a:srgbClr val="FF0000"/>
            </a:solidFill>
            <a:ln w="12178">
              <a:solidFill>
                <a:srgbClr val="DD0806"/>
              </a:solidFill>
              <a:prstDash val="solid"/>
            </a:ln>
          </c:spPr>
          <c:invertIfNegative val="0"/>
          <c:dLbls>
            <c:numFmt formatCode="#,##0.0" sourceLinked="0"/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1.3</c:v>
                </c:pt>
                <c:pt idx="1">
                  <c:v>2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D4-1B48-AFC3-9EEDA39834D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Інші країна ЄС</c:v>
                </c:pt>
              </c:strCache>
            </c:strRef>
          </c:tx>
          <c:spPr>
            <a:solidFill>
              <a:srgbClr val="66FF66"/>
            </a:solidFill>
            <a:ln w="12178">
              <a:solidFill>
                <a:srgbClr val="4EE257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D4-1B48-AFC3-9EEDA39834D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США + Канада</c:v>
                </c:pt>
              </c:strCache>
            </c:strRef>
          </c:tx>
          <c:spPr>
            <a:solidFill>
              <a:srgbClr val="00B0F0"/>
            </a:solidFill>
            <a:ln w="12178">
              <a:solidFill>
                <a:srgbClr val="00ABEA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0.6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D4-1B48-AFC3-9EEDA39834D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Інші країни світу</c:v>
                </c:pt>
              </c:strCache>
            </c:strRef>
          </c:tx>
          <c:spPr>
            <a:solidFill>
              <a:srgbClr val="7F7F7F"/>
            </a:solidFill>
            <a:ln w="12178">
              <a:solidFill>
                <a:srgbClr val="808080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D4-1B48-AFC3-9EEDA3983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546944"/>
        <c:axId val="200569216"/>
      </c:barChart>
      <c:catAx>
        <c:axId val="2005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044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146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00569216"/>
        <c:crosses val="autoZero"/>
        <c:auto val="1"/>
        <c:lblAlgn val="ctr"/>
        <c:lblOffset val="100"/>
        <c:noMultiLvlLbl val="0"/>
      </c:catAx>
      <c:valAx>
        <c:axId val="200569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0546944"/>
        <c:crosses val="autoZero"/>
        <c:crossBetween val="between"/>
      </c:valAx>
      <c:spPr>
        <a:noFill/>
        <a:ln w="24356">
          <a:noFill/>
        </a:ln>
      </c:spPr>
    </c:plotArea>
    <c:legend>
      <c:legendPos val="b"/>
      <c:overlay val="0"/>
      <c:spPr>
        <a:noFill/>
        <a:ln w="24356">
          <a:noFill/>
        </a:ln>
      </c:spPr>
      <c:txPr>
        <a:bodyPr/>
        <a:lstStyle/>
        <a:p>
          <a:pPr>
            <a:defRPr sz="141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70D7D-CEBB-7043-941F-71769A5BF60B}" type="doc">
      <dgm:prSet loTypeId="urn:microsoft.com/office/officeart/2005/8/layout/default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9D64B4-EAED-5943-B294-E3AF6AF69100}">
      <dgm:prSet phldrT="[Текст]" custT="1"/>
      <dgm:spPr/>
      <dgm:t>
        <a:bodyPr/>
        <a:lstStyle/>
        <a:p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Стаціонарна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</a:p>
        <a:p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kern="12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</dgm:t>
    </dgm:pt>
    <dgm:pt modelId="{C82D44DB-EC20-5B46-90AD-A66019561196}" type="parTrans" cxnId="{5241C13C-AA8D-0E4A-9634-B64D461ABCBD}">
      <dgm:prSet/>
      <dgm:spPr/>
      <dgm:t>
        <a:bodyPr/>
        <a:lstStyle/>
        <a:p>
          <a:endParaRPr lang="ru-RU"/>
        </a:p>
      </dgm:t>
    </dgm:pt>
    <dgm:pt modelId="{AD127204-FC8D-F144-8425-FB4911517DC1}" type="sibTrans" cxnId="{5241C13C-AA8D-0E4A-9634-B64D461ABCBD}">
      <dgm:prSet/>
      <dgm:spPr/>
      <dgm:t>
        <a:bodyPr/>
        <a:lstStyle/>
        <a:p>
          <a:endParaRPr lang="ru-RU"/>
        </a:p>
      </dgm:t>
    </dgm:pt>
    <dgm:pt modelId="{EC2A645F-0E69-E442-8F32-F384260F0D82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q"/>
          </a:pP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Короткотермінова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неаграрна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dirty="0">
            <a:solidFill>
              <a:schemeClr val="tx1"/>
            </a:solidFill>
            <a:latin typeface="+mn-lt"/>
          </a:endParaRPr>
        </a:p>
      </dgm:t>
    </dgm:pt>
    <dgm:pt modelId="{7A3F5CA2-D34E-D947-8202-CBB85C1BBE40}" type="parTrans" cxnId="{E1EBEF11-8614-6B4E-B64B-2DFE016A9F7F}">
      <dgm:prSet/>
      <dgm:spPr/>
      <dgm:t>
        <a:bodyPr/>
        <a:lstStyle/>
        <a:p>
          <a:endParaRPr lang="ru-RU"/>
        </a:p>
      </dgm:t>
    </dgm:pt>
    <dgm:pt modelId="{73E71C12-C4AA-7449-A2E6-51FCFA2BCA0B}" type="sibTrans" cxnId="{E1EBEF11-8614-6B4E-B64B-2DFE016A9F7F}">
      <dgm:prSet/>
      <dgm:spPr/>
      <dgm:t>
        <a:bodyPr/>
        <a:lstStyle/>
        <a:p>
          <a:endParaRPr lang="ru-RU"/>
        </a:p>
      </dgm:t>
    </dgm:pt>
    <dgm:pt modelId="{C625EEF9-293A-2B45-9B85-F977912FB17E}">
      <dgm:prSet phldrT="[Текст]" custT="1"/>
      <dgm:spPr/>
      <dgm:t>
        <a:bodyPr/>
        <a:lstStyle/>
        <a:p>
          <a:pPr>
            <a:buClr>
              <a:srgbClr val="0070C0"/>
            </a:buClr>
            <a:buFont typeface="Wingdings" pitchFamily="2" charset="2"/>
            <a:buChar char="q"/>
          </a:pP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Довготермінова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кваліфікованих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працівників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endParaRPr lang="ru-RU" sz="1800" dirty="0">
            <a:solidFill>
              <a:schemeClr val="tx1"/>
            </a:solidFill>
            <a:latin typeface="+mn-lt"/>
          </a:endParaRPr>
        </a:p>
      </dgm:t>
    </dgm:pt>
    <dgm:pt modelId="{5D094D45-ADD0-584D-8A36-280CF0861756}" type="parTrans" cxnId="{F15D2E95-EE1B-2D47-8118-DF9BAE295E72}">
      <dgm:prSet/>
      <dgm:spPr/>
      <dgm:t>
        <a:bodyPr/>
        <a:lstStyle/>
        <a:p>
          <a:endParaRPr lang="ru-RU"/>
        </a:p>
      </dgm:t>
    </dgm:pt>
    <dgm:pt modelId="{08F7FA4F-48F1-5A40-9E23-EAC3A5E15679}" type="sibTrans" cxnId="{F15D2E95-EE1B-2D47-8118-DF9BAE295E72}">
      <dgm:prSet/>
      <dgm:spPr/>
      <dgm:t>
        <a:bodyPr/>
        <a:lstStyle/>
        <a:p>
          <a:endParaRPr lang="ru-RU"/>
        </a:p>
      </dgm:t>
    </dgm:pt>
    <dgm:pt modelId="{E50D3A0E-4492-B742-9226-15A4FBF927B6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Маятникова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endParaRPr lang="en-US" altLang="ru-RU" sz="18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dirty="0">
            <a:solidFill>
              <a:schemeClr val="tx1"/>
            </a:solidFill>
            <a:latin typeface="+mn-lt"/>
          </a:endParaRPr>
        </a:p>
      </dgm:t>
    </dgm:pt>
    <dgm:pt modelId="{68CCC9BB-1C5E-6540-9A57-01B23CD6E4E1}" type="parTrans" cxnId="{4283EE0A-B937-AB4E-9D95-EE6D2D8D7DE9}">
      <dgm:prSet/>
      <dgm:spPr/>
      <dgm:t>
        <a:bodyPr/>
        <a:lstStyle/>
        <a:p>
          <a:endParaRPr lang="ru-RU"/>
        </a:p>
      </dgm:t>
    </dgm:pt>
    <dgm:pt modelId="{2E691B0C-02F4-0F48-8363-85E091143466}" type="sibTrans" cxnId="{4283EE0A-B937-AB4E-9D95-EE6D2D8D7DE9}">
      <dgm:prSet/>
      <dgm:spPr/>
      <dgm:t>
        <a:bodyPr/>
        <a:lstStyle/>
        <a:p>
          <a:endParaRPr lang="ru-RU"/>
        </a:p>
      </dgm:t>
    </dgm:pt>
    <dgm:pt modelId="{CE404867-76B8-B847-9CB8-8496DF0883AD}">
      <dgm:prSet custT="1"/>
      <dgm:spPr/>
      <dgm:t>
        <a:bodyPr/>
        <a:lstStyle/>
        <a:p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Короткотермінова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(сезонна)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altLang="ru-RU" sz="18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</dgm:t>
    </dgm:pt>
    <dgm:pt modelId="{FF1B5D6C-80E6-9C49-95D2-FBEC0E76696F}" type="parTrans" cxnId="{22F1FC97-38D4-8D46-91F8-07E205C510C9}">
      <dgm:prSet/>
      <dgm:spPr/>
      <dgm:t>
        <a:bodyPr/>
        <a:lstStyle/>
        <a:p>
          <a:endParaRPr lang="ru-RU"/>
        </a:p>
      </dgm:t>
    </dgm:pt>
    <dgm:pt modelId="{3604DD42-0CA4-F140-B5DE-90DCD57C73DB}" type="sibTrans" cxnId="{22F1FC97-38D4-8D46-91F8-07E205C510C9}">
      <dgm:prSet/>
      <dgm:spPr/>
      <dgm:t>
        <a:bodyPr/>
        <a:lstStyle/>
        <a:p>
          <a:endParaRPr lang="ru-RU"/>
        </a:p>
      </dgm:t>
    </dgm:pt>
    <dgm:pt modelId="{4B2137D3-5DA3-FC4E-9874-8173C94493F9}">
      <dgm:prSet custT="1"/>
      <dgm:spPr/>
      <dgm:t>
        <a:bodyPr/>
        <a:lstStyle/>
        <a:p>
          <a:r>
            <a:rPr lang="uk-UA" altLang="ru-RU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Відплив </a:t>
          </a:r>
          <a:r>
            <a:rPr lang="uk-UA" altLang="ru-RU" sz="1800" dirty="0" err="1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мізків</a:t>
          </a:r>
          <a:r>
            <a:rPr lang="uk-UA" altLang="ru-RU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 – «</a:t>
          </a:r>
          <a:r>
            <a:rPr lang="en-US" altLang="ru-RU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brain drain</a:t>
          </a:r>
          <a:r>
            <a:rPr lang="uk-UA" altLang="ru-RU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»</a:t>
          </a:r>
          <a:endParaRPr lang="ru-RU" altLang="ru-RU" sz="1800" dirty="0">
            <a:solidFill>
              <a:schemeClr val="tx1"/>
            </a:solidFill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FBB3D0C-0627-EE40-A02B-454A611E22CF}" type="parTrans" cxnId="{1E239288-7318-664B-8907-F3E539DAC66A}">
      <dgm:prSet/>
      <dgm:spPr/>
      <dgm:t>
        <a:bodyPr/>
        <a:lstStyle/>
        <a:p>
          <a:endParaRPr lang="ru-RU"/>
        </a:p>
      </dgm:t>
    </dgm:pt>
    <dgm:pt modelId="{A997A275-B3AF-B64A-BF3E-2BCE1AF74717}" type="sibTrans" cxnId="{1E239288-7318-664B-8907-F3E539DAC66A}">
      <dgm:prSet/>
      <dgm:spPr/>
      <dgm:t>
        <a:bodyPr/>
        <a:lstStyle/>
        <a:p>
          <a:endParaRPr lang="ru-RU"/>
        </a:p>
      </dgm:t>
    </dgm:pt>
    <dgm:pt modelId="{22D787DF-3972-3146-AF30-DF58BB743212}">
      <dgm:prSet custT="1"/>
      <dgm:spPr/>
      <dgm:t>
        <a:bodyPr/>
        <a:lstStyle/>
        <a:p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Освітня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r>
            <a:rPr lang="ru-RU" altLang="ru-RU" sz="18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endParaRPr lang="ru-RU" sz="1800" dirty="0">
            <a:solidFill>
              <a:schemeClr val="tx1"/>
            </a:solidFill>
            <a:latin typeface="+mn-lt"/>
          </a:endParaRPr>
        </a:p>
      </dgm:t>
    </dgm:pt>
    <dgm:pt modelId="{A00F3CCA-59D3-5E4C-8844-85E7470FF17E}" type="parTrans" cxnId="{6D28AEDC-C549-064C-AEA0-A4790FEF2FEA}">
      <dgm:prSet/>
      <dgm:spPr/>
      <dgm:t>
        <a:bodyPr/>
        <a:lstStyle/>
        <a:p>
          <a:endParaRPr lang="ru-RU"/>
        </a:p>
      </dgm:t>
    </dgm:pt>
    <dgm:pt modelId="{65E8B6EA-5268-A74F-9B5A-277E580574DD}" type="sibTrans" cxnId="{6D28AEDC-C549-064C-AEA0-A4790FEF2FEA}">
      <dgm:prSet/>
      <dgm:spPr/>
      <dgm:t>
        <a:bodyPr/>
        <a:lstStyle/>
        <a:p>
          <a:endParaRPr lang="ru-RU"/>
        </a:p>
      </dgm:t>
    </dgm:pt>
    <dgm:pt modelId="{942E1AE7-7D3C-3840-BB69-0CB9D284D78C}" type="pres">
      <dgm:prSet presAssocID="{5E970D7D-CEBB-7043-941F-71769A5BF60B}" presName="diagram" presStyleCnt="0">
        <dgm:presLayoutVars>
          <dgm:dir/>
          <dgm:resizeHandles val="exact"/>
        </dgm:presLayoutVars>
      </dgm:prSet>
      <dgm:spPr/>
    </dgm:pt>
    <dgm:pt modelId="{FE142BE0-BD5E-CE46-A72D-348325685A68}" type="pres">
      <dgm:prSet presAssocID="{409D64B4-EAED-5943-B294-E3AF6AF69100}" presName="node" presStyleLbl="node1" presStyleIdx="0" presStyleCnt="7" custLinFactNeighborX="-126" custLinFactNeighborY="1021">
        <dgm:presLayoutVars>
          <dgm:bulletEnabled val="1"/>
        </dgm:presLayoutVars>
      </dgm:prSet>
      <dgm:spPr/>
    </dgm:pt>
    <dgm:pt modelId="{5E8DEBF5-48A6-EB44-846F-9A968D17AD44}" type="pres">
      <dgm:prSet presAssocID="{AD127204-FC8D-F144-8425-FB4911517DC1}" presName="sibTrans" presStyleCnt="0"/>
      <dgm:spPr/>
    </dgm:pt>
    <dgm:pt modelId="{A292A1AB-8459-2046-8892-BF5AC52514D3}" type="pres">
      <dgm:prSet presAssocID="{E50D3A0E-4492-B742-9226-15A4FBF927B6}" presName="node" presStyleLbl="node1" presStyleIdx="1" presStyleCnt="7">
        <dgm:presLayoutVars>
          <dgm:bulletEnabled val="1"/>
        </dgm:presLayoutVars>
      </dgm:prSet>
      <dgm:spPr/>
    </dgm:pt>
    <dgm:pt modelId="{896C4C00-61A4-C24C-868B-0FAFEBC3ADDD}" type="pres">
      <dgm:prSet presAssocID="{2E691B0C-02F4-0F48-8363-85E091143466}" presName="sibTrans" presStyleCnt="0"/>
      <dgm:spPr/>
    </dgm:pt>
    <dgm:pt modelId="{3A1743B5-1D66-4A4E-82C4-0533C3E54561}" type="pres">
      <dgm:prSet presAssocID="{CE404867-76B8-B847-9CB8-8496DF0883AD}" presName="node" presStyleLbl="node1" presStyleIdx="2" presStyleCnt="7">
        <dgm:presLayoutVars>
          <dgm:bulletEnabled val="1"/>
        </dgm:presLayoutVars>
      </dgm:prSet>
      <dgm:spPr/>
    </dgm:pt>
    <dgm:pt modelId="{01489FC6-9147-5146-9912-DB87B8AE93AF}" type="pres">
      <dgm:prSet presAssocID="{3604DD42-0CA4-F140-B5DE-90DCD57C73DB}" presName="sibTrans" presStyleCnt="0"/>
      <dgm:spPr/>
    </dgm:pt>
    <dgm:pt modelId="{7586EAF9-48D1-334E-A139-E6D0C5F66867}" type="pres">
      <dgm:prSet presAssocID="{EC2A645F-0E69-E442-8F32-F384260F0D82}" presName="node" presStyleLbl="node1" presStyleIdx="3" presStyleCnt="7">
        <dgm:presLayoutVars>
          <dgm:bulletEnabled val="1"/>
        </dgm:presLayoutVars>
      </dgm:prSet>
      <dgm:spPr/>
    </dgm:pt>
    <dgm:pt modelId="{A9D85FE4-6A43-5F41-AEC0-C58EE0AAE239}" type="pres">
      <dgm:prSet presAssocID="{73E71C12-C4AA-7449-A2E6-51FCFA2BCA0B}" presName="sibTrans" presStyleCnt="0"/>
      <dgm:spPr/>
    </dgm:pt>
    <dgm:pt modelId="{AF901B9E-D321-F947-8D03-B828A5011014}" type="pres">
      <dgm:prSet presAssocID="{C625EEF9-293A-2B45-9B85-F977912FB17E}" presName="node" presStyleLbl="node1" presStyleIdx="4" presStyleCnt="7">
        <dgm:presLayoutVars>
          <dgm:bulletEnabled val="1"/>
        </dgm:presLayoutVars>
      </dgm:prSet>
      <dgm:spPr/>
    </dgm:pt>
    <dgm:pt modelId="{EF9BE4B4-07B8-544E-8A6E-05C2D4610C17}" type="pres">
      <dgm:prSet presAssocID="{08F7FA4F-48F1-5A40-9E23-EAC3A5E15679}" presName="sibTrans" presStyleCnt="0"/>
      <dgm:spPr/>
    </dgm:pt>
    <dgm:pt modelId="{EE2DA1E5-EF9B-8942-905C-3F0B7E691AE1}" type="pres">
      <dgm:prSet presAssocID="{4B2137D3-5DA3-FC4E-9874-8173C94493F9}" presName="node" presStyleLbl="node1" presStyleIdx="5" presStyleCnt="7">
        <dgm:presLayoutVars>
          <dgm:bulletEnabled val="1"/>
        </dgm:presLayoutVars>
      </dgm:prSet>
      <dgm:spPr/>
    </dgm:pt>
    <dgm:pt modelId="{B2BF1AB9-2D92-F449-99CE-87D309AA7E36}" type="pres">
      <dgm:prSet presAssocID="{A997A275-B3AF-B64A-BF3E-2BCE1AF74717}" presName="sibTrans" presStyleCnt="0"/>
      <dgm:spPr/>
    </dgm:pt>
    <dgm:pt modelId="{A605A20A-7A09-0F43-B52B-BAFA30EE6762}" type="pres">
      <dgm:prSet presAssocID="{22D787DF-3972-3146-AF30-DF58BB743212}" presName="node" presStyleLbl="node1" presStyleIdx="6" presStyleCnt="7">
        <dgm:presLayoutVars>
          <dgm:bulletEnabled val="1"/>
        </dgm:presLayoutVars>
      </dgm:prSet>
      <dgm:spPr/>
    </dgm:pt>
  </dgm:ptLst>
  <dgm:cxnLst>
    <dgm:cxn modelId="{4283EE0A-B937-AB4E-9D95-EE6D2D8D7DE9}" srcId="{5E970D7D-CEBB-7043-941F-71769A5BF60B}" destId="{E50D3A0E-4492-B742-9226-15A4FBF927B6}" srcOrd="1" destOrd="0" parTransId="{68CCC9BB-1C5E-6540-9A57-01B23CD6E4E1}" sibTransId="{2E691B0C-02F4-0F48-8363-85E091143466}"/>
    <dgm:cxn modelId="{E1EBEF11-8614-6B4E-B64B-2DFE016A9F7F}" srcId="{5E970D7D-CEBB-7043-941F-71769A5BF60B}" destId="{EC2A645F-0E69-E442-8F32-F384260F0D82}" srcOrd="3" destOrd="0" parTransId="{7A3F5CA2-D34E-D947-8202-CBB85C1BBE40}" sibTransId="{73E71C12-C4AA-7449-A2E6-51FCFA2BCA0B}"/>
    <dgm:cxn modelId="{BCC3262A-6AFC-8E42-A8AA-0FF1AEE6E0CE}" type="presOf" srcId="{5E970D7D-CEBB-7043-941F-71769A5BF60B}" destId="{942E1AE7-7D3C-3840-BB69-0CB9D284D78C}" srcOrd="0" destOrd="0" presId="urn:microsoft.com/office/officeart/2005/8/layout/default"/>
    <dgm:cxn modelId="{EFEAD532-E0E7-0049-B6D6-05DD18F79B46}" type="presOf" srcId="{4B2137D3-5DA3-FC4E-9874-8173C94493F9}" destId="{EE2DA1E5-EF9B-8942-905C-3F0B7E691AE1}" srcOrd="0" destOrd="0" presId="urn:microsoft.com/office/officeart/2005/8/layout/default"/>
    <dgm:cxn modelId="{5241C13C-AA8D-0E4A-9634-B64D461ABCBD}" srcId="{5E970D7D-CEBB-7043-941F-71769A5BF60B}" destId="{409D64B4-EAED-5943-B294-E3AF6AF69100}" srcOrd="0" destOrd="0" parTransId="{C82D44DB-EC20-5B46-90AD-A66019561196}" sibTransId="{AD127204-FC8D-F144-8425-FB4911517DC1}"/>
    <dgm:cxn modelId="{B12B0E55-C5F5-1440-9CB7-B78BDD3A1B65}" type="presOf" srcId="{CE404867-76B8-B847-9CB8-8496DF0883AD}" destId="{3A1743B5-1D66-4A4E-82C4-0533C3E54561}" srcOrd="0" destOrd="0" presId="urn:microsoft.com/office/officeart/2005/8/layout/default"/>
    <dgm:cxn modelId="{1E239288-7318-664B-8907-F3E539DAC66A}" srcId="{5E970D7D-CEBB-7043-941F-71769A5BF60B}" destId="{4B2137D3-5DA3-FC4E-9874-8173C94493F9}" srcOrd="5" destOrd="0" parTransId="{4FBB3D0C-0627-EE40-A02B-454A611E22CF}" sibTransId="{A997A275-B3AF-B64A-BF3E-2BCE1AF74717}"/>
    <dgm:cxn modelId="{F15D2E95-EE1B-2D47-8118-DF9BAE295E72}" srcId="{5E970D7D-CEBB-7043-941F-71769A5BF60B}" destId="{C625EEF9-293A-2B45-9B85-F977912FB17E}" srcOrd="4" destOrd="0" parTransId="{5D094D45-ADD0-584D-8A36-280CF0861756}" sibTransId="{08F7FA4F-48F1-5A40-9E23-EAC3A5E15679}"/>
    <dgm:cxn modelId="{22F1FC97-38D4-8D46-91F8-07E205C510C9}" srcId="{5E970D7D-CEBB-7043-941F-71769A5BF60B}" destId="{CE404867-76B8-B847-9CB8-8496DF0883AD}" srcOrd="2" destOrd="0" parTransId="{FF1B5D6C-80E6-9C49-95D2-FBEC0E76696F}" sibTransId="{3604DD42-0CA4-F140-B5DE-90DCD57C73DB}"/>
    <dgm:cxn modelId="{37196F9C-2712-414E-9D79-D279327FEEF2}" type="presOf" srcId="{EC2A645F-0E69-E442-8F32-F384260F0D82}" destId="{7586EAF9-48D1-334E-A139-E6D0C5F66867}" srcOrd="0" destOrd="0" presId="urn:microsoft.com/office/officeart/2005/8/layout/default"/>
    <dgm:cxn modelId="{E6AB55C0-45D8-9B43-82B3-EA68B69A6FB5}" type="presOf" srcId="{C625EEF9-293A-2B45-9B85-F977912FB17E}" destId="{AF901B9E-D321-F947-8D03-B828A5011014}" srcOrd="0" destOrd="0" presId="urn:microsoft.com/office/officeart/2005/8/layout/default"/>
    <dgm:cxn modelId="{C01DFBC3-463A-8A48-8DFE-5F04A4C0B531}" type="presOf" srcId="{E50D3A0E-4492-B742-9226-15A4FBF927B6}" destId="{A292A1AB-8459-2046-8892-BF5AC52514D3}" srcOrd="0" destOrd="0" presId="urn:microsoft.com/office/officeart/2005/8/layout/default"/>
    <dgm:cxn modelId="{6D28AEDC-C549-064C-AEA0-A4790FEF2FEA}" srcId="{5E970D7D-CEBB-7043-941F-71769A5BF60B}" destId="{22D787DF-3972-3146-AF30-DF58BB743212}" srcOrd="6" destOrd="0" parTransId="{A00F3CCA-59D3-5E4C-8844-85E7470FF17E}" sibTransId="{65E8B6EA-5268-A74F-9B5A-277E580574DD}"/>
    <dgm:cxn modelId="{528383E3-8C53-6249-B1D5-33779B5F7917}" type="presOf" srcId="{409D64B4-EAED-5943-B294-E3AF6AF69100}" destId="{FE142BE0-BD5E-CE46-A72D-348325685A68}" srcOrd="0" destOrd="0" presId="urn:microsoft.com/office/officeart/2005/8/layout/default"/>
    <dgm:cxn modelId="{167605EA-D342-0346-A0AC-C273A4C9FF91}" type="presOf" srcId="{22D787DF-3972-3146-AF30-DF58BB743212}" destId="{A605A20A-7A09-0F43-B52B-BAFA30EE6762}" srcOrd="0" destOrd="0" presId="urn:microsoft.com/office/officeart/2005/8/layout/default"/>
    <dgm:cxn modelId="{8AAE1CB7-FDFE-9247-9CC4-FD32CCDE3450}" type="presParOf" srcId="{942E1AE7-7D3C-3840-BB69-0CB9D284D78C}" destId="{FE142BE0-BD5E-CE46-A72D-348325685A68}" srcOrd="0" destOrd="0" presId="urn:microsoft.com/office/officeart/2005/8/layout/default"/>
    <dgm:cxn modelId="{F08F703C-310F-8445-8186-A764C3ADD084}" type="presParOf" srcId="{942E1AE7-7D3C-3840-BB69-0CB9D284D78C}" destId="{5E8DEBF5-48A6-EB44-846F-9A968D17AD44}" srcOrd="1" destOrd="0" presId="urn:microsoft.com/office/officeart/2005/8/layout/default"/>
    <dgm:cxn modelId="{E3D4C5DF-01B0-FD46-BC59-A23BAEDFD939}" type="presParOf" srcId="{942E1AE7-7D3C-3840-BB69-0CB9D284D78C}" destId="{A292A1AB-8459-2046-8892-BF5AC52514D3}" srcOrd="2" destOrd="0" presId="urn:microsoft.com/office/officeart/2005/8/layout/default"/>
    <dgm:cxn modelId="{B3A19BA5-5A5B-F540-9B27-E5B75735F56B}" type="presParOf" srcId="{942E1AE7-7D3C-3840-BB69-0CB9D284D78C}" destId="{896C4C00-61A4-C24C-868B-0FAFEBC3ADDD}" srcOrd="3" destOrd="0" presId="urn:microsoft.com/office/officeart/2005/8/layout/default"/>
    <dgm:cxn modelId="{74E33C67-B31B-6548-8A8F-234AD1A4F568}" type="presParOf" srcId="{942E1AE7-7D3C-3840-BB69-0CB9D284D78C}" destId="{3A1743B5-1D66-4A4E-82C4-0533C3E54561}" srcOrd="4" destOrd="0" presId="urn:microsoft.com/office/officeart/2005/8/layout/default"/>
    <dgm:cxn modelId="{48E99DA5-50B9-0A41-BB2E-92115F6766EA}" type="presParOf" srcId="{942E1AE7-7D3C-3840-BB69-0CB9D284D78C}" destId="{01489FC6-9147-5146-9912-DB87B8AE93AF}" srcOrd="5" destOrd="0" presId="urn:microsoft.com/office/officeart/2005/8/layout/default"/>
    <dgm:cxn modelId="{F7F5AF7C-0BA4-1D44-AAED-8E8EAB5B38A4}" type="presParOf" srcId="{942E1AE7-7D3C-3840-BB69-0CB9D284D78C}" destId="{7586EAF9-48D1-334E-A139-E6D0C5F66867}" srcOrd="6" destOrd="0" presId="urn:microsoft.com/office/officeart/2005/8/layout/default"/>
    <dgm:cxn modelId="{862E9ABA-5F7B-3D45-85E7-89049CA86182}" type="presParOf" srcId="{942E1AE7-7D3C-3840-BB69-0CB9D284D78C}" destId="{A9D85FE4-6A43-5F41-AEC0-C58EE0AAE239}" srcOrd="7" destOrd="0" presId="urn:microsoft.com/office/officeart/2005/8/layout/default"/>
    <dgm:cxn modelId="{4698DC78-93ED-1640-8657-48D7149F5ED8}" type="presParOf" srcId="{942E1AE7-7D3C-3840-BB69-0CB9D284D78C}" destId="{AF901B9E-D321-F947-8D03-B828A5011014}" srcOrd="8" destOrd="0" presId="urn:microsoft.com/office/officeart/2005/8/layout/default"/>
    <dgm:cxn modelId="{9A11E663-16E3-BF49-9417-856E4F84186F}" type="presParOf" srcId="{942E1AE7-7D3C-3840-BB69-0CB9D284D78C}" destId="{EF9BE4B4-07B8-544E-8A6E-05C2D4610C17}" srcOrd="9" destOrd="0" presId="urn:microsoft.com/office/officeart/2005/8/layout/default"/>
    <dgm:cxn modelId="{16ADD556-4F6D-C14A-97E1-B9F7A2ECC9FE}" type="presParOf" srcId="{942E1AE7-7D3C-3840-BB69-0CB9D284D78C}" destId="{EE2DA1E5-EF9B-8942-905C-3F0B7E691AE1}" srcOrd="10" destOrd="0" presId="urn:microsoft.com/office/officeart/2005/8/layout/default"/>
    <dgm:cxn modelId="{A2830D8F-B582-0344-89B7-5EA359BFDDEF}" type="presParOf" srcId="{942E1AE7-7D3C-3840-BB69-0CB9D284D78C}" destId="{B2BF1AB9-2D92-F449-99CE-87D309AA7E36}" srcOrd="11" destOrd="0" presId="urn:microsoft.com/office/officeart/2005/8/layout/default"/>
    <dgm:cxn modelId="{C63E3D55-0FED-AF47-A10A-2B61608AAD33}" type="presParOf" srcId="{942E1AE7-7D3C-3840-BB69-0CB9D284D78C}" destId="{A605A20A-7A09-0F43-B52B-BAFA30EE676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42BE0-BD5E-CE46-A72D-348325685A68}">
      <dsp:nvSpPr>
        <dsp:cNvPr id="0" name=""/>
        <dsp:cNvSpPr/>
      </dsp:nvSpPr>
      <dsp:spPr>
        <a:xfrm>
          <a:off x="492211" y="14504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Стаціонарна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kern="12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</dsp:txBody>
      <dsp:txXfrm>
        <a:off x="492211" y="14504"/>
        <a:ext cx="2262336" cy="1357401"/>
      </dsp:txXfrm>
    </dsp:sp>
    <dsp:sp modelId="{A292A1AB-8459-2046-8892-BF5AC52514D3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Маятникова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endParaRPr lang="en-US" altLang="ru-RU" sz="1800" kern="12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kern="1200" dirty="0">
            <a:solidFill>
              <a:schemeClr val="tx1"/>
            </a:solidFill>
            <a:latin typeface="+mn-lt"/>
          </a:endParaRPr>
        </a:p>
      </dsp:txBody>
      <dsp:txXfrm>
        <a:off x="2983631" y="645"/>
        <a:ext cx="2262336" cy="1357401"/>
      </dsp:txXfrm>
    </dsp:sp>
    <dsp:sp modelId="{3A1743B5-1D66-4A4E-82C4-0533C3E54561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Короткотермінова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(сезонна)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altLang="ru-RU" sz="1800" kern="1200" dirty="0">
            <a:solidFill>
              <a:schemeClr val="tx1"/>
            </a:solidFill>
            <a:latin typeface="+mn-lt"/>
            <a:ea typeface="Helvetica" pitchFamily="2" charset="0"/>
            <a:cs typeface="Arial" panose="020B0604020202020204" pitchFamily="34" charset="0"/>
          </a:endParaRPr>
        </a:p>
      </dsp:txBody>
      <dsp:txXfrm>
        <a:off x="5472201" y="645"/>
        <a:ext cx="2262336" cy="1357401"/>
      </dsp:txXfrm>
    </dsp:sp>
    <dsp:sp modelId="{7586EAF9-48D1-334E-A139-E6D0C5F66867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Короткотермінова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неаграрна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endParaRPr lang="ru-RU" sz="1800" kern="1200" dirty="0">
            <a:solidFill>
              <a:schemeClr val="tx1"/>
            </a:solidFill>
            <a:latin typeface="+mn-lt"/>
          </a:endParaRPr>
        </a:p>
      </dsp:txBody>
      <dsp:txXfrm>
        <a:off x="495061" y="1584280"/>
        <a:ext cx="2262336" cy="1357401"/>
      </dsp:txXfrm>
    </dsp:sp>
    <dsp:sp modelId="{AF901B9E-D321-F947-8D03-B828A5011014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70C0"/>
            </a:buClr>
            <a:buFont typeface="Wingdings" pitchFamily="2" charset="2"/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Довготермінова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кваліфікованих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працівників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endParaRPr lang="ru-RU" sz="1800" kern="1200" dirty="0">
            <a:solidFill>
              <a:schemeClr val="tx1"/>
            </a:solidFill>
            <a:latin typeface="+mn-lt"/>
          </a:endParaRPr>
        </a:p>
      </dsp:txBody>
      <dsp:txXfrm>
        <a:off x="2983631" y="1584280"/>
        <a:ext cx="2262336" cy="1357401"/>
      </dsp:txXfrm>
    </dsp:sp>
    <dsp:sp modelId="{EE2DA1E5-EF9B-8942-905C-3F0B7E691AE1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altLang="ru-RU" sz="1800" kern="12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Відплив </a:t>
          </a:r>
          <a:r>
            <a:rPr lang="uk-UA" altLang="ru-RU" sz="1800" kern="1200" dirty="0" err="1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мізків</a:t>
          </a:r>
          <a:r>
            <a:rPr lang="uk-UA" altLang="ru-RU" sz="1800" kern="12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 – «</a:t>
          </a:r>
          <a:r>
            <a:rPr lang="en-US" altLang="ru-RU" sz="1800" kern="12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brain drain</a:t>
          </a:r>
          <a:r>
            <a:rPr lang="uk-UA" altLang="ru-RU" sz="1800" kern="12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»</a:t>
          </a:r>
          <a:endParaRPr lang="ru-RU" altLang="ru-RU" sz="1800" kern="1200" dirty="0">
            <a:solidFill>
              <a:schemeClr val="tx1"/>
            </a:solidFill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472201" y="1584280"/>
        <a:ext cx="2262336" cy="1357401"/>
      </dsp:txXfrm>
    </dsp:sp>
    <dsp:sp modelId="{A605A20A-7A09-0F43-B52B-BAFA30EE6762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Освітня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r>
            <a:rPr lang="ru-RU" altLang="ru-RU" sz="1800" kern="1200" dirty="0" err="1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міграція</a:t>
          </a:r>
          <a:r>
            <a:rPr lang="ru-RU" altLang="ru-RU" sz="1800" kern="1200" dirty="0">
              <a:solidFill>
                <a:schemeClr val="tx1"/>
              </a:solidFill>
              <a:latin typeface="+mn-lt"/>
              <a:ea typeface="Helvetica" pitchFamily="2" charset="0"/>
              <a:cs typeface="Arial" panose="020B0604020202020204" pitchFamily="34" charset="0"/>
            </a:rPr>
            <a:t> </a:t>
          </a:r>
          <a:endParaRPr lang="ru-RU" sz="1800" kern="1200" dirty="0">
            <a:solidFill>
              <a:schemeClr val="tx1"/>
            </a:solidFill>
            <a:latin typeface="+mn-lt"/>
          </a:endParaRPr>
        </a:p>
      </dsp:txBody>
      <dsp:txXfrm>
        <a:off x="2983631" y="3167916"/>
        <a:ext cx="2262336" cy="1357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EFA3E07-A638-1D46-8E3B-F513C01E81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967B91-5D30-1A4A-A579-B448B3F45D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3D4D8E5-C13B-D047-88B2-A1A1CDB6C3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2A53838-F669-A047-AD0F-2B2DA5FA11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E289542C-5984-3341-85E5-3120E2B611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964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7B1FA4-ACC2-8D45-B2F9-68756020B5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5FFA2FE-7597-2E4E-8D87-AD8809E1D2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00C882B-DB0A-4742-9942-2BA7AEA141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A35065B-A3E8-A74D-8671-7E977597F6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E37C1BB-3F33-8740-B659-4FB061CDBD7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E989B8D-B821-F94A-8D3B-B6FBE1F02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8CEBED7-7C35-0140-82A5-EA79839D48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8646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C288C3E6-CC9C-C34F-A849-960DCAA13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32B8319-4C0D-0C43-8B31-99A21E167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EBED7-7C35-0140-82A5-EA79839D483C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962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EBED7-7C35-0140-82A5-EA79839D483C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44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680298-15E5-7248-A20C-C78744F786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76C4E-66C2-764A-8F75-2BFE0CF585A7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5E55A6-44BA-464B-B25E-CC37F231E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6AEA5B-E6DD-094A-9848-8FD11F5956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8188A-69AA-3C4C-BF95-3C0BCE61A2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1906170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55D9C8-3886-374C-9976-E3983A4706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C0A0A-AF54-C64A-B330-951329C3112A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969F6C-684C-614C-A346-3F9F2A569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CF0AD-FB1F-6D4B-BFFC-13F8B39C4C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F9CA3-33D3-9A42-9588-550086A857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102117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70F4F-90BF-4844-A21D-1D5073BE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D2832-2686-0644-9DDF-678FFE26979D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87EFA-95BE-4946-B0AD-D79ADAC67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50D6B-D8FD-874B-9C62-C2B5B0B4B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F4030-CBDF-F646-8979-2759AAB664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95763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E4E796-1E3B-BC48-A9B0-C46DBBF4A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DDF0D-446A-9741-A3D6-E4A551ECDD87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E16A14-5393-A747-A624-DA73C65983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2F4618-20BF-FA4E-BA97-B98A7893B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08215-4864-7D45-97AE-BE871B7178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9967797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3A9071-513C-6642-9C04-10C91EC0FC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E743B-7690-8741-A897-A1189D270DF5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2FBFDD-F677-D144-9AA3-EC73FB240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9B1126-84EF-704A-B6DD-089142533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CEC34-33FA-714D-B3BE-BD3E60EAD1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723510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932A2A-EF68-2249-B00C-4FA5A61E8E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45D0-8FB7-7940-923A-54A677896FE6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BD3E7B-D2A4-FA40-A63B-A4E718F75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91874F-F943-B14D-97A9-0D9A11493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86AF9-EEEF-FC44-8283-865263EE8B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269331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DE531A-7D0F-3D49-8E91-680A8DF35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AEFBC-2C33-9246-B9D7-04ECD3BB1684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8FDFE9-77AB-D247-B213-214D28F8E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7E0F1-B16F-DD4D-A84D-7EF524943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2F267-C1CF-E546-BD86-56F11DE424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6487665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B14603-EE47-E840-95CC-1A9FBB7FE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E5490-49D8-0F47-B8A5-CF57F41338F0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70D004-CC63-4446-8D9C-88F680094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DC3746-F396-F14A-A221-FF28DDC1A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3787D-E95B-BD41-A9F5-3DE99687DF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0820842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96C89-A42F-B943-B284-7F96070F7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44E41-9FC1-1F45-93D0-843E4A6EFCB7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A855C2-5817-B748-B21C-38E45265C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15AEEC-F18B-2F4E-B162-BCDAE620D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288BF-388F-1445-B630-8CFB406A82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6178290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4C5CCC-BDFF-2C44-8677-D2008CD7C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8D609-598C-3E4C-A860-3D7E99D45F98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F5B303-7168-DD41-80B3-98487D935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78705-EF61-E845-B9A7-F2E9755D8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6B922-B988-2940-A9CC-AE9BDA8A27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1796049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1636BE-08A8-B04D-88BA-F749BFA3E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78DC3-55D0-1742-A4F3-5500335624C2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19972D-1747-4C4F-BFEA-BE0FDC9BB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28D901-2E5F-B346-AD3E-6C7283038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67444-6A8C-024D-AC87-FEDF70E3C9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5075354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113CD6D-839F-8342-934C-86AFF960BC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C56FB-5243-1848-BF5F-59E39473BE8A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6189C2-EC5A-E64A-8D13-546281A91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0C25C9-B9EA-6F42-9597-3065FE416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E340-E0E1-8E49-BF27-322B9825B4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5215085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F83220-C9CE-2145-A95D-A15CE0CCAA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C0385-66C8-BC46-94C2-4E17209A336E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521E41-322F-2F49-BB55-F9BF20384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21D327-30AF-144C-B10D-FA7149CA68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3BECA-5545-C046-851B-9BA025688B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941245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A7BDC-7424-354D-BCC7-D136C1796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EA88D-6445-054B-BE57-0522D8E44499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EAEBB3-25AE-4F4B-B437-5A603EC9B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91DF7F-BE0D-2E4E-A929-1092AE008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B87F6-9800-BE44-A756-E9CE61F2C4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8303218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ACF04001-0EB1-664B-BB3E-62267C498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8509CF0D-4483-394E-9AD4-C771DB235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39041F31-CAF7-F343-8D96-884AF199E3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8A37FAA4-804C-634E-ADA7-5E792D405421}" type="datetimeFigureOut">
              <a:rPr lang="ru-RU" altLang="ru-RU"/>
              <a:pPr/>
              <a:t>27.11.2018</a:t>
            </a:fld>
            <a:endParaRPr lang="ru-RU" altLang="ru-RU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0FA91634-A3A9-684E-97A2-9B8FE033A3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C45C7687-139F-3143-AE31-8657A3386E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A59454D-7F63-124B-BC2A-F82B0E8F992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1" name="Group 15">
            <a:extLst>
              <a:ext uri="{FF2B5EF4-FFF2-40B4-BE49-F238E27FC236}">
                <a16:creationId xmlns:a16="http://schemas.microsoft.com/office/drawing/2014/main" id="{B6337250-26B4-814C-93F1-3FEAEC54840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>
              <a:extLst>
                <a:ext uri="{FF2B5EF4-FFF2-40B4-BE49-F238E27FC236}">
                  <a16:creationId xmlns:a16="http://schemas.microsoft.com/office/drawing/2014/main" id="{C9414211-EE4E-3F41-8883-C870B8634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ru-RU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1035" name="Rectangle 17">
              <a:extLst>
                <a:ext uri="{FF2B5EF4-FFF2-40B4-BE49-F238E27FC236}">
                  <a16:creationId xmlns:a16="http://schemas.microsoft.com/office/drawing/2014/main" id="{273881A5-68AA-0844-8D52-F4D6864C8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ru-RU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1036" name="Freeform 18">
              <a:extLst>
                <a:ext uri="{FF2B5EF4-FFF2-40B4-BE49-F238E27FC236}">
                  <a16:creationId xmlns:a16="http://schemas.microsoft.com/office/drawing/2014/main" id="{D85C3BA2-AFA1-4740-A9CE-47F3825E4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>
              <a:extLst>
                <a:ext uri="{FF2B5EF4-FFF2-40B4-BE49-F238E27FC236}">
                  <a16:creationId xmlns:a16="http://schemas.microsoft.com/office/drawing/2014/main" id="{FE4C2D82-2B10-3E42-8EC6-2D81385FE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>
              <a:extLst>
                <a:ext uri="{FF2B5EF4-FFF2-40B4-BE49-F238E27FC236}">
                  <a16:creationId xmlns:a16="http://schemas.microsoft.com/office/drawing/2014/main" id="{B04FC5C0-D3ED-3A4C-B2B1-7DC20CAB5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12 w 2447"/>
                <a:gd name="T15" fmla="*/ 5 h 62"/>
                <a:gd name="T16" fmla="*/ 694 w 2447"/>
                <a:gd name="T17" fmla="*/ 29 h 62"/>
                <a:gd name="T18" fmla="*/ 787 w 2447"/>
                <a:gd name="T19" fmla="*/ 37 h 62"/>
                <a:gd name="T20" fmla="*/ 884 w 2447"/>
                <a:gd name="T21" fmla="*/ 8 h 62"/>
                <a:gd name="T22" fmla="*/ 946 w 2447"/>
                <a:gd name="T23" fmla="*/ 8 h 62"/>
                <a:gd name="T24" fmla="*/ 1028 w 2447"/>
                <a:gd name="T25" fmla="*/ 35 h 62"/>
                <a:gd name="T26" fmla="*/ 1125 w 2447"/>
                <a:gd name="T27" fmla="*/ 30 h 62"/>
                <a:gd name="T28" fmla="*/ 1219 w 2447"/>
                <a:gd name="T29" fmla="*/ 3 h 62"/>
                <a:gd name="T30" fmla="*/ 1262 w 2447"/>
                <a:gd name="T31" fmla="*/ 6 h 62"/>
                <a:gd name="T32" fmla="*/ 1343 w 2447"/>
                <a:gd name="T33" fmla="*/ 34 h 62"/>
                <a:gd name="T34" fmla="*/ 1440 w 2447"/>
                <a:gd name="T35" fmla="*/ 30 h 62"/>
                <a:gd name="T36" fmla="*/ 1533 w 2447"/>
                <a:gd name="T37" fmla="*/ 3 h 62"/>
                <a:gd name="T38" fmla="*/ 1612 w 2447"/>
                <a:gd name="T39" fmla="*/ 19 h 62"/>
                <a:gd name="T40" fmla="*/ 1699 w 2447"/>
                <a:gd name="T41" fmla="*/ 38 h 62"/>
                <a:gd name="T42" fmla="*/ 1798 w 2447"/>
                <a:gd name="T43" fmla="*/ 15 h 62"/>
                <a:gd name="T44" fmla="*/ 1834 w 2447"/>
                <a:gd name="T45" fmla="*/ 1 h 62"/>
                <a:gd name="T46" fmla="*/ 1916 w 2447"/>
                <a:gd name="T47" fmla="*/ 24 h 62"/>
                <a:gd name="T48" fmla="*/ 2006 w 2447"/>
                <a:gd name="T49" fmla="*/ 35 h 62"/>
                <a:gd name="T50" fmla="*/ 2101 w 2447"/>
                <a:gd name="T51" fmla="*/ 9 h 62"/>
                <a:gd name="T52" fmla="*/ 2181 w 2447"/>
                <a:gd name="T53" fmla="*/ 6 h 62"/>
                <a:gd name="T54" fmla="*/ 2262 w 2447"/>
                <a:gd name="T55" fmla="*/ 33 h 62"/>
                <a:gd name="T56" fmla="*/ 2368 w 2447"/>
                <a:gd name="T57" fmla="*/ 23 h 62"/>
                <a:gd name="T58" fmla="*/ 2356 w 2447"/>
                <a:gd name="T59" fmla="*/ 45 h 62"/>
                <a:gd name="T60" fmla="*/ 2253 w 2447"/>
                <a:gd name="T61" fmla="*/ 50 h 62"/>
                <a:gd name="T62" fmla="*/ 2172 w 2447"/>
                <a:gd name="T63" fmla="*/ 22 h 62"/>
                <a:gd name="T64" fmla="*/ 2091 w 2447"/>
                <a:gd name="T65" fmla="*/ 31 h 62"/>
                <a:gd name="T66" fmla="*/ 1995 w 2447"/>
                <a:gd name="T67" fmla="*/ 55 h 62"/>
                <a:gd name="T68" fmla="*/ 1907 w 2447"/>
                <a:gd name="T69" fmla="*/ 39 h 62"/>
                <a:gd name="T70" fmla="*/ 1830 w 2447"/>
                <a:gd name="T71" fmla="*/ 20 h 62"/>
                <a:gd name="T72" fmla="*/ 1766 w 2447"/>
                <a:gd name="T73" fmla="*/ 45 h 62"/>
                <a:gd name="T74" fmla="*/ 1668 w 2447"/>
                <a:gd name="T75" fmla="*/ 54 h 62"/>
                <a:gd name="T76" fmla="*/ 1586 w 2447"/>
                <a:gd name="T77" fmla="*/ 27 h 62"/>
                <a:gd name="T78" fmla="*/ 1505 w 2447"/>
                <a:gd name="T79" fmla="*/ 30 h 62"/>
                <a:gd name="T80" fmla="*/ 1407 w 2447"/>
                <a:gd name="T81" fmla="*/ 56 h 62"/>
                <a:gd name="T82" fmla="*/ 1316 w 2447"/>
                <a:gd name="T83" fmla="*/ 45 h 62"/>
                <a:gd name="T84" fmla="*/ 1235 w 2447"/>
                <a:gd name="T85" fmla="*/ 21 h 62"/>
                <a:gd name="T86" fmla="*/ 1189 w 2447"/>
                <a:gd name="T87" fmla="*/ 29 h 62"/>
                <a:gd name="T88" fmla="*/ 1091 w 2447"/>
                <a:gd name="T89" fmla="*/ 57 h 62"/>
                <a:gd name="T90" fmla="*/ 1000 w 2447"/>
                <a:gd name="T91" fmla="*/ 44 h 62"/>
                <a:gd name="T92" fmla="*/ 917 w 2447"/>
                <a:gd name="T93" fmla="*/ 22 h 62"/>
                <a:gd name="T94" fmla="*/ 832 w 2447"/>
                <a:gd name="T95" fmla="*/ 44 h 62"/>
                <a:gd name="T96" fmla="*/ 732 w 2447"/>
                <a:gd name="T97" fmla="*/ 58 h 62"/>
                <a:gd name="T98" fmla="*/ 649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>
              <a:extLst>
                <a:ext uri="{FF2B5EF4-FFF2-40B4-BE49-F238E27FC236}">
                  <a16:creationId xmlns:a16="http://schemas.microsoft.com/office/drawing/2014/main" id="{0D4D6438-3988-7049-BC45-2561BDD71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31 w 2447"/>
                <a:gd name="T15" fmla="*/ 7 h 62"/>
                <a:gd name="T16" fmla="*/ 713 w 2447"/>
                <a:gd name="T17" fmla="*/ 35 h 62"/>
                <a:gd name="T18" fmla="*/ 810 w 2447"/>
                <a:gd name="T19" fmla="*/ 31 h 62"/>
                <a:gd name="T20" fmla="*/ 902 w 2447"/>
                <a:gd name="T21" fmla="*/ 4 h 62"/>
                <a:gd name="T22" fmla="*/ 982 w 2447"/>
                <a:gd name="T23" fmla="*/ 19 h 62"/>
                <a:gd name="T24" fmla="*/ 1068 w 2447"/>
                <a:gd name="T25" fmla="*/ 40 h 62"/>
                <a:gd name="T26" fmla="*/ 1170 w 2447"/>
                <a:gd name="T27" fmla="*/ 16 h 62"/>
                <a:gd name="T28" fmla="*/ 1234 w 2447"/>
                <a:gd name="T29" fmla="*/ 2 h 62"/>
                <a:gd name="T30" fmla="*/ 1315 w 2447"/>
                <a:gd name="T31" fmla="*/ 25 h 62"/>
                <a:gd name="T32" fmla="*/ 1407 w 2447"/>
                <a:gd name="T33" fmla="*/ 38 h 62"/>
                <a:gd name="T34" fmla="*/ 1506 w 2447"/>
                <a:gd name="T35" fmla="*/ 10 h 62"/>
                <a:gd name="T36" fmla="*/ 1586 w 2447"/>
                <a:gd name="T37" fmla="*/ 9 h 62"/>
                <a:gd name="T38" fmla="*/ 1668 w 2447"/>
                <a:gd name="T39" fmla="*/ 35 h 62"/>
                <a:gd name="T40" fmla="*/ 1766 w 2447"/>
                <a:gd name="T41" fmla="*/ 26 h 62"/>
                <a:gd name="T42" fmla="*/ 1831 w 2447"/>
                <a:gd name="T43" fmla="*/ 1 h 62"/>
                <a:gd name="T44" fmla="*/ 1907 w 2447"/>
                <a:gd name="T45" fmla="*/ 20 h 62"/>
                <a:gd name="T46" fmla="*/ 1995 w 2447"/>
                <a:gd name="T47" fmla="*/ 37 h 62"/>
                <a:gd name="T48" fmla="*/ 2092 w 2447"/>
                <a:gd name="T49" fmla="*/ 12 h 62"/>
                <a:gd name="T50" fmla="*/ 2172 w 2447"/>
                <a:gd name="T51" fmla="*/ 3 h 62"/>
                <a:gd name="T52" fmla="*/ 2254 w 2447"/>
                <a:gd name="T53" fmla="*/ 31 h 62"/>
                <a:gd name="T54" fmla="*/ 2356 w 2447"/>
                <a:gd name="T55" fmla="*/ 26 h 62"/>
                <a:gd name="T56" fmla="*/ 2368 w 2447"/>
                <a:gd name="T57" fmla="*/ 42 h 62"/>
                <a:gd name="T58" fmla="*/ 2263 w 2447"/>
                <a:gd name="T59" fmla="*/ 52 h 62"/>
                <a:gd name="T60" fmla="*/ 2181 w 2447"/>
                <a:gd name="T61" fmla="*/ 25 h 62"/>
                <a:gd name="T62" fmla="*/ 2102 w 2447"/>
                <a:gd name="T63" fmla="*/ 28 h 62"/>
                <a:gd name="T64" fmla="*/ 2006 w 2447"/>
                <a:gd name="T65" fmla="*/ 54 h 62"/>
                <a:gd name="T66" fmla="*/ 1916 w 2447"/>
                <a:gd name="T67" fmla="*/ 42 h 62"/>
                <a:gd name="T68" fmla="*/ 1834 w 2447"/>
                <a:gd name="T69" fmla="*/ 20 h 62"/>
                <a:gd name="T70" fmla="*/ 1777 w 2447"/>
                <a:gd name="T71" fmla="*/ 41 h 62"/>
                <a:gd name="T72" fmla="*/ 1678 w 2447"/>
                <a:gd name="T73" fmla="*/ 56 h 62"/>
                <a:gd name="T74" fmla="*/ 1595 w 2447"/>
                <a:gd name="T75" fmla="*/ 29 h 62"/>
                <a:gd name="T76" fmla="*/ 1515 w 2447"/>
                <a:gd name="T77" fmla="*/ 27 h 62"/>
                <a:gd name="T78" fmla="*/ 1418 w 2447"/>
                <a:gd name="T79" fmla="*/ 55 h 62"/>
                <a:gd name="T80" fmla="*/ 1325 w 2447"/>
                <a:gd name="T81" fmla="*/ 48 h 62"/>
                <a:gd name="T82" fmla="*/ 1244 w 2447"/>
                <a:gd name="T83" fmla="*/ 23 h 62"/>
                <a:gd name="T84" fmla="*/ 1199 w 2447"/>
                <a:gd name="T85" fmla="*/ 27 h 62"/>
                <a:gd name="T86" fmla="*/ 1102 w 2447"/>
                <a:gd name="T87" fmla="*/ 55 h 62"/>
                <a:gd name="T88" fmla="*/ 1009 w 2447"/>
                <a:gd name="T89" fmla="*/ 47 h 62"/>
                <a:gd name="T90" fmla="*/ 927 w 2447"/>
                <a:gd name="T91" fmla="*/ 23 h 62"/>
                <a:gd name="T92" fmla="*/ 844 w 2447"/>
                <a:gd name="T93" fmla="*/ 41 h 62"/>
                <a:gd name="T94" fmla="*/ 743 w 2447"/>
                <a:gd name="T95" fmla="*/ 59 h 62"/>
                <a:gd name="T96" fmla="*/ 659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>
              <a:extLst>
                <a:ext uri="{FF2B5EF4-FFF2-40B4-BE49-F238E27FC236}">
                  <a16:creationId xmlns:a16="http://schemas.microsoft.com/office/drawing/2014/main" id="{67EC6F96-B61B-CC44-8B4E-F76843EBE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85 w 2447"/>
                <a:gd name="T15" fmla="*/ 27 h 61"/>
                <a:gd name="T16" fmla="*/ 767 w 2447"/>
                <a:gd name="T17" fmla="*/ 54 h 61"/>
                <a:gd name="T18" fmla="*/ 864 w 2447"/>
                <a:gd name="T19" fmla="*/ 50 h 61"/>
                <a:gd name="T20" fmla="*/ 956 w 2447"/>
                <a:gd name="T21" fmla="*/ 24 h 61"/>
                <a:gd name="T22" fmla="*/ 1035 w 2447"/>
                <a:gd name="T23" fmla="*/ 38 h 61"/>
                <a:gd name="T24" fmla="*/ 1122 w 2447"/>
                <a:gd name="T25" fmla="*/ 58 h 61"/>
                <a:gd name="T26" fmla="*/ 1222 w 2447"/>
                <a:gd name="T27" fmla="*/ 35 h 61"/>
                <a:gd name="T28" fmla="*/ 1287 w 2447"/>
                <a:gd name="T29" fmla="*/ 22 h 61"/>
                <a:gd name="T30" fmla="*/ 1353 w 2447"/>
                <a:gd name="T31" fmla="*/ 38 h 61"/>
                <a:gd name="T32" fmla="*/ 1438 w 2447"/>
                <a:gd name="T33" fmla="*/ 58 h 61"/>
                <a:gd name="T34" fmla="*/ 1539 w 2447"/>
                <a:gd name="T35" fmla="*/ 35 h 61"/>
                <a:gd name="T36" fmla="*/ 1621 w 2447"/>
                <a:gd name="T37" fmla="*/ 24 h 61"/>
                <a:gd name="T38" fmla="*/ 1703 w 2447"/>
                <a:gd name="T39" fmla="*/ 49 h 61"/>
                <a:gd name="T40" fmla="*/ 1797 w 2447"/>
                <a:gd name="T41" fmla="*/ 51 h 61"/>
                <a:gd name="T42" fmla="*/ 1918 w 2447"/>
                <a:gd name="T43" fmla="*/ 23 h 61"/>
                <a:gd name="T44" fmla="*/ 1997 w 2447"/>
                <a:gd name="T45" fmla="*/ 32 h 61"/>
                <a:gd name="T46" fmla="*/ 2081 w 2447"/>
                <a:gd name="T47" fmla="*/ 55 h 61"/>
                <a:gd name="T48" fmla="*/ 2179 w 2447"/>
                <a:gd name="T49" fmla="*/ 38 h 61"/>
                <a:gd name="T50" fmla="*/ 2261 w 2447"/>
                <a:gd name="T51" fmla="*/ 19 h 61"/>
                <a:gd name="T52" fmla="*/ 2342 w 2447"/>
                <a:gd name="T53" fmla="*/ 44 h 61"/>
                <a:gd name="T54" fmla="*/ 2439 w 2447"/>
                <a:gd name="T55" fmla="*/ 51 h 61"/>
                <a:gd name="T56" fmla="*/ 2499 w 2447"/>
                <a:gd name="T57" fmla="*/ 16 h 61"/>
                <a:gd name="T58" fmla="*/ 2391 w 2447"/>
                <a:gd name="T59" fmla="*/ 37 h 61"/>
                <a:gd name="T60" fmla="*/ 2306 w 2447"/>
                <a:gd name="T61" fmla="*/ 12 h 61"/>
                <a:gd name="T62" fmla="*/ 2228 w 2447"/>
                <a:gd name="T63" fmla="*/ 3 h 61"/>
                <a:gd name="T64" fmla="*/ 2136 w 2447"/>
                <a:gd name="T65" fmla="*/ 31 h 61"/>
                <a:gd name="T66" fmla="*/ 2042 w 2447"/>
                <a:gd name="T67" fmla="*/ 29 h 61"/>
                <a:gd name="T68" fmla="*/ 1960 w 2447"/>
                <a:gd name="T69" fmla="*/ 3 h 61"/>
                <a:gd name="T70" fmla="*/ 1870 w 2447"/>
                <a:gd name="T71" fmla="*/ 16 h 61"/>
                <a:gd name="T72" fmla="*/ 1753 w 2447"/>
                <a:gd name="T73" fmla="*/ 39 h 61"/>
                <a:gd name="T74" fmla="*/ 1667 w 2447"/>
                <a:gd name="T75" fmla="*/ 17 h 61"/>
                <a:gd name="T76" fmla="*/ 1587 w 2447"/>
                <a:gd name="T77" fmla="*/ 4 h 61"/>
                <a:gd name="T78" fmla="*/ 1494 w 2447"/>
                <a:gd name="T79" fmla="*/ 31 h 61"/>
                <a:gd name="T80" fmla="*/ 1397 w 2447"/>
                <a:gd name="T81" fmla="*/ 33 h 61"/>
                <a:gd name="T82" fmla="*/ 1316 w 2447"/>
                <a:gd name="T83" fmla="*/ 6 h 61"/>
                <a:gd name="T84" fmla="*/ 1269 w 2447"/>
                <a:gd name="T85" fmla="*/ 4 h 61"/>
                <a:gd name="T86" fmla="*/ 1178 w 2447"/>
                <a:gd name="T87" fmla="*/ 31 h 61"/>
                <a:gd name="T88" fmla="*/ 1082 w 2447"/>
                <a:gd name="T89" fmla="*/ 35 h 61"/>
                <a:gd name="T90" fmla="*/ 999 w 2447"/>
                <a:gd name="T91" fmla="*/ 7 h 61"/>
                <a:gd name="T92" fmla="*/ 918 w 2447"/>
                <a:gd name="T93" fmla="*/ 15 h 61"/>
                <a:gd name="T94" fmla="*/ 818 w 2447"/>
                <a:gd name="T95" fmla="*/ 40 h 61"/>
                <a:gd name="T96" fmla="*/ 730 w 2447"/>
                <a:gd name="T97" fmla="*/ 23 h 61"/>
                <a:gd name="T98" fmla="*/ 650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>
              <a:extLst>
                <a:ext uri="{FF2B5EF4-FFF2-40B4-BE49-F238E27FC236}">
                  <a16:creationId xmlns:a16="http://schemas.microsoft.com/office/drawing/2014/main" id="{A7C93074-B428-AD40-A530-10433F880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>
            <a:extLst>
              <a:ext uri="{FF2B5EF4-FFF2-40B4-BE49-F238E27FC236}">
                <a16:creationId xmlns:a16="http://schemas.microsoft.com/office/drawing/2014/main" id="{51331D36-5C9E-F341-81AC-D418D016EC84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>
            <a:extLst>
              <a:ext uri="{FF2B5EF4-FFF2-40B4-BE49-F238E27FC236}">
                <a16:creationId xmlns:a16="http://schemas.microsoft.com/office/drawing/2014/main" id="{D466AC7A-C8D4-084F-B3F5-65DD6F7EC4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FF8795F5-092F-2A41-8806-0372263BF8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92275" y="4781550"/>
            <a:ext cx="7192963" cy="1263650"/>
          </a:xfrm>
        </p:spPr>
        <p:txBody>
          <a:bodyPr/>
          <a:lstStyle/>
          <a:p>
            <a:pPr algn="r" eaLnBrk="1" hangingPunct="1"/>
            <a:r>
              <a:rPr lang="uk-UA" altLang="ru-RU" sz="1600" i="1" dirty="0" err="1">
                <a:solidFill>
                  <a:srgbClr val="0070C0"/>
                </a:solidFill>
              </a:rPr>
              <a:t>Лібанова</a:t>
            </a:r>
            <a:r>
              <a:rPr lang="uk-UA" altLang="ru-RU" sz="1600" i="1" dirty="0">
                <a:solidFill>
                  <a:srgbClr val="0070C0"/>
                </a:solidFill>
              </a:rPr>
              <a:t> Е.М., академік НАН України</a:t>
            </a:r>
          </a:p>
          <a:p>
            <a:pPr algn="r" eaLnBrk="1" hangingPunct="1"/>
            <a:r>
              <a:rPr lang="ru-RU" altLang="ru-RU" sz="1600" i="1" dirty="0">
                <a:solidFill>
                  <a:srgbClr val="0070C0"/>
                </a:solidFill>
              </a:rPr>
              <a:t>д</a:t>
            </a:r>
            <a:r>
              <a:rPr lang="uk-UA" altLang="ru-RU" sz="1600" i="1" dirty="0" err="1">
                <a:solidFill>
                  <a:srgbClr val="0070C0"/>
                </a:solidFill>
              </a:rPr>
              <a:t>ир-р</a:t>
            </a:r>
            <a:r>
              <a:rPr lang="uk-UA" altLang="ru-RU" sz="1600" i="1" dirty="0">
                <a:solidFill>
                  <a:srgbClr val="0070C0"/>
                </a:solidFill>
              </a:rPr>
              <a:t> Інституту демографії</a:t>
            </a:r>
          </a:p>
          <a:p>
            <a:pPr algn="r" eaLnBrk="1" hangingPunct="1"/>
            <a:r>
              <a:rPr lang="uk-UA" altLang="ru-RU" sz="1600" i="1" dirty="0">
                <a:solidFill>
                  <a:srgbClr val="0070C0"/>
                </a:solidFill>
              </a:rPr>
              <a:t>та соціальних досліджень</a:t>
            </a:r>
          </a:p>
          <a:p>
            <a:pPr algn="r" eaLnBrk="1" hangingPunct="1"/>
            <a:r>
              <a:rPr lang="uk-UA" altLang="ru-RU" sz="1600" i="1" dirty="0">
                <a:solidFill>
                  <a:srgbClr val="0070C0"/>
                </a:solidFill>
              </a:rPr>
              <a:t>імені </a:t>
            </a:r>
            <a:r>
              <a:rPr lang="uk-UA" altLang="ru-RU" sz="1600" i="1" dirty="0" err="1">
                <a:solidFill>
                  <a:srgbClr val="0070C0"/>
                </a:solidFill>
              </a:rPr>
              <a:t>М.В.Птухи</a:t>
            </a:r>
            <a:r>
              <a:rPr lang="uk-UA" altLang="ru-RU" sz="1600" i="1" dirty="0">
                <a:solidFill>
                  <a:srgbClr val="0070C0"/>
                </a:solidFill>
              </a:rPr>
              <a:t> НАН України</a:t>
            </a:r>
            <a:endParaRPr lang="ru-RU" altLang="ru-RU" sz="1600" i="1" dirty="0">
              <a:solidFill>
                <a:srgbClr val="0070C0"/>
              </a:solidFill>
            </a:endParaRPr>
          </a:p>
        </p:txBody>
      </p:sp>
      <p:sp>
        <p:nvSpPr>
          <p:cNvPr id="18434" name="Rectangle 6">
            <a:extLst>
              <a:ext uri="{FF2B5EF4-FFF2-40B4-BE49-F238E27FC236}">
                <a16:creationId xmlns:a16="http://schemas.microsoft.com/office/drawing/2014/main" id="{A3B23FDF-BCF3-5C4A-88D0-BCF1F6EB0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>
            <a:extLst>
              <a:ext uri="{FF2B5EF4-FFF2-40B4-BE49-F238E27FC236}">
                <a16:creationId xmlns:a16="http://schemas.microsoft.com/office/drawing/2014/main" id="{A7C755C4-FA3E-5D45-9EC0-3729D2C2E63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sz="2400" i="1" dirty="0" err="1">
                <a:solidFill>
                  <a:srgbClr val="0070C0"/>
                </a:solidFill>
              </a:rPr>
              <a:t>Українська</a:t>
            </a:r>
            <a:r>
              <a:rPr lang="ru-RU" altLang="ru-RU" sz="2400" i="1" dirty="0">
                <a:solidFill>
                  <a:srgbClr val="0070C0"/>
                </a:solidFill>
              </a:rPr>
              <a:t> </a:t>
            </a:r>
            <a:r>
              <a:rPr lang="ru-RU" altLang="ru-RU" sz="2400" i="1" dirty="0" err="1">
                <a:solidFill>
                  <a:srgbClr val="0070C0"/>
                </a:solidFill>
              </a:rPr>
              <a:t>еміграція</a:t>
            </a:r>
            <a:r>
              <a:rPr lang="ru-RU" altLang="ru-RU" sz="2400" i="1" dirty="0">
                <a:solidFill>
                  <a:srgbClr val="0070C0"/>
                </a:solidFill>
              </a:rPr>
              <a:t>: </a:t>
            </a:r>
            <a:br>
              <a:rPr lang="en-US" altLang="ru-RU" sz="2400" i="1" dirty="0">
                <a:solidFill>
                  <a:srgbClr val="0070C0"/>
                </a:solidFill>
              </a:rPr>
            </a:br>
            <a:r>
              <a:rPr lang="ru-RU" altLang="ru-RU" sz="2400" i="1" dirty="0" err="1">
                <a:solidFill>
                  <a:srgbClr val="0070C0"/>
                </a:solidFill>
              </a:rPr>
              <a:t>віддзеркалення</a:t>
            </a:r>
            <a:r>
              <a:rPr lang="ru-RU" altLang="ru-RU" sz="2400" i="1" dirty="0">
                <a:solidFill>
                  <a:srgbClr val="0070C0"/>
                </a:solidFill>
              </a:rPr>
              <a:t> </a:t>
            </a:r>
            <a:r>
              <a:rPr lang="ru-RU" altLang="ru-RU" sz="2400" i="1" dirty="0" err="1">
                <a:solidFill>
                  <a:srgbClr val="0070C0"/>
                </a:solidFill>
              </a:rPr>
              <a:t>ситуації</a:t>
            </a:r>
            <a:r>
              <a:rPr lang="ru-RU" altLang="ru-RU" sz="2400" i="1" dirty="0">
                <a:solidFill>
                  <a:srgbClr val="0070C0"/>
                </a:solidFill>
              </a:rPr>
              <a:t> в </a:t>
            </a:r>
            <a:r>
              <a:rPr lang="ru-RU" altLang="ru-RU" sz="2400" i="1" dirty="0" err="1">
                <a:solidFill>
                  <a:srgbClr val="0070C0"/>
                </a:solidFill>
              </a:rPr>
              <a:t>суспільстві</a:t>
            </a:r>
            <a:endParaRPr lang="ru-RU" altLang="ru-RU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298DBFF-93ED-5840-9F20-FC81429B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968" y="574430"/>
            <a:ext cx="6858001" cy="843207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Складові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зовнішньої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міграції</a:t>
            </a:r>
            <a:endParaRPr lang="ru-RU" sz="20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4F6C13C-2F3F-364E-8F14-49927BB06D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3163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278270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695BA53E-3B7C-4B4B-BBB7-D386E24ECBF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259015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Суспільство</a:t>
            </a:r>
            <a:r>
              <a:rPr lang="ru-RU" sz="1800" dirty="0"/>
              <a:t> </a:t>
            </a:r>
            <a:r>
              <a:rPr lang="ru-RU" sz="1800" dirty="0" err="1"/>
              <a:t>поділене</a:t>
            </a:r>
            <a:r>
              <a:rPr lang="ru-RU" sz="1800" dirty="0"/>
              <a:t> на </a:t>
            </a:r>
            <a:r>
              <a:rPr lang="ru-RU" sz="1800" dirty="0" err="1"/>
              <a:t>декілька</a:t>
            </a:r>
            <a:r>
              <a:rPr lang="ru-RU" sz="1800" dirty="0"/>
              <a:t> </a:t>
            </a:r>
            <a:r>
              <a:rPr lang="ru-RU" sz="1800" dirty="0" err="1"/>
              <a:t>нерівних</a:t>
            </a:r>
            <a:r>
              <a:rPr lang="ru-RU" sz="1800" dirty="0"/>
              <a:t> </a:t>
            </a:r>
            <a:r>
              <a:rPr lang="ru-RU" sz="1800" dirty="0" err="1"/>
              <a:t>частин</a:t>
            </a:r>
            <a:r>
              <a:rPr lang="ru-RU" sz="1800" dirty="0"/>
              <a:t> за </a:t>
            </a:r>
            <a:r>
              <a:rPr lang="ru-RU" sz="1800" dirty="0" err="1"/>
              <a:t>ставленням</a:t>
            </a:r>
            <a:r>
              <a:rPr lang="ru-RU" sz="1800" dirty="0"/>
              <a:t> до </a:t>
            </a:r>
            <a:r>
              <a:rPr lang="ru-RU" sz="1800" dirty="0" err="1"/>
              <a:t>міграції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змінити</a:t>
            </a:r>
            <a:r>
              <a:rPr lang="ru-RU" sz="1800" dirty="0"/>
              <a:t> </a:t>
            </a:r>
            <a:r>
              <a:rPr lang="ru-RU" sz="1800" dirty="0" err="1"/>
              <a:t>місце</a:t>
            </a:r>
            <a:r>
              <a:rPr lang="ru-RU" sz="1800" dirty="0"/>
              <a:t> </a:t>
            </a:r>
            <a:r>
              <a:rPr lang="ru-RU" sz="1800" dirty="0" err="1"/>
              <a:t>проживання</a:t>
            </a:r>
            <a:r>
              <a:rPr lang="ru-RU" sz="1800" dirty="0"/>
              <a:t> </a:t>
            </a:r>
            <a:r>
              <a:rPr lang="ru-RU" sz="1800" dirty="0" err="1"/>
              <a:t>є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більш</a:t>
            </a:r>
            <a:r>
              <a:rPr lang="ru-RU" sz="1800" dirty="0"/>
              <a:t> </a:t>
            </a:r>
            <a:r>
              <a:rPr lang="ru-RU" sz="1800" dirty="0" err="1"/>
              <a:t>поширеним</a:t>
            </a:r>
            <a:r>
              <a:rPr lang="ru-RU" sz="1800" dirty="0"/>
              <a:t> за </a:t>
            </a:r>
            <a:r>
              <a:rPr lang="ru-RU" sz="1800" dirty="0" err="1"/>
              <a:t>фактичний</a:t>
            </a:r>
            <a:r>
              <a:rPr lang="ru-RU" sz="1800" dirty="0"/>
              <a:t> </a:t>
            </a:r>
            <a:r>
              <a:rPr lang="ru-RU" sz="1800" dirty="0" err="1"/>
              <a:t>переїзд</a:t>
            </a: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78DF9C-8740-DD40-9EDE-6D19A72AF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6215" y="1160585"/>
            <a:ext cx="5334000" cy="538089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1800" dirty="0"/>
              <a:t>Активна, достатньо амбітна і мобільна частина населення, переважно молодого і середнього віку, (дещо менше половини)</a:t>
            </a:r>
          </a:p>
          <a:p>
            <a:pPr lvl="1">
              <a:spcBef>
                <a:spcPts val="3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uk-UA" sz="1800" dirty="0"/>
              <a:t>22% українців хотіли б переїхати, але ще не знають куди саме</a:t>
            </a:r>
          </a:p>
          <a:p>
            <a:pPr lvl="1">
              <a:spcBef>
                <a:spcPts val="3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uk-UA" sz="1800" dirty="0"/>
              <a:t>хоча внутрішня реалізована міграція закономірно домінує в країні, тільки 8% ставлять собі за мету переїзд до іншої місцевості в Україні</a:t>
            </a:r>
          </a:p>
          <a:p>
            <a:pPr lvl="1">
              <a:spcBef>
                <a:spcPts val="3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uk-UA" sz="1800" dirty="0"/>
              <a:t>19% прагнуть виїхати за межі України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1800" dirty="0"/>
              <a:t>Орієнтовані виключно на своє поселення українці, переважно старшого віку, вкорінені через майно, родинні та інші зв’язки, без амбітних цілей і схильності до різких змін свого життя (трохи більше половини населення)</a:t>
            </a:r>
          </a:p>
          <a:p>
            <a:pPr marL="0" indent="0" algn="r"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С</a:t>
            </a:r>
            <a:r>
              <a:rPr lang="uk-UA" altLang="ru-RU" sz="1400" i="1" dirty="0" err="1"/>
              <a:t>оціологічна</a:t>
            </a:r>
            <a:r>
              <a:rPr lang="uk-UA" altLang="ru-RU" sz="1400" i="1" dirty="0"/>
              <a:t> група </a:t>
            </a:r>
            <a:r>
              <a:rPr lang="ru-RU" altLang="ru-RU" sz="1400" i="1" dirty="0"/>
              <a:t>«РЕЙТИНГ», 2017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658911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E374F-ABE8-C543-811C-3A394BC0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i="1" dirty="0" err="1">
                <a:solidFill>
                  <a:srgbClr val="0070C0"/>
                </a:solidFill>
              </a:rPr>
              <a:t>Суспільні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настрої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щодо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міграції</a:t>
            </a:r>
            <a:r>
              <a:rPr lang="ru-RU" sz="2000" i="1" dirty="0">
                <a:solidFill>
                  <a:srgbClr val="0070C0"/>
                </a:solidFill>
              </a:rPr>
              <a:t>, %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4CF98FA-0AF8-9042-8865-022DE73E8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7961"/>
              </p:ext>
            </p:extLst>
          </p:nvPr>
        </p:nvGraphicFramePr>
        <p:xfrm>
          <a:off x="0" y="1160586"/>
          <a:ext cx="8991600" cy="4982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260DFB-A108-BB49-BB0F-E6336A5F98C2}"/>
              </a:ext>
            </a:extLst>
          </p:cNvPr>
          <p:cNvSpPr txBox="1"/>
          <p:nvPr/>
        </p:nvSpPr>
        <p:spPr>
          <a:xfrm>
            <a:off x="5310554" y="6142892"/>
            <a:ext cx="3833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/>
              <a:t>Джерело</a:t>
            </a:r>
            <a:r>
              <a:rPr lang="ru-RU" sz="1400" i="1" dirty="0"/>
              <a:t>: </a:t>
            </a:r>
            <a:r>
              <a:rPr lang="ru-RU" sz="1400" i="1" dirty="0" err="1"/>
              <a:t>Інститут</a:t>
            </a:r>
            <a:r>
              <a:rPr lang="ru-RU" sz="1400" i="1" dirty="0"/>
              <a:t> </a:t>
            </a:r>
            <a:r>
              <a:rPr lang="ru-RU" sz="1400" i="1" dirty="0" err="1"/>
              <a:t>соціоогії</a:t>
            </a:r>
            <a:r>
              <a:rPr lang="ru-RU" sz="1400" i="1" dirty="0"/>
              <a:t> НАН </a:t>
            </a:r>
            <a:r>
              <a:rPr lang="ru-RU" sz="1400" i="1" dirty="0" err="1"/>
              <a:t>України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267886654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BEF356-1170-484F-9B76-F9F4F4664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738553"/>
            <a:ext cx="6716713" cy="703385"/>
          </a:xfrm>
        </p:spPr>
        <p:txBody>
          <a:bodyPr/>
          <a:lstStyle/>
          <a:p>
            <a:pPr algn="l"/>
            <a:r>
              <a:rPr lang="ru-RU" altLang="ru-RU" sz="2000" i="1" dirty="0" err="1">
                <a:solidFill>
                  <a:srgbClr val="0070C0"/>
                </a:solidFill>
              </a:rPr>
              <a:t>Наявність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досвіду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роботи</a:t>
            </a:r>
            <a:r>
              <a:rPr lang="ru-RU" altLang="ru-RU" sz="2000" i="1" dirty="0">
                <a:solidFill>
                  <a:srgbClr val="0070C0"/>
                </a:solidFill>
              </a:rPr>
              <a:t> за кордоном за </a:t>
            </a:r>
            <a:r>
              <a:rPr lang="ru-RU" altLang="ru-RU" sz="2000" i="1" dirty="0" err="1">
                <a:solidFill>
                  <a:srgbClr val="0070C0"/>
                </a:solidFill>
              </a:rPr>
              <a:t>звичай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посилює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міграційні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настрої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8E4613-AB26-CB4C-9513-7F1F2C3F2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25" y="1547447"/>
            <a:ext cx="9070975" cy="4578716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600" dirty="0"/>
              <a:t>77% працювали на сезонних/тимчасових роботах (69% осіб з вищою освітою, 84%  осіб із загальною середньою освітою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600" dirty="0"/>
              <a:t>Характер  роботи практично не залежить від віку та статі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600" dirty="0"/>
              <a:t>Домінує неофіційна зайнятість </a:t>
            </a:r>
            <a:r>
              <a:rPr lang="mr-IN" altLang="ru-RU" sz="1600" dirty="0"/>
              <a:t>–</a:t>
            </a:r>
            <a:r>
              <a:rPr lang="uk-UA" altLang="ru-RU" sz="1600" dirty="0"/>
              <a:t> лише 35% мали дозвіл на роботу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Українські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заробітчани</a:t>
            </a:r>
            <a:r>
              <a:rPr lang="ru-RU" altLang="ru-RU" sz="1600" dirty="0"/>
              <a:t> часто </a:t>
            </a:r>
            <a:r>
              <a:rPr lang="ru-RU" altLang="ru-RU" sz="1600" dirty="0" err="1"/>
              <a:t>набувають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досвід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спілкування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ринковій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економіці</a:t>
            </a:r>
            <a:r>
              <a:rPr lang="ru-RU" altLang="ru-RU" sz="1600" dirty="0"/>
              <a:t>, але не </a:t>
            </a:r>
            <a:r>
              <a:rPr lang="ru-RU" altLang="ru-RU" sz="1600" dirty="0" err="1"/>
              <a:t>сучасну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кваліфікацію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36,1% </a:t>
            </a:r>
            <a:r>
              <a:rPr lang="ru-RU" altLang="ru-RU" sz="1600" dirty="0" err="1"/>
              <a:t>працювали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роботі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що</a:t>
            </a:r>
            <a:r>
              <a:rPr lang="ru-RU" altLang="ru-RU" sz="1600" dirty="0"/>
              <a:t> не </a:t>
            </a:r>
            <a:r>
              <a:rPr lang="ru-RU" altLang="ru-RU" sz="1600" dirty="0" err="1"/>
              <a:t>потребує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кваліфікації</a:t>
            </a:r>
            <a:r>
              <a:rPr lang="ru-RU" altLang="ru-RU" sz="1600" dirty="0"/>
              <a:t> (в </a:t>
            </a:r>
            <a:r>
              <a:rPr lang="ru-RU" altLang="ru-RU" sz="1600" dirty="0" err="1"/>
              <a:t>Італії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55,6%, у </a:t>
            </a:r>
            <a:r>
              <a:rPr lang="ru-RU" altLang="ru-RU" sz="1600" dirty="0" err="1"/>
              <a:t>Польщі</a:t>
            </a:r>
            <a:r>
              <a:rPr lang="ru-RU" altLang="ru-RU" sz="1600" dirty="0"/>
              <a:t> – 45,6%, В </a:t>
            </a:r>
            <a:r>
              <a:rPr lang="ru-RU" altLang="ru-RU" sz="1600" dirty="0" err="1"/>
              <a:t>Чехії</a:t>
            </a:r>
            <a:r>
              <a:rPr lang="ru-RU" altLang="ru-RU" sz="1600" dirty="0"/>
              <a:t> – 34,5)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600" dirty="0"/>
              <a:t>Тривалість роботи за кордоном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31% - до 6 місяців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35%  - 6-12 місяців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15% - понад рік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14% - кілька років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600" dirty="0"/>
              <a:t>Досвід у більшості  позитивний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71% заробітчан хотіли б у майбутньому знову працювати за межами України (33% однозначно хотіли б) і тільки 5% категорично проти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>
                <a:cs typeface="MS PGothic" panose="020B0600070205080204" pitchFamily="34" charset="-128"/>
              </a:rPr>
              <a:t>п</a:t>
            </a:r>
            <a:r>
              <a:rPr lang="uk-UA" altLang="ru-RU" sz="1600" dirty="0" err="1">
                <a:cs typeface="MS PGothic" panose="020B0600070205080204" pitchFamily="34" charset="-128"/>
              </a:rPr>
              <a:t>овністю</a:t>
            </a:r>
            <a:r>
              <a:rPr lang="uk-UA" altLang="ru-RU" sz="1600" dirty="0">
                <a:cs typeface="MS PGothic" panose="020B0600070205080204" pitchFamily="34" charset="-128"/>
              </a:rPr>
              <a:t> задоволені 43% тих, хто працював офіційно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>
                <a:cs typeface="MS PGothic" panose="020B0600070205080204" pitchFamily="34" charset="-128"/>
              </a:rPr>
              <a:t>п</a:t>
            </a:r>
            <a:r>
              <a:rPr lang="uk-UA" altLang="ru-RU" sz="1600" dirty="0" err="1">
                <a:cs typeface="MS PGothic" panose="020B0600070205080204" pitchFamily="34" charset="-128"/>
              </a:rPr>
              <a:t>овністю</a:t>
            </a:r>
            <a:r>
              <a:rPr lang="uk-UA" altLang="ru-RU" sz="1600" dirty="0">
                <a:cs typeface="MS PGothic" panose="020B0600070205080204" pitchFamily="34" charset="-128"/>
              </a:rPr>
              <a:t> задоволені 27% тих, хто не мав дозволів</a:t>
            </a:r>
          </a:p>
        </p:txBody>
      </p:sp>
      <p:sp>
        <p:nvSpPr>
          <p:cNvPr id="27651" name="TextBox 3">
            <a:extLst>
              <a:ext uri="{FF2B5EF4-FFF2-40B4-BE49-F238E27FC236}">
                <a16:creationId xmlns:a16="http://schemas.microsoft.com/office/drawing/2014/main" id="{9889D3DF-2D9E-864A-A6E2-73B29D425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206" y="6329546"/>
            <a:ext cx="4691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FontTx/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С</a:t>
            </a:r>
            <a:r>
              <a:rPr lang="uk-UA" altLang="ru-RU" sz="1400" i="1" dirty="0" err="1"/>
              <a:t>оціологічна</a:t>
            </a:r>
            <a:r>
              <a:rPr lang="uk-UA" altLang="ru-RU" sz="1400" i="1" dirty="0"/>
              <a:t> група </a:t>
            </a:r>
            <a:r>
              <a:rPr lang="ru-RU" altLang="ru-RU" sz="1400" i="1" dirty="0"/>
              <a:t>«РЕЙТИНГ», 2017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91F90-3924-F446-9E29-C4643CB71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88"/>
            <a:ext cx="8229600" cy="819150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Оцінка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своїх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шансів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працювати</a:t>
            </a:r>
            <a:r>
              <a:rPr lang="ru-RU" altLang="ru-RU" sz="2000" i="1" dirty="0">
                <a:solidFill>
                  <a:srgbClr val="0070C0"/>
                </a:solidFill>
              </a:rPr>
              <a:t> за кордоном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7411E6-00C0-8F48-8A38-9999B0D9B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charset="2"/>
              <a:buChar char="q"/>
              <a:defRPr/>
            </a:pPr>
            <a:r>
              <a:rPr lang="uk-UA" sz="2000" dirty="0">
                <a:cs typeface="ＭＳ Ｐゴシック" charset="0"/>
              </a:rPr>
              <a:t>Потенційні трудові мігранти доволі критично оцінюють свої шанси поїхати працювати за кордон: значними їх вважають лише 17%, решта ж або оцінюють їх як незначні (30%), або взагалі як нульові (44%), або не можуть оцінити </a:t>
            </a:r>
          </a:p>
          <a:p>
            <a:pPr>
              <a:buClr>
                <a:srgbClr val="0070C0"/>
              </a:buClr>
              <a:buFont typeface="Wingdings" charset="2"/>
              <a:buChar char="q"/>
              <a:defRPr/>
            </a:pPr>
            <a:r>
              <a:rPr lang="uk-UA" sz="2000" dirty="0">
                <a:cs typeface="ＭＳ Ｐゴシック" charset="0"/>
              </a:rPr>
              <a:t>Кращими свої можливості вважають 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  <a:defRPr/>
            </a:pPr>
            <a:r>
              <a:rPr lang="uk-UA" sz="2000" dirty="0"/>
              <a:t>молодь (32% потенційних мігрантів вважають, що мають значні шанси виїхати) 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  <a:defRPr/>
            </a:pPr>
            <a:r>
              <a:rPr lang="uk-UA" sz="2000" dirty="0"/>
              <a:t>забезпечені (35%) особи з вищою освітою (21%)</a:t>
            </a:r>
          </a:p>
          <a:p>
            <a:pPr lvl="1">
              <a:buClr>
                <a:srgbClr val="0070C0"/>
              </a:buClr>
              <a:buFont typeface="Wingdings" charset="2"/>
              <a:buChar char="ü"/>
              <a:defRPr/>
            </a:pPr>
            <a:r>
              <a:rPr lang="uk-UA" sz="2000" dirty="0"/>
              <a:t>ті, хто має досвід роботи в інших країнах (36%) </a:t>
            </a:r>
            <a:r>
              <a:rPr lang="mr-IN" sz="2000" dirty="0"/>
              <a:t>–</a:t>
            </a:r>
            <a:r>
              <a:rPr lang="uk-UA" sz="2000" dirty="0"/>
              <a:t> загалом такий досвід мають 14% українців, зокрема 21% забезпечених і 17% осіб з вищою освітою.</a:t>
            </a:r>
            <a:endParaRPr lang="ru-RU" sz="2000" dirty="0"/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id="{8C4B3E4E-313A-9E4C-8F2C-065671986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3" y="6216650"/>
            <a:ext cx="43735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FontTx/>
              <a:buNone/>
            </a:pPr>
            <a:r>
              <a:rPr lang="ru-RU" altLang="ru-RU" sz="1400" i="1" dirty="0" err="1"/>
              <a:t>Джерело:С</a:t>
            </a:r>
            <a:r>
              <a:rPr lang="uk-UA" altLang="ru-RU" sz="1400" i="1" dirty="0" err="1"/>
              <a:t>оціологічна</a:t>
            </a:r>
            <a:r>
              <a:rPr lang="uk-UA" altLang="ru-RU" sz="1400" i="1" dirty="0"/>
              <a:t> група </a:t>
            </a:r>
            <a:r>
              <a:rPr lang="ru-RU" altLang="ru-RU" sz="1400" i="1" dirty="0"/>
              <a:t>«РЕЙТИНГ», 2017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7034F0-E959-AC48-B5FD-1C32142A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9465"/>
            <a:ext cx="8229600" cy="390419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Оцінювання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наслідків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трудової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міграції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C83647-26EB-4E47-96AA-CB12FE42E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1284270"/>
            <a:ext cx="8938517" cy="484189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800" dirty="0"/>
              <a:t>Найважливішою змінною оцінки є повернення чи неповернення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>
                <a:cs typeface="MS PGothic" panose="020B0600070205080204" pitchFamily="34" charset="-128"/>
              </a:rPr>
              <a:t>Повернення має як «+», так і «-», в довго- і середньостроковій перспективі більше «+», а в короткостроковій – більше «-»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/>
              <a:t>У</a:t>
            </a:r>
            <a:r>
              <a:rPr lang="uk-UA" altLang="ru-RU" sz="1800" dirty="0"/>
              <a:t> випадку неповернення </a:t>
            </a:r>
            <a:r>
              <a:rPr lang="mr-IN" altLang="ru-RU" sz="1800" dirty="0"/>
              <a:t>–</a:t>
            </a:r>
            <a:r>
              <a:rPr lang="uk-UA" altLang="ru-RU" sz="1800" dirty="0"/>
              <a:t> переважно «-», з часом посилення «-»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uk-UA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altLang="ru-RU" sz="1800" dirty="0"/>
              <a:t>Настрої щодо повернення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>
                <a:cs typeface="MS PGothic" panose="020B0600070205080204" pitchFamily="34" charset="-128"/>
              </a:rPr>
              <a:t>65% потенційних трудових мігрантів хочуть повернутися до України навіть за наявності за кордоном постійної роботи, при чому 41% однозначно налаштовані на повернення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>
                <a:cs typeface="MS PGothic" panose="020B0600070205080204" pitchFamily="34" charset="-128"/>
              </a:rPr>
              <a:t>23% воліють не повертатися (13% категорично) </a:t>
            </a:r>
          </a:p>
          <a:p>
            <a:pPr>
              <a:buClr>
                <a:srgbClr val="0070C0"/>
              </a:buClr>
              <a:buFontTx/>
              <a:buNone/>
            </a:pPr>
            <a:r>
              <a:rPr lang="uk-UA" altLang="ru-RU" sz="1800" dirty="0"/>
              <a:t>			</a:t>
            </a:r>
          </a:p>
          <a:p>
            <a:pPr>
              <a:buClr>
                <a:srgbClr val="0070C0"/>
              </a:buClr>
              <a:buFontTx/>
              <a:buNone/>
            </a:pPr>
            <a:r>
              <a:rPr lang="uk-UA" altLang="ru-RU" sz="1800" dirty="0"/>
              <a:t>            			Безперечно, наміри можуть змінитися</a:t>
            </a:r>
            <a:endParaRPr lang="ru-RU" altLang="ru-RU" sz="1800" dirty="0"/>
          </a:p>
        </p:txBody>
      </p:sp>
      <p:sp>
        <p:nvSpPr>
          <p:cNvPr id="31747" name="TextBox 3">
            <a:extLst>
              <a:ext uri="{FF2B5EF4-FFF2-40B4-BE49-F238E27FC236}">
                <a16:creationId xmlns:a16="http://schemas.microsoft.com/office/drawing/2014/main" id="{2EADF08D-879C-1A4B-A2CD-2B2289DD1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436" y="6135054"/>
            <a:ext cx="4828855" cy="31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FontTx/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С</a:t>
            </a:r>
            <a:r>
              <a:rPr lang="uk-UA" altLang="ru-RU" sz="1400" i="1" dirty="0" err="1"/>
              <a:t>оціологічна</a:t>
            </a:r>
            <a:r>
              <a:rPr lang="uk-UA" altLang="ru-RU" sz="1400" i="1" dirty="0"/>
              <a:t> група </a:t>
            </a:r>
            <a:r>
              <a:rPr lang="ru-RU" altLang="ru-RU" sz="1400" i="1" dirty="0"/>
              <a:t>«РЕЙТИНГ», 2017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31F74-43B3-C645-A278-141277A0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025" y="523875"/>
            <a:ext cx="6605588" cy="893763"/>
          </a:xfrm>
        </p:spPr>
        <p:txBody>
          <a:bodyPr/>
          <a:lstStyle/>
          <a:p>
            <a:pPr>
              <a:defRPr/>
            </a:pP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Статево-віковий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 склад </a:t>
            </a: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населення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України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, </a:t>
            </a:r>
            <a:br>
              <a:rPr lang="ru-RU" sz="2000" i="1" dirty="0">
                <a:solidFill>
                  <a:srgbClr val="0070C0"/>
                </a:solidFill>
                <a:cs typeface="ＭＳ Ｐゴシック" charset="0"/>
              </a:rPr>
            </a:br>
            <a:r>
              <a:rPr lang="ru-RU" sz="1400" i="1" dirty="0" err="1">
                <a:solidFill>
                  <a:srgbClr val="0070C0"/>
                </a:solidFill>
                <a:cs typeface="ＭＳ Ｐゴシック" charset="0"/>
              </a:rPr>
              <a:t>тис.осіб</a:t>
            </a:r>
            <a:r>
              <a:rPr lang="ru-RU" sz="1400" i="1" dirty="0">
                <a:solidFill>
                  <a:srgbClr val="0070C0"/>
                </a:solidFill>
                <a:cs typeface="ＭＳ Ｐゴシック" charset="0"/>
              </a:rPr>
              <a:t>  на 01.01.2017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1339EB-079B-B147-906A-B251BBDC2EA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367213" y="0"/>
            <a:ext cx="13620750" cy="8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ru-RU">
              <a:latin typeface="Arial" charset="0"/>
              <a:ea typeface="MS PGothic" charset="-128"/>
              <a:cs typeface="MS PGothic" charset="-128"/>
            </a:endParaRPr>
          </a:p>
        </p:txBody>
      </p:sp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695C62ED-2FF5-3044-AD50-DE6170AEC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928647"/>
              </p:ext>
            </p:extLst>
          </p:nvPr>
        </p:nvGraphicFramePr>
        <p:xfrm>
          <a:off x="441325" y="1266092"/>
          <a:ext cx="7983538" cy="5158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17DC167-FA7A-BF4D-84B8-8D089C214765}"/>
              </a:ext>
            </a:extLst>
          </p:cNvPr>
          <p:cNvSpPr txBox="1"/>
          <p:nvPr/>
        </p:nvSpPr>
        <p:spPr>
          <a:xfrm>
            <a:off x="4103077" y="6506308"/>
            <a:ext cx="490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i="1" dirty="0" err="1"/>
              <a:t>Побудовано</a:t>
            </a:r>
            <a:r>
              <a:rPr lang="ru-RU" altLang="ru-RU" sz="1400" i="1" dirty="0"/>
              <a:t> за </a:t>
            </a:r>
            <a:r>
              <a:rPr lang="ru-RU" altLang="ru-RU" sz="1400" i="1" dirty="0" err="1"/>
              <a:t>даними</a:t>
            </a:r>
            <a:r>
              <a:rPr lang="ru-RU" altLang="ru-RU" sz="1400" i="1" dirty="0"/>
              <a:t> </a:t>
            </a:r>
            <a:r>
              <a:rPr lang="ru-RU" altLang="ru-RU" sz="1400" i="1" dirty="0" err="1"/>
              <a:t>Держстату</a:t>
            </a:r>
            <a:r>
              <a:rPr lang="ru-RU" altLang="ru-RU" sz="1400" i="1" dirty="0"/>
              <a:t> </a:t>
            </a:r>
            <a:r>
              <a:rPr lang="ru-RU" altLang="ru-RU" sz="1400" i="1" dirty="0" err="1"/>
              <a:t>України</a:t>
            </a:r>
            <a:endParaRPr lang="ru-RU" altLang="ru-RU" sz="1400" i="1" dirty="0"/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8D546123-D82D-B341-AD5C-79882F6120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417729"/>
              </p:ext>
            </p:extLst>
          </p:nvPr>
        </p:nvGraphicFramePr>
        <p:xfrm>
          <a:off x="441325" y="1266093"/>
          <a:ext cx="7983538" cy="515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6D4267-334E-C744-890B-88123B2A6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6100"/>
            <a:ext cx="8229600" cy="871538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Наслідки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масштабної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еміграції</a:t>
            </a:r>
            <a:r>
              <a:rPr lang="ru-RU" altLang="ru-RU" sz="2000" i="1" dirty="0">
                <a:solidFill>
                  <a:srgbClr val="0070C0"/>
                </a:solidFill>
              </a:rPr>
              <a:t>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DD9F95-0C3F-044B-AABC-A31EC18C3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2700"/>
            <a:ext cx="9048750" cy="48434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Оскільки</a:t>
            </a:r>
            <a:r>
              <a:rPr lang="ru-RU" altLang="ru-RU" sz="1800" dirty="0"/>
              <a:t> 41,3% </a:t>
            </a:r>
            <a:r>
              <a:rPr lang="ru-RU" altLang="ru-RU" sz="1800" dirty="0" err="1"/>
              <a:t>українських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заробітчан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молодші</a:t>
            </a:r>
            <a:r>
              <a:rPr lang="ru-RU" altLang="ru-RU" sz="1800" dirty="0"/>
              <a:t> за 35% і </a:t>
            </a:r>
            <a:r>
              <a:rPr lang="ru-RU" altLang="ru-RU" sz="1800" dirty="0" err="1"/>
              <a:t>тільки</a:t>
            </a:r>
            <a:r>
              <a:rPr lang="ru-RU" altLang="ru-RU" sz="1800" dirty="0"/>
              <a:t> 20,4% </a:t>
            </a:r>
            <a:r>
              <a:rPr lang="ru-RU" altLang="ru-RU" sz="1800" dirty="0" err="1"/>
              <a:t>старші</a:t>
            </a:r>
            <a:r>
              <a:rPr lang="ru-RU" altLang="ru-RU" sz="1800" dirty="0"/>
              <a:t> за 50, неминуче: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>
                <a:cs typeface="MS PGothic" panose="020B0600070205080204" pitchFamily="34" charset="-128"/>
              </a:rPr>
              <a:t>брак </a:t>
            </a:r>
            <a:r>
              <a:rPr lang="ru-RU" altLang="ru-RU" sz="1800" dirty="0" err="1">
                <a:cs typeface="MS PGothic" panose="020B0600070205080204" pitchFamily="34" charset="-128"/>
              </a:rPr>
              <a:t>робочої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сили</a:t>
            </a:r>
            <a:r>
              <a:rPr lang="ru-RU" altLang="ru-RU" sz="1800" dirty="0">
                <a:cs typeface="MS PGothic" panose="020B0600070205080204" pitchFamily="34" charset="-128"/>
              </a:rPr>
              <a:t> на </a:t>
            </a:r>
            <a:r>
              <a:rPr lang="ru-RU" altLang="ru-RU" sz="1800" dirty="0" err="1">
                <a:cs typeface="MS PGothic" panose="020B0600070205080204" pitchFamily="34" charset="-128"/>
              </a:rPr>
              <a:t>місцевих</a:t>
            </a:r>
            <a:r>
              <a:rPr lang="ru-RU" altLang="ru-RU" sz="1800" dirty="0">
                <a:cs typeface="MS PGothic" panose="020B0600070205080204" pitchFamily="34" charset="-128"/>
              </a:rPr>
              <a:t> ринках </a:t>
            </a:r>
            <a:r>
              <a:rPr lang="ru-RU" altLang="ru-RU" sz="1800" dirty="0" err="1">
                <a:cs typeface="MS PGothic" panose="020B0600070205080204" pitchFamily="34" charset="-128"/>
              </a:rPr>
              <a:t>праці</a:t>
            </a:r>
            <a:r>
              <a:rPr lang="ru-RU" altLang="ru-RU" sz="1800" dirty="0">
                <a:cs typeface="MS PGothic" panose="020B0600070205080204" pitchFamily="34" charset="-128"/>
              </a:rPr>
              <a:t>, </a:t>
            </a:r>
            <a:r>
              <a:rPr lang="ru-RU" altLang="ru-RU" sz="1800" dirty="0" err="1">
                <a:cs typeface="MS PGothic" panose="020B0600070205080204" pitchFamily="34" charset="-128"/>
              </a:rPr>
              <a:t>спочатку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нестача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працівників</a:t>
            </a:r>
            <a:r>
              <a:rPr lang="ru-RU" altLang="ru-RU" sz="1800" dirty="0">
                <a:cs typeface="MS PGothic" panose="020B0600070205080204" pitchFamily="34" charset="-128"/>
              </a:rPr>
              <a:t> за </a:t>
            </a:r>
            <a:r>
              <a:rPr lang="ru-RU" altLang="ru-RU" sz="1800" dirty="0" err="1">
                <a:cs typeface="MS PGothic" panose="020B0600070205080204" pitchFamily="34" charset="-128"/>
              </a:rPr>
              <a:t>окремими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професіями</a:t>
            </a:r>
            <a:r>
              <a:rPr lang="ru-RU" altLang="ru-RU" sz="1800" dirty="0">
                <a:cs typeface="MS PGothic" panose="020B0600070205080204" pitchFamily="34" charset="-128"/>
              </a:rPr>
              <a:t>, а </a:t>
            </a:r>
            <a:r>
              <a:rPr lang="ru-RU" altLang="ru-RU" sz="1800" dirty="0" err="1">
                <a:cs typeface="MS PGothic" panose="020B0600070205080204" pitchFamily="34" charset="-128"/>
              </a:rPr>
              <a:t>потім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тотальний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дефіцит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прискорення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демографічного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старіння</a:t>
            </a:r>
            <a:r>
              <a:rPr lang="ru-RU" altLang="ru-RU" sz="1800" dirty="0">
                <a:cs typeface="MS PGothic" panose="020B0600070205080204" pitchFamily="34" charset="-128"/>
              </a:rPr>
              <a:t>, а </a:t>
            </a:r>
            <a:r>
              <a:rPr lang="ru-RU" altLang="ru-RU" sz="1800" dirty="0" err="1">
                <a:cs typeface="MS PGothic" panose="020B0600070205080204" pitchFamily="34" charset="-128"/>
              </a:rPr>
              <a:t>отже</a:t>
            </a:r>
            <a:r>
              <a:rPr lang="ru-RU" altLang="ru-RU" sz="1800" dirty="0">
                <a:cs typeface="MS PGothic" panose="020B0600070205080204" pitchFamily="34" charset="-128"/>
              </a:rPr>
              <a:t>, і </a:t>
            </a:r>
            <a:r>
              <a:rPr lang="ru-RU" altLang="ru-RU" sz="1800" dirty="0" err="1">
                <a:cs typeface="MS PGothic" panose="020B0600070205080204" pitchFamily="34" charset="-128"/>
              </a:rPr>
              <a:t>збільшення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навантаження</a:t>
            </a:r>
            <a:r>
              <a:rPr lang="ru-RU" altLang="ru-RU" sz="1800" dirty="0">
                <a:cs typeface="MS PGothic" panose="020B0600070205080204" pitchFamily="34" charset="-128"/>
              </a:rPr>
              <a:t> на </a:t>
            </a:r>
            <a:r>
              <a:rPr lang="ru-RU" altLang="ru-RU" sz="1800" dirty="0" err="1">
                <a:cs typeface="MS PGothic" panose="020B0600070205080204" pitchFamily="34" charset="-128"/>
              </a:rPr>
              <a:t>працююче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населення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посилення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депопуляції</a:t>
            </a:r>
            <a:r>
              <a:rPr lang="ru-RU" altLang="ru-RU" sz="1800" dirty="0">
                <a:cs typeface="MS PGothic" panose="020B0600070205080204" pitchFamily="34" charset="-128"/>
              </a:rPr>
              <a:t>, </a:t>
            </a:r>
            <a:r>
              <a:rPr lang="ru-RU" altLang="ru-RU" sz="1800" dirty="0" err="1">
                <a:cs typeface="MS PGothic" panose="020B0600070205080204" pitchFamily="34" charset="-128"/>
              </a:rPr>
              <a:t>темпи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якої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вже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впродовж</a:t>
            </a:r>
            <a:r>
              <a:rPr lang="ru-RU" altLang="ru-RU" sz="1800" dirty="0">
                <a:cs typeface="MS PGothic" panose="020B0600070205080204" pitchFamily="34" charset="-128"/>
              </a:rPr>
              <a:t> 25 </a:t>
            </a:r>
            <a:r>
              <a:rPr lang="ru-RU" altLang="ru-RU" sz="1800" dirty="0" err="1">
                <a:cs typeface="MS PGothic" panose="020B0600070205080204" pitchFamily="34" charset="-128"/>
              </a:rPr>
              <a:t>років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є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найвищими</a:t>
            </a:r>
            <a:r>
              <a:rPr lang="ru-RU" altLang="ru-RU" sz="1800" dirty="0">
                <a:cs typeface="MS PGothic" panose="020B0600070205080204" pitchFamily="34" charset="-128"/>
              </a:rPr>
              <a:t> в </a:t>
            </a:r>
            <a:r>
              <a:rPr lang="ru-RU" altLang="ru-RU" sz="1800" dirty="0" err="1">
                <a:cs typeface="MS PGothic" panose="020B0600070205080204" pitchFamily="34" charset="-128"/>
              </a:rPr>
              <a:t>Європі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>
              <a:buClr>
                <a:srgbClr val="0070C0"/>
              </a:buClr>
              <a:buFontTx/>
              <a:buNone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Окрема</a:t>
            </a:r>
            <a:r>
              <a:rPr lang="ru-RU" altLang="ru-RU" sz="1800" dirty="0"/>
              <a:t> проблема </a:t>
            </a:r>
            <a:r>
              <a:rPr lang="mr-IN" altLang="ru-RU" sz="1800" dirty="0"/>
              <a:t>–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відплив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мозків</a:t>
            </a:r>
            <a:r>
              <a:rPr lang="ru-RU" altLang="ru-RU" sz="1800" dirty="0"/>
              <a:t>, </a:t>
            </a:r>
            <a:r>
              <a:rPr lang="ru-RU" altLang="ru-RU" sz="1800" dirty="0" err="1"/>
              <a:t>т.зв</a:t>
            </a:r>
            <a:r>
              <a:rPr lang="ru-RU" altLang="ru-RU" sz="1800" dirty="0"/>
              <a:t>. </a:t>
            </a:r>
            <a:r>
              <a:rPr lang="en-US" altLang="ru-RU" sz="1800" dirty="0"/>
              <a:t>“brain drain”</a:t>
            </a:r>
            <a:r>
              <a:rPr lang="uk-UA" altLang="ru-RU" sz="1800" dirty="0"/>
              <a:t> (Україна є єдиною країною Європи, де середня зарплата в науці є нижчою за середню в економіці)</a:t>
            </a:r>
          </a:p>
          <a:p>
            <a:pPr>
              <a:buClr>
                <a:srgbClr val="0070C0"/>
              </a:buClr>
              <a:buFontTx/>
              <a:buNone/>
            </a:pPr>
            <a:endParaRPr lang="ru-RU" altLang="ru-RU" sz="800" dirty="0"/>
          </a:p>
          <a:p>
            <a:pPr>
              <a:buClr>
                <a:srgbClr val="0070C0"/>
              </a:buClr>
              <a:buFontTx/>
              <a:buNone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Виїжджають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ті</a:t>
            </a:r>
            <a:r>
              <a:rPr lang="ru-RU" altLang="ru-RU" sz="1800" dirty="0"/>
              <a:t>, кого не </a:t>
            </a:r>
            <a:r>
              <a:rPr lang="ru-RU" altLang="ru-RU" sz="1800" dirty="0" err="1"/>
              <a:t>влаштовують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можливості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українського</a:t>
            </a:r>
            <a:r>
              <a:rPr lang="ru-RU" altLang="ru-RU" sz="1800" dirty="0"/>
              <a:t> ринку </a:t>
            </a:r>
            <a:r>
              <a:rPr lang="ru-RU" altLang="ru-RU" sz="1800" dirty="0" err="1"/>
              <a:t>праці</a:t>
            </a:r>
            <a:endParaRPr lang="ru-RU" alt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зменшується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тиск</a:t>
            </a:r>
            <a:r>
              <a:rPr lang="ru-RU" altLang="ru-RU" sz="1800" dirty="0">
                <a:cs typeface="MS PGothic" panose="020B0600070205080204" pitchFamily="34" charset="-128"/>
              </a:rPr>
              <a:t> на систему </a:t>
            </a:r>
            <a:r>
              <a:rPr lang="ru-RU" altLang="ru-RU" sz="1800" dirty="0" err="1">
                <a:cs typeface="MS PGothic" panose="020B0600070205080204" pitchFamily="34" charset="-128"/>
              </a:rPr>
              <a:t>соціальної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підтримки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знижується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штучна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конкуренція</a:t>
            </a:r>
            <a:r>
              <a:rPr lang="ru-RU" altLang="ru-RU" sz="1800" dirty="0">
                <a:cs typeface="MS PGothic" panose="020B0600070205080204" pitchFamily="34" charset="-128"/>
              </a:rPr>
              <a:t> за </a:t>
            </a:r>
            <a:r>
              <a:rPr lang="ru-RU" altLang="ru-RU" sz="1800" dirty="0" err="1">
                <a:cs typeface="MS PGothic" panose="020B0600070205080204" pitchFamily="34" charset="-128"/>
              </a:rPr>
              <a:t>робочі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місця</a:t>
            </a:r>
            <a:endParaRPr lang="ru-RU" altLang="ru-RU" sz="1800" dirty="0">
              <a:cs typeface="MS PGothic" panose="020B0600070205080204" pitchFamily="34" charset="-128"/>
            </a:endParaRPr>
          </a:p>
        </p:txBody>
      </p:sp>
      <p:sp>
        <p:nvSpPr>
          <p:cNvPr id="33795" name="TextBox 3">
            <a:extLst>
              <a:ext uri="{FF2B5EF4-FFF2-40B4-BE49-F238E27FC236}">
                <a16:creationId xmlns:a16="http://schemas.microsoft.com/office/drawing/2014/main" id="{34020572-26CE-4C47-9B03-FEA35DE6D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986" y="6213231"/>
            <a:ext cx="30335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</a:t>
            </a:r>
            <a:r>
              <a:rPr lang="ru-RU" altLang="ru-RU" sz="1400" i="1" dirty="0" err="1"/>
              <a:t>Розрахунки</a:t>
            </a:r>
            <a:r>
              <a:rPr lang="ru-RU" altLang="ru-RU" sz="1400" i="1" dirty="0"/>
              <a:t> НБУ, 2018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39CEA-E0AF-B944-A751-36166538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000" i="1" dirty="0" err="1">
                <a:solidFill>
                  <a:srgbClr val="0070C0"/>
                </a:solidFill>
              </a:rPr>
              <a:t>Наслідки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масштабної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еміграції</a:t>
            </a:r>
            <a:r>
              <a:rPr lang="ru-RU" altLang="ru-RU" sz="2000" i="1" dirty="0">
                <a:solidFill>
                  <a:srgbClr val="0070C0"/>
                </a:solidFill>
              </a:rPr>
              <a:t> - 2</a:t>
            </a:r>
            <a:endParaRPr lang="ru-RU" sz="2000" i="1" dirty="0">
              <a:solidFill>
                <a:srgbClr val="0070C0"/>
              </a:solidFill>
              <a:cs typeface="ＭＳ Ｐゴシック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E8C73B-862F-834E-A907-274A34DB0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08" y="1242646"/>
            <a:ext cx="4390292" cy="4883517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Діти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залишаються</a:t>
            </a:r>
            <a:r>
              <a:rPr lang="ru-RU" altLang="ru-RU" sz="1600" dirty="0"/>
              <a:t> без </a:t>
            </a:r>
            <a:r>
              <a:rPr lang="ru-RU" altLang="ru-RU" sz="1600" dirty="0" err="1"/>
              <a:t>піклування</a:t>
            </a:r>
            <a:r>
              <a:rPr lang="ru-RU" altLang="ru-RU" sz="1600" dirty="0"/>
              <a:t> одного </a:t>
            </a:r>
            <a:r>
              <a:rPr lang="ru-RU" altLang="ru-RU" sz="1600" dirty="0" err="1"/>
              <a:t>або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обох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батьків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/>
              <a:t>не </a:t>
            </a:r>
            <a:r>
              <a:rPr lang="ru-RU" altLang="ru-RU" sz="1600" dirty="0" err="1"/>
              <a:t>мають</a:t>
            </a:r>
            <a:r>
              <a:rPr lang="ru-RU" altLang="ru-RU" sz="1600" dirty="0"/>
              <a:t> прикладу </a:t>
            </a:r>
            <a:r>
              <a:rPr lang="ru-RU" altLang="ru-RU" sz="1600" dirty="0" err="1"/>
              <a:t>нормальних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родинних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стосунків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нормальної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трудової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діяльності</a:t>
            </a:r>
            <a:r>
              <a:rPr lang="ru-RU" altLang="ru-RU" sz="1600" dirty="0"/>
              <a:t> 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здебільшого орієнтуються на життя за кордоном</a:t>
            </a:r>
            <a:r>
              <a:rPr lang="en-US" altLang="ru-RU" sz="1600" dirty="0">
                <a:cs typeface="MS PGothic" panose="020B0600070205080204" pitchFamily="34" charset="-128"/>
              </a:rPr>
              <a:t> </a:t>
            </a:r>
            <a:endParaRPr lang="uk-UA" altLang="ru-RU" sz="16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частіше порушують закони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Руйнуються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шлюби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Старі</a:t>
            </a:r>
            <a:r>
              <a:rPr lang="ru-RU" altLang="ru-RU" sz="1600" dirty="0"/>
              <a:t> батьки </a:t>
            </a:r>
            <a:r>
              <a:rPr lang="ru-RU" altLang="ru-RU" sz="1600" dirty="0" err="1"/>
              <a:t>залишаються</a:t>
            </a:r>
            <a:r>
              <a:rPr lang="ru-RU" altLang="ru-RU" sz="1600" dirty="0"/>
              <a:t> без </a:t>
            </a:r>
            <a:r>
              <a:rPr lang="ru-RU" altLang="ru-RU" sz="1600" dirty="0" err="1"/>
              <a:t>допомоги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/>
              <a:t>У </a:t>
            </a:r>
            <a:r>
              <a:rPr lang="ru-RU" altLang="ru-RU" sz="1600" dirty="0" err="1"/>
              <a:t>заробітчан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після</a:t>
            </a:r>
            <a:r>
              <a:rPr lang="ru-RU" altLang="ru-RU" sz="1600" dirty="0"/>
              <a:t> (в </a:t>
            </a:r>
            <a:r>
              <a:rPr lang="ru-RU" altLang="ru-RU" sz="1600" dirty="0" err="1"/>
              <a:t>разі</a:t>
            </a:r>
            <a:r>
              <a:rPr lang="ru-RU" altLang="ru-RU" sz="1600" dirty="0"/>
              <a:t>) </a:t>
            </a:r>
            <a:r>
              <a:rPr lang="ru-RU" altLang="ru-RU" sz="1600" dirty="0" err="1"/>
              <a:t>повернення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виникають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проблеми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пенсійним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забезпеченням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/>
              <a:t>За </a:t>
            </a:r>
            <a:r>
              <a:rPr lang="ru-RU" altLang="ru-RU" sz="1600" dirty="0" err="1"/>
              <a:t>відсутності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соціального</a:t>
            </a:r>
            <a:r>
              <a:rPr lang="ru-RU" altLang="ru-RU" sz="1600" dirty="0"/>
              <a:t> пакету часто </a:t>
            </a:r>
            <a:r>
              <a:rPr lang="ru-RU" altLang="ru-RU" sz="1600" dirty="0" err="1"/>
              <a:t>виникають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проблеми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відшкодуванням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втрати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доходві</a:t>
            </a:r>
            <a:r>
              <a:rPr lang="ru-RU" altLang="ru-RU" sz="1600" dirty="0"/>
              <a:t> через </a:t>
            </a:r>
            <a:r>
              <a:rPr lang="ru-RU" altLang="ru-RU" sz="1600" dirty="0" err="1"/>
              <a:t>виробничу</a:t>
            </a:r>
            <a:r>
              <a:rPr lang="ru-RU" altLang="ru-RU" sz="1600" dirty="0"/>
              <a:t> травму/</a:t>
            </a:r>
            <a:r>
              <a:rPr lang="ru-RU" altLang="ru-RU" sz="1600" dirty="0" err="1"/>
              <a:t>інвалідність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Загострюється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нерівність</a:t>
            </a:r>
            <a:r>
              <a:rPr lang="ru-RU" altLang="ru-RU" sz="1600" dirty="0"/>
              <a:t> у громадах, </a:t>
            </a:r>
            <a:r>
              <a:rPr lang="ru-RU" altLang="ru-RU" sz="1600" dirty="0" err="1"/>
              <a:t>включно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нерівністю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серед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дітей</a:t>
            </a:r>
            <a:r>
              <a:rPr lang="ru-RU" altLang="ru-RU" sz="1600" dirty="0"/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ru-RU" altLang="ru-RU" sz="16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6DBA86-4DF3-554C-98C3-9E0D2D750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42646"/>
            <a:ext cx="4038600" cy="4883517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Приватні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перекази</a:t>
            </a:r>
            <a:r>
              <a:rPr lang="ru-RU" altLang="ru-RU" sz="1600" dirty="0"/>
              <a:t> з-за кордону (</a:t>
            </a:r>
            <a:r>
              <a:rPr lang="ru-RU" altLang="ru-RU" sz="1600" dirty="0" err="1"/>
              <a:t>включно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переданими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неформальними</a:t>
            </a:r>
            <a:r>
              <a:rPr lang="ru-RU" altLang="ru-RU" sz="1600" dirty="0"/>
              <a:t> каналами) в 2017 </a:t>
            </a:r>
            <a:r>
              <a:rPr lang="mr-IN" altLang="ru-RU" sz="1600" dirty="0"/>
              <a:t>–</a:t>
            </a:r>
            <a:r>
              <a:rPr lang="ru-RU" altLang="ru-RU" sz="1600" dirty="0"/>
              <a:t> 9,3 </a:t>
            </a:r>
            <a:r>
              <a:rPr lang="ru-RU" altLang="ru-RU" sz="1600" dirty="0" err="1"/>
              <a:t>млрд.дол.США</a:t>
            </a:r>
            <a:r>
              <a:rPr lang="ru-RU" altLang="ru-RU" sz="1600" dirty="0"/>
              <a:t> (ПІІ </a:t>
            </a:r>
            <a:r>
              <a:rPr lang="mr-IN" altLang="ru-RU" sz="1600" dirty="0"/>
              <a:t>–</a:t>
            </a:r>
            <a:r>
              <a:rPr lang="ru-RU" altLang="ru-RU" sz="1600" dirty="0"/>
              <a:t> 2,3 млрд) </a:t>
            </a:r>
            <a:r>
              <a:rPr lang="mr-IN" altLang="ru-RU" sz="1600" dirty="0"/>
              <a:t>–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оцінки</a:t>
            </a:r>
            <a:r>
              <a:rPr lang="ru-RU" altLang="ru-RU" sz="1600" dirty="0"/>
              <a:t> НБУ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/>
              <a:t>родина </a:t>
            </a:r>
            <a:r>
              <a:rPr lang="ru-RU" altLang="ru-RU" sz="1600" dirty="0" err="1"/>
              <a:t>отримує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кошти</a:t>
            </a:r>
            <a:r>
              <a:rPr lang="ru-RU" altLang="ru-RU" sz="1600" dirty="0"/>
              <a:t> для поточного </a:t>
            </a:r>
            <a:r>
              <a:rPr lang="ru-RU" altLang="ru-RU" sz="1600" dirty="0" err="1"/>
              <a:t>споживання</a:t>
            </a:r>
            <a:r>
              <a:rPr lang="ru-RU" altLang="ru-RU" sz="1600" dirty="0"/>
              <a:t> та </a:t>
            </a:r>
            <a:r>
              <a:rPr lang="ru-RU" altLang="ru-RU" sz="1600" dirty="0" err="1"/>
              <a:t>інвестицій</a:t>
            </a:r>
            <a:r>
              <a:rPr lang="ru-RU" altLang="ru-RU" sz="1600" dirty="0"/>
              <a:t> (у </a:t>
            </a:r>
            <a:r>
              <a:rPr lang="ru-RU" altLang="ru-RU" sz="1600" dirty="0" err="1"/>
              <a:t>житло</a:t>
            </a:r>
            <a:r>
              <a:rPr lang="ru-RU" altLang="ru-RU" sz="1600" dirty="0"/>
              <a:t>, в </a:t>
            </a:r>
            <a:r>
              <a:rPr lang="ru-RU" altLang="ru-RU" sz="1600" dirty="0" err="1"/>
              <a:t>освіту</a:t>
            </a:r>
            <a:r>
              <a:rPr lang="ru-RU" altLang="ru-RU" sz="1600" dirty="0"/>
              <a:t>, в </a:t>
            </a:r>
            <a:r>
              <a:rPr lang="ru-RU" altLang="ru-RU" sz="1600" dirty="0" err="1"/>
              <a:t>бізнес</a:t>
            </a:r>
            <a:r>
              <a:rPr lang="ru-RU" alt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/>
              <a:t>економіка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отримує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додаткові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кошти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створюються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робочі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місця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зростають</a:t>
            </a:r>
            <a:r>
              <a:rPr lang="ru-RU" altLang="ru-RU" sz="1600" dirty="0"/>
              <a:t> доходи поза родинами </a:t>
            </a:r>
            <a:r>
              <a:rPr lang="ru-RU" altLang="ru-RU" sz="1600" dirty="0" err="1"/>
              <a:t>мігрантів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Мігранти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які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повертаються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мають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досвід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життя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демократичній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країні</a:t>
            </a:r>
            <a:r>
              <a:rPr lang="ru-RU" altLang="ru-RU" sz="1600" dirty="0"/>
              <a:t> і </a:t>
            </a:r>
            <a:r>
              <a:rPr lang="ru-RU" altLang="ru-RU" sz="1600" dirty="0" err="1"/>
              <a:t>поведінки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ринковій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економіці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нові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знання</a:t>
            </a:r>
            <a:r>
              <a:rPr lang="ru-RU" altLang="ru-RU" sz="1600" dirty="0"/>
              <a:t> і </a:t>
            </a:r>
            <a:r>
              <a:rPr lang="ru-RU" altLang="ru-RU" sz="1600" dirty="0" err="1"/>
              <a:t>досвід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Навіть</a:t>
            </a:r>
            <a:r>
              <a:rPr lang="ru-RU" altLang="ru-RU" sz="1600" dirty="0"/>
              <a:t> при </a:t>
            </a:r>
            <a:r>
              <a:rPr lang="ru-RU" altLang="ru-RU" sz="1600" dirty="0" err="1"/>
              <a:t>короткотривалих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поверненнях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мігранти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впливають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світогляд</a:t>
            </a:r>
            <a:r>
              <a:rPr lang="ru-RU" altLang="ru-RU" sz="1600" dirty="0"/>
              <a:t>  і </a:t>
            </a:r>
            <a:r>
              <a:rPr lang="ru-RU" altLang="ru-RU" sz="1600" dirty="0" err="1"/>
              <a:t>спосіб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життя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свого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оточення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82578695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72B49-8C14-994D-8869-AA52CDD89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554038"/>
            <a:ext cx="6811962" cy="863600"/>
          </a:xfrm>
        </p:spPr>
        <p:txBody>
          <a:bodyPr/>
          <a:lstStyle/>
          <a:p>
            <a:r>
              <a:rPr lang="ru-RU" altLang="ru-RU" sz="2000" i="1">
                <a:solidFill>
                  <a:srgbClr val="0070C0"/>
                </a:solidFill>
              </a:rPr>
              <a:t>Надходження приватних грошових переказів з-за кордону, млрд.дол.США</a:t>
            </a:r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id="{9ED91F98-B33D-0D44-8EDF-91D7BFB66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9981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3">
            <a:extLst>
              <a:ext uri="{FF2B5EF4-FFF2-40B4-BE49-F238E27FC236}">
                <a16:creationId xmlns:a16="http://schemas.microsoft.com/office/drawing/2014/main" id="{757326E2-E978-7949-AF4E-87BA54280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986" y="6213231"/>
            <a:ext cx="30335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</a:t>
            </a:r>
            <a:r>
              <a:rPr lang="ru-RU" altLang="ru-RU" sz="1400" i="1" dirty="0" err="1"/>
              <a:t>Розрахунки</a:t>
            </a:r>
            <a:r>
              <a:rPr lang="ru-RU" altLang="ru-RU" sz="1400" i="1" dirty="0"/>
              <a:t> НБУ, 2018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2DA9CB-ED64-EE4A-8016-0E1094003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66490"/>
            <a:ext cx="8229600" cy="325967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err="1">
                <a:solidFill>
                  <a:srgbClr val="0070C0"/>
                </a:solidFill>
              </a:rPr>
              <a:t>Жодна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інша</a:t>
            </a:r>
            <a:r>
              <a:rPr lang="ru-RU" sz="2400" dirty="0">
                <a:solidFill>
                  <a:srgbClr val="0070C0"/>
                </a:solidFill>
              </a:rPr>
              <a:t> сила – </a:t>
            </a:r>
            <a:r>
              <a:rPr lang="ru-RU" sz="2400" dirty="0" err="1">
                <a:solidFill>
                  <a:srgbClr val="0070C0"/>
                </a:solidFill>
              </a:rPr>
              <a:t>ані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торгівля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ані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фінансові</a:t>
            </a:r>
            <a:r>
              <a:rPr lang="ru-RU" sz="2400" dirty="0">
                <a:solidFill>
                  <a:srgbClr val="0070C0"/>
                </a:solidFill>
              </a:rPr>
              <a:t> потоки –не </a:t>
            </a:r>
            <a:r>
              <a:rPr lang="ru-RU" sz="2400" dirty="0" err="1">
                <a:solidFill>
                  <a:srgbClr val="0070C0"/>
                </a:solidFill>
              </a:rPr>
              <a:t>має</a:t>
            </a:r>
            <a:r>
              <a:rPr lang="ru-RU" sz="2400" dirty="0">
                <a:solidFill>
                  <a:srgbClr val="0070C0"/>
                </a:solidFill>
              </a:rPr>
              <a:t> такого позитивного і </a:t>
            </a:r>
            <a:r>
              <a:rPr lang="ru-RU" sz="2400" dirty="0" err="1">
                <a:solidFill>
                  <a:srgbClr val="0070C0"/>
                </a:solidFill>
              </a:rPr>
              <a:t>суттєвого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потенціалу</a:t>
            </a:r>
            <a:r>
              <a:rPr lang="ru-RU" sz="2400" dirty="0">
                <a:solidFill>
                  <a:srgbClr val="0070C0"/>
                </a:solidFill>
              </a:rPr>
              <a:t> для </a:t>
            </a:r>
            <a:r>
              <a:rPr lang="ru-RU" sz="2400" dirty="0" err="1">
                <a:solidFill>
                  <a:srgbClr val="0070C0"/>
                </a:solidFill>
              </a:rPr>
              <a:t>перетворення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життя</a:t>
            </a:r>
            <a:r>
              <a:rPr lang="ru-RU" sz="2400" dirty="0">
                <a:solidFill>
                  <a:srgbClr val="0070C0"/>
                </a:solidFill>
              </a:rPr>
              <a:t> людей, як </a:t>
            </a:r>
            <a:r>
              <a:rPr lang="ru-RU" sz="2400" dirty="0" err="1">
                <a:solidFill>
                  <a:srgbClr val="0070C0"/>
                </a:solidFill>
              </a:rPr>
              <a:t>міграція</a:t>
            </a:r>
            <a:endParaRPr lang="ru-RU" sz="24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1800" dirty="0" err="1">
                <a:solidFill>
                  <a:srgbClr val="0070C0"/>
                </a:solidFill>
              </a:rPr>
              <a:t>Пітер</a:t>
            </a:r>
            <a:r>
              <a:rPr lang="ru-RU" sz="1800" dirty="0">
                <a:solidFill>
                  <a:srgbClr val="0070C0"/>
                </a:solidFill>
              </a:rPr>
              <a:t> Сазерленд, </a:t>
            </a:r>
          </a:p>
          <a:p>
            <a:pPr marL="0" indent="0" algn="r">
              <a:buNone/>
            </a:pPr>
            <a:r>
              <a:rPr lang="ru-RU" sz="1800" dirty="0" err="1">
                <a:solidFill>
                  <a:srgbClr val="0070C0"/>
                </a:solidFill>
              </a:rPr>
              <a:t>спеціальний</a:t>
            </a:r>
            <a:r>
              <a:rPr lang="ru-RU" sz="1800" dirty="0">
                <a:solidFill>
                  <a:srgbClr val="0070C0"/>
                </a:solidFill>
              </a:rPr>
              <a:t> </a:t>
            </a:r>
            <a:r>
              <a:rPr lang="ru-RU" sz="1800" dirty="0" err="1">
                <a:solidFill>
                  <a:srgbClr val="0070C0"/>
                </a:solidFill>
              </a:rPr>
              <a:t>представник</a:t>
            </a:r>
            <a:r>
              <a:rPr lang="ru-RU" sz="1800" dirty="0">
                <a:solidFill>
                  <a:srgbClr val="0070C0"/>
                </a:solidFill>
              </a:rPr>
              <a:t> </a:t>
            </a:r>
          </a:p>
          <a:p>
            <a:pPr marL="0" indent="0" algn="r">
              <a:buNone/>
            </a:pPr>
            <a:r>
              <a:rPr lang="ru-RU" sz="1800" dirty="0">
                <a:solidFill>
                  <a:srgbClr val="0070C0"/>
                </a:solidFill>
              </a:rPr>
              <a:t>Генерального секретаря ООН </a:t>
            </a:r>
          </a:p>
          <a:p>
            <a:pPr marL="0" indent="0" algn="r">
              <a:buNone/>
            </a:pPr>
            <a:r>
              <a:rPr lang="ru-RU" sz="1800" dirty="0">
                <a:solidFill>
                  <a:srgbClr val="0070C0"/>
                </a:solidFill>
              </a:rPr>
              <a:t>з </a:t>
            </a:r>
            <a:r>
              <a:rPr lang="ru-RU" sz="1800" dirty="0" err="1">
                <a:solidFill>
                  <a:srgbClr val="0070C0"/>
                </a:solidFill>
              </a:rPr>
              <a:t>питань</a:t>
            </a:r>
            <a:r>
              <a:rPr lang="ru-RU" sz="1800" dirty="0">
                <a:solidFill>
                  <a:srgbClr val="0070C0"/>
                </a:solidFill>
              </a:rPr>
              <a:t> </a:t>
            </a:r>
            <a:r>
              <a:rPr lang="ru-RU" sz="1800" dirty="0" err="1">
                <a:solidFill>
                  <a:srgbClr val="0070C0"/>
                </a:solidFill>
              </a:rPr>
              <a:t>міграції</a:t>
            </a:r>
            <a:r>
              <a:rPr lang="ru-RU" sz="1800" dirty="0">
                <a:solidFill>
                  <a:srgbClr val="0070C0"/>
                </a:solidFill>
              </a:rPr>
              <a:t> в 2006-2017 </a:t>
            </a:r>
            <a:r>
              <a:rPr lang="ru-RU" sz="1800" dirty="0" err="1">
                <a:solidFill>
                  <a:srgbClr val="0070C0"/>
                </a:solidFill>
              </a:rPr>
              <a:t>рр</a:t>
            </a:r>
            <a:r>
              <a:rPr lang="ru-RU" sz="18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2508012"/>
      </p:ext>
    </p:extLst>
  </p:cSld>
  <p:clrMapOvr>
    <a:masterClrMapping/>
  </p:clrMapOvr>
  <p:transition spd="med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2DE9F-6900-4146-ABEE-CAC05137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585" y="641350"/>
            <a:ext cx="6658708" cy="525463"/>
          </a:xfrm>
        </p:spPr>
        <p:txBody>
          <a:bodyPr/>
          <a:lstStyle/>
          <a:p>
            <a:pPr algn="l"/>
            <a:r>
              <a:rPr lang="ru-RU" altLang="ru-RU" sz="1800" i="1" dirty="0" err="1">
                <a:solidFill>
                  <a:srgbClr val="0070C0"/>
                </a:solidFill>
              </a:rPr>
              <a:t>Економічне</a:t>
            </a:r>
            <a:r>
              <a:rPr lang="ru-RU" altLang="ru-RU" sz="1800" i="1" dirty="0">
                <a:solidFill>
                  <a:srgbClr val="0070C0"/>
                </a:solidFill>
              </a:rPr>
              <a:t> </a:t>
            </a:r>
            <a:r>
              <a:rPr lang="ru-RU" altLang="ru-RU" sz="1800" i="1" dirty="0" err="1">
                <a:solidFill>
                  <a:srgbClr val="0070C0"/>
                </a:solidFill>
              </a:rPr>
              <a:t>зростання</a:t>
            </a:r>
            <a:r>
              <a:rPr lang="ru-RU" altLang="ru-RU" sz="1800" i="1" dirty="0">
                <a:solidFill>
                  <a:srgbClr val="0070C0"/>
                </a:solidFill>
              </a:rPr>
              <a:t> автоматично не </a:t>
            </a:r>
            <a:r>
              <a:rPr lang="ru-RU" altLang="ru-RU" sz="1800" i="1" dirty="0" err="1">
                <a:solidFill>
                  <a:srgbClr val="0070C0"/>
                </a:solidFill>
              </a:rPr>
              <a:t>спричинить</a:t>
            </a:r>
            <a:r>
              <a:rPr lang="ru-RU" altLang="ru-RU" sz="1800" i="1" dirty="0">
                <a:solidFill>
                  <a:srgbClr val="0070C0"/>
                </a:solidFill>
              </a:rPr>
              <a:t> </a:t>
            </a:r>
            <a:r>
              <a:rPr lang="ru-RU" altLang="ru-RU" sz="1800" i="1" dirty="0" err="1">
                <a:solidFill>
                  <a:srgbClr val="0070C0"/>
                </a:solidFill>
              </a:rPr>
              <a:t>зміну</a:t>
            </a:r>
            <a:r>
              <a:rPr lang="ru-RU" altLang="ru-RU" sz="1800" i="1" dirty="0">
                <a:solidFill>
                  <a:srgbClr val="0070C0"/>
                </a:solidFill>
              </a:rPr>
              <a:t> </a:t>
            </a:r>
            <a:r>
              <a:rPr lang="ru-RU" altLang="ru-RU" sz="1800" i="1" dirty="0" err="1">
                <a:solidFill>
                  <a:srgbClr val="0070C0"/>
                </a:solidFill>
              </a:rPr>
              <a:t>міграційних</a:t>
            </a:r>
            <a:r>
              <a:rPr lang="ru-RU" altLang="ru-RU" sz="1800" i="1" dirty="0">
                <a:solidFill>
                  <a:srgbClr val="0070C0"/>
                </a:solidFill>
              </a:rPr>
              <a:t> </a:t>
            </a:r>
            <a:r>
              <a:rPr lang="ru-RU" altLang="ru-RU" sz="1800" i="1" dirty="0" err="1">
                <a:solidFill>
                  <a:srgbClr val="0070C0"/>
                </a:solidFill>
              </a:rPr>
              <a:t>потоків</a:t>
            </a:r>
            <a:endParaRPr lang="ru-RU" altLang="ru-RU" sz="18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C5B48-7A0F-DE49-AB14-4D9271C46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520575"/>
            <a:ext cx="9144000" cy="5164387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Заохочення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створення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робочих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місць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прийнятною</a:t>
            </a:r>
            <a:r>
              <a:rPr lang="ru-RU" altLang="ru-RU" sz="1600" dirty="0"/>
              <a:t> оплатою </a:t>
            </a:r>
            <a:r>
              <a:rPr lang="ru-RU" altLang="ru-RU" sz="1600" dirty="0" err="1"/>
              <a:t>праці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Україні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бізнес-клімат</a:t>
            </a:r>
            <a:r>
              <a:rPr lang="ru-RU" altLang="ru-RU" sz="1600" dirty="0">
                <a:cs typeface="MS PGothic" panose="020B0600070205080204" pitchFamily="34" charset="-128"/>
              </a:rPr>
              <a:t> (</a:t>
            </a:r>
            <a:r>
              <a:rPr lang="ru-RU" altLang="ru-RU" sz="1600" dirty="0" err="1">
                <a:cs typeface="MS PGothic" panose="020B0600070205080204" pitchFamily="34" charset="-128"/>
              </a:rPr>
              <a:t>корупція</a:t>
            </a:r>
            <a:r>
              <a:rPr lang="ru-RU" altLang="ru-RU" sz="1600" dirty="0">
                <a:cs typeface="MS PGothic" panose="020B0600070205080204" pitchFamily="34" charset="-128"/>
              </a:rPr>
              <a:t>, </a:t>
            </a:r>
            <a:r>
              <a:rPr lang="ru-RU" altLang="ru-RU" sz="1600" dirty="0" err="1">
                <a:cs typeface="MS PGothic" panose="020B0600070205080204" pitchFamily="34" charset="-128"/>
              </a:rPr>
              <a:t>неофіційні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платежі</a:t>
            </a:r>
            <a:r>
              <a:rPr lang="ru-RU" altLang="ru-RU" sz="1600" dirty="0">
                <a:cs typeface="MS PGothic" panose="020B0600070205080204" pitchFamily="34" charset="-128"/>
              </a:rPr>
              <a:t>; </a:t>
            </a:r>
            <a:r>
              <a:rPr lang="ru-RU" altLang="ru-RU" sz="1600" dirty="0" err="1">
                <a:cs typeface="MS PGothic" panose="020B0600070205080204" pitchFamily="34" charset="-128"/>
              </a:rPr>
              <a:t>регулювання</a:t>
            </a:r>
            <a:r>
              <a:rPr lang="ru-RU" altLang="ru-RU" sz="1600" dirty="0">
                <a:cs typeface="MS PGothic" panose="020B0600070205080204" pitchFamily="34" charset="-128"/>
              </a:rPr>
              <a:t>; </a:t>
            </a:r>
            <a:r>
              <a:rPr lang="ru-RU" altLang="ru-RU" sz="1600" dirty="0" err="1">
                <a:cs typeface="MS PGothic" panose="020B0600070205080204" pitchFamily="34" charset="-128"/>
              </a:rPr>
              <a:t>детінізація</a:t>
            </a:r>
            <a:r>
              <a:rPr lang="ru-RU" altLang="ru-RU" sz="1600" dirty="0">
                <a:cs typeface="MS PGothic" panose="020B0600070205080204" pitchFamily="34" charset="-128"/>
              </a:rPr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підвищення</a:t>
            </a:r>
            <a:r>
              <a:rPr lang="ru-RU" altLang="ru-RU" sz="1200" dirty="0">
                <a:cs typeface="MS PGothic" panose="020B0600070205080204" pitchFamily="34" charset="-128"/>
              </a:rPr>
              <a:t> </a:t>
            </a:r>
            <a:r>
              <a:rPr lang="ru-RU" altLang="ru-RU" sz="1600" dirty="0">
                <a:cs typeface="MS PGothic" panose="020B0600070205080204" pitchFamily="34" charset="-128"/>
              </a:rPr>
              <a:t>оплати </a:t>
            </a:r>
            <a:r>
              <a:rPr lang="ru-RU" altLang="ru-RU" sz="1600" dirty="0" err="1">
                <a:cs typeface="MS PGothic" panose="020B0600070205080204" pitchFamily="34" charset="-128"/>
              </a:rPr>
              <a:t>праці</a:t>
            </a:r>
            <a:r>
              <a:rPr lang="ru-RU" altLang="ru-RU" sz="1600" dirty="0">
                <a:cs typeface="MS PGothic" panose="020B0600070205080204" pitchFamily="34" charset="-128"/>
              </a:rPr>
              <a:t> в </a:t>
            </a:r>
            <a:r>
              <a:rPr lang="ru-RU" altLang="ru-RU" sz="1600" dirty="0" err="1">
                <a:cs typeface="MS PGothic" panose="020B0600070205080204" pitchFamily="34" charset="-128"/>
              </a:rPr>
              <a:t>бюджетній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сфері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/>
              <a:t>співробітництво</a:t>
            </a:r>
            <a:r>
              <a:rPr lang="ru-RU" altLang="ru-RU" sz="1600" dirty="0"/>
              <a:t> з </a:t>
            </a:r>
            <a:r>
              <a:rPr lang="ru-RU" altLang="ru-RU" sz="1600" dirty="0" err="1"/>
              <a:t>організаціями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роботодавців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співробітництво</a:t>
            </a:r>
            <a:r>
              <a:rPr lang="ru-RU" altLang="ru-RU" sz="1600" dirty="0">
                <a:cs typeface="MS PGothic" panose="020B0600070205080204" pitchFamily="34" charset="-128"/>
              </a:rPr>
              <a:t>  з </a:t>
            </a:r>
            <a:r>
              <a:rPr lang="ru-RU" altLang="ru-RU" sz="1600" dirty="0" err="1">
                <a:cs typeface="MS PGothic" panose="020B0600070205080204" pitchFamily="34" charset="-128"/>
              </a:rPr>
              <a:t>територіальними</a:t>
            </a:r>
            <a:r>
              <a:rPr lang="ru-RU" altLang="ru-RU" sz="1600" dirty="0">
                <a:cs typeface="MS PGothic" panose="020B0600070205080204" pitchFamily="34" charset="-128"/>
              </a:rPr>
              <a:t> громадами, </a:t>
            </a:r>
            <a:r>
              <a:rPr lang="ru-RU" altLang="ru-RU" sz="1600" dirty="0" err="1">
                <a:cs typeface="MS PGothic" panose="020B0600070205080204" pitchFamily="34" charset="-128"/>
              </a:rPr>
              <a:t>зокрема</a:t>
            </a:r>
            <a:r>
              <a:rPr lang="ru-RU" altLang="ru-RU" sz="1600" dirty="0">
                <a:cs typeface="MS PGothic" panose="020B0600070205080204" pitchFamily="34" charset="-128"/>
              </a:rPr>
              <a:t> шляхом </a:t>
            </a:r>
            <a:r>
              <a:rPr lang="ru-RU" altLang="ru-RU" sz="1600" dirty="0" err="1">
                <a:cs typeface="MS PGothic" panose="020B0600070205080204" pitchFamily="34" charset="-128"/>
              </a:rPr>
              <a:t>зміни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системи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оподаткування</a:t>
            </a:r>
            <a:r>
              <a:rPr lang="ru-RU" altLang="ru-RU" sz="1600" dirty="0">
                <a:cs typeface="MS PGothic" panose="020B0600070205080204" pitchFamily="34" charset="-128"/>
              </a:rPr>
              <a:t> ДФО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Формування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поваги</a:t>
            </a:r>
            <a:r>
              <a:rPr lang="ru-RU" altLang="ru-RU" sz="1600" dirty="0"/>
              <a:t> до </a:t>
            </a:r>
            <a:r>
              <a:rPr lang="ru-RU" altLang="ru-RU" sz="1600" dirty="0" err="1"/>
              <a:t>працюючої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людини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трансформація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соціальної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підтримки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населення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Скорочення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масштабів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відпливу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мізків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відміну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від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пересічного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емігранта</a:t>
            </a:r>
            <a:r>
              <a:rPr lang="ru-RU" altLang="ru-RU" sz="1600" dirty="0"/>
              <a:t> мотивом </a:t>
            </a:r>
            <a:r>
              <a:rPr lang="ru-RU" altLang="ru-RU" sz="1600" dirty="0" err="1"/>
              <a:t>виїзду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науковця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хірурга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винахідника</a:t>
            </a:r>
            <a:r>
              <a:rPr lang="ru-RU" altLang="ru-RU" sz="1600" dirty="0"/>
              <a:t> </a:t>
            </a:r>
            <a:r>
              <a:rPr lang="en-US" altLang="ru-RU" sz="1600" dirty="0" err="1"/>
              <a:t>etc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є</a:t>
            </a:r>
            <a:r>
              <a:rPr lang="ru-RU" altLang="ru-RU" sz="1600" dirty="0"/>
              <a:t> не </a:t>
            </a:r>
            <a:r>
              <a:rPr lang="ru-RU" altLang="ru-RU" sz="1600" dirty="0" err="1"/>
              <a:t>тільки</a:t>
            </a:r>
            <a:r>
              <a:rPr lang="ru-RU" altLang="ru-RU" sz="1600" dirty="0"/>
              <a:t> (і </a:t>
            </a:r>
            <a:r>
              <a:rPr lang="ru-RU" altLang="ru-RU" sz="1600" dirty="0" err="1"/>
              <a:t>навіть</a:t>
            </a:r>
            <a:r>
              <a:rPr lang="ru-RU" altLang="ru-RU" sz="1600" dirty="0"/>
              <a:t> не </a:t>
            </a:r>
            <a:r>
              <a:rPr lang="ru-RU" altLang="ru-RU" sz="1600" dirty="0" err="1"/>
              <a:t>стільки</a:t>
            </a:r>
            <a:r>
              <a:rPr lang="ru-RU" altLang="ru-RU" sz="1600" dirty="0"/>
              <a:t>) </a:t>
            </a:r>
            <a:r>
              <a:rPr lang="ru-RU" altLang="ru-RU" sz="1600" dirty="0" err="1"/>
              <a:t>низька</a:t>
            </a:r>
            <a:r>
              <a:rPr lang="ru-RU" altLang="ru-RU" sz="1600" dirty="0"/>
              <a:t> зарплата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Формування</a:t>
            </a:r>
            <a:r>
              <a:rPr lang="ru-RU" altLang="ru-RU" sz="1600" dirty="0"/>
              <a:t> ринку </a:t>
            </a:r>
            <a:r>
              <a:rPr lang="ru-RU" altLang="ru-RU" sz="1600" dirty="0" err="1"/>
              <a:t>тимчасового</a:t>
            </a:r>
            <a:r>
              <a:rPr lang="ru-RU" altLang="ru-RU" sz="1600" dirty="0"/>
              <a:t> і </a:t>
            </a:r>
            <a:r>
              <a:rPr lang="ru-RU" altLang="ru-RU" sz="1600" dirty="0" err="1"/>
              <a:t>соціального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житла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Створення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сучасної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дорожньо-транспортної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мережі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Підтримка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зв’язків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українськими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заробітчанами</a:t>
            </a:r>
            <a:r>
              <a:rPr lang="ru-RU" altLang="ru-RU" sz="1600" dirty="0"/>
              <a:t> за кордоном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endParaRPr lang="ru-RU" altLang="ru-RU" sz="1800" dirty="0"/>
          </a:p>
        </p:txBody>
      </p:sp>
    </p:spTree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43549-A1E6-9A47-B7EA-C172E6B0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476" y="1407560"/>
            <a:ext cx="7122560" cy="667820"/>
          </a:xfrm>
        </p:spPr>
        <p:txBody>
          <a:bodyPr/>
          <a:lstStyle/>
          <a:p>
            <a:pPr algn="l"/>
            <a:r>
              <a:rPr lang="uk-UA" sz="1800" dirty="0">
                <a:solidFill>
                  <a:srgbClr val="0070C0"/>
                </a:solidFill>
              </a:rPr>
              <a:t>Міжнародна міграція є одним із ключових проявів глобалізації, </a:t>
            </a:r>
            <a:r>
              <a:rPr lang="ru-RU" sz="1800" dirty="0" err="1">
                <a:solidFill>
                  <a:srgbClr val="0070C0"/>
                </a:solidFill>
              </a:rPr>
              <a:t>має</a:t>
            </a:r>
            <a:r>
              <a:rPr lang="ru-RU" sz="1800" dirty="0">
                <a:solidFill>
                  <a:srgbClr val="0070C0"/>
                </a:solidFill>
              </a:rPr>
              <a:t> </a:t>
            </a:r>
            <a:r>
              <a:rPr lang="ru-RU" sz="1800" dirty="0" err="1">
                <a:solidFill>
                  <a:srgbClr val="0070C0"/>
                </a:solidFill>
              </a:rPr>
              <a:t>об’єктивний</a:t>
            </a:r>
            <a:r>
              <a:rPr lang="ru-RU" sz="1800" dirty="0">
                <a:solidFill>
                  <a:srgbClr val="0070C0"/>
                </a:solidFill>
              </a:rPr>
              <a:t> характер і не </a:t>
            </a:r>
            <a:r>
              <a:rPr lang="ru-RU" sz="1800" dirty="0" err="1">
                <a:solidFill>
                  <a:srgbClr val="0070C0"/>
                </a:solidFill>
              </a:rPr>
              <a:t>може</a:t>
            </a:r>
            <a:r>
              <a:rPr lang="ru-RU" sz="1800" dirty="0">
                <a:solidFill>
                  <a:srgbClr val="0070C0"/>
                </a:solidFill>
              </a:rPr>
              <a:t> бути </a:t>
            </a:r>
            <a:r>
              <a:rPr lang="ru-RU" sz="1800" dirty="0" err="1">
                <a:solidFill>
                  <a:srgbClr val="0070C0"/>
                </a:solidFill>
              </a:rPr>
              <a:t>зупинена</a:t>
            </a:r>
            <a:r>
              <a:rPr lang="uk-UA" sz="1800" dirty="0">
                <a:solidFill>
                  <a:srgbClr val="0070C0"/>
                </a:solidFill>
              </a:rPr>
              <a:t>; </a:t>
            </a:r>
            <a:br>
              <a:rPr lang="uk-UA" sz="1800" dirty="0">
                <a:solidFill>
                  <a:srgbClr val="0070C0"/>
                </a:solidFill>
              </a:rPr>
            </a:br>
            <a:r>
              <a:rPr lang="uk-UA" sz="1800" dirty="0">
                <a:solidFill>
                  <a:srgbClr val="0070C0"/>
                </a:solidFill>
              </a:rPr>
              <a:t>за 1990-2017 рр. загальна чисельність мігрантів зросла на 105,2 млн. осіб (в 1,7 разу), до заможних країн – на 89,6 (в 2,2 разу); </a:t>
            </a:r>
            <a:br>
              <a:rPr lang="uk-UA" sz="1800" dirty="0">
                <a:solidFill>
                  <a:srgbClr val="0070C0"/>
                </a:solidFill>
              </a:rPr>
            </a:br>
            <a:r>
              <a:rPr lang="uk-UA" sz="1800" dirty="0">
                <a:solidFill>
                  <a:srgbClr val="0070C0"/>
                </a:solidFill>
              </a:rPr>
              <a:t>частка мігрантів до заможних країн у загальній чисельності міжнародних мігрантів зросла з 49,3 до 64,0%</a:t>
            </a:r>
            <a:endParaRPr lang="ru-RU" sz="18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557B63A-737D-4D4C-9527-416CFF5B52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557932"/>
              </p:ext>
            </p:extLst>
          </p:nvPr>
        </p:nvGraphicFramePr>
        <p:xfrm>
          <a:off x="184935" y="3009187"/>
          <a:ext cx="8815228" cy="330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91137">
                  <a:extLst>
                    <a:ext uri="{9D8B030D-6E8A-4147-A177-3AD203B41FA5}">
                      <a16:colId xmlns:a16="http://schemas.microsoft.com/office/drawing/2014/main" val="2802357182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2263400534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719104757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1211576149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357832447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370626246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2767303400"/>
                    </a:ext>
                  </a:extLst>
                </a:gridCol>
                <a:gridCol w="932013">
                  <a:extLst>
                    <a:ext uri="{9D8B030D-6E8A-4147-A177-3AD203B41FA5}">
                      <a16:colId xmlns:a16="http://schemas.microsoft.com/office/drawing/2014/main" val="32880596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1990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2005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737413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r>
                        <a:rPr lang="ru-RU" sz="1600" b="0" dirty="0" err="1"/>
                        <a:t>Загальна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чисельність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міжнародних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мігрантів</a:t>
                      </a:r>
                      <a:r>
                        <a:rPr lang="ru-RU" sz="1600" b="0" dirty="0"/>
                        <a:t>, </a:t>
                      </a:r>
                      <a:r>
                        <a:rPr lang="uk-UA" sz="1600" b="0" dirty="0"/>
                        <a:t>млн</a:t>
                      </a:r>
                      <a:r>
                        <a:rPr lang="ru-RU" sz="1600" b="0" dirty="0"/>
                        <a:t>.</a:t>
                      </a:r>
                      <a:r>
                        <a:rPr lang="ru-RU" sz="1600" b="0" dirty="0" err="1"/>
                        <a:t>осіб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2255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Світ</a:t>
                      </a:r>
                      <a:r>
                        <a:rPr lang="ru-RU" sz="1600" b="0" dirty="0"/>
                        <a:t> у </a:t>
                      </a:r>
                      <a:r>
                        <a:rPr lang="ru-RU" sz="1600" b="0" dirty="0" err="1"/>
                        <a:t>цілому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152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160,7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172,6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190,5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220,0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247,6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257,7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505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Заможні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країни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117,8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141,8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156,8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164,8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8328569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r>
                        <a:rPr lang="ru-RU" sz="1600" b="0" dirty="0" err="1"/>
                        <a:t>Частка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міжнародних</a:t>
                      </a:r>
                      <a:r>
                        <a:rPr lang="ru-RU" sz="1600" b="0" dirty="0"/>
                        <a:t> </a:t>
                      </a:r>
                      <a:r>
                        <a:rPr lang="uk-UA" sz="1600" b="0" dirty="0"/>
                        <a:t>мігрантів</a:t>
                      </a:r>
                      <a:r>
                        <a:rPr lang="en-US" sz="1600" b="0" dirty="0"/>
                        <a:t> </a:t>
                      </a:r>
                      <a:r>
                        <a:rPr lang="ru-RU" sz="1600" b="0" dirty="0"/>
                        <a:t>у </a:t>
                      </a:r>
                      <a:r>
                        <a:rPr lang="ru-RU" sz="1600" b="0" dirty="0" err="1"/>
                        <a:t>загальній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чисельності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населення</a:t>
                      </a:r>
                      <a:r>
                        <a:rPr lang="ru-RU" sz="1600" b="0" dirty="0"/>
                        <a:t>, %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047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Світ</a:t>
                      </a:r>
                      <a:r>
                        <a:rPr lang="ru-RU" sz="1600" b="0" dirty="0"/>
                        <a:t> у </a:t>
                      </a:r>
                      <a:r>
                        <a:rPr lang="ru-RU" sz="1600" b="0" dirty="0" err="1"/>
                        <a:t>цілому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3,4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336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Заможні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країни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7,7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8,5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13,6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14,1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7228217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r>
                        <a:rPr lang="ru-RU" sz="1600" b="0" dirty="0" err="1"/>
                        <a:t>Частка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мігрантів</a:t>
                      </a:r>
                      <a:r>
                        <a:rPr lang="ru-RU" sz="1600" b="0" dirty="0"/>
                        <a:t> до </a:t>
                      </a:r>
                      <a:r>
                        <a:rPr lang="ru-RU" sz="1600" b="0" dirty="0" err="1"/>
                        <a:t>заможних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країн</a:t>
                      </a:r>
                      <a:r>
                        <a:rPr lang="ru-RU" sz="1600" b="0" dirty="0"/>
                        <a:t> у </a:t>
                      </a:r>
                      <a:r>
                        <a:rPr lang="ru-RU" sz="1600" b="0" dirty="0" err="1"/>
                        <a:t>загальній</a:t>
                      </a:r>
                      <a:r>
                        <a:rPr lang="ru-RU" sz="1600" b="0" dirty="0"/>
                        <a:t> </a:t>
                      </a:r>
                      <a:r>
                        <a:rPr lang="ru-RU" sz="1600" b="0" dirty="0" err="1"/>
                        <a:t>чисельності</a:t>
                      </a:r>
                      <a:r>
                        <a:rPr lang="ru-RU" sz="1600" b="0" dirty="0"/>
                        <a:t> </a:t>
                      </a:r>
                      <a:r>
                        <a:rPr lang="uk-UA" sz="1600" b="0" dirty="0"/>
                        <a:t>міжнародних </a:t>
                      </a:r>
                      <a:r>
                        <a:rPr lang="ru-RU" sz="1600" b="0" dirty="0" err="1"/>
                        <a:t>мігрантів</a:t>
                      </a:r>
                      <a:r>
                        <a:rPr lang="ru-RU" sz="1600" b="0" dirty="0"/>
                        <a:t>,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440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49,3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53,9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58,2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61,8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64,4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63,3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64,0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1322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461856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008FFE-3304-814C-95BD-D1A48D93F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34" y="1125414"/>
            <a:ext cx="8137132" cy="5047641"/>
          </a:xfrm>
        </p:spPr>
        <p:txBody>
          <a:bodyPr/>
          <a:lstStyle/>
          <a:p>
            <a:pPr marL="0" indent="0">
              <a:buNone/>
            </a:pPr>
            <a:r>
              <a:rPr lang="uk-UA" sz="1800" dirty="0">
                <a:solidFill>
                  <a:srgbClr val="0070C0"/>
                </a:solidFill>
              </a:rPr>
              <a:t>Реалізовані </a:t>
            </a:r>
            <a:r>
              <a:rPr lang="en-US" sz="1800" dirty="0">
                <a:solidFill>
                  <a:srgbClr val="0070C0"/>
                </a:solidFill>
              </a:rPr>
              <a:t>(</a:t>
            </a:r>
            <a:r>
              <a:rPr lang="uk-UA" sz="1800" dirty="0">
                <a:solidFill>
                  <a:srgbClr val="0070C0"/>
                </a:solidFill>
              </a:rPr>
              <a:t>певною мірою й потенційні) еміграційні настанови є максимально повним і точним віддзеркаленням суспільних настроїв</a:t>
            </a:r>
            <a:r>
              <a:rPr lang="uk-UA" sz="1800" dirty="0"/>
              <a:t>:</a:t>
            </a:r>
          </a:p>
          <a:p>
            <a:pPr marL="0" indent="0">
              <a:buNone/>
            </a:pPr>
            <a:endParaRPr lang="uk-UA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низької</a:t>
            </a:r>
            <a:r>
              <a:rPr lang="ru-RU" sz="1800" dirty="0"/>
              <a:t> 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власного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і </a:t>
            </a:r>
            <a:r>
              <a:rPr lang="ru-RU" sz="1800" dirty="0" err="1"/>
              <a:t>поточної</a:t>
            </a:r>
            <a:r>
              <a:rPr lang="ru-RU" sz="1800" dirty="0"/>
              <a:t> </a:t>
            </a:r>
            <a:r>
              <a:rPr lang="ru-RU" sz="1800" dirty="0" err="1"/>
              <a:t>ситуації</a:t>
            </a:r>
            <a:r>
              <a:rPr lang="ru-RU" sz="1800" dirty="0"/>
              <a:t> в </a:t>
            </a:r>
            <a:r>
              <a:rPr lang="ru-RU" sz="1800" dirty="0" err="1"/>
              <a:t>країні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відсутності</a:t>
            </a:r>
            <a:r>
              <a:rPr lang="ru-RU" sz="1800" dirty="0"/>
              <a:t> </a:t>
            </a:r>
            <a:r>
              <a:rPr lang="ru-RU" sz="1800" dirty="0" err="1"/>
              <a:t>віри</a:t>
            </a:r>
            <a:r>
              <a:rPr lang="ru-RU" sz="1800" dirty="0"/>
              <a:t> у </a:t>
            </a:r>
            <a:r>
              <a:rPr lang="ru-RU" sz="1800" dirty="0" err="1"/>
              <a:t>швидкі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призведуть</a:t>
            </a:r>
            <a:r>
              <a:rPr lang="ru-RU" sz="1800" dirty="0"/>
              <a:t> до </a:t>
            </a:r>
            <a:r>
              <a:rPr lang="ru-RU" sz="1800" dirty="0" err="1"/>
              <a:t>бажаних</a:t>
            </a:r>
            <a:r>
              <a:rPr lang="ru-RU" sz="1800" dirty="0"/>
              <a:t> </a:t>
            </a:r>
            <a:r>
              <a:rPr lang="ru-RU" sz="1800" dirty="0" err="1"/>
              <a:t>результатів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бачення</a:t>
            </a:r>
            <a:r>
              <a:rPr lang="ru-RU" sz="1800" dirty="0"/>
              <a:t> </a:t>
            </a:r>
            <a:r>
              <a:rPr lang="ru-RU" sz="1800" dirty="0" err="1"/>
              <a:t>поганих</a:t>
            </a:r>
            <a:r>
              <a:rPr lang="ru-RU" sz="1800" dirty="0"/>
              <a:t> перспектив для себе, </a:t>
            </a:r>
            <a:r>
              <a:rPr lang="ru-RU" sz="1800" dirty="0" err="1"/>
              <a:t>родини</a:t>
            </a:r>
            <a:r>
              <a:rPr lang="ru-RU" sz="1800" dirty="0"/>
              <a:t> та </a:t>
            </a:r>
            <a:r>
              <a:rPr lang="ru-RU" sz="1800" dirty="0" err="1"/>
              <a:t>нащадків</a:t>
            </a:r>
            <a:r>
              <a:rPr lang="ru-RU" sz="1800" dirty="0"/>
              <a:t> у </a:t>
            </a:r>
            <a:r>
              <a:rPr lang="ru-RU" sz="1800" dirty="0" err="1"/>
              <a:t>країні</a:t>
            </a:r>
            <a:r>
              <a:rPr lang="ru-RU" sz="1800" dirty="0"/>
              <a:t> </a:t>
            </a:r>
            <a:r>
              <a:rPr lang="ru-RU" sz="1800" dirty="0" err="1"/>
              <a:t>походження</a:t>
            </a:r>
            <a:r>
              <a:rPr lang="ru-RU" sz="1800" dirty="0"/>
              <a:t> (поточного </a:t>
            </a:r>
            <a:r>
              <a:rPr lang="ru-RU" sz="1800" dirty="0" err="1"/>
              <a:t>проживання</a:t>
            </a:r>
            <a:r>
              <a:rPr lang="ru-RU" sz="1800" dirty="0"/>
              <a:t>)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стійкого</a:t>
            </a:r>
            <a:r>
              <a:rPr lang="ru-RU" sz="1800" dirty="0"/>
              <a:t> </a:t>
            </a:r>
            <a:r>
              <a:rPr lang="ru-RU" sz="1800" dirty="0" err="1"/>
              <a:t>переконання</a:t>
            </a:r>
            <a:r>
              <a:rPr lang="ru-RU" sz="1800" dirty="0"/>
              <a:t> у </a:t>
            </a:r>
            <a:r>
              <a:rPr lang="ru-RU" sz="1800" dirty="0" err="1"/>
              <a:t>вищій</a:t>
            </a:r>
            <a:r>
              <a:rPr lang="ru-RU" sz="1800" dirty="0"/>
              <a:t> </a:t>
            </a:r>
            <a:r>
              <a:rPr lang="ru-RU" sz="1800" dirty="0" err="1"/>
              <a:t>якості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в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країнах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sz="1800" dirty="0"/>
              <a:t>в</a:t>
            </a:r>
            <a:r>
              <a:rPr lang="ru-RU" sz="1800" dirty="0" err="1"/>
              <a:t>певненості</a:t>
            </a:r>
            <a:r>
              <a:rPr lang="ru-RU" sz="1800" dirty="0"/>
              <a:t>  у </a:t>
            </a:r>
            <a:r>
              <a:rPr lang="ru-RU" sz="1800" dirty="0" err="1"/>
              <a:t>своїх</a:t>
            </a:r>
            <a:r>
              <a:rPr lang="ru-RU" sz="1800" dirty="0"/>
              <a:t>  </a:t>
            </a:r>
            <a:r>
              <a:rPr lang="ru-RU" sz="1800" dirty="0" err="1"/>
              <a:t>можливостях</a:t>
            </a:r>
            <a:r>
              <a:rPr lang="ru-RU" sz="1800" dirty="0"/>
              <a:t> </a:t>
            </a:r>
            <a:r>
              <a:rPr lang="ru-RU" sz="1800" dirty="0" err="1"/>
              <a:t>інтегруватися</a:t>
            </a:r>
            <a:r>
              <a:rPr lang="ru-RU" sz="1800" dirty="0"/>
              <a:t> у </a:t>
            </a:r>
            <a:r>
              <a:rPr lang="ru-RU" sz="1800" dirty="0" err="1"/>
              <a:t>нове</a:t>
            </a:r>
            <a:r>
              <a:rPr lang="ru-RU" sz="1800" dirty="0"/>
              <a:t> </a:t>
            </a:r>
            <a:r>
              <a:rPr lang="ru-RU" sz="1800" dirty="0" err="1"/>
              <a:t>суспільство</a:t>
            </a:r>
            <a:r>
              <a:rPr lang="ru-RU" sz="1800" dirty="0"/>
              <a:t> (</a:t>
            </a:r>
            <a:r>
              <a:rPr lang="ru-RU" sz="1800" dirty="0" err="1"/>
              <a:t>знайти</a:t>
            </a:r>
            <a:r>
              <a:rPr lang="ru-RU" sz="1800" dirty="0"/>
              <a:t> роботу, </a:t>
            </a:r>
            <a:r>
              <a:rPr lang="ru-RU" sz="1800" dirty="0" err="1"/>
              <a:t>житло</a:t>
            </a:r>
            <a:r>
              <a:rPr lang="ru-RU" sz="1800" dirty="0"/>
              <a:t>, </a:t>
            </a:r>
            <a:r>
              <a:rPr lang="ru-RU" sz="1800" dirty="0" err="1"/>
              <a:t>вивчити</a:t>
            </a:r>
            <a:r>
              <a:rPr lang="ru-RU" sz="1800" dirty="0"/>
              <a:t> </a:t>
            </a:r>
            <a:r>
              <a:rPr lang="ru-RU" sz="1800" dirty="0" err="1"/>
              <a:t>мову</a:t>
            </a:r>
            <a:r>
              <a:rPr lang="ru-RU" sz="1800" dirty="0"/>
              <a:t>, </a:t>
            </a:r>
            <a:r>
              <a:rPr lang="ru-RU" sz="1800" dirty="0" err="1"/>
              <a:t>пристосуватися</a:t>
            </a:r>
            <a:r>
              <a:rPr lang="ru-RU" sz="1800" dirty="0"/>
              <a:t> до способу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/>
              <a:t>)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переконаності</a:t>
            </a:r>
            <a:r>
              <a:rPr lang="ru-RU" sz="1800" dirty="0"/>
              <a:t> в </a:t>
            </a:r>
            <a:r>
              <a:rPr lang="ru-RU" sz="1800" dirty="0" err="1"/>
              <a:t>наявності</a:t>
            </a:r>
            <a:r>
              <a:rPr lang="ru-RU" sz="1800" dirty="0"/>
              <a:t> </a:t>
            </a:r>
            <a:r>
              <a:rPr lang="ru-RU" sz="1800" dirty="0" err="1"/>
              <a:t>попиту</a:t>
            </a:r>
            <a:r>
              <a:rPr lang="ru-RU" sz="1800" dirty="0"/>
              <a:t> на </a:t>
            </a:r>
            <a:r>
              <a:rPr lang="ru-RU" sz="1800" dirty="0" err="1"/>
              <a:t>емігрантів</a:t>
            </a:r>
            <a:r>
              <a:rPr lang="ru-RU" sz="1800" dirty="0"/>
              <a:t> у </a:t>
            </a:r>
            <a:r>
              <a:rPr lang="ru-RU" sz="1800" dirty="0" err="1"/>
              <a:t>країнах</a:t>
            </a:r>
            <a:r>
              <a:rPr lang="ru-RU" sz="1800" dirty="0"/>
              <a:t> </a:t>
            </a:r>
            <a:r>
              <a:rPr lang="ru-RU" sz="1800" dirty="0" err="1"/>
              <a:t>призначення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поширення</a:t>
            </a:r>
            <a:r>
              <a:rPr lang="ru-RU" sz="1800" dirty="0"/>
              <a:t> в </a:t>
            </a:r>
            <a:r>
              <a:rPr lang="ru-RU" sz="1800" dirty="0" err="1"/>
              <a:t>суспільстві</a:t>
            </a:r>
            <a:r>
              <a:rPr lang="ru-RU" sz="1800" dirty="0"/>
              <a:t>  </a:t>
            </a:r>
            <a:r>
              <a:rPr lang="ru-RU" sz="1800" dirty="0" err="1"/>
              <a:t>настанов</a:t>
            </a:r>
            <a:r>
              <a:rPr lang="ru-RU" sz="1800" dirty="0"/>
              <a:t> на </a:t>
            </a:r>
            <a:r>
              <a:rPr lang="ru-RU" sz="1800" dirty="0" err="1"/>
              <a:t>еміграцію</a:t>
            </a:r>
            <a:r>
              <a:rPr lang="ru-RU" sz="1800" dirty="0"/>
              <a:t> (</a:t>
            </a:r>
            <a:r>
              <a:rPr lang="ru-RU" sz="1800" dirty="0" err="1"/>
              <a:t>стаціонарну</a:t>
            </a:r>
            <a:r>
              <a:rPr lang="ru-RU" sz="1800" dirty="0"/>
              <a:t>, </a:t>
            </a:r>
            <a:r>
              <a:rPr lang="ru-RU" sz="1800" dirty="0" err="1"/>
              <a:t>трудову</a:t>
            </a:r>
            <a:r>
              <a:rPr lang="ru-RU" sz="1800" dirty="0"/>
              <a:t>, </a:t>
            </a:r>
            <a:r>
              <a:rPr lang="ru-RU" sz="1800" dirty="0" err="1"/>
              <a:t>освітню</a:t>
            </a:r>
            <a:r>
              <a:rPr lang="ru-RU" sz="1800" dirty="0"/>
              <a:t>)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37928008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231B29-6B69-3340-98E1-695D82A4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308" y="595901"/>
            <a:ext cx="6541477" cy="1162561"/>
          </a:xfrm>
        </p:spPr>
        <p:txBody>
          <a:bodyPr/>
          <a:lstStyle/>
          <a:p>
            <a:r>
              <a:rPr lang="ru-RU" sz="2000" i="1" dirty="0" err="1">
                <a:solidFill>
                  <a:srgbClr val="0070C0"/>
                </a:solidFill>
              </a:rPr>
              <a:t>Формування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міграційних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настанов</a:t>
            </a:r>
            <a:r>
              <a:rPr lang="ru-RU" sz="2000" i="1" dirty="0">
                <a:solidFill>
                  <a:srgbClr val="0070C0"/>
                </a:solidFill>
              </a:rPr>
              <a:t> в </a:t>
            </a:r>
            <a:r>
              <a:rPr lang="ru-RU" sz="2000" i="1" dirty="0" err="1">
                <a:solidFill>
                  <a:srgbClr val="0070C0"/>
                </a:solidFill>
              </a:rPr>
              <a:t>українському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суспільстві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FCB31-1A2C-3044-9666-11FBE2B93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1887415"/>
            <a:ext cx="8948791" cy="4238748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постійно</a:t>
            </a:r>
            <a:r>
              <a:rPr lang="ru-RU" sz="1800" dirty="0"/>
              <a:t> </a:t>
            </a:r>
            <a:r>
              <a:rPr lang="ru-RU" sz="1800" dirty="0" err="1"/>
              <a:t>демонструє</a:t>
            </a:r>
            <a:r>
              <a:rPr lang="ru-RU" sz="1800" dirty="0"/>
              <a:t> </a:t>
            </a:r>
            <a:r>
              <a:rPr lang="ru-RU" sz="1800" dirty="0" err="1"/>
              <a:t>незадоволення</a:t>
            </a:r>
            <a:r>
              <a:rPr lang="ru-RU" sz="1800" dirty="0"/>
              <a:t> як </a:t>
            </a:r>
            <a:r>
              <a:rPr lang="ru-RU" sz="1800" dirty="0" err="1"/>
              <a:t>власним</a:t>
            </a:r>
            <a:r>
              <a:rPr lang="ru-RU" sz="1800" dirty="0"/>
              <a:t> </a:t>
            </a:r>
            <a:r>
              <a:rPr lang="ru-RU" sz="1800" dirty="0" err="1"/>
              <a:t>життям</a:t>
            </a:r>
            <a:r>
              <a:rPr lang="ru-RU" sz="1800" dirty="0"/>
              <a:t>, так і </a:t>
            </a:r>
            <a:r>
              <a:rPr lang="ru-RU" sz="1800" dirty="0" err="1"/>
              <a:t>ситуацією</a:t>
            </a:r>
            <a:r>
              <a:rPr lang="ru-RU" sz="1800" dirty="0"/>
              <a:t> в </a:t>
            </a:r>
            <a:r>
              <a:rPr lang="ru-RU" sz="1800" dirty="0" err="1"/>
              <a:t>країні</a:t>
            </a:r>
            <a:r>
              <a:rPr lang="ru-RU" sz="1800" dirty="0"/>
              <a:t> (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власного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кращі</a:t>
            </a:r>
            <a:r>
              <a:rPr lang="ru-RU" sz="1800" dirty="0"/>
              <a:t> за 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загальної</a:t>
            </a:r>
            <a:r>
              <a:rPr lang="ru-RU" sz="1800" dirty="0"/>
              <a:t> </a:t>
            </a:r>
            <a:r>
              <a:rPr lang="ru-RU" sz="1800" dirty="0" err="1"/>
              <a:t>ситуації</a:t>
            </a:r>
            <a:r>
              <a:rPr lang="ru-RU" sz="18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дійсно</a:t>
            </a:r>
            <a:r>
              <a:rPr lang="ru-RU" sz="1800" dirty="0"/>
              <a:t> </a:t>
            </a:r>
            <a:r>
              <a:rPr lang="ru-RU" sz="1800" dirty="0" err="1"/>
              <a:t>низький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величезний</a:t>
            </a:r>
            <a:r>
              <a:rPr lang="ru-RU" sz="1800" dirty="0"/>
              <a:t> </a:t>
            </a:r>
            <a:r>
              <a:rPr lang="ru-RU" sz="1800" dirty="0" err="1"/>
              <a:t>розрив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завищеними</a:t>
            </a:r>
            <a:r>
              <a:rPr lang="ru-RU" sz="1800" dirty="0"/>
              <a:t> </a:t>
            </a:r>
            <a:r>
              <a:rPr lang="ru-RU" sz="1800" dirty="0" err="1"/>
              <a:t>очікуваннями</a:t>
            </a:r>
            <a:r>
              <a:rPr lang="ru-RU" sz="1800" dirty="0"/>
              <a:t> і фактичною </a:t>
            </a:r>
            <a:r>
              <a:rPr lang="ru-RU" sz="1800" dirty="0" err="1"/>
              <a:t>ситуацією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традиційні</a:t>
            </a:r>
            <a:r>
              <a:rPr lang="ru-RU" sz="1800" dirty="0"/>
              <a:t> для </a:t>
            </a:r>
            <a:r>
              <a:rPr lang="ru-RU" sz="1800" dirty="0" err="1"/>
              <a:t>молодої</a:t>
            </a:r>
            <a:r>
              <a:rPr lang="ru-RU" sz="1800" dirty="0"/>
              <a:t> </a:t>
            </a:r>
            <a:r>
              <a:rPr lang="ru-RU" sz="1800" dirty="0" err="1"/>
              <a:t>демократії</a:t>
            </a:r>
            <a:r>
              <a:rPr lang="ru-RU" sz="1800" dirty="0"/>
              <a:t> </a:t>
            </a:r>
            <a:r>
              <a:rPr lang="ru-RU" sz="1800" dirty="0" err="1"/>
              <a:t>прагнення</a:t>
            </a:r>
            <a:r>
              <a:rPr lang="ru-RU" sz="1800" dirty="0"/>
              <a:t> </a:t>
            </a:r>
            <a:r>
              <a:rPr lang="ru-RU" sz="1800" dirty="0" err="1"/>
              <a:t>популізму</a:t>
            </a:r>
            <a:r>
              <a:rPr lang="ru-RU" sz="1800" dirty="0"/>
              <a:t> з боку </a:t>
            </a:r>
            <a:r>
              <a:rPr lang="ru-RU" sz="1800" dirty="0" err="1"/>
              <a:t>політиків</a:t>
            </a:r>
            <a:r>
              <a:rPr lang="ru-RU" sz="1800" dirty="0"/>
              <a:t> і </a:t>
            </a:r>
            <a:r>
              <a:rPr lang="ru-RU" sz="1800" dirty="0" err="1"/>
              <a:t>патерналізму</a:t>
            </a:r>
            <a:r>
              <a:rPr lang="ru-RU" sz="1800" dirty="0"/>
              <a:t> з боку </a:t>
            </a:r>
            <a:r>
              <a:rPr lang="ru-RU" sz="1800" dirty="0" err="1"/>
              <a:t>значної</a:t>
            </a:r>
            <a:r>
              <a:rPr lang="ru-RU" sz="1800" dirty="0"/>
              <a:t> </a:t>
            </a:r>
            <a:r>
              <a:rPr lang="ru-RU" sz="1800" dirty="0" err="1"/>
              <a:t>частини</a:t>
            </a:r>
            <a:r>
              <a:rPr lang="ru-RU" sz="1800" dirty="0"/>
              <a:t> </a:t>
            </a:r>
            <a:r>
              <a:rPr lang="ru-RU" sz="1800" dirty="0" err="1"/>
              <a:t>громадян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применшення</a:t>
            </a:r>
            <a:r>
              <a:rPr lang="ru-RU" sz="1800" dirty="0"/>
              <a:t> </a:t>
            </a:r>
            <a:r>
              <a:rPr lang="ru-RU" sz="1800" dirty="0" err="1"/>
              <a:t>власних</a:t>
            </a:r>
            <a:r>
              <a:rPr lang="ru-RU" sz="1800" dirty="0"/>
              <a:t> </a:t>
            </a:r>
            <a:r>
              <a:rPr lang="ru-RU" sz="1800" dirty="0" err="1"/>
              <a:t>здобутків</a:t>
            </a:r>
            <a:r>
              <a:rPr lang="ru-RU" sz="1800" dirty="0"/>
              <a:t> у </a:t>
            </a:r>
            <a:r>
              <a:rPr lang="ru-RU" sz="1800" dirty="0" err="1"/>
              <a:t>поєднанні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завищенням</a:t>
            </a:r>
            <a:r>
              <a:rPr lang="ru-RU" sz="1800" dirty="0"/>
              <a:t> </a:t>
            </a:r>
            <a:r>
              <a:rPr lang="ru-RU" sz="1800" dirty="0" err="1"/>
              <a:t>досягнень</a:t>
            </a:r>
            <a:r>
              <a:rPr lang="ru-RU" sz="1800" dirty="0"/>
              <a:t> </a:t>
            </a:r>
            <a:r>
              <a:rPr lang="ru-RU" sz="1800" dirty="0" err="1"/>
              <a:t>інших</a:t>
            </a:r>
            <a:r>
              <a:rPr lang="ru-RU" sz="1800" dirty="0"/>
              <a:t> (</a:t>
            </a:r>
            <a:r>
              <a:rPr lang="ru-RU" sz="1800" dirty="0" err="1"/>
              <a:t>включно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доходами та </a:t>
            </a:r>
            <a:r>
              <a:rPr lang="ru-RU" sz="1800" dirty="0" err="1"/>
              <a:t>якістю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загалом</a:t>
            </a:r>
            <a:r>
              <a:rPr lang="ru-RU" sz="1800" dirty="0"/>
              <a:t>) 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Низькі</a:t>
            </a:r>
            <a:r>
              <a:rPr lang="ru-RU" sz="1800" dirty="0"/>
              <a:t> 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спричиняють</a:t>
            </a:r>
            <a:r>
              <a:rPr lang="ru-RU" sz="1800" dirty="0"/>
              <a:t> </a:t>
            </a:r>
            <a:r>
              <a:rPr lang="ru-RU" sz="1800" dirty="0" err="1"/>
              <a:t>прагнення</a:t>
            </a:r>
            <a:r>
              <a:rPr lang="ru-RU" sz="1800" dirty="0"/>
              <a:t> </a:t>
            </a:r>
            <a:r>
              <a:rPr lang="ru-RU" sz="1800" dirty="0" err="1"/>
              <a:t>змін</a:t>
            </a:r>
            <a:r>
              <a:rPr lang="ru-RU" sz="1800" dirty="0"/>
              <a:t> – велика </a:t>
            </a:r>
            <a:r>
              <a:rPr lang="ru-RU" sz="1800" dirty="0" err="1"/>
              <a:t>частина</a:t>
            </a:r>
            <a:r>
              <a:rPr lang="ru-RU" sz="1800" dirty="0"/>
              <a:t> активного, </a:t>
            </a:r>
            <a:r>
              <a:rPr lang="ru-RU" sz="1800" dirty="0" err="1"/>
              <a:t>мобільного</a:t>
            </a:r>
            <a:r>
              <a:rPr lang="ru-RU" sz="1800" dirty="0"/>
              <a:t> і </a:t>
            </a:r>
            <a:r>
              <a:rPr lang="ru-RU" sz="1800" dirty="0" err="1"/>
              <a:t>конкурентоспроможного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пов’язують</a:t>
            </a:r>
            <a:r>
              <a:rPr lang="ru-RU" sz="1800" dirty="0"/>
              <a:t>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радикальних</a:t>
            </a:r>
            <a:r>
              <a:rPr lang="ru-RU" sz="1800" dirty="0"/>
              <a:t> </a:t>
            </a:r>
            <a:r>
              <a:rPr lang="ru-RU" sz="1800" dirty="0" err="1"/>
              <a:t>змін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виключно</a:t>
            </a:r>
            <a:r>
              <a:rPr lang="ru-RU" sz="1800" dirty="0"/>
              <a:t> з </a:t>
            </a:r>
            <a:r>
              <a:rPr lang="ru-RU" sz="1800" dirty="0" err="1"/>
              <a:t>еміграцією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Високий</a:t>
            </a:r>
            <a:r>
              <a:rPr lang="ru-RU" sz="1800" dirty="0"/>
              <a:t> </a:t>
            </a:r>
            <a:r>
              <a:rPr lang="ru-RU" sz="1800" dirty="0" err="1"/>
              <a:t>потенціал</a:t>
            </a:r>
            <a:r>
              <a:rPr lang="ru-RU" sz="1800" dirty="0"/>
              <a:t> </a:t>
            </a:r>
            <a:r>
              <a:rPr lang="ru-RU" sz="1800" dirty="0" err="1"/>
              <a:t>мобільності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577175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67CAE3-62AB-F146-AE50-1F22B336E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078" y="961291"/>
            <a:ext cx="7127630" cy="2028093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ru-RU" sz="2000" i="1" dirty="0">
                <a:solidFill>
                  <a:srgbClr val="0070C0"/>
                </a:solidFill>
              </a:rPr>
              <a:t>«</a:t>
            </a:r>
            <a:r>
              <a:rPr lang="ru-RU" sz="1800" i="1" dirty="0">
                <a:solidFill>
                  <a:srgbClr val="0070C0"/>
                </a:solidFill>
              </a:rPr>
              <a:t>Мода на </a:t>
            </a:r>
            <a:r>
              <a:rPr lang="ru-RU" sz="1800" i="1" dirty="0" err="1">
                <a:solidFill>
                  <a:srgbClr val="0070C0"/>
                </a:solidFill>
              </a:rPr>
              <a:t>еміграцію</a:t>
            </a:r>
            <a:r>
              <a:rPr lang="ru-RU" sz="1800" i="1" dirty="0">
                <a:solidFill>
                  <a:srgbClr val="0070C0"/>
                </a:solidFill>
              </a:rPr>
              <a:t>»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endParaRPr lang="uk-UA" sz="1800" i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800" i="1" dirty="0">
                <a:solidFill>
                  <a:srgbClr val="0070C0"/>
                </a:solidFill>
              </a:rPr>
              <a:t>має сталі ознаки 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800" i="1" dirty="0">
                <a:solidFill>
                  <a:srgbClr val="0070C0"/>
                </a:solidFill>
              </a:rPr>
              <a:t>сформована передусім у середовищі освічених українців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800" i="1" dirty="0">
                <a:solidFill>
                  <a:srgbClr val="0070C0"/>
                </a:solidFill>
              </a:rPr>
              <a:t> впливає на їх поведінку</a:t>
            </a:r>
            <a:endParaRPr lang="ru-RU" sz="1800" dirty="0">
              <a:solidFill>
                <a:srgbClr val="0070C0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055567-53DA-CB40-9031-EE1C99D18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61293" y="3329353"/>
            <a:ext cx="7725508" cy="279680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Налаштованість</a:t>
            </a:r>
            <a:r>
              <a:rPr lang="ru-RU" sz="1800" dirty="0"/>
              <a:t> на </a:t>
            </a:r>
            <a:r>
              <a:rPr lang="ru-RU" sz="1800" dirty="0" err="1"/>
              <a:t>еміграцію</a:t>
            </a:r>
            <a:r>
              <a:rPr lang="ru-RU" sz="1800" dirty="0"/>
              <a:t> – </a:t>
            </a:r>
            <a:r>
              <a:rPr lang="ru-RU" sz="1800" dirty="0" err="1"/>
              <a:t>постійну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тимчасову</a:t>
            </a:r>
            <a:r>
              <a:rPr lang="ru-RU" sz="1800" dirty="0"/>
              <a:t> – </a:t>
            </a:r>
            <a:r>
              <a:rPr lang="ru-RU" sz="1800" dirty="0" err="1"/>
              <a:t>стає</a:t>
            </a:r>
            <a:r>
              <a:rPr lang="ru-RU" sz="1800" dirty="0"/>
              <a:t> </a:t>
            </a:r>
            <a:r>
              <a:rPr lang="ru-RU" sz="1800" dirty="0" err="1"/>
              <a:t>своєрідним</a:t>
            </a:r>
            <a:r>
              <a:rPr lang="ru-RU" sz="1800" dirty="0"/>
              <a:t> </a:t>
            </a:r>
            <a:r>
              <a:rPr lang="uk-UA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en-US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must have</a:t>
            </a:r>
            <a:r>
              <a:rPr lang="uk-UA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endParaRPr lang="en-US" altLang="ru-RU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Ø"/>
            </a:pPr>
            <a:r>
              <a:rPr lang="uk-UA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Участь у </a:t>
            </a:r>
            <a:r>
              <a:rPr lang="uk-UA" altLang="ru-RU" sz="1800" dirty="0" err="1">
                <a:ea typeface="Calibri" panose="020F0502020204030204" pitchFamily="34" charset="0"/>
                <a:cs typeface="Arial" panose="020B0604020202020204" pitchFamily="34" charset="0"/>
              </a:rPr>
              <a:t>зовнішнх</a:t>
            </a:r>
            <a:r>
              <a:rPr lang="uk-UA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 міграціях перетворилась на соціальний ліфт, за допомогою якого можна швидко вирватися зі злиднів, отримати «перепустку» в суспільство з високим рівнем та якістю життя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Ø"/>
            </a:pPr>
            <a:r>
              <a:rPr lang="uk-UA" altLang="ru-RU" sz="1800" dirty="0">
                <a:ea typeface="Calibri" panose="020F0502020204030204" pitchFamily="34" charset="0"/>
                <a:cs typeface="Arial" panose="020B0604020202020204" pitchFamily="34" charset="0"/>
              </a:rPr>
              <a:t>Робота і навчання за кордоном є престижними</a:t>
            </a:r>
            <a:endParaRPr lang="ru-RU" altLang="ru-R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09537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BB926-9A79-E24A-96EB-E913BDFA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Мотиви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міграції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88A8D8-A215-4045-B965-E81C0D281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13692"/>
            <a:ext cx="4038600" cy="3645877"/>
          </a:xfrm>
        </p:spPr>
        <p:txBody>
          <a:bodyPr/>
          <a:lstStyle/>
          <a:p>
            <a:pPr marL="0" indent="0" algn="ctr">
              <a:buClr>
                <a:srgbClr val="0070C0"/>
              </a:buClr>
              <a:buNone/>
            </a:pPr>
            <a:r>
              <a:rPr lang="uk-UA" altLang="ru-RU" sz="1800" b="1" i="1" dirty="0"/>
              <a:t>стаціонарної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надія отримати кращі умови життя (64% тих, хто хотів би назавжди виїхати з України)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бажання забезпечити краще майбутнє дітям (34%, при чому 21% тих, хто не має дітей до 16 років)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відсутність в Україні достойної роботи (23%)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прагнення отримати кращу освіту (12%) </a:t>
            </a:r>
            <a:r>
              <a:rPr lang="uk-UA" altLang="ru-RU" sz="1800" dirty="0">
                <a:cs typeface="MS PGothic" panose="020B0600070205080204" pitchFamily="34" charset="-128"/>
              </a:rPr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uk-UA" altLang="ru-RU" sz="800" dirty="0"/>
          </a:p>
          <a:p>
            <a:pPr lvl="1">
              <a:buClr>
                <a:srgbClr val="0070C0"/>
              </a:buClr>
              <a:buFontTx/>
              <a:buNone/>
            </a:pPr>
            <a:r>
              <a:rPr lang="ru-RU" altLang="ru-RU" sz="1800" dirty="0">
                <a:cs typeface="MS PGothic" panose="020B0600070205080204" pitchFamily="34" charset="-128"/>
              </a:rPr>
              <a:t>			</a:t>
            </a:r>
            <a:endParaRPr lang="ru-RU" altLang="ru-RU" sz="1800" i="1" dirty="0">
              <a:cs typeface="MS PGothic" panose="020B0600070205080204" pitchFamily="34" charset="-128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A11A7B2-4B22-3B45-A4B1-E39212530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13693"/>
            <a:ext cx="4038600" cy="2239108"/>
          </a:xfrm>
        </p:spPr>
        <p:txBody>
          <a:bodyPr/>
          <a:lstStyle/>
          <a:p>
            <a:pPr marL="0" indent="0" algn="ctr">
              <a:buClr>
                <a:srgbClr val="0070C0"/>
              </a:buClr>
              <a:buNone/>
            </a:pPr>
            <a:r>
              <a:rPr lang="uk-UA" altLang="ru-RU" sz="1800" b="1" i="1" dirty="0"/>
              <a:t>трудової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різниця в заробітній платі (72% тих, хто хотів би працювати за кордоном; </a:t>
            </a:r>
            <a:r>
              <a:rPr lang="ru-RU" altLang="ru-RU" sz="1800" dirty="0"/>
              <a:t>92,5% - </a:t>
            </a:r>
            <a:r>
              <a:rPr lang="ru-RU" altLang="ru-RU" sz="1800" dirty="0" err="1"/>
              <a:t>відсутність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роботи</a:t>
            </a:r>
            <a:r>
              <a:rPr lang="ru-RU" altLang="ru-RU" sz="1800" dirty="0"/>
              <a:t> з </a:t>
            </a:r>
            <a:r>
              <a:rPr lang="ru-RU" altLang="ru-RU" sz="1800" dirty="0" err="1"/>
              <a:t>прийнятною</a:t>
            </a:r>
            <a:r>
              <a:rPr lang="ru-RU" altLang="ru-RU" sz="1800" dirty="0"/>
              <a:t> зарплатою</a:t>
            </a:r>
            <a:r>
              <a:rPr lang="uk-UA" altLang="ru-RU" sz="1800" dirty="0"/>
              <a:t>)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800" dirty="0"/>
              <a:t>різниця в умовах праці (20%) </a:t>
            </a:r>
            <a:endParaRPr lang="ru-RU" alt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endParaRPr lang="uk-UA" alt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endParaRPr lang="uk-UA" altLang="ru-RU" sz="1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2D2074-6F5B-3F4F-8FE3-D05253AD986C}"/>
              </a:ext>
            </a:extLst>
          </p:cNvPr>
          <p:cNvSpPr/>
          <p:nvPr/>
        </p:nvSpPr>
        <p:spPr>
          <a:xfrm>
            <a:off x="254734" y="5972274"/>
            <a:ext cx="4241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С</a:t>
            </a:r>
            <a:r>
              <a:rPr lang="uk-UA" altLang="ru-RU" sz="1400" i="1" dirty="0" err="1"/>
              <a:t>оціологічна</a:t>
            </a:r>
            <a:r>
              <a:rPr lang="uk-UA" altLang="ru-RU" sz="1400" i="1" dirty="0"/>
              <a:t> група </a:t>
            </a:r>
            <a:r>
              <a:rPr lang="ru-RU" altLang="ru-RU" sz="1400" i="1" dirty="0"/>
              <a:t>«РЕЙТИНГ», 2017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964A062-036F-234F-AC85-F664E17C0D9E}"/>
              </a:ext>
            </a:extLst>
          </p:cNvPr>
          <p:cNvSpPr/>
          <p:nvPr/>
        </p:nvSpPr>
        <p:spPr>
          <a:xfrm>
            <a:off x="4648200" y="3540698"/>
            <a:ext cx="4331677" cy="313932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i="1" dirty="0">
                <a:solidFill>
                  <a:schemeClr val="tx1"/>
                </a:solidFill>
              </a:rPr>
              <a:t>М</a:t>
            </a:r>
            <a:r>
              <a:rPr lang="uk-UA" altLang="ru-RU" i="1" dirty="0" err="1">
                <a:solidFill>
                  <a:schemeClr val="tx1"/>
                </a:solidFill>
              </a:rPr>
              <a:t>отиви</a:t>
            </a:r>
            <a:r>
              <a:rPr lang="uk-UA" altLang="ru-RU" i="1" dirty="0">
                <a:solidFill>
                  <a:schemeClr val="tx1"/>
                </a:solidFill>
              </a:rPr>
              <a:t> практично не відрізняються ані за регіонами 	проживання, ані за віком респондентів. </a:t>
            </a:r>
          </a:p>
          <a:p>
            <a:endParaRPr lang="uk-UA" altLang="ru-RU" i="1" dirty="0">
              <a:solidFill>
                <a:schemeClr val="tx1"/>
              </a:solidFill>
            </a:endParaRPr>
          </a:p>
          <a:p>
            <a:r>
              <a:rPr lang="uk-UA" altLang="ru-RU" i="1" dirty="0">
                <a:solidFill>
                  <a:schemeClr val="tx1"/>
                </a:solidFill>
              </a:rPr>
              <a:t>Єдиним винятком є структура мотивів трудової міграції тих, хто вважають себе забезпеченими: вищий рівень зарплати вказали лише 58%, натомість 21% підкреслили можливість професійної реалізації </a:t>
            </a:r>
            <a:r>
              <a:rPr lang="en-US" altLang="ru-RU" i="1" dirty="0">
                <a:solidFill>
                  <a:schemeClr val="tx1"/>
                </a:solidFill>
              </a:rPr>
              <a:t>vs </a:t>
            </a:r>
            <a:r>
              <a:rPr lang="uk-UA" altLang="ru-RU" i="1" dirty="0">
                <a:solidFill>
                  <a:schemeClr val="tx1"/>
                </a:solidFill>
              </a:rPr>
              <a:t>70 і 14% бідних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DBAE048-D066-0F4D-9726-92335068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512" y="678093"/>
            <a:ext cx="6914508" cy="1243173"/>
          </a:xfrm>
        </p:spPr>
        <p:txBody>
          <a:bodyPr/>
          <a:lstStyle/>
          <a:p>
            <a:pPr algn="l"/>
            <a:r>
              <a:rPr lang="uk-UA" sz="1800" i="1" dirty="0">
                <a:solidFill>
                  <a:srgbClr val="0070C0"/>
                </a:solidFill>
                <a:cs typeface="ＭＳ Ｐゴシック" charset="0"/>
              </a:rPr>
              <a:t>Значення суто економічних чинників </a:t>
            </a:r>
            <a:r>
              <a:rPr lang="ru-RU" sz="1800" i="1" dirty="0">
                <a:solidFill>
                  <a:srgbClr val="0070C0"/>
                </a:solidFill>
              </a:rPr>
              <a:t>часто </a:t>
            </a:r>
            <a:r>
              <a:rPr lang="ru-RU" sz="1800" i="1" dirty="0" err="1">
                <a:solidFill>
                  <a:srgbClr val="0070C0"/>
                </a:solidFill>
              </a:rPr>
              <a:t>перебільшується</a:t>
            </a:r>
            <a:r>
              <a:rPr lang="ru-RU" sz="1800" i="1" dirty="0">
                <a:solidFill>
                  <a:srgbClr val="0070C0"/>
                </a:solidFill>
              </a:rPr>
              <a:t> – вони </a:t>
            </a:r>
            <a:r>
              <a:rPr lang="ru-RU" sz="1800" i="1" dirty="0" err="1">
                <a:solidFill>
                  <a:srgbClr val="0070C0"/>
                </a:solidFill>
              </a:rPr>
              <a:t>реалізуються</a:t>
            </a:r>
            <a:r>
              <a:rPr lang="ru-RU" sz="1800" i="1" dirty="0">
                <a:solidFill>
                  <a:srgbClr val="0070C0"/>
                </a:solidFill>
              </a:rPr>
              <a:t> в </a:t>
            </a:r>
            <a:r>
              <a:rPr lang="ru-RU" sz="1800" i="1" dirty="0" err="1">
                <a:solidFill>
                  <a:srgbClr val="0070C0"/>
                </a:solidFill>
              </a:rPr>
              <a:t>певному</a:t>
            </a:r>
            <a:r>
              <a:rPr lang="ru-RU" sz="1800" i="1" dirty="0">
                <a:solidFill>
                  <a:srgbClr val="0070C0"/>
                </a:solidFill>
              </a:rPr>
              <a:t> ментальному </a:t>
            </a:r>
            <a:r>
              <a:rPr lang="ru-RU" sz="1800" i="1" dirty="0" err="1">
                <a:solidFill>
                  <a:srgbClr val="0070C0"/>
                </a:solidFill>
              </a:rPr>
              <a:t>середовищі</a:t>
            </a:r>
            <a:r>
              <a:rPr lang="ru-RU" sz="1800" i="1" dirty="0">
                <a:solidFill>
                  <a:srgbClr val="0070C0"/>
                </a:solidFill>
              </a:rPr>
              <a:t> </a:t>
            </a:r>
            <a:br>
              <a:rPr lang="uk-UA" sz="1800" i="1" dirty="0">
                <a:solidFill>
                  <a:srgbClr val="0070C0"/>
                </a:solidFill>
                <a:cs typeface="ＭＳ Ｐゴシック" charset="0"/>
              </a:rPr>
            </a:br>
            <a:r>
              <a:rPr lang="uk-UA" sz="1800" i="1" dirty="0">
                <a:solidFill>
                  <a:srgbClr val="0070C0"/>
                </a:solidFill>
                <a:cs typeface="ＭＳ Ｐゴシック" charset="0"/>
              </a:rPr>
              <a:t>Єдина можливість швидкого зменшення масштабів еміграції </a:t>
            </a:r>
            <a:r>
              <a:rPr lang="mr-IN" sz="1800" i="1" dirty="0">
                <a:solidFill>
                  <a:srgbClr val="0070C0"/>
                </a:solidFill>
                <a:cs typeface="ＭＳ Ｐゴシック" charset="0"/>
              </a:rPr>
              <a:t>–</a:t>
            </a:r>
            <a:r>
              <a:rPr lang="uk-UA" sz="1800" i="1" dirty="0">
                <a:solidFill>
                  <a:srgbClr val="0070C0"/>
                </a:solidFill>
                <a:cs typeface="ＭＳ Ｐゴシック" charset="0"/>
              </a:rPr>
              <a:t> підвищення зарплати принаймні до 70-75% аналогів східноєвропейських країн</a:t>
            </a:r>
            <a:endParaRPr lang="ru-RU" sz="1800" i="1" dirty="0">
              <a:solidFill>
                <a:srgbClr val="0070C0"/>
              </a:solidFill>
            </a:endParaRPr>
          </a:p>
        </p:txBody>
      </p:sp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id="{6885CEFD-BBFA-6647-AB79-CAD463624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038083"/>
              </p:ext>
            </p:extLst>
          </p:nvPr>
        </p:nvGraphicFramePr>
        <p:xfrm>
          <a:off x="215187" y="2106202"/>
          <a:ext cx="8420813" cy="3969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 2">
            <a:extLst>
              <a:ext uri="{FF2B5EF4-FFF2-40B4-BE49-F238E27FC236}">
                <a16:creationId xmlns:a16="http://schemas.microsoft.com/office/drawing/2014/main" id="{D95728EE-62CD-4148-BD44-0271613316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859676" y="2558264"/>
            <a:ext cx="4163479" cy="852756"/>
          </a:xfrm>
        </p:spPr>
        <p:txBody>
          <a:bodyPr/>
          <a:lstStyle/>
          <a:p>
            <a:pPr marL="0" indent="0">
              <a:buNone/>
            </a:pPr>
            <a:r>
              <a:rPr lang="ru-RU" sz="1800" b="0" i="1" dirty="0" err="1">
                <a:solidFill>
                  <a:srgbClr val="0070C0"/>
                </a:solidFill>
                <a:cs typeface="ＭＳ Ｐゴシック" charset="0"/>
              </a:rPr>
              <a:t>Середня</a:t>
            </a:r>
            <a:r>
              <a:rPr lang="ru-RU" sz="1800" b="0" i="1" dirty="0">
                <a:solidFill>
                  <a:srgbClr val="0070C0"/>
                </a:solidFill>
                <a:cs typeface="ＭＳ Ｐゴシック" charset="0"/>
              </a:rPr>
              <a:t> </a:t>
            </a:r>
            <a:r>
              <a:rPr lang="ru-RU" sz="1800" b="0" i="1" dirty="0" err="1">
                <a:solidFill>
                  <a:srgbClr val="0070C0"/>
                </a:solidFill>
                <a:cs typeface="ＭＳ Ｐゴシック" charset="0"/>
              </a:rPr>
              <a:t>місячна</a:t>
            </a:r>
            <a:r>
              <a:rPr lang="ru-RU" sz="1800" b="0" i="1" dirty="0">
                <a:solidFill>
                  <a:srgbClr val="0070C0"/>
                </a:solidFill>
                <a:cs typeface="ＭＳ Ｐゴシック" charset="0"/>
              </a:rPr>
              <a:t> зарплата, </a:t>
            </a:r>
            <a:r>
              <a:rPr lang="ru-RU" sz="1800" b="0" i="1" dirty="0" err="1">
                <a:solidFill>
                  <a:srgbClr val="0070C0"/>
                </a:solidFill>
                <a:cs typeface="ＭＳ Ｐゴシック" charset="0"/>
              </a:rPr>
              <a:t>дол.США</a:t>
            </a:r>
            <a:r>
              <a:rPr lang="ru-RU" sz="1800" b="0" i="1" dirty="0">
                <a:solidFill>
                  <a:srgbClr val="0070C0"/>
                </a:solidFill>
                <a:cs typeface="ＭＳ Ｐゴシック" charset="0"/>
              </a:rPr>
              <a:t> за ПКС-2011, 2016</a:t>
            </a:r>
            <a:endParaRPr lang="ru-RU" sz="1800" b="0" dirty="0"/>
          </a:p>
        </p:txBody>
      </p:sp>
      <p:sp>
        <p:nvSpPr>
          <p:cNvPr id="25603" name="TextBox 4">
            <a:extLst>
              <a:ext uri="{FF2B5EF4-FFF2-40B4-BE49-F238E27FC236}">
                <a16:creationId xmlns:a16="http://schemas.microsoft.com/office/drawing/2014/main" id="{CE10CC81-5CA4-1842-9FFE-2F1E7F18A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416" y="6126163"/>
            <a:ext cx="1823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altLang="ru-RU" sz="1400" i="1" dirty="0"/>
              <a:t>Джерело: </a:t>
            </a:r>
            <a:r>
              <a:rPr lang="en-US" altLang="ru-RU" sz="1400" i="1" dirty="0"/>
              <a:t>ILO stat</a:t>
            </a:r>
            <a:endParaRPr lang="ru-RU" altLang="ru-RU" sz="1400" i="1" dirty="0"/>
          </a:p>
        </p:txBody>
      </p:sp>
    </p:spTree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54BEAFDA-7C2E-1D4F-9B87-B2AC325E3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925" y="514350"/>
            <a:ext cx="6821488" cy="1546225"/>
          </a:xfrm>
        </p:spPr>
        <p:txBody>
          <a:bodyPr/>
          <a:lstStyle/>
          <a:p>
            <a:pPr algn="l"/>
            <a:r>
              <a:rPr lang="ru-RU" altLang="ru-RU" sz="1600" i="1">
                <a:solidFill>
                  <a:srgbClr val="0070C0"/>
                </a:solidFill>
              </a:rPr>
              <a:t>Масштаби відпливу вдвічі перевищують природне скорочення, тобто еміграція перетворилась на головну складову депопуляції та деформації статево-вікового складу населення. Виїжджають і бідні, і відносно заможні, і жінки, і чоловіки, і містяни, і селяни, і некваліфіковані працівники, і фахівці найвищої кваліфікації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3583FE2-551A-4345-9CFB-46946C6B9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4040188" cy="671513"/>
          </a:xfrm>
        </p:spPr>
        <p:txBody>
          <a:bodyPr/>
          <a:lstStyle/>
          <a:p>
            <a:pPr>
              <a:defRPr/>
            </a:pPr>
            <a:r>
              <a:rPr lang="ru-RU" sz="1600" b="0" dirty="0" err="1">
                <a:cs typeface="ＭＳ Ｐゴシック" charset="0"/>
              </a:rPr>
              <a:t>Міграційна</a:t>
            </a:r>
            <a:r>
              <a:rPr lang="ru-RU" sz="1600" b="0" dirty="0">
                <a:cs typeface="ＭＳ Ｐゴシック" charset="0"/>
              </a:rPr>
              <a:t> </a:t>
            </a:r>
            <a:r>
              <a:rPr lang="ru-RU" sz="1600" b="0" dirty="0" err="1">
                <a:cs typeface="ＭＳ Ｐゴシック" charset="0"/>
              </a:rPr>
              <a:t>активність</a:t>
            </a:r>
            <a:r>
              <a:rPr lang="ru-RU" sz="1600" b="0" dirty="0">
                <a:cs typeface="ＭＳ Ｐゴシック" charset="0"/>
              </a:rPr>
              <a:t> </a:t>
            </a:r>
            <a:r>
              <a:rPr lang="ru-RU" sz="1600" b="0" dirty="0" err="1">
                <a:cs typeface="ＭＳ Ｐゴシック" charset="0"/>
              </a:rPr>
              <a:t>окремих</a:t>
            </a:r>
            <a:r>
              <a:rPr lang="ru-RU" sz="1600" b="0" dirty="0">
                <a:cs typeface="ＭＳ Ｐゴシック" charset="0"/>
              </a:rPr>
              <a:t> </a:t>
            </a:r>
            <a:r>
              <a:rPr lang="ru-RU" sz="1600" b="0" dirty="0" err="1">
                <a:cs typeface="ＭＳ Ｐゴシック" charset="0"/>
              </a:rPr>
              <a:t>груп</a:t>
            </a:r>
            <a:r>
              <a:rPr lang="ru-RU" sz="1600" b="0" dirty="0">
                <a:cs typeface="ＭＳ Ｐゴシック" charset="0"/>
              </a:rPr>
              <a:t> </a:t>
            </a:r>
            <a:r>
              <a:rPr lang="ru-RU" sz="1600" b="0" dirty="0" err="1">
                <a:cs typeface="ＭＳ Ｐゴシック" charset="0"/>
              </a:rPr>
              <a:t>населення</a:t>
            </a:r>
            <a:r>
              <a:rPr lang="ru-RU" sz="1600" b="0" dirty="0">
                <a:cs typeface="ＭＳ Ｐゴシック" charset="0"/>
              </a:rPr>
              <a:t> 20-64 </a:t>
            </a:r>
            <a:r>
              <a:rPr lang="ru-RU" sz="1600" b="0" dirty="0" err="1">
                <a:cs typeface="ＭＳ Ｐゴシック" charset="0"/>
              </a:rPr>
              <a:t>років</a:t>
            </a:r>
            <a:r>
              <a:rPr lang="ru-RU" sz="1600" b="0" dirty="0">
                <a:cs typeface="ＭＳ Ｐゴシック" charset="0"/>
              </a:rPr>
              <a:t>, %, 2015-2017</a:t>
            </a:r>
          </a:p>
        </p:txBody>
      </p:sp>
      <p:graphicFrame>
        <p:nvGraphicFramePr>
          <p:cNvPr id="21507" name="Объект 12">
            <a:extLst>
              <a:ext uri="{FF2B5EF4-FFF2-40B4-BE49-F238E27FC236}">
                <a16:creationId xmlns:a16="http://schemas.microsoft.com/office/drawing/2014/main" id="{697CCE37-10B1-DF4E-BA2A-EA054878E00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0" y="2681288"/>
          <a:ext cx="4013200" cy="403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Диаграмма" r:id="rId3" imgW="3765550" imgH="3651250" progId="Excel.Chart.8">
                  <p:embed/>
                </p:oleObj>
              </mc:Choice>
              <mc:Fallback>
                <p:oleObj name="Диаграмма" r:id="rId3" imgW="3765550" imgH="3651250" progId="Excel.Chart.8">
                  <p:embed/>
                  <p:pic>
                    <p:nvPicPr>
                      <p:cNvPr id="21507" name="Объект 12">
                        <a:extLst>
                          <a:ext uri="{FF2B5EF4-FFF2-40B4-BE49-F238E27FC236}">
                            <a16:creationId xmlns:a16="http://schemas.microsoft.com/office/drawing/2014/main" id="{697CCE37-10B1-DF4E-BA2A-EA054878E00C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81288"/>
                        <a:ext cx="4013200" cy="403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Объект 15">
            <a:extLst>
              <a:ext uri="{FF2B5EF4-FFF2-40B4-BE49-F238E27FC236}">
                <a16:creationId xmlns:a16="http://schemas.microsoft.com/office/drawing/2014/main" id="{6A9BDFC6-97D8-0E48-92C0-074788148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94175" y="2060576"/>
            <a:ext cx="4845050" cy="40655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1600" dirty="0" err="1"/>
              <a:t>Оцінки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масштабів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зовнішньої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міграції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дуже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різні</a:t>
            </a:r>
            <a:r>
              <a:rPr lang="ru-RU" altLang="ru-RU" sz="1600" dirty="0"/>
              <a:t> через: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/>
              <a:t>останній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Перепис</a:t>
            </a:r>
            <a:r>
              <a:rPr lang="ru-RU" altLang="ru-RU" sz="1600" dirty="0"/>
              <a:t> в 2001 </a:t>
            </a:r>
            <a:r>
              <a:rPr lang="ru-RU" altLang="ru-RU" sz="1600" dirty="0" err="1"/>
              <a:t>році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нема </a:t>
            </a:r>
            <a:r>
              <a:rPr lang="ru-RU" altLang="ru-RU" sz="1600" dirty="0" err="1"/>
              <a:t>даних</a:t>
            </a:r>
            <a:r>
              <a:rPr lang="ru-RU" altLang="ru-RU" sz="1600" dirty="0"/>
              <a:t> про </a:t>
            </a:r>
            <a:r>
              <a:rPr lang="ru-RU" altLang="ru-RU" sz="1600" dirty="0" err="1"/>
              <a:t>генеральну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сукупність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/>
              <a:t>побоювання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повідомляти</a:t>
            </a:r>
            <a:r>
              <a:rPr lang="ru-RU" altLang="ru-RU" sz="1600" dirty="0"/>
              <a:t> про роботу за кордоном</a:t>
            </a:r>
          </a:p>
          <a:p>
            <a:pPr marL="0" indent="0">
              <a:buNone/>
            </a:pPr>
            <a:endParaRPr lang="ru-RU" altLang="ru-RU" sz="1600" dirty="0"/>
          </a:p>
          <a:p>
            <a:pPr marL="0" indent="0">
              <a:buFontTx/>
              <a:buNone/>
            </a:pPr>
            <a:r>
              <a:rPr lang="ru-RU" altLang="ru-RU" sz="1600" dirty="0"/>
              <a:t>За результатами </a:t>
            </a:r>
            <a:r>
              <a:rPr lang="ru-RU" altLang="ru-RU" sz="1600" dirty="0" err="1"/>
              <a:t>обстежень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Держстату</a:t>
            </a:r>
            <a:r>
              <a:rPr lang="ru-RU" altLang="ru-RU" sz="1600" dirty="0"/>
              <a:t> (2008, 2012, 2017 </a:t>
            </a:r>
            <a:r>
              <a:rPr lang="ru-RU" altLang="ru-RU" sz="1600" dirty="0" err="1"/>
              <a:t>рр</a:t>
            </a:r>
            <a:r>
              <a:rPr lang="ru-RU" altLang="ru-RU" sz="1600" dirty="0"/>
              <a:t>.) за кордоном </a:t>
            </a:r>
            <a:r>
              <a:rPr lang="ru-RU" altLang="ru-RU" sz="1600" dirty="0" err="1"/>
              <a:t>одночасно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менше</a:t>
            </a:r>
            <a:r>
              <a:rPr lang="ru-RU" altLang="ru-RU" sz="1600" dirty="0"/>
              <a:t> 1 року </a:t>
            </a:r>
            <a:r>
              <a:rPr lang="ru-RU" altLang="ru-RU" sz="1600" dirty="0" err="1"/>
              <a:t>працювали</a:t>
            </a:r>
            <a:r>
              <a:rPr lang="ru-RU" altLang="ru-RU" sz="1600" dirty="0"/>
              <a:t>: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/>
              <a:t>2005-2008 </a:t>
            </a:r>
            <a:r>
              <a:rPr lang="mr-IN" altLang="ru-RU" sz="1600" dirty="0"/>
              <a:t>–</a:t>
            </a:r>
            <a:r>
              <a:rPr lang="ru-RU" altLang="ru-RU" sz="1600" dirty="0"/>
              <a:t> 1,5 млн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/>
              <a:t>2010-2012 </a:t>
            </a:r>
            <a:r>
              <a:rPr lang="mr-IN" altLang="ru-RU" sz="1600" dirty="0"/>
              <a:t>–</a:t>
            </a:r>
            <a:r>
              <a:rPr lang="ru-RU" altLang="ru-RU" sz="1600" dirty="0"/>
              <a:t> 1,2 млн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/>
              <a:t>2015-2017 </a:t>
            </a:r>
            <a:r>
              <a:rPr lang="mr-IN" altLang="ru-RU" sz="1600" dirty="0"/>
              <a:t>–</a:t>
            </a:r>
            <a:r>
              <a:rPr lang="ru-RU" altLang="ru-RU" sz="1600" dirty="0"/>
              <a:t> 1,3 млн</a:t>
            </a:r>
          </a:p>
          <a:p>
            <a:pPr marL="0" indent="0">
              <a:buFont typeface="Wingdings" pitchFamily="2" charset="2"/>
              <a:buChar char="§"/>
            </a:pPr>
            <a:endParaRPr lang="ru-RU" altLang="ru-RU" sz="1600" dirty="0"/>
          </a:p>
        </p:txBody>
      </p:sp>
      <p:sp>
        <p:nvSpPr>
          <p:cNvPr id="21509" name="TextBox 16">
            <a:extLst>
              <a:ext uri="{FF2B5EF4-FFF2-40B4-BE49-F238E27FC236}">
                <a16:creationId xmlns:a16="http://schemas.microsoft.com/office/drawing/2014/main" id="{39EDF8E7-551C-2842-81B1-52ADF32C8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275" y="6411913"/>
            <a:ext cx="4025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i="1" dirty="0" err="1"/>
              <a:t>Розраховано</a:t>
            </a:r>
            <a:r>
              <a:rPr lang="ru-RU" altLang="ru-RU" sz="1400" i="1" dirty="0"/>
              <a:t> за </a:t>
            </a:r>
            <a:r>
              <a:rPr lang="ru-RU" altLang="ru-RU" sz="1400" i="1" dirty="0" err="1"/>
              <a:t>даними</a:t>
            </a:r>
            <a:r>
              <a:rPr lang="ru-RU" altLang="ru-RU" sz="1400" i="1" dirty="0"/>
              <a:t> </a:t>
            </a:r>
            <a:r>
              <a:rPr lang="ru-RU" altLang="ru-RU" sz="1400" i="1" dirty="0" err="1"/>
              <a:t>Держстату</a:t>
            </a:r>
            <a:r>
              <a:rPr lang="ru-RU" altLang="ru-RU" sz="1400" i="1" dirty="0"/>
              <a:t> </a:t>
            </a:r>
            <a:r>
              <a:rPr lang="ru-RU" altLang="ru-RU" sz="1400" i="1" dirty="0" err="1"/>
              <a:t>України</a:t>
            </a:r>
            <a:endParaRPr lang="ru-RU" alt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856680909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30662</TotalTime>
  <Words>1701</Words>
  <Application>Microsoft Macintosh PowerPoint</Application>
  <PresentationFormat>Экран (4:3)</PresentationFormat>
  <Paragraphs>228</Paragraphs>
  <Slides>20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Helvetica</vt:lpstr>
      <vt:lpstr>Times New Roman</vt:lpstr>
      <vt:lpstr>Wingdings</vt:lpstr>
      <vt:lpstr>Оформление по умолчанию</vt:lpstr>
      <vt:lpstr>Диаграмма</vt:lpstr>
      <vt:lpstr>Українська еміграція:  віддзеркалення ситуації в суспільстві</vt:lpstr>
      <vt:lpstr>Презентация PowerPoint</vt:lpstr>
      <vt:lpstr>Міжнародна міграція є одним із ключових проявів глобалізації, має об’єктивний характер і не може бути зупинена;  за 1990-2017 рр. загальна чисельність мігрантів зросла на 105,2 млн. осіб (в 1,7 разу), до заможних країн – на 89,6 (в 2,2 разу);  частка мігрантів до заможних країн у загальній чисельності міжнародних мігрантів зросла з 49,3 до 64,0%</vt:lpstr>
      <vt:lpstr>Презентация PowerPoint</vt:lpstr>
      <vt:lpstr>Формування міграційних настанов в українському суспільстві</vt:lpstr>
      <vt:lpstr>Презентация PowerPoint</vt:lpstr>
      <vt:lpstr>Мотиви міграції</vt:lpstr>
      <vt:lpstr>Значення суто економічних чинників часто перебільшується – вони реалізуються в певному ментальному середовищі  Єдина можливість швидкого зменшення масштабів еміграції – підвищення зарплати принаймні до 70-75% аналогів східноєвропейських країн</vt:lpstr>
      <vt:lpstr>Масштаби відпливу вдвічі перевищують природне скорочення, тобто еміграція перетворилась на головну складову депопуляції та деформації статево-вікового складу населення. Виїжджають і бідні, і відносно заможні, і жінки, і чоловіки, і містяни, і селяни, і некваліфіковані працівники, і фахівці найвищої кваліфікації</vt:lpstr>
      <vt:lpstr>Складові зовнішньої міграції</vt:lpstr>
      <vt:lpstr>Презентация PowerPoint</vt:lpstr>
      <vt:lpstr>Суспільні настрої щодо міграції, %</vt:lpstr>
      <vt:lpstr>Наявність досвіду роботи за кордоном за звичай посилює міграційні настрої</vt:lpstr>
      <vt:lpstr>Оцінка своїх шансів працювати за кордоном</vt:lpstr>
      <vt:lpstr>Оцінювання наслідків трудової міграції</vt:lpstr>
      <vt:lpstr>Статево-віковий склад населення України,  тис.осіб  на 01.01.2017</vt:lpstr>
      <vt:lpstr>Наслідки масштабної еміграції - 1</vt:lpstr>
      <vt:lpstr>Наслідки масштабної еміграції - 2</vt:lpstr>
      <vt:lpstr>Надходження приватних грошових переказів з-за кордону, млрд.дол.США</vt:lpstr>
      <vt:lpstr>Економічне зростання автоматично не спричинить зміну міграційних потоків</vt:lpstr>
    </vt:vector>
  </TitlesOfParts>
  <Company>Computer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Microsoft Office User</cp:lastModifiedBy>
  <cp:revision>414</cp:revision>
  <cp:lastPrinted>2018-04-13T08:25:16Z</cp:lastPrinted>
  <dcterms:created xsi:type="dcterms:W3CDTF">2011-11-08T12:25:38Z</dcterms:created>
  <dcterms:modified xsi:type="dcterms:W3CDTF">2018-11-27T08:00:12Z</dcterms:modified>
</cp:coreProperties>
</file>