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675" r:id="rId3"/>
    <p:sldId id="680" r:id="rId4"/>
    <p:sldId id="681" r:id="rId5"/>
    <p:sldId id="682" r:id="rId6"/>
    <p:sldId id="684" r:id="rId7"/>
    <p:sldId id="685" r:id="rId8"/>
    <p:sldId id="683" r:id="rId9"/>
    <p:sldId id="686" r:id="rId10"/>
    <p:sldId id="659" r:id="rId11"/>
    <p:sldId id="688" r:id="rId12"/>
    <p:sldId id="689" r:id="rId13"/>
    <p:sldId id="690" r:id="rId14"/>
    <p:sldId id="691" r:id="rId15"/>
    <p:sldId id="692" r:id="rId16"/>
    <p:sldId id="694" r:id="rId17"/>
    <p:sldId id="695" r:id="rId18"/>
    <p:sldId id="720" r:id="rId19"/>
    <p:sldId id="696" r:id="rId20"/>
    <p:sldId id="698" r:id="rId21"/>
    <p:sldId id="702" r:id="rId22"/>
    <p:sldId id="721" r:id="rId23"/>
    <p:sldId id="679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70C0"/>
    <a:srgbClr val="FF0066"/>
    <a:srgbClr val="7F7F7F"/>
    <a:srgbClr val="FF6600"/>
    <a:srgbClr val="0080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9" autoAdjust="0"/>
    <p:restoredTop sz="81156" autoAdjust="0"/>
  </p:normalViewPr>
  <p:slideViewPr>
    <p:cSldViewPr>
      <p:cViewPr varScale="1">
        <p:scale>
          <a:sx n="101" d="100"/>
          <a:sy n="101" d="100"/>
        </p:scale>
        <p:origin x="90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2015\PROJECT\&#1043;&#1052;-&#1076;&#1077;&#1082;%202015\Result\Tabl_Rep&amp;Pres_dec_15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Уровень миграции</a:t>
            </a:r>
          </a:p>
        </c:rich>
      </c:tx>
      <c:layout>
        <c:manualLayout>
          <c:xMode val="edge"/>
          <c:yMode val="edge"/>
          <c:x val="0.37540882830175043"/>
          <c:y val="3.4041843035516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249949525540277"/>
          <c:y val="0.18688391223824288"/>
          <c:w val="0.9571150097465887"/>
          <c:h val="0.683651536278739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'!Миграция'!$A$3:$A$9</c:f>
              <c:strCache>
                <c:ptCount val="5"/>
                <c:pt idx="0">
                  <c:v>дек.14</c:v>
                </c:pt>
                <c:pt idx="1">
                  <c:v>мар.15</c:v>
                </c:pt>
                <c:pt idx="2">
                  <c:v>июн.15</c:v>
                </c:pt>
                <c:pt idx="3">
                  <c:v>сен.15</c:v>
                </c:pt>
                <c:pt idx="4">
                  <c:v>дек.15</c:v>
                </c:pt>
              </c:strCache>
            </c:strRef>
          </c:cat>
          <c:val>
            <c:numRef>
              <c:f>'!Миграция'!$B$3:$B$9</c:f>
              <c:numCache>
                <c:formatCode>General</c:formatCode>
                <c:ptCount val="5"/>
                <c:pt idx="0">
                  <c:v>27</c:v>
                </c:pt>
                <c:pt idx="1">
                  <c:v>30</c:v>
                </c:pt>
                <c:pt idx="2">
                  <c:v>29</c:v>
                </c:pt>
                <c:pt idx="3">
                  <c:v>23</c:v>
                </c:pt>
                <c:pt idx="4" formatCode="0">
                  <c:v>22.043930051065001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9493040"/>
        <c:axId val="369493432"/>
      </c:barChart>
      <c:catAx>
        <c:axId val="36949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369493432"/>
        <c:crosses val="autoZero"/>
        <c:auto val="1"/>
        <c:lblAlgn val="ctr"/>
        <c:lblOffset val="100"/>
        <c:noMultiLvlLbl val="0"/>
      </c:catAx>
      <c:valAx>
        <c:axId val="369493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9493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uk-UA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0.00625</cdr:x>
      <cdr:y>0.8839</cdr:y>
    </cdr:from>
    <cdr:to>
      <cdr:x>0.006</cdr:x>
      <cdr:y>0.89779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188" y="2905125"/>
          <a:ext cx="3246053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B5B395-F619-4C3B-B10B-E081BAE865F9}" type="datetimeFigureOut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3158E1-34CA-4795-9564-D2E2A27A9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829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79717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46914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23787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73919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76444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Без имени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A43288-E644-4CE9-A1FC-07D05F4F113A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70883-6619-4680-96E1-EC520540A8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4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40E8C1-4EFF-4372-BB8C-617FBAA3FD31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1DAB-DADF-467F-8869-32D744A3FA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16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7BCDF-6668-47D1-B087-4AF746E86517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02EA-B8B3-4130-9810-40E4DB6215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9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9766A2-0593-4446-B075-0D480D6C21F1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5BBD9-68B5-4E68-AB40-D23C98BF0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77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C140A7-A33E-4C36-8AB6-3E491A23FFDA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057C-FDC8-4156-AB85-E93B891C6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6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28D6CB-36C5-4C2F-B635-778473A50F1C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2322-6D6E-4BBB-A277-8DC0F82EA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27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036A69-3BB9-4E4A-85F2-0E27099BE1C9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3C46-5472-479B-9492-AFD4266EFA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0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E8CB52-6853-45CD-B104-CA73745644D4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DAEA-1311-47C3-85C2-D517DB586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B1110A-FD24-4391-A207-4077AA6694CF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EB38-4C0C-4D44-9F02-5D0388EFC4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68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8A38E6-6A82-4788-A23C-5223633CD11B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75F3-D401-47AE-8BA7-C4FBACA171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6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F4A57C-6283-485A-A665-AAFF58D34E5A}" type="datetime1">
              <a:rPr lang="ru-RU" smtClean="0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989BD-113D-40A3-809B-DB8D6F85B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6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0"/>
            <a:ext cx="7489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A95E78-7283-4F3F-925D-00ECAE093A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9" name="Рисунок 8" descr="Без имени-4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600" b="1" kern="1200" dirty="0">
          <a:solidFill>
            <a:srgbClr val="0070C0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lang="ru-RU" sz="3200" b="1" kern="1200" dirty="0">
          <a:solidFill>
            <a:srgbClr val="0070C0"/>
          </a:solidFill>
          <a:latin typeface="Cambria" pitchFamily="18" charset="0"/>
          <a:ea typeface="+mj-ea"/>
          <a:cs typeface="+mj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lang="ru-RU" sz="2800" b="1" kern="1200" dirty="0">
          <a:solidFill>
            <a:srgbClr val="898989"/>
          </a:solidFill>
          <a:latin typeface="Cambria" pitchFamily="18" charset="0"/>
          <a:ea typeface="+mj-ea"/>
          <a:cs typeface="+mj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 kern="1200">
          <a:solidFill>
            <a:srgbClr val="31859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aniotto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268760"/>
            <a:ext cx="77768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err="1">
                <a:solidFill>
                  <a:schemeClr val="tx2"/>
                </a:solidFill>
              </a:rPr>
              <a:t>Мережеві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методи</a:t>
            </a:r>
            <a:r>
              <a:rPr lang="ru-RU" sz="2800" b="1" dirty="0">
                <a:solidFill>
                  <a:schemeClr val="tx2"/>
                </a:solidFill>
              </a:rPr>
              <a:t> у </a:t>
            </a:r>
            <a:r>
              <a:rPr lang="ru-RU" sz="2800" b="1" dirty="0" err="1">
                <a:solidFill>
                  <a:schemeClr val="tx2"/>
                </a:solidFill>
              </a:rPr>
              <a:t>дослідженні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міграційних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процесів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r>
              <a:rPr lang="ru-RU" dirty="0" err="1">
                <a:solidFill>
                  <a:schemeClr val="tx2"/>
                </a:solidFill>
              </a:rPr>
              <a:t>Конференція</a:t>
            </a:r>
            <a:r>
              <a:rPr lang="ru-RU" dirty="0">
                <a:solidFill>
                  <a:schemeClr val="tx2"/>
                </a:solidFill>
              </a:rPr>
              <a:t> «100-річчя НАН </a:t>
            </a:r>
            <a:r>
              <a:rPr lang="ru-RU" dirty="0" err="1">
                <a:solidFill>
                  <a:schemeClr val="tx2"/>
                </a:solidFill>
              </a:rPr>
              <a:t>України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ru-RU" dirty="0" err="1">
                <a:solidFill>
                  <a:schemeClr val="tx2"/>
                </a:solidFill>
              </a:rPr>
              <a:t>внесок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дослідження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міграційних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зламі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тисячоліть</a:t>
            </a:r>
            <a:r>
              <a:rPr lang="ru-RU" dirty="0" smtClean="0">
                <a:solidFill>
                  <a:schemeClr val="tx2"/>
                </a:solidFill>
              </a:rPr>
              <a:t>»,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27 </a:t>
            </a:r>
            <a:r>
              <a:rPr lang="ru-RU" dirty="0">
                <a:solidFill>
                  <a:schemeClr val="tx2"/>
                </a:solidFill>
              </a:rPr>
              <a:t>листопада 2018</a:t>
            </a:r>
          </a:p>
          <a:p>
            <a:endParaRPr lang="uk-UA" sz="2400" dirty="0" smtClean="0"/>
          </a:p>
          <a:p>
            <a:endParaRPr lang="en-US" sz="2400" dirty="0" smtClean="0"/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Паніотто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Генеральний директор КМІС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765175"/>
          </a:xfrm>
        </p:spPr>
        <p:txBody>
          <a:bodyPr/>
          <a:lstStyle/>
          <a:p>
            <a:r>
              <a:rPr lang="uk-UA" sz="3200" dirty="0" smtClean="0"/>
              <a:t>Ідея вирішення проблеми</a:t>
            </a:r>
            <a:endParaRPr sz="3200" dirty="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856662" cy="5400675"/>
          </a:xfrm>
        </p:spPr>
        <p:txBody>
          <a:bodyPr/>
          <a:lstStyle/>
          <a:p>
            <a:pPr marL="0" indent="0">
              <a:buNone/>
            </a:pPr>
            <a:r>
              <a:rPr lang="uk-UA" sz="2200" u="sng" dirty="0" smtClean="0">
                <a:solidFill>
                  <a:srgbClr val="00B050"/>
                </a:solidFill>
              </a:rPr>
              <a:t>Ідея </a:t>
            </a:r>
            <a:r>
              <a:rPr lang="uk-UA" sz="2200" u="sng" dirty="0">
                <a:solidFill>
                  <a:srgbClr val="00B050"/>
                </a:solidFill>
              </a:rPr>
              <a:t>полягає в тому, щоб шукати тих, хто виїхав через їх соціальні </a:t>
            </a:r>
            <a:r>
              <a:rPr lang="uk-UA" sz="2200" u="sng" dirty="0" smtClean="0">
                <a:solidFill>
                  <a:srgbClr val="00B050"/>
                </a:solidFill>
              </a:rPr>
              <a:t>мережі.</a:t>
            </a:r>
          </a:p>
          <a:p>
            <a:pPr marL="0" indent="0">
              <a:buNone/>
            </a:pPr>
            <a:endParaRPr lang="uk-UA" sz="2200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uk-UA" sz="2200" u="sng" dirty="0" smtClean="0">
                <a:solidFill>
                  <a:schemeClr val="accent1"/>
                </a:solidFill>
              </a:rPr>
              <a:t>Варіант 1.  М</a:t>
            </a:r>
            <a:r>
              <a:rPr lang="uk-UA" sz="2200" dirty="0" smtClean="0">
                <a:solidFill>
                  <a:schemeClr val="accent1"/>
                </a:solidFill>
              </a:rPr>
              <a:t>и </a:t>
            </a:r>
            <a:r>
              <a:rPr lang="uk-UA" sz="2200" dirty="0">
                <a:solidFill>
                  <a:schemeClr val="accent1"/>
                </a:solidFill>
              </a:rPr>
              <a:t>здійснюємо </a:t>
            </a:r>
            <a:r>
              <a:rPr lang="uk-UA" sz="2200" dirty="0"/>
              <a:t>звичайну </a:t>
            </a:r>
            <a:r>
              <a:rPr lang="uk-UA" sz="2200" dirty="0" smtClean="0"/>
              <a:t>стохастичну </a:t>
            </a:r>
            <a:r>
              <a:rPr lang="uk-UA" sz="2200" dirty="0"/>
              <a:t>вибірку і просимо респондента вибрати 5 сімей, які найбільш близькі </a:t>
            </a:r>
            <a:r>
              <a:rPr lang="uk-UA" sz="2200" dirty="0" smtClean="0"/>
              <a:t>йому, </a:t>
            </a:r>
            <a:r>
              <a:rPr lang="uk-UA" sz="2200" dirty="0"/>
              <a:t>і розповісти, хто з них виїхав, а хто залишився. </a:t>
            </a:r>
            <a:endParaRPr lang="uk-UA" sz="2200" dirty="0" smtClean="0"/>
          </a:p>
          <a:p>
            <a:r>
              <a:rPr lang="uk-UA" sz="2200" dirty="0" smtClean="0"/>
              <a:t>Це </a:t>
            </a:r>
            <a:r>
              <a:rPr lang="uk-UA" sz="2200" dirty="0"/>
              <a:t>дозволяє:</a:t>
            </a:r>
          </a:p>
          <a:p>
            <a:r>
              <a:rPr lang="uk-UA" sz="2200" dirty="0"/>
              <a:t>Отримати інформацію про сім‘ї, що повністю виїхали</a:t>
            </a:r>
            <a:r>
              <a:rPr lang="uk-UA" sz="2200" dirty="0"/>
              <a:t>;</a:t>
            </a:r>
            <a:endParaRPr lang="ru-RU" sz="2200" dirty="0"/>
          </a:p>
          <a:p>
            <a:r>
              <a:rPr lang="uk-UA" sz="2200" dirty="0"/>
              <a:t>Збільшити ефективний обсяг вибірки (зокрема, </a:t>
            </a:r>
            <a:r>
              <a:rPr lang="uk-UA" sz="2200" dirty="0"/>
              <a:t>при опитуванні 2000 </a:t>
            </a:r>
            <a:r>
              <a:rPr lang="uk-UA" sz="2200" dirty="0"/>
              <a:t>респондентів </a:t>
            </a:r>
            <a:r>
              <a:rPr lang="uk-UA" sz="2200" dirty="0"/>
              <a:t>ми отримуємо </a:t>
            </a:r>
            <a:r>
              <a:rPr lang="uk-UA" sz="2200" dirty="0"/>
              <a:t>інформацію про </a:t>
            </a:r>
            <a:r>
              <a:rPr lang="uk-UA" sz="2200" dirty="0"/>
              <a:t>12 тис. </a:t>
            </a:r>
            <a:r>
              <a:rPr lang="uk-UA" sz="2200" dirty="0" smtClean="0"/>
              <a:t>домогосподарств </a:t>
            </a:r>
            <a:r>
              <a:rPr lang="uk-UA" sz="2200" dirty="0"/>
              <a:t>і більше ніж 20 </a:t>
            </a:r>
            <a:r>
              <a:rPr lang="uk-UA" sz="2200" dirty="0"/>
              <a:t>000 </a:t>
            </a:r>
            <a:r>
              <a:rPr lang="uk-UA" sz="2200" dirty="0"/>
              <a:t>жителів</a:t>
            </a:r>
            <a:r>
              <a:rPr lang="uk-UA" sz="2200" dirty="0" smtClean="0"/>
              <a:t>).</a:t>
            </a:r>
            <a:endParaRPr lang="ru-RU" sz="2200" dirty="0"/>
          </a:p>
          <a:p>
            <a:pPr marL="0" indent="0">
              <a:buNone/>
            </a:pPr>
            <a:endParaRPr lang="uk-UA" sz="22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uk-UA" sz="2200" u="sng" dirty="0" smtClean="0">
                <a:solidFill>
                  <a:schemeClr val="accent1"/>
                </a:solidFill>
              </a:rPr>
              <a:t>Варіант 2.  Метод нарощування мереж (</a:t>
            </a:r>
            <a:r>
              <a:rPr lang="en-US" sz="2200" u="sng" dirty="0" smtClean="0">
                <a:solidFill>
                  <a:schemeClr val="accent1"/>
                </a:solidFill>
              </a:rPr>
              <a:t>scale up)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8281416" cy="765175"/>
          </a:xfrm>
        </p:spPr>
        <p:txBody>
          <a:bodyPr/>
          <a:lstStyle/>
          <a:p>
            <a:r>
              <a:rPr lang="uk-UA" sz="2400" dirty="0" smtClean="0"/>
              <a:t>Яка похибка основи вибірки (</a:t>
            </a:r>
            <a:r>
              <a:rPr lang="en-US" sz="2400" dirty="0" smtClean="0"/>
              <a:t>frame error)?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4752528" cy="356338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1" y="461565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Яка </a:t>
            </a:r>
            <a:r>
              <a:rPr lang="uk-UA" dirty="0" smtClean="0"/>
              <a:t>частина респондентів втрачається?  </a:t>
            </a:r>
          </a:p>
          <a:p>
            <a:r>
              <a:rPr lang="uk-UA" dirty="0" smtClean="0"/>
              <a:t>Втрати відбуваються, якщо</a:t>
            </a:r>
            <a:r>
              <a:rPr lang="en-US" dirty="0" smtClean="0"/>
              <a:t> </a:t>
            </a:r>
            <a:r>
              <a:rPr lang="uk-UA" dirty="0" smtClean="0"/>
              <a:t>виїхали всі 6 знайомих ДГ.</a:t>
            </a:r>
          </a:p>
          <a:p>
            <a:r>
              <a:rPr lang="uk-UA" dirty="0" smtClean="0"/>
              <a:t>Якщо виїхала навіть третина</a:t>
            </a:r>
            <a:r>
              <a:rPr lang="en-US" dirty="0" smtClean="0"/>
              <a:t> </a:t>
            </a:r>
            <a:r>
              <a:rPr lang="uk-UA" dirty="0" smtClean="0"/>
              <a:t>людей (як на Донбасі).</a:t>
            </a:r>
            <a:endParaRPr lang="uk-UA" dirty="0" smtClean="0"/>
          </a:p>
          <a:p>
            <a:r>
              <a:rPr lang="en-US" dirty="0" smtClean="0"/>
              <a:t>P </a:t>
            </a:r>
            <a:r>
              <a:rPr lang="ru-RU" dirty="0" err="1" smtClean="0"/>
              <a:t>менше</a:t>
            </a:r>
            <a:r>
              <a:rPr lang="ru-RU" dirty="0" smtClean="0"/>
              <a:t> н</a:t>
            </a:r>
            <a:r>
              <a:rPr lang="uk-UA" dirty="0" err="1" smtClean="0"/>
              <a:t>іж</a:t>
            </a:r>
            <a:endParaRPr lang="uk-UA" dirty="0" smtClean="0"/>
          </a:p>
          <a:p>
            <a:r>
              <a:rPr lang="uk-UA" dirty="0" smtClean="0"/>
              <a:t>⅓×⅓×⅓×⅓×⅓×⅓=1</a:t>
            </a:r>
            <a:r>
              <a:rPr lang="en-US" dirty="0" smtClean="0"/>
              <a:t>/729=0.0014    </a:t>
            </a:r>
            <a:r>
              <a:rPr lang="uk-UA" dirty="0" smtClean="0"/>
              <a:t>Тобто втрати 0.14%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2402613" cy="19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1. Міграція з Донбасу (ІТК)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66788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uk-UA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ФРАГМЕНТ АНКЕТИ.</a:t>
            </a:r>
          </a:p>
          <a:p>
            <a:pPr algn="ctr">
              <a:spcAft>
                <a:spcPts val="0"/>
              </a:spcAft>
            </a:pPr>
            <a:r>
              <a:rPr lang="uk-UA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БЛОК </a:t>
            </a:r>
            <a:r>
              <a:rPr lang="uk-UA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ТОЛЬКО ДЛЯ ЖИТЕЛЕЙ ДОНЕЦКОЙ И ЛУГАНСКОЙ ОБЛАСТЕЙ</a:t>
            </a:r>
            <a:endParaRPr lang="uk-UA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uk-UA" sz="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8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8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8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 сейчас несколько необычных вопросов. Вспомните, пожалуйста, январь 2014 года. Например, как Вы праздновали Новый Год и Рождество в 2014 году (1 января, 7 января 2014 года). Теперь вспомните, пожалуйста, 5 Ваших самых близких знакомых, которые постоянно проживают 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НАЗВАТЬ НАСЕЛЕННЫЙ ПУНКТ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или жили здесь в январе 2014 года. Это должны быть люди из разных семей. Мы не будем спрашивать Вас, кто они и кем они Вам приходятся.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ДОЖДАТЬСЯ, ПОКА СОСТАВЯТ СПИСОК</a:t>
            </a:r>
            <a:endParaRPr lang="uk-UA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Фрагмент анкети </a:t>
            </a:r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203" y="7651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       Теперь </a:t>
            </a:r>
            <a:r>
              <a:rPr lang="ru-RU" sz="2000" dirty="0"/>
              <a:t>по каждому из этих людей у нас 6 вопросов:</a:t>
            </a:r>
            <a:endParaRPr lang="uk-UA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Этот человек продолжает жить в этом городе / селе? </a:t>
            </a:r>
            <a:endParaRPr lang="ru-RU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Сколько </a:t>
            </a:r>
            <a:r>
              <a:rPr lang="ru-RU" sz="2000" dirty="0"/>
              <a:t>всего человек было в семье в январе 2014 года, т.е. сколько человек, в т.ч. и дети, проживали одним домохозяйством с этим человеком, включая этого человека?</a:t>
            </a:r>
            <a:endParaRPr lang="uk-UA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Сколько человек из этой семьи выехали из населенного пункта и больше не возвращались (сейчас здесь не проживают)?</a:t>
            </a:r>
            <a:endParaRPr lang="uk-UA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Эти люди уехали в пределах Украины или заграницу? ЕСЛИ В ПРЕДЕЛАХ УКРАИНЫ: В какую именно область они переехали? ЕСЛИ НЕ ЗНАЮТ, СТАВЬТЕ КОД «99»</a:t>
            </a:r>
            <a:endParaRPr lang="uk-UA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А сколько человек из этой семьи выезжали из населенного пункта, но вернулись и сейчас снова проживают здесь?</a:t>
            </a:r>
            <a:endParaRPr lang="uk-UA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Эти люди переезжали в пределах Украины или заграницу? ЕСЛИ В ПРЕДЕЛАХ УКРАИНЫ: В какую именно область они переезжали? ЕСЛИ НЕ ЗНАЮТ, СТАВЬТЕ КОД «99»</a:t>
            </a:r>
            <a:endParaRPr lang="uk-UA" sz="2000" dirty="0"/>
          </a:p>
          <a:p>
            <a:endParaRPr lang="uk-UA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Фрагмент анкети </a:t>
            </a:r>
            <a:r>
              <a:rPr lang="uk-UA" dirty="0" smtClean="0"/>
              <a:t>3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683569" y="1412777"/>
          <a:ext cx="8003232" cy="3905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905"/>
                <a:gridCol w="888629"/>
                <a:gridCol w="1034180"/>
                <a:gridCol w="935986"/>
                <a:gridCol w="1972255"/>
                <a:gridCol w="986824"/>
                <a:gridCol w="1875453"/>
              </a:tblGrid>
              <a:tr h="80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Проживает или переехал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Количес-тво</a:t>
                      </a:r>
                      <a:r>
                        <a:rPr lang="ru-RU" sz="1400" dirty="0">
                          <a:effectLst/>
                        </a:rPr>
                        <a:t> членов семь</a:t>
                      </a:r>
                      <a:r>
                        <a:rPr lang="uk-UA" sz="1400" dirty="0">
                          <a:effectLst/>
                        </a:rPr>
                        <a:t>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Сколько уехало навсегда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Куда переехали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Сколько уехали и вернулись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Куда переезжали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да..1 нет..2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… Украина, область: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___________ Код: |___|  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2… Заграница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3… Крым 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4… ТРУДНО СКАЗАТЬ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… Украина, область: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___________ Код: |___| 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2… Заграница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3… Крым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4… ТРУДНО СКАЗАТЬ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да..1 нет..2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… Украина, область: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___________ Код: |___|  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2… Заграница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3… Крым 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4… ТРУДНО СКАЗАТЬ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… Украина, область: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___________ Код: |___| 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2… Заграница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3… Крым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4… ТРУДНО СКАЗАТЬ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4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777360" cy="765175"/>
          </a:xfrm>
        </p:spPr>
        <p:txBody>
          <a:bodyPr/>
          <a:lstStyle/>
          <a:p>
            <a:r>
              <a:rPr lang="uk-UA" sz="3200" dirty="0" smtClean="0"/>
              <a:t>Оцінка міграції (ІТК, початок 2015)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1052736"/>
          <a:ext cx="6984776" cy="3456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9534"/>
                <a:gridCol w="1587621"/>
                <a:gridCol w="1587621"/>
              </a:tblGrid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Чисельність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наявного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населення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Донбасі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 1.01.2014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6451691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</a:tr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Залишилось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4655732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7620" marR="7620" marT="7620" marB="0" anchor="b"/>
                </a:tc>
              </a:tr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Поїхало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1795959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7620" marR="7620" marT="7620" marB="0" anchor="b"/>
                </a:tc>
              </a:tr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Внутрішньо</a:t>
                      </a:r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переміщені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711166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</a:tr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Емігранти</a:t>
                      </a:r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переважно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Росії</a:t>
                      </a:r>
                      <a:r>
                        <a:rPr lang="ru-RU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1084793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013176"/>
            <a:ext cx="627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Далі ці 700000 осіб розподіляються по областях України </a:t>
            </a:r>
          </a:p>
          <a:p>
            <a:r>
              <a:rPr lang="uk-UA" dirty="0" smtClean="0"/>
              <a:t>пропорційно відсотку зареєстрованих </a:t>
            </a:r>
            <a:r>
              <a:rPr lang="uk-UA" dirty="0" err="1" smtClean="0"/>
              <a:t>Мінсоціполітики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7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7956550" cy="765175"/>
          </a:xfrm>
        </p:spPr>
        <p:txBody>
          <a:bodyPr/>
          <a:lstStyle/>
          <a:p>
            <a:r>
              <a:rPr altLang="ru-RU" sz="3200" dirty="0" err="1" smtClean="0"/>
              <a:t>Рівень</a:t>
            </a:r>
            <a:r>
              <a:rPr altLang="ru-RU" sz="3200" dirty="0" smtClean="0"/>
              <a:t> </a:t>
            </a:r>
            <a:r>
              <a:rPr altLang="ru-RU" sz="3200" dirty="0" err="1" smtClean="0"/>
              <a:t>міграції</a:t>
            </a:r>
            <a:endParaRPr altLang="ru-RU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4463" y="900113"/>
            <a:ext cx="8891587" cy="5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i="1" dirty="0">
                <a:latin typeface="Arial" charset="0"/>
                <a:cs typeface="Arial" charset="0"/>
              </a:rPr>
              <a:t>По сравнению с сентябрем, оценка уровня уехавших практически не изменилась.</a:t>
            </a:r>
          </a:p>
          <a:p>
            <a:pPr algn="ctr" eaLnBrk="1" hangingPunct="1">
              <a:defRPr/>
            </a:pPr>
            <a:r>
              <a:rPr lang="ru-RU" sz="1600" i="1" dirty="0">
                <a:latin typeface="Arial" charset="0"/>
                <a:cs typeface="Arial" charset="0"/>
              </a:rPr>
              <a:t>Из 2,9 млн. жителей 30 городов Донбасса уехало примерно 630 тысяч (</a:t>
            </a:r>
            <a:r>
              <a:rPr lang="en-US" sz="1600" i="1" dirty="0">
                <a:latin typeface="Arial" charset="0"/>
                <a:cs typeface="Arial" charset="0"/>
              </a:rPr>
              <a:t>2</a:t>
            </a:r>
            <a:r>
              <a:rPr lang="ru-RU" sz="1600" i="1" dirty="0">
                <a:latin typeface="Arial" charset="0"/>
                <a:cs typeface="Arial" charset="0"/>
              </a:rPr>
              <a:t>2%).</a:t>
            </a:r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-26988"/>
            <a:ext cx="154781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3731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827584" y="177281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16</a:t>
            </a:r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0932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/>
              <a:t>Телефонні опитування КМІС мешканців найбільш постраждалих міст Донбасу на замовлення Гуманітарного штабу Ріната Ахметова, 2014-2015 рр.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456803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b="1" dirty="0" smtClean="0">
                <a:solidFill>
                  <a:schemeClr val="tx2"/>
                </a:solidFill>
              </a:rPr>
              <a:t>Варіант 2. Метод </a:t>
            </a:r>
            <a:r>
              <a:rPr lang="ru-RU" sz="3600" b="1" dirty="0" smtClean="0">
                <a:solidFill>
                  <a:schemeClr val="tx2"/>
                </a:solidFill>
              </a:rPr>
              <a:t>«</a:t>
            </a:r>
            <a:r>
              <a:rPr lang="en-US" sz="3600" b="1" dirty="0" smtClean="0">
                <a:solidFill>
                  <a:schemeClr val="tx2"/>
                </a:solidFill>
              </a:rPr>
              <a:t>scale-up</a:t>
            </a:r>
            <a:r>
              <a:rPr lang="ru-RU" sz="3600" b="1" dirty="0" smtClean="0">
                <a:solidFill>
                  <a:schemeClr val="tx2"/>
                </a:solidFill>
              </a:rPr>
              <a:t>»</a:t>
            </a:r>
            <a:endParaRPr lang="uk-UA" sz="3600" b="1" dirty="0" smtClean="0">
              <a:solidFill>
                <a:schemeClr val="tx2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tx2"/>
                </a:solidFill>
              </a:rPr>
              <a:t>На відміну від варіанта 1 вивчення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всієї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мережі</a:t>
            </a:r>
            <a:r>
              <a:rPr lang="ru-RU" sz="2400" dirty="0" smtClean="0">
                <a:solidFill>
                  <a:schemeClr val="tx2"/>
                </a:solidFill>
              </a:rPr>
              <a:t> кожного респондента. 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tx2"/>
                </a:solidFill>
              </a:rPr>
              <a:t>Ключовий </a:t>
            </a:r>
            <a:r>
              <a:rPr lang="uk-UA" sz="2400" dirty="0" smtClean="0">
                <a:solidFill>
                  <a:schemeClr val="tx2"/>
                </a:solidFill>
              </a:rPr>
              <a:t>показник, який дозволяє визначити цей метод – кількість </a:t>
            </a:r>
            <a:r>
              <a:rPr lang="uk-UA" sz="2400" dirty="0" smtClean="0">
                <a:solidFill>
                  <a:schemeClr val="tx2"/>
                </a:solidFill>
              </a:rPr>
              <a:t>всіх знайомих, </a:t>
            </a:r>
            <a:r>
              <a:rPr lang="uk-UA" sz="2400" dirty="0" smtClean="0">
                <a:solidFill>
                  <a:schemeClr val="tx2"/>
                </a:solidFill>
              </a:rPr>
              <a:t>або </a:t>
            </a:r>
            <a:r>
              <a:rPr lang="uk-UA" sz="2400" i="1" dirty="0" smtClean="0">
                <a:solidFill>
                  <a:schemeClr val="tx2"/>
                </a:solidFill>
              </a:rPr>
              <a:t>розмір соціальних мереж (</a:t>
            </a:r>
            <a:r>
              <a:rPr lang="uk-UA" sz="2400" b="1" i="1" dirty="0" smtClean="0">
                <a:solidFill>
                  <a:schemeClr val="tx2"/>
                </a:solidFill>
              </a:rPr>
              <a:t>с</a:t>
            </a:r>
            <a:r>
              <a:rPr lang="uk-UA" sz="2400" i="1" dirty="0" smtClean="0">
                <a:solidFill>
                  <a:schemeClr val="tx2"/>
                </a:solidFill>
              </a:rPr>
              <a:t>).   Число </a:t>
            </a:r>
            <a:r>
              <a:rPr lang="uk-UA" sz="2400" i="1" dirty="0" err="1" smtClean="0">
                <a:solidFill>
                  <a:schemeClr val="tx2"/>
                </a:solidFill>
              </a:rPr>
              <a:t>Данбара</a:t>
            </a:r>
            <a:r>
              <a:rPr lang="uk-UA" sz="2400" i="1" dirty="0" smtClean="0">
                <a:solidFill>
                  <a:schemeClr val="tx2"/>
                </a:solidFill>
              </a:rPr>
              <a:t>.</a:t>
            </a:r>
            <a:endParaRPr lang="uk-UA" sz="24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tx2"/>
                </a:solidFill>
              </a:rPr>
              <a:t>Метод також дозволяє розрахувати чисельність груп населення, розміри яких невідомі для офіційних статистичних джерел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tx2"/>
                </a:solidFill>
              </a:rPr>
              <a:t>В США в 1994 році метод був застосований для оцінки кількості ВІЛ-позитивних людей, безпритульних та жінок, які стали жертвами зґвалтування </a:t>
            </a:r>
            <a:r>
              <a:rPr lang="uk-UA" sz="2400" i="1" dirty="0" smtClean="0">
                <a:solidFill>
                  <a:schemeClr val="tx2"/>
                </a:solidFill>
              </a:rPr>
              <a:t>(були отримані дані, близькі до даних за іншими методами оцінки)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uk-UA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96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885112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3200" b="1" smtClean="0">
                <a:solidFill>
                  <a:schemeClr val="tx2"/>
                </a:solidFill>
              </a:rPr>
              <a:t>Метод </a:t>
            </a:r>
            <a:r>
              <a:rPr lang="ru-RU" sz="3200" b="1" smtClean="0">
                <a:solidFill>
                  <a:schemeClr val="tx2"/>
                </a:solidFill>
              </a:rPr>
              <a:t>«</a:t>
            </a:r>
            <a:r>
              <a:rPr lang="en-US" sz="3200" b="1" smtClean="0">
                <a:solidFill>
                  <a:schemeClr val="tx2"/>
                </a:solidFill>
              </a:rPr>
              <a:t>scale-up</a:t>
            </a:r>
            <a:r>
              <a:rPr lang="ru-RU" sz="3200" b="1" smtClean="0">
                <a:solidFill>
                  <a:schemeClr val="tx2"/>
                </a:solidFill>
              </a:rPr>
              <a:t>»</a:t>
            </a:r>
            <a:r>
              <a:rPr lang="uk-UA" sz="3200" b="1" smtClean="0">
                <a:solidFill>
                  <a:schemeClr val="tx2"/>
                </a:solidFill>
              </a:rPr>
              <a:t>: основне припущення</a:t>
            </a:r>
            <a:endParaRPr lang="ru-RU" sz="3200" b="1" smtClean="0">
              <a:solidFill>
                <a:schemeClr val="tx2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mtClean="0">
                <a:solidFill>
                  <a:schemeClr val="tx2"/>
                </a:solidFill>
              </a:rPr>
              <a:t>  Припускається, що чим більший розмір певної категорії населення, чим вона більш  поширена,  тим частіше ії представники будуть зустрічатися серед знайомих респондентів, яких ми опитуємо. Тобто  частка </a:t>
            </a:r>
            <a:r>
              <a:rPr lang="en-US" smtClean="0">
                <a:solidFill>
                  <a:schemeClr val="tx2"/>
                </a:solidFill>
              </a:rPr>
              <a:t>(p)</a:t>
            </a:r>
            <a:r>
              <a:rPr lang="uk-UA" smtClean="0">
                <a:solidFill>
                  <a:schemeClr val="tx2"/>
                </a:solidFill>
              </a:rPr>
              <a:t> кожної категорії населення чисельності </a:t>
            </a:r>
            <a:r>
              <a:rPr lang="en-US" smtClean="0">
                <a:solidFill>
                  <a:schemeClr val="tx2"/>
                </a:solidFill>
              </a:rPr>
              <a:t>(</a:t>
            </a:r>
            <a:r>
              <a:rPr lang="uk-UA" b="1" i="1" smtClean="0">
                <a:solidFill>
                  <a:schemeClr val="tx2"/>
                </a:solidFill>
              </a:rPr>
              <a:t>е</a:t>
            </a:r>
            <a:r>
              <a:rPr lang="en-US" smtClean="0">
                <a:solidFill>
                  <a:schemeClr val="tx2"/>
                </a:solidFill>
              </a:rPr>
              <a:t>)</a:t>
            </a:r>
            <a:r>
              <a:rPr lang="uk-UA" smtClean="0">
                <a:solidFill>
                  <a:schemeClr val="tx2"/>
                </a:solidFill>
              </a:rPr>
              <a:t> серед загального населення </a:t>
            </a:r>
            <a:r>
              <a:rPr lang="en-US" smtClean="0">
                <a:solidFill>
                  <a:schemeClr val="tx2"/>
                </a:solidFill>
              </a:rPr>
              <a:t>(</a:t>
            </a:r>
            <a:r>
              <a:rPr lang="en-US" b="1" i="1" smtClean="0">
                <a:solidFill>
                  <a:schemeClr val="tx2"/>
                </a:solidFill>
              </a:rPr>
              <a:t>t</a:t>
            </a:r>
            <a:r>
              <a:rPr lang="en-US" smtClean="0">
                <a:solidFill>
                  <a:schemeClr val="tx2"/>
                </a:solidFill>
              </a:rPr>
              <a:t>)</a:t>
            </a:r>
            <a:r>
              <a:rPr lang="en-US" b="1" i="1" smtClean="0">
                <a:solidFill>
                  <a:schemeClr val="tx2"/>
                </a:solidFill>
              </a:rPr>
              <a:t> (p = e/t)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uk-UA" smtClean="0">
                <a:solidFill>
                  <a:schemeClr val="tx2"/>
                </a:solidFill>
              </a:rPr>
              <a:t>може</a:t>
            </a:r>
            <a:r>
              <a:rPr lang="ru-RU" smtClean="0">
                <a:solidFill>
                  <a:schemeClr val="tx2"/>
                </a:solidFill>
              </a:rPr>
              <a:t> бути </a:t>
            </a:r>
            <a:r>
              <a:rPr lang="uk-UA" smtClean="0">
                <a:solidFill>
                  <a:schemeClr val="tx2"/>
                </a:solidFill>
              </a:rPr>
              <a:t>застосована</a:t>
            </a:r>
            <a:r>
              <a:rPr lang="ru-RU" smtClean="0">
                <a:solidFill>
                  <a:schemeClr val="tx2"/>
                </a:solidFill>
              </a:rPr>
              <a:t> до </a:t>
            </a:r>
            <a:r>
              <a:rPr lang="uk-UA" smtClean="0">
                <a:solidFill>
                  <a:schemeClr val="tx2"/>
                </a:solidFill>
              </a:rPr>
              <a:t>кожної індивідуальної соціальної мережі (соціальні мережі людей віддзеркалюють розподіл цих категорій у суспільстві)</a:t>
            </a:r>
            <a:endParaRPr lang="uk-UA" b="1" i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914400" y="260350"/>
            <a:ext cx="8122096" cy="50435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3600" b="1" dirty="0" smtClean="0">
                <a:solidFill>
                  <a:schemeClr val="tx2"/>
                </a:solidFill>
              </a:rPr>
              <a:t>Метод </a:t>
            </a:r>
            <a:r>
              <a:rPr lang="ru-RU" sz="3600" b="1" dirty="0" smtClean="0">
                <a:solidFill>
                  <a:schemeClr val="tx2"/>
                </a:solidFill>
              </a:rPr>
              <a:t>«</a:t>
            </a:r>
            <a:r>
              <a:rPr lang="en-US" sz="3600" b="1" dirty="0" smtClean="0">
                <a:solidFill>
                  <a:schemeClr val="tx2"/>
                </a:solidFill>
              </a:rPr>
              <a:t>scale-up</a:t>
            </a:r>
            <a:r>
              <a:rPr lang="ru-RU" sz="3600" b="1" dirty="0" smtClean="0">
                <a:solidFill>
                  <a:schemeClr val="tx2"/>
                </a:solidFill>
              </a:rPr>
              <a:t>»</a:t>
            </a:r>
            <a:r>
              <a:rPr lang="uk-UA" sz="3600" b="1" dirty="0" smtClean="0">
                <a:solidFill>
                  <a:schemeClr val="tx2"/>
                </a:solidFill>
              </a:rPr>
              <a:t>: вхідні дані</a:t>
            </a:r>
            <a:endParaRPr lang="ru-RU" sz="3600" b="1" dirty="0" smtClean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smtClean="0">
                <a:solidFill>
                  <a:schemeClr val="tx2"/>
                </a:solidFill>
              </a:rPr>
              <a:t>Чисельність населення (</a:t>
            </a:r>
            <a:r>
              <a:rPr lang="en-US" sz="2800" b="1" i="1" smtClean="0">
                <a:solidFill>
                  <a:schemeClr val="tx2"/>
                </a:solidFill>
              </a:rPr>
              <a:t>t</a:t>
            </a:r>
            <a:r>
              <a:rPr lang="uk-UA" sz="2800" i="1" smtClean="0">
                <a:solidFill>
                  <a:schemeClr val="tx2"/>
                </a:solidFill>
              </a:rPr>
              <a:t>)</a:t>
            </a:r>
            <a:r>
              <a:rPr lang="uk-UA" sz="2800" smtClean="0">
                <a:solidFill>
                  <a:schemeClr val="tx2"/>
                </a:solidFill>
              </a:rPr>
              <a:t>, серед якого розраховується чисельність груп ризику </a:t>
            </a:r>
            <a:r>
              <a:rPr lang="en-US" sz="2800" smtClean="0">
                <a:solidFill>
                  <a:schemeClr val="tx2"/>
                </a:solidFill>
              </a:rPr>
              <a:t>(</a:t>
            </a:r>
            <a:r>
              <a:rPr lang="uk-UA" sz="2800" smtClean="0">
                <a:solidFill>
                  <a:schemeClr val="tx2"/>
                </a:solidFill>
              </a:rPr>
              <a:t>актуальні дані державної статистики</a:t>
            </a:r>
            <a:r>
              <a:rPr lang="en-US" sz="2800" smtClean="0">
                <a:solidFill>
                  <a:schemeClr val="tx2"/>
                </a:solidFill>
              </a:rPr>
              <a:t>)</a:t>
            </a:r>
            <a:endParaRPr lang="uk-UA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smtClean="0">
                <a:solidFill>
                  <a:schemeClr val="tx2"/>
                </a:solidFill>
              </a:rPr>
              <a:t>Чисельність близько 20 категорій населення (мінімум 6) (</a:t>
            </a:r>
            <a:r>
              <a:rPr lang="uk-UA" sz="2800" b="1" i="1" smtClean="0">
                <a:solidFill>
                  <a:schemeClr val="tx2"/>
                </a:solidFill>
              </a:rPr>
              <a:t>е</a:t>
            </a:r>
            <a:r>
              <a:rPr lang="uk-UA" sz="2800" i="1" smtClean="0">
                <a:solidFill>
                  <a:schemeClr val="tx2"/>
                </a:solidFill>
              </a:rPr>
              <a:t>)</a:t>
            </a:r>
            <a:r>
              <a:rPr lang="uk-UA" sz="2800" smtClean="0">
                <a:solidFill>
                  <a:schemeClr val="tx2"/>
                </a:solidFill>
              </a:rPr>
              <a:t> для обрахунку розміру соціальних мереж – “</a:t>
            </a:r>
            <a:r>
              <a:rPr lang="uk-UA" sz="2800" i="1" smtClean="0">
                <a:solidFill>
                  <a:schemeClr val="tx2"/>
                </a:solidFill>
              </a:rPr>
              <a:t>відомі групи</a:t>
            </a:r>
            <a:r>
              <a:rPr lang="uk-UA" sz="2800" smtClean="0">
                <a:solidFill>
                  <a:schemeClr val="tx2"/>
                </a:solidFill>
              </a:rPr>
              <a:t>” </a:t>
            </a:r>
            <a:r>
              <a:rPr lang="en-US" sz="2800" smtClean="0">
                <a:solidFill>
                  <a:schemeClr val="tx2"/>
                </a:solidFill>
              </a:rPr>
              <a:t>(</a:t>
            </a:r>
            <a:r>
              <a:rPr lang="uk-UA" sz="2800" smtClean="0">
                <a:solidFill>
                  <a:schemeClr val="tx2"/>
                </a:solidFill>
              </a:rPr>
              <a:t>актуальні дані державної статистики</a:t>
            </a:r>
            <a:r>
              <a:rPr lang="en-US" sz="2800" smtClean="0">
                <a:solidFill>
                  <a:schemeClr val="tx2"/>
                </a:solidFill>
              </a:rPr>
              <a:t>)</a:t>
            </a:r>
            <a:endParaRPr lang="uk-UA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smtClean="0">
                <a:solidFill>
                  <a:schemeClr val="tx2"/>
                </a:solidFill>
              </a:rPr>
              <a:t>Дані вибіркового дослідження населення щодо кількості людей, яких знають респонденти (</a:t>
            </a:r>
            <a:r>
              <a:rPr lang="en-US" sz="2800" b="1" i="1" smtClean="0">
                <a:solidFill>
                  <a:schemeClr val="tx2"/>
                </a:solidFill>
              </a:rPr>
              <a:t>m</a:t>
            </a:r>
            <a:r>
              <a:rPr lang="uk-UA" sz="2800" smtClean="0">
                <a:solidFill>
                  <a:schemeClr val="tx2"/>
                </a:solidFill>
              </a:rPr>
              <a:t>), як у відомих групах, так і в групах, чисельність яких хочемо розрахувати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Типовий підхід. Приклад 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19"/>
            <a:ext cx="8577609" cy="5217443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33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403350" y="188913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uk-UA" sz="3200" b="1" smtClean="0">
                <a:solidFill>
                  <a:schemeClr val="tx2"/>
                </a:solidFill>
              </a:rPr>
              <a:t>Метод </a:t>
            </a:r>
            <a:r>
              <a:rPr lang="ru-RU" sz="3200" b="1" smtClean="0">
                <a:solidFill>
                  <a:schemeClr val="tx2"/>
                </a:solidFill>
              </a:rPr>
              <a:t>«</a:t>
            </a:r>
            <a:r>
              <a:rPr lang="en-US" sz="3200" b="1" smtClean="0">
                <a:solidFill>
                  <a:schemeClr val="tx2"/>
                </a:solidFill>
              </a:rPr>
              <a:t>scale-up</a:t>
            </a:r>
            <a:r>
              <a:rPr lang="ru-RU" sz="3200" b="1" smtClean="0">
                <a:solidFill>
                  <a:schemeClr val="tx2"/>
                </a:solidFill>
              </a:rPr>
              <a:t>»</a:t>
            </a:r>
            <a:r>
              <a:rPr lang="uk-UA" sz="3200" b="1" smtClean="0">
                <a:solidFill>
                  <a:schemeClr val="tx2"/>
                </a:solidFill>
              </a:rPr>
              <a:t>: розрахунок розміру соціальної мережі</a:t>
            </a:r>
            <a:endParaRPr lang="ru-RU" sz="3200" b="1" smtClean="0">
              <a:solidFill>
                <a:schemeClr val="tx2"/>
              </a:solidFill>
            </a:endParaRP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339975" y="1936750"/>
          <a:ext cx="4176713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4" imgW="977476" imgH="583947" progId="Equation.3">
                  <p:embed/>
                </p:oleObj>
              </mc:Choice>
              <mc:Fallback>
                <p:oleObj name="Формула" r:id="rId4" imgW="977476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936750"/>
                        <a:ext cx="4176713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5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116013" y="188913"/>
            <a:ext cx="8027987" cy="431775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chemeClr val="tx2"/>
                </a:solidFill>
              </a:rPr>
              <a:t>Опис реалізованого дослідження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Національне опитування населення було проведено КМІС в грудні 2008 – січні 2009 року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Дані дослідження репрезентативні для населення віком від 14 років для України в цілому, а також в розрізі 27 адміністративно-територіальних одиниць (24 області України,  м. Київ, АР Крим, м. Севастополь)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Обсяг вибірки в кожній </a:t>
            </a:r>
            <a:r>
              <a:rPr lang="uk-UA" sz="2000" dirty="0" err="1" smtClean="0">
                <a:solidFill>
                  <a:schemeClr val="tx2"/>
                </a:solidFill>
              </a:rPr>
              <a:t>адм</a:t>
            </a:r>
            <a:r>
              <a:rPr lang="uk-UA" sz="2000" dirty="0" smtClean="0">
                <a:solidFill>
                  <a:schemeClr val="tx2"/>
                </a:solidFill>
              </a:rPr>
              <a:t>.-тер. одиниці – близько 400 респондентів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Загальний обсяг реалізованої вибірки: 10866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Кількість запитань в анкеті – 46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Окрім запитань для збору даних для методу </a:t>
            </a:r>
            <a:r>
              <a:rPr lang="en-US" sz="2000" dirty="0" smtClean="0">
                <a:solidFill>
                  <a:schemeClr val="tx2"/>
                </a:solidFill>
              </a:rPr>
              <a:t>scale-up </a:t>
            </a:r>
            <a:r>
              <a:rPr lang="uk-UA" sz="2000" dirty="0" smtClean="0">
                <a:solidFill>
                  <a:schemeClr val="tx2"/>
                </a:solidFill>
              </a:rPr>
              <a:t>анкета містила оцінку поваги, якою користуються досліджувані групи для оцінки можливої похибки некоректного повідомлення кількості знайомих респондентами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Середня тривалість інтерв'ю – 25 хв.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Опитування неповнолітніх респондентів проводилось з інформованої згоди батьків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>
                <a:solidFill>
                  <a:schemeClr val="tx2"/>
                </a:solidFill>
              </a:rPr>
              <a:t>Анкета дослідження пройшла експертизу американських експертів – </a:t>
            </a:r>
            <a:r>
              <a:rPr lang="en-US" sz="2000" dirty="0" smtClean="0">
                <a:solidFill>
                  <a:schemeClr val="tx2"/>
                </a:solidFill>
              </a:rPr>
              <a:t>Chris McCarty, Russell Bernard, </a:t>
            </a:r>
            <a:r>
              <a:rPr lang="uk-UA" sz="2000" dirty="0" smtClean="0">
                <a:solidFill>
                  <a:schemeClr val="tx2"/>
                </a:solidFill>
              </a:rPr>
              <a:t>членів команди, яка розробила метод </a:t>
            </a:r>
            <a:r>
              <a:rPr lang="en-US" sz="2000" dirty="0" smtClean="0">
                <a:solidFill>
                  <a:schemeClr val="tx2"/>
                </a:solidFill>
              </a:rPr>
              <a:t>scale-up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5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Резюме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Використання тих чи інших варіантів мережевого підходу може бути корисним для визначення міграційних процесів.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26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old computer\m\My Pictures\2013\2013_март\8 марта\В анкетах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30"/>
            <a:ext cx="6742113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5"/>
          <p:cNvSpPr txBox="1">
            <a:spLocks/>
          </p:cNvSpPr>
          <p:nvPr/>
        </p:nvSpPr>
        <p:spPr>
          <a:xfrm>
            <a:off x="4722134" y="6093296"/>
            <a:ext cx="3888681" cy="5041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 smtClean="0">
                <a:hlinkClick r:id="rId3"/>
              </a:rPr>
              <a:t>paniotto@gmail.com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36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1 (продовження)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176"/>
            <a:ext cx="8229600" cy="5360988"/>
          </a:xfrm>
        </p:spPr>
        <p:txBody>
          <a:bodyPr/>
          <a:lstStyle/>
          <a:p>
            <a:r>
              <a:rPr lang="uk-UA" sz="1800" dirty="0">
                <a:solidFill>
                  <a:schemeClr val="tx1"/>
                </a:solidFill>
              </a:rPr>
              <a:t>Дослідження проводилося Київським міжнародним інститутом соціології з </a:t>
            </a:r>
            <a:r>
              <a:rPr lang="uk-UA" sz="1800" dirty="0" err="1" smtClean="0">
                <a:solidFill>
                  <a:schemeClr val="tx1"/>
                </a:solidFill>
              </a:rPr>
              <a:t>з</a:t>
            </a:r>
            <a:r>
              <a:rPr lang="uk-UA" sz="1800" dirty="0" smtClean="0">
                <a:solidFill>
                  <a:schemeClr val="tx1"/>
                </a:solidFill>
              </a:rPr>
              <a:t> </a:t>
            </a:r>
            <a:r>
              <a:rPr lang="uk-UA" sz="1800" dirty="0">
                <a:solidFill>
                  <a:schemeClr val="tx1"/>
                </a:solidFill>
              </a:rPr>
              <a:t>1 по 14 грудня 2017 </a:t>
            </a:r>
            <a:r>
              <a:rPr lang="uk-UA" sz="1800" dirty="0" smtClean="0">
                <a:solidFill>
                  <a:schemeClr val="tx1"/>
                </a:solidFill>
              </a:rPr>
              <a:t>року, опитано 2039 респондентів</a:t>
            </a:r>
            <a:endParaRPr lang="uk-U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000" dirty="0"/>
              <a:t>Т1. Чи замислювалися Ви про те, щоб виїхати з України</a:t>
            </a:r>
            <a:r>
              <a:rPr lang="uk-UA" sz="2000" dirty="0" smtClean="0"/>
              <a:t>? %</a:t>
            </a: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30031"/>
              </p:ext>
            </p:extLst>
          </p:nvPr>
        </p:nvGraphicFramePr>
        <p:xfrm>
          <a:off x="2123728" y="1844824"/>
          <a:ext cx="4141440" cy="11521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47893"/>
                <a:gridCol w="693547"/>
              </a:tblGrid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Так, замислювався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29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Ні, не приходило в голову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ВАЖКО СКАЗАТИ /НЕ ЗНАЮ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3212976"/>
            <a:ext cx="4465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b="1" dirty="0">
                <a:solidFill>
                  <a:srgbClr val="0070C0"/>
                </a:solidFill>
                <a:latin typeface="Cambria" pitchFamily="18" charset="0"/>
                <a:ea typeface="+mj-ea"/>
                <a:cs typeface="+mj-cs"/>
              </a:rPr>
              <a:t>Т2.  Чи готові Ви виїхати з країни?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62866"/>
              </p:ext>
            </p:extLst>
          </p:nvPr>
        </p:nvGraphicFramePr>
        <p:xfrm>
          <a:off x="827088" y="3582308"/>
          <a:ext cx="7345312" cy="22602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661960"/>
                <a:gridCol w="683352"/>
              </a:tblGrid>
              <a:tr h="412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Так, готовий і роблю певні кроки для цього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412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принципі готовий, але поки нічого для від'їзду не робив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412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Поки не готовий, але хотів би, якщо будуть сприятливі обставини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412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готовий за жодних умов              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412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ВАЖКО СКАЗАТИ /НЕ ЗНАЮ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50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1 (продовження)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uk-UA" sz="2000" dirty="0" smtClean="0"/>
              <a:t>Т3. </a:t>
            </a:r>
            <a:r>
              <a:rPr lang="uk-UA" sz="2000" dirty="0"/>
              <a:t>На який період Ви плануєте виїхати з України?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72818"/>
              </p:ext>
            </p:extLst>
          </p:nvPr>
        </p:nvGraphicFramePr>
        <p:xfrm>
          <a:off x="460612" y="1628800"/>
          <a:ext cx="7633345" cy="3657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63291"/>
                <a:gridCol w="770054"/>
              </a:tblGrid>
              <a:tr h="3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Назавжди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uk-UA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Доти, поки в Україні не почнеться стійке економічне зростання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uk-UA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би хотів отримати нові знання й досвід, а потім повернутися в Україну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uk-UA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хочу їздити на сезонні роботи за кордон, але не виїжджати назовсім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uk-UA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хотів би заробити гроші, а потім відкрити свою справу в Україні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uk-UA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Поки не закінчиться війна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uk-UA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0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ВАЖКО СКАЗАТИ /НЕ ЗНАЮ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uk-UA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4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1 </a:t>
            </a:r>
            <a:r>
              <a:rPr lang="uk-UA" dirty="0" smtClean="0"/>
              <a:t>(закінчення</a:t>
            </a:r>
            <a:r>
              <a:rPr lang="uk-UA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Т4. </a:t>
            </a:r>
            <a:r>
              <a:rPr lang="uk-UA" sz="2000" dirty="0"/>
              <a:t>Чому Ви хочете виїхати? ВИБЕРІТЬ НЕ БІЛЬШЕ 2-Х </a:t>
            </a:r>
            <a:r>
              <a:rPr lang="uk-UA" sz="2000" dirty="0" smtClean="0"/>
              <a:t>ВАРІАНТІВ.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82183"/>
              </p:ext>
            </p:extLst>
          </p:nvPr>
        </p:nvGraphicFramePr>
        <p:xfrm>
          <a:off x="1187624" y="1916832"/>
          <a:ext cx="6912768" cy="3819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8632"/>
                <a:gridCol w="1224136"/>
              </a:tblGrid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 хочу заробляти більше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613830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 хочу жити в більш комфортній, зручній для життя країні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 хочу виїхати заради дітей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 не почуваю себе в Україні в безпеці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 не можу </a:t>
                      </a:r>
                      <a:r>
                        <a:rPr lang="uk-UA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професійно</a:t>
                      </a:r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реалізувати себе в Україні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 не вірю в майбутнє України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 не можу знайти роботу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 хочу поїхати від корупції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Інше 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ВАЖКО СКАЗАТИ /НЕ ЗНАЮ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3202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Разом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136</a:t>
                      </a:r>
                      <a:endParaRPr lang="uk-U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80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</a:t>
            </a:r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5176"/>
            <a:ext cx="8291264" cy="568816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Дослідження проводилося Київським міжнародним інститутом соціології з </a:t>
            </a:r>
            <a:r>
              <a:rPr lang="uk-UA" sz="1800" dirty="0" err="1" smtClean="0">
                <a:solidFill>
                  <a:schemeClr val="tx1"/>
                </a:solidFill>
              </a:rPr>
              <a:t>з</a:t>
            </a:r>
            <a:r>
              <a:rPr lang="uk-UA" sz="1800" dirty="0" smtClean="0">
                <a:solidFill>
                  <a:schemeClr val="tx1"/>
                </a:solidFill>
              </a:rPr>
              <a:t> </a:t>
            </a:r>
            <a:r>
              <a:rPr lang="uk-UA" sz="1800" dirty="0">
                <a:solidFill>
                  <a:schemeClr val="tx1"/>
                </a:solidFill>
              </a:rPr>
              <a:t>1 по </a:t>
            </a:r>
            <a:r>
              <a:rPr lang="en-US" sz="1800" dirty="0" smtClean="0">
                <a:solidFill>
                  <a:schemeClr val="tx1"/>
                </a:solidFill>
              </a:rPr>
              <a:t>20</a:t>
            </a:r>
            <a:r>
              <a:rPr lang="uk-UA" sz="1800" dirty="0" smtClean="0">
                <a:solidFill>
                  <a:schemeClr val="tx1"/>
                </a:solidFill>
              </a:rPr>
              <a:t> квітня 2018 року, опитано </a:t>
            </a:r>
            <a:r>
              <a:rPr lang="uk-UA" sz="1800" dirty="0">
                <a:solidFill>
                  <a:schemeClr val="tx1"/>
                </a:solidFill>
              </a:rPr>
              <a:t>4005</a:t>
            </a:r>
            <a:r>
              <a:rPr lang="uk-UA" sz="1800" dirty="0" smtClean="0">
                <a:solidFill>
                  <a:schemeClr val="tx1"/>
                </a:solidFill>
              </a:rPr>
              <a:t> респондентів</a:t>
            </a:r>
          </a:p>
          <a:p>
            <a:pPr marL="0" indent="0">
              <a:buNone/>
            </a:pPr>
            <a:endParaRPr lang="uk-U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000" dirty="0" smtClean="0"/>
              <a:t>1</a:t>
            </a:r>
            <a:r>
              <a:rPr lang="uk-UA" sz="2000" dirty="0"/>
              <a:t>. </a:t>
            </a:r>
            <a:r>
              <a:rPr lang="ru-RU" sz="2000" dirty="0"/>
              <a:t> Скажіть, будь ласка, чи збираєтеся Ви в найближчі 6 місяців виїхати за кордон з метою тривалого перебування (більше 3-х місяців), роботи, навчання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 smtClean="0"/>
              <a:t>еміграції</a:t>
            </a:r>
            <a:r>
              <a:rPr lang="uk-UA" sz="2000" dirty="0" smtClean="0"/>
              <a:t>? %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30984"/>
              </p:ext>
            </p:extLst>
          </p:nvPr>
        </p:nvGraphicFramePr>
        <p:xfrm>
          <a:off x="1115616" y="314096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</a:rPr>
                        <a:t>Україна в цілому, %</a:t>
                      </a:r>
                      <a:endParaRPr lang="uk-UA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effectLst/>
                        </a:rPr>
                        <a:t>Так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</a:rPr>
                        <a:t>7</a:t>
                      </a:r>
                      <a:endParaRPr lang="uk-UA" b="1" dirty="0">
                        <a:effectLst/>
                      </a:endParaRP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effectLst/>
                        </a:rPr>
                        <a:t>Ні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</a:rPr>
                        <a:t>86</a:t>
                      </a:r>
                      <a:endParaRPr lang="uk-UA" b="1" dirty="0">
                        <a:effectLst/>
                      </a:endParaRP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effectLst/>
                        </a:rPr>
                        <a:t>Важко сказати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</a:rPr>
                        <a:t>7</a:t>
                      </a:r>
                      <a:endParaRPr lang="uk-UA" b="1" dirty="0">
                        <a:effectLst/>
                      </a:endParaRP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Разом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100</a:t>
                      </a:r>
                      <a:endParaRPr lang="uk-UA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07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</a:t>
            </a:r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5176"/>
            <a:ext cx="8291264" cy="568816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2. </a:t>
            </a:r>
            <a:r>
              <a:rPr lang="ru-RU" sz="2000" dirty="0"/>
              <a:t> 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робили</a:t>
            </a:r>
            <a:r>
              <a:rPr lang="ru-RU" sz="2000" dirty="0"/>
              <a:t> Ви </a:t>
            </a:r>
            <a:r>
              <a:rPr lang="ru-RU" sz="2000" dirty="0" err="1"/>
              <a:t>конкретні</a:t>
            </a:r>
            <a:r>
              <a:rPr lang="ru-RU" sz="2000" dirty="0"/>
              <a:t> кроки для </a:t>
            </a:r>
            <a:r>
              <a:rPr lang="ru-RU" sz="2000" dirty="0" err="1"/>
              <a:t>цього</a:t>
            </a:r>
            <a:r>
              <a:rPr lang="ru-RU" sz="2000" dirty="0"/>
              <a:t>: </a:t>
            </a:r>
            <a:r>
              <a:rPr lang="ru-RU" sz="2000" dirty="0" err="1"/>
              <a:t>шукали</a:t>
            </a:r>
            <a:r>
              <a:rPr lang="ru-RU" sz="2000" dirty="0"/>
              <a:t> в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 роботу, </a:t>
            </a:r>
            <a:r>
              <a:rPr lang="ru-RU" sz="2000" dirty="0" err="1"/>
              <a:t>житло</a:t>
            </a:r>
            <a:r>
              <a:rPr lang="ru-RU" sz="2000" dirty="0"/>
              <a:t>, </a:t>
            </a:r>
            <a:r>
              <a:rPr lang="ru-RU" sz="2000" dirty="0" err="1"/>
              <a:t>зверталися</a:t>
            </a:r>
            <a:r>
              <a:rPr lang="ru-RU" sz="2000" dirty="0"/>
              <a:t> до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за </a:t>
            </a:r>
            <a:r>
              <a:rPr lang="ru-RU" sz="2000" dirty="0" err="1"/>
              <a:t>дозвільними</a:t>
            </a:r>
            <a:r>
              <a:rPr lang="ru-RU" sz="2000" dirty="0"/>
              <a:t> документами </a:t>
            </a:r>
            <a:r>
              <a:rPr lang="ru-RU" sz="2000" dirty="0" err="1"/>
              <a:t>тощо</a:t>
            </a:r>
            <a:r>
              <a:rPr lang="ru-RU" sz="2000" dirty="0" smtClean="0"/>
              <a:t>? </a:t>
            </a:r>
            <a:r>
              <a:rPr lang="uk-UA" sz="2000" dirty="0" smtClean="0"/>
              <a:t> %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99163"/>
              </p:ext>
            </p:extLst>
          </p:nvPr>
        </p:nvGraphicFramePr>
        <p:xfrm>
          <a:off x="1403648" y="2204864"/>
          <a:ext cx="60960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</a:rPr>
                        <a:t>Україна в цілому, %</a:t>
                      </a:r>
                      <a:endParaRPr lang="uk-U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% </a:t>
                      </a:r>
                      <a:r>
                        <a:rPr lang="ru-RU" b="1" dirty="0" err="1" smtClean="0">
                          <a:effectLst/>
                        </a:rPr>
                        <a:t>від</a:t>
                      </a:r>
                      <a:r>
                        <a:rPr lang="ru-RU" b="1" dirty="0" smtClean="0">
                          <a:effectLst/>
                        </a:rPr>
                        <a:t> тих, </a:t>
                      </a:r>
                      <a:r>
                        <a:rPr lang="ru-RU" b="1" dirty="0" err="1" smtClean="0">
                          <a:effectLst/>
                        </a:rPr>
                        <a:t>хто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 err="1" smtClean="0">
                          <a:effectLst/>
                        </a:rPr>
                        <a:t>збирається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 err="1" smtClean="0">
                          <a:effectLst/>
                        </a:rPr>
                        <a:t>виїхати</a:t>
                      </a:r>
                      <a:r>
                        <a:rPr lang="ru-RU" b="1" dirty="0" smtClean="0">
                          <a:effectLst/>
                        </a:rPr>
                        <a:t> за кордон</a:t>
                      </a:r>
                      <a:endParaRPr lang="ru-RU" dirty="0" smtClean="0">
                        <a:effectLst/>
                      </a:endParaRP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Так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5</a:t>
                      </a:r>
                      <a:endParaRPr lang="uk-UA" dirty="0">
                        <a:effectLst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62</a:t>
                      </a:r>
                      <a:endParaRPr lang="uk-UA" dirty="0">
                        <a:effectLst/>
                      </a:endParaRP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Ні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</a:t>
                      </a:r>
                      <a:endParaRPr lang="uk-UA" dirty="0">
                        <a:effectLst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30</a:t>
                      </a:r>
                      <a:endParaRPr lang="uk-UA" dirty="0">
                        <a:effectLst/>
                      </a:endParaRP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Важко сказати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</a:t>
                      </a:r>
                      <a:endParaRPr lang="uk-UA" dirty="0">
                        <a:effectLst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8</a:t>
                      </a:r>
                      <a:endParaRPr lang="uk-UA" dirty="0">
                        <a:effectLst/>
                      </a:endParaRP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Разом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100</a:t>
                      </a:r>
                      <a:endParaRPr lang="uk-UA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5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</a:t>
            </a:r>
            <a:r>
              <a:rPr lang="en-US" dirty="0" smtClean="0"/>
              <a:t>2</a:t>
            </a:r>
            <a:r>
              <a:rPr lang="uk-UA" dirty="0" smtClean="0"/>
              <a:t> (продовження)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596953"/>
              </p:ext>
            </p:extLst>
          </p:nvPr>
        </p:nvGraphicFramePr>
        <p:xfrm>
          <a:off x="433970" y="1411506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</a:rPr>
                        <a:t>Україна </a:t>
                      </a:r>
                      <a:r>
                        <a:rPr lang="uk-UA" b="1" dirty="0">
                          <a:effectLst/>
                        </a:rPr>
                        <a:t>в цілому, %</a:t>
                      </a:r>
                      <a:endParaRPr lang="uk-UA" dirty="0">
                        <a:effectLst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% </a:t>
                      </a:r>
                      <a:r>
                        <a:rPr lang="ru-RU" b="1" dirty="0" err="1">
                          <a:effectLst/>
                        </a:rPr>
                        <a:t>від</a:t>
                      </a:r>
                      <a:r>
                        <a:rPr lang="ru-RU" b="1" dirty="0">
                          <a:effectLst/>
                        </a:rPr>
                        <a:t> тих, </a:t>
                      </a:r>
                      <a:r>
                        <a:rPr lang="ru-RU" b="1" dirty="0" err="1">
                          <a:effectLst/>
                        </a:rPr>
                        <a:t>хто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  <a:r>
                        <a:rPr lang="ru-RU" b="1" dirty="0" err="1">
                          <a:effectLst/>
                        </a:rPr>
                        <a:t>збирається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  <a:r>
                        <a:rPr lang="ru-RU" b="1" dirty="0" err="1">
                          <a:effectLst/>
                        </a:rPr>
                        <a:t>виїхати</a:t>
                      </a:r>
                      <a:r>
                        <a:rPr lang="ru-RU" b="1" dirty="0">
                          <a:effectLst/>
                        </a:rPr>
                        <a:t> за кордон</a:t>
                      </a:r>
                      <a:endParaRPr lang="ru-RU" dirty="0">
                        <a:effectLst/>
                      </a:endParaRP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Польща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2,6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35,6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Чехія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0,9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12,5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Німеччина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0,8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10,6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Росія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0,5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7,1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США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0,4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5,6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Італія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0,4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5,0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Канада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0,2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3,0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Угорщина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0,2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2,1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Франція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0,1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1,7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Ізраїль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0,1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/>
                        </a:rPr>
                        <a:t>1,4</a:t>
                      </a:r>
                    </a:p>
                  </a:txBody>
                  <a:tcPr marL="15240" marR="15240" marT="15240" marB="152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Інша</a:t>
                      </a:r>
                      <a:r>
                        <a:rPr lang="uk-UA" baseline="0" dirty="0" smtClean="0"/>
                        <a:t> країна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6,0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ПОКИ НЕ ЗНАЮ КУДИ, ВС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21,9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765175"/>
            <a:ext cx="793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В яку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країну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 Ви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збираєтеся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виїхати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? 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(Респондент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</a:rPr>
              <a:t>міг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</a:rPr>
              <a:t>назвати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</a:rPr>
              <a:t>більше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</a:rPr>
              <a:t>однієї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</a:rPr>
              <a:t>країни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)</a:t>
            </a:r>
            <a:endParaRPr lang="uk-U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8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 smtClean="0"/>
              <a:t>Люди, які вже за кордоном, не потрапляють у вибірку.  Частина домогосподарств, особливо які складаються з однієї людини чи з 2-х людей, могли виїхати повністю і бути відсутні на час опитування. Тому звичайний підхід до соціологічного дослідження не дозволяє оцінити рівень міграції.</a:t>
            </a:r>
          </a:p>
          <a:p>
            <a:pPr marL="0" indent="0">
              <a:buNone/>
            </a:pP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BBD9-68B5-4E68-AB40-D23C98BF0DA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43055"/>
      </p:ext>
    </p:extLst>
  </p:cSld>
  <p:clrMapOvr>
    <a:masterClrMapping/>
  </p:clrMapOvr>
</p:sld>
</file>

<file path=ppt/theme/theme1.xml><?xml version="1.0" encoding="utf-8"?>
<a:theme xmlns:a="http://schemas.openxmlformats.org/drawingml/2006/main" name="KIIS_new_ru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KIIS_new_rus</Template>
  <TotalTime>7482</TotalTime>
  <Words>1464</Words>
  <Application>Microsoft Office PowerPoint</Application>
  <PresentationFormat>Экран (4:3)</PresentationFormat>
  <Paragraphs>281</Paragraphs>
  <Slides>23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KIIS_new_rus</vt:lpstr>
      <vt:lpstr>Microsoft Equation 3.0</vt:lpstr>
      <vt:lpstr>Презентация PowerPoint</vt:lpstr>
      <vt:lpstr>Типовий підхід. Приклад 1.</vt:lpstr>
      <vt:lpstr>Приклад 1 (продовження)</vt:lpstr>
      <vt:lpstr>Приклад 1 (продовження)</vt:lpstr>
      <vt:lpstr>Приклад 1 (закінчення)</vt:lpstr>
      <vt:lpstr>Приклад 2</vt:lpstr>
      <vt:lpstr>Приклад 2</vt:lpstr>
      <vt:lpstr>Приклад 2 (продовження)</vt:lpstr>
      <vt:lpstr>Проблема</vt:lpstr>
      <vt:lpstr>Ідея вирішення проблеми</vt:lpstr>
      <vt:lpstr>Яка похибка основи вибірки (frame error)?</vt:lpstr>
      <vt:lpstr>Приклад 1. Міграція з Донбасу (ІТК)</vt:lpstr>
      <vt:lpstr>Фрагмент анкети 2</vt:lpstr>
      <vt:lpstr>Фрагмент анкети 3</vt:lpstr>
      <vt:lpstr>Оцінка міграції (ІТК, початок 2015)</vt:lpstr>
      <vt:lpstr>Рівень міграції</vt:lpstr>
      <vt:lpstr>Варіант 2. Метод «scale-up»</vt:lpstr>
      <vt:lpstr>Метод «scale-up»: основне припущення</vt:lpstr>
      <vt:lpstr>Метод «scale-up»: вхідні дані</vt:lpstr>
      <vt:lpstr>Метод «scale-up»: розрахунок розміру соціальної мережі</vt:lpstr>
      <vt:lpstr>Опис реалізованого дослідження</vt:lpstr>
      <vt:lpstr>Резюме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Тайный покупатель</dc:title>
  <dc:creator>krasnovsky</dc:creator>
  <cp:lastModifiedBy>VIP</cp:lastModifiedBy>
  <cp:revision>892</cp:revision>
  <dcterms:created xsi:type="dcterms:W3CDTF">2012-05-10T08:13:22Z</dcterms:created>
  <dcterms:modified xsi:type="dcterms:W3CDTF">2018-11-26T22:12:45Z</dcterms:modified>
</cp:coreProperties>
</file>