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1.xml" ContentType="application/vnd.openxmlformats-officedocument.themeOverride+xml"/>
  <Override PartName="/ppt/charts/chart1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6.xml" ContentType="application/vnd.openxmlformats-officedocument.drawingml.chart+xml"/>
  <Override PartName="/ppt/theme/themeOverride2.xml" ContentType="application/vnd.openxmlformats-officedocument.themeOverride+xml"/>
  <Override PartName="/ppt/charts/chart17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60" r:id="rId3"/>
    <p:sldId id="258" r:id="rId4"/>
    <p:sldId id="289" r:id="rId5"/>
    <p:sldId id="264" r:id="rId6"/>
    <p:sldId id="265" r:id="rId7"/>
    <p:sldId id="261" r:id="rId8"/>
    <p:sldId id="259" r:id="rId9"/>
    <p:sldId id="262" r:id="rId10"/>
    <p:sldId id="263" r:id="rId11"/>
    <p:sldId id="295" r:id="rId12"/>
    <p:sldId id="267" r:id="rId13"/>
    <p:sldId id="290" r:id="rId14"/>
    <p:sldId id="271" r:id="rId15"/>
    <p:sldId id="272" r:id="rId16"/>
    <p:sldId id="273" r:id="rId17"/>
    <p:sldId id="274" r:id="rId18"/>
    <p:sldId id="275" r:id="rId19"/>
    <p:sldId id="278" r:id="rId20"/>
    <p:sldId id="296" r:id="rId21"/>
    <p:sldId id="279" r:id="rId22"/>
    <p:sldId id="280" r:id="rId23"/>
    <p:sldId id="291" r:id="rId24"/>
    <p:sldId id="277" r:id="rId25"/>
    <p:sldId id="293" r:id="rId26"/>
    <p:sldId id="292" r:id="rId27"/>
    <p:sldId id="284" r:id="rId28"/>
    <p:sldId id="294" r:id="rId29"/>
    <p:sldId id="283" r:id="rId30"/>
    <p:sldId id="297" r:id="rId31"/>
    <p:sldId id="298" r:id="rId32"/>
    <p:sldId id="299" r:id="rId33"/>
    <p:sldId id="300" r:id="rId34"/>
    <p:sldId id="301" r:id="rId35"/>
    <p:sldId id="302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9;&#1050;&#1059;\&#1050;&#1072;&#1092;&#1077;&#1076;&#1088;&#1072;\&#1053;&#1072;&#1096;&#1072;%20&#1051;&#1072;&#1073;&#1086;&#1088;&#1072;&#1090;&#1086;&#1088;&#1110;&#1103;\&#1060;&#1088;&#1072;&#1085;&#1094;&#1110;&#1103;\&#1044;&#1077;&#1084;&#1086;&#1075;&#1088;&#1072;&#1092;&#1110;&#1095;&#1085;&#1080;&#1081;%20&#1073;&#1083;&#1086;&#108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a\Downloads\VIKTOR%20EXCEL-NEW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s\Downloads\Paris2018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s\Downloads\Paris2018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s\Downloads\Paris2018.xls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s\Downloads\Paris2018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mitry\AppData\Local\Temp\&#1050;&#1085;&#1080;&#1075;&#1072;1%20-&#1044;&#1083;&#1103;%20&#1084;&#1072;&#1082;&#1077;&#1090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715302656361183"/>
          <c:y val="6.862052603503041E-2"/>
          <c:w val="0.56647322263909861"/>
          <c:h val="0.875235407209037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00"/>
                      <a:t>7</a:t>
                    </a:r>
                    <a:r>
                      <a:rPr lang="en-US"/>
                      <a:t>3,7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12-4976-A1DC-D36D929EAA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100"/>
                      <a:t>1</a:t>
                    </a:r>
                    <a:r>
                      <a:rPr lang="en-US"/>
                      <a:t>7,2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12-4976-A1DC-D36D929EAA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100"/>
                      <a:t>1</a:t>
                    </a:r>
                    <a:r>
                      <a:rPr lang="en-US"/>
                      <a:t>4,0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12-4976-A1DC-D36D929EAA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100"/>
                      <a:t>7</a:t>
                    </a:r>
                    <a:r>
                      <a:rPr lang="en-US"/>
                      <a:t>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12-4976-A1DC-D36D929EAA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'14.'!$A$5:$A$8</c:f>
              <c:strCache>
                <c:ptCount val="4"/>
                <c:pt idx="0">
                  <c:v> Робота</c:v>
                </c:pt>
                <c:pt idx="1">
                  <c:v> Об’єднання або створення сім’ї</c:v>
                </c:pt>
                <c:pt idx="2">
                  <c:v> Навчання</c:v>
                </c:pt>
                <c:pt idx="3">
                  <c:v>  Інше</c:v>
                </c:pt>
              </c:strCache>
            </c:strRef>
          </c:cat>
          <c:val>
            <c:numRef>
              <c:f>'14.'!$B$5:$B$8</c:f>
              <c:numCache>
                <c:formatCode>####.0</c:formatCode>
                <c:ptCount val="4"/>
                <c:pt idx="0">
                  <c:v>75.8</c:v>
                </c:pt>
                <c:pt idx="1">
                  <c:v>17.7</c:v>
                </c:pt>
                <c:pt idx="2">
                  <c:v>14.4</c:v>
                </c:pt>
                <c:pt idx="3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72-49C0-9C6D-BB20BF2A9F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-25"/>
        <c:axId val="66643840"/>
        <c:axId val="69441792"/>
      </c:barChart>
      <c:catAx>
        <c:axId val="66643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uk-UA"/>
          </a:p>
        </c:txPr>
        <c:crossAx val="69441792"/>
        <c:crosses val="autoZero"/>
        <c:auto val="1"/>
        <c:lblAlgn val="ctr"/>
        <c:lblOffset val="100"/>
        <c:noMultiLvlLbl val="0"/>
      </c:catAx>
      <c:valAx>
        <c:axId val="69441792"/>
        <c:scaling>
          <c:orientation val="minMax"/>
        </c:scaling>
        <c:delete val="1"/>
        <c:axPos val="t"/>
        <c:numFmt formatCode="####.0" sourceLinked="1"/>
        <c:majorTickMark val="none"/>
        <c:minorTickMark val="none"/>
        <c:tickLblPos val="none"/>
        <c:crossAx val="6664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32952795143611E-2"/>
          <c:y val="0.21382421791870609"/>
          <c:w val="0.96013409440971365"/>
          <c:h val="0.6415292260764701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Sheet2!$B$6</c:f>
              <c:strCache>
                <c:ptCount val="1"/>
                <c:pt idx="0">
                  <c:v>Не розмовляю і не розумію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Sheet2!$C$4:$D$5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Sheet2!$C$6:$D$6</c:f>
              <c:numCache>
                <c:formatCode>0.0</c:formatCode>
                <c:ptCount val="2"/>
                <c:pt idx="0">
                  <c:v>14.644351464435072</c:v>
                </c:pt>
                <c:pt idx="1">
                  <c:v>5.8495821727019495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2C-45D2-ABEC-0E28EB694E8A}"/>
            </c:ext>
          </c:extLst>
        </c:ser>
        <c:ser>
          <c:idx val="1"/>
          <c:order val="1"/>
          <c:tx>
            <c:strRef>
              <c:f>Sheet2!$B$7</c:f>
              <c:strCache>
                <c:ptCount val="1"/>
                <c:pt idx="0">
                  <c:v>Розумію, але не розмовляю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Sheet2!$C$4:$D$5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Sheet2!$C$7:$D$7</c:f>
              <c:numCache>
                <c:formatCode>0.0</c:formatCode>
                <c:ptCount val="2"/>
                <c:pt idx="0">
                  <c:v>12.133891213389122</c:v>
                </c:pt>
                <c:pt idx="1">
                  <c:v>8.0779944289693706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2C-45D2-ABEC-0E28EB694E8A}"/>
            </c:ext>
          </c:extLst>
        </c:ser>
        <c:ser>
          <c:idx val="2"/>
          <c:order val="2"/>
          <c:tx>
            <c:strRef>
              <c:f>Sheet2!$B$8</c:f>
              <c:strCache>
                <c:ptCount val="1"/>
                <c:pt idx="0">
                  <c:v>Розумію та трохи розмовляю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Sheet2!$C$4:$D$5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Sheet2!$C$8:$D$8</c:f>
              <c:numCache>
                <c:formatCode>0.0</c:formatCode>
                <c:ptCount val="2"/>
                <c:pt idx="0">
                  <c:v>31.799163179916317</c:v>
                </c:pt>
                <c:pt idx="1">
                  <c:v>26.18384401114206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2C-45D2-ABEC-0E28EB694E8A}"/>
            </c:ext>
          </c:extLst>
        </c:ser>
        <c:ser>
          <c:idx val="3"/>
          <c:order val="3"/>
          <c:tx>
            <c:strRef>
              <c:f>Sheet2!$B$9</c:f>
              <c:strCache>
                <c:ptCount val="1"/>
                <c:pt idx="0">
                  <c:v>Можу спілкуватися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Sheet2!$C$4:$D$5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Sheet2!$C$9:$D$9</c:f>
              <c:numCache>
                <c:formatCode>0.0</c:formatCode>
                <c:ptCount val="2"/>
                <c:pt idx="0">
                  <c:v>30.125523012552289</c:v>
                </c:pt>
                <c:pt idx="1">
                  <c:v>32.869080779944142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2C-45D2-ABEC-0E28EB694E8A}"/>
            </c:ext>
          </c:extLst>
        </c:ser>
        <c:ser>
          <c:idx val="4"/>
          <c:order val="4"/>
          <c:tx>
            <c:strRef>
              <c:f>Sheet2!$B$10</c:f>
              <c:strCache>
                <c:ptCount val="1"/>
                <c:pt idx="0">
                  <c:v>Вільно володію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Sheet2!$C$4:$D$5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Sheet2!$C$10:$D$10</c:f>
              <c:numCache>
                <c:formatCode>0.0</c:formatCode>
                <c:ptCount val="2"/>
                <c:pt idx="0">
                  <c:v>11.29707112970708</c:v>
                </c:pt>
                <c:pt idx="1">
                  <c:v>27.01949860724234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2C-45D2-ABEC-0E28EB694E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6645376"/>
        <c:axId val="66672512"/>
      </c:barChart>
      <c:catAx>
        <c:axId val="66645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66672512"/>
        <c:crosses val="autoZero"/>
        <c:auto val="1"/>
        <c:lblAlgn val="ctr"/>
        <c:lblOffset val="100"/>
        <c:noMultiLvlLbl val="0"/>
      </c:catAx>
      <c:valAx>
        <c:axId val="666725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666453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887758065534443"/>
          <c:y val="0"/>
          <c:w val="0.72087316891857922"/>
          <c:h val="0.1593708908934921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Cambria" pitchFamily="18" charset="0"/>
        </a:defRPr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128021826219086"/>
          <c:y val="1.1768189465718013E-2"/>
          <c:w val="0.50149755951558683"/>
          <c:h val="0.9707786706235068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70,9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EC-474C-9410-5402405A993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66,4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EC-474C-9410-5402405A993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63,1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EC-474C-9410-5402405A993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49,3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EC-474C-9410-5402405A993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44,1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EC-474C-9410-5402405A993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39,0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EC-474C-9410-5402405A993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37,9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EC-474C-9410-5402405A993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33,6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EC-474C-9410-5402405A993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28,4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EC-474C-9410-5402405A993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26,0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EC-474C-9410-5402405A993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24,8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EC-474C-9410-5402405A993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23,1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EC-474C-9410-5402405A993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22,2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EC-474C-9410-5402405A993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19,8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EC-474C-9410-5402405A993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17,4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EC-474C-9410-5402405A993E}"/>
                </c:ext>
              </c:extLst>
            </c:dLbl>
            <c:dLbl>
              <c:idx val="15"/>
              <c:layout>
                <c:manualLayout>
                  <c:x val="0"/>
                  <c:y val="1.408348549365799E-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15,5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EC-474C-9410-5402405A993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8,4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EC-474C-9410-5402405A993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8,1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EC-474C-9410-5402405A993E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7,4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AEC-474C-9410-5402405A993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6,6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EC-474C-9410-5402405A993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2,4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EC-474C-9410-5402405A993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V49_50!$B$24:$B$44</c:f>
              <c:strCache>
                <c:ptCount val="21"/>
                <c:pt idx="0">
                  <c:v>Труднощі із пошуком роботи</c:v>
                </c:pt>
                <c:pt idx="1">
                  <c:v>Нелегальне чи напівлегальне працевлаштування</c:v>
                </c:pt>
                <c:pt idx="2">
                  <c:v>Труднощі мовної адаптації</c:v>
                </c:pt>
                <c:pt idx="3">
                  <c:v>Оформлення тимчасового чи постійного офіційного статусу у Франції</c:v>
                </c:pt>
                <c:pt idx="4">
                  <c:v>Проблеми психологічної адаптації: стрес, депресія, знервованість, невпевненість тощо</c:v>
                </c:pt>
                <c:pt idx="5">
                  <c:v>Невідповідна оплата праці</c:v>
                </c:pt>
                <c:pt idx="6">
                  <c:v>Проблема “розірвання” родини</c:v>
                </c:pt>
                <c:pt idx="7">
                  <c:v>Невиплата заробітної плати</c:v>
                </c:pt>
                <c:pt idx="8">
                  <c:v>Розбіжності у способах життя з місцевими жителями</c:v>
                </c:pt>
                <c:pt idx="9">
                  <c:v>Погані умови проживання</c:v>
                </c:pt>
                <c:pt idx="10">
                  <c:v>Втрата дітьми зв’язку з Батьківщиною та своїми національними коренями</c:v>
                </c:pt>
                <c:pt idx="11">
                  <c:v>Брак кола спілкування у Франції</c:v>
                </c:pt>
                <c:pt idx="12">
                  <c:v>Короткотермінові трудові контракти</c:v>
                </c:pt>
                <c:pt idx="13">
                  <c:v>Обмежені можливості для повноцінного відпочинку та дозвілля</c:v>
                </c:pt>
                <c:pt idx="14">
                  <c:v>Упереджене ставлення до мігрантів та дистанціювання від них з боку місцевих жителів</c:v>
                </c:pt>
                <c:pt idx="15">
                  <c:v>Доступ до медичних послуг</c:v>
                </c:pt>
                <c:pt idx="16">
                  <c:v>Приниження людської гідності</c:v>
                </c:pt>
                <c:pt idx="17">
                  <c:v>Можливості отримання освіти дітьми</c:v>
                </c:pt>
                <c:pt idx="18">
                  <c:v>Проблема збереження власної релігійної традиції</c:v>
                </c:pt>
                <c:pt idx="19">
                  <c:v>Брак можливостей для повноцінного духовно-релігійного життя</c:v>
                </c:pt>
                <c:pt idx="20">
                  <c:v>Сексуальні домагання</c:v>
                </c:pt>
              </c:strCache>
            </c:strRef>
          </c:cat>
          <c:val>
            <c:numRef>
              <c:f>V49_50!$E$24:$E$44</c:f>
              <c:numCache>
                <c:formatCode>0.0%</c:formatCode>
                <c:ptCount val="21"/>
                <c:pt idx="0">
                  <c:v>0.70862068965518088</c:v>
                </c:pt>
                <c:pt idx="1">
                  <c:v>0.66379310344828579</c:v>
                </c:pt>
                <c:pt idx="2">
                  <c:v>0.63103448275862095</c:v>
                </c:pt>
                <c:pt idx="3">
                  <c:v>0.49310344827586372</c:v>
                </c:pt>
                <c:pt idx="4">
                  <c:v>0.44137931034483024</c:v>
                </c:pt>
                <c:pt idx="5">
                  <c:v>0.38965517241379299</c:v>
                </c:pt>
                <c:pt idx="6">
                  <c:v>0.37931034482758924</c:v>
                </c:pt>
                <c:pt idx="7">
                  <c:v>0.33620689655172398</c:v>
                </c:pt>
                <c:pt idx="8">
                  <c:v>0.28448275862069172</c:v>
                </c:pt>
                <c:pt idx="9">
                  <c:v>0.26034482758620697</c:v>
                </c:pt>
                <c:pt idx="10">
                  <c:v>0.24827586206896499</c:v>
                </c:pt>
                <c:pt idx="11">
                  <c:v>0.23103448275862223</c:v>
                </c:pt>
                <c:pt idx="12">
                  <c:v>0.22241379310344844</c:v>
                </c:pt>
                <c:pt idx="13">
                  <c:v>0.198275862068966</c:v>
                </c:pt>
                <c:pt idx="14">
                  <c:v>0.17413793103448341</c:v>
                </c:pt>
                <c:pt idx="15">
                  <c:v>0.15517241379310301</c:v>
                </c:pt>
                <c:pt idx="16">
                  <c:v>8.4482758620689602E-2</c:v>
                </c:pt>
                <c:pt idx="17">
                  <c:v>8.1034482758621268E-2</c:v>
                </c:pt>
                <c:pt idx="18">
                  <c:v>7.413793103448367E-2</c:v>
                </c:pt>
                <c:pt idx="19">
                  <c:v>6.551724137931042E-2</c:v>
                </c:pt>
                <c:pt idx="20">
                  <c:v>2.4137931034482668E-2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A3-4CC2-B41D-189B8DD7DF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98339072"/>
        <c:axId val="99025280"/>
      </c:barChart>
      <c:catAx>
        <c:axId val="9833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uk-UA"/>
          </a:p>
        </c:txPr>
        <c:crossAx val="99025280"/>
        <c:crosses val="autoZero"/>
        <c:auto val="1"/>
        <c:lblAlgn val="ctr"/>
        <c:lblOffset val="100"/>
        <c:noMultiLvlLbl val="0"/>
      </c:catAx>
      <c:valAx>
        <c:axId val="99025280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9833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+mj-lt"/>
        </a:defRPr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33464566929157"/>
          <c:y val="0.14950815337937226"/>
          <c:w val="0.50116108082643462"/>
          <c:h val="0.84662088215891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'V51'!$B$22</c:f>
              <c:strCache>
                <c:ptCount val="1"/>
                <c:pt idx="0">
                  <c:v>Так, у мене це вже є / я це відчув/ла на собі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76,9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69-4172-B5EA-8A8BD98F1D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75,7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69-4172-B5EA-8A8BD98F1D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75,5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69-4172-B5EA-8A8BD98F1D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71,6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69-4172-B5EA-8A8BD98F1D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69,8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69-4172-B5EA-8A8BD98F1D5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66,7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69-4172-B5EA-8A8BD98F1D5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59,5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69-4172-B5EA-8A8BD98F1D5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53,0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69-4172-B5EA-8A8BD98F1D5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49,9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69-4172-B5EA-8A8BD98F1D5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29,1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E69-4172-B5EA-8A8BD98F1D5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9,1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E69-4172-B5EA-8A8BD98F1D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'V51'!$A$23:$A$33</c:f>
              <c:strCache>
                <c:ptCount val="11"/>
                <c:pt idx="0">
                  <c:v>Нові знайомства, цікаве коло спілкування</c:v>
                </c:pt>
                <c:pt idx="1">
                  <c:v>Знайомство з новою культурою</c:v>
                </c:pt>
                <c:pt idx="2">
                  <c:v>Свобода слова, віровизнання, зібрань, політичного вибору</c:v>
                </c:pt>
                <c:pt idx="3">
                  <c:v>Пошана до людської гідності, недоторканість особи та майна</c:v>
                </c:pt>
                <c:pt idx="4">
                  <c:v>Рівність перед законом, відсутність корупції</c:v>
                </c:pt>
                <c:pt idx="5">
                  <c:v>Якісна медицина</c:v>
                </c:pt>
                <c:pt idx="6">
                  <c:v>Добре оплачувана робота</c:v>
                </c:pt>
                <c:pt idx="7">
                  <c:v>Гідні умови праці</c:v>
                </c:pt>
                <c:pt idx="8">
                  <c:v>Якісна освіта для себе / для дітей</c:v>
                </c:pt>
                <c:pt idx="9">
                  <c:v>Соціальна допомога / гідне пенсійне забезпечення</c:v>
                </c:pt>
                <c:pt idx="10">
                  <c:v>Власний прибутковий бізнес</c:v>
                </c:pt>
              </c:strCache>
            </c:strRef>
          </c:cat>
          <c:val>
            <c:numRef>
              <c:f>'V51'!$B$23:$B$33</c:f>
              <c:numCache>
                <c:formatCode>####.0%</c:formatCode>
                <c:ptCount val="11"/>
                <c:pt idx="0">
                  <c:v>0.76888888888889506</c:v>
                </c:pt>
                <c:pt idx="1">
                  <c:v>0.75717439293598365</c:v>
                </c:pt>
                <c:pt idx="2">
                  <c:v>0.75529411764706389</c:v>
                </c:pt>
                <c:pt idx="3">
                  <c:v>0.71624713958810649</c:v>
                </c:pt>
                <c:pt idx="4">
                  <c:v>0.6975717439293585</c:v>
                </c:pt>
                <c:pt idx="5">
                  <c:v>0.6673684210526305</c:v>
                </c:pt>
                <c:pt idx="6">
                  <c:v>0.59505703422053202</c:v>
                </c:pt>
                <c:pt idx="7">
                  <c:v>0.5296610169491569</c:v>
                </c:pt>
                <c:pt idx="8">
                  <c:v>0.49888143176733996</c:v>
                </c:pt>
                <c:pt idx="9">
                  <c:v>0.29137529137529544</c:v>
                </c:pt>
                <c:pt idx="10">
                  <c:v>9.1346153846153688E-2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97-4A0F-85CE-93A7581AD8DF}"/>
            </c:ext>
          </c:extLst>
        </c:ser>
        <c:ser>
          <c:idx val="1"/>
          <c:order val="1"/>
          <c:tx>
            <c:strRef>
              <c:f>'V51'!$C$22</c:f>
              <c:strCache>
                <c:ptCount val="1"/>
                <c:pt idx="0">
                  <c:v>Розраховую, що така перспектива з’явиться у майбутньому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E69-4172-B5EA-8A8BD98F1D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19,0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E69-4172-B5EA-8A8BD98F1D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E69-4172-B5EA-8A8BD98F1D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25,2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E69-4172-B5EA-8A8BD98F1D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22,1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E69-4172-B5EA-8A8BD98F1D50}"/>
                </c:ext>
              </c:extLst>
            </c:dLbl>
            <c:dLbl>
              <c:idx val="5"/>
              <c:layout>
                <c:manualLayout>
                  <c:x val="4.248837340789883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25,9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E69-4172-B5EA-8A8BD98F1D5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36,5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E69-4172-B5EA-8A8BD98F1D5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41,3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E69-4172-B5EA-8A8BD98F1D5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36,2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E69-4172-B5EA-8A8BD98F1D5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45,5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E69-4172-B5EA-8A8BD98F1D5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49,8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E69-4172-B5EA-8A8BD98F1D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'V51'!$A$23:$A$33</c:f>
              <c:strCache>
                <c:ptCount val="11"/>
                <c:pt idx="0">
                  <c:v>Нові знайомства, цікаве коло спілкування</c:v>
                </c:pt>
                <c:pt idx="1">
                  <c:v>Знайомство з новою культурою</c:v>
                </c:pt>
                <c:pt idx="2">
                  <c:v>Свобода слова, віровизнання, зібрань, політичного вибору</c:v>
                </c:pt>
                <c:pt idx="3">
                  <c:v>Пошана до людської гідності, недоторканість особи та майна</c:v>
                </c:pt>
                <c:pt idx="4">
                  <c:v>Рівність перед законом, відсутність корупції</c:v>
                </c:pt>
                <c:pt idx="5">
                  <c:v>Якісна медицина</c:v>
                </c:pt>
                <c:pt idx="6">
                  <c:v>Добре оплачувана робота</c:v>
                </c:pt>
                <c:pt idx="7">
                  <c:v>Гідні умови праці</c:v>
                </c:pt>
                <c:pt idx="8">
                  <c:v>Якісна освіта для себе / для дітей</c:v>
                </c:pt>
                <c:pt idx="9">
                  <c:v>Соціальна допомога / гідне пенсійне забезпечення</c:v>
                </c:pt>
                <c:pt idx="10">
                  <c:v>Власний прибутковий бізнес</c:v>
                </c:pt>
              </c:strCache>
            </c:strRef>
          </c:cat>
          <c:val>
            <c:numRef>
              <c:f>'V51'!$C$23:$C$33</c:f>
              <c:numCache>
                <c:formatCode>####.0%</c:formatCode>
                <c:ptCount val="11"/>
                <c:pt idx="0">
                  <c:v>0.20222222222222241</c:v>
                </c:pt>
                <c:pt idx="1">
                  <c:v>0.189845474613687</c:v>
                </c:pt>
                <c:pt idx="2">
                  <c:v>0.19529411764705901</c:v>
                </c:pt>
                <c:pt idx="3">
                  <c:v>0.25171624713958801</c:v>
                </c:pt>
                <c:pt idx="4">
                  <c:v>0.22075055187638001</c:v>
                </c:pt>
                <c:pt idx="5">
                  <c:v>0.25894736842105293</c:v>
                </c:pt>
                <c:pt idx="6">
                  <c:v>0.36501901140684695</c:v>
                </c:pt>
                <c:pt idx="7">
                  <c:v>0.41313559322033899</c:v>
                </c:pt>
                <c:pt idx="8">
                  <c:v>0.36241610738255542</c:v>
                </c:pt>
                <c:pt idx="9">
                  <c:v>0.45454545454545375</c:v>
                </c:pt>
                <c:pt idx="10">
                  <c:v>0.49759615384615402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97-4A0F-85CE-93A7581AD8DF}"/>
            </c:ext>
          </c:extLst>
        </c:ser>
        <c:ser>
          <c:idx val="2"/>
          <c:order val="2"/>
          <c:tx>
            <c:strRef>
              <c:f>'V51'!$D$22</c:f>
              <c:strCache>
                <c:ptCount val="1"/>
                <c:pt idx="0">
                  <c:v>Сумніваюся, що така перспектива з’явиться у майбутньому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E69-4172-B5EA-8A8BD98F1D50}"/>
                </c:ext>
              </c:extLst>
            </c:dLbl>
            <c:dLbl>
              <c:idx val="1"/>
              <c:layout>
                <c:manualLayout>
                  <c:x val="6.3732560111848524E-3"/>
                  <c:y val="2.89807515324998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E69-4172-B5EA-8A8BD98F1D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E69-4172-B5EA-8A8BD98F1D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E69-4172-B5EA-8A8BD98F1D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8,2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E69-4172-B5EA-8A8BD98F1D50}"/>
                </c:ext>
              </c:extLst>
            </c:dLbl>
            <c:dLbl>
              <c:idx val="5"/>
              <c:layout>
                <c:manualLayout>
                  <c:x val="1.06220933519746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7,4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E69-4172-B5EA-8A8BD98F1D5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E69-4172-B5EA-8A8BD98F1D5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5,7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E69-4172-B5EA-8A8BD98F1D5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13,9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E69-4172-B5EA-8A8BD98F1D5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25,4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E69-4172-B5EA-8A8BD98F1D5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41,1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E69-4172-B5EA-8A8BD98F1D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'V51'!$A$23:$A$33</c:f>
              <c:strCache>
                <c:ptCount val="11"/>
                <c:pt idx="0">
                  <c:v>Нові знайомства, цікаве коло спілкування</c:v>
                </c:pt>
                <c:pt idx="1">
                  <c:v>Знайомство з новою культурою</c:v>
                </c:pt>
                <c:pt idx="2">
                  <c:v>Свобода слова, віровизнання, зібрань, політичного вибору</c:v>
                </c:pt>
                <c:pt idx="3">
                  <c:v>Пошана до людської гідності, недоторканість особи та майна</c:v>
                </c:pt>
                <c:pt idx="4">
                  <c:v>Рівність перед законом, відсутність корупції</c:v>
                </c:pt>
                <c:pt idx="5">
                  <c:v>Якісна медицина</c:v>
                </c:pt>
                <c:pt idx="6">
                  <c:v>Добре оплачувана робота</c:v>
                </c:pt>
                <c:pt idx="7">
                  <c:v>Гідні умови праці</c:v>
                </c:pt>
                <c:pt idx="8">
                  <c:v>Якісна освіта для себе / для дітей</c:v>
                </c:pt>
                <c:pt idx="9">
                  <c:v>Соціальна допомога / гідне пенсійне забезпечення</c:v>
                </c:pt>
                <c:pt idx="10">
                  <c:v>Власний прибутковий бізнес</c:v>
                </c:pt>
              </c:strCache>
            </c:strRef>
          </c:cat>
          <c:val>
            <c:numRef>
              <c:f>'V51'!$D$23:$D$33</c:f>
              <c:numCache>
                <c:formatCode>####.0%</c:formatCode>
                <c:ptCount val="11"/>
                <c:pt idx="0">
                  <c:v>2.8888888888888901E-2</c:v>
                </c:pt>
                <c:pt idx="1">
                  <c:v>5.2980132450331133E-2</c:v>
                </c:pt>
                <c:pt idx="2">
                  <c:v>4.9411764705882412E-2</c:v>
                </c:pt>
                <c:pt idx="3">
                  <c:v>3.2036613272311526E-2</c:v>
                </c:pt>
                <c:pt idx="4">
                  <c:v>8.1677704194260528E-2</c:v>
                </c:pt>
                <c:pt idx="5">
                  <c:v>7.368421052631581E-2</c:v>
                </c:pt>
                <c:pt idx="6">
                  <c:v>3.992395437262361E-2</c:v>
                </c:pt>
                <c:pt idx="7">
                  <c:v>5.7203389830508912E-2</c:v>
                </c:pt>
                <c:pt idx="8">
                  <c:v>0.13870246085011304</c:v>
                </c:pt>
                <c:pt idx="9">
                  <c:v>0.25407925407925402</c:v>
                </c:pt>
                <c:pt idx="10">
                  <c:v>0.41105769230769496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97-4A0F-85CE-93A7581AD8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2"/>
        <c:overlap val="100"/>
        <c:axId val="99141504"/>
        <c:axId val="99537280"/>
      </c:barChart>
      <c:catAx>
        <c:axId val="99141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uk-UA"/>
          </a:p>
        </c:txPr>
        <c:crossAx val="99537280"/>
        <c:crosses val="autoZero"/>
        <c:auto val="1"/>
        <c:lblAlgn val="ctr"/>
        <c:lblOffset val="100"/>
        <c:noMultiLvlLbl val="0"/>
      </c:catAx>
      <c:valAx>
        <c:axId val="99537280"/>
        <c:scaling>
          <c:orientation val="minMax"/>
          <c:max val="1"/>
        </c:scaling>
        <c:delete val="1"/>
        <c:axPos val="t"/>
        <c:numFmt formatCode="####.0%" sourceLinked="1"/>
        <c:majorTickMark val="out"/>
        <c:minorTickMark val="none"/>
        <c:tickLblPos val="none"/>
        <c:crossAx val="9914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9873982098391545E-2"/>
          <c:y val="1.6379073916473225E-2"/>
          <c:w val="0.83444006999125053"/>
          <c:h val="0.12045113374491095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uk-UA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300" b="0">
          <a:latin typeface="+mj-lt"/>
        </a:defRPr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V52_54!$Q$17:$Q$26</c:f>
              <c:strCache>
                <c:ptCount val="10"/>
                <c:pt idx="0">
                  <c:v>рідним, які залишилися в Україні</c:v>
                </c:pt>
                <c:pt idx="1">
                  <c:v>рідним, які перебувають з Вами у Франції</c:v>
                </c:pt>
                <c:pt idx="2">
                  <c:v>Українській Греко-Католицькій Церкві</c:v>
                </c:pt>
                <c:pt idx="3">
                  <c:v>представникам французьких державних структур</c:v>
                </c:pt>
                <c:pt idx="4">
                  <c:v>французьким громадським організаціям</c:v>
                </c:pt>
                <c:pt idx="5">
                  <c:v>місцевим мешканцям французам</c:v>
                </c:pt>
                <c:pt idx="6">
                  <c:v>вихідцям з України, які перебувають у Франції</c:v>
                </c:pt>
                <c:pt idx="7">
                  <c:v>українським громадським організаціям у Франції</c:v>
                </c:pt>
                <c:pt idx="8">
                  <c:v>Православним Церквам</c:v>
                </c:pt>
                <c:pt idx="9">
                  <c:v>українському посольству у Франції</c:v>
                </c:pt>
              </c:strCache>
            </c:strRef>
          </c:cat>
          <c:val>
            <c:numRef>
              <c:f>V52_54!$R$17:$R$26</c:f>
              <c:numCache>
                <c:formatCode>####.00</c:formatCode>
                <c:ptCount val="10"/>
                <c:pt idx="0">
                  <c:v>1.2936507936507939</c:v>
                </c:pt>
                <c:pt idx="1">
                  <c:v>1.48723897911833</c:v>
                </c:pt>
                <c:pt idx="2">
                  <c:v>1.9885931558935361</c:v>
                </c:pt>
                <c:pt idx="3">
                  <c:v>2.1333333333333342</c:v>
                </c:pt>
                <c:pt idx="4">
                  <c:v>2.3164556962025014</c:v>
                </c:pt>
                <c:pt idx="5">
                  <c:v>2.4522292993630321</c:v>
                </c:pt>
                <c:pt idx="6">
                  <c:v>2.5374732334046977</c:v>
                </c:pt>
                <c:pt idx="7">
                  <c:v>2.5576519916142537</c:v>
                </c:pt>
                <c:pt idx="8">
                  <c:v>2.6189427312775342</c:v>
                </c:pt>
                <c:pt idx="9">
                  <c:v>2.6596153846153827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7-40E8-805B-E47E5CDB8C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80371072"/>
        <c:axId val="81803136"/>
      </c:barChart>
      <c:catAx>
        <c:axId val="80371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300"/>
            </a:pPr>
            <a:endParaRPr lang="uk-UA"/>
          </a:p>
        </c:txPr>
        <c:crossAx val="81803136"/>
        <c:crosses val="autoZero"/>
        <c:auto val="1"/>
        <c:lblAlgn val="ctr"/>
        <c:lblOffset val="100"/>
        <c:noMultiLvlLbl val="0"/>
      </c:catAx>
      <c:valAx>
        <c:axId val="81803136"/>
        <c:scaling>
          <c:orientation val="minMax"/>
        </c:scaling>
        <c:delete val="1"/>
        <c:axPos val="t"/>
        <c:numFmt formatCode="####.00" sourceLinked="1"/>
        <c:majorTickMark val="none"/>
        <c:minorTickMark val="none"/>
        <c:tickLblPos val="none"/>
        <c:crossAx val="8037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+mj-lt"/>
        </a:defRPr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4"/>
          <c:order val="4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Лист2!$B$4:$B$13</c:f>
              <c:strCache>
                <c:ptCount val="10"/>
                <c:pt idx="0">
                  <c:v>УГКЦ</c:v>
                </c:pt>
                <c:pt idx="1">
                  <c:v>УПЦ КП</c:v>
                </c:pt>
                <c:pt idx="2">
                  <c:v>Християни</c:v>
                </c:pt>
                <c:pt idx="3">
                  <c:v>УАПЦ</c:v>
                </c:pt>
                <c:pt idx="4">
                  <c:v>Православний без чіткої приналежності до певної церкви</c:v>
                </c:pt>
                <c:pt idx="5">
                  <c:v>Не належу до жодної конфесії / релігії</c:v>
                </c:pt>
                <c:pt idx="6">
                  <c:v>УПЦ МП</c:v>
                </c:pt>
                <c:pt idx="7">
                  <c:v>Атеїст/ка</c:v>
                </c:pt>
                <c:pt idx="8">
                  <c:v>Римо-Католицька Церква</c:v>
                </c:pt>
                <c:pt idx="9">
                  <c:v>Свідки Єгови</c:v>
                </c:pt>
              </c:strCache>
            </c:strRef>
          </c:cat>
          <c:val>
            <c:numRef>
              <c:f>Лист2!$G$4:$G$13</c:f>
              <c:numCache>
                <c:formatCode>General</c:formatCode>
                <c:ptCount val="10"/>
                <c:pt idx="0">
                  <c:v>53</c:v>
                </c:pt>
                <c:pt idx="1">
                  <c:v>16</c:v>
                </c:pt>
                <c:pt idx="2">
                  <c:v>7</c:v>
                </c:pt>
                <c:pt idx="3">
                  <c:v>5.5</c:v>
                </c:pt>
                <c:pt idx="4">
                  <c:v>4.7</c:v>
                </c:pt>
                <c:pt idx="5">
                  <c:v>3.3</c:v>
                </c:pt>
                <c:pt idx="6">
                  <c:v>3</c:v>
                </c:pt>
                <c:pt idx="7">
                  <c:v>2</c:v>
                </c:pt>
                <c:pt idx="8">
                  <c:v>1.5</c:v>
                </c:pt>
                <c:pt idx="9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4-4597-B94F-31E59F0D6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10"/>
        <c:axId val="198865280"/>
        <c:axId val="1988668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Лист2!$C$4:$C$13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01D4-4597-B94F-31E59F0D6A47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Лист2!$D$4:$D$13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01D4-4597-B94F-31E59F0D6A47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Лист2!$E$4:$E$13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01D4-4597-B94F-31E59F0D6A47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Лист2!$F$4:$F$13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1D4-4597-B94F-31E59F0D6A47}"/>
                  </c:ext>
                </c:extLst>
              </c15:ser>
            </c15:filteredBarSeries>
          </c:ext>
        </c:extLst>
      </c:barChart>
      <c:catAx>
        <c:axId val="1988652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500"/>
            </a:pPr>
            <a:endParaRPr lang="uk-UA"/>
          </a:p>
        </c:txPr>
        <c:crossAx val="198866816"/>
        <c:crosses val="autoZero"/>
        <c:auto val="1"/>
        <c:lblAlgn val="ctr"/>
        <c:lblOffset val="100"/>
        <c:noMultiLvlLbl val="0"/>
      </c:catAx>
      <c:valAx>
        <c:axId val="1988668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98865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uk-UA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Лист2!$E$55</c:f>
              <c:strCache>
                <c:ptCount val="1"/>
                <c:pt idx="0">
                  <c:v>Україні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6963528413909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CD-4631-9B35-182D11512867}"/>
                </c:ext>
              </c:extLst>
            </c:dLbl>
            <c:dLbl>
              <c:idx val="1"/>
              <c:layout>
                <c:manualLayout>
                  <c:x val="0"/>
                  <c:y val="3.39270568278201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CD-4631-9B35-182D11512867}"/>
                </c:ext>
              </c:extLst>
            </c:dLbl>
            <c:dLbl>
              <c:idx val="2"/>
              <c:layout>
                <c:manualLayout>
                  <c:x val="0"/>
                  <c:y val="1.0178117048345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CD-4631-9B35-182D11512867}"/>
                </c:ext>
              </c:extLst>
            </c:dLbl>
            <c:dLbl>
              <c:idx val="7"/>
              <c:layout>
                <c:manualLayout>
                  <c:x val="-1.8912529550828116E-3"/>
                  <c:y val="6.7854113655640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CD-4631-9B35-182D11512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Лист2!$B$56:$D$63</c:f>
              <c:strCache>
                <c:ptCount val="8"/>
                <c:pt idx="0">
                  <c:v>Щодня</c:v>
                </c:pt>
                <c:pt idx="1">
                  <c:v>Кілька разів на тиждень</c:v>
                </c:pt>
                <c:pt idx="2">
                  <c:v>Один раз на тиждень</c:v>
                </c:pt>
                <c:pt idx="3">
                  <c:v>Принаймні кілька разів на місяць</c:v>
                </c:pt>
                <c:pt idx="4">
                  <c:v>В середньому раз на півроку</c:v>
                </c:pt>
                <c:pt idx="5">
                  <c:v>Раз на рік</c:v>
                </c:pt>
                <c:pt idx="6">
                  <c:v>Рідше, ніж раз на рік</c:v>
                </c:pt>
                <c:pt idx="7">
                  <c:v>Ніколи</c:v>
                </c:pt>
              </c:strCache>
            </c:strRef>
          </c:cat>
          <c:val>
            <c:numRef>
              <c:f>Лист2!$E$56:$E$63</c:f>
              <c:numCache>
                <c:formatCode>General</c:formatCode>
                <c:ptCount val="8"/>
                <c:pt idx="0">
                  <c:v>1</c:v>
                </c:pt>
                <c:pt idx="1">
                  <c:v>7</c:v>
                </c:pt>
                <c:pt idx="2">
                  <c:v>33</c:v>
                </c:pt>
                <c:pt idx="3">
                  <c:v>25</c:v>
                </c:pt>
                <c:pt idx="4">
                  <c:v>18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CD-4631-9B35-182D11512867}"/>
            </c:ext>
          </c:extLst>
        </c:ser>
        <c:ser>
          <c:idx val="1"/>
          <c:order val="1"/>
          <c:tx>
            <c:strRef>
              <c:f>Лист2!$F$55</c:f>
              <c:strCache>
                <c:ptCount val="1"/>
                <c:pt idx="0">
                  <c:v>Франції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3570822731128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CD-4631-9B35-182D11512867}"/>
                </c:ext>
              </c:extLst>
            </c:dLbl>
            <c:dLbl>
              <c:idx val="1"/>
              <c:layout>
                <c:manualLayout>
                  <c:x val="-1.8912529550828116E-3"/>
                  <c:y val="-1.3570822731128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CD-4631-9B35-182D11512867}"/>
                </c:ext>
              </c:extLst>
            </c:dLbl>
            <c:dLbl>
              <c:idx val="2"/>
              <c:layout>
                <c:manualLayout>
                  <c:x val="-1.8912529550827422E-3"/>
                  <c:y val="-1.696352841391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CD-4631-9B35-182D11512867}"/>
                </c:ext>
              </c:extLst>
            </c:dLbl>
            <c:dLbl>
              <c:idx val="3"/>
              <c:layout>
                <c:manualLayout>
                  <c:x val="-1.38690281210771E-16"/>
                  <c:y val="-2.0356234096692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CD-4631-9B35-182D11512867}"/>
                </c:ext>
              </c:extLst>
            </c:dLbl>
            <c:dLbl>
              <c:idx val="4"/>
              <c:layout>
                <c:manualLayout>
                  <c:x val="-6.9345140605385499E-17"/>
                  <c:y val="-1.696352841391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CD-4631-9B35-182D11512867}"/>
                </c:ext>
              </c:extLst>
            </c:dLbl>
            <c:dLbl>
              <c:idx val="5"/>
              <c:layout>
                <c:manualLayout>
                  <c:x val="-6.9345140605385499E-17"/>
                  <c:y val="-1.6963528413910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CD-4631-9B35-182D11512867}"/>
                </c:ext>
              </c:extLst>
            </c:dLbl>
            <c:dLbl>
              <c:idx val="6"/>
              <c:layout>
                <c:manualLayout>
                  <c:x val="0"/>
                  <c:y val="-1.6963528413910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CD-4631-9B35-182D11512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Лист2!$B$56:$D$63</c:f>
              <c:strCache>
                <c:ptCount val="8"/>
                <c:pt idx="0">
                  <c:v>Щодня</c:v>
                </c:pt>
                <c:pt idx="1">
                  <c:v>Кілька разів на тиждень</c:v>
                </c:pt>
                <c:pt idx="2">
                  <c:v>Один раз на тиждень</c:v>
                </c:pt>
                <c:pt idx="3">
                  <c:v>Принаймні кілька разів на місяць</c:v>
                </c:pt>
                <c:pt idx="4">
                  <c:v>В середньому раз на півроку</c:v>
                </c:pt>
                <c:pt idx="5">
                  <c:v>Раз на рік</c:v>
                </c:pt>
                <c:pt idx="6">
                  <c:v>Рідше, ніж раз на рік</c:v>
                </c:pt>
                <c:pt idx="7">
                  <c:v>Ніколи</c:v>
                </c:pt>
              </c:strCache>
            </c:strRef>
          </c:cat>
          <c:val>
            <c:numRef>
              <c:f>Лист2!$F$56:$F$63</c:f>
              <c:numCache>
                <c:formatCode>General</c:formatCode>
                <c:ptCount val="8"/>
                <c:pt idx="0">
                  <c:v>1</c:v>
                </c:pt>
                <c:pt idx="1">
                  <c:v>8</c:v>
                </c:pt>
                <c:pt idx="2">
                  <c:v>34</c:v>
                </c:pt>
                <c:pt idx="3">
                  <c:v>24</c:v>
                </c:pt>
                <c:pt idx="4">
                  <c:v>14</c:v>
                </c:pt>
                <c:pt idx="5">
                  <c:v>6</c:v>
                </c:pt>
                <c:pt idx="6">
                  <c:v>5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FCD-4631-9B35-182D115128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6"/>
        <c:overlap val="-32"/>
        <c:axId val="2061731599"/>
        <c:axId val="2061729519"/>
      </c:barChart>
      <c:catAx>
        <c:axId val="2061731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uk-UA"/>
          </a:p>
        </c:txPr>
        <c:crossAx val="2061729519"/>
        <c:crosses val="autoZero"/>
        <c:auto val="1"/>
        <c:lblAlgn val="ctr"/>
        <c:lblOffset val="100"/>
        <c:noMultiLvlLbl val="0"/>
      </c:catAx>
      <c:valAx>
        <c:axId val="20617295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uk-UA"/>
          </a:p>
        </c:txPr>
        <c:crossAx val="2061731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4"/>
          <c:order val="4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Лист2!$B$4:$B$13</c:f>
              <c:strCache>
                <c:ptCount val="10"/>
                <c:pt idx="0">
                  <c:v>УГКЦ</c:v>
                </c:pt>
                <c:pt idx="1">
                  <c:v>УПЦ КП</c:v>
                </c:pt>
                <c:pt idx="2">
                  <c:v>Християни</c:v>
                </c:pt>
                <c:pt idx="3">
                  <c:v>УАПЦ</c:v>
                </c:pt>
                <c:pt idx="4">
                  <c:v>Православний без чіткої приналежності до певної церкви</c:v>
                </c:pt>
                <c:pt idx="5">
                  <c:v>Не належу до жодної конфесії / релігії</c:v>
                </c:pt>
                <c:pt idx="6">
                  <c:v>УПЦ МП</c:v>
                </c:pt>
                <c:pt idx="7">
                  <c:v>Атеїст/ка</c:v>
                </c:pt>
                <c:pt idx="8">
                  <c:v>Римо-Католицька Церква</c:v>
                </c:pt>
                <c:pt idx="9">
                  <c:v>Свідки Єгови</c:v>
                </c:pt>
              </c:strCache>
            </c:strRef>
          </c:cat>
          <c:val>
            <c:numRef>
              <c:f>Лист2!$G$4:$G$13</c:f>
              <c:numCache>
                <c:formatCode>General</c:formatCode>
                <c:ptCount val="10"/>
                <c:pt idx="0">
                  <c:v>53</c:v>
                </c:pt>
                <c:pt idx="1">
                  <c:v>16</c:v>
                </c:pt>
                <c:pt idx="2">
                  <c:v>7</c:v>
                </c:pt>
                <c:pt idx="3">
                  <c:v>5.5</c:v>
                </c:pt>
                <c:pt idx="4">
                  <c:v>4.7</c:v>
                </c:pt>
                <c:pt idx="5">
                  <c:v>3.3</c:v>
                </c:pt>
                <c:pt idx="6">
                  <c:v>3</c:v>
                </c:pt>
                <c:pt idx="7">
                  <c:v>2</c:v>
                </c:pt>
                <c:pt idx="8">
                  <c:v>1.5</c:v>
                </c:pt>
                <c:pt idx="9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4-4597-B94F-31E59F0D6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10"/>
        <c:axId val="198865280"/>
        <c:axId val="1988668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Лист2!$C$4:$C$13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01D4-4597-B94F-31E59F0D6A47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Лист2!$D$4:$D$13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01D4-4597-B94F-31E59F0D6A47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Лист2!$E$4:$E$13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01D4-4597-B94F-31E59F0D6A47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Лист2!$B$4:$B$13</c15:sqref>
                        </c15:formulaRef>
                      </c:ext>
                    </c:extLst>
                    <c:strCache>
                      <c:ptCount val="10"/>
                      <c:pt idx="0">
                        <c:v>УГКЦ</c:v>
                      </c:pt>
                      <c:pt idx="1">
                        <c:v>УПЦ КП</c:v>
                      </c:pt>
                      <c:pt idx="2">
                        <c:v>Християни</c:v>
                      </c:pt>
                      <c:pt idx="3">
                        <c:v>УАПЦ</c:v>
                      </c:pt>
                      <c:pt idx="4">
                        <c:v>Православний без чіткої приналежності до певної церкви</c:v>
                      </c:pt>
                      <c:pt idx="5">
                        <c:v>Не належу до жодної конфесії / релігії</c:v>
                      </c:pt>
                      <c:pt idx="6">
                        <c:v>УПЦ МП</c:v>
                      </c:pt>
                      <c:pt idx="7">
                        <c:v>Атеїст/ка</c:v>
                      </c:pt>
                      <c:pt idx="8">
                        <c:v>Римо-Католицька Церква</c:v>
                      </c:pt>
                      <c:pt idx="9">
                        <c:v>Свідки Єгови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Лист2!$F$4:$F$13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1D4-4597-B94F-31E59F0D6A47}"/>
                  </c:ext>
                </c:extLst>
              </c15:ser>
            </c15:filteredBarSeries>
          </c:ext>
        </c:extLst>
      </c:barChart>
      <c:catAx>
        <c:axId val="1988652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500"/>
            </a:pPr>
            <a:endParaRPr lang="uk-UA"/>
          </a:p>
        </c:txPr>
        <c:crossAx val="198866816"/>
        <c:crosses val="autoZero"/>
        <c:auto val="1"/>
        <c:lblAlgn val="ctr"/>
        <c:lblOffset val="100"/>
        <c:noMultiLvlLbl val="0"/>
      </c:catAx>
      <c:valAx>
        <c:axId val="1988668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98865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uk-UA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59971293043"/>
          <c:y val="0.33615948692111841"/>
          <c:w val="0.78105518354574022"/>
          <c:h val="0.58008803221444138"/>
        </c:manualLayout>
      </c:layout>
      <c:doughnutChart>
        <c:varyColors val="1"/>
        <c:ser>
          <c:idx val="0"/>
          <c:order val="0"/>
          <c:tx>
            <c:strRef>
              <c:f>Лист2!$H$126</c:f>
              <c:strCache>
                <c:ptCount val="1"/>
                <c:pt idx="0">
                  <c:v>Україна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82-4D91-A76E-DFF3FA41BA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82-4D91-A76E-DFF3FA41BA6A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82-4D91-A76E-DFF3FA41BA6A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82-4D91-A76E-DFF3FA41BA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Лист2!$B$127:$E$130</c:f>
              <c:strCache>
                <c:ptCount val="4"/>
                <c:pt idx="0">
                  <c:v>Брав/ла участь у всіх заходах</c:v>
                </c:pt>
                <c:pt idx="1">
                  <c:v>Брав/ла участь у більшості заходів</c:v>
                </c:pt>
                <c:pt idx="2">
                  <c:v>Брав/ла участь у деяких заходах</c:v>
                </c:pt>
                <c:pt idx="3">
                  <c:v>Не брав/ла участь в заходах</c:v>
                </c:pt>
              </c:strCache>
            </c:strRef>
          </c:cat>
          <c:val>
            <c:numRef>
              <c:f>Лист2!$H$127:$H$130</c:f>
              <c:numCache>
                <c:formatCode>General</c:formatCode>
                <c:ptCount val="4"/>
                <c:pt idx="0">
                  <c:v>4</c:v>
                </c:pt>
                <c:pt idx="1">
                  <c:v>9</c:v>
                </c:pt>
                <c:pt idx="2">
                  <c:v>30</c:v>
                </c:pt>
                <c:pt idx="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82-4D91-A76E-DFF3FA41BA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60440317044502E-2"/>
          <c:y val="1.4351850107921393E-2"/>
          <c:w val="0.84723562401494168"/>
          <c:h val="0.256503414127294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 baseline="0">
              <a:latin typeface="Cambria" panose="02040503050406030204" pitchFamily="18" charset="0"/>
              <a:ea typeface="Cambria" panose="02040503050406030204" pitchFamily="18" charset="0"/>
            </a:defRPr>
          </a:pPr>
          <a:endParaRPr lang="uk-UA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just">
        <a:defRPr>
          <a:latin typeface="+mj-lt"/>
        </a:defRPr>
      </a:pPr>
      <a:endParaRPr lang="uk-UA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16065141816915"/>
          <c:y val="0.35127202709427691"/>
          <c:w val="0.77926364624401689"/>
          <c:h val="0.57126285106798547"/>
        </c:manualLayout>
      </c:layout>
      <c:doughnutChart>
        <c:varyColors val="1"/>
        <c:ser>
          <c:idx val="0"/>
          <c:order val="0"/>
          <c:tx>
            <c:strRef>
              <c:f>Лист2!$G$126</c:f>
              <c:strCache>
                <c:ptCount val="1"/>
                <c:pt idx="0">
                  <c:v>Франція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A7-4CD7-A852-B02A03A9B0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EA7-4CD7-A852-B02A03A9B0F6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EA7-4CD7-A852-B02A03A9B0F6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EA7-4CD7-A852-B02A03A9B0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Лист2!$B$127:$F$130</c:f>
              <c:strCache>
                <c:ptCount val="4"/>
                <c:pt idx="0">
                  <c:v>Брав/ла участь у всіх заходах</c:v>
                </c:pt>
                <c:pt idx="1">
                  <c:v>Брав/ла участь у більшості заходів</c:v>
                </c:pt>
                <c:pt idx="2">
                  <c:v>Брав/ла участь у деяких заходах</c:v>
                </c:pt>
                <c:pt idx="3">
                  <c:v>Не брав/ла участь в заходах</c:v>
                </c:pt>
              </c:strCache>
            </c:strRef>
          </c:cat>
          <c:val>
            <c:numRef>
              <c:f>Лист2!$G$127:$G$130</c:f>
              <c:numCache>
                <c:formatCode>General</c:formatCode>
                <c:ptCount val="4"/>
                <c:pt idx="0">
                  <c:v>3</c:v>
                </c:pt>
                <c:pt idx="1">
                  <c:v>12</c:v>
                </c:pt>
                <c:pt idx="2">
                  <c:v>30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A7-4CD7-A852-B02A03A9B0F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2387028554745667E-2"/>
          <c:y val="1.435363437036144E-2"/>
          <c:w val="0.8508048272461195"/>
          <c:h val="0.2643536343703614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 baseline="0">
              <a:latin typeface="Cambria" panose="02040503050406030204" pitchFamily="18" charset="0"/>
            </a:defRPr>
          </a:pPr>
          <a:endParaRPr lang="uk-UA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uk-UA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926578456186058"/>
          <c:y val="6.1486648177737748E-4"/>
          <c:w val="0.46073429178195291"/>
          <c:h val="0.997392410229154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0254702888826999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EA-443D-A8A5-1AA1238F92D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0"/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V47_48!$B$23:$B$28</c:f>
              <c:strCache>
                <c:ptCount val="6"/>
                <c:pt idx="0">
                  <c:v>Не маю жодних документів на проживання (або їхній термін дії закінчився)</c:v>
                </c:pt>
                <c:pt idx="1">
                  <c:v>Маю короткотермінову візу (менш ніж на один рік) або легально перебуваю в рамках безвізового режиму</c:v>
                </c:pt>
                <c:pt idx="2">
                  <c:v>Маю довгострокову візу або тимчасовий дозвіл на проживання (один рік і більше)</c:v>
                </c:pt>
                <c:pt idx="3">
                  <c:v>Маю дозвіл на постійне проживання</c:v>
                </c:pt>
                <c:pt idx="4">
                  <c:v>Громадянин / громадянка Франції</c:v>
                </c:pt>
                <c:pt idx="5">
                  <c:v>Інше</c:v>
                </c:pt>
              </c:strCache>
            </c:strRef>
          </c:cat>
          <c:val>
            <c:numRef>
              <c:f>V47_48!$E$23:$E$28</c:f>
              <c:numCache>
                <c:formatCode>####.0</c:formatCode>
                <c:ptCount val="6"/>
                <c:pt idx="0">
                  <c:v>44.065040650406445</c:v>
                </c:pt>
                <c:pt idx="1">
                  <c:v>12.520325203252018</c:v>
                </c:pt>
                <c:pt idx="2">
                  <c:v>19.186991869918735</c:v>
                </c:pt>
                <c:pt idx="3">
                  <c:v>17.398373983739653</c:v>
                </c:pt>
                <c:pt idx="4">
                  <c:v>4.5528455284552214</c:v>
                </c:pt>
                <c:pt idx="5">
                  <c:v>2.2764227642276418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35-4EF3-ADF0-F5410D05C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9264768"/>
        <c:axId val="36840192"/>
      </c:barChart>
      <c:catAx>
        <c:axId val="79264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uk-UA"/>
          </a:p>
        </c:txPr>
        <c:crossAx val="36840192"/>
        <c:crosses val="autoZero"/>
        <c:auto val="1"/>
        <c:lblAlgn val="ctr"/>
        <c:lblOffset val="100"/>
        <c:noMultiLvlLbl val="0"/>
      </c:catAx>
      <c:valAx>
        <c:axId val="36840192"/>
        <c:scaling>
          <c:orientation val="minMax"/>
        </c:scaling>
        <c:delete val="1"/>
        <c:axPos val="t"/>
        <c:numFmt formatCode="####.0" sourceLinked="1"/>
        <c:majorTickMark val="none"/>
        <c:minorTickMark val="none"/>
        <c:tickLblPos val="none"/>
        <c:crossAx val="7926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+mj-lt"/>
        </a:defRPr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75094595825448"/>
          <c:y val="7.7484344759935334E-2"/>
          <c:w val="0.50024905404174635"/>
          <c:h val="0.8928860256104350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Лист1!$C$4</c:f>
              <c:strCache>
                <c:ptCount val="1"/>
                <c:pt idx="0">
                  <c:v>вплинуло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11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68C-473C-9A76-51153B1FB249}"/>
                </c:ext>
              </c:extLst>
            </c:dLbl>
            <c:dLbl>
              <c:idx val="12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68C-473C-9A76-51153B1FB249}"/>
                </c:ext>
              </c:extLst>
            </c:dLbl>
            <c:dLbl>
              <c:idx val="13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68C-473C-9A76-51153B1FB24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Лист1!$B$5:$B$18</c:f>
              <c:strCache>
                <c:ptCount val="14"/>
                <c:pt idx="0">
                  <c:v>Пропозиція прибуткової роботи</c:v>
                </c:pt>
                <c:pt idx="1">
                  <c:v>Різний рівень стандартів життя в Україні та Франції</c:v>
                </c:pt>
                <c:pt idx="2">
                  <c:v>Брак можливостей для самореалізації в Україні</c:v>
                </c:pt>
                <c:pt idx="3">
                  <c:v>Політична нестабільність в Україні</c:v>
                </c:pt>
                <c:pt idx="4">
                  <c:v>Сімейні обставини, що змусили шукати заробітку</c:v>
                </c:pt>
                <c:pt idx="5">
                  <c:v>Можливість здобути добру освіту самому чи дати її своїм дітям</c:v>
                </c:pt>
                <c:pt idx="6">
                  <c:v>Воз'єднання родини</c:v>
                </c:pt>
                <c:pt idx="7">
                  <c:v>Потреба в якісних медичних послугах</c:v>
                </c:pt>
                <c:pt idx="8">
                  <c:v>Обмеження прав і свобод в Україні</c:v>
                </c:pt>
                <c:pt idx="9">
                  <c:v>Збройний конфлікт в Україні</c:v>
                </c:pt>
                <c:pt idx="10">
                  <c:v>Етнічні напруження та дискримінація в Україні</c:v>
                </c:pt>
                <c:pt idx="11">
                  <c:v>Переслідування з боку уряду чи певних політичних сил в Україні</c:v>
                </c:pt>
                <c:pt idx="12">
                  <c:v>Переведення бізнес-діяльності до Франції, оскільки тут розміщений головний офіс</c:v>
                </c:pt>
                <c:pt idx="13">
                  <c:v>Переслідування за релігійною приналежністю</c:v>
                </c:pt>
              </c:strCache>
            </c:strRef>
          </c:cat>
          <c:val>
            <c:numRef>
              <c:f>Лист1!$C$5:$C$18</c:f>
              <c:numCache>
                <c:formatCode>0.0</c:formatCode>
                <c:ptCount val="14"/>
                <c:pt idx="0">
                  <c:v>59.8</c:v>
                </c:pt>
                <c:pt idx="1">
                  <c:v>59.7</c:v>
                </c:pt>
                <c:pt idx="2">
                  <c:v>52.2</c:v>
                </c:pt>
                <c:pt idx="3">
                  <c:v>50.9</c:v>
                </c:pt>
                <c:pt idx="4">
                  <c:v>49.1</c:v>
                </c:pt>
                <c:pt idx="5">
                  <c:v>48.7</c:v>
                </c:pt>
                <c:pt idx="6">
                  <c:v>34.4</c:v>
                </c:pt>
                <c:pt idx="7">
                  <c:v>23.9</c:v>
                </c:pt>
                <c:pt idx="8">
                  <c:v>20.5</c:v>
                </c:pt>
                <c:pt idx="9">
                  <c:v>17.8</c:v>
                </c:pt>
                <c:pt idx="10">
                  <c:v>6.6</c:v>
                </c:pt>
                <c:pt idx="11">
                  <c:v>5.0999999999999996</c:v>
                </c:pt>
                <c:pt idx="12">
                  <c:v>1.5</c:v>
                </c:pt>
                <c:pt idx="1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8C-473C-9A76-51153B1FB249}"/>
            </c:ext>
          </c:extLst>
        </c:ser>
        <c:ser>
          <c:idx val="1"/>
          <c:order val="1"/>
          <c:tx>
            <c:strRef>
              <c:f>Лист1!$D$4</c:f>
              <c:strCache>
                <c:ptCount val="1"/>
                <c:pt idx="0">
                  <c:v>важко відповісти чи вплинуло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1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68C-473C-9A76-51153B1FB249}"/>
                </c:ext>
              </c:extLst>
            </c:dLbl>
            <c:dLbl>
              <c:idx val="12"/>
              <c:layout>
                <c:manualLayout>
                  <c:x val="1.2586037624654628E-2"/>
                  <c:y val="6.3708862391193434E-7"/>
                </c:manualLayout>
              </c:layout>
              <c:spPr/>
              <c:txPr>
                <a:bodyPr rot="-5400000" vert="horz"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C-473C-9A76-51153B1FB249}"/>
                </c:ext>
              </c:extLst>
            </c:dLbl>
            <c:dLbl>
              <c:idx val="13"/>
              <c:layout>
                <c:manualLayout>
                  <c:x val="1.048836468721223E-2"/>
                  <c:y val="4.2472574927462455E-7"/>
                </c:manualLayout>
              </c:layout>
              <c:spPr/>
              <c:txPr>
                <a:bodyPr rot="-5400000" vert="horz"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8C-473C-9A76-51153B1FB24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Лист1!$B$5:$B$18</c:f>
              <c:strCache>
                <c:ptCount val="14"/>
                <c:pt idx="0">
                  <c:v>Пропозиція прибуткової роботи</c:v>
                </c:pt>
                <c:pt idx="1">
                  <c:v>Різний рівень стандартів життя в Україні та Франції</c:v>
                </c:pt>
                <c:pt idx="2">
                  <c:v>Брак можливостей для самореалізації в Україні</c:v>
                </c:pt>
                <c:pt idx="3">
                  <c:v>Політична нестабільність в Україні</c:v>
                </c:pt>
                <c:pt idx="4">
                  <c:v>Сімейні обставини, що змусили шукати заробітку</c:v>
                </c:pt>
                <c:pt idx="5">
                  <c:v>Можливість здобути добру освіту самому чи дати її своїм дітям</c:v>
                </c:pt>
                <c:pt idx="6">
                  <c:v>Воз'єднання родини</c:v>
                </c:pt>
                <c:pt idx="7">
                  <c:v>Потреба в якісних медичних послугах</c:v>
                </c:pt>
                <c:pt idx="8">
                  <c:v>Обмеження прав і свобод в Україні</c:v>
                </c:pt>
                <c:pt idx="9">
                  <c:v>Збройний конфлікт в Україні</c:v>
                </c:pt>
                <c:pt idx="10">
                  <c:v>Етнічні напруження та дискримінація в Україні</c:v>
                </c:pt>
                <c:pt idx="11">
                  <c:v>Переслідування з боку уряду чи певних політичних сил в Україні</c:v>
                </c:pt>
                <c:pt idx="12">
                  <c:v>Переведення бізнес-діяльності до Франції, оскільки тут розміщений головний офіс</c:v>
                </c:pt>
                <c:pt idx="13">
                  <c:v>Переслідування за релігійною приналежністю</c:v>
                </c:pt>
              </c:strCache>
            </c:strRef>
          </c:cat>
          <c:val>
            <c:numRef>
              <c:f>Лист1!$D$5:$D$18</c:f>
              <c:numCache>
                <c:formatCode>0.0</c:formatCode>
                <c:ptCount val="14"/>
                <c:pt idx="0">
                  <c:v>12.4</c:v>
                </c:pt>
                <c:pt idx="1">
                  <c:v>15.7</c:v>
                </c:pt>
                <c:pt idx="2">
                  <c:v>15</c:v>
                </c:pt>
                <c:pt idx="3">
                  <c:v>14.1</c:v>
                </c:pt>
                <c:pt idx="4">
                  <c:v>12.4</c:v>
                </c:pt>
                <c:pt idx="5">
                  <c:v>7.4</c:v>
                </c:pt>
                <c:pt idx="6">
                  <c:v>6.4</c:v>
                </c:pt>
                <c:pt idx="7">
                  <c:v>11.8</c:v>
                </c:pt>
                <c:pt idx="8">
                  <c:v>14</c:v>
                </c:pt>
                <c:pt idx="9">
                  <c:v>11</c:v>
                </c:pt>
                <c:pt idx="10">
                  <c:v>10.7</c:v>
                </c:pt>
                <c:pt idx="11">
                  <c:v>4.9000000000000004</c:v>
                </c:pt>
                <c:pt idx="12">
                  <c:v>3.9</c:v>
                </c:pt>
                <c:pt idx="1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8C-473C-9A76-51153B1FB249}"/>
            </c:ext>
          </c:extLst>
        </c:ser>
        <c:ser>
          <c:idx val="2"/>
          <c:order val="2"/>
          <c:tx>
            <c:strRef>
              <c:f>Лист1!$E$4</c:f>
              <c:strCache>
                <c:ptCount val="1"/>
                <c:pt idx="0">
                  <c:v>не вплинуло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Лист1!$B$5:$B$18</c:f>
              <c:strCache>
                <c:ptCount val="14"/>
                <c:pt idx="0">
                  <c:v>Пропозиція прибуткової роботи</c:v>
                </c:pt>
                <c:pt idx="1">
                  <c:v>Різний рівень стандартів життя в Україні та Франції</c:v>
                </c:pt>
                <c:pt idx="2">
                  <c:v>Брак можливостей для самореалізації в Україні</c:v>
                </c:pt>
                <c:pt idx="3">
                  <c:v>Політична нестабільність в Україні</c:v>
                </c:pt>
                <c:pt idx="4">
                  <c:v>Сімейні обставини, що змусили шукати заробітку</c:v>
                </c:pt>
                <c:pt idx="5">
                  <c:v>Можливість здобути добру освіту самому чи дати її своїм дітям</c:v>
                </c:pt>
                <c:pt idx="6">
                  <c:v>Воз'єднання родини</c:v>
                </c:pt>
                <c:pt idx="7">
                  <c:v>Потреба в якісних медичних послугах</c:v>
                </c:pt>
                <c:pt idx="8">
                  <c:v>Обмеження прав і свобод в Україні</c:v>
                </c:pt>
                <c:pt idx="9">
                  <c:v>Збройний конфлікт в Україні</c:v>
                </c:pt>
                <c:pt idx="10">
                  <c:v>Етнічні напруження та дискримінація в Україні</c:v>
                </c:pt>
                <c:pt idx="11">
                  <c:v>Переслідування з боку уряду чи певних політичних сил в Україні</c:v>
                </c:pt>
                <c:pt idx="12">
                  <c:v>Переведення бізнес-діяльності до Франції, оскільки тут розміщений головний офіс</c:v>
                </c:pt>
                <c:pt idx="13">
                  <c:v>Переслідування за релігійною приналежністю</c:v>
                </c:pt>
              </c:strCache>
            </c:strRef>
          </c:cat>
          <c:val>
            <c:numRef>
              <c:f>Лист1!$E$5:$E$18</c:f>
              <c:numCache>
                <c:formatCode>0.0</c:formatCode>
                <c:ptCount val="14"/>
                <c:pt idx="0">
                  <c:v>27.8</c:v>
                </c:pt>
                <c:pt idx="1">
                  <c:v>24.5</c:v>
                </c:pt>
                <c:pt idx="2">
                  <c:v>32.800000000000004</c:v>
                </c:pt>
                <c:pt idx="3">
                  <c:v>35</c:v>
                </c:pt>
                <c:pt idx="4">
                  <c:v>38.4</c:v>
                </c:pt>
                <c:pt idx="5">
                  <c:v>43.9</c:v>
                </c:pt>
                <c:pt idx="6">
                  <c:v>59.2</c:v>
                </c:pt>
                <c:pt idx="7">
                  <c:v>64.3</c:v>
                </c:pt>
                <c:pt idx="8">
                  <c:v>65.5</c:v>
                </c:pt>
                <c:pt idx="9">
                  <c:v>71.099999999999994</c:v>
                </c:pt>
                <c:pt idx="10">
                  <c:v>82.6</c:v>
                </c:pt>
                <c:pt idx="11">
                  <c:v>90</c:v>
                </c:pt>
                <c:pt idx="12">
                  <c:v>94.6</c:v>
                </c:pt>
                <c:pt idx="13">
                  <c:v>95.6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8C-473C-9A76-51153B1FB2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66552192"/>
        <c:axId val="66553728"/>
      </c:barChart>
      <c:catAx>
        <c:axId val="665521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66553728"/>
        <c:crosses val="autoZero"/>
        <c:auto val="1"/>
        <c:lblAlgn val="ctr"/>
        <c:lblOffset val="100"/>
        <c:noMultiLvlLbl val="0"/>
      </c:catAx>
      <c:valAx>
        <c:axId val="6655372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66552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46820015553611"/>
          <c:y val="0"/>
          <c:w val="0.6136605667347137"/>
          <c:h val="7.0920716786453925E-2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+mj-lt"/>
        </a:defRPr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'[Книга1 -Для макета.xlsx]5'!$C$6:$C$10</c:f>
              <c:strCache>
                <c:ptCount val="5"/>
                <c:pt idx="0">
                  <c:v>пов'язують майбутнє з Францією </c:v>
                </c:pt>
                <c:pt idx="1">
                  <c:v>пов'язують майбутнє з Україною</c:v>
                </c:pt>
                <c:pt idx="2">
                  <c:v>пов'язують майбутнє з іншими країнами</c:v>
                </c:pt>
                <c:pt idx="3">
                  <c:v>не будують довгострокових планів</c:v>
                </c:pt>
                <c:pt idx="4">
                  <c:v>інше</c:v>
                </c:pt>
              </c:strCache>
            </c:strRef>
          </c:cat>
          <c:val>
            <c:numRef>
              <c:f>'[Книга1 -Для макета.xlsx]5'!$D$6:$D$10</c:f>
              <c:numCache>
                <c:formatCode>General</c:formatCode>
                <c:ptCount val="5"/>
                <c:pt idx="0">
                  <c:v>39.6</c:v>
                </c:pt>
                <c:pt idx="1">
                  <c:v>27.9</c:v>
                </c:pt>
                <c:pt idx="2">
                  <c:v>5.4</c:v>
                </c:pt>
                <c:pt idx="3">
                  <c:v>25.5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C-48E4-88C2-178E532BC7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overlap val="-25"/>
        <c:axId val="129914752"/>
        <c:axId val="129916288"/>
      </c:barChart>
      <c:catAx>
        <c:axId val="1299147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00"/>
            </a:pPr>
            <a:endParaRPr lang="uk-UA"/>
          </a:p>
        </c:txPr>
        <c:crossAx val="129916288"/>
        <c:crosses val="autoZero"/>
        <c:auto val="1"/>
        <c:lblAlgn val="ctr"/>
        <c:lblOffset val="100"/>
        <c:noMultiLvlLbl val="0"/>
      </c:catAx>
      <c:valAx>
        <c:axId val="12991628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1299147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j-lt"/>
        </a:defRPr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040631940238237"/>
          <c:y val="9.883155426499611E-2"/>
          <c:w val="0.45958106198263715"/>
          <c:h val="0.852725843606937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'29'!$C$5</c:f>
              <c:strCache>
                <c:ptCount val="1"/>
                <c:pt idx="0">
                  <c:v>чоловік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D-4F0F-B199-1C661047CDF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'29'!$B$6:$B$14</c:f>
              <c:strCache>
                <c:ptCount val="9"/>
                <c:pt idx="0">
                  <c:v>будівництво</c:v>
                </c:pt>
                <c:pt idx="1">
                  <c:v>сфера домашніх послуг (догляд за дітьми або літніми особами, прибирання, прасування, кулінарія тощо)</c:v>
                </c:pt>
                <c:pt idx="2">
                  <c:v>транспорт, логістика</c:v>
                </c:pt>
                <c:pt idx="3">
                  <c:v>коммунікація, IT, программування, комп'ютерний дизайн</c:v>
                </c:pt>
                <c:pt idx="4">
                  <c:v>торгівля (крамниці, супермаркети, базари)</c:v>
                </c:pt>
                <c:pt idx="5">
                  <c:v>ресторани, готелі, бари</c:v>
                </c:pt>
                <c:pt idx="6">
                  <c:v>освіта </c:v>
                </c:pt>
                <c:pt idx="7">
                  <c:v>фінансова сфера (банки, аудит, страхові компанії)</c:v>
                </c:pt>
                <c:pt idx="8">
                  <c:v>інші сфери</c:v>
                </c:pt>
              </c:strCache>
            </c:strRef>
          </c:cat>
          <c:val>
            <c:numRef>
              <c:f>'29'!$C$6:$C$14</c:f>
              <c:numCache>
                <c:formatCode>General</c:formatCode>
                <c:ptCount val="9"/>
                <c:pt idx="0">
                  <c:v>186</c:v>
                </c:pt>
                <c:pt idx="1">
                  <c:v>0</c:v>
                </c:pt>
                <c:pt idx="2">
                  <c:v>15</c:v>
                </c:pt>
                <c:pt idx="3">
                  <c:v>11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2D-4F0F-B199-1C661047CDFB}"/>
            </c:ext>
          </c:extLst>
        </c:ser>
        <c:ser>
          <c:idx val="1"/>
          <c:order val="1"/>
          <c:tx>
            <c:strRef>
              <c:f>'29'!$D$5</c:f>
              <c:strCache>
                <c:ptCount val="1"/>
                <c:pt idx="0">
                  <c:v>жінка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2D-4F0F-B199-1C661047CDFB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2D-4F0F-B199-1C661047CDFB}"/>
                </c:ext>
              </c:extLst>
            </c:dLbl>
            <c:dLbl>
              <c:idx val="7"/>
              <c:spPr/>
              <c:txPr>
                <a:bodyPr rot="0" vert="horz"/>
                <a:lstStyle/>
                <a:p>
                  <a:pPr>
                    <a:defRPr/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22D-4F0F-B199-1C661047CDFB}"/>
                </c:ext>
              </c:extLst>
            </c:dLbl>
            <c:dLbl>
              <c:idx val="8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2D-4F0F-B199-1C661047CDFB}"/>
                </c:ext>
              </c:extLst>
            </c:dLbl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'29'!$B$6:$B$14</c:f>
              <c:strCache>
                <c:ptCount val="9"/>
                <c:pt idx="0">
                  <c:v>будівництво</c:v>
                </c:pt>
                <c:pt idx="1">
                  <c:v>сфера домашніх послуг (догляд за дітьми або літніми особами, прибирання, прасування, кулінарія тощо)</c:v>
                </c:pt>
                <c:pt idx="2">
                  <c:v>транспорт, логістика</c:v>
                </c:pt>
                <c:pt idx="3">
                  <c:v>коммунікація, IT, программування, комп'ютерний дизайн</c:v>
                </c:pt>
                <c:pt idx="4">
                  <c:v>торгівля (крамниці, супермаркети, базари)</c:v>
                </c:pt>
                <c:pt idx="5">
                  <c:v>ресторани, готелі, бари</c:v>
                </c:pt>
                <c:pt idx="6">
                  <c:v>освіта </c:v>
                </c:pt>
                <c:pt idx="7">
                  <c:v>фінансова сфера (банки, аудит, страхові компанії)</c:v>
                </c:pt>
                <c:pt idx="8">
                  <c:v>інші сфери</c:v>
                </c:pt>
              </c:strCache>
            </c:strRef>
          </c:cat>
          <c:val>
            <c:numRef>
              <c:f>'29'!$D$6:$D$14</c:f>
              <c:numCache>
                <c:formatCode>General</c:formatCode>
                <c:ptCount val="9"/>
                <c:pt idx="0">
                  <c:v>10</c:v>
                </c:pt>
                <c:pt idx="1">
                  <c:v>195</c:v>
                </c:pt>
                <c:pt idx="2">
                  <c:v>3</c:v>
                </c:pt>
                <c:pt idx="3">
                  <c:v>8</c:v>
                </c:pt>
                <c:pt idx="4">
                  <c:v>12</c:v>
                </c:pt>
                <c:pt idx="5">
                  <c:v>23</c:v>
                </c:pt>
                <c:pt idx="6">
                  <c:v>19</c:v>
                </c:pt>
                <c:pt idx="7">
                  <c:v>13</c:v>
                </c:pt>
                <c:pt idx="8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2D-4F0F-B199-1C661047CD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77033856"/>
        <c:axId val="77035776"/>
      </c:barChart>
      <c:catAx>
        <c:axId val="770338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77035776"/>
        <c:crosses val="autoZero"/>
        <c:auto val="1"/>
        <c:lblAlgn val="ctr"/>
        <c:lblOffset val="100"/>
        <c:noMultiLvlLbl val="0"/>
      </c:catAx>
      <c:valAx>
        <c:axId val="7703577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770338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914471607671168"/>
          <c:y val="0"/>
          <c:w val="0.30474637757399531"/>
          <c:h val="5.684796575400465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+mj-lt"/>
        </a:defRPr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42011575476143"/>
          <c:y val="0.2939374414957634"/>
          <c:w val="0.85607561074096505"/>
          <c:h val="0.645409186663031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'31'!$B$4</c:f>
              <c:strCache>
                <c:ptCount val="1"/>
                <c:pt idx="0">
                  <c:v>одразу після приїзду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'31'!$C$3:$D$3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'31'!$C$4:$D$4</c:f>
              <c:numCache>
                <c:formatCode>General</c:formatCode>
                <c:ptCount val="2"/>
                <c:pt idx="0">
                  <c:v>32.700000000000003</c:v>
                </c:pt>
                <c:pt idx="1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9-4E52-A7D7-5F609DAD6F3D}"/>
            </c:ext>
          </c:extLst>
        </c:ser>
        <c:ser>
          <c:idx val="1"/>
          <c:order val="1"/>
          <c:tx>
            <c:strRef>
              <c:f>'31'!$B$5</c:f>
              <c:strCache>
                <c:ptCount val="1"/>
                <c:pt idx="0">
                  <c:v>близько тижня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'31'!$C$3:$D$3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'31'!$C$5:$D$5</c:f>
              <c:numCache>
                <c:formatCode>General</c:formatCode>
                <c:ptCount val="2"/>
                <c:pt idx="0">
                  <c:v>18.8</c:v>
                </c:pt>
                <c:pt idx="1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9-4E52-A7D7-5F609DAD6F3D}"/>
            </c:ext>
          </c:extLst>
        </c:ser>
        <c:ser>
          <c:idx val="2"/>
          <c:order val="2"/>
          <c:tx>
            <c:strRef>
              <c:f>'31'!$B$6</c:f>
              <c:strCache>
                <c:ptCount val="1"/>
                <c:pt idx="0">
                  <c:v>близько місяця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'31'!$C$3:$D$3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'31'!$C$6:$D$6</c:f>
              <c:numCache>
                <c:formatCode>General</c:formatCode>
                <c:ptCount val="2"/>
                <c:pt idx="0">
                  <c:v>23.8</c:v>
                </c:pt>
                <c:pt idx="1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99-4E52-A7D7-5F609DAD6F3D}"/>
            </c:ext>
          </c:extLst>
        </c:ser>
        <c:ser>
          <c:idx val="3"/>
          <c:order val="3"/>
          <c:tx>
            <c:strRef>
              <c:f>'31'!$B$7</c:f>
              <c:strCache>
                <c:ptCount val="1"/>
                <c:pt idx="0">
                  <c:v>від декількох місяців до півроку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'31'!$C$3:$D$3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'31'!$C$7:$D$7</c:f>
              <c:numCache>
                <c:formatCode>General</c:formatCode>
                <c:ptCount val="2"/>
                <c:pt idx="0">
                  <c:v>16.100000000000001</c:v>
                </c:pt>
                <c:pt idx="1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9-4E52-A7D7-5F609DAD6F3D}"/>
            </c:ext>
          </c:extLst>
        </c:ser>
        <c:ser>
          <c:idx val="4"/>
          <c:order val="4"/>
          <c:tx>
            <c:strRef>
              <c:f>'31'!$B$8</c:f>
              <c:strCache>
                <c:ptCount val="1"/>
                <c:pt idx="0">
                  <c:v>від півроку до року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'31'!$C$3:$D$3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'31'!$C$8:$D$8</c:f>
              <c:numCache>
                <c:formatCode>General</c:formatCode>
                <c:ptCount val="2"/>
                <c:pt idx="0">
                  <c:v>4.5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9-4E52-A7D7-5F609DAD6F3D}"/>
            </c:ext>
          </c:extLst>
        </c:ser>
        <c:ser>
          <c:idx val="5"/>
          <c:order val="5"/>
          <c:tx>
            <c:strRef>
              <c:f>'31'!$B$9</c:f>
              <c:strCache>
                <c:ptCount val="1"/>
                <c:pt idx="0">
                  <c:v>понад рік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'31'!$C$3:$D$3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'31'!$C$9:$D$9</c:f>
              <c:numCache>
                <c:formatCode>General</c:formatCode>
                <c:ptCount val="2"/>
                <c:pt idx="0">
                  <c:v>4.0999999999999996</c:v>
                </c:pt>
                <c:pt idx="1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99-4E52-A7D7-5F609DAD6F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overlap val="100"/>
        <c:axId val="77506048"/>
        <c:axId val="77510528"/>
      </c:barChart>
      <c:catAx>
        <c:axId val="775060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77510528"/>
        <c:crosses val="autoZero"/>
        <c:auto val="1"/>
        <c:lblAlgn val="ctr"/>
        <c:lblOffset val="100"/>
        <c:noMultiLvlLbl val="0"/>
      </c:catAx>
      <c:valAx>
        <c:axId val="7751052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775060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415655539193614"/>
          <c:y val="3.3037331846081194E-2"/>
          <c:w val="0.76320656208545801"/>
          <c:h val="0.2773550684445233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j-lt"/>
        </a:defRPr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259473346178548E-2"/>
          <c:y val="0.12732990265980532"/>
          <c:w val="0.94348105330764287"/>
          <c:h val="0.824267675202016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'33'!$B$5</c:f>
              <c:strCache>
                <c:ptCount val="1"/>
                <c:pt idx="0">
                  <c:v>не працюють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'33'!$C$5:$D$5</c:f>
              <c:numCache>
                <c:formatCode>General</c:formatCode>
                <c:ptCount val="2"/>
                <c:pt idx="0">
                  <c:v>9.3000000000000007</c:v>
                </c:pt>
                <c:pt idx="1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FB-401A-9711-181FA397EAE7}"/>
            </c:ext>
          </c:extLst>
        </c:ser>
        <c:ser>
          <c:idx val="1"/>
          <c:order val="1"/>
          <c:tx>
            <c:strRef>
              <c:f>'33'!$B$6</c:f>
              <c:strCache>
                <c:ptCount val="1"/>
                <c:pt idx="0">
                  <c:v>на 1 роботі</c:v>
                </c:pt>
              </c:strCache>
            </c:strRef>
          </c:tx>
          <c:spPr>
            <a:solidFill>
              <a:srgbClr val="C0504D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'33'!$C$6:$D$6</c:f>
              <c:numCache>
                <c:formatCode>General</c:formatCode>
                <c:ptCount val="2"/>
                <c:pt idx="0">
                  <c:v>78.599999999999994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FB-401A-9711-181FA397EAE7}"/>
            </c:ext>
          </c:extLst>
        </c:ser>
        <c:ser>
          <c:idx val="2"/>
          <c:order val="2"/>
          <c:tx>
            <c:strRef>
              <c:f>'33'!$B$7</c:f>
              <c:strCache>
                <c:ptCount val="1"/>
                <c:pt idx="0">
                  <c:v>на 2 роботах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'33'!$C$7:$D$7</c:f>
              <c:numCache>
                <c:formatCode>General</c:formatCode>
                <c:ptCount val="2"/>
                <c:pt idx="0">
                  <c:v>10.1</c:v>
                </c:pt>
                <c:pt idx="1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FB-401A-9711-181FA397EAE7}"/>
            </c:ext>
          </c:extLst>
        </c:ser>
        <c:ser>
          <c:idx val="3"/>
          <c:order val="3"/>
          <c:tx>
            <c:strRef>
              <c:f>'33'!$B$8</c:f>
              <c:strCache>
                <c:ptCount val="1"/>
                <c:pt idx="0">
                  <c:v>на 3 роботах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FB-401A-9711-181FA397EA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'33'!$C$8:$D$8</c:f>
              <c:numCache>
                <c:formatCode>General</c:formatCode>
                <c:ptCount val="2"/>
                <c:pt idx="0">
                  <c:v>0.8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FB-401A-9711-181FA397EAE7}"/>
            </c:ext>
          </c:extLst>
        </c:ser>
        <c:ser>
          <c:idx val="4"/>
          <c:order val="4"/>
          <c:tx>
            <c:strRef>
              <c:f>'33'!$B$9</c:f>
              <c:strCache>
                <c:ptCount val="1"/>
                <c:pt idx="0">
                  <c:v>на 4 роботах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FB-401A-9711-181FA397EA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'33'!$C$9:$D$9</c:f>
              <c:numCache>
                <c:formatCode>General</c:formatCode>
                <c:ptCount val="2"/>
                <c:pt idx="0">
                  <c:v>0.4</c:v>
                </c:pt>
                <c:pt idx="1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FB-401A-9711-181FA397EAE7}"/>
            </c:ext>
          </c:extLst>
        </c:ser>
        <c:ser>
          <c:idx val="5"/>
          <c:order val="5"/>
          <c:tx>
            <c:strRef>
              <c:f>'33'!$B$10</c:f>
              <c:strCache>
                <c:ptCount val="1"/>
                <c:pt idx="0">
                  <c:v>на 5 роботах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FB-401A-9711-181FA397EA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'33'!$C$10:$D$10</c:f>
              <c:numCache>
                <c:formatCode>General</c:formatCode>
                <c:ptCount val="2"/>
                <c:pt idx="0">
                  <c:v>0.4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FB-401A-9711-181FA397EAE7}"/>
            </c:ext>
          </c:extLst>
        </c:ser>
        <c:ser>
          <c:idx val="6"/>
          <c:order val="6"/>
          <c:tx>
            <c:strRef>
              <c:f>'33'!$B$11</c:f>
              <c:strCache>
                <c:ptCount val="1"/>
                <c:pt idx="0">
                  <c:v>6 та більше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FB-401A-9711-181FA397EAE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'33'!$C$4:$D$4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'33'!$C$11:$D$11</c:f>
              <c:numCache>
                <c:formatCode>General</c:formatCode>
                <c:ptCount val="2"/>
                <c:pt idx="0">
                  <c:v>0.4</c:v>
                </c:pt>
                <c:pt idx="1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FB-401A-9711-181FA397E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7848960"/>
        <c:axId val="58269696"/>
      </c:barChart>
      <c:catAx>
        <c:axId val="57848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8269696"/>
        <c:crosses val="autoZero"/>
        <c:auto val="1"/>
        <c:lblAlgn val="ctr"/>
        <c:lblOffset val="100"/>
        <c:noMultiLvlLbl val="0"/>
      </c:catAx>
      <c:valAx>
        <c:axId val="582696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5784896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j-lt"/>
        </a:defRPr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14131914066296"/>
          <c:y val="2.8295819935691319E-2"/>
          <c:w val="0.76288337221736158"/>
          <c:h val="0.943408360128617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'[Книга1 -Для макета.xlsx]39'!$D$9:$D$17</c:f>
              <c:strCache>
                <c:ptCount val="9"/>
                <c:pt idx="0">
                  <c:v>до 500 Євро</c:v>
                </c:pt>
                <c:pt idx="1">
                  <c:v>500-1000 Євро</c:v>
                </c:pt>
                <c:pt idx="2">
                  <c:v>1000-1500 Євро</c:v>
                </c:pt>
                <c:pt idx="3">
                  <c:v>1500-2000 Євро</c:v>
                </c:pt>
                <c:pt idx="4">
                  <c:v>2000-2500 Євро</c:v>
                </c:pt>
                <c:pt idx="5">
                  <c:v>2500-3000 Євро</c:v>
                </c:pt>
                <c:pt idx="6">
                  <c:v>3000-3500 Євро</c:v>
                </c:pt>
                <c:pt idx="7">
                  <c:v>3500-4000 Євро</c:v>
                </c:pt>
                <c:pt idx="8">
                  <c:v>понад 4000 Євро</c:v>
                </c:pt>
              </c:strCache>
            </c:strRef>
          </c:cat>
          <c:val>
            <c:numRef>
              <c:f>'[Книга1 -Для макета.xlsx]39'!$E$9:$E$17</c:f>
              <c:numCache>
                <c:formatCode>####.0</c:formatCode>
                <c:ptCount val="9"/>
                <c:pt idx="0">
                  <c:v>5.1001821493624773</c:v>
                </c:pt>
                <c:pt idx="1">
                  <c:v>12.932604735883425</c:v>
                </c:pt>
                <c:pt idx="2">
                  <c:v>17.850637522768672</c:v>
                </c:pt>
                <c:pt idx="3">
                  <c:v>21.67577413479053</c:v>
                </c:pt>
                <c:pt idx="4">
                  <c:v>14.571948998178506</c:v>
                </c:pt>
                <c:pt idx="5">
                  <c:v>11.111111111111111</c:v>
                </c:pt>
                <c:pt idx="6">
                  <c:v>5.8287795992714022</c:v>
                </c:pt>
                <c:pt idx="7">
                  <c:v>3.0965391621129328</c:v>
                </c:pt>
                <c:pt idx="8">
                  <c:v>7.8324225865209476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4D-49D4-9993-C2046B0F96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overlap val="-25"/>
        <c:axId val="138140288"/>
        <c:axId val="138871168"/>
      </c:barChart>
      <c:catAx>
        <c:axId val="1381402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uk-UA"/>
          </a:p>
        </c:txPr>
        <c:crossAx val="138871168"/>
        <c:crosses val="autoZero"/>
        <c:auto val="1"/>
        <c:lblAlgn val="ctr"/>
        <c:lblOffset val="100"/>
        <c:noMultiLvlLbl val="0"/>
      </c:catAx>
      <c:valAx>
        <c:axId val="138871168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one"/>
        <c:crossAx val="138140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+mj-lt"/>
        </a:defRPr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249108284541356"/>
          <c:y val="0.1271148475724222"/>
          <c:w val="0.54750891715458705"/>
          <c:h val="0.820644995789376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'38'!$D$4</c:f>
              <c:strCache>
                <c:ptCount val="1"/>
                <c:pt idx="0">
                  <c:v>в Україні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'38'!$C$5:$C$8</c:f>
              <c:strCache>
                <c:ptCount val="4"/>
                <c:pt idx="0">
                  <c:v>жилося / живеться комфортно на такий дохід</c:v>
                </c:pt>
                <c:pt idx="1">
                  <c:v>можна було жити / можна жити на цей дохід</c:v>
                </c:pt>
                <c:pt idx="2">
                  <c:v>при такому доході відчувалися / відчуваються певні труднощі</c:v>
                </c:pt>
                <c:pt idx="3">
                  <c:v>при такому доході відчувалися / відчуваються серйозні труднощі</c:v>
                </c:pt>
              </c:strCache>
            </c:strRef>
          </c:cat>
          <c:val>
            <c:numRef>
              <c:f>'38'!$D$5:$D$8</c:f>
              <c:numCache>
                <c:formatCode>General</c:formatCode>
                <c:ptCount val="4"/>
                <c:pt idx="0">
                  <c:v>15.3</c:v>
                </c:pt>
                <c:pt idx="1">
                  <c:v>21.1</c:v>
                </c:pt>
                <c:pt idx="2">
                  <c:v>37.200000000000003</c:v>
                </c:pt>
                <c:pt idx="3">
                  <c:v>26.4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91-4C17-ADD5-1B62BAB22279}"/>
            </c:ext>
          </c:extLst>
        </c:ser>
        <c:ser>
          <c:idx val="1"/>
          <c:order val="1"/>
          <c:tx>
            <c:strRef>
              <c:f>'38'!$E$4</c:f>
              <c:strCache>
                <c:ptCount val="1"/>
                <c:pt idx="0">
                  <c:v>у Франції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'38'!$C$5:$C$8</c:f>
              <c:strCache>
                <c:ptCount val="4"/>
                <c:pt idx="0">
                  <c:v>жилося / живеться комфортно на такий дохід</c:v>
                </c:pt>
                <c:pt idx="1">
                  <c:v>можна було жити / можна жити на цей дохід</c:v>
                </c:pt>
                <c:pt idx="2">
                  <c:v>при такому доході відчувалися / відчуваються певні труднощі</c:v>
                </c:pt>
                <c:pt idx="3">
                  <c:v>при такому доході відчувалися / відчуваються серйозні труднощі</c:v>
                </c:pt>
              </c:strCache>
            </c:strRef>
          </c:cat>
          <c:val>
            <c:numRef>
              <c:f>'38'!$E$5:$E$8</c:f>
              <c:numCache>
                <c:formatCode>General</c:formatCode>
                <c:ptCount val="4"/>
                <c:pt idx="0">
                  <c:v>35.200000000000003</c:v>
                </c:pt>
                <c:pt idx="1">
                  <c:v>54.6</c:v>
                </c:pt>
                <c:pt idx="2">
                  <c:v>9.5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1-4C17-ADD5-1B62BAB222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8478720"/>
        <c:axId val="78620544"/>
      </c:barChart>
      <c:catAx>
        <c:axId val="784787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78620544"/>
        <c:crosses val="autoZero"/>
        <c:auto val="1"/>
        <c:lblAlgn val="ctr"/>
        <c:lblOffset val="100"/>
        <c:noMultiLvlLbl val="0"/>
      </c:catAx>
      <c:valAx>
        <c:axId val="786205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7847872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+mj-lt"/>
        </a:defRPr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0.10916</cdr:x>
      <cdr:y>0.92286</cdr:y>
    </cdr:from>
    <cdr:to>
      <cdr:x>0.89084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0440" y="4763729"/>
          <a:ext cx="3082413" cy="398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0.14758</cdr:x>
      <cdr:y>0.91773</cdr:y>
    </cdr:from>
    <cdr:to>
      <cdr:x>0.87848</cdr:x>
      <cdr:y>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0D623C2C-47CA-4FA0-863E-07BA0992D19D}"/>
            </a:ext>
          </a:extLst>
        </cdr:cNvPr>
        <cdr:cNvSpPr txBox="1"/>
      </cdr:nvSpPr>
      <cdr:spPr>
        <a:xfrm xmlns:a="http://schemas.openxmlformats.org/drawingml/2006/main">
          <a:off x="575380" y="4641502"/>
          <a:ext cx="2849617" cy="396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uk-UA" sz="1600" b="1" dirty="0">
              <a:latin typeface="Cambria" panose="02040503050406030204" pitchFamily="18" charset="0"/>
              <a:ea typeface="Cambria" panose="02040503050406030204" pitchFamily="18" charset="0"/>
            </a:rPr>
            <a:t>Україна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0.17864</cdr:x>
      <cdr:y>0.91789</cdr:y>
    </cdr:from>
    <cdr:to>
      <cdr:x>0.88783</cdr:x>
      <cdr:y>0.97878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8147" y="5103601"/>
          <a:ext cx="2890683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0.13455</cdr:x>
      <cdr:y>0.92042</cdr:y>
    </cdr:from>
    <cdr:to>
      <cdr:x>0.86545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8427" y="5117690"/>
          <a:ext cx="2979175" cy="442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uk-UA" sz="1600" b="1" dirty="0">
              <a:latin typeface="Cambria" panose="02040503050406030204" pitchFamily="18" charset="0"/>
              <a:ea typeface="Cambria" panose="02040503050406030204" pitchFamily="18" charset="0"/>
            </a:rPr>
            <a:t>Франція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B95C1-7D63-4694-9517-87629901EB40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0BB52-3C23-4F93-AE98-2A818E61DD4F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0BB52-3C23-4F93-AE98-2A818E61DD4F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B14BAC-75FA-405B-8F52-73E21835F69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E458C7-656B-4CD3-B1F5-1334C1FC210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67644" y="4149080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Виклики сучасної міграції: українська спільнота в Парижі</a:t>
            </a: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7644" y="476672"/>
            <a:ext cx="6408712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Мета перебування та причини міграції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08463569"/>
              </p:ext>
            </p:extLst>
          </p:nvPr>
        </p:nvGraphicFramePr>
        <p:xfrm>
          <a:off x="457200" y="980728"/>
          <a:ext cx="82296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Плани на майбутнє, % </a:t>
            </a:r>
            <a:r>
              <a:rPr lang="en-US" sz="2800" dirty="0"/>
              <a:t>n=616</a:t>
            </a:r>
            <a:endParaRPr lang="ru-RU" sz="2800" dirty="0"/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5898424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191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481" y="188640"/>
            <a:ext cx="8229600" cy="738336"/>
          </a:xfrm>
        </p:spPr>
        <p:txBody>
          <a:bodyPr>
            <a:normAutofit/>
          </a:bodyPr>
          <a:lstStyle/>
          <a:p>
            <a:r>
              <a:rPr lang="uk-UA" sz="2800" b="1" dirty="0"/>
              <a:t>Плани на майбутнє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3256" y="1051655"/>
            <a:ext cx="8075240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latin typeface="+mj-lt"/>
              </a:rPr>
              <a:t>Значна частина опитаних (39,6 %) респондентів пов’язують своє майбутнє з Францією, проте понад ¼ опитаних планує повернутися в Україну. Майже така ж частка мігрантів не будує жодних планів на майбутнє. </a:t>
            </a:r>
          </a:p>
          <a:p>
            <a:pPr algn="just"/>
            <a:endParaRPr lang="uk-UA" sz="2400" dirty="0">
              <a:latin typeface="+mj-lt"/>
            </a:endParaRPr>
          </a:p>
          <a:p>
            <a:pPr algn="just"/>
            <a:r>
              <a:rPr lang="uk-UA" sz="2400" dirty="0">
                <a:latin typeface="+mj-lt"/>
              </a:rPr>
              <a:t>Водночас, опитані, що живуть у Франції менше 3 років, більше пов’язують своє майбутнє з Україною, а ті, що живуть у Франції довше трьох років – більше пов’язують своє майбутнє із Францією. </a:t>
            </a:r>
          </a:p>
          <a:p>
            <a:pPr algn="just"/>
            <a:endParaRPr lang="uk-UA" sz="2400" dirty="0">
              <a:latin typeface="+mj-lt"/>
            </a:endParaRPr>
          </a:p>
          <a:p>
            <a:pPr algn="just"/>
            <a:r>
              <a:rPr lang="uk-UA" sz="2400" dirty="0">
                <a:latin typeface="+mj-lt"/>
              </a:rPr>
              <a:t>Можемо припустити, що 3 роки є тим порогом, який визначає зміну мігрантами та мігрантками своїх майбутніх планів – коли Франція перестає бути тимчасовим етапом у міграції та стає країною постійного проживання. </a:t>
            </a:r>
            <a:endParaRPr lang="ru-RU" sz="2400" dirty="0">
              <a:latin typeface="+mj-lt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0506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Досвіди працевлаштування та параметри добробуту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Сфери зайнятості, абс. показники, </a:t>
            </a:r>
            <a:r>
              <a:rPr lang="en-US" sz="2800" dirty="0"/>
              <a:t>n=576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40759934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/>
              <a:t>Тривалість пошуків першої роботи у Франції </a:t>
            </a:r>
            <a:br>
              <a:rPr lang="en-US" sz="2400" b="1" dirty="0"/>
            </a:br>
            <a:r>
              <a:rPr lang="uk-UA" sz="2400" b="1" dirty="0"/>
              <a:t>(стать), %, n=534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7093054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Тривалість пошуків роботи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89046" y="1772816"/>
            <a:ext cx="8229600" cy="4298032"/>
          </a:xfrm>
        </p:spPr>
        <p:txBody>
          <a:bodyPr>
            <a:normAutofit/>
          </a:bodyPr>
          <a:lstStyle/>
          <a:p>
            <a:pPr algn="just"/>
            <a:r>
              <a:rPr lang="uk-UA" sz="2200" dirty="0">
                <a:latin typeface="Cambria" pitchFamily="18" charset="0"/>
              </a:rPr>
              <a:t>наявна група мігрантів та мігранток, які фактично виїжджали у Францію вже маючи робоче місце – 23,5% зазначили, що почали працювати одразу після переїзду. </a:t>
            </a:r>
          </a:p>
          <a:p>
            <a:pPr algn="just"/>
            <a:endParaRPr lang="uk-UA" sz="2200" dirty="0">
              <a:latin typeface="Cambria" pitchFamily="18" charset="0"/>
            </a:endParaRPr>
          </a:p>
          <a:p>
            <a:pPr algn="just"/>
            <a:r>
              <a:rPr lang="uk-UA" sz="2200" dirty="0">
                <a:latin typeface="Cambria" pitchFamily="18" charset="0"/>
              </a:rPr>
              <a:t>За тиждень знаходять собі роботу в Парижі 37,3% від усіх опитаних, за місяць працевлаштовані вже 63,8%. </a:t>
            </a:r>
          </a:p>
          <a:p>
            <a:pPr algn="just"/>
            <a:endParaRPr lang="uk-UA" sz="2200" dirty="0">
              <a:latin typeface="Cambria" pitchFamily="18" charset="0"/>
            </a:endParaRPr>
          </a:p>
          <a:p>
            <a:pPr algn="just"/>
            <a:r>
              <a:rPr lang="uk-UA" sz="2200" dirty="0">
                <a:latin typeface="Cambria" pitchFamily="18" charset="0"/>
              </a:rPr>
              <a:t>Півроку виявилося достатньо для першого працевлаштування 94,7% тих опитаних, які переїхали в Париж (йдеться про мігрантів, що мають досвід працевлаштування).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Практики суміщення декількох робіт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30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Працевлаштування та практики суміщення декількох робіт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51621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>
                <a:latin typeface="+mj-lt"/>
              </a:rPr>
              <a:t>працевлаштування чоловіків відбувається швидше порівняно з жінками. </a:t>
            </a:r>
          </a:p>
          <a:p>
            <a:pPr algn="just"/>
            <a:endParaRPr lang="uk-UA" dirty="0">
              <a:latin typeface="+mj-lt"/>
            </a:endParaRPr>
          </a:p>
          <a:p>
            <a:pPr algn="just"/>
            <a:r>
              <a:rPr lang="uk-UA" dirty="0">
                <a:latin typeface="+mj-lt"/>
              </a:rPr>
              <a:t>Також чоловіки, порівняно з жінками, значно менше вдаються до практик сумісництва – на одній роботі працюють 78,6% чоловіків та 45% жінок. Від трьох робіт і більше мають лише 2% чоловіків і 26,1% жінок. </a:t>
            </a:r>
          </a:p>
          <a:p>
            <a:pPr algn="just"/>
            <a:endParaRPr lang="uk-UA" dirty="0">
              <a:latin typeface="+mj-lt"/>
            </a:endParaRPr>
          </a:p>
          <a:p>
            <a:pPr algn="just"/>
            <a:r>
              <a:rPr lang="uk-UA" dirty="0">
                <a:latin typeface="+mj-lt"/>
              </a:rPr>
              <a:t>До практик сумісництва опитані вдаються незалежно від віку, сімейного стану чи дітності. </a:t>
            </a:r>
          </a:p>
          <a:p>
            <a:pPr algn="just"/>
            <a:endParaRPr lang="uk-UA" dirty="0">
              <a:latin typeface="+mj-lt"/>
            </a:endParaRPr>
          </a:p>
          <a:p>
            <a:pPr algn="just"/>
            <a:r>
              <a:rPr lang="uk-UA" dirty="0">
                <a:latin typeface="+mj-lt"/>
              </a:rPr>
              <a:t>Тому можемо припустити, що відмінності у стратегіях сумісництва пов’язані не стільки з сімейною ситуацією та розподілом сімейних ролей, скільки з ситуацією на ринку праці та специфікою жіночої та чоловічої зайнятості. 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uk-UA" sz="2800" dirty="0">
                <a:latin typeface="Cambria" pitchFamily="18" charset="0"/>
              </a:rPr>
              <a:t>Самооцінки характеру та особливостей поточного працевлаштування</a:t>
            </a:r>
            <a:endParaRPr lang="ru-RU" sz="2800" dirty="0"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7" y="1412773"/>
          <a:ext cx="8496946" cy="5112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7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57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робота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за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наймом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83,6%</a:t>
                      </a:r>
                      <a:endParaRPr lang="ru-RU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самозайнятість / </a:t>
                      </a:r>
                      <a:br>
                        <a:rPr lang="en-US" sz="16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en-US" sz="16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підприємництво</a:t>
                      </a:r>
                      <a:endParaRPr lang="ru-RU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16,4%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державна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сфера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10,6%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приватна сфера або громадські організації (асоціації)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89,4%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одна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основна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61,8%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основна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та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додаткова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/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або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декілька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робіт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38,2%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офіційна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48,8%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неофіційна / напівофіційна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51,2%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в офісі / у працедавця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61,8%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віддалено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(з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дому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тощо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38,2%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інтелектуальна праця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32,5%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фізична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праця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67,5%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робота за фахом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32,0%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робота не за фахом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68,0%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офіційна зарплата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47,4%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зарплата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«в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конверті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» (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неофіційна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52,6%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кваліфікована праця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56,1%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некваліфікована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праця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Arial"/>
                        </a:rPr>
                        <a:t>43,9%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/>
              <a:t>Про дослідження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306144"/>
          </a:xfrm>
        </p:spPr>
        <p:txBody>
          <a:bodyPr>
            <a:normAutofit/>
          </a:bodyPr>
          <a:lstStyle/>
          <a:p>
            <a:pPr algn="just"/>
            <a:r>
              <a:rPr lang="uk-UA" sz="2200" dirty="0">
                <a:latin typeface="+mj-lt"/>
              </a:rPr>
              <a:t>Усього опитано 634 особи, старших за 16 років. Етап збору анкет тривав із 16 січня до 4 лютого 2018 р.</a:t>
            </a:r>
          </a:p>
          <a:p>
            <a:pPr algn="just"/>
            <a:endParaRPr lang="ru-RU" sz="2200" dirty="0">
              <a:latin typeface="+mj-lt"/>
            </a:endParaRPr>
          </a:p>
          <a:p>
            <a:pPr algn="just"/>
            <a:r>
              <a:rPr lang="uk-UA" sz="2200" dirty="0">
                <a:latin typeface="+mj-lt"/>
              </a:rPr>
              <a:t>Кількісну частину дослідження реалізовано як опитування віч-на-віч (face-to-face) у низці локацій, де збираються українські мігранти. </a:t>
            </a:r>
          </a:p>
          <a:p>
            <a:pPr algn="just"/>
            <a:r>
              <a:rPr lang="uk-UA" sz="2200" dirty="0">
                <a:latin typeface="+mj-lt"/>
              </a:rPr>
              <a:t>У дослідженні застосовано двоступеневу вибірку: </a:t>
            </a:r>
          </a:p>
          <a:p>
            <a:pPr marL="719138" indent="-273050" algn="just"/>
            <a:r>
              <a:rPr lang="uk-UA" sz="2200" dirty="0">
                <a:latin typeface="+mj-lt"/>
              </a:rPr>
              <a:t>на першому ступені – метод основного масиву (на основі опитування експертів визначено ключові кластери генеральної сукупності, які і були точками, в яких проводили подальше інтерв’ювання), </a:t>
            </a:r>
          </a:p>
          <a:p>
            <a:pPr marL="719138" indent="-273050" algn="just"/>
            <a:r>
              <a:rPr lang="uk-UA" sz="2200" dirty="0">
                <a:latin typeface="+mj-lt"/>
              </a:rPr>
              <a:t>на другому ступені – стихійний відбір, оскільки була відсутня інформація про генеральну сукупність.</a:t>
            </a:r>
            <a:endParaRPr lang="ru-RU" sz="2200" dirty="0"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Cambria" pitchFamily="18" charset="0"/>
              </a:rPr>
              <a:t>Сумарний місячний дохід, %</a:t>
            </a:r>
            <a:r>
              <a:rPr lang="en-US" sz="2400" dirty="0">
                <a:latin typeface="Cambria" pitchFamily="18" charset="0"/>
              </a:rPr>
              <a:t>, n=</a:t>
            </a:r>
            <a:r>
              <a:rPr lang="uk-UA" sz="2400" dirty="0">
                <a:latin typeface="Cambria" pitchFamily="18" charset="0"/>
              </a:rPr>
              <a:t>549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12989685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9902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Cambria" pitchFamily="18" charset="0"/>
              </a:rPr>
              <a:t>Стан добробуту в Україні та у Франції, %</a:t>
            </a:r>
            <a:r>
              <a:rPr lang="en-US" sz="2400" b="1" dirty="0">
                <a:latin typeface="Cambria" pitchFamily="18" charset="0"/>
              </a:rPr>
              <a:t>, n=621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990600"/>
          </a:xfrm>
        </p:spPr>
        <p:txBody>
          <a:bodyPr>
            <a:normAutofit/>
          </a:bodyPr>
          <a:lstStyle/>
          <a:p>
            <a:r>
              <a:rPr lang="uk-UA" sz="2800" dirty="0"/>
              <a:t>Місячний дохід українського мігранта в Парижі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14056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Cambria" pitchFamily="18" charset="0"/>
              </a:rPr>
              <a:t>Середня зарплата в Паризькому регіоні (</a:t>
            </a:r>
            <a:r>
              <a:rPr lang="uk-UA" sz="2400" dirty="0" err="1">
                <a:latin typeface="Cambria" pitchFamily="18" charset="0"/>
              </a:rPr>
              <a:t>Іль</a:t>
            </a:r>
            <a:r>
              <a:rPr lang="uk-UA" sz="2400" dirty="0">
                <a:latin typeface="Cambria" pitchFamily="18" charset="0"/>
              </a:rPr>
              <a:t>-де-Франс) за 2014 р. становила 3234 євро. </a:t>
            </a:r>
          </a:p>
          <a:p>
            <a:pPr algn="just">
              <a:buNone/>
            </a:pPr>
            <a:endParaRPr lang="uk-UA" sz="2400" dirty="0">
              <a:latin typeface="Cambria" pitchFamily="18" charset="0"/>
            </a:endParaRPr>
          </a:p>
          <a:p>
            <a:pPr algn="just"/>
            <a:r>
              <a:rPr lang="uk-UA" sz="2400" dirty="0">
                <a:latin typeface="Cambria" pitchFamily="18" charset="0"/>
              </a:rPr>
              <a:t>Тож за французькими показниками дохід українських мігрантів та мігранток є нижчим за середній. </a:t>
            </a:r>
          </a:p>
          <a:p>
            <a:pPr algn="just"/>
            <a:endParaRPr lang="uk-UA" sz="2400" dirty="0">
              <a:latin typeface="Cambria" pitchFamily="18" charset="0"/>
            </a:endParaRPr>
          </a:p>
          <a:p>
            <a:pPr algn="just"/>
            <a:r>
              <a:rPr lang="uk-UA" sz="2400" dirty="0">
                <a:latin typeface="Cambria" pitchFamily="18" charset="0"/>
              </a:rPr>
              <a:t>Частково узагальнивши показники, можемо сказати, що 18% опитаних заробляють до 1 тис. євро на місяць; 39,6% – від 1 тис. до 2 тис. євро; 25,7% – од 2 тис. до 3 тис. євро та від 3 тис. і більше заробляють 16,7%, 13,4% опитаних не дали відповіді на це запитання.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29309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Ступінь адаптованості та основні проблеми повсякденного життя у Франції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22312"/>
          </a:xfrm>
        </p:spPr>
        <p:txBody>
          <a:bodyPr>
            <a:normAutofit/>
          </a:bodyPr>
          <a:lstStyle/>
          <a:p>
            <a:r>
              <a:rPr lang="uk-UA" sz="2800" dirty="0"/>
              <a:t>Рівень володіння французькою мовою , %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1229886"/>
              </p:ext>
            </p:extLst>
          </p:nvPr>
        </p:nvGraphicFramePr>
        <p:xfrm>
          <a:off x="457200" y="1219200"/>
          <a:ext cx="8229600" cy="545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8173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r>
              <a:rPr lang="uk-UA" dirty="0"/>
              <a:t>Проблеми, з якими зіштовхуються мігранти</a:t>
            </a:r>
            <a:endParaRPr lang="ru-RU" dirty="0"/>
          </a:p>
        </p:txBody>
      </p:sp>
      <p:graphicFrame>
        <p:nvGraphicFramePr>
          <p:cNvPr id="4" name="Діаграма 19"/>
          <p:cNvGraphicFramePr>
            <a:graphicFrameLocks noGrp="1"/>
          </p:cNvGraphicFramePr>
          <p:nvPr>
            <p:ph sz="quarter"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Перспективи, що відкрилися для мігрантів у Франції</a:t>
            </a:r>
            <a:endParaRPr lang="ru-RU" b="1" dirty="0"/>
          </a:p>
        </p:txBody>
      </p:sp>
      <p:graphicFrame>
        <p:nvGraphicFramePr>
          <p:cNvPr id="5" name="Діаграма 20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30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ambria" pitchFamily="18" charset="0"/>
              </a:rPr>
              <a:t>Рівень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довіри</a:t>
            </a:r>
            <a:r>
              <a:rPr lang="en-US" sz="2400" dirty="0">
                <a:latin typeface="Cambria" pitchFamily="18" charset="0"/>
              </a:rPr>
              <a:t>...</a:t>
            </a:r>
            <a:r>
              <a:rPr lang="uk-UA" sz="2400" dirty="0">
                <a:latin typeface="Cambria" pitchFamily="18" charset="0"/>
              </a:rPr>
              <a:t>(</a:t>
            </a:r>
            <a:r>
              <a:rPr lang="en-US" sz="2400" dirty="0" err="1">
                <a:latin typeface="Cambria" pitchFamily="18" charset="0"/>
              </a:rPr>
              <a:t>середній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бал</a:t>
            </a:r>
            <a:r>
              <a:rPr lang="en-US" sz="2400" dirty="0">
                <a:latin typeface="Cambria" pitchFamily="18" charset="0"/>
              </a:rPr>
              <a:t>, </a:t>
            </a:r>
            <a:r>
              <a:rPr lang="en-US" sz="2400" dirty="0" err="1">
                <a:latin typeface="Cambria" pitchFamily="18" charset="0"/>
              </a:rPr>
              <a:t>де</a:t>
            </a:r>
            <a:r>
              <a:rPr lang="en-US" sz="2400" dirty="0">
                <a:latin typeface="Cambria" pitchFamily="18" charset="0"/>
              </a:rPr>
              <a:t> 1 - </a:t>
            </a:r>
            <a:r>
              <a:rPr lang="en-US" sz="2400" dirty="0" err="1">
                <a:latin typeface="Cambria" pitchFamily="18" charset="0"/>
              </a:rPr>
              <a:t>довіряю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повною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мірою</a:t>
            </a:r>
            <a:r>
              <a:rPr lang="en-US" sz="2400" dirty="0">
                <a:latin typeface="Cambria" pitchFamily="18" charset="0"/>
              </a:rPr>
              <a:t>, 5 - </a:t>
            </a:r>
            <a:r>
              <a:rPr lang="en-US" sz="2400" dirty="0" err="1">
                <a:latin typeface="Cambria" pitchFamily="18" charset="0"/>
              </a:rPr>
              <a:t>зовсім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не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довіряю</a:t>
            </a:r>
            <a:r>
              <a:rPr lang="uk-UA" sz="2400" dirty="0">
                <a:latin typeface="Cambria" pitchFamily="18" charset="0"/>
              </a:rPr>
              <a:t>)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4" name="Діаграма 2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5105832"/>
              </p:ext>
            </p:extLst>
          </p:nvPr>
        </p:nvGraphicFramePr>
        <p:xfrm>
          <a:off x="457200" y="1412776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7707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Громадська активність українських мігрантів в Парижі</a:t>
            </a:r>
            <a:endParaRPr lang="ru-RU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Громадська активність мігрантів та </a:t>
            </a:r>
            <a:r>
              <a:rPr lang="uk-UA" sz="2800" dirty="0" err="1"/>
              <a:t>мігранток</a:t>
            </a:r>
            <a:r>
              <a:rPr lang="uk-UA" sz="2800" dirty="0"/>
              <a:t>: виклики та перешкоди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400" dirty="0" err="1">
                <a:latin typeface="Cambria" pitchFamily="18" charset="0"/>
              </a:rPr>
              <a:t>Б</a:t>
            </a:r>
            <a:r>
              <a:rPr lang="en-US" sz="2400" dirty="0" err="1">
                <a:latin typeface="Cambria" pitchFamily="18" charset="0"/>
              </a:rPr>
              <a:t>ільшість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uk-UA" sz="2400" dirty="0">
                <a:latin typeface="Cambria" pitchFamily="18" charset="0"/>
              </a:rPr>
              <a:t>і</a:t>
            </a:r>
            <a:r>
              <a:rPr lang="en-US" sz="2400" dirty="0">
                <a:latin typeface="Cambria" pitchFamily="18" charset="0"/>
              </a:rPr>
              <a:t>з </a:t>
            </a:r>
            <a:r>
              <a:rPr lang="en-US" sz="2400" dirty="0" err="1">
                <a:latin typeface="Cambria" pitchFamily="18" charset="0"/>
              </a:rPr>
              <a:t>них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не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беруть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участ</a:t>
            </a:r>
            <a:r>
              <a:rPr lang="uk-UA" sz="2400" dirty="0">
                <a:latin typeface="Cambria" pitchFamily="18" charset="0"/>
              </a:rPr>
              <a:t>і</a:t>
            </a:r>
            <a:r>
              <a:rPr lang="en-US" sz="2400" dirty="0">
                <a:latin typeface="Cambria" pitchFamily="18" charset="0"/>
              </a:rPr>
              <a:t> у </a:t>
            </a:r>
            <a:r>
              <a:rPr lang="en-US" sz="2400" dirty="0" err="1">
                <a:latin typeface="Cambria" pitchFamily="18" charset="0"/>
              </a:rPr>
              <a:t>заходах</a:t>
            </a:r>
            <a:r>
              <a:rPr lang="en-US" sz="2400" dirty="0">
                <a:latin typeface="Cambria" pitchFamily="18" charset="0"/>
              </a:rPr>
              <a:t>, </a:t>
            </a:r>
            <a:r>
              <a:rPr lang="uk-UA" sz="2400" dirty="0">
                <a:latin typeface="Cambria" pitchFamily="18" charset="0"/>
              </a:rPr>
              <a:t>які </a:t>
            </a:r>
            <a:r>
              <a:rPr lang="en-US" sz="2400" dirty="0" err="1">
                <a:latin typeface="Cambria" pitchFamily="18" charset="0"/>
              </a:rPr>
              <a:t>організов</a:t>
            </a:r>
            <a:r>
              <a:rPr lang="uk-UA" sz="2400" dirty="0" err="1">
                <a:latin typeface="Cambria" pitchFamily="18" charset="0"/>
              </a:rPr>
              <a:t>ує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Посольство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України</a:t>
            </a:r>
            <a:r>
              <a:rPr lang="en-US" sz="2400" dirty="0">
                <a:latin typeface="Cambria" pitchFamily="18" charset="0"/>
              </a:rPr>
              <a:t> у </a:t>
            </a:r>
            <a:r>
              <a:rPr lang="en-US" sz="2400" dirty="0" err="1">
                <a:latin typeface="Cambria" pitchFamily="18" charset="0"/>
              </a:rPr>
              <a:t>Франції</a:t>
            </a:r>
            <a:r>
              <a:rPr lang="en-US" sz="2400" dirty="0">
                <a:latin typeface="Cambria" pitchFamily="18" charset="0"/>
              </a:rPr>
              <a:t> (66,9 %). </a:t>
            </a:r>
            <a:endParaRPr lang="uk-UA" sz="2400" dirty="0">
              <a:latin typeface="Cambria" pitchFamily="18" charset="0"/>
            </a:endParaRPr>
          </a:p>
          <a:p>
            <a:pPr algn="just">
              <a:buNone/>
            </a:pPr>
            <a:endParaRPr lang="uk-UA" sz="2400" dirty="0">
              <a:latin typeface="Cambria" pitchFamily="18" charset="0"/>
            </a:endParaRPr>
          </a:p>
          <a:p>
            <a:pPr algn="just"/>
            <a:r>
              <a:rPr lang="en-US" sz="2400" dirty="0" err="1">
                <a:latin typeface="Cambria" pitchFamily="18" charset="0"/>
              </a:rPr>
              <a:t>Низьким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також</a:t>
            </a:r>
            <a:r>
              <a:rPr lang="en-US" sz="2400" dirty="0">
                <a:latin typeface="Cambria" pitchFamily="18" charset="0"/>
              </a:rPr>
              <a:t> є </a:t>
            </a:r>
            <a:r>
              <a:rPr lang="en-US" sz="2400" dirty="0" err="1">
                <a:latin typeface="Cambria" pitchFamily="18" charset="0"/>
              </a:rPr>
              <a:t>середній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бал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оцінки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респондентами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ролі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українських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громадських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організацій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uk-UA" sz="2400" dirty="0">
                <a:latin typeface="Cambria" pitchFamily="18" charset="0"/>
              </a:rPr>
              <a:t>у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їхньому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житті</a:t>
            </a:r>
            <a:r>
              <a:rPr lang="en-US" sz="2400" dirty="0">
                <a:latin typeface="Cambria" pitchFamily="18" charset="0"/>
              </a:rPr>
              <a:t>.  </a:t>
            </a:r>
            <a:endParaRPr lang="uk-UA" sz="2400" dirty="0">
              <a:latin typeface="Cambria" pitchFamily="18" charset="0"/>
            </a:endParaRPr>
          </a:p>
          <a:p>
            <a:pPr algn="just">
              <a:buNone/>
            </a:pPr>
            <a:endParaRPr lang="ru-RU" sz="2400" dirty="0">
              <a:latin typeface="Cambria" pitchFamily="18" charset="0"/>
            </a:endParaRPr>
          </a:p>
          <a:p>
            <a:pPr algn="just"/>
            <a:r>
              <a:rPr lang="en-US" sz="2400" dirty="0" err="1">
                <a:latin typeface="Cambria" pitchFamily="18" charset="0"/>
              </a:rPr>
              <a:t>Якщо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до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міграції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до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Франції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близько</a:t>
            </a:r>
            <a:r>
              <a:rPr lang="en-US" sz="2400" dirty="0">
                <a:latin typeface="Cambria" pitchFamily="18" charset="0"/>
              </a:rPr>
              <a:t> 2/3 </a:t>
            </a:r>
            <a:r>
              <a:rPr lang="uk-UA" sz="2400" dirty="0">
                <a:latin typeface="Cambria" pitchFamily="18" charset="0"/>
              </a:rPr>
              <a:t>від </a:t>
            </a:r>
            <a:r>
              <a:rPr lang="en-US" sz="2400" dirty="0" err="1">
                <a:latin typeface="Cambria" pitchFamily="18" charset="0"/>
              </a:rPr>
              <a:t>опитаних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брали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участь</a:t>
            </a:r>
            <a:r>
              <a:rPr lang="en-US" sz="2400" dirty="0">
                <a:latin typeface="Cambria" pitchFamily="18" charset="0"/>
              </a:rPr>
              <a:t> у </a:t>
            </a:r>
            <a:r>
              <a:rPr lang="en-US" sz="2400" dirty="0" err="1">
                <a:latin typeface="Cambria" pitchFamily="18" charset="0"/>
              </a:rPr>
              <a:t>виборах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Президента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України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чи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депутатів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до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Верховної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Ради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України</a:t>
            </a:r>
            <a:r>
              <a:rPr lang="en-US" sz="2400" dirty="0">
                <a:latin typeface="Cambria" pitchFamily="18" charset="0"/>
              </a:rPr>
              <a:t>, </a:t>
            </a:r>
            <a:r>
              <a:rPr lang="en-US" sz="2400" dirty="0" err="1">
                <a:latin typeface="Cambria" pitchFamily="18" charset="0"/>
              </a:rPr>
              <a:t>то</a:t>
            </a:r>
            <a:r>
              <a:rPr lang="en-US" sz="2400" dirty="0">
                <a:latin typeface="Cambria" pitchFamily="18" charset="0"/>
              </a:rPr>
              <a:t> у </a:t>
            </a:r>
            <a:r>
              <a:rPr lang="en-US" sz="2400" dirty="0" err="1">
                <a:latin typeface="Cambria" pitchFamily="18" charset="0"/>
              </a:rPr>
              <a:t>Франції</a:t>
            </a:r>
            <a:r>
              <a:rPr lang="en-US" sz="2400" dirty="0">
                <a:latin typeface="Cambria" pitchFamily="18" charset="0"/>
              </a:rPr>
              <a:t> у </a:t>
            </a:r>
            <a:r>
              <a:rPr lang="en-US" sz="2400" dirty="0" err="1">
                <a:latin typeface="Cambria" pitchFamily="18" charset="0"/>
              </a:rPr>
              <a:t>виборах</a:t>
            </a:r>
            <a:r>
              <a:rPr lang="en-US" sz="2400" dirty="0">
                <a:latin typeface="Cambria" pitchFamily="18" charset="0"/>
              </a:rPr>
              <a:t> 2/3 </a:t>
            </a:r>
            <a:r>
              <a:rPr lang="uk-UA" sz="2400" dirty="0">
                <a:latin typeface="Cambria" pitchFamily="18" charset="0"/>
              </a:rPr>
              <a:t>у</a:t>
            </a:r>
            <a:r>
              <a:rPr lang="en-US" sz="2400" dirty="0" err="1">
                <a:latin typeface="Cambria" pitchFamily="18" charset="0"/>
              </a:rPr>
              <a:t>же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не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беруть</a:t>
            </a:r>
            <a:r>
              <a:rPr lang="en-US" sz="2400" dirty="0">
                <a:latin typeface="Cambria" pitchFamily="18" charset="0"/>
              </a:rPr>
              <a:t>. </a:t>
            </a:r>
            <a:endParaRPr lang="uk-UA" sz="2400" dirty="0">
              <a:latin typeface="Cambria" pitchFamily="18" charset="0"/>
            </a:endParaRPr>
          </a:p>
          <a:p>
            <a:pPr algn="just"/>
            <a:endParaRPr lang="uk-UA" sz="2400" dirty="0">
              <a:latin typeface="Cambria" pitchFamily="18" charset="0"/>
            </a:endParaRPr>
          </a:p>
          <a:p>
            <a:pPr algn="just"/>
            <a:r>
              <a:rPr lang="uk-UA" sz="2400" dirty="0">
                <a:latin typeface="Cambria" pitchFamily="18" charset="0"/>
              </a:rPr>
              <a:t>Г</a:t>
            </a:r>
            <a:r>
              <a:rPr lang="en-US" sz="2400" dirty="0" err="1">
                <a:latin typeface="Cambria" pitchFamily="18" charset="0"/>
              </a:rPr>
              <a:t>ромадська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активність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українських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мігрантів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залежить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від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тривалості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проживання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та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накопичення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ними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досвіду</a:t>
            </a:r>
            <a:r>
              <a:rPr lang="en-US" sz="2400" dirty="0">
                <a:latin typeface="Cambria" pitchFamily="18" charset="0"/>
              </a:rPr>
              <a:t> життя у </a:t>
            </a:r>
            <a:r>
              <a:rPr lang="en-US" sz="2400" dirty="0" err="1">
                <a:latin typeface="Cambria" pitchFamily="18" charset="0"/>
              </a:rPr>
              <a:t>французькому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суспільстві</a:t>
            </a:r>
            <a:r>
              <a:rPr lang="en-US" sz="2400" dirty="0">
                <a:latin typeface="Cambria" pitchFamily="18" charset="0"/>
              </a:rPr>
              <a:t>. </a:t>
            </a:r>
            <a:endParaRPr lang="ru-RU" sz="2400" dirty="0">
              <a:latin typeface="Cambria" pitchFamily="18" charset="0"/>
            </a:endParaRPr>
          </a:p>
          <a:p>
            <a:endParaRPr lang="ru-RU" dirty="0">
              <a:latin typeface="Cambr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/>
              <a:t>Точки опитування (походження анкет):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uk-UA" sz="2400" dirty="0">
                <a:latin typeface="+mj-lt"/>
              </a:rPr>
              <a:t>єпархія св. Володимира Великого в Парижі УГКЦ ( кількість опитаних 334;</a:t>
            </a:r>
          </a:p>
          <a:p>
            <a:pPr lvl="0" algn="just"/>
            <a:endParaRPr lang="ru-RU" sz="2400" dirty="0">
              <a:latin typeface="+mj-lt"/>
            </a:endParaRPr>
          </a:p>
          <a:p>
            <a:pPr lvl="0" algn="just"/>
            <a:r>
              <a:rPr lang="uk-UA" sz="2400" dirty="0">
                <a:latin typeface="+mj-lt"/>
              </a:rPr>
              <a:t>парафія св. ап. Симона </a:t>
            </a:r>
            <a:r>
              <a:rPr lang="uk-UA" sz="2400" dirty="0" err="1">
                <a:latin typeface="+mj-lt"/>
              </a:rPr>
              <a:t>Зилота</a:t>
            </a:r>
            <a:r>
              <a:rPr lang="uk-UA" sz="2400" dirty="0">
                <a:latin typeface="+mj-lt"/>
              </a:rPr>
              <a:t> – кількість опитаних 26;</a:t>
            </a:r>
          </a:p>
          <a:p>
            <a:pPr lvl="0" algn="just"/>
            <a:endParaRPr lang="ru-RU" sz="2400" dirty="0">
              <a:latin typeface="+mj-lt"/>
            </a:endParaRPr>
          </a:p>
          <a:p>
            <a:pPr lvl="0" algn="just"/>
            <a:r>
              <a:rPr lang="uk-UA" sz="2400" dirty="0">
                <a:latin typeface="+mj-lt"/>
              </a:rPr>
              <a:t>українці, котрі зверталися до посольства України у Французькій Республіці – кількість опитаних 22;</a:t>
            </a:r>
          </a:p>
          <a:p>
            <a:pPr lvl="0" algn="just"/>
            <a:endParaRPr lang="ru-RU" sz="2400" dirty="0">
              <a:latin typeface="+mj-lt"/>
            </a:endParaRPr>
          </a:p>
          <a:p>
            <a:pPr lvl="0" algn="just"/>
            <a:r>
              <a:rPr lang="uk-UA" sz="2400" dirty="0">
                <a:latin typeface="+mj-lt"/>
              </a:rPr>
              <a:t>українці на станціях метро </a:t>
            </a:r>
            <a:r>
              <a:rPr lang="uk-UA" sz="2400" dirty="0" err="1">
                <a:latin typeface="+mj-lt"/>
              </a:rPr>
              <a:t>Шевальре</a:t>
            </a:r>
            <a:r>
              <a:rPr lang="uk-UA" sz="2400" dirty="0">
                <a:latin typeface="+mj-lt"/>
              </a:rPr>
              <a:t> та </a:t>
            </a:r>
            <a:r>
              <a:rPr lang="uk-UA" sz="2400" dirty="0" err="1">
                <a:latin typeface="+mj-lt"/>
              </a:rPr>
              <a:t>Корвізар</a:t>
            </a:r>
            <a:r>
              <a:rPr lang="uk-UA" sz="2400" dirty="0">
                <a:latin typeface="+mj-lt"/>
              </a:rPr>
              <a:t>, куди прибувають автобуси з українських міст – кількість опитаних 176;</a:t>
            </a:r>
          </a:p>
          <a:p>
            <a:pPr lvl="0" algn="just"/>
            <a:endParaRPr lang="ru-RU" sz="2400" dirty="0">
              <a:latin typeface="+mj-lt"/>
            </a:endParaRPr>
          </a:p>
          <a:p>
            <a:pPr lvl="0" algn="just"/>
            <a:r>
              <a:rPr lang="uk-UA" sz="2400" dirty="0" err="1">
                <a:latin typeface="+mj-lt"/>
              </a:rPr>
              <a:t>онлайн-опитування</a:t>
            </a:r>
            <a:r>
              <a:rPr lang="uk-UA" sz="2400" dirty="0">
                <a:latin typeface="+mj-lt"/>
              </a:rPr>
              <a:t> учасників </a:t>
            </a:r>
            <a:r>
              <a:rPr lang="uk-UA" sz="2400" dirty="0" err="1">
                <a:latin typeface="+mj-lt"/>
              </a:rPr>
              <a:t>фейсбук-спільноти</a:t>
            </a:r>
            <a:r>
              <a:rPr lang="uk-UA" sz="2400" dirty="0">
                <a:latin typeface="+mj-lt"/>
              </a:rPr>
              <a:t> «Українці в Парижі» – кількість опитаних 76.</a:t>
            </a:r>
            <a:endParaRPr lang="ru-RU" sz="2400" dirty="0"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7707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Релігійне</a:t>
            </a:r>
            <a:r>
              <a:rPr lang="ru-RU" b="1" dirty="0"/>
              <a:t> життя </a:t>
            </a:r>
            <a:r>
              <a:rPr lang="ru-RU" b="1" dirty="0" err="1"/>
              <a:t>української</a:t>
            </a:r>
            <a:r>
              <a:rPr lang="ru-RU" b="1" dirty="0"/>
              <a:t> </a:t>
            </a:r>
            <a:r>
              <a:rPr lang="ru-RU" b="1" dirty="0" err="1"/>
              <a:t>громади</a:t>
            </a:r>
            <a:r>
              <a:rPr lang="ru-RU" b="1" dirty="0"/>
              <a:t> в </a:t>
            </a:r>
            <a:r>
              <a:rPr lang="ru-RU" b="1" dirty="0" err="1"/>
              <a:t>Парижі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47184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Cambria" pitchFamily="18" charset="0"/>
              </a:rPr>
              <a:t>Конфесійна приналежність, %, </a:t>
            </a:r>
            <a:r>
              <a:rPr lang="en-US" sz="2400" dirty="0">
                <a:latin typeface="Cambria" pitchFamily="18" charset="0"/>
              </a:rPr>
              <a:t>n=598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FE4583AB-24E0-4F9E-A372-21EAE205A60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93055"/>
              </p:ext>
            </p:extLst>
          </p:nvPr>
        </p:nvGraphicFramePr>
        <p:xfrm>
          <a:off x="457200" y="1340768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94933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66328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Cambria" pitchFamily="18" charset="0"/>
              </a:rPr>
              <a:t>Відвідування релігійних служб, %, </a:t>
            </a:r>
            <a:r>
              <a:rPr lang="en-US" sz="2400" dirty="0">
                <a:latin typeface="Cambria" pitchFamily="18" charset="0"/>
              </a:rPr>
              <a:t>n=5</a:t>
            </a:r>
            <a:r>
              <a:rPr lang="uk-UA" sz="2400" dirty="0">
                <a:latin typeface="Cambria" pitchFamily="18" charset="0"/>
              </a:rPr>
              <a:t>87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3AA0C1A7-A94F-4AB5-877C-1214A755E0A9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92692357"/>
              </p:ext>
            </p:extLst>
          </p:nvPr>
        </p:nvGraphicFramePr>
        <p:xfrm>
          <a:off x="457200" y="12192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518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Cambria" pitchFamily="18" charset="0"/>
              </a:rPr>
              <a:t>Конфесійна приналежність, %, </a:t>
            </a:r>
            <a:r>
              <a:rPr lang="en-US" sz="2400" dirty="0">
                <a:latin typeface="Cambria" pitchFamily="18" charset="0"/>
              </a:rPr>
              <a:t>n=598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FE4583AB-24E0-4F9E-A372-21EAE205A604}"/>
              </a:ext>
            </a:extLst>
          </p:cNvPr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57200" y="1340768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8665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Cambria" pitchFamily="18" charset="0"/>
              </a:rPr>
              <a:t>Участь у заходах релігійної громади, %</a:t>
            </a:r>
            <a:endParaRPr lang="ru-RU" sz="2400" dirty="0">
              <a:latin typeface="Cambria" pitchFamily="18" charset="0"/>
            </a:endParaRPr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212EA195-FF15-4531-95A9-4ABC0DC3358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8763802"/>
              </p:ext>
            </p:extLst>
          </p:nvPr>
        </p:nvGraphicFramePr>
        <p:xfrm>
          <a:off x="323528" y="1340768"/>
          <a:ext cx="389877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017AE57F-D3F5-481E-B965-E313051713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769030"/>
              </p:ext>
            </p:extLst>
          </p:nvPr>
        </p:nvGraphicFramePr>
        <p:xfrm>
          <a:off x="4818043" y="1177689"/>
          <a:ext cx="3898777" cy="498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7903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Релігійні практики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400" dirty="0">
                <a:latin typeface="Cambria" pitchFamily="18" charset="0"/>
              </a:rPr>
              <a:t>Рівень суб’єктивної релігійності респондентів є доволі високим. Майже 65% респондентів віднесло себе до категорії віруючих осіб, як «радше віруючий / віруюча» охарактеризували себе 22% опитаних.</a:t>
            </a:r>
          </a:p>
          <a:p>
            <a:pPr algn="just"/>
            <a:endParaRPr lang="uk-UA" sz="2400" dirty="0">
              <a:latin typeface="Cambria" pitchFamily="18" charset="0"/>
            </a:endParaRPr>
          </a:p>
          <a:p>
            <a:pPr algn="just"/>
            <a:r>
              <a:rPr lang="uk-UA" sz="2400" dirty="0">
                <a:latin typeface="Cambria" pitchFamily="18" charset="0"/>
              </a:rPr>
              <a:t>Так само доволі високою є і функціональна релігійність опитаних мігрантів, пов’язана з частотою молитов, відвідуванням релігійних служб тощо. Переважна більшість респондентів в обох випадках (і в Україні, і перебуваючи у Франції) потрапило до категорії тих, хто відвідує релігійні служби постійно та часто (66% в Україні та 67% у Франції).</a:t>
            </a:r>
          </a:p>
          <a:p>
            <a:pPr algn="just"/>
            <a:endParaRPr lang="uk-UA" sz="2400" dirty="0">
              <a:latin typeface="Cambria" pitchFamily="18" charset="0"/>
            </a:endParaRPr>
          </a:p>
          <a:p>
            <a:pPr algn="just"/>
            <a:r>
              <a:rPr lang="uk-UA" sz="2400" dirty="0">
                <a:latin typeface="Cambria" pitchFamily="18" charset="0"/>
              </a:rPr>
              <a:t> Поза тим, результати дослідження свідчать, що ця активність слабо корелює з участю у заходах власних релігійних громад поза межами релігійних служб, оскільки відзначена активність є доволі низькою, як у випадку України, так і під час перебування у Франції.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47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4502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Соціально-демографічні характеристики опитаних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4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/>
              <a:t>Соціально-демографічні характеристики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1566" y="1377008"/>
            <a:ext cx="8229600" cy="507632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200" dirty="0">
                <a:latin typeface="+mj-lt"/>
              </a:rPr>
              <a:t>Розподіл за статевою приналежністю опитаних є наступними: чоловіки становлять 40% від усіх опитаних, жінки – 60%.</a:t>
            </a:r>
          </a:p>
          <a:p>
            <a:pPr algn="just"/>
            <a:endParaRPr lang="uk-UA" sz="2200" dirty="0">
              <a:latin typeface="+mj-lt"/>
            </a:endParaRPr>
          </a:p>
          <a:p>
            <a:pPr algn="just"/>
            <a:r>
              <a:rPr lang="uk-UA" sz="2200" dirty="0">
                <a:latin typeface="+mj-lt"/>
              </a:rPr>
              <a:t>Середній вік українського мігранта в Парижі – 36 років.</a:t>
            </a:r>
          </a:p>
          <a:p>
            <a:pPr algn="just"/>
            <a:endParaRPr lang="ru-RU" sz="2200" dirty="0">
              <a:latin typeface="+mj-lt"/>
            </a:endParaRPr>
          </a:p>
          <a:p>
            <a:pPr algn="just"/>
            <a:r>
              <a:rPr lang="uk-UA" sz="2200" dirty="0">
                <a:latin typeface="+mj-lt"/>
              </a:rPr>
              <a:t>Більшість опитаних (75,4%) є вихідцями із західних областей України (46,1% – з Івано-Франківської області, 19,3% – Тернопільської, 9,9% – з Львівської області), решта областей України представлені незначно. </a:t>
            </a:r>
          </a:p>
          <a:p>
            <a:pPr algn="just"/>
            <a:endParaRPr lang="uk-UA" sz="2200" dirty="0">
              <a:latin typeface="+mj-lt"/>
            </a:endParaRPr>
          </a:p>
          <a:p>
            <a:pPr algn="just"/>
            <a:r>
              <a:rPr lang="uk-UA" sz="2200" dirty="0">
                <a:latin typeface="+mj-lt"/>
              </a:rPr>
              <a:t>Більше половини опитаних (63,3%) перед виїздом до Парижа жили в містах, близько третини опитаних мешкали у селі (26,7%) та селищі міського типу (9,9%).</a:t>
            </a:r>
            <a:endParaRPr lang="ru-RU" sz="2200" dirty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05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Освіта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496944" cy="4442048"/>
          </a:xfrm>
        </p:spPr>
        <p:txBody>
          <a:bodyPr>
            <a:normAutofit/>
          </a:bodyPr>
          <a:lstStyle/>
          <a:p>
            <a:pPr algn="just"/>
            <a:r>
              <a:rPr lang="uk-UA" sz="2200" dirty="0">
                <a:latin typeface="+mj-lt"/>
              </a:rPr>
              <a:t>Вищу освіту мають 52 % від опитаних (вища освіта 42,9 % + базова вища освіта 8,1 %+ 1% кандидат, доктор наук), ще 6,4 % мають неповну вищу освіту. </a:t>
            </a:r>
          </a:p>
          <a:p>
            <a:pPr algn="just"/>
            <a:endParaRPr lang="uk-UA" sz="2200" dirty="0">
              <a:latin typeface="+mj-lt"/>
            </a:endParaRPr>
          </a:p>
          <a:p>
            <a:pPr algn="just"/>
            <a:r>
              <a:rPr lang="uk-UA" sz="2200" dirty="0">
                <a:latin typeface="+mj-lt"/>
              </a:rPr>
              <a:t>Близько чверті опитаних – середню спеціальну освіту (23,6 %). Повну середню освіту мають 13,6 % і неповну та базову середню – 3,5 %.</a:t>
            </a:r>
          </a:p>
          <a:p>
            <a:pPr algn="just">
              <a:buNone/>
            </a:pPr>
            <a:endParaRPr lang="uk-UA" sz="2200" dirty="0">
              <a:latin typeface="+mj-lt"/>
            </a:endParaRPr>
          </a:p>
          <a:p>
            <a:pPr algn="just"/>
            <a:r>
              <a:rPr lang="uk-UA" sz="2200" dirty="0">
                <a:latin typeface="+mj-lt"/>
              </a:rPr>
              <a:t>За даними державної статистики на 2018 р. в Україні вищу освіту здобули 42,1 % від населення. Відповідно, бачимо, що кількість людей із вищою освітою в емігрантському середовищі є більшою, ніж в Україні.</a:t>
            </a:r>
          </a:p>
          <a:p>
            <a:endParaRPr lang="ru-RU" sz="2200" dirty="0">
              <a:latin typeface="+mj-lt"/>
            </a:endParaRPr>
          </a:p>
          <a:p>
            <a:endParaRPr lang="ru-RU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12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944216"/>
          </a:xfrm>
        </p:spPr>
        <p:txBody>
          <a:bodyPr>
            <a:normAutofit/>
          </a:bodyPr>
          <a:lstStyle/>
          <a:p>
            <a:r>
              <a:rPr lang="uk-UA" b="1" i="1" dirty="0"/>
              <a:t>Мета перебування у Франції та причини міграції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66328"/>
          </a:xfrm>
        </p:spPr>
        <p:txBody>
          <a:bodyPr>
            <a:normAutofit/>
          </a:bodyPr>
          <a:lstStyle/>
          <a:p>
            <a:r>
              <a:rPr lang="uk-UA" sz="2800" dirty="0"/>
              <a:t>Міграційний статус</a:t>
            </a:r>
            <a:r>
              <a:rPr lang="en-US" sz="2800" dirty="0"/>
              <a:t>, %, n=634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sz="2400" dirty="0">
                <a:latin typeface="+mj-lt"/>
              </a:rPr>
              <a:t>Ключовою групою серед українських мігрантів та мігранток в Парижі є трудові мігранти (73,7% від усіх опитаних). </a:t>
            </a:r>
          </a:p>
          <a:p>
            <a:endParaRPr lang="ru-RU" dirty="0"/>
          </a:p>
        </p:txBody>
      </p:sp>
      <p:graphicFrame>
        <p:nvGraphicFramePr>
          <p:cNvPr id="4" name="Діаграма 19"/>
          <p:cNvGraphicFramePr/>
          <p:nvPr>
            <p:extLst>
              <p:ext uri="{D42A27DB-BD31-4B8C-83A1-F6EECF244321}">
                <p14:modId xmlns:p14="http://schemas.microsoft.com/office/powerpoint/2010/main" val="1460012778"/>
              </p:ext>
            </p:extLst>
          </p:nvPr>
        </p:nvGraphicFramePr>
        <p:xfrm>
          <a:off x="683568" y="2420888"/>
          <a:ext cx="765807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Міграційний статус</a:t>
            </a:r>
            <a:r>
              <a:rPr lang="en-US" sz="2800" dirty="0"/>
              <a:t>, %, n=615</a:t>
            </a:r>
            <a:endParaRPr lang="ru-RU" sz="2800" dirty="0"/>
          </a:p>
        </p:txBody>
      </p:sp>
      <p:graphicFrame>
        <p:nvGraphicFramePr>
          <p:cNvPr id="4" name="Діаграма 1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2814797"/>
              </p:ext>
            </p:extLst>
          </p:nvPr>
        </p:nvGraphicFramePr>
        <p:xfrm>
          <a:off x="488482" y="1556792"/>
          <a:ext cx="833199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426</TotalTime>
  <Words>1402</Words>
  <Application>Microsoft Office PowerPoint</Application>
  <PresentationFormat>Екран (4:3)</PresentationFormat>
  <Paragraphs>239</Paragraphs>
  <Slides>35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35</vt:i4>
      </vt:variant>
    </vt:vector>
  </HeadingPairs>
  <TitlesOfParts>
    <vt:vector size="44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Виклики сучасної міграції: українська спільнота в Парижі</vt:lpstr>
      <vt:lpstr>Про дослідження</vt:lpstr>
      <vt:lpstr>Точки опитування (походження анкет):</vt:lpstr>
      <vt:lpstr>Соціально-демографічні характеристики опитаних </vt:lpstr>
      <vt:lpstr>Соціально-демографічні характеристики </vt:lpstr>
      <vt:lpstr>Освіта</vt:lpstr>
      <vt:lpstr>Мета перебування у Франції та причини міграції</vt:lpstr>
      <vt:lpstr>Міграційний статус, %, n=634</vt:lpstr>
      <vt:lpstr>Міграційний статус, %, n=615</vt:lpstr>
      <vt:lpstr>Мета перебування та причини міграції</vt:lpstr>
      <vt:lpstr>Плани на майбутнє, % n=616</vt:lpstr>
      <vt:lpstr>Плани на майбутнє</vt:lpstr>
      <vt:lpstr>Досвіди працевлаштування та параметри добробуту</vt:lpstr>
      <vt:lpstr>Сфери зайнятості, абс. показники, n=576</vt:lpstr>
      <vt:lpstr>Тривалість пошуків першої роботи у Франції  (стать), %, n=534</vt:lpstr>
      <vt:lpstr>Тривалість пошуків роботи</vt:lpstr>
      <vt:lpstr>Практики суміщення декількох робіт</vt:lpstr>
      <vt:lpstr>Працевлаштування та практики суміщення декількох робіт</vt:lpstr>
      <vt:lpstr>Самооцінки характеру та особливостей поточного працевлаштування</vt:lpstr>
      <vt:lpstr>Сумарний місячний дохід, %, n=549</vt:lpstr>
      <vt:lpstr>Стан добробуту в Україні та у Франції, %, n=621</vt:lpstr>
      <vt:lpstr>Місячний дохід українського мігранта в Парижі</vt:lpstr>
      <vt:lpstr>Ступінь адаптованості та основні проблеми повсякденного життя у Франції</vt:lpstr>
      <vt:lpstr>Рівень володіння французькою мовою , %</vt:lpstr>
      <vt:lpstr>Проблеми, з якими зіштовхуються мігранти</vt:lpstr>
      <vt:lpstr>Перспективи, що відкрилися для мігрантів у Франції</vt:lpstr>
      <vt:lpstr>Рівень довіри...(середній бал, де 1 - довіряю повною мірою, 5 - зовсім не довіряю)</vt:lpstr>
      <vt:lpstr>Громадська активність українських мігрантів в Парижі</vt:lpstr>
      <vt:lpstr>Громадська активність мігрантів та мігранток: виклики та перешкоди</vt:lpstr>
      <vt:lpstr>Релігійне життя української громади в Парижі</vt:lpstr>
      <vt:lpstr>Конфесійна приналежність, %, n=598</vt:lpstr>
      <vt:lpstr>Відвідування релігійних служб, %, n=587</vt:lpstr>
      <vt:lpstr>Конфесійна приналежність, %, n=598</vt:lpstr>
      <vt:lpstr>Участь у заходах релігійної громади, %</vt:lpstr>
      <vt:lpstr>Релігійні практики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Виклики сучасної міграції: українська спільнота в Парижі</dc:title>
  <dc:creator>sana</dc:creator>
  <cp:lastModifiedBy>Dmytro Myronovych</cp:lastModifiedBy>
  <cp:revision>39</cp:revision>
  <dcterms:created xsi:type="dcterms:W3CDTF">2018-08-22T20:02:24Z</dcterms:created>
  <dcterms:modified xsi:type="dcterms:W3CDTF">2018-11-25T15:46:46Z</dcterms:modified>
</cp:coreProperties>
</file>