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0FE4474-B221-4B32-BA79-CF5891647FD5}" type="datetimeFigureOut">
              <a:rPr lang="ru-RU" smtClean="0"/>
              <a:t>27.11.2018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B302894-DAA5-419B-9A4F-B912FBA34C2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Еміграція </a:t>
            </a:r>
            <a:r>
              <a:rPr lang="en-US" b="1" dirty="0"/>
              <a:t>vs</a:t>
            </a:r>
            <a:r>
              <a:rPr lang="uk-UA" b="1" dirty="0"/>
              <a:t> імміграція: напрями та механізми політики репатріації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uk-UA" sz="2800" dirty="0" smtClean="0">
                <a:solidFill>
                  <a:schemeClr val="tx1"/>
                </a:solidFill>
              </a:rPr>
              <a:t>О.Малиновська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Національний інститут 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стратегічних досліджень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107950" y="2204864"/>
            <a:ext cx="9036050" cy="4464495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uk-UA" sz="8000" dirty="0" smtClean="0"/>
              <a:t>Серед стратегічних завдань міграційної політики повернення та реінтеграція розглядаються як невід</a:t>
            </a:r>
            <a:r>
              <a:rPr lang="en-US" sz="8000" dirty="0" smtClean="0"/>
              <a:t>’</a:t>
            </a:r>
            <a:r>
              <a:rPr lang="uk-UA" sz="8000" dirty="0" smtClean="0"/>
              <a:t>ємна складова, що закріплюється в законодавстві</a:t>
            </a:r>
          </a:p>
          <a:p>
            <a:pPr eaLnBrk="1" hangingPunct="1"/>
            <a:r>
              <a:rPr lang="uk-UA" sz="8000" dirty="0" smtClean="0"/>
              <a:t>Для досягнення поставлених цілей розробляються спеціальні плани і програми: надати допомогу  мігрантам в скрутному становищі; підтримати бізнес-плани успішних мігрантів.</a:t>
            </a:r>
          </a:p>
          <a:p>
            <a:pPr eaLnBrk="1" hangingPunct="1"/>
            <a:r>
              <a:rPr lang="uk-UA" sz="8000" dirty="0" smtClean="0"/>
              <a:t>Центральний напрям діяльності – інформаційний</a:t>
            </a:r>
          </a:p>
          <a:p>
            <a:pPr eaLnBrk="1" hangingPunct="1"/>
            <a:r>
              <a:rPr lang="uk-UA" sz="8000" dirty="0" smtClean="0"/>
              <a:t>Значні зусилля докладаються до працевлаштування поверненців, створення ними власного бізнесу</a:t>
            </a:r>
          </a:p>
          <a:p>
            <a:pPr eaLnBrk="1" hangingPunct="1"/>
            <a:r>
              <a:rPr lang="uk-UA" sz="8000" dirty="0" smtClean="0"/>
              <a:t>Окремі заходи адресовані членам сімей мігрантів, передусім дітям</a:t>
            </a:r>
          </a:p>
          <a:p>
            <a:pPr eaLnBrk="1" hangingPunct="1"/>
            <a:r>
              <a:rPr lang="uk-UA" sz="8000" dirty="0" smtClean="0"/>
              <a:t>Підтримка надається незахищеним категоріям мігрантів, тим, хто опинився </a:t>
            </a:r>
            <a:r>
              <a:rPr lang="ru-RU" sz="8000" dirty="0"/>
              <a:t>в</a:t>
            </a:r>
            <a:r>
              <a:rPr lang="uk-UA" sz="8000" dirty="0" smtClean="0"/>
              <a:t> скрутних життєвих обставинах</a:t>
            </a:r>
          </a:p>
          <a:p>
            <a:pPr eaLnBrk="1" hangingPunct="1"/>
            <a:r>
              <a:rPr lang="uk-UA" sz="8000" dirty="0" smtClean="0"/>
              <a:t>Для реалізації політики повернення створюються спеціальні державні органи/підрозділи та забезпечується міжвідомча координація</a:t>
            </a:r>
          </a:p>
          <a:p>
            <a:pPr eaLnBrk="1" hangingPunct="1"/>
            <a:r>
              <a:rPr lang="uk-UA" sz="8000" dirty="0" smtClean="0"/>
              <a:t>Програми повернення реалізуються у співпраці з НУО при значній підтримці міжнародних донорів</a:t>
            </a:r>
          </a:p>
          <a:p>
            <a:r>
              <a:rPr lang="uk-UA" sz="8000" dirty="0" smtClean="0"/>
              <a:t>Розробці програм передують наукові дослідження</a:t>
            </a:r>
          </a:p>
          <a:p>
            <a:pPr eaLnBrk="1" hangingPunct="1"/>
            <a:endParaRPr lang="ru-RU" dirty="0" smtClean="0"/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b="1" dirty="0" smtClean="0"/>
              <a:t>Основні висновки із зарубіжного досвіду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77439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36912"/>
            <a:ext cx="8856984" cy="4221088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 середньому впродовж перших п’яти років після виїзду на батьківщину повертаються від </a:t>
            </a:r>
            <a:r>
              <a:rPr lang="uk-UA" sz="2800" b="1" dirty="0" smtClean="0"/>
              <a:t>20</a:t>
            </a:r>
            <a:r>
              <a:rPr lang="uk-UA" sz="2800" dirty="0" smtClean="0"/>
              <a:t> до </a:t>
            </a:r>
            <a:r>
              <a:rPr lang="uk-UA" sz="2800" b="1" dirty="0" smtClean="0"/>
              <a:t>50%</a:t>
            </a:r>
            <a:r>
              <a:rPr lang="uk-UA" sz="2800" dirty="0" smtClean="0"/>
              <a:t> мігрантів</a:t>
            </a:r>
            <a:endParaRPr lang="ru-RU" sz="2800" dirty="0" smtClean="0"/>
          </a:p>
          <a:p>
            <a:r>
              <a:rPr lang="uk-UA" sz="2800" dirty="0" smtClean="0"/>
              <a:t>Повернення до Мексики – 31%, до Чилі – </a:t>
            </a:r>
            <a:r>
              <a:rPr lang="uk-UA" sz="2800" i="1" dirty="0" smtClean="0"/>
              <a:t>16%</a:t>
            </a:r>
            <a:r>
              <a:rPr lang="uk-UA" sz="2800" dirty="0" smtClean="0"/>
              <a:t>; Філіппіни – </a:t>
            </a:r>
            <a:r>
              <a:rPr lang="uk-UA" sz="2800" b="1" dirty="0" smtClean="0"/>
              <a:t>3,5-4,5</a:t>
            </a:r>
            <a:r>
              <a:rPr lang="uk-UA" sz="2800" dirty="0" smtClean="0"/>
              <a:t> млн поверненців</a:t>
            </a:r>
          </a:p>
          <a:p>
            <a:r>
              <a:rPr lang="uk-UA" sz="2800" dirty="0" smtClean="0"/>
              <a:t>В Україні, за оцінками, </a:t>
            </a:r>
            <a:r>
              <a:rPr lang="uk-UA" sz="2800" b="1" dirty="0" smtClean="0"/>
              <a:t>0,6 – 1,2 млн </a:t>
            </a:r>
            <a:r>
              <a:rPr lang="uk-UA" sz="2800" dirty="0" smtClean="0"/>
              <a:t>поверненців, мають особистий досвід роботи за кордоном понад </a:t>
            </a:r>
            <a:r>
              <a:rPr lang="uk-UA" sz="2800" b="1" dirty="0" smtClean="0"/>
              <a:t>8% </a:t>
            </a:r>
            <a:r>
              <a:rPr lang="uk-UA" sz="2800" dirty="0" smtClean="0"/>
              <a:t>дорослого населення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pPr algn="r"/>
            <a:r>
              <a:rPr lang="uk-UA" sz="4000" b="1" dirty="0" smtClean="0"/>
              <a:t>«Кожний </a:t>
            </a:r>
            <a:r>
              <a:rPr lang="uk-UA" sz="4000" b="1" dirty="0"/>
              <a:t>міграційний потік породжує потік у зворотному напрямі</a:t>
            </a:r>
            <a:r>
              <a:rPr lang="uk-UA" sz="4000" b="1" dirty="0" smtClean="0"/>
              <a:t>» </a:t>
            </a:r>
            <a:br>
              <a:rPr lang="uk-UA" sz="4000" b="1" dirty="0" smtClean="0"/>
            </a:br>
            <a:r>
              <a:rPr lang="uk-UA" sz="2800" dirty="0" smtClean="0"/>
              <a:t>Е.Г.Равенштайн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29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75466"/>
            <a:ext cx="8856983" cy="4182533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Об</a:t>
            </a:r>
            <a:r>
              <a:rPr lang="en-US" sz="2800" b="1" dirty="0" smtClean="0"/>
              <a:t>’</a:t>
            </a:r>
            <a:r>
              <a:rPr lang="uk-UA" sz="2800" b="1" dirty="0" smtClean="0"/>
              <a:t>єктивні</a:t>
            </a:r>
            <a:r>
              <a:rPr lang="uk-UA" sz="2800" dirty="0" smtClean="0"/>
              <a:t> </a:t>
            </a:r>
            <a:r>
              <a:rPr lang="uk-UA" sz="2800" b="1" dirty="0" smtClean="0"/>
              <a:t>на батьківщині </a:t>
            </a:r>
            <a:r>
              <a:rPr lang="uk-UA" sz="2800" dirty="0" smtClean="0"/>
              <a:t>– прискорення економічного розвитку, покращання перспектив працевлаштування та ведення бізнесу, політика сприяння репатріації</a:t>
            </a:r>
          </a:p>
          <a:p>
            <a:r>
              <a:rPr lang="uk-UA" sz="2800" b="1" dirty="0" smtClean="0"/>
              <a:t>Об</a:t>
            </a:r>
            <a:r>
              <a:rPr lang="en-US" sz="2800" b="1" dirty="0" smtClean="0"/>
              <a:t>’</a:t>
            </a:r>
            <a:r>
              <a:rPr lang="uk-UA" sz="2800" b="1" dirty="0" smtClean="0"/>
              <a:t>єктивні в країні перебування </a:t>
            </a:r>
            <a:r>
              <a:rPr lang="uk-UA" sz="2800" dirty="0" smtClean="0"/>
              <a:t>– рецесія, ріст безробіття, рестриктивна міграційна політика</a:t>
            </a:r>
          </a:p>
          <a:p>
            <a:r>
              <a:rPr lang="uk-UA" sz="2800" b="1" dirty="0" smtClean="0"/>
              <a:t>Суб</a:t>
            </a:r>
            <a:r>
              <a:rPr lang="en-US" sz="2800" b="1" dirty="0" smtClean="0"/>
              <a:t>’</a:t>
            </a:r>
            <a:r>
              <a:rPr lang="uk-UA" sz="2800" b="1" dirty="0" smtClean="0"/>
              <a:t>єктивні –</a:t>
            </a:r>
            <a:r>
              <a:rPr lang="uk-UA" sz="2800" dirty="0" smtClean="0"/>
              <a:t> вік, стан здоров</a:t>
            </a:r>
            <a:r>
              <a:rPr lang="en-US" sz="2800" dirty="0" smtClean="0"/>
              <a:t>’</a:t>
            </a:r>
            <a:r>
              <a:rPr lang="uk-UA" sz="2800" dirty="0" smtClean="0"/>
              <a:t>я, ностальгія, обставини, що вимагають присутності вдома.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Чинники повернення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564904"/>
            <a:ext cx="9144000" cy="4104456"/>
          </a:xfrm>
        </p:spPr>
        <p:txBody>
          <a:bodyPr>
            <a:noAutofit/>
          </a:bodyPr>
          <a:lstStyle/>
          <a:p>
            <a:r>
              <a:rPr lang="uk-UA" b="1" dirty="0" smtClean="0"/>
              <a:t>Неокласична економіка </a:t>
            </a:r>
            <a:r>
              <a:rPr lang="uk-UA" dirty="0" smtClean="0"/>
              <a:t>– повернення </a:t>
            </a:r>
            <a:r>
              <a:rPr lang="uk-UA" dirty="0"/>
              <a:t> </a:t>
            </a:r>
            <a:r>
              <a:rPr lang="uk-UA" dirty="0" smtClean="0"/>
              <a:t>обумовлене неуспіхом міграції.</a:t>
            </a:r>
          </a:p>
          <a:p>
            <a:r>
              <a:rPr lang="uk-UA" b="1" dirty="0" smtClean="0"/>
              <a:t>«Нова економіка міграції» </a:t>
            </a:r>
            <a:r>
              <a:rPr lang="uk-UA" dirty="0" smtClean="0"/>
              <a:t>- повернення є складовою міграційної стратегії, відбувається тоді, коли поставлені цілі досягнуто.</a:t>
            </a:r>
          </a:p>
          <a:p>
            <a:r>
              <a:rPr lang="uk-UA" b="1" dirty="0" smtClean="0"/>
              <a:t>Структуралізм </a:t>
            </a:r>
            <a:r>
              <a:rPr lang="uk-UA" dirty="0" smtClean="0"/>
              <a:t>– повернення не лише особисте рішення, а результат контексту, соціальних та інституційних чинників в країні походження.</a:t>
            </a:r>
          </a:p>
          <a:p>
            <a:r>
              <a:rPr lang="uk-UA" b="1" dirty="0" smtClean="0"/>
              <a:t>Транснаціоналізм </a:t>
            </a:r>
            <a:r>
              <a:rPr lang="uk-UA" dirty="0" smtClean="0"/>
              <a:t>– повернення не обов</a:t>
            </a:r>
            <a:r>
              <a:rPr lang="en-US" dirty="0" smtClean="0"/>
              <a:t>’</a:t>
            </a:r>
            <a:r>
              <a:rPr lang="uk-UA" dirty="0" smtClean="0"/>
              <a:t>язково є завершенням міграційного циклу, міграція як спосіб життя.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Теоретичне пояснення зворотного міграційного потоку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773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3924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uk-UA" sz="3200" b="1" dirty="0" smtClean="0"/>
              <a:t>Для країни </a:t>
            </a:r>
            <a:r>
              <a:rPr lang="uk-UA" sz="3200" dirty="0" smtClean="0"/>
              <a:t>– поповнення трудових та інтелектуальних ресурсів, гальмування депопуляції, прискорення розвитку економіки, соціально-політичної модернізації, міжнародних торговельно-економічних зв</a:t>
            </a:r>
            <a:r>
              <a:rPr lang="en-US" sz="3200" dirty="0" smtClean="0"/>
              <a:t>’</a:t>
            </a:r>
            <a:r>
              <a:rPr lang="uk-UA" sz="3200" dirty="0" smtClean="0"/>
              <a:t>язків.</a:t>
            </a:r>
          </a:p>
          <a:p>
            <a:r>
              <a:rPr lang="uk-UA" sz="3200" b="1" dirty="0" smtClean="0"/>
              <a:t>Для мігрантів</a:t>
            </a:r>
            <a:r>
              <a:rPr lang="uk-UA" sz="3200" dirty="0" smtClean="0"/>
              <a:t> - накопичений під час міграції досвід та кошти створюють кращі перспективи на батьківщині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Вигоди від повернення мігрантів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53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/>
          </a:bodyPr>
          <a:lstStyle/>
          <a:p>
            <a:r>
              <a:rPr lang="ru-RU" sz="3200" b="1" dirty="0"/>
              <a:t>Ціль 3. 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dirty="0" smtClean="0"/>
              <a:t>Створити </a:t>
            </a:r>
            <a:r>
              <a:rPr lang="ru-RU" sz="3200" dirty="0"/>
              <a:t>необхідні умови для повернення та реінтеграції українських мігрантів в українське суспільство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160240"/>
          </a:xfrm>
        </p:spPr>
        <p:txBody>
          <a:bodyPr>
            <a:normAutofit/>
          </a:bodyPr>
          <a:lstStyle/>
          <a:p>
            <a:pPr algn="r"/>
            <a:r>
              <a:rPr lang="uk-UA" sz="4000" b="1" dirty="0" smtClean="0"/>
              <a:t>Стратегія державної міграційної політики України на період до 2025 року (2017)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55758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2675466"/>
            <a:ext cx="8568952" cy="4182533"/>
          </a:xfrm>
        </p:spPr>
        <p:txBody>
          <a:bodyPr>
            <a:noAutofit/>
          </a:bodyPr>
          <a:lstStyle/>
          <a:p>
            <a:r>
              <a:rPr lang="uk-UA" sz="2800" dirty="0" smtClean="0"/>
              <a:t>Недоцільно надавати мігрантам-поверненцям пільги та привілеї, якими не користується населення, яке не виїжджало.</a:t>
            </a:r>
          </a:p>
          <a:p>
            <a:r>
              <a:rPr lang="uk-UA" sz="2800" dirty="0" smtClean="0"/>
              <a:t>Держава не має зайвих коштів на відповідні заходи</a:t>
            </a:r>
          </a:p>
          <a:p>
            <a:r>
              <a:rPr lang="uk-UA" sz="2800" dirty="0" smtClean="0"/>
              <a:t>Всі зусилля будуть марні, поки рівень життя в Україні не зрівняється з тим, який існує в країнах перебування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Застереження щодо політики повернення: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2594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856983" cy="4320480"/>
          </a:xfrm>
        </p:spPr>
        <p:txBody>
          <a:bodyPr>
            <a:noAutofit/>
          </a:bodyPr>
          <a:lstStyle/>
          <a:p>
            <a:r>
              <a:rPr lang="uk-UA" dirty="0" smtClean="0"/>
              <a:t>У 1976 </a:t>
            </a:r>
            <a:r>
              <a:rPr lang="uk-UA" dirty="0"/>
              <a:t>р. політику повернення практикували лише </a:t>
            </a:r>
            <a:r>
              <a:rPr lang="uk-UA" b="1" dirty="0"/>
              <a:t>22% </a:t>
            </a:r>
            <a:r>
              <a:rPr lang="uk-UA" dirty="0"/>
              <a:t>країн світу,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/>
              <a:t>1996 р. – </a:t>
            </a:r>
            <a:r>
              <a:rPr lang="uk-UA" b="1" dirty="0"/>
              <a:t>43%,  </a:t>
            </a:r>
            <a:endParaRPr lang="uk-UA" b="1" dirty="0" smtClean="0"/>
          </a:p>
          <a:p>
            <a:r>
              <a:rPr lang="uk-UA" dirty="0" smtClean="0"/>
              <a:t>У </a:t>
            </a:r>
            <a:r>
              <a:rPr lang="uk-UA" dirty="0"/>
              <a:t>2011р. – </a:t>
            </a:r>
            <a:r>
              <a:rPr lang="uk-UA" b="1" dirty="0"/>
              <a:t>63%</a:t>
            </a:r>
            <a:r>
              <a:rPr lang="uk-UA" dirty="0"/>
              <a:t>. </a:t>
            </a:r>
            <a:r>
              <a:rPr lang="uk-UA" dirty="0" smtClean="0"/>
              <a:t>У т.ч. 54% розвинутих країн, 66% країн, що розвиваються.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b="1" dirty="0" smtClean="0"/>
              <a:t>Види політики повернення </a:t>
            </a:r>
            <a:r>
              <a:rPr lang="uk-UA" dirty="0" smtClean="0"/>
              <a:t>– реактивна, активна.</a:t>
            </a:r>
          </a:p>
          <a:p>
            <a:r>
              <a:rPr lang="uk-UA" b="1" dirty="0" smtClean="0"/>
              <a:t>Основні напрями політики повернення </a:t>
            </a:r>
            <a:r>
              <a:rPr lang="uk-UA" dirty="0" smtClean="0"/>
              <a:t>– заохочення прийняття рішення про повернення, сприяння акту повернення, сприяння реінтеграції на батьківщині.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За даними ООН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74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2856"/>
            <a:ext cx="9144000" cy="446449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ru-RU" dirty="0" smtClean="0"/>
              <a:t>постачальники дешевої робочої сили на міжнародний ринок праці, які завдяки динамічному розвиткові наразі приваблюють мігрантів з-за кордону, наприклад, </a:t>
            </a:r>
            <a:r>
              <a:rPr lang="uk-UA" altLang="ru-RU" b="1" dirty="0" smtClean="0"/>
              <a:t>Ірландія, Іспанія.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dirty="0" smtClean="0"/>
              <a:t>країни Центральної та Східної Європи, звідки після приєднання до Євросоюзу відбувався значний відплив населення до «старих членів» ЄС - наприклад, </a:t>
            </a:r>
            <a:r>
              <a:rPr lang="uk-UA" altLang="ru-RU" b="1" dirty="0" smtClean="0"/>
              <a:t>Болгарія, Польща.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dirty="0" smtClean="0"/>
              <a:t>країни, що розвиваються, Розроблення політики повернення великою мірою обумовлено зовнішньополітичним чинником, оскільки реадмісія та реінтеграція власних громадян були серед умов просування до безвізового режиму з Євросоюзом - </a:t>
            </a:r>
            <a:r>
              <a:rPr lang="uk-UA" altLang="ru-RU" b="1" dirty="0" smtClean="0"/>
              <a:t>Грузія, Молдова, країни Західних Балкан</a:t>
            </a:r>
            <a:r>
              <a:rPr lang="uk-UA" altLang="ru-RU" dirty="0" smtClean="0"/>
              <a:t>.</a:t>
            </a:r>
            <a:r>
              <a:rPr lang="ru-RU" altLang="ru-RU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dirty="0" smtClean="0"/>
              <a:t>Постачальники численних мігрантів на міжнародний ринок праці – </a:t>
            </a:r>
            <a:r>
              <a:rPr lang="uk-UA" altLang="ru-RU" b="1" dirty="0" smtClean="0"/>
              <a:t>Мексика, Філіппіни, Китай </a:t>
            </a:r>
            <a:r>
              <a:rPr lang="uk-UA" altLang="ru-RU" dirty="0" smtClean="0"/>
              <a:t>та інші.</a:t>
            </a:r>
            <a:endParaRPr lang="ru-RU" altLang="ru-RU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35975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ru-RU" sz="3800" b="1" dirty="0"/>
              <a:t>К</a:t>
            </a:r>
            <a:r>
              <a:rPr lang="uk-UA" altLang="ru-RU" sz="3800" b="1" dirty="0" smtClean="0"/>
              <a:t>раїни, що накопичили досвід політики повернення та реінтеграції мігрантів</a:t>
            </a:r>
            <a:endParaRPr lang="ru-RU" altLang="ru-RU" sz="3800" b="1" dirty="0" smtClean="0"/>
          </a:p>
        </p:txBody>
      </p:sp>
    </p:spTree>
    <p:extLst>
      <p:ext uri="{BB962C8B-B14F-4D97-AF65-F5344CB8AC3E}">
        <p14:creationId xmlns:p14="http://schemas.microsoft.com/office/powerpoint/2010/main" val="187052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</TotalTime>
  <Words>632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Еміграція vs імміграція: напрями та механізми політики репатріації </vt:lpstr>
      <vt:lpstr>«Кожний міграційний потік породжує потік у зворотному напрямі»  Е.Г.Равенштайн</vt:lpstr>
      <vt:lpstr>Чинники повернення</vt:lpstr>
      <vt:lpstr>Теоретичне пояснення зворотного міграційного потоку</vt:lpstr>
      <vt:lpstr>Вигоди від повернення мігрантів</vt:lpstr>
      <vt:lpstr>Стратегія державної міграційної політики України на період до 2025 року (2017)</vt:lpstr>
      <vt:lpstr>Застереження щодо політики повернення:</vt:lpstr>
      <vt:lpstr>За даними ООН</vt:lpstr>
      <vt:lpstr>Країни, що накопичили досвід політики повернення та реінтеграції мігрантів</vt:lpstr>
      <vt:lpstr>Основні висновки із зарубіжного досвіду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Еміграція vs імміграція: напрями та механізми політики репатріації</dc:title>
  <dc:creator>Admin</dc:creator>
  <cp:lastModifiedBy>Пользователь Windows</cp:lastModifiedBy>
  <cp:revision>10</cp:revision>
  <dcterms:created xsi:type="dcterms:W3CDTF">2018-11-26T07:30:50Z</dcterms:created>
  <dcterms:modified xsi:type="dcterms:W3CDTF">2018-11-26T22:20:52Z</dcterms:modified>
</cp:coreProperties>
</file>