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75" r:id="rId7"/>
    <p:sldId id="276" r:id="rId8"/>
    <p:sldId id="273" r:id="rId9"/>
    <p:sldId id="260" r:id="rId10"/>
    <p:sldId id="271" r:id="rId11"/>
    <p:sldId id="261" r:id="rId12"/>
    <p:sldId id="268" r:id="rId13"/>
    <p:sldId id="274"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WORK\UEK\Publikacje\Serbia%202018\dane%20desi%20201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WORK\UEK\Publikacje\Serbia%202018\dane%20desi%202018.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Arkusz3!$B$1</c:f>
              <c:strCache>
                <c:ptCount val="1"/>
                <c:pt idx="0">
                  <c:v>DESI Total</c:v>
                </c:pt>
              </c:strCache>
            </c:strRef>
          </c:tx>
          <c:spPr>
            <a:solidFill>
              <a:schemeClr val="accent1"/>
            </a:solidFill>
            <a:ln>
              <a:noFill/>
            </a:ln>
            <a:effectLst/>
          </c:spPr>
          <c:invertIfNegative val="0"/>
          <c:cat>
            <c:strRef>
              <c:f>Arkusz3!$A$2:$A$31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Arkusz3!$B$2:$B$31</c:f>
              <c:numCache>
                <c:formatCode>General</c:formatCode>
                <c:ptCount val="30"/>
                <c:pt idx="0">
                  <c:v>54</c:v>
                </c:pt>
                <c:pt idx="1">
                  <c:v>73.7</c:v>
                </c:pt>
                <c:pt idx="2">
                  <c:v>70.400000000000006</c:v>
                </c:pt>
                <c:pt idx="3">
                  <c:v>70.099999999999994</c:v>
                </c:pt>
                <c:pt idx="4">
                  <c:v>69.900000000000006</c:v>
                </c:pt>
                <c:pt idx="5">
                  <c:v>62.8</c:v>
                </c:pt>
                <c:pt idx="6">
                  <c:v>61.3</c:v>
                </c:pt>
                <c:pt idx="7">
                  <c:v>61.2</c:v>
                </c:pt>
                <c:pt idx="8">
                  <c:v>60.7</c:v>
                </c:pt>
                <c:pt idx="9">
                  <c:v>59.7</c:v>
                </c:pt>
                <c:pt idx="10">
                  <c:v>58</c:v>
                </c:pt>
                <c:pt idx="11">
                  <c:v>58</c:v>
                </c:pt>
                <c:pt idx="12">
                  <c:v>57.7</c:v>
                </c:pt>
                <c:pt idx="13">
                  <c:v>56.6</c:v>
                </c:pt>
                <c:pt idx="14">
                  <c:v>55.6</c:v>
                </c:pt>
                <c:pt idx="15">
                  <c:v>53</c:v>
                </c:pt>
                <c:pt idx="16">
                  <c:v>52.6</c:v>
                </c:pt>
                <c:pt idx="17">
                  <c:v>52.3</c:v>
                </c:pt>
                <c:pt idx="18">
                  <c:v>51.5</c:v>
                </c:pt>
                <c:pt idx="19">
                  <c:v>50.8</c:v>
                </c:pt>
                <c:pt idx="20">
                  <c:v>49.5</c:v>
                </c:pt>
                <c:pt idx="21">
                  <c:v>49.3</c:v>
                </c:pt>
                <c:pt idx="22">
                  <c:v>46.7</c:v>
                </c:pt>
                <c:pt idx="23">
                  <c:v>46.5</c:v>
                </c:pt>
                <c:pt idx="24">
                  <c:v>45</c:v>
                </c:pt>
                <c:pt idx="25">
                  <c:v>44.3</c:v>
                </c:pt>
                <c:pt idx="26">
                  <c:v>41</c:v>
                </c:pt>
                <c:pt idx="27">
                  <c:v>38.4</c:v>
                </c:pt>
                <c:pt idx="28">
                  <c:v>37.5</c:v>
                </c:pt>
              </c:numCache>
            </c:numRef>
          </c:val>
          <c:extLst>
            <c:ext xmlns:c16="http://schemas.microsoft.com/office/drawing/2014/chart" uri="{C3380CC4-5D6E-409C-BE32-E72D297353CC}">
              <c16:uniqueId val="{00000000-15AE-458B-867B-84C26F6C4232}"/>
            </c:ext>
          </c:extLst>
        </c:ser>
        <c:dLbls>
          <c:showLegendKey val="0"/>
          <c:showVal val="0"/>
          <c:showCatName val="0"/>
          <c:showSerName val="0"/>
          <c:showPercent val="0"/>
          <c:showBubbleSize val="0"/>
        </c:dLbls>
        <c:gapWidth val="219"/>
        <c:overlap val="-27"/>
        <c:axId val="1727347343"/>
        <c:axId val="1726767023"/>
      </c:barChart>
      <c:catAx>
        <c:axId val="17273473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pl-PL"/>
          </a:p>
        </c:txPr>
        <c:crossAx val="1726767023"/>
        <c:crosses val="autoZero"/>
        <c:auto val="1"/>
        <c:lblAlgn val="ctr"/>
        <c:lblOffset val="100"/>
        <c:noMultiLvlLbl val="0"/>
      </c:catAx>
      <c:valAx>
        <c:axId val="1726767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pl-PL"/>
          </a:p>
        </c:txPr>
        <c:crossAx val="17273473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Arkusz1!$B$1</c:f>
              <c:strCache>
                <c:ptCount val="1"/>
                <c:pt idx="0">
                  <c:v>Connectivity</c:v>
                </c:pt>
              </c:strCache>
            </c:strRef>
          </c:tx>
          <c:spPr>
            <a:solidFill>
              <a:schemeClr val="accent1"/>
            </a:solidFill>
            <a:ln>
              <a:noFill/>
            </a:ln>
            <a:effectLst/>
          </c:spPr>
          <c:invertIfNegative val="0"/>
          <c:cat>
            <c:strRef>
              <c:f>Arkusz1!$A$2:$A$31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Arkusz1!$B$2:$B$31</c:f>
              <c:numCache>
                <c:formatCode>General</c:formatCode>
                <c:ptCount val="30"/>
                <c:pt idx="0">
                  <c:v>62.6</c:v>
                </c:pt>
                <c:pt idx="1">
                  <c:v>78.5</c:v>
                </c:pt>
                <c:pt idx="2">
                  <c:v>76</c:v>
                </c:pt>
                <c:pt idx="3">
                  <c:v>66.099999999999994</c:v>
                </c:pt>
                <c:pt idx="4">
                  <c:v>81.099999999999994</c:v>
                </c:pt>
                <c:pt idx="5">
                  <c:v>80.099999999999994</c:v>
                </c:pt>
                <c:pt idx="6">
                  <c:v>65.099999999999994</c:v>
                </c:pt>
                <c:pt idx="7">
                  <c:v>68.8</c:v>
                </c:pt>
                <c:pt idx="8">
                  <c:v>75.099999999999994</c:v>
                </c:pt>
                <c:pt idx="9">
                  <c:v>64.099999999999994</c:v>
                </c:pt>
                <c:pt idx="10">
                  <c:v>63.7</c:v>
                </c:pt>
                <c:pt idx="11">
                  <c:v>64.7</c:v>
                </c:pt>
                <c:pt idx="12">
                  <c:v>73.099999999999994</c:v>
                </c:pt>
                <c:pt idx="13">
                  <c:v>64.8</c:v>
                </c:pt>
                <c:pt idx="14">
                  <c:v>64.7</c:v>
                </c:pt>
                <c:pt idx="15">
                  <c:v>60.3</c:v>
                </c:pt>
                <c:pt idx="16">
                  <c:v>67.400000000000006</c:v>
                </c:pt>
                <c:pt idx="17">
                  <c:v>63.9</c:v>
                </c:pt>
                <c:pt idx="18">
                  <c:v>56.4</c:v>
                </c:pt>
                <c:pt idx="19">
                  <c:v>65.900000000000006</c:v>
                </c:pt>
                <c:pt idx="20">
                  <c:v>55.1</c:v>
                </c:pt>
                <c:pt idx="21">
                  <c:v>60.6</c:v>
                </c:pt>
                <c:pt idx="22">
                  <c:v>49.4</c:v>
                </c:pt>
                <c:pt idx="23">
                  <c:v>61.7</c:v>
                </c:pt>
                <c:pt idx="24">
                  <c:v>58.8</c:v>
                </c:pt>
                <c:pt idx="25">
                  <c:v>52.8</c:v>
                </c:pt>
                <c:pt idx="26">
                  <c:v>54.9</c:v>
                </c:pt>
                <c:pt idx="27">
                  <c:v>43.1</c:v>
                </c:pt>
                <c:pt idx="28">
                  <c:v>58.1</c:v>
                </c:pt>
              </c:numCache>
            </c:numRef>
          </c:val>
          <c:extLst>
            <c:ext xmlns:c16="http://schemas.microsoft.com/office/drawing/2014/chart" uri="{C3380CC4-5D6E-409C-BE32-E72D297353CC}">
              <c16:uniqueId val="{00000000-291F-4FE1-BA90-02159978B771}"/>
            </c:ext>
          </c:extLst>
        </c:ser>
        <c:ser>
          <c:idx val="1"/>
          <c:order val="1"/>
          <c:tx>
            <c:strRef>
              <c:f>Arkusz1!$C$1</c:f>
              <c:strCache>
                <c:ptCount val="1"/>
                <c:pt idx="0">
                  <c:v>Human Capital</c:v>
                </c:pt>
              </c:strCache>
            </c:strRef>
          </c:tx>
          <c:spPr>
            <a:solidFill>
              <a:schemeClr val="accent2"/>
            </a:solidFill>
            <a:ln>
              <a:noFill/>
            </a:ln>
            <a:effectLst/>
          </c:spPr>
          <c:invertIfNegative val="0"/>
          <c:cat>
            <c:strRef>
              <c:f>Arkusz1!$A$2:$A$31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Arkusz1!$C$2:$C$31</c:f>
              <c:numCache>
                <c:formatCode>General</c:formatCode>
                <c:ptCount val="30"/>
                <c:pt idx="0">
                  <c:v>56.5</c:v>
                </c:pt>
                <c:pt idx="1">
                  <c:v>70.400000000000006</c:v>
                </c:pt>
                <c:pt idx="2">
                  <c:v>74.2</c:v>
                </c:pt>
                <c:pt idx="3">
                  <c:v>79.2</c:v>
                </c:pt>
                <c:pt idx="4">
                  <c:v>74.3</c:v>
                </c:pt>
                <c:pt idx="5">
                  <c:v>71.3</c:v>
                </c:pt>
                <c:pt idx="6">
                  <c:v>71.7</c:v>
                </c:pt>
                <c:pt idx="7">
                  <c:v>71.599999999999994</c:v>
                </c:pt>
                <c:pt idx="8">
                  <c:v>57.5</c:v>
                </c:pt>
                <c:pt idx="9">
                  <c:v>61.4</c:v>
                </c:pt>
                <c:pt idx="10">
                  <c:v>64.400000000000006</c:v>
                </c:pt>
                <c:pt idx="11">
                  <c:v>54.6</c:v>
                </c:pt>
                <c:pt idx="12">
                  <c:v>51.6</c:v>
                </c:pt>
                <c:pt idx="13">
                  <c:v>48.5</c:v>
                </c:pt>
                <c:pt idx="14">
                  <c:v>62.9</c:v>
                </c:pt>
                <c:pt idx="15">
                  <c:v>52</c:v>
                </c:pt>
                <c:pt idx="16">
                  <c:v>45.8</c:v>
                </c:pt>
                <c:pt idx="17">
                  <c:v>55.1</c:v>
                </c:pt>
                <c:pt idx="18">
                  <c:v>59.1</c:v>
                </c:pt>
                <c:pt idx="19">
                  <c:v>43.8</c:v>
                </c:pt>
                <c:pt idx="20">
                  <c:v>51.9</c:v>
                </c:pt>
                <c:pt idx="21">
                  <c:v>43</c:v>
                </c:pt>
                <c:pt idx="22">
                  <c:v>49.8</c:v>
                </c:pt>
                <c:pt idx="23">
                  <c:v>48</c:v>
                </c:pt>
                <c:pt idx="24">
                  <c:v>48.3</c:v>
                </c:pt>
                <c:pt idx="25">
                  <c:v>40.799999999999997</c:v>
                </c:pt>
                <c:pt idx="26">
                  <c:v>34.799999999999997</c:v>
                </c:pt>
                <c:pt idx="27">
                  <c:v>38.200000000000003</c:v>
                </c:pt>
                <c:pt idx="28">
                  <c:v>32.1</c:v>
                </c:pt>
              </c:numCache>
            </c:numRef>
          </c:val>
          <c:extLst>
            <c:ext xmlns:c16="http://schemas.microsoft.com/office/drawing/2014/chart" uri="{C3380CC4-5D6E-409C-BE32-E72D297353CC}">
              <c16:uniqueId val="{00000001-291F-4FE1-BA90-02159978B771}"/>
            </c:ext>
          </c:extLst>
        </c:ser>
        <c:ser>
          <c:idx val="2"/>
          <c:order val="2"/>
          <c:tx>
            <c:strRef>
              <c:f>Arkusz1!$D$1</c:f>
              <c:strCache>
                <c:ptCount val="1"/>
                <c:pt idx="0">
                  <c:v>Use of Internet Services</c:v>
                </c:pt>
              </c:strCache>
            </c:strRef>
          </c:tx>
          <c:spPr>
            <a:solidFill>
              <a:schemeClr val="accent3"/>
            </a:solidFill>
            <a:ln>
              <a:noFill/>
            </a:ln>
            <a:effectLst/>
          </c:spPr>
          <c:invertIfNegative val="0"/>
          <c:cat>
            <c:strRef>
              <c:f>Arkusz1!$A$2:$A$31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Arkusz1!$D$2:$D$31</c:f>
              <c:numCache>
                <c:formatCode>General</c:formatCode>
                <c:ptCount val="30"/>
                <c:pt idx="0">
                  <c:v>50.5</c:v>
                </c:pt>
                <c:pt idx="1">
                  <c:v>75.099999999999994</c:v>
                </c:pt>
                <c:pt idx="2">
                  <c:v>73.400000000000006</c:v>
                </c:pt>
                <c:pt idx="3">
                  <c:v>65.400000000000006</c:v>
                </c:pt>
                <c:pt idx="4">
                  <c:v>66.5</c:v>
                </c:pt>
                <c:pt idx="5">
                  <c:v>65.900000000000006</c:v>
                </c:pt>
                <c:pt idx="6">
                  <c:v>52.3</c:v>
                </c:pt>
                <c:pt idx="7">
                  <c:v>62.4</c:v>
                </c:pt>
                <c:pt idx="8">
                  <c:v>53.3</c:v>
                </c:pt>
                <c:pt idx="9">
                  <c:v>61.6</c:v>
                </c:pt>
                <c:pt idx="10">
                  <c:v>47.6</c:v>
                </c:pt>
                <c:pt idx="11">
                  <c:v>49.4</c:v>
                </c:pt>
                <c:pt idx="12">
                  <c:v>63.3</c:v>
                </c:pt>
                <c:pt idx="13">
                  <c:v>56.8</c:v>
                </c:pt>
                <c:pt idx="14">
                  <c:v>52.7</c:v>
                </c:pt>
                <c:pt idx="15">
                  <c:v>44.9</c:v>
                </c:pt>
                <c:pt idx="16">
                  <c:v>46.3</c:v>
                </c:pt>
                <c:pt idx="17">
                  <c:v>46.5</c:v>
                </c:pt>
                <c:pt idx="18">
                  <c:v>42.2</c:v>
                </c:pt>
                <c:pt idx="19">
                  <c:v>54.8</c:v>
                </c:pt>
                <c:pt idx="20">
                  <c:v>51.3</c:v>
                </c:pt>
                <c:pt idx="21">
                  <c:v>51.1</c:v>
                </c:pt>
                <c:pt idx="22">
                  <c:v>54.1</c:v>
                </c:pt>
                <c:pt idx="23">
                  <c:v>53.6</c:v>
                </c:pt>
                <c:pt idx="24">
                  <c:v>42.1</c:v>
                </c:pt>
                <c:pt idx="25">
                  <c:v>37.4</c:v>
                </c:pt>
                <c:pt idx="26">
                  <c:v>41.7</c:v>
                </c:pt>
                <c:pt idx="27">
                  <c:v>38.200000000000003</c:v>
                </c:pt>
                <c:pt idx="28">
                  <c:v>35</c:v>
                </c:pt>
              </c:numCache>
            </c:numRef>
          </c:val>
          <c:extLst>
            <c:ext xmlns:c16="http://schemas.microsoft.com/office/drawing/2014/chart" uri="{C3380CC4-5D6E-409C-BE32-E72D297353CC}">
              <c16:uniqueId val="{00000002-291F-4FE1-BA90-02159978B771}"/>
            </c:ext>
          </c:extLst>
        </c:ser>
        <c:ser>
          <c:idx val="3"/>
          <c:order val="3"/>
          <c:tx>
            <c:strRef>
              <c:f>Arkusz1!$E$1</c:f>
              <c:strCache>
                <c:ptCount val="1"/>
                <c:pt idx="0">
                  <c:v>Integration of Digital Technology</c:v>
                </c:pt>
              </c:strCache>
            </c:strRef>
          </c:tx>
          <c:spPr>
            <a:solidFill>
              <a:schemeClr val="accent4"/>
            </a:solidFill>
            <a:ln>
              <a:noFill/>
            </a:ln>
            <a:effectLst/>
          </c:spPr>
          <c:invertIfNegative val="0"/>
          <c:cat>
            <c:strRef>
              <c:f>Arkusz1!$A$2:$A$31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Arkusz1!$E$2:$E$31</c:f>
              <c:numCache>
                <c:formatCode>General</c:formatCode>
                <c:ptCount val="30"/>
                <c:pt idx="0">
                  <c:v>40.1</c:v>
                </c:pt>
                <c:pt idx="1">
                  <c:v>61.3</c:v>
                </c:pt>
                <c:pt idx="2">
                  <c:v>56.4</c:v>
                </c:pt>
                <c:pt idx="3">
                  <c:v>60.9</c:v>
                </c:pt>
                <c:pt idx="4">
                  <c:v>52.3</c:v>
                </c:pt>
                <c:pt idx="5">
                  <c:v>33.200000000000003</c:v>
                </c:pt>
                <c:pt idx="6">
                  <c:v>60</c:v>
                </c:pt>
                <c:pt idx="7">
                  <c:v>40</c:v>
                </c:pt>
                <c:pt idx="8">
                  <c:v>54.6</c:v>
                </c:pt>
                <c:pt idx="9">
                  <c:v>37.1</c:v>
                </c:pt>
                <c:pt idx="10">
                  <c:v>44.1</c:v>
                </c:pt>
                <c:pt idx="11">
                  <c:v>49.8</c:v>
                </c:pt>
                <c:pt idx="12">
                  <c:v>38.9</c:v>
                </c:pt>
                <c:pt idx="13">
                  <c:v>47.5</c:v>
                </c:pt>
                <c:pt idx="14">
                  <c:v>41.3</c:v>
                </c:pt>
                <c:pt idx="15">
                  <c:v>47.9</c:v>
                </c:pt>
                <c:pt idx="16">
                  <c:v>41.9</c:v>
                </c:pt>
                <c:pt idx="17">
                  <c:v>40.4</c:v>
                </c:pt>
                <c:pt idx="18">
                  <c:v>37.799999999999997</c:v>
                </c:pt>
                <c:pt idx="19">
                  <c:v>27</c:v>
                </c:pt>
                <c:pt idx="20">
                  <c:v>37.4</c:v>
                </c:pt>
                <c:pt idx="21">
                  <c:v>37.700000000000003</c:v>
                </c:pt>
                <c:pt idx="22">
                  <c:v>35.4</c:v>
                </c:pt>
                <c:pt idx="23">
                  <c:v>25.1</c:v>
                </c:pt>
                <c:pt idx="24">
                  <c:v>23.5</c:v>
                </c:pt>
                <c:pt idx="25">
                  <c:v>36.799999999999997</c:v>
                </c:pt>
                <c:pt idx="26">
                  <c:v>24.4</c:v>
                </c:pt>
                <c:pt idx="27">
                  <c:v>45.2</c:v>
                </c:pt>
                <c:pt idx="28">
                  <c:v>17.8</c:v>
                </c:pt>
              </c:numCache>
            </c:numRef>
          </c:val>
          <c:extLst>
            <c:ext xmlns:c16="http://schemas.microsoft.com/office/drawing/2014/chart" uri="{C3380CC4-5D6E-409C-BE32-E72D297353CC}">
              <c16:uniqueId val="{00000003-291F-4FE1-BA90-02159978B771}"/>
            </c:ext>
          </c:extLst>
        </c:ser>
        <c:ser>
          <c:idx val="4"/>
          <c:order val="4"/>
          <c:tx>
            <c:strRef>
              <c:f>Arkusz1!$F$1</c:f>
              <c:strCache>
                <c:ptCount val="1"/>
                <c:pt idx="0">
                  <c:v>Digital Public Services</c:v>
                </c:pt>
              </c:strCache>
            </c:strRef>
          </c:tx>
          <c:spPr>
            <a:solidFill>
              <a:schemeClr val="accent5"/>
            </a:solidFill>
            <a:ln>
              <a:noFill/>
            </a:ln>
            <a:effectLst/>
          </c:spPr>
          <c:invertIfNegative val="0"/>
          <c:cat>
            <c:strRef>
              <c:f>Arkusz1!$A$2:$A$31</c:f>
              <c:strCache>
                <c:ptCount val="29"/>
                <c:pt idx="0">
                  <c:v>EU</c:v>
                </c:pt>
                <c:pt idx="1">
                  <c:v>Denmark</c:v>
                </c:pt>
                <c:pt idx="2">
                  <c:v>Sweden</c:v>
                </c:pt>
                <c:pt idx="3">
                  <c:v>Finland</c:v>
                </c:pt>
                <c:pt idx="4">
                  <c:v>Netherlands</c:v>
                </c:pt>
                <c:pt idx="5">
                  <c:v>Luxembourg</c:v>
                </c:pt>
                <c:pt idx="6">
                  <c:v>Ireland</c:v>
                </c:pt>
                <c:pt idx="7">
                  <c:v>United Kingdom</c:v>
                </c:pt>
                <c:pt idx="8">
                  <c:v>Belgium</c:v>
                </c:pt>
                <c:pt idx="9">
                  <c:v>Estonia</c:v>
                </c:pt>
                <c:pt idx="10">
                  <c:v>Austria</c:v>
                </c:pt>
                <c:pt idx="11">
                  <c:v>Spain</c:v>
                </c:pt>
                <c:pt idx="12">
                  <c:v>Malta</c:v>
                </c:pt>
                <c:pt idx="13">
                  <c:v>Lithuania</c:v>
                </c:pt>
                <c:pt idx="14">
                  <c:v>Germany</c:v>
                </c:pt>
                <c:pt idx="15">
                  <c:v>Slovenia</c:v>
                </c:pt>
                <c:pt idx="16">
                  <c:v>Portugal</c:v>
                </c:pt>
                <c:pt idx="17">
                  <c:v>Czech Republic</c:v>
                </c:pt>
                <c:pt idx="18">
                  <c:v>France</c:v>
                </c:pt>
                <c:pt idx="19">
                  <c:v>Latvia</c:v>
                </c:pt>
                <c:pt idx="20">
                  <c:v>Slovakia</c:v>
                </c:pt>
                <c:pt idx="21">
                  <c:v>Cyprus</c:v>
                </c:pt>
                <c:pt idx="22">
                  <c:v>Croatia</c:v>
                </c:pt>
                <c:pt idx="23">
                  <c:v>Hungary</c:v>
                </c:pt>
                <c:pt idx="24">
                  <c:v>Poland</c:v>
                </c:pt>
                <c:pt idx="25">
                  <c:v>Italy</c:v>
                </c:pt>
                <c:pt idx="26">
                  <c:v>Bulgaria</c:v>
                </c:pt>
                <c:pt idx="27">
                  <c:v>Greece</c:v>
                </c:pt>
                <c:pt idx="28">
                  <c:v>Romania</c:v>
                </c:pt>
              </c:strCache>
            </c:strRef>
          </c:cat>
          <c:val>
            <c:numRef>
              <c:f>Arkusz1!$F$2:$F$31</c:f>
              <c:numCache>
                <c:formatCode>General</c:formatCode>
                <c:ptCount val="30"/>
                <c:pt idx="0">
                  <c:v>57.5</c:v>
                </c:pt>
                <c:pt idx="1">
                  <c:v>73.2</c:v>
                </c:pt>
                <c:pt idx="2">
                  <c:v>70.8</c:v>
                </c:pt>
                <c:pt idx="3">
                  <c:v>78.599999999999994</c:v>
                </c:pt>
                <c:pt idx="4">
                  <c:v>70.5</c:v>
                </c:pt>
                <c:pt idx="5">
                  <c:v>56.2</c:v>
                </c:pt>
                <c:pt idx="6">
                  <c:v>64.7</c:v>
                </c:pt>
                <c:pt idx="7">
                  <c:v>58.2</c:v>
                </c:pt>
                <c:pt idx="8">
                  <c:v>57.9</c:v>
                </c:pt>
                <c:pt idx="9">
                  <c:v>78.099999999999994</c:v>
                </c:pt>
                <c:pt idx="10">
                  <c:v>66.5</c:v>
                </c:pt>
                <c:pt idx="11">
                  <c:v>72.400000000000006</c:v>
                </c:pt>
                <c:pt idx="12">
                  <c:v>61.3</c:v>
                </c:pt>
                <c:pt idx="13">
                  <c:v>68.2</c:v>
                </c:pt>
                <c:pt idx="14">
                  <c:v>50.2</c:v>
                </c:pt>
                <c:pt idx="15">
                  <c:v>57.3</c:v>
                </c:pt>
                <c:pt idx="16">
                  <c:v>59.6</c:v>
                </c:pt>
                <c:pt idx="17">
                  <c:v>50.2</c:v>
                </c:pt>
                <c:pt idx="18">
                  <c:v>58.4</c:v>
                </c:pt>
                <c:pt idx="19">
                  <c:v>65.2</c:v>
                </c:pt>
                <c:pt idx="20">
                  <c:v>50.4</c:v>
                </c:pt>
                <c:pt idx="21">
                  <c:v>54.8</c:v>
                </c:pt>
                <c:pt idx="22">
                  <c:v>44.4</c:v>
                </c:pt>
                <c:pt idx="23">
                  <c:v>40.4</c:v>
                </c:pt>
                <c:pt idx="24">
                  <c:v>48.2</c:v>
                </c:pt>
                <c:pt idx="25">
                  <c:v>52.5</c:v>
                </c:pt>
                <c:pt idx="26">
                  <c:v>49.7</c:v>
                </c:pt>
                <c:pt idx="27">
                  <c:v>26.9</c:v>
                </c:pt>
                <c:pt idx="28">
                  <c:v>41.4</c:v>
                </c:pt>
              </c:numCache>
            </c:numRef>
          </c:val>
          <c:extLst>
            <c:ext xmlns:c16="http://schemas.microsoft.com/office/drawing/2014/chart" uri="{C3380CC4-5D6E-409C-BE32-E72D297353CC}">
              <c16:uniqueId val="{00000004-291F-4FE1-BA90-02159978B771}"/>
            </c:ext>
          </c:extLst>
        </c:ser>
        <c:dLbls>
          <c:showLegendKey val="0"/>
          <c:showVal val="0"/>
          <c:showCatName val="0"/>
          <c:showSerName val="0"/>
          <c:showPercent val="0"/>
          <c:showBubbleSize val="0"/>
        </c:dLbls>
        <c:gapWidth val="219"/>
        <c:overlap val="-27"/>
        <c:axId val="1835713631"/>
        <c:axId val="1815075359"/>
      </c:barChart>
      <c:catAx>
        <c:axId val="18357136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pl-PL"/>
          </a:p>
        </c:txPr>
        <c:crossAx val="1815075359"/>
        <c:crosses val="autoZero"/>
        <c:auto val="1"/>
        <c:lblAlgn val="ctr"/>
        <c:lblOffset val="100"/>
        <c:noMultiLvlLbl val="0"/>
      </c:catAx>
      <c:valAx>
        <c:axId val="1815075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18357136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921F26A1-EE61-486E-8460-2140B4B24891}" type="datetimeFigureOut">
              <a:rPr lang="pl-PL" smtClean="0"/>
              <a:t>08.10.2019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389996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21F26A1-EE61-486E-8460-2140B4B24891}" type="datetimeFigureOut">
              <a:rPr lang="pl-PL" smtClean="0"/>
              <a:t>08.10.2019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127365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21F26A1-EE61-486E-8460-2140B4B24891}" type="datetimeFigureOut">
              <a:rPr lang="pl-PL" smtClean="0"/>
              <a:t>08.10.2019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3232655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21F26A1-EE61-486E-8460-2140B4B24891}" type="datetimeFigureOut">
              <a:rPr lang="pl-PL" smtClean="0"/>
              <a:t>08.10.2019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247355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921F26A1-EE61-486E-8460-2140B4B24891}" type="datetimeFigureOut">
              <a:rPr lang="pl-PL" smtClean="0"/>
              <a:t>08.10.2019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336156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21F26A1-EE61-486E-8460-2140B4B24891}" type="datetimeFigureOut">
              <a:rPr lang="pl-PL" smtClean="0"/>
              <a:t>08.10.2019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285426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921F26A1-EE61-486E-8460-2140B4B24891}" type="datetimeFigureOut">
              <a:rPr lang="pl-PL" smtClean="0"/>
              <a:t>08.10.2019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90796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921F26A1-EE61-486E-8460-2140B4B24891}" type="datetimeFigureOut">
              <a:rPr lang="pl-PL" smtClean="0"/>
              <a:t>08.10.2019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158421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21F26A1-EE61-486E-8460-2140B4B24891}" type="datetimeFigureOut">
              <a:rPr lang="pl-PL" smtClean="0"/>
              <a:t>08.10.2019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139032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21F26A1-EE61-486E-8460-2140B4B24891}" type="datetimeFigureOut">
              <a:rPr lang="pl-PL" smtClean="0"/>
              <a:t>08.10.2019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353574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21F26A1-EE61-486E-8460-2140B4B24891}" type="datetimeFigureOut">
              <a:rPr lang="pl-PL" smtClean="0"/>
              <a:t>08.10.2019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6B37AF9-A86F-4366-92BB-0B3A783D1D53}" type="slidenum">
              <a:rPr lang="pl-PL" smtClean="0"/>
              <a:t>‹#›</a:t>
            </a:fld>
            <a:endParaRPr lang="pl-PL"/>
          </a:p>
        </p:txBody>
      </p:sp>
    </p:spTree>
    <p:extLst>
      <p:ext uri="{BB962C8B-B14F-4D97-AF65-F5344CB8AC3E}">
        <p14:creationId xmlns:p14="http://schemas.microsoft.com/office/powerpoint/2010/main" val="282927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F26A1-EE61-486E-8460-2140B4B24891}" type="datetimeFigureOut">
              <a:rPr lang="pl-PL" smtClean="0"/>
              <a:t>08.10.2019</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37AF9-A86F-4366-92BB-0B3A783D1D53}" type="slidenum">
              <a:rPr lang="pl-PL" smtClean="0"/>
              <a:t>‹#›</a:t>
            </a:fld>
            <a:endParaRPr lang="pl-PL"/>
          </a:p>
        </p:txBody>
      </p:sp>
    </p:spTree>
    <p:extLst>
      <p:ext uri="{BB962C8B-B14F-4D97-AF65-F5344CB8AC3E}">
        <p14:creationId xmlns:p14="http://schemas.microsoft.com/office/powerpoint/2010/main" val="1550101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522846"/>
            <a:ext cx="9144000" cy="2387600"/>
          </a:xfrm>
        </p:spPr>
        <p:txBody>
          <a:bodyPr>
            <a:normAutofit fontScale="90000"/>
          </a:bodyPr>
          <a:lstStyle/>
          <a:p>
            <a:r>
              <a:rPr lang="en-US" b="1" dirty="0"/>
              <a:t>DIGITAL DEVELOPMENT AND ITS DIVERSITY. A CROSS-COUNTRY ANALYSIS</a:t>
            </a:r>
            <a:endParaRPr lang="pl-PL" b="1" dirty="0"/>
          </a:p>
        </p:txBody>
      </p:sp>
      <p:sp>
        <p:nvSpPr>
          <p:cNvPr id="3" name="Podtytuł 2"/>
          <p:cNvSpPr>
            <a:spLocks noGrp="1"/>
          </p:cNvSpPr>
          <p:nvPr>
            <p:ph type="subTitle" idx="1"/>
          </p:nvPr>
        </p:nvSpPr>
        <p:spPr>
          <a:xfrm>
            <a:off x="1448586" y="4280768"/>
            <a:ext cx="9144000" cy="1655762"/>
          </a:xfrm>
        </p:spPr>
        <p:txBody>
          <a:bodyPr>
            <a:normAutofit lnSpcReduction="10000"/>
          </a:bodyPr>
          <a:lstStyle/>
          <a:p>
            <a:endParaRPr lang="sr-Latn-CS" b="1" dirty="0"/>
          </a:p>
          <a:p>
            <a:r>
              <a:rPr lang="sr-Latn-CS" b="1" dirty="0"/>
              <a:t>Małgorzata Ćwiek </a:t>
            </a:r>
            <a:endParaRPr lang="pl-PL" b="1" dirty="0"/>
          </a:p>
          <a:p>
            <a:r>
              <a:rPr lang="sr-Latn-CS" dirty="0"/>
              <a:t>Cracow University of Economics</a:t>
            </a:r>
          </a:p>
          <a:p>
            <a:r>
              <a:rPr lang="sr-Latn-CS" dirty="0"/>
              <a:t>cwiekm@uek.krakow.pl</a:t>
            </a:r>
            <a:endParaRPr lang="pl-P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088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Inequalities and DESI values of EU </a:t>
            </a:r>
            <a:br>
              <a:rPr lang="pl-PL" dirty="0"/>
            </a:br>
            <a:r>
              <a:rPr lang="en-US" dirty="0"/>
              <a:t>Member States according to separate clusters</a:t>
            </a: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03080702"/>
              </p:ext>
            </p:extLst>
          </p:nvPr>
        </p:nvGraphicFramePr>
        <p:xfrm>
          <a:off x="323274" y="2281381"/>
          <a:ext cx="11388435" cy="3528294"/>
        </p:xfrm>
        <a:graphic>
          <a:graphicData uri="http://schemas.openxmlformats.org/drawingml/2006/table">
            <a:tbl>
              <a:tblPr firstRow="1" firstCol="1" bandRow="1">
                <a:tableStyleId>{5C22544A-7EE6-4342-B048-85BDC9FD1C3A}</a:tableStyleId>
              </a:tblPr>
              <a:tblGrid>
                <a:gridCol w="2130699">
                  <a:extLst>
                    <a:ext uri="{9D8B030D-6E8A-4147-A177-3AD203B41FA5}">
                      <a16:colId xmlns:a16="http://schemas.microsoft.com/office/drawing/2014/main" val="387427089"/>
                    </a:ext>
                  </a:extLst>
                </a:gridCol>
                <a:gridCol w="861882">
                  <a:extLst>
                    <a:ext uri="{9D8B030D-6E8A-4147-A177-3AD203B41FA5}">
                      <a16:colId xmlns:a16="http://schemas.microsoft.com/office/drawing/2014/main" val="687131619"/>
                    </a:ext>
                  </a:extLst>
                </a:gridCol>
                <a:gridCol w="1528872">
                  <a:extLst>
                    <a:ext uri="{9D8B030D-6E8A-4147-A177-3AD203B41FA5}">
                      <a16:colId xmlns:a16="http://schemas.microsoft.com/office/drawing/2014/main" val="2674429025"/>
                    </a:ext>
                  </a:extLst>
                </a:gridCol>
                <a:gridCol w="1886976">
                  <a:extLst>
                    <a:ext uri="{9D8B030D-6E8A-4147-A177-3AD203B41FA5}">
                      <a16:colId xmlns:a16="http://schemas.microsoft.com/office/drawing/2014/main" val="1671884770"/>
                    </a:ext>
                  </a:extLst>
                </a:gridCol>
                <a:gridCol w="4980006">
                  <a:extLst>
                    <a:ext uri="{9D8B030D-6E8A-4147-A177-3AD203B41FA5}">
                      <a16:colId xmlns:a16="http://schemas.microsoft.com/office/drawing/2014/main" val="2556562951"/>
                    </a:ext>
                  </a:extLst>
                </a:gridCol>
              </a:tblGrid>
              <a:tr h="894024">
                <a:tc>
                  <a:txBody>
                    <a:bodyPr/>
                    <a:lstStyle/>
                    <a:p>
                      <a:pPr algn="ctr">
                        <a:lnSpc>
                          <a:spcPct val="115000"/>
                        </a:lnSpc>
                        <a:spcAft>
                          <a:spcPts val="0"/>
                        </a:spcAft>
                      </a:pPr>
                      <a:r>
                        <a:rPr lang="en-US" sz="2400" dirty="0">
                          <a:effectLst/>
                        </a:rPr>
                        <a:t>Group </a:t>
                      </a:r>
                      <a:endParaRPr lang="pl-P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2400">
                          <a:effectLst/>
                        </a:rPr>
                        <a:t>N</a:t>
                      </a:r>
                      <a:endParaRPr lang="pl-P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2400" dirty="0">
                          <a:effectLst/>
                        </a:rPr>
                        <a:t>Average</a:t>
                      </a:r>
                      <a:endParaRPr lang="pl-P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2400">
                          <a:effectLst/>
                        </a:rPr>
                        <a:t>Theil index</a:t>
                      </a:r>
                      <a:endParaRPr lang="pl-P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2400">
                          <a:effectLst/>
                        </a:rPr>
                        <a:t>The percentage impact of a given group on Theil index in total</a:t>
                      </a:r>
                      <a:endParaRPr lang="pl-PL"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1285679"/>
                  </a:ext>
                </a:extLst>
              </a:tr>
              <a:tr h="434539">
                <a:tc>
                  <a:txBody>
                    <a:bodyPr/>
                    <a:lstStyle/>
                    <a:p>
                      <a:pPr marL="453390" indent="-226695" algn="ctr">
                        <a:lnSpc>
                          <a:spcPct val="115000"/>
                        </a:lnSpc>
                        <a:spcBef>
                          <a:spcPts val="1200"/>
                        </a:spcBef>
                        <a:spcAft>
                          <a:spcPts val="0"/>
                        </a:spcAft>
                      </a:pPr>
                      <a:r>
                        <a:rPr lang="en-US" sz="2400">
                          <a:effectLst/>
                        </a:rPr>
                        <a:t>I</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7</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53.19</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0.0012</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1.96</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2834254"/>
                  </a:ext>
                </a:extLst>
              </a:tr>
              <a:tr h="434539">
                <a:tc>
                  <a:txBody>
                    <a:bodyPr/>
                    <a:lstStyle/>
                    <a:p>
                      <a:pPr marL="453390" indent="-226695" algn="ctr">
                        <a:lnSpc>
                          <a:spcPct val="115000"/>
                        </a:lnSpc>
                        <a:spcBef>
                          <a:spcPts val="1200"/>
                        </a:spcBef>
                        <a:spcAft>
                          <a:spcPts val="0"/>
                        </a:spcAft>
                      </a:pPr>
                      <a:r>
                        <a:rPr lang="en-US" sz="2400">
                          <a:effectLst/>
                        </a:rPr>
                        <a:t>II</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9</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58.76</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0.0017</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3.92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07132481"/>
                  </a:ext>
                </a:extLst>
              </a:tr>
              <a:tr h="434539">
                <a:tc>
                  <a:txBody>
                    <a:bodyPr/>
                    <a:lstStyle/>
                    <a:p>
                      <a:pPr marL="453390" indent="-226695" algn="ctr">
                        <a:lnSpc>
                          <a:spcPct val="115000"/>
                        </a:lnSpc>
                        <a:spcBef>
                          <a:spcPts val="1200"/>
                        </a:spcBef>
                        <a:spcAft>
                          <a:spcPts val="0"/>
                        </a:spcAft>
                      </a:pPr>
                      <a:r>
                        <a:rPr lang="en-US" sz="2400">
                          <a:effectLst/>
                        </a:rPr>
                        <a:t>III</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4</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71.03</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0.0002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0.29</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1253923"/>
                  </a:ext>
                </a:extLst>
              </a:tr>
              <a:tr h="434539">
                <a:tc>
                  <a:txBody>
                    <a:bodyPr/>
                    <a:lstStyle/>
                    <a:p>
                      <a:pPr marL="453390" indent="-226695" algn="ctr">
                        <a:lnSpc>
                          <a:spcPct val="115000"/>
                        </a:lnSpc>
                        <a:spcBef>
                          <a:spcPts val="1200"/>
                        </a:spcBef>
                        <a:spcAft>
                          <a:spcPts val="0"/>
                        </a:spcAft>
                      </a:pPr>
                      <a:r>
                        <a:rPr lang="en-US" sz="2400">
                          <a:effectLst/>
                        </a:rPr>
                        <a:t>IV</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8</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43.61</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0.0042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6.38</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11004965"/>
                  </a:ext>
                </a:extLst>
              </a:tr>
              <a:tr h="896114">
                <a:tc>
                  <a:txBody>
                    <a:bodyPr/>
                    <a:lstStyle/>
                    <a:p>
                      <a:pPr marL="453390" indent="-226695" algn="ctr">
                        <a:lnSpc>
                          <a:spcPct val="115000"/>
                        </a:lnSpc>
                        <a:spcBef>
                          <a:spcPts val="1200"/>
                        </a:spcBef>
                        <a:spcAft>
                          <a:spcPts val="0"/>
                        </a:spcAft>
                      </a:pPr>
                      <a:r>
                        <a:rPr lang="en-US" sz="2400">
                          <a:effectLst/>
                        </a:rPr>
                        <a:t>Total</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28</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54.79</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a:effectLst/>
                        </a:rPr>
                        <a:t>0.0149</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400" dirty="0">
                          <a:effectLst/>
                        </a:rPr>
                        <a:t>87.45*</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8887676"/>
                  </a:ext>
                </a:extLst>
              </a:tr>
            </a:tbl>
          </a:graphicData>
        </a:graphic>
      </p:graphicFrame>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rostokąt 5"/>
          <p:cNvSpPr/>
          <p:nvPr/>
        </p:nvSpPr>
        <p:spPr>
          <a:xfrm>
            <a:off x="838199" y="5809675"/>
            <a:ext cx="8629074" cy="687881"/>
          </a:xfrm>
          <a:prstGeom prst="rect">
            <a:avLst/>
          </a:prstGeom>
        </p:spPr>
        <p:txBody>
          <a:bodyPr wrap="square">
            <a:spAutoFit/>
          </a:bodyPr>
          <a:lstStyle/>
          <a:p>
            <a:pPr>
              <a:lnSpc>
                <a:spcPct val="115000"/>
              </a:lnSpc>
              <a:spcAft>
                <a:spcPts val="0"/>
              </a:spcAft>
            </a:pPr>
            <a:r>
              <a:rPr lang="pl-PL" dirty="0">
                <a:latin typeface="Times New Roman" panose="02020603050405020304" pitchFamily="18" charset="0"/>
                <a:ea typeface="MyriadPro-Light"/>
              </a:rPr>
              <a:t>*</a:t>
            </a:r>
            <a:r>
              <a:rPr lang="pl-PL" baseline="30000" dirty="0">
                <a:latin typeface="Times New Roman" panose="02020603050405020304" pitchFamily="18" charset="0"/>
                <a:ea typeface="MyriadPro-Light"/>
              </a:rPr>
              <a:t> </a:t>
            </a:r>
            <a:r>
              <a:rPr lang="pl-PL" dirty="0">
                <a:latin typeface="Times New Roman" panose="02020603050405020304" pitchFamily="18" charset="0"/>
                <a:ea typeface="MyriadPro-Light"/>
              </a:rPr>
              <a:t>The </a:t>
            </a:r>
            <a:r>
              <a:rPr lang="pl-PL" dirty="0" err="1">
                <a:latin typeface="Times New Roman" panose="02020603050405020304" pitchFamily="18" charset="0"/>
                <a:ea typeface="MyriadPro-Light"/>
              </a:rPr>
              <a:t>percentage</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impact</a:t>
            </a:r>
            <a:r>
              <a:rPr lang="pl-PL" dirty="0">
                <a:latin typeface="Times New Roman" panose="02020603050405020304" pitchFamily="18" charset="0"/>
                <a:ea typeface="MyriadPro-Light"/>
              </a:rPr>
              <a:t> of </a:t>
            </a:r>
            <a:r>
              <a:rPr lang="pl-PL" dirty="0" err="1">
                <a:latin typeface="Times New Roman" panose="02020603050405020304" pitchFamily="18" charset="0"/>
                <a:ea typeface="MyriadPro-Light"/>
              </a:rPr>
              <a:t>inequalities</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between</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groups</a:t>
            </a:r>
            <a:r>
              <a:rPr lang="pl-PL" dirty="0">
                <a:latin typeface="Times New Roman" panose="02020603050405020304" pitchFamily="18" charset="0"/>
                <a:ea typeface="MyriadPro-Light"/>
              </a:rPr>
              <a:t> on </a:t>
            </a:r>
            <a:r>
              <a:rPr lang="pl-PL" dirty="0" err="1">
                <a:latin typeface="Times New Roman" panose="02020603050405020304" pitchFamily="18" charset="0"/>
                <a:ea typeface="MyriadPro-Light"/>
              </a:rPr>
              <a:t>Theil</a:t>
            </a:r>
            <a:r>
              <a:rPr lang="pl-PL" dirty="0">
                <a:latin typeface="Times New Roman" panose="02020603050405020304" pitchFamily="18" charset="0"/>
                <a:ea typeface="MyriadPro-Light"/>
              </a:rPr>
              <a:t> index in </a:t>
            </a:r>
            <a:r>
              <a:rPr lang="pl-PL" dirty="0" err="1">
                <a:latin typeface="Times New Roman" panose="02020603050405020304" pitchFamily="18" charset="0"/>
                <a:ea typeface="MyriadPro-Light"/>
              </a:rPr>
              <a:t>total</a:t>
            </a:r>
            <a:endParaRPr lang="pl-PL" dirty="0">
              <a:latin typeface="Times New Roman" panose="02020603050405020304" pitchFamily="18" charset="0"/>
              <a:ea typeface="MyriadPro-Light"/>
            </a:endParaRPr>
          </a:p>
          <a:p>
            <a:r>
              <a:rPr lang="sl-SI" dirty="0">
                <a:latin typeface="Times New Roman" panose="02020603050405020304" pitchFamily="18" charset="0"/>
                <a:ea typeface="MyriadPro-Light"/>
              </a:rPr>
              <a:t>Source: </a:t>
            </a:r>
            <a:r>
              <a:rPr lang="en-US" dirty="0">
                <a:latin typeface="Times New Roman" panose="02020603050405020304" pitchFamily="18" charset="0"/>
                <a:ea typeface="MyriadPro-Light"/>
              </a:rPr>
              <a:t>Own study</a:t>
            </a:r>
            <a:endParaRPr lang="pl-PL" dirty="0">
              <a:latin typeface="Times New Roman" panose="02020603050405020304" pitchFamily="18" charset="0"/>
              <a:ea typeface="MyriadPro-Light"/>
            </a:endParaRPr>
          </a:p>
        </p:txBody>
      </p:sp>
    </p:spTree>
    <p:extLst>
      <p:ext uri="{BB962C8B-B14F-4D97-AF65-F5344CB8AC3E}">
        <p14:creationId xmlns:p14="http://schemas.microsoft.com/office/powerpoint/2010/main" val="1617992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3600" dirty="0"/>
              <a:t>The percentage impact of the separated clusters </a:t>
            </a:r>
            <a:br>
              <a:rPr lang="pl-PL" sz="3600" dirty="0"/>
            </a:br>
            <a:r>
              <a:rPr lang="en-US" sz="3600" dirty="0"/>
              <a:t>on Theil index in total for individual DESI </a:t>
            </a:r>
            <a:r>
              <a:rPr lang="pl-PL" sz="3600" dirty="0"/>
              <a:t>d</a:t>
            </a:r>
            <a:r>
              <a:rPr lang="en-US" sz="3600" dirty="0" err="1"/>
              <a:t>imensions</a:t>
            </a:r>
            <a:endParaRPr lang="pl-PL" sz="3600"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31232417"/>
              </p:ext>
            </p:extLst>
          </p:nvPr>
        </p:nvGraphicFramePr>
        <p:xfrm>
          <a:off x="277092" y="1801090"/>
          <a:ext cx="11545452" cy="4229102"/>
        </p:xfrm>
        <a:graphic>
          <a:graphicData uri="http://schemas.openxmlformats.org/drawingml/2006/table">
            <a:tbl>
              <a:tblPr firstRow="1" firstCol="1" bandRow="1">
                <a:tableStyleId>{5C22544A-7EE6-4342-B048-85BDC9FD1C3A}</a:tableStyleId>
              </a:tblPr>
              <a:tblGrid>
                <a:gridCol w="1259328">
                  <a:extLst>
                    <a:ext uri="{9D8B030D-6E8A-4147-A177-3AD203B41FA5}">
                      <a16:colId xmlns:a16="http://schemas.microsoft.com/office/drawing/2014/main" val="3648935626"/>
                    </a:ext>
                  </a:extLst>
                </a:gridCol>
                <a:gridCol w="1705544">
                  <a:extLst>
                    <a:ext uri="{9D8B030D-6E8A-4147-A177-3AD203B41FA5}">
                      <a16:colId xmlns:a16="http://schemas.microsoft.com/office/drawing/2014/main" val="590092156"/>
                    </a:ext>
                  </a:extLst>
                </a:gridCol>
                <a:gridCol w="1930400">
                  <a:extLst>
                    <a:ext uri="{9D8B030D-6E8A-4147-A177-3AD203B41FA5}">
                      <a16:colId xmlns:a16="http://schemas.microsoft.com/office/drawing/2014/main" val="2928697064"/>
                    </a:ext>
                  </a:extLst>
                </a:gridCol>
                <a:gridCol w="2041236">
                  <a:extLst>
                    <a:ext uri="{9D8B030D-6E8A-4147-A177-3AD203B41FA5}">
                      <a16:colId xmlns:a16="http://schemas.microsoft.com/office/drawing/2014/main" val="2878048926"/>
                    </a:ext>
                  </a:extLst>
                </a:gridCol>
                <a:gridCol w="2734372">
                  <a:extLst>
                    <a:ext uri="{9D8B030D-6E8A-4147-A177-3AD203B41FA5}">
                      <a16:colId xmlns:a16="http://schemas.microsoft.com/office/drawing/2014/main" val="2460917"/>
                    </a:ext>
                  </a:extLst>
                </a:gridCol>
                <a:gridCol w="1874572">
                  <a:extLst>
                    <a:ext uri="{9D8B030D-6E8A-4147-A177-3AD203B41FA5}">
                      <a16:colId xmlns:a16="http://schemas.microsoft.com/office/drawing/2014/main" val="3329860783"/>
                    </a:ext>
                  </a:extLst>
                </a:gridCol>
              </a:tblGrid>
              <a:tr h="1394692">
                <a:tc>
                  <a:txBody>
                    <a:bodyPr/>
                    <a:lstStyle/>
                    <a:p>
                      <a:pPr marL="453390" indent="-226695" algn="l">
                        <a:lnSpc>
                          <a:spcPct val="100000"/>
                        </a:lnSpc>
                        <a:spcBef>
                          <a:spcPts val="1200"/>
                        </a:spcBef>
                        <a:spcAft>
                          <a:spcPts val="0"/>
                        </a:spcAft>
                      </a:pPr>
                      <a:r>
                        <a:rPr lang="en-US" sz="2000" dirty="0">
                          <a:effectLst/>
                        </a:rPr>
                        <a:t>Group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l">
                        <a:lnSpc>
                          <a:spcPct val="100000"/>
                        </a:lnSpc>
                        <a:spcBef>
                          <a:spcPts val="1200"/>
                        </a:spcBef>
                        <a:spcAft>
                          <a:spcPts val="0"/>
                        </a:spcAft>
                      </a:pPr>
                      <a:r>
                        <a:rPr lang="en-US" sz="2000" b="1" kern="1200" dirty="0">
                          <a:solidFill>
                            <a:schemeClr val="lt1"/>
                          </a:solidFill>
                          <a:effectLst/>
                          <a:latin typeface="+mn-lt"/>
                          <a:ea typeface="+mn-ea"/>
                          <a:cs typeface="+mn-cs"/>
                        </a:rPr>
                        <a:t>Connectivity</a:t>
                      </a:r>
                      <a:endParaRPr lang="pl-PL" sz="2000" b="1" kern="1200" dirty="0">
                        <a:solidFill>
                          <a:schemeClr val="lt1"/>
                        </a:solidFill>
                        <a:effectLst/>
                        <a:latin typeface="+mn-lt"/>
                        <a:ea typeface="+mn-ea"/>
                        <a:cs typeface="+mn-cs"/>
                      </a:endParaRPr>
                    </a:p>
                  </a:txBody>
                  <a:tcPr marL="68580" marR="68580" marT="0" marB="0" anchor="ctr"/>
                </a:tc>
                <a:tc>
                  <a:txBody>
                    <a:bodyPr/>
                    <a:lstStyle/>
                    <a:p>
                      <a:pPr marL="453390" indent="-226695" algn="l">
                        <a:lnSpc>
                          <a:spcPct val="100000"/>
                        </a:lnSpc>
                        <a:spcBef>
                          <a:spcPts val="1200"/>
                        </a:spcBef>
                        <a:spcAft>
                          <a:spcPts val="0"/>
                        </a:spcAft>
                      </a:pPr>
                      <a:r>
                        <a:rPr lang="en-US" sz="2000" b="1" kern="1200" dirty="0">
                          <a:solidFill>
                            <a:schemeClr val="lt1"/>
                          </a:solidFill>
                          <a:effectLst/>
                          <a:latin typeface="+mn-lt"/>
                          <a:ea typeface="+mn-ea"/>
                          <a:cs typeface="+mn-cs"/>
                        </a:rPr>
                        <a:t>Human</a:t>
                      </a:r>
                      <a:r>
                        <a:rPr lang="pl-PL" sz="2000" b="1" kern="1200" dirty="0">
                          <a:solidFill>
                            <a:schemeClr val="lt1"/>
                          </a:solidFill>
                          <a:effectLst/>
                          <a:latin typeface="+mn-lt"/>
                          <a:ea typeface="+mn-ea"/>
                          <a:cs typeface="+mn-cs"/>
                        </a:rPr>
                        <a:t> </a:t>
                      </a:r>
                      <a:r>
                        <a:rPr lang="en-US" sz="2000" b="1" kern="1200" dirty="0">
                          <a:solidFill>
                            <a:schemeClr val="lt1"/>
                          </a:solidFill>
                          <a:effectLst/>
                          <a:latin typeface="+mn-lt"/>
                          <a:ea typeface="+mn-ea"/>
                          <a:cs typeface="+mn-cs"/>
                        </a:rPr>
                        <a:t>Capital</a:t>
                      </a:r>
                      <a:endParaRPr lang="pl-PL" sz="2000" b="1" kern="1200" dirty="0">
                        <a:solidFill>
                          <a:schemeClr val="lt1"/>
                        </a:solidFill>
                        <a:effectLst/>
                        <a:latin typeface="+mn-lt"/>
                        <a:ea typeface="+mn-ea"/>
                        <a:cs typeface="+mn-cs"/>
                      </a:endParaRPr>
                    </a:p>
                  </a:txBody>
                  <a:tcPr marL="68580" marR="68580" marT="0" marB="0" anchor="ctr"/>
                </a:tc>
                <a:tc>
                  <a:txBody>
                    <a:bodyPr/>
                    <a:lstStyle/>
                    <a:p>
                      <a:pPr marL="453390" indent="-226695" algn="l">
                        <a:lnSpc>
                          <a:spcPct val="100000"/>
                        </a:lnSpc>
                        <a:spcBef>
                          <a:spcPts val="1200"/>
                        </a:spcBef>
                        <a:spcAft>
                          <a:spcPts val="0"/>
                        </a:spcAft>
                      </a:pPr>
                      <a:r>
                        <a:rPr lang="en-US" sz="2000" b="1" kern="1200" dirty="0">
                          <a:solidFill>
                            <a:schemeClr val="lt1"/>
                          </a:solidFill>
                          <a:effectLst/>
                          <a:latin typeface="+mn-lt"/>
                          <a:ea typeface="+mn-ea"/>
                          <a:cs typeface="+mn-cs"/>
                        </a:rPr>
                        <a:t>Use of Internet Services</a:t>
                      </a:r>
                      <a:endParaRPr lang="pl-PL" sz="2000" b="1" kern="1200" dirty="0">
                        <a:solidFill>
                          <a:schemeClr val="lt1"/>
                        </a:solidFill>
                        <a:effectLst/>
                        <a:latin typeface="+mn-lt"/>
                        <a:ea typeface="+mn-ea"/>
                        <a:cs typeface="+mn-cs"/>
                      </a:endParaRPr>
                    </a:p>
                  </a:txBody>
                  <a:tcPr marL="68580" marR="68580" marT="0" marB="0" anchor="ctr"/>
                </a:tc>
                <a:tc>
                  <a:txBody>
                    <a:bodyPr/>
                    <a:lstStyle/>
                    <a:p>
                      <a:pPr marL="453390" indent="-226695" algn="l">
                        <a:lnSpc>
                          <a:spcPct val="100000"/>
                        </a:lnSpc>
                        <a:spcBef>
                          <a:spcPts val="1200"/>
                        </a:spcBef>
                        <a:spcAft>
                          <a:spcPts val="0"/>
                        </a:spcAft>
                      </a:pPr>
                      <a:r>
                        <a:rPr lang="en-US" sz="2000" b="1" kern="1200" dirty="0">
                          <a:solidFill>
                            <a:schemeClr val="lt1"/>
                          </a:solidFill>
                          <a:effectLst/>
                          <a:latin typeface="+mn-lt"/>
                          <a:ea typeface="+mn-ea"/>
                          <a:cs typeface="+mn-cs"/>
                        </a:rPr>
                        <a:t>Integration of Digital Technology</a:t>
                      </a:r>
                      <a:endParaRPr lang="pl-PL" sz="2000" b="1" kern="1200" dirty="0">
                        <a:solidFill>
                          <a:schemeClr val="lt1"/>
                        </a:solidFill>
                        <a:effectLst/>
                        <a:latin typeface="+mn-lt"/>
                        <a:ea typeface="+mn-ea"/>
                        <a:cs typeface="+mn-cs"/>
                      </a:endParaRPr>
                    </a:p>
                  </a:txBody>
                  <a:tcPr marL="68580" marR="68580" marT="0" marB="0" anchor="ctr"/>
                </a:tc>
                <a:tc>
                  <a:txBody>
                    <a:bodyPr/>
                    <a:lstStyle/>
                    <a:p>
                      <a:pPr marL="453390" indent="-226695" algn="l">
                        <a:lnSpc>
                          <a:spcPct val="100000"/>
                        </a:lnSpc>
                        <a:spcBef>
                          <a:spcPts val="1200"/>
                        </a:spcBef>
                        <a:spcAft>
                          <a:spcPts val="0"/>
                        </a:spcAft>
                      </a:pPr>
                      <a:r>
                        <a:rPr lang="en-US" sz="2000" b="1" kern="1200" dirty="0">
                          <a:solidFill>
                            <a:schemeClr val="lt1"/>
                          </a:solidFill>
                          <a:effectLst/>
                          <a:latin typeface="+mn-lt"/>
                          <a:ea typeface="+mn-ea"/>
                          <a:cs typeface="+mn-cs"/>
                        </a:rPr>
                        <a:t>Digital Public Services</a:t>
                      </a:r>
                      <a:endParaRPr lang="pl-PL" sz="2000" b="1" kern="1200" dirty="0">
                        <a:solidFill>
                          <a:schemeClr val="lt1"/>
                        </a:solidFill>
                        <a:effectLst/>
                        <a:latin typeface="+mn-lt"/>
                        <a:ea typeface="+mn-ea"/>
                        <a:cs typeface="+mn-cs"/>
                      </a:endParaRPr>
                    </a:p>
                  </a:txBody>
                  <a:tcPr marL="68580" marR="68580" marT="0" marB="0" anchor="ctr"/>
                </a:tc>
                <a:extLst>
                  <a:ext uri="{0D108BD9-81ED-4DB2-BD59-A6C34878D82A}">
                    <a16:rowId xmlns:a16="http://schemas.microsoft.com/office/drawing/2014/main" val="3449809500"/>
                  </a:ext>
                </a:extLst>
              </a:tr>
              <a:tr h="566882">
                <a:tc>
                  <a:txBody>
                    <a:bodyPr/>
                    <a:lstStyle/>
                    <a:p>
                      <a:pPr marL="453390" indent="-226695" algn="ctr">
                        <a:lnSpc>
                          <a:spcPct val="115000"/>
                        </a:lnSpc>
                        <a:spcBef>
                          <a:spcPts val="1200"/>
                        </a:spcBef>
                        <a:spcAft>
                          <a:spcPts val="0"/>
                        </a:spcAft>
                      </a:pPr>
                      <a:r>
                        <a:rPr lang="en-US" sz="2000">
                          <a:effectLst/>
                        </a:rPr>
                        <a:t>I</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1.86%</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9.09%</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2.84%</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2.00%</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4.73%</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55312"/>
                  </a:ext>
                </a:extLst>
              </a:tr>
              <a:tr h="566882">
                <a:tc>
                  <a:txBody>
                    <a:bodyPr/>
                    <a:lstStyle/>
                    <a:p>
                      <a:pPr marL="453390" indent="-226695" algn="ctr">
                        <a:lnSpc>
                          <a:spcPct val="115000"/>
                        </a:lnSpc>
                        <a:spcBef>
                          <a:spcPts val="1200"/>
                        </a:spcBef>
                        <a:spcAft>
                          <a:spcPts val="0"/>
                        </a:spcAft>
                      </a:pPr>
                      <a:r>
                        <a:rPr lang="en-US" sz="2000">
                          <a:effectLst/>
                        </a:rPr>
                        <a:t>II</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5.49%</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18.38%</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7.98%</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23.03%</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8.90%</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2955435"/>
                  </a:ext>
                </a:extLst>
              </a:tr>
              <a:tr h="566882">
                <a:tc>
                  <a:txBody>
                    <a:bodyPr/>
                    <a:lstStyle/>
                    <a:p>
                      <a:pPr marL="453390" indent="-226695" algn="ctr">
                        <a:lnSpc>
                          <a:spcPct val="115000"/>
                        </a:lnSpc>
                        <a:spcBef>
                          <a:spcPts val="1200"/>
                        </a:spcBef>
                        <a:spcAft>
                          <a:spcPts val="0"/>
                        </a:spcAft>
                      </a:pPr>
                      <a:r>
                        <a:rPr lang="en-US" sz="2000">
                          <a:effectLst/>
                        </a:rPr>
                        <a:t>III</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2.58%</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0.63%</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1.77%</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1.03%</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0.79%</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474740"/>
                  </a:ext>
                </a:extLst>
              </a:tr>
              <a:tr h="566882">
                <a:tc>
                  <a:txBody>
                    <a:bodyPr/>
                    <a:lstStyle/>
                    <a:p>
                      <a:pPr marL="453390" indent="-226695" algn="ctr">
                        <a:lnSpc>
                          <a:spcPct val="115000"/>
                        </a:lnSpc>
                        <a:spcBef>
                          <a:spcPts val="1200"/>
                        </a:spcBef>
                        <a:spcAft>
                          <a:spcPts val="0"/>
                        </a:spcAft>
                      </a:pPr>
                      <a:r>
                        <a:rPr lang="en-US" sz="2000">
                          <a:effectLst/>
                        </a:rPr>
                        <a:t>IV</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6.79%</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11.26%</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16.27%</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21.70%</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16.19%</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8961439"/>
                  </a:ext>
                </a:extLst>
              </a:tr>
              <a:tr h="566882">
                <a:tc>
                  <a:txBody>
                    <a:bodyPr/>
                    <a:lstStyle/>
                    <a:p>
                      <a:pPr marL="453390" indent="-226695" algn="ctr">
                        <a:lnSpc>
                          <a:spcPct val="115000"/>
                        </a:lnSpc>
                        <a:spcBef>
                          <a:spcPts val="1200"/>
                        </a:spcBef>
                        <a:spcAft>
                          <a:spcPts val="0"/>
                        </a:spcAft>
                      </a:pPr>
                      <a:r>
                        <a:rPr lang="en-US" sz="2000">
                          <a:effectLst/>
                        </a:rPr>
                        <a:t>Total</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83.28%*</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60.64%*</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71.14%*</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a:effectLst/>
                        </a:rPr>
                        <a:t>52.24%*</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3390" indent="-226695" algn="ctr">
                        <a:lnSpc>
                          <a:spcPct val="115000"/>
                        </a:lnSpc>
                        <a:spcBef>
                          <a:spcPts val="1200"/>
                        </a:spcBef>
                        <a:spcAft>
                          <a:spcPts val="0"/>
                        </a:spcAft>
                      </a:pPr>
                      <a:r>
                        <a:rPr lang="en-US" sz="2000" dirty="0">
                          <a:effectLst/>
                        </a:rPr>
                        <a:t>69.39%*</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076536"/>
                  </a:ext>
                </a:extLst>
              </a:tr>
            </a:tbl>
          </a:graphicData>
        </a:graphic>
      </p:graphicFrame>
      <p:sp>
        <p:nvSpPr>
          <p:cNvPr id="5" name="Prostokąt 4"/>
          <p:cNvSpPr/>
          <p:nvPr/>
        </p:nvSpPr>
        <p:spPr>
          <a:xfrm>
            <a:off x="729674" y="6159066"/>
            <a:ext cx="8414326" cy="687881"/>
          </a:xfrm>
          <a:prstGeom prst="rect">
            <a:avLst/>
          </a:prstGeom>
        </p:spPr>
        <p:txBody>
          <a:bodyPr wrap="square">
            <a:spAutoFit/>
          </a:bodyPr>
          <a:lstStyle/>
          <a:p>
            <a:pPr>
              <a:lnSpc>
                <a:spcPct val="115000"/>
              </a:lnSpc>
              <a:spcAft>
                <a:spcPts val="0"/>
              </a:spcAft>
            </a:pPr>
            <a:r>
              <a:rPr lang="pl-PL" dirty="0">
                <a:latin typeface="Times New Roman" panose="02020603050405020304" pitchFamily="18" charset="0"/>
                <a:ea typeface="MyriadPro-Light"/>
              </a:rPr>
              <a:t>*</a:t>
            </a:r>
            <a:r>
              <a:rPr lang="pl-PL" baseline="30000" dirty="0">
                <a:latin typeface="Times New Roman" panose="02020603050405020304" pitchFamily="18" charset="0"/>
                <a:ea typeface="MyriadPro-Light"/>
              </a:rPr>
              <a:t> </a:t>
            </a:r>
            <a:r>
              <a:rPr lang="pl-PL" dirty="0">
                <a:latin typeface="Times New Roman" panose="02020603050405020304" pitchFamily="18" charset="0"/>
                <a:ea typeface="MyriadPro-Light"/>
              </a:rPr>
              <a:t>The </a:t>
            </a:r>
            <a:r>
              <a:rPr lang="pl-PL" dirty="0" err="1">
                <a:latin typeface="Times New Roman" panose="02020603050405020304" pitchFamily="18" charset="0"/>
                <a:ea typeface="MyriadPro-Light"/>
              </a:rPr>
              <a:t>percentage</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impact</a:t>
            </a:r>
            <a:r>
              <a:rPr lang="pl-PL" dirty="0">
                <a:latin typeface="Times New Roman" panose="02020603050405020304" pitchFamily="18" charset="0"/>
                <a:ea typeface="MyriadPro-Light"/>
              </a:rPr>
              <a:t> of </a:t>
            </a:r>
            <a:r>
              <a:rPr lang="pl-PL" dirty="0" err="1">
                <a:latin typeface="Times New Roman" panose="02020603050405020304" pitchFamily="18" charset="0"/>
                <a:ea typeface="MyriadPro-Light"/>
              </a:rPr>
              <a:t>inequalities</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between</a:t>
            </a:r>
            <a:r>
              <a:rPr lang="pl-PL" dirty="0">
                <a:latin typeface="Times New Roman" panose="02020603050405020304" pitchFamily="18" charset="0"/>
                <a:ea typeface="MyriadPro-Light"/>
              </a:rPr>
              <a:t> </a:t>
            </a:r>
            <a:r>
              <a:rPr lang="pl-PL" dirty="0" err="1">
                <a:latin typeface="Times New Roman" panose="02020603050405020304" pitchFamily="18" charset="0"/>
                <a:ea typeface="MyriadPro-Light"/>
              </a:rPr>
              <a:t>groups</a:t>
            </a:r>
            <a:r>
              <a:rPr lang="pl-PL" dirty="0">
                <a:latin typeface="Times New Roman" panose="02020603050405020304" pitchFamily="18" charset="0"/>
                <a:ea typeface="MyriadPro-Light"/>
              </a:rPr>
              <a:t> on </a:t>
            </a:r>
            <a:r>
              <a:rPr lang="pl-PL" dirty="0" err="1">
                <a:latin typeface="Times New Roman" panose="02020603050405020304" pitchFamily="18" charset="0"/>
                <a:ea typeface="MyriadPro-Light"/>
              </a:rPr>
              <a:t>Theil</a:t>
            </a:r>
            <a:r>
              <a:rPr lang="pl-PL" dirty="0">
                <a:latin typeface="Times New Roman" panose="02020603050405020304" pitchFamily="18" charset="0"/>
                <a:ea typeface="MyriadPro-Light"/>
              </a:rPr>
              <a:t> index in </a:t>
            </a:r>
            <a:r>
              <a:rPr lang="pl-PL" dirty="0" err="1">
                <a:latin typeface="Times New Roman" panose="02020603050405020304" pitchFamily="18" charset="0"/>
                <a:ea typeface="MyriadPro-Light"/>
              </a:rPr>
              <a:t>total</a:t>
            </a:r>
            <a:endParaRPr lang="pl-PL" dirty="0">
              <a:latin typeface="Times New Roman" panose="02020603050405020304" pitchFamily="18" charset="0"/>
              <a:ea typeface="MyriadPro-Light"/>
            </a:endParaRPr>
          </a:p>
          <a:p>
            <a:pPr>
              <a:spcAft>
                <a:spcPts val="0"/>
              </a:spcAft>
            </a:pPr>
            <a:r>
              <a:rPr lang="sl-SI" i="1" dirty="0">
                <a:latin typeface="Times New Roman" panose="02020603050405020304" pitchFamily="18" charset="0"/>
                <a:ea typeface="Times New Roman" panose="02020603050405020304" pitchFamily="18" charset="0"/>
              </a:rPr>
              <a:t>Source:</a:t>
            </a:r>
            <a:r>
              <a:rPr lang="sl-SI" dirty="0">
                <a:latin typeface="Times New Roman" panose="02020603050405020304" pitchFamily="18" charset="0"/>
                <a:ea typeface="Times New Roman" panose="02020603050405020304" pitchFamily="18" charset="0"/>
              </a:rPr>
              <a:t> </a:t>
            </a:r>
            <a:r>
              <a:rPr lang="sr-Latn-CS" dirty="0">
                <a:latin typeface="Times New Roman" panose="02020603050405020304" pitchFamily="18" charset="0"/>
                <a:ea typeface="Times New Roman" panose="02020603050405020304" pitchFamily="18" charset="0"/>
              </a:rPr>
              <a:t>Own study</a:t>
            </a:r>
            <a:r>
              <a:rPr lang="en-US" dirty="0">
                <a:latin typeface="Times New Roman" panose="02020603050405020304" pitchFamily="18" charset="0"/>
                <a:ea typeface="Times New Roman" panose="02020603050405020304" pitchFamily="18" charset="0"/>
              </a:rPr>
              <a:t> </a:t>
            </a:r>
            <a:endParaRPr lang="pl-PL" sz="2800" dirty="0">
              <a:effectLst/>
              <a:latin typeface="Times New Roman" panose="02020603050405020304" pitchFamily="18" charset="0"/>
              <a:ea typeface="Times New Roman" panose="02020603050405020304"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869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Conclusions</a:t>
            </a:r>
            <a:endParaRPr lang="pl-PL" dirty="0"/>
          </a:p>
        </p:txBody>
      </p:sp>
      <p:sp>
        <p:nvSpPr>
          <p:cNvPr id="3" name="Symbol zastępczy zawartości 2"/>
          <p:cNvSpPr>
            <a:spLocks noGrp="1"/>
          </p:cNvSpPr>
          <p:nvPr>
            <p:ph idx="1"/>
          </p:nvPr>
        </p:nvSpPr>
        <p:spPr/>
        <p:txBody>
          <a:bodyPr>
            <a:normAutofit lnSpcReduction="10000"/>
          </a:bodyPr>
          <a:lstStyle/>
          <a:p>
            <a:r>
              <a:rPr lang="en-US" dirty="0"/>
              <a:t>As the research shows, the value of the Digital Economy and Society Index in the countries of the European Union are characterized by a fairly large variation</a:t>
            </a:r>
            <a:endParaRPr lang="pl-PL" dirty="0"/>
          </a:p>
          <a:p>
            <a:r>
              <a:rPr lang="en-US" dirty="0"/>
              <a:t>The conducted cluster analysis resulted in the separation of four groups of countries. Out of the extracted clusters, the greatest impact on the overall level of digital inequality was measured by using DESI, there is the group of states with the lowest level of development: Slovakia, Croatia, Hungary, Poland, Bulgaria, Romania, Italy and Greece</a:t>
            </a:r>
            <a:endParaRPr lang="pl-PL" dirty="0"/>
          </a:p>
          <a:p>
            <a:r>
              <a:rPr lang="pl-PL" dirty="0"/>
              <a:t>The </a:t>
            </a:r>
            <a:r>
              <a:rPr lang="en-US" dirty="0"/>
              <a:t>biggest impact on inequality, Digital Economy and Society Index shows inequality between the clusters at more than 85%</a:t>
            </a:r>
            <a:endParaRPr lang="pl-P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163450"/>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8763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marL="0" indent="0" algn="ctr">
              <a:buNone/>
            </a:pPr>
            <a:endParaRPr lang="pl-PL" sz="4000" dirty="0"/>
          </a:p>
          <a:p>
            <a:pPr marL="0" indent="0" algn="ctr">
              <a:buNone/>
            </a:pPr>
            <a:endParaRPr lang="pl-PL" sz="4000" dirty="0"/>
          </a:p>
          <a:p>
            <a:pPr marL="0" indent="0" algn="ctr">
              <a:buNone/>
            </a:pPr>
            <a:r>
              <a:rPr lang="pl-PL" sz="4000" dirty="0" err="1"/>
              <a:t>Thank</a:t>
            </a:r>
            <a:r>
              <a:rPr lang="pl-PL" sz="4000" dirty="0"/>
              <a:t> </a:t>
            </a:r>
            <a:r>
              <a:rPr lang="pl-PL" sz="4000" dirty="0" err="1"/>
              <a:t>you</a:t>
            </a:r>
            <a:endParaRPr lang="pl-PL" sz="40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163450"/>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581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Agenda</a:t>
            </a:r>
          </a:p>
        </p:txBody>
      </p:sp>
      <p:sp>
        <p:nvSpPr>
          <p:cNvPr id="3" name="Symbol zastępczy zawartości 2"/>
          <p:cNvSpPr>
            <a:spLocks noGrp="1"/>
          </p:cNvSpPr>
          <p:nvPr>
            <p:ph idx="1"/>
          </p:nvPr>
        </p:nvSpPr>
        <p:spPr/>
        <p:txBody>
          <a:bodyPr/>
          <a:lstStyle/>
          <a:p>
            <a:r>
              <a:rPr lang="pl-PL" dirty="0" err="1"/>
              <a:t>What</a:t>
            </a:r>
            <a:r>
              <a:rPr lang="pl-PL" dirty="0"/>
              <a:t> </a:t>
            </a:r>
            <a:r>
              <a:rPr lang="pl-PL" dirty="0" err="1"/>
              <a:t>is</a:t>
            </a:r>
            <a:r>
              <a:rPr lang="pl-PL" dirty="0"/>
              <a:t> </a:t>
            </a:r>
            <a:r>
              <a:rPr lang="pl-PL" dirty="0" err="1"/>
              <a:t>digital</a:t>
            </a:r>
            <a:r>
              <a:rPr lang="pl-PL" dirty="0"/>
              <a:t> development and </a:t>
            </a:r>
            <a:r>
              <a:rPr lang="pl-PL" dirty="0" err="1"/>
              <a:t>why</a:t>
            </a:r>
            <a:r>
              <a:rPr lang="pl-PL" dirty="0"/>
              <a:t> </a:t>
            </a:r>
            <a:r>
              <a:rPr lang="pl-PL" dirty="0" err="1"/>
              <a:t>is</a:t>
            </a:r>
            <a:r>
              <a:rPr lang="pl-PL" dirty="0"/>
              <a:t> </a:t>
            </a:r>
            <a:r>
              <a:rPr lang="pl-PL" dirty="0" err="1"/>
              <a:t>it</a:t>
            </a:r>
            <a:r>
              <a:rPr lang="pl-PL" dirty="0"/>
              <a:t> </a:t>
            </a:r>
            <a:r>
              <a:rPr lang="pl-PL" dirty="0" err="1"/>
              <a:t>important</a:t>
            </a:r>
            <a:r>
              <a:rPr lang="pl-PL" dirty="0"/>
              <a:t>?</a:t>
            </a:r>
          </a:p>
          <a:p>
            <a:r>
              <a:rPr lang="pl-PL" dirty="0"/>
              <a:t>The </a:t>
            </a:r>
            <a:r>
              <a:rPr lang="pl-PL" dirty="0" err="1"/>
              <a:t>aim</a:t>
            </a:r>
            <a:r>
              <a:rPr lang="pl-PL" dirty="0"/>
              <a:t> of the </a:t>
            </a:r>
            <a:r>
              <a:rPr lang="pl-PL" dirty="0" err="1"/>
              <a:t>study</a:t>
            </a:r>
            <a:r>
              <a:rPr lang="pl-PL" dirty="0"/>
              <a:t> and </a:t>
            </a:r>
            <a:r>
              <a:rPr lang="pl-PL" dirty="0" err="1"/>
              <a:t>study</a:t>
            </a:r>
            <a:r>
              <a:rPr lang="pl-PL" dirty="0"/>
              <a:t> </a:t>
            </a:r>
            <a:r>
              <a:rPr lang="pl-PL" dirty="0" err="1"/>
              <a:t>methods</a:t>
            </a:r>
            <a:endParaRPr lang="pl-PL" dirty="0"/>
          </a:p>
          <a:p>
            <a:r>
              <a:rPr lang="pl-PL" dirty="0"/>
              <a:t>Data </a:t>
            </a:r>
          </a:p>
          <a:p>
            <a:r>
              <a:rPr lang="pl-PL" dirty="0" err="1"/>
              <a:t>Empirical</a:t>
            </a:r>
            <a:r>
              <a:rPr lang="pl-PL" dirty="0"/>
              <a:t> </a:t>
            </a:r>
            <a:r>
              <a:rPr lang="pl-PL" dirty="0" err="1"/>
              <a:t>results</a:t>
            </a:r>
            <a:endParaRPr lang="pl-PL" dirty="0"/>
          </a:p>
          <a:p>
            <a:pPr lvl="1"/>
            <a:r>
              <a:rPr lang="sl-SI" i="1" dirty="0"/>
              <a:t>Results of grouping of Member States of the European Union due to the similarity of 5 dimensions forming DESI</a:t>
            </a:r>
          </a:p>
          <a:p>
            <a:pPr lvl="1"/>
            <a:r>
              <a:rPr lang="en-US" i="1" dirty="0"/>
              <a:t>Inequalities and DESI values of EU Member States according to separate clusters</a:t>
            </a:r>
            <a:endParaRPr lang="pl-PL" dirty="0"/>
          </a:p>
          <a:p>
            <a:r>
              <a:rPr lang="pl-PL" dirty="0" err="1"/>
              <a:t>Conclusions</a:t>
            </a:r>
            <a:endParaRPr lang="pl-P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6342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46652"/>
            <a:ext cx="10515600" cy="1325563"/>
          </a:xfrm>
        </p:spPr>
        <p:txBody>
          <a:bodyPr/>
          <a:lstStyle/>
          <a:p>
            <a:r>
              <a:rPr lang="pl-PL" dirty="0"/>
              <a:t>Digital </a:t>
            </a:r>
            <a:r>
              <a:rPr lang="pl-PL" dirty="0" err="1"/>
              <a:t>divide</a:t>
            </a:r>
            <a:r>
              <a:rPr lang="pl-PL" dirty="0"/>
              <a:t> - </a:t>
            </a:r>
            <a:r>
              <a:rPr lang="pl-PL" dirty="0" err="1"/>
              <a:t>definition</a:t>
            </a:r>
            <a:endParaRPr lang="pl-PL" dirty="0"/>
          </a:p>
        </p:txBody>
      </p:sp>
      <p:sp>
        <p:nvSpPr>
          <p:cNvPr id="3" name="Symbol zastępczy zawartości 2"/>
          <p:cNvSpPr>
            <a:spLocks noGrp="1"/>
          </p:cNvSpPr>
          <p:nvPr>
            <p:ph idx="1"/>
          </p:nvPr>
        </p:nvSpPr>
        <p:spPr/>
        <p:txBody>
          <a:bodyPr/>
          <a:lstStyle/>
          <a:p>
            <a:r>
              <a:rPr lang="pl-PL" dirty="0"/>
              <a:t>Digital </a:t>
            </a:r>
            <a:r>
              <a:rPr lang="pl-PL" dirty="0" err="1"/>
              <a:t>divide</a:t>
            </a:r>
            <a:r>
              <a:rPr lang="pl-PL" dirty="0"/>
              <a:t> </a:t>
            </a:r>
            <a:r>
              <a:rPr lang="pl-PL" dirty="0" err="1"/>
              <a:t>is</a:t>
            </a:r>
            <a:r>
              <a:rPr lang="pl-PL" dirty="0"/>
              <a:t> the </a:t>
            </a:r>
            <a:r>
              <a:rPr lang="pl-PL" dirty="0" err="1"/>
              <a:t>difference</a:t>
            </a:r>
            <a:r>
              <a:rPr lang="pl-PL" dirty="0"/>
              <a:t> in </a:t>
            </a:r>
            <a:r>
              <a:rPr lang="pl-PL" dirty="0" err="1"/>
              <a:t>access</a:t>
            </a:r>
            <a:r>
              <a:rPr lang="pl-PL" dirty="0"/>
              <a:t> to modern </a:t>
            </a:r>
            <a:r>
              <a:rPr lang="pl-PL" dirty="0" err="1"/>
              <a:t>technologies</a:t>
            </a:r>
            <a:r>
              <a:rPr lang="pl-PL" dirty="0"/>
              <a:t> and in the </a:t>
            </a:r>
            <a:r>
              <a:rPr lang="pl-PL" dirty="0" err="1"/>
              <a:t>use</a:t>
            </a:r>
            <a:r>
              <a:rPr lang="pl-PL" dirty="0"/>
              <a:t> </a:t>
            </a:r>
            <a:r>
              <a:rPr lang="pl-PL" dirty="0" err="1"/>
              <a:t>thereof</a:t>
            </a:r>
            <a:r>
              <a:rPr lang="pl-PL" dirty="0"/>
              <a:t> </a:t>
            </a:r>
            <a:r>
              <a:rPr lang="pl-PL" dirty="0" err="1"/>
              <a:t>between</a:t>
            </a:r>
            <a:r>
              <a:rPr lang="pl-PL" dirty="0"/>
              <a:t> </a:t>
            </a:r>
            <a:r>
              <a:rPr lang="pl-PL" dirty="0" err="1"/>
              <a:t>persons</a:t>
            </a:r>
            <a:r>
              <a:rPr lang="pl-PL" dirty="0"/>
              <a:t>, </a:t>
            </a:r>
            <a:r>
              <a:rPr lang="pl-PL" dirty="0" err="1"/>
              <a:t>households</a:t>
            </a:r>
            <a:r>
              <a:rPr lang="pl-PL" dirty="0"/>
              <a:t>, </a:t>
            </a:r>
            <a:r>
              <a:rPr lang="pl-PL" dirty="0" err="1"/>
              <a:t>entrepreneurs</a:t>
            </a:r>
            <a:r>
              <a:rPr lang="pl-PL" dirty="0"/>
              <a:t> and </a:t>
            </a:r>
            <a:r>
              <a:rPr lang="pl-PL" dirty="0" err="1"/>
              <a:t>geographic</a:t>
            </a:r>
            <a:r>
              <a:rPr lang="pl-PL" dirty="0"/>
              <a:t> </a:t>
            </a:r>
            <a:r>
              <a:rPr lang="pl-PL" dirty="0" err="1"/>
              <a:t>areas</a:t>
            </a:r>
            <a:r>
              <a:rPr lang="pl-PL" dirty="0"/>
              <a:t> </a:t>
            </a:r>
            <a:r>
              <a:rPr lang="pl-PL" dirty="0" err="1"/>
              <a:t>at</a:t>
            </a:r>
            <a:r>
              <a:rPr lang="pl-PL" dirty="0"/>
              <a:t> </a:t>
            </a:r>
            <a:r>
              <a:rPr lang="pl-PL" dirty="0" err="1"/>
              <a:t>different</a:t>
            </a:r>
            <a:r>
              <a:rPr lang="pl-PL" dirty="0"/>
              <a:t> </a:t>
            </a:r>
            <a:r>
              <a:rPr lang="pl-PL" dirty="0" err="1"/>
              <a:t>levels</a:t>
            </a:r>
            <a:r>
              <a:rPr lang="pl-PL" dirty="0"/>
              <a:t> of </a:t>
            </a:r>
            <a:r>
              <a:rPr lang="pl-PL" dirty="0" err="1"/>
              <a:t>socioeconomic</a:t>
            </a:r>
            <a:r>
              <a:rPr lang="pl-PL" dirty="0"/>
              <a:t> development (OECD 2001)</a:t>
            </a:r>
          </a:p>
          <a:p>
            <a:r>
              <a:rPr lang="pl-PL" dirty="0"/>
              <a:t>The </a:t>
            </a:r>
            <a:r>
              <a:rPr lang="pl-PL" dirty="0" err="1"/>
              <a:t>digital</a:t>
            </a:r>
            <a:r>
              <a:rPr lang="pl-PL" dirty="0"/>
              <a:t> </a:t>
            </a:r>
            <a:r>
              <a:rPr lang="pl-PL" dirty="0" err="1"/>
              <a:t>divide</a:t>
            </a:r>
            <a:r>
              <a:rPr lang="pl-PL" dirty="0"/>
              <a:t> </a:t>
            </a:r>
            <a:r>
              <a:rPr lang="pl-PL" dirty="0" err="1"/>
              <a:t>is</a:t>
            </a:r>
            <a:r>
              <a:rPr lang="pl-PL" dirty="0"/>
              <a:t> </a:t>
            </a:r>
            <a:r>
              <a:rPr lang="pl-PL" dirty="0" err="1"/>
              <a:t>usually</a:t>
            </a:r>
            <a:r>
              <a:rPr lang="pl-PL" dirty="0"/>
              <a:t> </a:t>
            </a:r>
            <a:r>
              <a:rPr lang="pl-PL" dirty="0" err="1"/>
              <a:t>considered</a:t>
            </a:r>
            <a:r>
              <a:rPr lang="pl-PL" dirty="0"/>
              <a:t> on </a:t>
            </a:r>
            <a:r>
              <a:rPr lang="pl-PL" dirty="0" err="1"/>
              <a:t>two</a:t>
            </a:r>
            <a:r>
              <a:rPr lang="pl-PL" dirty="0"/>
              <a:t> </a:t>
            </a:r>
            <a:r>
              <a:rPr lang="pl-PL" dirty="0" err="1"/>
              <a:t>levels</a:t>
            </a:r>
            <a:r>
              <a:rPr lang="pl-PL" dirty="0"/>
              <a:t> (</a:t>
            </a:r>
            <a:r>
              <a:rPr lang="pl-PL" dirty="0" err="1"/>
              <a:t>Zhao</a:t>
            </a:r>
            <a:r>
              <a:rPr lang="pl-PL" dirty="0"/>
              <a:t> et al. 2014):</a:t>
            </a:r>
          </a:p>
          <a:p>
            <a:pPr lvl="1"/>
            <a:r>
              <a:rPr lang="pl-PL" dirty="0" err="1"/>
              <a:t>access</a:t>
            </a:r>
            <a:r>
              <a:rPr lang="pl-PL" dirty="0"/>
              <a:t> to </a:t>
            </a:r>
            <a:r>
              <a:rPr lang="pl-PL" dirty="0" err="1"/>
              <a:t>information</a:t>
            </a:r>
            <a:r>
              <a:rPr lang="pl-PL" dirty="0"/>
              <a:t> and </a:t>
            </a:r>
            <a:r>
              <a:rPr lang="pl-PL" dirty="0" err="1"/>
              <a:t>communication</a:t>
            </a:r>
            <a:r>
              <a:rPr lang="pl-PL" dirty="0"/>
              <a:t> </a:t>
            </a:r>
            <a:r>
              <a:rPr lang="pl-PL" dirty="0" err="1"/>
              <a:t>technologies</a:t>
            </a:r>
            <a:r>
              <a:rPr lang="pl-PL" dirty="0"/>
              <a:t> (ICT), i.e., the </a:t>
            </a:r>
            <a:r>
              <a:rPr lang="pl-PL" dirty="0" err="1"/>
              <a:t>presence</a:t>
            </a:r>
            <a:r>
              <a:rPr lang="pl-PL" dirty="0"/>
              <a:t> of </a:t>
            </a:r>
            <a:r>
              <a:rPr lang="pl-PL" dirty="0" err="1"/>
              <a:t>electronic</a:t>
            </a:r>
            <a:r>
              <a:rPr lang="pl-PL" dirty="0"/>
              <a:t> devices </a:t>
            </a:r>
            <a:r>
              <a:rPr lang="pl-PL" dirty="0" err="1"/>
              <a:t>such</a:t>
            </a:r>
            <a:r>
              <a:rPr lang="pl-PL" dirty="0"/>
              <a:t> as </a:t>
            </a:r>
            <a:r>
              <a:rPr lang="pl-PL" dirty="0" err="1"/>
              <a:t>computers</a:t>
            </a:r>
            <a:r>
              <a:rPr lang="pl-PL" dirty="0"/>
              <a:t> and the Internet</a:t>
            </a:r>
          </a:p>
          <a:p>
            <a:pPr lvl="1"/>
            <a:r>
              <a:rPr lang="pl-PL" dirty="0" err="1"/>
              <a:t>inequality</a:t>
            </a:r>
            <a:r>
              <a:rPr lang="pl-PL" dirty="0"/>
              <a:t> in the </a:t>
            </a:r>
            <a:r>
              <a:rPr lang="pl-PL" dirty="0" err="1"/>
              <a:t>use</a:t>
            </a:r>
            <a:r>
              <a:rPr lang="pl-PL" dirty="0"/>
              <a:t> of </a:t>
            </a:r>
            <a:r>
              <a:rPr lang="pl-PL" dirty="0" err="1"/>
              <a:t>technology</a:t>
            </a:r>
            <a:r>
              <a:rPr lang="pl-PL" dirty="0"/>
              <a:t> </a:t>
            </a:r>
            <a:r>
              <a:rPr lang="pl-PL" dirty="0" err="1"/>
              <a:t>among</a:t>
            </a:r>
            <a:r>
              <a:rPr lang="pl-PL" dirty="0"/>
              <a:t> </a:t>
            </a:r>
            <a:r>
              <a:rPr lang="pl-PL" dirty="0" err="1"/>
              <a:t>people</a:t>
            </a:r>
            <a:r>
              <a:rPr lang="pl-PL" dirty="0"/>
              <a:t> </a:t>
            </a:r>
            <a:r>
              <a:rPr lang="pl-PL" dirty="0" err="1"/>
              <a:t>who</a:t>
            </a:r>
            <a:r>
              <a:rPr lang="pl-PL" dirty="0"/>
              <a:t> </a:t>
            </a:r>
            <a:r>
              <a:rPr lang="pl-PL" dirty="0" err="1"/>
              <a:t>have</a:t>
            </a:r>
            <a:r>
              <a:rPr lang="pl-PL" dirty="0"/>
              <a:t> </a:t>
            </a:r>
            <a:r>
              <a:rPr lang="pl-PL" dirty="0" err="1"/>
              <a:t>access</a:t>
            </a:r>
            <a:r>
              <a:rPr lang="pl-PL" dirty="0"/>
              <a:t> to the Internet (</a:t>
            </a:r>
            <a:r>
              <a:rPr lang="pl-PL" dirty="0" err="1"/>
              <a:t>digital</a:t>
            </a:r>
            <a:r>
              <a:rPr lang="pl-PL" dirty="0"/>
              <a:t> </a:t>
            </a:r>
            <a:r>
              <a:rPr lang="pl-PL" dirty="0" err="1"/>
              <a:t>skills</a:t>
            </a:r>
            <a:r>
              <a:rPr lang="pl-PL" dirty="0"/>
              <a:t>)</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888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The </a:t>
            </a:r>
            <a:r>
              <a:rPr lang="pl-PL" dirty="0" err="1"/>
              <a:t>aim</a:t>
            </a:r>
            <a:r>
              <a:rPr lang="pl-PL" dirty="0"/>
              <a:t> and </a:t>
            </a:r>
            <a:r>
              <a:rPr lang="pl-PL" dirty="0" err="1"/>
              <a:t>study</a:t>
            </a:r>
            <a:r>
              <a:rPr lang="pl-PL" dirty="0"/>
              <a:t> </a:t>
            </a:r>
            <a:r>
              <a:rPr lang="pl-PL" dirty="0" err="1"/>
              <a:t>methods</a:t>
            </a:r>
            <a:r>
              <a:rPr lang="pl-PL" dirty="0"/>
              <a:t> </a:t>
            </a:r>
          </a:p>
        </p:txBody>
      </p:sp>
      <p:sp>
        <p:nvSpPr>
          <p:cNvPr id="3" name="Symbol zastępczy zawartości 2"/>
          <p:cNvSpPr>
            <a:spLocks noGrp="1"/>
          </p:cNvSpPr>
          <p:nvPr>
            <p:ph idx="1"/>
          </p:nvPr>
        </p:nvSpPr>
        <p:spPr/>
        <p:txBody>
          <a:bodyPr>
            <a:normAutofit fontScale="85000" lnSpcReduction="20000"/>
          </a:bodyPr>
          <a:lstStyle/>
          <a:p>
            <a:pPr marL="0" indent="0">
              <a:lnSpc>
                <a:spcPct val="110000"/>
              </a:lnSpc>
              <a:buNone/>
            </a:pPr>
            <a:r>
              <a:rPr lang="en-US" dirty="0"/>
              <a:t>The aim of the article is to evaluate and decompose the inequality in </a:t>
            </a:r>
            <a:r>
              <a:rPr lang="pl-PL" dirty="0" err="1"/>
              <a:t>digital</a:t>
            </a:r>
            <a:r>
              <a:rPr lang="pl-PL" dirty="0"/>
              <a:t> development in </a:t>
            </a:r>
            <a:r>
              <a:rPr lang="en-US" dirty="0"/>
              <a:t>the European Union</a:t>
            </a:r>
            <a:endParaRPr lang="pl-PL" dirty="0"/>
          </a:p>
          <a:p>
            <a:pPr marL="0" indent="0">
              <a:lnSpc>
                <a:spcPct val="110000"/>
              </a:lnSpc>
              <a:buNone/>
            </a:pPr>
            <a:r>
              <a:rPr lang="pl-PL" dirty="0" err="1"/>
              <a:t>Decomposition</a:t>
            </a:r>
            <a:r>
              <a:rPr lang="pl-PL" dirty="0"/>
              <a:t> of </a:t>
            </a:r>
            <a:r>
              <a:rPr lang="pl-PL" dirty="0" err="1"/>
              <a:t>inequalities</a:t>
            </a:r>
            <a:r>
              <a:rPr lang="pl-PL" dirty="0"/>
              <a:t> was </a:t>
            </a:r>
            <a:r>
              <a:rPr lang="pl-PL" dirty="0" err="1"/>
              <a:t>carried</a:t>
            </a:r>
            <a:r>
              <a:rPr lang="pl-PL" dirty="0"/>
              <a:t> out </a:t>
            </a:r>
            <a:r>
              <a:rPr lang="pl-PL" dirty="0" err="1"/>
              <a:t>using</a:t>
            </a:r>
            <a:r>
              <a:rPr lang="pl-PL" dirty="0"/>
              <a:t> </a:t>
            </a:r>
            <a:r>
              <a:rPr lang="pl-PL" dirty="0" err="1"/>
              <a:t>Theil</a:t>
            </a:r>
            <a:r>
              <a:rPr lang="pl-PL" dirty="0"/>
              <a:t> index in </a:t>
            </a:r>
            <a:r>
              <a:rPr lang="pl-PL" dirty="0" err="1"/>
              <a:t>separate</a:t>
            </a:r>
            <a:r>
              <a:rPr lang="pl-PL" dirty="0"/>
              <a:t> </a:t>
            </a:r>
            <a:r>
              <a:rPr lang="pl-PL" dirty="0" err="1"/>
              <a:t>groups</a:t>
            </a:r>
            <a:r>
              <a:rPr lang="pl-PL" dirty="0"/>
              <a:t>. </a:t>
            </a:r>
            <a:r>
              <a:rPr lang="pl-PL" dirty="0" err="1"/>
              <a:t>Theil</a:t>
            </a:r>
            <a:r>
              <a:rPr lang="pl-PL" dirty="0"/>
              <a:t> index (T) </a:t>
            </a:r>
            <a:r>
              <a:rPr lang="pl-PL" dirty="0" err="1"/>
              <a:t>can</a:t>
            </a:r>
            <a:r>
              <a:rPr lang="pl-PL" dirty="0"/>
              <a:t> be </a:t>
            </a:r>
            <a:r>
              <a:rPr lang="pl-PL" dirty="0" err="1"/>
              <a:t>expressed</a:t>
            </a:r>
            <a:r>
              <a:rPr lang="pl-PL" dirty="0"/>
              <a:t> </a:t>
            </a:r>
            <a:r>
              <a:rPr lang="pl-PL" dirty="0" err="1"/>
              <a:t>using</a:t>
            </a:r>
            <a:r>
              <a:rPr lang="pl-PL" dirty="0"/>
              <a:t> the </a:t>
            </a:r>
            <a:r>
              <a:rPr lang="pl-PL" dirty="0" err="1"/>
              <a:t>following</a:t>
            </a:r>
            <a:r>
              <a:rPr lang="pl-PL" dirty="0"/>
              <a:t> </a:t>
            </a:r>
            <a:r>
              <a:rPr lang="pl-PL" dirty="0" err="1"/>
              <a:t>formula</a:t>
            </a:r>
            <a:r>
              <a:rPr lang="pl-PL" dirty="0"/>
              <a:t> (Ulman et al. 2015):</a:t>
            </a:r>
          </a:p>
          <a:p>
            <a:pPr marL="0" indent="0">
              <a:lnSpc>
                <a:spcPct val="110000"/>
              </a:lnSpc>
              <a:buNone/>
            </a:pPr>
            <a:endParaRPr lang="pl-PL" dirty="0"/>
          </a:p>
          <a:p>
            <a:pPr marL="0" indent="0">
              <a:lnSpc>
                <a:spcPct val="110000"/>
              </a:lnSpc>
              <a:buNone/>
            </a:pPr>
            <a:endParaRPr lang="pl-PL" dirty="0"/>
          </a:p>
          <a:p>
            <a:pPr marL="0" indent="0">
              <a:lnSpc>
                <a:spcPct val="110000"/>
              </a:lnSpc>
              <a:buNone/>
            </a:pPr>
            <a:endParaRPr lang="pl-PL" dirty="0"/>
          </a:p>
          <a:p>
            <a:pPr marL="0" indent="0">
              <a:lnSpc>
                <a:spcPct val="110000"/>
              </a:lnSpc>
              <a:buNone/>
            </a:pPr>
            <a:r>
              <a:rPr lang="en-US" dirty="0"/>
              <a:t>In order to extract the countries with similar levels of digital development analysis of agglomerates was used. The grouping uses Euclidean distance and Ward’s method (</a:t>
            </a:r>
            <a:r>
              <a:rPr lang="en-US" dirty="0" err="1"/>
              <a:t>Panek</a:t>
            </a:r>
            <a:r>
              <a:rPr lang="en-US" dirty="0"/>
              <a:t> &amp; </a:t>
            </a:r>
            <a:r>
              <a:rPr lang="en-US" dirty="0" err="1"/>
              <a:t>Zwierzchowski</a:t>
            </a:r>
            <a:r>
              <a:rPr lang="en-US" dirty="0"/>
              <a:t> 2013)</a:t>
            </a:r>
            <a:endParaRPr lang="pl-PL" dirty="0"/>
          </a:p>
          <a:p>
            <a:pPr marL="0" indent="0">
              <a:buNone/>
            </a:pPr>
            <a:endParaRPr lang="pl-PL" dirty="0"/>
          </a:p>
          <a:p>
            <a:pPr marL="0" indent="0">
              <a:buNone/>
            </a:pPr>
            <a:endParaRPr lang="pl-PL" dirty="0"/>
          </a:p>
        </p:txBody>
      </p:sp>
      <p:graphicFrame>
        <p:nvGraphicFramePr>
          <p:cNvPr id="4" name="Obiekt 3"/>
          <p:cNvGraphicFramePr>
            <a:graphicFrameLocks noChangeAspect="1"/>
          </p:cNvGraphicFramePr>
          <p:nvPr>
            <p:extLst>
              <p:ext uri="{D42A27DB-BD31-4B8C-83A1-F6EECF244321}">
                <p14:modId xmlns:p14="http://schemas.microsoft.com/office/powerpoint/2010/main" val="2440093260"/>
              </p:ext>
            </p:extLst>
          </p:nvPr>
        </p:nvGraphicFramePr>
        <p:xfrm>
          <a:off x="4627419" y="3656085"/>
          <a:ext cx="2669309" cy="1000991"/>
        </p:xfrm>
        <a:graphic>
          <a:graphicData uri="http://schemas.openxmlformats.org/presentationml/2006/ole">
            <mc:AlternateContent xmlns:mc="http://schemas.openxmlformats.org/markup-compatibility/2006">
              <mc:Choice xmlns:v="urn:schemas-microsoft-com:vml" Requires="v">
                <p:oleObj spid="_x0000_s7190" name="Równanie" r:id="rId3" imgW="1117600" imgH="431800" progId="Equation.3">
                  <p:embed/>
                </p:oleObj>
              </mc:Choice>
              <mc:Fallback>
                <p:oleObj name="Równanie" r:id="rId3" imgW="1117600" imgH="431800" progId="Equation.3">
                  <p:embed/>
                  <p:pic>
                    <p:nvPicPr>
                      <p:cNvPr id="5" name="Obiek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7419" y="3656085"/>
                        <a:ext cx="2669309" cy="1000991"/>
                      </a:xfrm>
                      <a:prstGeom prst="rect">
                        <a:avLst/>
                      </a:prstGeom>
                      <a:noFill/>
                    </p:spPr>
                  </p:pic>
                </p:oleObj>
              </mc:Fallback>
            </mc:AlternateContent>
          </a:graphicData>
        </a:graphic>
      </p:graphicFrame>
      <p:pic>
        <p:nvPicPr>
          <p:cNvPr id="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7677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DESI -</a:t>
            </a:r>
            <a:r>
              <a:rPr lang="en-US" dirty="0"/>
              <a:t>Digital Economy and Society Index </a:t>
            </a:r>
            <a:endParaRPr lang="pl-PL" dirty="0"/>
          </a:p>
        </p:txBody>
      </p:sp>
      <p:sp>
        <p:nvSpPr>
          <p:cNvPr id="3" name="Symbol zastępczy zawartości 2"/>
          <p:cNvSpPr>
            <a:spLocks noGrp="1"/>
          </p:cNvSpPr>
          <p:nvPr>
            <p:ph idx="1"/>
          </p:nvPr>
        </p:nvSpPr>
        <p:spPr/>
        <p:txBody>
          <a:bodyPr>
            <a:normAutofit/>
          </a:bodyPr>
          <a:lstStyle/>
          <a:p>
            <a:r>
              <a:rPr lang="pl-PL" dirty="0"/>
              <a:t>C</a:t>
            </a:r>
            <a:r>
              <a:rPr lang="en-US" dirty="0" err="1"/>
              <a:t>onnectivity</a:t>
            </a:r>
            <a:r>
              <a:rPr lang="en-US" dirty="0"/>
              <a:t> </a:t>
            </a:r>
            <a:r>
              <a:rPr lang="pl-PL" dirty="0"/>
              <a:t>(9 </a:t>
            </a:r>
            <a:r>
              <a:rPr lang="pl-PL" dirty="0" err="1"/>
              <a:t>indicators</a:t>
            </a:r>
            <a:r>
              <a:rPr lang="pl-PL" dirty="0"/>
              <a:t>: </a:t>
            </a:r>
            <a:r>
              <a:rPr lang="en-US" dirty="0"/>
              <a:t>Fixed Broadband Coverage</a:t>
            </a:r>
            <a:r>
              <a:rPr lang="pl-PL" dirty="0"/>
              <a:t>, </a:t>
            </a:r>
            <a:r>
              <a:rPr lang="en-US" dirty="0"/>
              <a:t>Mobile Broadband Take-up</a:t>
            </a:r>
            <a:r>
              <a:rPr lang="pl-PL" dirty="0"/>
              <a:t>, </a:t>
            </a:r>
            <a:r>
              <a:rPr lang="en-US" dirty="0"/>
              <a:t>Broadband Price Index)</a:t>
            </a:r>
            <a:endParaRPr lang="pl-PL" dirty="0"/>
          </a:p>
          <a:p>
            <a:r>
              <a:rPr lang="pl-PL" dirty="0"/>
              <a:t>H</a:t>
            </a:r>
            <a:r>
              <a:rPr lang="en-US" dirty="0" err="1"/>
              <a:t>uman</a:t>
            </a:r>
            <a:r>
              <a:rPr lang="en-US" dirty="0"/>
              <a:t> capital </a:t>
            </a:r>
            <a:r>
              <a:rPr lang="pl-PL" dirty="0"/>
              <a:t>(4 </a:t>
            </a:r>
            <a:r>
              <a:rPr lang="pl-PL" dirty="0" err="1"/>
              <a:t>indicators</a:t>
            </a:r>
            <a:r>
              <a:rPr lang="pl-PL" dirty="0"/>
              <a:t>: </a:t>
            </a:r>
            <a:r>
              <a:rPr lang="en-US" dirty="0"/>
              <a:t>Internet Users</a:t>
            </a:r>
            <a:r>
              <a:rPr lang="pl-PL" dirty="0"/>
              <a:t>, </a:t>
            </a:r>
            <a:r>
              <a:rPr lang="en-US" dirty="0"/>
              <a:t>ICT Specialists </a:t>
            </a:r>
            <a:r>
              <a:rPr lang="pl-PL" dirty="0"/>
              <a:t>)</a:t>
            </a:r>
          </a:p>
          <a:p>
            <a:r>
              <a:rPr lang="pl-PL" dirty="0"/>
              <a:t>U</a:t>
            </a:r>
            <a:r>
              <a:rPr lang="en-US" dirty="0"/>
              <a:t>se of the Internet </a:t>
            </a:r>
            <a:r>
              <a:rPr lang="pl-PL" dirty="0"/>
              <a:t>(8 </a:t>
            </a:r>
            <a:r>
              <a:rPr lang="pl-PL" dirty="0" err="1"/>
              <a:t>indicators</a:t>
            </a:r>
            <a:r>
              <a:rPr lang="pl-PL" dirty="0"/>
              <a:t>: </a:t>
            </a:r>
            <a:r>
              <a:rPr lang="en-US" dirty="0"/>
              <a:t>News</a:t>
            </a:r>
            <a:r>
              <a:rPr lang="pl-PL" dirty="0"/>
              <a:t>, Music, </a:t>
            </a:r>
            <a:r>
              <a:rPr lang="pl-PL" dirty="0" err="1"/>
              <a:t>Social</a:t>
            </a:r>
            <a:r>
              <a:rPr lang="pl-PL" dirty="0"/>
              <a:t> Network, Banking, Shopping)</a:t>
            </a:r>
          </a:p>
          <a:p>
            <a:r>
              <a:rPr lang="pl-PL" dirty="0"/>
              <a:t>I</a:t>
            </a:r>
            <a:r>
              <a:rPr lang="en-US" dirty="0" err="1"/>
              <a:t>ntegration</a:t>
            </a:r>
            <a:r>
              <a:rPr lang="en-US" dirty="0"/>
              <a:t> of digital technology </a:t>
            </a:r>
            <a:r>
              <a:rPr lang="pl-PL" dirty="0"/>
              <a:t>(8 </a:t>
            </a:r>
            <a:r>
              <a:rPr lang="pl-PL" dirty="0" err="1"/>
              <a:t>indicators</a:t>
            </a:r>
            <a:r>
              <a:rPr lang="pl-PL" dirty="0"/>
              <a:t>: </a:t>
            </a:r>
            <a:r>
              <a:rPr lang="en-US" dirty="0" err="1"/>
              <a:t>eInvoices</a:t>
            </a:r>
            <a:r>
              <a:rPr lang="en-US" dirty="0"/>
              <a:t> </a:t>
            </a:r>
            <a:r>
              <a:rPr lang="pl-PL" dirty="0"/>
              <a:t>, </a:t>
            </a:r>
            <a:r>
              <a:rPr lang="en-US" dirty="0"/>
              <a:t>SMEs Selling Online</a:t>
            </a:r>
            <a:r>
              <a:rPr lang="pl-PL" dirty="0"/>
              <a:t>, </a:t>
            </a:r>
            <a:r>
              <a:rPr lang="en-US" dirty="0"/>
              <a:t>Selling Online Cross-border</a:t>
            </a:r>
            <a:r>
              <a:rPr lang="pl-PL" dirty="0"/>
              <a:t>)</a:t>
            </a:r>
          </a:p>
          <a:p>
            <a:r>
              <a:rPr lang="pl-PL" dirty="0"/>
              <a:t>D</a:t>
            </a:r>
            <a:r>
              <a:rPr lang="en-US" dirty="0" err="1"/>
              <a:t>igital</a:t>
            </a:r>
            <a:r>
              <a:rPr lang="en-US" dirty="0"/>
              <a:t> public services </a:t>
            </a:r>
            <a:r>
              <a:rPr lang="pl-PL" dirty="0"/>
              <a:t>(6 </a:t>
            </a:r>
            <a:r>
              <a:rPr lang="pl-PL" dirty="0" err="1"/>
              <a:t>indicators</a:t>
            </a:r>
            <a:r>
              <a:rPr lang="pl-PL" dirty="0"/>
              <a:t>: </a:t>
            </a:r>
            <a:r>
              <a:rPr lang="en-US" dirty="0" err="1"/>
              <a:t>eGovernment</a:t>
            </a:r>
            <a:r>
              <a:rPr lang="en-US" dirty="0"/>
              <a:t> Users</a:t>
            </a:r>
            <a:r>
              <a:rPr lang="pl-PL" dirty="0"/>
              <a:t>,</a:t>
            </a:r>
            <a:r>
              <a:rPr lang="en-US" dirty="0"/>
              <a:t> Digital Public Services for Businesses</a:t>
            </a:r>
            <a:r>
              <a:rPr lang="pl-PL" dirty="0"/>
              <a:t>,</a:t>
            </a:r>
            <a:r>
              <a:rPr lang="en-US" dirty="0"/>
              <a:t> eHealth Services</a:t>
            </a:r>
            <a:r>
              <a:rPr lang="pl-PL" dirty="0"/>
              <a:t>)</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20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2A9AE2-16E0-4419-88E7-9BD07BF701DB}"/>
              </a:ext>
            </a:extLst>
          </p:cNvPr>
          <p:cNvSpPr>
            <a:spLocks noGrp="1"/>
          </p:cNvSpPr>
          <p:nvPr>
            <p:ph type="title"/>
          </p:nvPr>
        </p:nvSpPr>
        <p:spPr/>
        <p:txBody>
          <a:bodyPr/>
          <a:lstStyle/>
          <a:p>
            <a:r>
              <a:rPr lang="pl-PL" dirty="0"/>
              <a:t>DESI </a:t>
            </a:r>
            <a:r>
              <a:rPr lang="pl-PL" dirty="0" err="1"/>
              <a:t>total</a:t>
            </a:r>
            <a:r>
              <a:rPr lang="pl-PL" dirty="0"/>
              <a:t> for EU </a:t>
            </a:r>
            <a:r>
              <a:rPr lang="pl-PL" dirty="0" err="1"/>
              <a:t>countries</a:t>
            </a:r>
            <a:endParaRPr lang="pl-PL" dirty="0"/>
          </a:p>
        </p:txBody>
      </p:sp>
      <p:graphicFrame>
        <p:nvGraphicFramePr>
          <p:cNvPr id="4" name="Symbol zastępczy zawartości 3">
            <a:extLst>
              <a:ext uri="{FF2B5EF4-FFF2-40B4-BE49-F238E27FC236}">
                <a16:creationId xmlns:a16="http://schemas.microsoft.com/office/drawing/2014/main" id="{5FC424E4-4D66-4C6D-A787-2631776E6AEE}"/>
              </a:ext>
            </a:extLst>
          </p:cNvPr>
          <p:cNvGraphicFramePr>
            <a:graphicFrameLocks noGrp="1"/>
          </p:cNvGraphicFramePr>
          <p:nvPr>
            <p:ph idx="1"/>
            <p:extLst>
              <p:ext uri="{D42A27DB-BD31-4B8C-83A1-F6EECF244321}">
                <p14:modId xmlns:p14="http://schemas.microsoft.com/office/powerpoint/2010/main" val="362157657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8669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726A7D-6965-4725-BCE4-15CFE219A912}"/>
              </a:ext>
            </a:extLst>
          </p:cNvPr>
          <p:cNvSpPr>
            <a:spLocks noGrp="1"/>
          </p:cNvSpPr>
          <p:nvPr>
            <p:ph type="title"/>
          </p:nvPr>
        </p:nvSpPr>
        <p:spPr/>
        <p:txBody>
          <a:bodyPr/>
          <a:lstStyle/>
          <a:p>
            <a:r>
              <a:rPr lang="pl-PL" dirty="0"/>
              <a:t>DESI </a:t>
            </a:r>
            <a:r>
              <a:rPr lang="pl-PL" dirty="0" err="1"/>
              <a:t>total</a:t>
            </a:r>
            <a:r>
              <a:rPr lang="pl-PL" dirty="0"/>
              <a:t> and </a:t>
            </a:r>
            <a:r>
              <a:rPr lang="pl-PL" dirty="0" err="1"/>
              <a:t>its</a:t>
            </a:r>
            <a:r>
              <a:rPr lang="pl-PL" dirty="0"/>
              <a:t> </a:t>
            </a:r>
            <a:r>
              <a:rPr lang="pl-PL" dirty="0" err="1"/>
              <a:t>dimensions</a:t>
            </a:r>
            <a:r>
              <a:rPr lang="pl-PL" dirty="0"/>
              <a:t> for EU </a:t>
            </a:r>
            <a:r>
              <a:rPr lang="pl-PL" dirty="0" err="1"/>
              <a:t>countries</a:t>
            </a:r>
            <a:r>
              <a:rPr lang="pl-PL" dirty="0"/>
              <a:t> </a:t>
            </a:r>
          </a:p>
        </p:txBody>
      </p:sp>
      <p:graphicFrame>
        <p:nvGraphicFramePr>
          <p:cNvPr id="6" name="Symbol zastępczy zawartości 5">
            <a:extLst>
              <a:ext uri="{FF2B5EF4-FFF2-40B4-BE49-F238E27FC236}">
                <a16:creationId xmlns:a16="http://schemas.microsoft.com/office/drawing/2014/main" id="{7E47F2A5-29BC-49B8-8D57-FEBBB6219965}"/>
              </a:ext>
            </a:extLst>
          </p:cNvPr>
          <p:cNvGraphicFramePr>
            <a:graphicFrameLocks noGrp="1"/>
          </p:cNvGraphicFramePr>
          <p:nvPr>
            <p:ph idx="1"/>
            <p:extLst>
              <p:ext uri="{D42A27DB-BD31-4B8C-83A1-F6EECF244321}">
                <p14:modId xmlns:p14="http://schemas.microsoft.com/office/powerpoint/2010/main" val="411356693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9163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The characteristics of the digital inequality measurement in the European Union</a:t>
            </a: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913983428"/>
              </p:ext>
            </p:extLst>
          </p:nvPr>
        </p:nvGraphicFramePr>
        <p:xfrm>
          <a:off x="212436" y="1825625"/>
          <a:ext cx="11831782" cy="4637482"/>
        </p:xfrm>
        <a:graphic>
          <a:graphicData uri="http://schemas.openxmlformats.org/drawingml/2006/table">
            <a:tbl>
              <a:tblPr firstRow="1" bandRow="1">
                <a:tableStyleId>{5C22544A-7EE6-4342-B048-85BDC9FD1C3A}</a:tableStyleId>
              </a:tblPr>
              <a:tblGrid>
                <a:gridCol w="3676073">
                  <a:extLst>
                    <a:ext uri="{9D8B030D-6E8A-4147-A177-3AD203B41FA5}">
                      <a16:colId xmlns:a16="http://schemas.microsoft.com/office/drawing/2014/main" val="3021422431"/>
                    </a:ext>
                  </a:extLst>
                </a:gridCol>
                <a:gridCol w="1413164">
                  <a:extLst>
                    <a:ext uri="{9D8B030D-6E8A-4147-A177-3AD203B41FA5}">
                      <a16:colId xmlns:a16="http://schemas.microsoft.com/office/drawing/2014/main" val="1668028632"/>
                    </a:ext>
                  </a:extLst>
                </a:gridCol>
                <a:gridCol w="1348509">
                  <a:extLst>
                    <a:ext uri="{9D8B030D-6E8A-4147-A177-3AD203B41FA5}">
                      <a16:colId xmlns:a16="http://schemas.microsoft.com/office/drawing/2014/main" val="2766352446"/>
                    </a:ext>
                  </a:extLst>
                </a:gridCol>
                <a:gridCol w="1108363">
                  <a:extLst>
                    <a:ext uri="{9D8B030D-6E8A-4147-A177-3AD203B41FA5}">
                      <a16:colId xmlns:a16="http://schemas.microsoft.com/office/drawing/2014/main" val="2474806065"/>
                    </a:ext>
                  </a:extLst>
                </a:gridCol>
                <a:gridCol w="1089891">
                  <a:extLst>
                    <a:ext uri="{9D8B030D-6E8A-4147-A177-3AD203B41FA5}">
                      <a16:colId xmlns:a16="http://schemas.microsoft.com/office/drawing/2014/main" val="4279548924"/>
                    </a:ext>
                  </a:extLst>
                </a:gridCol>
                <a:gridCol w="1533237">
                  <a:extLst>
                    <a:ext uri="{9D8B030D-6E8A-4147-A177-3AD203B41FA5}">
                      <a16:colId xmlns:a16="http://schemas.microsoft.com/office/drawing/2014/main" val="1572130537"/>
                    </a:ext>
                  </a:extLst>
                </a:gridCol>
                <a:gridCol w="1662545">
                  <a:extLst>
                    <a:ext uri="{9D8B030D-6E8A-4147-A177-3AD203B41FA5}">
                      <a16:colId xmlns:a16="http://schemas.microsoft.com/office/drawing/2014/main" val="949453113"/>
                    </a:ext>
                  </a:extLst>
                </a:gridCol>
              </a:tblGrid>
              <a:tr h="644217">
                <a:tc>
                  <a:txBody>
                    <a:bodyPr/>
                    <a:lstStyle/>
                    <a:p>
                      <a:pPr marL="453390" lvl="0" indent="-226695" algn="ctr">
                        <a:lnSpc>
                          <a:spcPct val="115000"/>
                        </a:lnSpc>
                        <a:spcBef>
                          <a:spcPts val="120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Variable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226695" indent="-226695" algn="ctr">
                        <a:lnSpc>
                          <a:spcPct val="115000"/>
                        </a:lnSpc>
                        <a:spcBef>
                          <a:spcPts val="120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Average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l">
                        <a:lnSpc>
                          <a:spcPct val="115000"/>
                        </a:lnSpc>
                        <a:spcBef>
                          <a:spcPts val="120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Median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226695" indent="-226695" algn="ctr">
                        <a:lnSpc>
                          <a:spcPct val="115000"/>
                        </a:lnSpc>
                        <a:spcBef>
                          <a:spcPts val="120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Min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226695" indent="-226695" algn="ctr">
                        <a:lnSpc>
                          <a:spcPct val="115000"/>
                        </a:lnSpc>
                        <a:spcBef>
                          <a:spcPts val="120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Max</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l">
                        <a:lnSpc>
                          <a:spcPct val="115000"/>
                        </a:lnSpc>
                        <a:spcBef>
                          <a:spcPts val="1200"/>
                        </a:spcBef>
                        <a:spcAft>
                          <a:spcPts val="0"/>
                        </a:spcAft>
                        <a:tabLst>
                          <a:tab pos="4318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Standard variation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tabLst>
                          <a:tab pos="431800" algn="l"/>
                        </a:tabLs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Variability coefficient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3962187"/>
                  </a:ext>
                </a:extLst>
              </a:tr>
              <a:tr h="567969">
                <a:tc>
                  <a:txBody>
                    <a:bodyPr/>
                    <a:lstStyle/>
                    <a:p>
                      <a:pPr marL="453390" indent="-226695" algn="ctr">
                        <a:lnSpc>
                          <a:spcPct val="115000"/>
                        </a:lnSpc>
                        <a:spcBef>
                          <a:spcPts val="1200"/>
                        </a:spcBef>
                        <a:spcAft>
                          <a:spcPts val="0"/>
                        </a:spcAft>
                      </a:pPr>
                      <a:r>
                        <a:rPr lang="pl-PL" sz="2400" dirty="0">
                          <a:effectLst/>
                          <a:latin typeface="Times New Roman" panose="02020603050405020304" pitchFamily="18" charset="0"/>
                          <a:ea typeface="Times New Roman" panose="02020603050405020304" pitchFamily="18" charset="0"/>
                          <a:cs typeface="Times New Roman" panose="02020603050405020304" pitchFamily="18" charset="0"/>
                        </a:rPr>
                        <a:t>DESI t</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otal</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54.79</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54.30</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37.5</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73.7</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9.62</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17.56</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23857606"/>
                  </a:ext>
                </a:extLst>
              </a:tr>
              <a:tr h="567969">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Connectivity</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64.08</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64.40</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43.1</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81.1</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9.12</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14.23</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7665325"/>
                  </a:ext>
                </a:extLst>
              </a:tr>
              <a:tr h="567969">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Human Capital</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55.58</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53.30</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32.1</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79.2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12.99</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23.36</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30154487"/>
                  </a:ext>
                </a:extLst>
              </a:tr>
              <a:tr h="644217">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 of Internet Services</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53.03</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52.50</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35.0</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75.1</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10.62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20.03</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43771845"/>
                  </a:ext>
                </a:extLst>
              </a:tr>
              <a:tr h="966326">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Integration of Digital Technology</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41.28</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40.20</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17.8</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61.3</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11.62</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28.15</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10256413"/>
                  </a:ext>
                </a:extLst>
              </a:tr>
              <a:tr h="644217">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Digital Public Services</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58.08</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58.05</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26.9</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78.6</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12.17</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453390" indent="-226695" algn="ctr">
                        <a:lnSpc>
                          <a:spcPct val="115000"/>
                        </a:lnSpc>
                        <a:spcBef>
                          <a:spcPts val="120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20.96</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42741639"/>
                  </a:ext>
                </a:extLst>
              </a:tr>
            </a:tbl>
          </a:graphicData>
        </a:graphic>
      </p:graphicFrame>
      <p:sp>
        <p:nvSpPr>
          <p:cNvPr id="6" name="Prostokąt 5"/>
          <p:cNvSpPr/>
          <p:nvPr/>
        </p:nvSpPr>
        <p:spPr>
          <a:xfrm>
            <a:off x="212436" y="6488668"/>
            <a:ext cx="2016321" cy="369332"/>
          </a:xfrm>
          <a:prstGeom prst="rect">
            <a:avLst/>
          </a:prstGeom>
        </p:spPr>
        <p:txBody>
          <a:bodyPr wrap="none">
            <a:spAutoFit/>
          </a:bodyPr>
          <a:lstStyle/>
          <a:p>
            <a:r>
              <a:rPr lang="sl-SI" i="1" dirty="0">
                <a:latin typeface="Times New Roman" panose="02020603050405020304" pitchFamily="18" charset="0"/>
                <a:ea typeface="Calibri" panose="020F0502020204030204" pitchFamily="34" charset="0"/>
                <a:cs typeface="Times New Roman" panose="02020603050405020304" pitchFamily="18" charset="0"/>
              </a:rPr>
              <a:t>Source:</a:t>
            </a:r>
            <a:r>
              <a:rPr lang="sl-SI"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Own study </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605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8848435" y="2084243"/>
            <a:ext cx="2894386" cy="5288094"/>
          </a:xfrm>
        </p:spPr>
        <p:txBody>
          <a:bodyPr/>
          <a:lstStyle/>
          <a:p>
            <a:pPr marL="0" indent="0">
              <a:buNone/>
            </a:pPr>
            <a:r>
              <a:rPr lang="sl-SI" i="1" dirty="0"/>
              <a:t>Results of grouping of Member States of the European Union due to the similarity of 5 dimensions forming DESI</a:t>
            </a:r>
            <a:endParaRPr lang="pl-PL" dirty="0"/>
          </a:p>
        </p:txBody>
      </p:sp>
      <p:sp>
        <p:nvSpPr>
          <p:cNvPr id="4" name="Rectangle 2"/>
          <p:cNvSpPr>
            <a:spLocks noChangeArrowheads="1"/>
          </p:cNvSpPr>
          <p:nvPr/>
        </p:nvSpPr>
        <p:spPr bwMode="auto">
          <a:xfrm>
            <a:off x="258619" y="258617"/>
            <a:ext cx="201373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graphicFrame>
        <p:nvGraphicFramePr>
          <p:cNvPr id="5" name="Obiekt 4"/>
          <p:cNvGraphicFramePr>
            <a:graphicFrameLocks noChangeAspect="1"/>
          </p:cNvGraphicFramePr>
          <p:nvPr>
            <p:extLst>
              <p:ext uri="{D42A27DB-BD31-4B8C-83A1-F6EECF244321}">
                <p14:modId xmlns:p14="http://schemas.microsoft.com/office/powerpoint/2010/main" val="1071672089"/>
              </p:ext>
            </p:extLst>
          </p:nvPr>
        </p:nvGraphicFramePr>
        <p:xfrm>
          <a:off x="258618" y="268242"/>
          <a:ext cx="8589817" cy="6439741"/>
        </p:xfrm>
        <a:graphic>
          <a:graphicData uri="http://schemas.openxmlformats.org/presentationml/2006/ole">
            <mc:AlternateContent xmlns:mc="http://schemas.openxmlformats.org/markup-compatibility/2006">
              <mc:Choice xmlns:v="urn:schemas-microsoft-com:vml" Requires="v">
                <p:oleObj spid="_x0000_s1058" name="Graph" r:id="rId3" imgW="5760000" imgH="4320000" progId="STATISTICA.Graph">
                  <p:embed/>
                </p:oleObj>
              </mc:Choice>
              <mc:Fallback>
                <p:oleObj name="Graph" r:id="rId3" imgW="5760000" imgH="4320000" progId="STATISTICA.Graph">
                  <p:embed/>
                  <p:pic>
                    <p:nvPicPr>
                      <p:cNvPr id="0" name="Object 1"/>
                      <p:cNvPicPr>
                        <a:picLocks noChangeAspect="1" noChangeArrowheads="1"/>
                      </p:cNvPicPr>
                      <p:nvPr/>
                    </p:nvPicPr>
                    <p:blipFill>
                      <a:blip r:embed="rId4"/>
                      <a:srcRect/>
                      <a:stretch>
                        <a:fillRect/>
                      </a:stretch>
                    </p:blipFill>
                    <p:spPr bwMode="auto">
                      <a:xfrm>
                        <a:off x="258618" y="268242"/>
                        <a:ext cx="8589817" cy="6439741"/>
                      </a:xfrm>
                      <a:prstGeom prst="rect">
                        <a:avLst/>
                      </a:prstGeom>
                      <a:noFill/>
                    </p:spPr>
                  </p:pic>
                </p:oleObj>
              </mc:Fallback>
            </mc:AlternateContent>
          </a:graphicData>
        </a:graphic>
      </p:graphicFrame>
      <p:pic>
        <p:nvPicPr>
          <p:cNvPr id="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5961" y="200396"/>
            <a:ext cx="2047898" cy="952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rostokąt 6"/>
          <p:cNvSpPr/>
          <p:nvPr/>
        </p:nvSpPr>
        <p:spPr>
          <a:xfrm>
            <a:off x="8867508" y="5410019"/>
            <a:ext cx="2016321" cy="369332"/>
          </a:xfrm>
          <a:prstGeom prst="rect">
            <a:avLst/>
          </a:prstGeom>
        </p:spPr>
        <p:txBody>
          <a:bodyPr wrap="none">
            <a:spAutoFit/>
          </a:bodyPr>
          <a:lstStyle/>
          <a:p>
            <a:r>
              <a:rPr lang="sl-SI" i="1" dirty="0">
                <a:latin typeface="Times New Roman" panose="02020603050405020304" pitchFamily="18" charset="0"/>
                <a:ea typeface="Calibri" panose="020F0502020204030204" pitchFamily="34" charset="0"/>
                <a:cs typeface="Times New Roman" panose="02020603050405020304" pitchFamily="18" charset="0"/>
              </a:rPr>
              <a:t>Source:</a:t>
            </a:r>
            <a:r>
              <a:rPr lang="sl-SI"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Own study </a:t>
            </a:r>
            <a:endParaRPr lang="pl-PL" dirty="0">
              <a:latin typeface="Times New Roman" panose="02020603050405020304" pitchFamily="18" charset="0"/>
              <a:cs typeface="Times New Roman" panose="02020603050405020304" pitchFamily="18" charset="0"/>
            </a:endParaRPr>
          </a:p>
        </p:txBody>
      </p:sp>
      <p:sp>
        <p:nvSpPr>
          <p:cNvPr id="8" name="Prostokąt zaokrąglony 7"/>
          <p:cNvSpPr/>
          <p:nvPr/>
        </p:nvSpPr>
        <p:spPr>
          <a:xfrm>
            <a:off x="258618" y="365125"/>
            <a:ext cx="2628961" cy="149255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pl-PL"/>
          </a:p>
        </p:txBody>
      </p:sp>
      <p:sp>
        <p:nvSpPr>
          <p:cNvPr id="9" name="Prostokąt zaokrąglony 8"/>
          <p:cNvSpPr/>
          <p:nvPr/>
        </p:nvSpPr>
        <p:spPr>
          <a:xfrm>
            <a:off x="345447" y="365125"/>
            <a:ext cx="2936767" cy="1492551"/>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pl-PL"/>
          </a:p>
        </p:txBody>
      </p:sp>
      <p:sp>
        <p:nvSpPr>
          <p:cNvPr id="10" name="Prostokąt zaokrąglony 9"/>
          <p:cNvSpPr/>
          <p:nvPr/>
        </p:nvSpPr>
        <p:spPr>
          <a:xfrm>
            <a:off x="345448" y="1857676"/>
            <a:ext cx="2936767" cy="175179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zaokrąglony 10"/>
          <p:cNvSpPr/>
          <p:nvPr/>
        </p:nvSpPr>
        <p:spPr>
          <a:xfrm>
            <a:off x="471638" y="3609474"/>
            <a:ext cx="2810577" cy="779646"/>
          </a:xfrm>
          <a:prstGeom prst="round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pl-PL"/>
          </a:p>
        </p:txBody>
      </p:sp>
      <p:sp>
        <p:nvSpPr>
          <p:cNvPr id="12" name="Prostokąt zaokrąglony 11"/>
          <p:cNvSpPr/>
          <p:nvPr/>
        </p:nvSpPr>
        <p:spPr>
          <a:xfrm>
            <a:off x="471638" y="4389120"/>
            <a:ext cx="2916455" cy="1732547"/>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pl-PL"/>
          </a:p>
        </p:txBody>
      </p:sp>
    </p:spTree>
    <p:extLst>
      <p:ext uri="{BB962C8B-B14F-4D97-AF65-F5344CB8AC3E}">
        <p14:creationId xmlns:p14="http://schemas.microsoft.com/office/powerpoint/2010/main" val="317582692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1995</TotalTime>
  <Words>748</Words>
  <Application>Microsoft Office PowerPoint</Application>
  <PresentationFormat>Panoramiczny</PresentationFormat>
  <Paragraphs>166</Paragraphs>
  <Slides>13</Slides>
  <Notes>0</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2</vt:i4>
      </vt:variant>
      <vt:variant>
        <vt:lpstr>Tytuły slajdów</vt:lpstr>
      </vt:variant>
      <vt:variant>
        <vt:i4>13</vt:i4>
      </vt:variant>
    </vt:vector>
  </HeadingPairs>
  <TitlesOfParts>
    <vt:vector size="21" baseType="lpstr">
      <vt:lpstr>Arial</vt:lpstr>
      <vt:lpstr>Calibri</vt:lpstr>
      <vt:lpstr>Calibri Light</vt:lpstr>
      <vt:lpstr>MyriadPro-Light</vt:lpstr>
      <vt:lpstr>Times New Roman</vt:lpstr>
      <vt:lpstr>Motyw pakietu Office</vt:lpstr>
      <vt:lpstr>Równanie</vt:lpstr>
      <vt:lpstr>Graph</vt:lpstr>
      <vt:lpstr>DIGITAL DEVELOPMENT AND ITS DIVERSITY. A CROSS-COUNTRY ANALYSIS</vt:lpstr>
      <vt:lpstr>Agenda</vt:lpstr>
      <vt:lpstr>Digital divide - definition</vt:lpstr>
      <vt:lpstr>The aim and study methods </vt:lpstr>
      <vt:lpstr>DESI -Digital Economy and Society Index </vt:lpstr>
      <vt:lpstr>DESI total for EU countries</vt:lpstr>
      <vt:lpstr>DESI total and its dimensions for EU countries </vt:lpstr>
      <vt:lpstr>The characteristics of the digital inequality measurement in the European Union</vt:lpstr>
      <vt:lpstr>Prezentacja programu PowerPoint</vt:lpstr>
      <vt:lpstr>Inequalities and DESI values of EU  Member States according to separate clusters</vt:lpstr>
      <vt:lpstr>The percentage impact of the separated clusters  on Theil index in total for individual DESI dimensions</vt:lpstr>
      <vt:lpstr>Conclusions</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divide across Europe. Statistical analysis</dc:title>
  <dc:creator>Malgorzata</dc:creator>
  <cp:lastModifiedBy>Malgorzata</cp:lastModifiedBy>
  <cp:revision>35</cp:revision>
  <dcterms:created xsi:type="dcterms:W3CDTF">2018-11-01T19:14:09Z</dcterms:created>
  <dcterms:modified xsi:type="dcterms:W3CDTF">2019-10-08T09:11:59Z</dcterms:modified>
</cp:coreProperties>
</file>