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9" r:id="rId2"/>
    <p:sldId id="320" r:id="rId3"/>
    <p:sldId id="519" r:id="rId4"/>
    <p:sldId id="521" r:id="rId5"/>
    <p:sldId id="547" r:id="rId6"/>
    <p:sldId id="515" r:id="rId7"/>
    <p:sldId id="516" r:id="rId8"/>
    <p:sldId id="526" r:id="rId9"/>
    <p:sldId id="525" r:id="rId10"/>
    <p:sldId id="523" r:id="rId11"/>
    <p:sldId id="518" r:id="rId12"/>
    <p:sldId id="445" r:id="rId13"/>
    <p:sldId id="446" r:id="rId14"/>
    <p:sldId id="538" r:id="rId15"/>
    <p:sldId id="447" r:id="rId16"/>
    <p:sldId id="540" r:id="rId17"/>
    <p:sldId id="541" r:id="rId18"/>
    <p:sldId id="475" r:id="rId19"/>
    <p:sldId id="543" r:id="rId20"/>
    <p:sldId id="546" r:id="rId21"/>
    <p:sldId id="425" r:id="rId22"/>
    <p:sldId id="506" r:id="rId23"/>
    <p:sldId id="539" r:id="rId24"/>
    <p:sldId id="282" r:id="rId25"/>
    <p:sldId id="544" r:id="rId26"/>
    <p:sldId id="422" r:id="rId27"/>
    <p:sldId id="504" r:id="rId28"/>
    <p:sldId id="548" r:id="rId29"/>
    <p:sldId id="549" r:id="rId30"/>
    <p:sldId id="513" r:id="rId31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A5002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572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7e5dbe2b7659fb7/seminarium%20o%20prognozie%5eJ%20z%20GUS/do%20prezentacj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7e5dbe2b7659fb7/seminarium%20o%20prognozie%5eJ%20z%20GUS/do%20prezentacj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cpz\OneDrive\prezentacja%20MIGAGEING,%2024.10.2016\wyniki%20do%20pokazania-mrcpz-Kompu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dirty="0"/>
              <a:t>Annual</a:t>
            </a:r>
            <a:r>
              <a:rPr lang="pl-PL" sz="2000" baseline="0" dirty="0"/>
              <a:t> rates of emigration and immigration</a:t>
            </a:r>
            <a:endParaRPr lang="pl-PL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'[do prezentacji.xlsx]Arkusz2'!$A$18</c:f>
              <c:strCache>
                <c:ptCount val="1"/>
                <c:pt idx="0">
                  <c:v>Napływ cudzoziemców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'[do prezentacji.xlsx]Arkusz2'!$B$17:$J$17</c:f>
              <c:strCache>
                <c:ptCount val="9"/>
                <c:pt idx="0">
                  <c:v>2015-2019</c:v>
                </c:pt>
                <c:pt idx="1">
                  <c:v>2020-2024</c:v>
                </c:pt>
                <c:pt idx="2">
                  <c:v>2025-2029</c:v>
                </c:pt>
                <c:pt idx="3">
                  <c:v>2030-2034</c:v>
                </c:pt>
                <c:pt idx="4">
                  <c:v>2035-2039</c:v>
                </c:pt>
                <c:pt idx="5">
                  <c:v>2040-2044</c:v>
                </c:pt>
                <c:pt idx="6">
                  <c:v>2045-2049</c:v>
                </c:pt>
                <c:pt idx="7">
                  <c:v>2050-2054</c:v>
                </c:pt>
                <c:pt idx="8">
                  <c:v>2055-2059</c:v>
                </c:pt>
              </c:strCache>
            </c:strRef>
          </c:cat>
          <c:val>
            <c:numRef>
              <c:f>'[do prezentacji.xlsx]Arkusz2'!$B$18:$J$18</c:f>
              <c:numCache>
                <c:formatCode>General</c:formatCode>
                <c:ptCount val="9"/>
                <c:pt idx="0">
                  <c:v>3.3833413536776211</c:v>
                </c:pt>
                <c:pt idx="1">
                  <c:v>4.0741216744913924</c:v>
                </c:pt>
                <c:pt idx="2">
                  <c:v>4.6890155516431928</c:v>
                </c:pt>
                <c:pt idx="3">
                  <c:v>5.8020275821596243</c:v>
                </c:pt>
                <c:pt idx="4">
                  <c:v>6.6382678012519563</c:v>
                </c:pt>
                <c:pt idx="5">
                  <c:v>6.6185299295774653</c:v>
                </c:pt>
                <c:pt idx="6">
                  <c:v>5.8418163145539914</c:v>
                </c:pt>
                <c:pt idx="7">
                  <c:v>4.9131451486697966</c:v>
                </c:pt>
                <c:pt idx="8">
                  <c:v>4.4363738262910797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7-49A4-9CF9-F42EFBDECD07}"/>
            </c:ext>
          </c:extLst>
        </c:ser>
        <c:ser>
          <c:idx val="1"/>
          <c:order val="1"/>
          <c:tx>
            <c:strRef>
              <c:f>'[do prezentacji.xlsx]Arkusz2'!$A$19</c:f>
              <c:strCache>
                <c:ptCount val="1"/>
                <c:pt idx="0">
                  <c:v>Napływ Polaków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'[do prezentacji.xlsx]Arkusz2'!$B$17:$J$17</c:f>
              <c:strCache>
                <c:ptCount val="9"/>
                <c:pt idx="0">
                  <c:v>2015-2019</c:v>
                </c:pt>
                <c:pt idx="1">
                  <c:v>2020-2024</c:v>
                </c:pt>
                <c:pt idx="2">
                  <c:v>2025-2029</c:v>
                </c:pt>
                <c:pt idx="3">
                  <c:v>2030-2034</c:v>
                </c:pt>
                <c:pt idx="4">
                  <c:v>2035-2039</c:v>
                </c:pt>
                <c:pt idx="5">
                  <c:v>2040-2044</c:v>
                </c:pt>
                <c:pt idx="6">
                  <c:v>2045-2049</c:v>
                </c:pt>
                <c:pt idx="7">
                  <c:v>2050-2054</c:v>
                </c:pt>
                <c:pt idx="8">
                  <c:v>2055-2059</c:v>
                </c:pt>
              </c:strCache>
            </c:strRef>
          </c:cat>
          <c:val>
            <c:numRef>
              <c:f>'[do prezentacji.xlsx]Arkusz2'!$B$19:$J$19</c:f>
              <c:numCache>
                <c:formatCode>General</c:formatCode>
                <c:ptCount val="9"/>
                <c:pt idx="0">
                  <c:v>2.7182453999999998</c:v>
                </c:pt>
                <c:pt idx="1">
                  <c:v>2.5258132</c:v>
                </c:pt>
                <c:pt idx="2">
                  <c:v>2.4510145999999997</c:v>
                </c:pt>
                <c:pt idx="3">
                  <c:v>2.349621</c:v>
                </c:pt>
                <c:pt idx="4">
                  <c:v>2.2377159999999998</c:v>
                </c:pt>
                <c:pt idx="5">
                  <c:v>2.1284654000000001</c:v>
                </c:pt>
                <c:pt idx="6">
                  <c:v>2.0552952000000002</c:v>
                </c:pt>
                <c:pt idx="7">
                  <c:v>2.0407283999999999</c:v>
                </c:pt>
                <c:pt idx="8">
                  <c:v>2.0381098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97-49A4-9CF9-F42EFBDECD07}"/>
            </c:ext>
          </c:extLst>
        </c:ser>
        <c:ser>
          <c:idx val="2"/>
          <c:order val="2"/>
          <c:tx>
            <c:strRef>
              <c:f>'[do prezentacji.xlsx]Arkusz2'!$A$20</c:f>
              <c:strCache>
                <c:ptCount val="1"/>
                <c:pt idx="0">
                  <c:v>Odpływ cudzoziemców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'[do prezentacji.xlsx]Arkusz2'!$B$17:$J$17</c:f>
              <c:strCache>
                <c:ptCount val="9"/>
                <c:pt idx="0">
                  <c:v>2015-2019</c:v>
                </c:pt>
                <c:pt idx="1">
                  <c:v>2020-2024</c:v>
                </c:pt>
                <c:pt idx="2">
                  <c:v>2025-2029</c:v>
                </c:pt>
                <c:pt idx="3">
                  <c:v>2030-2034</c:v>
                </c:pt>
                <c:pt idx="4">
                  <c:v>2035-2039</c:v>
                </c:pt>
                <c:pt idx="5">
                  <c:v>2040-2044</c:v>
                </c:pt>
                <c:pt idx="6">
                  <c:v>2045-2049</c:v>
                </c:pt>
                <c:pt idx="7">
                  <c:v>2050-2054</c:v>
                </c:pt>
                <c:pt idx="8">
                  <c:v>2055-2059</c:v>
                </c:pt>
              </c:strCache>
            </c:strRef>
          </c:cat>
          <c:val>
            <c:numRef>
              <c:f>'[do prezentacji.xlsx]Arkusz2'!$B$20:$J$20</c:f>
              <c:numCache>
                <c:formatCode>General</c:formatCode>
                <c:ptCount val="9"/>
                <c:pt idx="0">
                  <c:v>2.2756402271967922</c:v>
                </c:pt>
                <c:pt idx="1">
                  <c:v>2.5508851319746073</c:v>
                </c:pt>
                <c:pt idx="2">
                  <c:v>2.6114890745071833</c:v>
                </c:pt>
                <c:pt idx="3">
                  <c:v>2.7239035081857663</c:v>
                </c:pt>
                <c:pt idx="4">
                  <c:v>2.8527925158703633</c:v>
                </c:pt>
                <c:pt idx="5">
                  <c:v>2.9021269629134645</c:v>
                </c:pt>
                <c:pt idx="6">
                  <c:v>2.8469748078850654</c:v>
                </c:pt>
                <c:pt idx="7">
                  <c:v>2.7331115268960908</c:v>
                </c:pt>
                <c:pt idx="8">
                  <c:v>2.6469262946876038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97-49A4-9CF9-F42EFBDECD07}"/>
            </c:ext>
          </c:extLst>
        </c:ser>
        <c:ser>
          <c:idx val="3"/>
          <c:order val="3"/>
          <c:tx>
            <c:strRef>
              <c:f>'[do prezentacji.xlsx]Arkusz2'!$A$21</c:f>
              <c:strCache>
                <c:ptCount val="1"/>
                <c:pt idx="0">
                  <c:v>Odpływ Polaków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'[do prezentacji.xlsx]Arkusz2'!$B$17:$J$17</c:f>
              <c:strCache>
                <c:ptCount val="9"/>
                <c:pt idx="0">
                  <c:v>2015-2019</c:v>
                </c:pt>
                <c:pt idx="1">
                  <c:v>2020-2024</c:v>
                </c:pt>
                <c:pt idx="2">
                  <c:v>2025-2029</c:v>
                </c:pt>
                <c:pt idx="3">
                  <c:v>2030-2034</c:v>
                </c:pt>
                <c:pt idx="4">
                  <c:v>2035-2039</c:v>
                </c:pt>
                <c:pt idx="5">
                  <c:v>2040-2044</c:v>
                </c:pt>
                <c:pt idx="6">
                  <c:v>2045-2049</c:v>
                </c:pt>
                <c:pt idx="7">
                  <c:v>2050-2054</c:v>
                </c:pt>
                <c:pt idx="8">
                  <c:v>2055-2059</c:v>
                </c:pt>
              </c:strCache>
            </c:strRef>
          </c:cat>
          <c:val>
            <c:numRef>
              <c:f>'[do prezentacji.xlsx]Arkusz2'!$B$21:$J$21</c:f>
              <c:numCache>
                <c:formatCode>General</c:formatCode>
                <c:ptCount val="9"/>
                <c:pt idx="0">
                  <c:v>5.5772767999999999</c:v>
                </c:pt>
                <c:pt idx="1">
                  <c:v>5.3083463999999996</c:v>
                </c:pt>
                <c:pt idx="2">
                  <c:v>4.6943551999999995</c:v>
                </c:pt>
                <c:pt idx="3">
                  <c:v>3.8612002000000003</c:v>
                </c:pt>
                <c:pt idx="4">
                  <c:v>3.0167631999999998</c:v>
                </c:pt>
                <c:pt idx="5">
                  <c:v>2.3046162000000003</c:v>
                </c:pt>
                <c:pt idx="6">
                  <c:v>2.0923167999999999</c:v>
                </c:pt>
                <c:pt idx="7">
                  <c:v>2.0897208000000003</c:v>
                </c:pt>
                <c:pt idx="8">
                  <c:v>2.0897070000000002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97-49A4-9CF9-F42EFBDEC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705944"/>
        <c:axId val="348706728"/>
      </c:lineChart>
      <c:catAx>
        <c:axId val="34870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706728"/>
        <c:crosses val="autoZero"/>
        <c:auto val="1"/>
        <c:lblAlgn val="ctr"/>
        <c:lblOffset val="100"/>
        <c:noMultiLvlLbl val="0"/>
      </c:catAx>
      <c:valAx>
        <c:axId val="34870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705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'[do prezentacji.xlsx]Arkusz2'!$B$17:$J$17</c:f>
              <c:strCache>
                <c:ptCount val="9"/>
                <c:pt idx="0">
                  <c:v>2015-2019</c:v>
                </c:pt>
                <c:pt idx="1">
                  <c:v>2020-2024</c:v>
                </c:pt>
                <c:pt idx="2">
                  <c:v>2025-2029</c:v>
                </c:pt>
                <c:pt idx="3">
                  <c:v>2030-2034</c:v>
                </c:pt>
                <c:pt idx="4">
                  <c:v>2035-2039</c:v>
                </c:pt>
                <c:pt idx="5">
                  <c:v>2040-2044</c:v>
                </c:pt>
                <c:pt idx="6">
                  <c:v>2045-2049</c:v>
                </c:pt>
                <c:pt idx="7">
                  <c:v>2050-2054</c:v>
                </c:pt>
                <c:pt idx="8">
                  <c:v>2055-2059</c:v>
                </c:pt>
              </c:strCache>
            </c:strRef>
          </c:cat>
          <c:val>
            <c:numRef>
              <c:f>'[do prezentacji.xlsx]Arkusz2'!$B$22:$J$22</c:f>
              <c:numCache>
                <c:formatCode>General</c:formatCode>
                <c:ptCount val="9"/>
                <c:pt idx="0">
                  <c:v>-64.838611040721332</c:v>
                </c:pt>
                <c:pt idx="1">
                  <c:v>-46.12109477224358</c:v>
                </c:pt>
                <c:pt idx="2">
                  <c:v>-5.9787932667652131</c:v>
                </c:pt>
                <c:pt idx="3">
                  <c:v>55.532832358838313</c:v>
                </c:pt>
                <c:pt idx="4">
                  <c:v>105.11651245110393</c:v>
                </c:pt>
                <c:pt idx="5">
                  <c:v>122.72238810145436</c:v>
                </c:pt>
                <c:pt idx="6">
                  <c:v>101.88064621955816</c:v>
                </c:pt>
                <c:pt idx="7">
                  <c:v>72.748374378256713</c:v>
                </c:pt>
                <c:pt idx="8">
                  <c:v>58.47794981628946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EF-44C1-BDEB-84EDC8863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706336"/>
        <c:axId val="348707904"/>
      </c:lineChart>
      <c:catAx>
        <c:axId val="34870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707904"/>
        <c:crosses val="autoZero"/>
        <c:auto val="1"/>
        <c:lblAlgn val="ctr"/>
        <c:lblOffset val="100"/>
        <c:noMultiLvlLbl val="0"/>
      </c:catAx>
      <c:valAx>
        <c:axId val="34870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70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populacja!$B$2</c:f>
              <c:strCache>
                <c:ptCount val="1"/>
                <c:pt idx="0">
                  <c:v>0.05</c:v>
                </c:pt>
              </c:strCache>
            </c:strRef>
          </c:tx>
          <c:spPr>
            <a:ln w="76200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populacja!$C$1:$L$1</c:f>
              <c:numCache>
                <c:formatCode>0</c:formatCode>
                <c:ptCount val="10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</c:numCache>
            </c:numRef>
          </c:cat>
          <c:val>
            <c:numRef>
              <c:f>populacja!$C$2:$L$2</c:f>
              <c:numCache>
                <c:formatCode>#,##0</c:formatCode>
                <c:ptCount val="10"/>
                <c:pt idx="0">
                  <c:v>37022.491999999998</c:v>
                </c:pt>
                <c:pt idx="1">
                  <c:v>36451.111893364403</c:v>
                </c:pt>
                <c:pt idx="2">
                  <c:v>35681.971394790897</c:v>
                </c:pt>
                <c:pt idx="3">
                  <c:v>34862.168091879503</c:v>
                </c:pt>
                <c:pt idx="4">
                  <c:v>34147.651687406302</c:v>
                </c:pt>
                <c:pt idx="5">
                  <c:v>33547.365272158502</c:v>
                </c:pt>
                <c:pt idx="6">
                  <c:v>32999.844167593801</c:v>
                </c:pt>
                <c:pt idx="7">
                  <c:v>32335.1282908416</c:v>
                </c:pt>
                <c:pt idx="8">
                  <c:v>31446.1498108788</c:v>
                </c:pt>
                <c:pt idx="9">
                  <c:v>30430.706410104201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EA-4EDB-95C9-6CA1FF64E53C}"/>
            </c:ext>
          </c:extLst>
        </c:ser>
        <c:ser>
          <c:idx val="1"/>
          <c:order val="1"/>
          <c:tx>
            <c:strRef>
              <c:f>populacja!$B$3</c:f>
              <c:strCache>
                <c:ptCount val="1"/>
                <c:pt idx="0">
                  <c:v>0.50</c:v>
                </c:pt>
              </c:strCache>
            </c:strRef>
          </c:tx>
          <c:spPr>
            <a:ln w="762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populacja!$C$1:$L$1</c:f>
              <c:numCache>
                <c:formatCode>0</c:formatCode>
                <c:ptCount val="10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</c:numCache>
            </c:numRef>
          </c:cat>
          <c:val>
            <c:numRef>
              <c:f>populacja!$C$3:$L$3</c:f>
              <c:numCache>
                <c:formatCode>#,##0</c:formatCode>
                <c:ptCount val="10"/>
                <c:pt idx="0">
                  <c:v>37022.491999999998</c:v>
                </c:pt>
                <c:pt idx="1">
                  <c:v>36624.487564685202</c:v>
                </c:pt>
                <c:pt idx="2">
                  <c:v>36057.201663512002</c:v>
                </c:pt>
                <c:pt idx="3">
                  <c:v>35449.244564547997</c:v>
                </c:pt>
                <c:pt idx="4">
                  <c:v>34963.920461700298</c:v>
                </c:pt>
                <c:pt idx="5">
                  <c:v>34664.871970715103</c:v>
                </c:pt>
                <c:pt idx="6">
                  <c:v>34444.506235775298</c:v>
                </c:pt>
                <c:pt idx="7">
                  <c:v>34137.478728687798</c:v>
                </c:pt>
                <c:pt idx="8">
                  <c:v>33649.5892384088</c:v>
                </c:pt>
                <c:pt idx="9">
                  <c:v>33068.607297383001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EA-4EDB-95C9-6CA1FF64E53C}"/>
            </c:ext>
          </c:extLst>
        </c:ser>
        <c:ser>
          <c:idx val="2"/>
          <c:order val="2"/>
          <c:tx>
            <c:strRef>
              <c:f>populacja!$B$4</c:f>
              <c:strCache>
                <c:ptCount val="1"/>
                <c:pt idx="0">
                  <c:v>0.95</c:v>
                </c:pt>
              </c:strCache>
            </c:strRef>
          </c:tx>
          <c:spPr>
            <a:ln w="76200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populacja!$C$1:$L$1</c:f>
              <c:numCache>
                <c:formatCode>0</c:formatCode>
                <c:ptCount val="10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</c:numCache>
            </c:numRef>
          </c:cat>
          <c:val>
            <c:numRef>
              <c:f>populacja!$C$4:$L$4</c:f>
              <c:numCache>
                <c:formatCode>#,##0</c:formatCode>
                <c:ptCount val="10"/>
                <c:pt idx="0">
                  <c:v>37022.491999999998</c:v>
                </c:pt>
                <c:pt idx="1">
                  <c:v>36838.993474077797</c:v>
                </c:pt>
                <c:pt idx="2">
                  <c:v>36495.307337918297</c:v>
                </c:pt>
                <c:pt idx="3">
                  <c:v>36104.307304402202</c:v>
                </c:pt>
                <c:pt idx="4">
                  <c:v>35801.525870112702</c:v>
                </c:pt>
                <c:pt idx="5">
                  <c:v>35773.192591260602</c:v>
                </c:pt>
                <c:pt idx="6">
                  <c:v>35821.2537701357</c:v>
                </c:pt>
                <c:pt idx="7">
                  <c:v>35834.047196799504</c:v>
                </c:pt>
                <c:pt idx="8">
                  <c:v>35737.952235191602</c:v>
                </c:pt>
                <c:pt idx="9">
                  <c:v>35585.621620615202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EA-4EDB-95C9-6CA1FF64E53C}"/>
            </c:ext>
          </c:extLst>
        </c:ser>
        <c:ser>
          <c:idx val="3"/>
          <c:order val="3"/>
          <c:tx>
            <c:strRef>
              <c:f>populacja!$B$5</c:f>
              <c:strCache>
                <c:ptCount val="1"/>
                <c:pt idx="0">
                  <c:v>EUROSTAT</c:v>
                </c:pt>
              </c:strCache>
            </c:strRef>
          </c:tx>
          <c:spPr>
            <a:ln w="762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populacja!$C$1:$L$1</c:f>
              <c:numCache>
                <c:formatCode>0</c:formatCode>
                <c:ptCount val="10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</c:numCache>
            </c:numRef>
          </c:cat>
          <c:val>
            <c:numRef>
              <c:f>populacja!$C$5:$L$5</c:f>
              <c:numCache>
                <c:formatCode>#,##0</c:formatCode>
                <c:ptCount val="10"/>
                <c:pt idx="0">
                  <c:v>38499.953000000001</c:v>
                </c:pt>
                <c:pt idx="1">
                  <c:v>38390.692999999999</c:v>
                </c:pt>
                <c:pt idx="2">
                  <c:v>38062.232000000004</c:v>
                </c:pt>
                <c:pt idx="3">
                  <c:v>37525.745000000003</c:v>
                </c:pt>
                <c:pt idx="4">
                  <c:v>36890.264999999999</c:v>
                </c:pt>
                <c:pt idx="5">
                  <c:v>36241.01</c:v>
                </c:pt>
                <c:pt idx="6">
                  <c:v>35556.692000000003</c:v>
                </c:pt>
                <c:pt idx="7">
                  <c:v>34842.067000000003</c:v>
                </c:pt>
                <c:pt idx="8">
                  <c:v>34088</c:v>
                </c:pt>
                <c:pt idx="9">
                  <c:v>33293.79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EA-4EDB-95C9-6CA1FF64E53C}"/>
            </c:ext>
          </c:extLst>
        </c:ser>
        <c:ser>
          <c:idx val="4"/>
          <c:order val="4"/>
          <c:tx>
            <c:strRef>
              <c:f>populacja!$B$6</c:f>
              <c:strCache>
                <c:ptCount val="1"/>
                <c:pt idx="0">
                  <c:v>GUS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populacja!$C$1:$L$1</c:f>
              <c:numCache>
                <c:formatCode>0</c:formatCode>
                <c:ptCount val="10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</c:numCache>
            </c:numRef>
          </c:cat>
          <c:val>
            <c:numRef>
              <c:f>populacja!$C$6:$L$6</c:f>
              <c:numCache>
                <c:formatCode>#,##0</c:formatCode>
                <c:ptCount val="10"/>
                <c:pt idx="0">
                  <c:v>38419</c:v>
                </c:pt>
                <c:pt idx="1">
                  <c:v>38138</c:v>
                </c:pt>
                <c:pt idx="2">
                  <c:v>37741</c:v>
                </c:pt>
                <c:pt idx="3">
                  <c:v>37185</c:v>
                </c:pt>
                <c:pt idx="4">
                  <c:v>36477</c:v>
                </c:pt>
                <c:pt idx="5">
                  <c:v>35668</c:v>
                </c:pt>
                <c:pt idx="6">
                  <c:v>34817</c:v>
                </c:pt>
                <c:pt idx="7">
                  <c:v>33951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EA-4EDB-95C9-6CA1FF64E53C}"/>
            </c:ext>
          </c:extLst>
        </c:ser>
        <c:ser>
          <c:idx val="5"/>
          <c:order val="5"/>
          <c:tx>
            <c:strRef>
              <c:f>populacja!$B$7</c:f>
              <c:strCache>
                <c:ptCount val="1"/>
                <c:pt idx="0">
                  <c:v>GUS (rezydenci)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populacja!$C$1:$L$1</c:f>
              <c:numCache>
                <c:formatCode>0</c:formatCode>
                <c:ptCount val="10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</c:numCache>
            </c:numRef>
          </c:cat>
          <c:val>
            <c:numRef>
              <c:f>populacja!$C$7:$L$7</c:f>
              <c:numCache>
                <c:formatCode>#,##0</c:formatCode>
                <c:ptCount val="10"/>
                <c:pt idx="0">
                  <c:v>38001.529000000002</c:v>
                </c:pt>
                <c:pt idx="1">
                  <c:v>37922.555999999997</c:v>
                </c:pt>
                <c:pt idx="2">
                  <c:v>37675.398999999998</c:v>
                </c:pt>
                <c:pt idx="3">
                  <c:v>37254.576000000001</c:v>
                </c:pt>
                <c:pt idx="4">
                  <c:v>36693.921000000002</c:v>
                </c:pt>
                <c:pt idx="5">
                  <c:v>36073.444000000003</c:v>
                </c:pt>
                <c:pt idx="6">
                  <c:v>35454.072999999997</c:v>
                </c:pt>
                <c:pt idx="7">
                  <c:v>34856.002999999997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EA-4EDB-95C9-6CA1FF64E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241920"/>
        <c:axId val="160256000"/>
      </c:lineChart>
      <c:catAx>
        <c:axId val="1602419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60256000"/>
        <c:crosses val="autoZero"/>
        <c:auto val="1"/>
        <c:lblAlgn val="ctr"/>
        <c:lblOffset val="100"/>
        <c:noMultiLvlLbl val="0"/>
      </c:catAx>
      <c:valAx>
        <c:axId val="160256000"/>
        <c:scaling>
          <c:orientation val="minMax"/>
          <c:min val="3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602419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925BD-0151-4114-8914-383EE1551C1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9B59F9-B59D-40FF-825C-ACCFDC6E826C}">
      <dgm:prSet phldrT="[Tekst]" custT="1"/>
      <dgm:spPr/>
      <dgm:t>
        <a:bodyPr/>
        <a:lstStyle/>
        <a:p>
          <a:r>
            <a:rPr lang="pl-PL" sz="1400" b="1" dirty="0">
              <a:latin typeface="+mn-lt"/>
              <a:cs typeface="Times New Roman" panose="02020603050405020304" pitchFamily="18" charset="0"/>
            </a:rPr>
            <a:t>(</a:t>
          </a:r>
          <a:r>
            <a:rPr lang="pl-PL" sz="1400" b="1" dirty="0" err="1">
              <a:latin typeface="+mn-lt"/>
              <a:cs typeface="Times New Roman" panose="02020603050405020304" pitchFamily="18" charset="0"/>
            </a:rPr>
            <a:t>Economic</a:t>
          </a:r>
          <a:r>
            <a:rPr lang="pl-PL" sz="1400" b="1" dirty="0">
              <a:latin typeface="+mn-lt"/>
              <a:cs typeface="Times New Roman" panose="02020603050405020304" pitchFamily="18" charset="0"/>
            </a:rPr>
            <a:t> and </a:t>
          </a:r>
          <a:r>
            <a:rPr lang="pl-PL" sz="1400" b="1" dirty="0" err="1">
              <a:latin typeface="+mn-lt"/>
              <a:cs typeface="Times New Roman" panose="02020603050405020304" pitchFamily="18" charset="0"/>
            </a:rPr>
            <a:t>social</a:t>
          </a:r>
          <a:r>
            <a:rPr lang="pl-PL" sz="1400" b="1" dirty="0">
              <a:latin typeface="+mn-lt"/>
              <a:cs typeface="Times New Roman" panose="02020603050405020304" pitchFamily="18" charset="0"/>
            </a:rPr>
            <a:t>) DETERMINANTS (CONDITIONS) OF INTEGRATION</a:t>
          </a:r>
        </a:p>
      </dgm:t>
    </dgm:pt>
    <dgm:pt modelId="{C3BFCBA1-3CA8-4B93-A0D4-B23D2AB304C6}" type="parTrans" cxnId="{01F6F473-AF93-4B0C-8389-F301BC7EFE4C}">
      <dgm:prSet/>
      <dgm:spPr/>
      <dgm:t>
        <a:bodyPr/>
        <a:lstStyle/>
        <a:p>
          <a:endParaRPr lang="pl-PL" sz="1100"/>
        </a:p>
      </dgm:t>
    </dgm:pt>
    <dgm:pt modelId="{9C73B24A-D3B6-4DD4-9761-3F567F50A1C2}" type="sibTrans" cxnId="{01F6F473-AF93-4B0C-8389-F301BC7EFE4C}">
      <dgm:prSet/>
      <dgm:spPr/>
      <dgm:t>
        <a:bodyPr/>
        <a:lstStyle/>
        <a:p>
          <a:endParaRPr lang="pl-PL" sz="1100"/>
        </a:p>
      </dgm:t>
    </dgm:pt>
    <dgm:pt modelId="{8003669F-6A85-44E9-938C-2370A15014E6}">
      <dgm:prSet phldrT="[Tekst]" custT="1"/>
      <dgm:spPr/>
      <dgm:t>
        <a:bodyPr/>
        <a:lstStyle/>
        <a:p>
          <a:r>
            <a:rPr lang="pl-PL" sz="1100" b="1" dirty="0" err="1">
              <a:latin typeface="+mn-lt"/>
              <a:cs typeface="Times New Roman" panose="02020603050405020304" pitchFamily="18" charset="0"/>
            </a:rPr>
            <a:t>Aspirations</a:t>
          </a:r>
          <a:endParaRPr lang="pl-PL" sz="1100" b="1" dirty="0">
            <a:latin typeface="+mn-lt"/>
            <a:cs typeface="Times New Roman" panose="02020603050405020304" pitchFamily="18" charset="0"/>
          </a:endParaRPr>
        </a:p>
        <a:p>
          <a:r>
            <a:rPr lang="pl-PL" sz="1050" dirty="0" err="1">
              <a:latin typeface="+mn-lt"/>
              <a:cs typeface="Times New Roman" panose="02020603050405020304" pitchFamily="18" charset="0"/>
            </a:rPr>
            <a:t>Indicators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e.g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.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long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-term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migration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plans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household's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point of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orientation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marital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status, etc.</a:t>
          </a:r>
        </a:p>
      </dgm:t>
    </dgm:pt>
    <dgm:pt modelId="{B3371688-6D95-4DC6-B353-19D570A38CC6}" type="parTrans" cxnId="{2189EB19-E134-4560-BD89-89F97D9EF872}">
      <dgm:prSet/>
      <dgm:spPr/>
      <dgm:t>
        <a:bodyPr/>
        <a:lstStyle/>
        <a:p>
          <a:endParaRPr lang="pl-PL" sz="1100"/>
        </a:p>
      </dgm:t>
    </dgm:pt>
    <dgm:pt modelId="{35B1BD2F-F5D8-424C-B3A9-669FED643510}" type="sibTrans" cxnId="{2189EB19-E134-4560-BD89-89F97D9EF872}">
      <dgm:prSet/>
      <dgm:spPr/>
      <dgm:t>
        <a:bodyPr/>
        <a:lstStyle/>
        <a:p>
          <a:endParaRPr lang="pl-PL" sz="1100"/>
        </a:p>
      </dgm:t>
    </dgm:pt>
    <dgm:pt modelId="{E82C1BFA-8E5C-4297-8492-11A325BD68D9}">
      <dgm:prSet phldrT="[Tekst]" custT="1"/>
      <dgm:spPr/>
      <dgm:t>
        <a:bodyPr/>
        <a:lstStyle/>
        <a:p>
          <a:endParaRPr lang="pl-PL" sz="1100" b="1" dirty="0"/>
        </a:p>
        <a:p>
          <a:r>
            <a:rPr lang="pl-PL" sz="11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Capabilities</a:t>
          </a:r>
        </a:p>
        <a:p>
          <a:r>
            <a:rPr lang="pl-PL" sz="105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Indicators e.g. legal status (in Poland and in the EU), legalization / naturalization options, networks, </a:t>
          </a:r>
          <a:r>
            <a:rPr lang="pl-PL" sz="105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cultural</a:t>
          </a:r>
          <a:r>
            <a:rPr lang="pl-PL" sz="105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/ </a:t>
          </a:r>
          <a:r>
            <a:rPr lang="pl-PL" sz="105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linquistic</a:t>
          </a:r>
          <a:r>
            <a:rPr lang="pl-PL" sz="105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pl-PL" sz="105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skills</a:t>
          </a:r>
          <a:r>
            <a:rPr lang="pl-PL" sz="105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. </a:t>
          </a:r>
          <a:r>
            <a:rPr lang="pl-PL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pl-PL" sz="1100" dirty="0"/>
        </a:p>
      </dgm:t>
    </dgm:pt>
    <dgm:pt modelId="{2ADBE44B-735B-4E8E-B481-FCC8EEC80E12}" type="parTrans" cxnId="{5EA43257-8608-42E4-B485-F8448723DE7D}">
      <dgm:prSet/>
      <dgm:spPr/>
      <dgm:t>
        <a:bodyPr/>
        <a:lstStyle/>
        <a:p>
          <a:endParaRPr lang="pl-PL" sz="1100"/>
        </a:p>
      </dgm:t>
    </dgm:pt>
    <dgm:pt modelId="{FCA67422-1ADA-403D-B5DA-C685CCA605B7}" type="sibTrans" cxnId="{5EA43257-8608-42E4-B485-F8448723DE7D}">
      <dgm:prSet/>
      <dgm:spPr/>
      <dgm:t>
        <a:bodyPr/>
        <a:lstStyle/>
        <a:p>
          <a:endParaRPr lang="pl-PL" sz="1100"/>
        </a:p>
      </dgm:t>
    </dgm:pt>
    <dgm:pt modelId="{D6709E2D-A397-4D48-AF55-4E21D9A299CC}">
      <dgm:prSet phldrT="[Tekst]" custT="1"/>
      <dgm:spPr/>
      <dgm:t>
        <a:bodyPr/>
        <a:lstStyle/>
        <a:p>
          <a:r>
            <a:rPr lang="pl-PL" sz="1100" b="1" dirty="0" err="1">
              <a:latin typeface="+mn-lt"/>
              <a:cs typeface="Times New Roman" panose="02020603050405020304" pitchFamily="18" charset="0"/>
            </a:rPr>
            <a:t>Economic</a:t>
          </a:r>
          <a:r>
            <a:rPr lang="pl-PL" sz="1100" b="1" dirty="0">
              <a:latin typeface="+mn-lt"/>
              <a:cs typeface="Times New Roman" panose="02020603050405020304" pitchFamily="18" charset="0"/>
            </a:rPr>
            <a:t> / </a:t>
          </a:r>
          <a:r>
            <a:rPr lang="pl-PL" sz="1100" b="1" dirty="0" err="1">
              <a:latin typeface="+mn-lt"/>
              <a:cs typeface="Times New Roman" panose="02020603050405020304" pitchFamily="18" charset="0"/>
            </a:rPr>
            <a:t>structural</a:t>
          </a:r>
          <a:r>
            <a:rPr lang="pl-PL" sz="1100" b="1" dirty="0">
              <a:latin typeface="+mn-lt"/>
              <a:cs typeface="Times New Roman" panose="02020603050405020304" pitchFamily="18" charset="0"/>
            </a:rPr>
            <a:t> / </a:t>
          </a:r>
          <a:r>
            <a:rPr lang="pl-PL" sz="1100" b="1" dirty="0" err="1">
              <a:latin typeface="+mn-lt"/>
              <a:cs typeface="Times New Roman" panose="02020603050405020304" pitchFamily="18" charset="0"/>
            </a:rPr>
            <a:t>institutional</a:t>
          </a:r>
          <a:r>
            <a:rPr lang="pl-PL" sz="1100" b="1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100" b="1" dirty="0" err="1">
              <a:latin typeface="+mn-lt"/>
              <a:cs typeface="Times New Roman" panose="02020603050405020304" pitchFamily="18" charset="0"/>
            </a:rPr>
            <a:t>integration</a:t>
          </a:r>
          <a:endParaRPr lang="pl-PL" sz="1100" b="1" dirty="0">
            <a:latin typeface="+mn-lt"/>
            <a:cs typeface="Times New Roman" panose="02020603050405020304" pitchFamily="18" charset="0"/>
          </a:endParaRPr>
        </a:p>
        <a:p>
          <a:r>
            <a:rPr lang="pl-PL" sz="1050" dirty="0" err="1">
              <a:latin typeface="+mn-lt"/>
              <a:cs typeface="Times New Roman" panose="02020603050405020304" pitchFamily="18" charset="0"/>
            </a:rPr>
            <a:t>Indicators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e.g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.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labour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market status,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wage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level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access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to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education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fiscal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position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, etc. </a:t>
          </a:r>
        </a:p>
      </dgm:t>
    </dgm:pt>
    <dgm:pt modelId="{13631785-58B8-47DA-87EA-52B5353C0B0F}" type="parTrans" cxnId="{47577D16-A844-4ECF-AC2F-8516DD4FC7AA}">
      <dgm:prSet/>
      <dgm:spPr/>
      <dgm:t>
        <a:bodyPr/>
        <a:lstStyle/>
        <a:p>
          <a:endParaRPr lang="pl-PL" sz="1100"/>
        </a:p>
      </dgm:t>
    </dgm:pt>
    <dgm:pt modelId="{35D1DD70-2AD1-4144-A2C7-646A67992BC5}" type="sibTrans" cxnId="{47577D16-A844-4ECF-AC2F-8516DD4FC7AA}">
      <dgm:prSet/>
      <dgm:spPr/>
      <dgm:t>
        <a:bodyPr/>
        <a:lstStyle/>
        <a:p>
          <a:endParaRPr lang="pl-PL" sz="1100"/>
        </a:p>
      </dgm:t>
    </dgm:pt>
    <dgm:pt modelId="{7FAB5117-6D9A-45AB-8730-CC48D23A9B42}">
      <dgm:prSet phldrT="[Tekst]" custT="1"/>
      <dgm:spPr/>
      <dgm:t>
        <a:bodyPr/>
        <a:lstStyle/>
        <a:p>
          <a:r>
            <a:rPr lang="pl-PL" sz="1400" b="1" dirty="0">
              <a:latin typeface="+mn-lt"/>
              <a:cs typeface="Times New Roman" panose="02020603050405020304" pitchFamily="18" charset="0"/>
            </a:rPr>
            <a:t>OUTCOMES (EFFECTS)</a:t>
          </a:r>
        </a:p>
      </dgm:t>
    </dgm:pt>
    <dgm:pt modelId="{AB7622D9-5670-43DA-9931-3DB303709510}" type="sibTrans" cxnId="{E882B4B0-034F-486C-98B7-0ED1F470C5C1}">
      <dgm:prSet/>
      <dgm:spPr/>
      <dgm:t>
        <a:bodyPr/>
        <a:lstStyle/>
        <a:p>
          <a:endParaRPr lang="pl-PL" sz="1100"/>
        </a:p>
      </dgm:t>
    </dgm:pt>
    <dgm:pt modelId="{8C37BC95-4D8E-4FD1-99E7-9F52D5022F47}" type="parTrans" cxnId="{E882B4B0-034F-486C-98B7-0ED1F470C5C1}">
      <dgm:prSet/>
      <dgm:spPr/>
      <dgm:t>
        <a:bodyPr/>
        <a:lstStyle/>
        <a:p>
          <a:endParaRPr lang="pl-PL" sz="1100"/>
        </a:p>
      </dgm:t>
    </dgm:pt>
    <dgm:pt modelId="{73586F72-E264-4420-A200-627C784C8CA7}">
      <dgm:prSet phldrT="[Tekst]" custT="1"/>
      <dgm:spPr/>
      <dgm:t>
        <a:bodyPr/>
        <a:lstStyle/>
        <a:p>
          <a:r>
            <a:rPr lang="pl-PL" sz="1100" b="1" dirty="0">
              <a:latin typeface="+mn-lt"/>
              <a:cs typeface="Times New Roman" panose="02020603050405020304" pitchFamily="18" charset="0"/>
            </a:rPr>
            <a:t>Social / relational integration</a:t>
          </a:r>
          <a:endParaRPr lang="pl-PL" sz="1050" dirty="0">
            <a:latin typeface="+mn-lt"/>
            <a:cs typeface="Times New Roman" panose="02020603050405020304" pitchFamily="18" charset="0"/>
          </a:endParaRPr>
        </a:p>
        <a:p>
          <a:r>
            <a:rPr lang="pl-PL" sz="1050" dirty="0">
              <a:latin typeface="+mn-lt"/>
              <a:cs typeface="Times New Roman" panose="02020603050405020304" pitchFamily="18" charset="0"/>
            </a:rPr>
            <a:t>Indicators, e.g. frequency and 'quality' of social interactions (with Poles, other migrants),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social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/ </a:t>
          </a:r>
          <a:r>
            <a:rPr lang="pl-PL" sz="1050" dirty="0" err="1">
              <a:latin typeface="+mn-lt"/>
              <a:cs typeface="Times New Roman" panose="02020603050405020304" pitchFamily="18" charset="0"/>
            </a:rPr>
            <a:t>political</a:t>
          </a:r>
          <a:r>
            <a:rPr lang="pl-PL" sz="1050" dirty="0">
              <a:latin typeface="+mn-lt"/>
              <a:cs typeface="Times New Roman" panose="02020603050405020304" pitchFamily="18" charset="0"/>
            </a:rPr>
            <a:t> participation, etc. </a:t>
          </a:r>
        </a:p>
      </dgm:t>
    </dgm:pt>
    <dgm:pt modelId="{1F386CF0-A6B7-416E-9946-5F52CA9F41B6}" type="sibTrans" cxnId="{D6C6B47E-9552-487A-944B-B8E4B68B1333}">
      <dgm:prSet/>
      <dgm:spPr/>
      <dgm:t>
        <a:bodyPr/>
        <a:lstStyle/>
        <a:p>
          <a:endParaRPr lang="pl-PL" sz="1100"/>
        </a:p>
      </dgm:t>
    </dgm:pt>
    <dgm:pt modelId="{0E8D3A4E-2587-47CB-8445-31F5FE58E1B6}" type="parTrans" cxnId="{D6C6B47E-9552-487A-944B-B8E4B68B1333}">
      <dgm:prSet/>
      <dgm:spPr/>
      <dgm:t>
        <a:bodyPr/>
        <a:lstStyle/>
        <a:p>
          <a:endParaRPr lang="pl-PL" sz="1100"/>
        </a:p>
      </dgm:t>
    </dgm:pt>
    <dgm:pt modelId="{A8B44F4C-92AE-4BC1-9364-5A046903C336}" type="pres">
      <dgm:prSet presAssocID="{E48925BD-0151-4114-8914-383EE1551C14}" presName="Name0" presStyleCnt="0">
        <dgm:presLayoutVars>
          <dgm:dir/>
          <dgm:animLvl val="lvl"/>
          <dgm:resizeHandles val="exact"/>
        </dgm:presLayoutVars>
      </dgm:prSet>
      <dgm:spPr/>
    </dgm:pt>
    <dgm:pt modelId="{ABBBEAFE-EDDA-42FC-8159-8C2264EC0C51}" type="pres">
      <dgm:prSet presAssocID="{7FAB5117-6D9A-45AB-8730-CC48D23A9B42}" presName="boxAndChildren" presStyleCnt="0"/>
      <dgm:spPr/>
    </dgm:pt>
    <dgm:pt modelId="{66FA5E73-D027-468E-8920-413FC4C7F16D}" type="pres">
      <dgm:prSet presAssocID="{7FAB5117-6D9A-45AB-8730-CC48D23A9B42}" presName="parentTextBox" presStyleLbl="node1" presStyleIdx="0" presStyleCnt="2"/>
      <dgm:spPr/>
    </dgm:pt>
    <dgm:pt modelId="{3951B7EC-DA7D-4134-A97D-750D598121E4}" type="pres">
      <dgm:prSet presAssocID="{7FAB5117-6D9A-45AB-8730-CC48D23A9B42}" presName="entireBox" presStyleLbl="node1" presStyleIdx="0" presStyleCnt="2" custScaleY="66077" custLinFactNeighborY="-362"/>
      <dgm:spPr/>
    </dgm:pt>
    <dgm:pt modelId="{A853D717-9647-4935-AE39-D6D1F9956E9C}" type="pres">
      <dgm:prSet presAssocID="{7FAB5117-6D9A-45AB-8730-CC48D23A9B42}" presName="descendantBox" presStyleCnt="0"/>
      <dgm:spPr/>
    </dgm:pt>
    <dgm:pt modelId="{7DE148FA-8CDE-4957-90B6-6E5F962ECDDA}" type="pres">
      <dgm:prSet presAssocID="{D6709E2D-A397-4D48-AF55-4E21D9A299CC}" presName="childTextBox" presStyleLbl="fgAccFollowNode1" presStyleIdx="0" presStyleCnt="4" custScaleX="100181" custScaleY="90400" custLinFactNeighborX="520" custLinFactNeighborY="-26794">
        <dgm:presLayoutVars>
          <dgm:bulletEnabled val="1"/>
        </dgm:presLayoutVars>
      </dgm:prSet>
      <dgm:spPr/>
    </dgm:pt>
    <dgm:pt modelId="{43782A6B-BB51-4626-AACB-EDCC9C4C86E3}" type="pres">
      <dgm:prSet presAssocID="{73586F72-E264-4420-A200-627C784C8CA7}" presName="childTextBox" presStyleLbl="fgAccFollowNode1" presStyleIdx="1" presStyleCnt="4" custScaleX="94050" custScaleY="98472" custLinFactNeighborX="-282" custLinFactNeighborY="-26059">
        <dgm:presLayoutVars>
          <dgm:bulletEnabled val="1"/>
        </dgm:presLayoutVars>
      </dgm:prSet>
      <dgm:spPr/>
    </dgm:pt>
    <dgm:pt modelId="{3993F69E-9AAB-43ED-9B9F-CA60BE623CFB}" type="pres">
      <dgm:prSet presAssocID="{9C73B24A-D3B6-4DD4-9761-3F567F50A1C2}" presName="sp" presStyleCnt="0"/>
      <dgm:spPr/>
    </dgm:pt>
    <dgm:pt modelId="{EC07810F-069A-4EF3-83A3-2A21AFEADFEB}" type="pres">
      <dgm:prSet presAssocID="{ED9B59F9-B59D-40FF-825C-ACCFDC6E826C}" presName="arrowAndChildren" presStyleCnt="0"/>
      <dgm:spPr/>
    </dgm:pt>
    <dgm:pt modelId="{F1823BDD-86D1-43BD-9DE4-6998301E050A}" type="pres">
      <dgm:prSet presAssocID="{ED9B59F9-B59D-40FF-825C-ACCFDC6E826C}" presName="parentTextArrow" presStyleLbl="node1" presStyleIdx="0" presStyleCnt="2"/>
      <dgm:spPr/>
    </dgm:pt>
    <dgm:pt modelId="{83936E90-0671-4CF0-ACAD-08574D6D3F66}" type="pres">
      <dgm:prSet presAssocID="{ED9B59F9-B59D-40FF-825C-ACCFDC6E826C}" presName="arrow" presStyleLbl="node1" presStyleIdx="1" presStyleCnt="2" custScaleY="56826" custLinFactNeighborX="181" custLinFactNeighborY="-70664"/>
      <dgm:spPr/>
    </dgm:pt>
    <dgm:pt modelId="{B7B9FD07-491C-4EAE-993F-3FCD4A9F4572}" type="pres">
      <dgm:prSet presAssocID="{ED9B59F9-B59D-40FF-825C-ACCFDC6E826C}" presName="descendantArrow" presStyleCnt="0"/>
      <dgm:spPr/>
    </dgm:pt>
    <dgm:pt modelId="{8A63381D-941E-4255-9E6B-46D3EC947053}" type="pres">
      <dgm:prSet presAssocID="{8003669F-6A85-44E9-938C-2370A15014E6}" presName="childTextArrow" presStyleLbl="fgAccFollowNode1" presStyleIdx="2" presStyleCnt="4" custScaleY="76608" custLinFactNeighborY="-10942">
        <dgm:presLayoutVars>
          <dgm:bulletEnabled val="1"/>
        </dgm:presLayoutVars>
      </dgm:prSet>
      <dgm:spPr/>
    </dgm:pt>
    <dgm:pt modelId="{A3BAA0DE-94D8-4808-9C4D-8E1E9CCF57E0}" type="pres">
      <dgm:prSet presAssocID="{E82C1BFA-8E5C-4297-8492-11A325BD68D9}" presName="childTextArrow" presStyleLbl="fgAccFollowNode1" presStyleIdx="3" presStyleCnt="4" custScaleY="76487" custLinFactNeighborX="684" custLinFactNeighborY="-11602">
        <dgm:presLayoutVars>
          <dgm:bulletEnabled val="1"/>
        </dgm:presLayoutVars>
      </dgm:prSet>
      <dgm:spPr/>
    </dgm:pt>
  </dgm:ptLst>
  <dgm:cxnLst>
    <dgm:cxn modelId="{47577D16-A844-4ECF-AC2F-8516DD4FC7AA}" srcId="{7FAB5117-6D9A-45AB-8730-CC48D23A9B42}" destId="{D6709E2D-A397-4D48-AF55-4E21D9A299CC}" srcOrd="0" destOrd="0" parTransId="{13631785-58B8-47DA-87EA-52B5353C0B0F}" sibTransId="{35D1DD70-2AD1-4144-A2C7-646A67992BC5}"/>
    <dgm:cxn modelId="{2189EB19-E134-4560-BD89-89F97D9EF872}" srcId="{ED9B59F9-B59D-40FF-825C-ACCFDC6E826C}" destId="{8003669F-6A85-44E9-938C-2370A15014E6}" srcOrd="0" destOrd="0" parTransId="{B3371688-6D95-4DC6-B353-19D570A38CC6}" sibTransId="{35B1BD2F-F5D8-424C-B3A9-669FED643510}"/>
    <dgm:cxn modelId="{ABCB0B5D-0822-418B-935B-B94C6ED0F56F}" type="presOf" srcId="{E82C1BFA-8E5C-4297-8492-11A325BD68D9}" destId="{A3BAA0DE-94D8-4808-9C4D-8E1E9CCF57E0}" srcOrd="0" destOrd="0" presId="urn:microsoft.com/office/officeart/2005/8/layout/process4"/>
    <dgm:cxn modelId="{C4BE745E-94D5-4C2D-B8AF-0DC972FF926F}" type="presOf" srcId="{8003669F-6A85-44E9-938C-2370A15014E6}" destId="{8A63381D-941E-4255-9E6B-46D3EC947053}" srcOrd="0" destOrd="0" presId="urn:microsoft.com/office/officeart/2005/8/layout/process4"/>
    <dgm:cxn modelId="{01F6F473-AF93-4B0C-8389-F301BC7EFE4C}" srcId="{E48925BD-0151-4114-8914-383EE1551C14}" destId="{ED9B59F9-B59D-40FF-825C-ACCFDC6E826C}" srcOrd="0" destOrd="0" parTransId="{C3BFCBA1-3CA8-4B93-A0D4-B23D2AB304C6}" sibTransId="{9C73B24A-D3B6-4DD4-9761-3F567F50A1C2}"/>
    <dgm:cxn modelId="{5EA43257-8608-42E4-B485-F8448723DE7D}" srcId="{ED9B59F9-B59D-40FF-825C-ACCFDC6E826C}" destId="{E82C1BFA-8E5C-4297-8492-11A325BD68D9}" srcOrd="1" destOrd="0" parTransId="{2ADBE44B-735B-4E8E-B481-FCC8EEC80E12}" sibTransId="{FCA67422-1ADA-403D-B5DA-C685CCA605B7}"/>
    <dgm:cxn modelId="{B8CC677B-16F4-4E1D-AEA1-7584BACFC67B}" type="presOf" srcId="{7FAB5117-6D9A-45AB-8730-CC48D23A9B42}" destId="{66FA5E73-D027-468E-8920-413FC4C7F16D}" srcOrd="0" destOrd="0" presId="urn:microsoft.com/office/officeart/2005/8/layout/process4"/>
    <dgm:cxn modelId="{D6C6B47E-9552-487A-944B-B8E4B68B1333}" srcId="{7FAB5117-6D9A-45AB-8730-CC48D23A9B42}" destId="{73586F72-E264-4420-A200-627C784C8CA7}" srcOrd="1" destOrd="0" parTransId="{0E8D3A4E-2587-47CB-8445-31F5FE58E1B6}" sibTransId="{1F386CF0-A6B7-416E-9946-5F52CA9F41B6}"/>
    <dgm:cxn modelId="{D47DEE86-2691-4148-A275-592BD35A4DB3}" type="presOf" srcId="{E48925BD-0151-4114-8914-383EE1551C14}" destId="{A8B44F4C-92AE-4BC1-9364-5A046903C336}" srcOrd="0" destOrd="0" presId="urn:microsoft.com/office/officeart/2005/8/layout/process4"/>
    <dgm:cxn modelId="{7EF6789B-E908-46F0-A605-C98BEF20CA3A}" type="presOf" srcId="{D6709E2D-A397-4D48-AF55-4E21D9A299CC}" destId="{7DE148FA-8CDE-4957-90B6-6E5F962ECDDA}" srcOrd="0" destOrd="0" presId="urn:microsoft.com/office/officeart/2005/8/layout/process4"/>
    <dgm:cxn modelId="{E882B4B0-034F-486C-98B7-0ED1F470C5C1}" srcId="{E48925BD-0151-4114-8914-383EE1551C14}" destId="{7FAB5117-6D9A-45AB-8730-CC48D23A9B42}" srcOrd="1" destOrd="0" parTransId="{8C37BC95-4D8E-4FD1-99E7-9F52D5022F47}" sibTransId="{AB7622D9-5670-43DA-9931-3DB303709510}"/>
    <dgm:cxn modelId="{8CC97BB5-5979-4E14-BD41-06036F810D0A}" type="presOf" srcId="{7FAB5117-6D9A-45AB-8730-CC48D23A9B42}" destId="{3951B7EC-DA7D-4134-A97D-750D598121E4}" srcOrd="1" destOrd="0" presId="urn:microsoft.com/office/officeart/2005/8/layout/process4"/>
    <dgm:cxn modelId="{E23EA2B7-B2B7-43D4-A068-B143209D5E58}" type="presOf" srcId="{ED9B59F9-B59D-40FF-825C-ACCFDC6E826C}" destId="{83936E90-0671-4CF0-ACAD-08574D6D3F66}" srcOrd="1" destOrd="0" presId="urn:microsoft.com/office/officeart/2005/8/layout/process4"/>
    <dgm:cxn modelId="{E234A4BF-1E7B-4BBF-8F94-DF124AA5B92D}" type="presOf" srcId="{73586F72-E264-4420-A200-627C784C8CA7}" destId="{43782A6B-BB51-4626-AACB-EDCC9C4C86E3}" srcOrd="0" destOrd="0" presId="urn:microsoft.com/office/officeart/2005/8/layout/process4"/>
    <dgm:cxn modelId="{FDCFF1ED-0A14-4964-A151-1231474C603C}" type="presOf" srcId="{ED9B59F9-B59D-40FF-825C-ACCFDC6E826C}" destId="{F1823BDD-86D1-43BD-9DE4-6998301E050A}" srcOrd="0" destOrd="0" presId="urn:microsoft.com/office/officeart/2005/8/layout/process4"/>
    <dgm:cxn modelId="{810D9475-215F-4AE1-8A15-12B5B91EF1DB}" type="presParOf" srcId="{A8B44F4C-92AE-4BC1-9364-5A046903C336}" destId="{ABBBEAFE-EDDA-42FC-8159-8C2264EC0C51}" srcOrd="0" destOrd="0" presId="urn:microsoft.com/office/officeart/2005/8/layout/process4"/>
    <dgm:cxn modelId="{DB26810E-E933-4A52-870C-4705E9F96B5E}" type="presParOf" srcId="{ABBBEAFE-EDDA-42FC-8159-8C2264EC0C51}" destId="{66FA5E73-D027-468E-8920-413FC4C7F16D}" srcOrd="0" destOrd="0" presId="urn:microsoft.com/office/officeart/2005/8/layout/process4"/>
    <dgm:cxn modelId="{D062B7EA-8D8B-4D19-848A-A0E4DD39572F}" type="presParOf" srcId="{ABBBEAFE-EDDA-42FC-8159-8C2264EC0C51}" destId="{3951B7EC-DA7D-4134-A97D-750D598121E4}" srcOrd="1" destOrd="0" presId="urn:microsoft.com/office/officeart/2005/8/layout/process4"/>
    <dgm:cxn modelId="{75C2077A-AC42-4FB8-8BB7-761F5AB694E8}" type="presParOf" srcId="{ABBBEAFE-EDDA-42FC-8159-8C2264EC0C51}" destId="{A853D717-9647-4935-AE39-D6D1F9956E9C}" srcOrd="2" destOrd="0" presId="urn:microsoft.com/office/officeart/2005/8/layout/process4"/>
    <dgm:cxn modelId="{490F6043-FF4C-498F-B41E-987679785AD9}" type="presParOf" srcId="{A853D717-9647-4935-AE39-D6D1F9956E9C}" destId="{7DE148FA-8CDE-4957-90B6-6E5F962ECDDA}" srcOrd="0" destOrd="0" presId="urn:microsoft.com/office/officeart/2005/8/layout/process4"/>
    <dgm:cxn modelId="{62C40966-92E5-4698-8F62-93D43572675F}" type="presParOf" srcId="{A853D717-9647-4935-AE39-D6D1F9956E9C}" destId="{43782A6B-BB51-4626-AACB-EDCC9C4C86E3}" srcOrd="1" destOrd="0" presId="urn:microsoft.com/office/officeart/2005/8/layout/process4"/>
    <dgm:cxn modelId="{54181E78-A4BB-434E-80DC-C517C958FC1D}" type="presParOf" srcId="{A8B44F4C-92AE-4BC1-9364-5A046903C336}" destId="{3993F69E-9AAB-43ED-9B9F-CA60BE623CFB}" srcOrd="1" destOrd="0" presId="urn:microsoft.com/office/officeart/2005/8/layout/process4"/>
    <dgm:cxn modelId="{621A2893-9E88-4763-B1BB-5A9E5BEAABB3}" type="presParOf" srcId="{A8B44F4C-92AE-4BC1-9364-5A046903C336}" destId="{EC07810F-069A-4EF3-83A3-2A21AFEADFEB}" srcOrd="2" destOrd="0" presId="urn:microsoft.com/office/officeart/2005/8/layout/process4"/>
    <dgm:cxn modelId="{F81B1CC9-D1B7-4ED9-AE4E-8D70DCBC3B71}" type="presParOf" srcId="{EC07810F-069A-4EF3-83A3-2A21AFEADFEB}" destId="{F1823BDD-86D1-43BD-9DE4-6998301E050A}" srcOrd="0" destOrd="0" presId="urn:microsoft.com/office/officeart/2005/8/layout/process4"/>
    <dgm:cxn modelId="{2F143879-38D2-4EB7-9E1D-897F8CECBAFA}" type="presParOf" srcId="{EC07810F-069A-4EF3-83A3-2A21AFEADFEB}" destId="{83936E90-0671-4CF0-ACAD-08574D6D3F66}" srcOrd="1" destOrd="0" presId="urn:microsoft.com/office/officeart/2005/8/layout/process4"/>
    <dgm:cxn modelId="{ADFBCA51-3423-41D2-B707-3D162FF705CC}" type="presParOf" srcId="{EC07810F-069A-4EF3-83A3-2A21AFEADFEB}" destId="{B7B9FD07-491C-4EAE-993F-3FCD4A9F4572}" srcOrd="2" destOrd="0" presId="urn:microsoft.com/office/officeart/2005/8/layout/process4"/>
    <dgm:cxn modelId="{600B96F7-31E7-440F-B1B0-4753C814244F}" type="presParOf" srcId="{B7B9FD07-491C-4EAE-993F-3FCD4A9F4572}" destId="{8A63381D-941E-4255-9E6B-46D3EC947053}" srcOrd="0" destOrd="0" presId="urn:microsoft.com/office/officeart/2005/8/layout/process4"/>
    <dgm:cxn modelId="{E4961E3F-AE87-4A79-A1FC-F36906CA41A1}" type="presParOf" srcId="{B7B9FD07-491C-4EAE-993F-3FCD4A9F4572}" destId="{A3BAA0DE-94D8-4808-9C4D-8E1E9CCF57E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B7EC-DA7D-4134-A97D-750D598121E4}">
      <dsp:nvSpPr>
        <dsp:cNvPr id="0" name=""/>
        <dsp:cNvSpPr/>
      </dsp:nvSpPr>
      <dsp:spPr>
        <a:xfrm>
          <a:off x="0" y="1401984"/>
          <a:ext cx="7431571" cy="108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+mn-lt"/>
              <a:cs typeface="Times New Roman" panose="02020603050405020304" pitchFamily="18" charset="0"/>
            </a:rPr>
            <a:t>OUTCOMES (EFFECTS)</a:t>
          </a:r>
        </a:p>
      </dsp:txBody>
      <dsp:txXfrm>
        <a:off x="0" y="1401984"/>
        <a:ext cx="7431571" cy="584190"/>
      </dsp:txXfrm>
    </dsp:sp>
    <dsp:sp modelId="{7DE148FA-8CDE-4957-90B6-6E5F962ECDDA}">
      <dsp:nvSpPr>
        <dsp:cNvPr id="0" name=""/>
        <dsp:cNvSpPr/>
      </dsp:nvSpPr>
      <dsp:spPr>
        <a:xfrm>
          <a:off x="21349" y="1815929"/>
          <a:ext cx="3831569" cy="6808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 err="1">
              <a:latin typeface="+mn-lt"/>
              <a:cs typeface="Times New Roman" panose="02020603050405020304" pitchFamily="18" charset="0"/>
            </a:rPr>
            <a:t>Economic</a:t>
          </a:r>
          <a:r>
            <a:rPr lang="pl-PL" sz="1100" b="1" kern="1200" dirty="0">
              <a:latin typeface="+mn-lt"/>
              <a:cs typeface="Times New Roman" panose="02020603050405020304" pitchFamily="18" charset="0"/>
            </a:rPr>
            <a:t> / </a:t>
          </a:r>
          <a:r>
            <a:rPr lang="pl-PL" sz="1100" b="1" kern="1200" dirty="0" err="1">
              <a:latin typeface="+mn-lt"/>
              <a:cs typeface="Times New Roman" panose="02020603050405020304" pitchFamily="18" charset="0"/>
            </a:rPr>
            <a:t>structural</a:t>
          </a:r>
          <a:r>
            <a:rPr lang="pl-PL" sz="1100" b="1" kern="1200" dirty="0">
              <a:latin typeface="+mn-lt"/>
              <a:cs typeface="Times New Roman" panose="02020603050405020304" pitchFamily="18" charset="0"/>
            </a:rPr>
            <a:t> / </a:t>
          </a:r>
          <a:r>
            <a:rPr lang="pl-PL" sz="1100" b="1" kern="1200" dirty="0" err="1">
              <a:latin typeface="+mn-lt"/>
              <a:cs typeface="Times New Roman" panose="02020603050405020304" pitchFamily="18" charset="0"/>
            </a:rPr>
            <a:t>institutional</a:t>
          </a:r>
          <a:r>
            <a:rPr lang="pl-PL" sz="1100" b="1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100" b="1" kern="1200" dirty="0" err="1">
              <a:latin typeface="+mn-lt"/>
              <a:cs typeface="Times New Roman" panose="02020603050405020304" pitchFamily="18" charset="0"/>
            </a:rPr>
            <a:t>integration</a:t>
          </a:r>
          <a:endParaRPr lang="pl-PL" sz="1100" b="1" kern="1200" dirty="0">
            <a:latin typeface="+mn-lt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Indicators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e.g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.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labour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market status,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wage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level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access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to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education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fiscal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position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, etc. </a:t>
          </a:r>
        </a:p>
      </dsp:txBody>
      <dsp:txXfrm>
        <a:off x="21349" y="1815929"/>
        <a:ext cx="3831569" cy="680827"/>
      </dsp:txXfrm>
    </dsp:sp>
    <dsp:sp modelId="{43782A6B-BB51-4626-AACB-EDCC9C4C86E3}">
      <dsp:nvSpPr>
        <dsp:cNvPr id="0" name=""/>
        <dsp:cNvSpPr/>
      </dsp:nvSpPr>
      <dsp:spPr>
        <a:xfrm>
          <a:off x="3822244" y="1791069"/>
          <a:ext cx="3597079" cy="741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latin typeface="+mn-lt"/>
              <a:cs typeface="Times New Roman" panose="02020603050405020304" pitchFamily="18" charset="0"/>
            </a:rPr>
            <a:t>Social / relational integration</a:t>
          </a:r>
          <a:endParaRPr lang="pl-PL" sz="1050" kern="1200" dirty="0">
            <a:latin typeface="+mn-lt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latin typeface="+mn-lt"/>
              <a:cs typeface="Times New Roman" panose="02020603050405020304" pitchFamily="18" charset="0"/>
            </a:rPr>
            <a:t>Indicators, e.g. frequency and 'quality' of social interactions (with Poles, other migrants),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social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/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political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participation, etc. </a:t>
          </a:r>
        </a:p>
      </dsp:txBody>
      <dsp:txXfrm>
        <a:off x="3822244" y="1791069"/>
        <a:ext cx="3597079" cy="741619"/>
      </dsp:txXfrm>
    </dsp:sp>
    <dsp:sp modelId="{83936E90-0671-4CF0-ACAD-08574D6D3F66}">
      <dsp:nvSpPr>
        <dsp:cNvPr id="0" name=""/>
        <dsp:cNvSpPr/>
      </dsp:nvSpPr>
      <dsp:spPr>
        <a:xfrm rot="10800000">
          <a:off x="0" y="0"/>
          <a:ext cx="7431571" cy="14309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+mn-lt"/>
              <a:cs typeface="Times New Roman" panose="02020603050405020304" pitchFamily="18" charset="0"/>
            </a:rPr>
            <a:t>(</a:t>
          </a:r>
          <a:r>
            <a:rPr lang="pl-PL" sz="1400" b="1" kern="1200" dirty="0" err="1">
              <a:latin typeface="+mn-lt"/>
              <a:cs typeface="Times New Roman" panose="02020603050405020304" pitchFamily="18" charset="0"/>
            </a:rPr>
            <a:t>Economic</a:t>
          </a:r>
          <a:r>
            <a:rPr lang="pl-PL" sz="1400" b="1" kern="1200" dirty="0">
              <a:latin typeface="+mn-lt"/>
              <a:cs typeface="Times New Roman" panose="02020603050405020304" pitchFamily="18" charset="0"/>
            </a:rPr>
            <a:t> and </a:t>
          </a:r>
          <a:r>
            <a:rPr lang="pl-PL" sz="1400" b="1" kern="1200" dirty="0" err="1">
              <a:latin typeface="+mn-lt"/>
              <a:cs typeface="Times New Roman" panose="02020603050405020304" pitchFamily="18" charset="0"/>
            </a:rPr>
            <a:t>social</a:t>
          </a:r>
          <a:r>
            <a:rPr lang="pl-PL" sz="1400" b="1" kern="1200" dirty="0">
              <a:latin typeface="+mn-lt"/>
              <a:cs typeface="Times New Roman" panose="02020603050405020304" pitchFamily="18" charset="0"/>
            </a:rPr>
            <a:t>) DETERMINANTS (CONDITIONS) OF INTEGRATION</a:t>
          </a:r>
        </a:p>
      </dsp:txBody>
      <dsp:txXfrm rot="-10800000">
        <a:off x="0" y="0"/>
        <a:ext cx="7431571" cy="502251"/>
      </dsp:txXfrm>
    </dsp:sp>
    <dsp:sp modelId="{8A63381D-941E-4255-9E6B-46D3EC947053}">
      <dsp:nvSpPr>
        <dsp:cNvPr id="0" name=""/>
        <dsp:cNvSpPr/>
      </dsp:nvSpPr>
      <dsp:spPr>
        <a:xfrm>
          <a:off x="0" y="347496"/>
          <a:ext cx="3715785" cy="576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 err="1">
              <a:latin typeface="+mn-lt"/>
              <a:cs typeface="Times New Roman" panose="02020603050405020304" pitchFamily="18" charset="0"/>
            </a:rPr>
            <a:t>Aspirations</a:t>
          </a:r>
          <a:endParaRPr lang="pl-PL" sz="1100" b="1" kern="1200" dirty="0">
            <a:latin typeface="+mn-lt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Indicators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e.g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.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long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-term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migration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plans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household's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point of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orientation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, </a:t>
          </a:r>
          <a:r>
            <a:rPr lang="pl-PL" sz="1050" kern="1200" dirty="0" err="1">
              <a:latin typeface="+mn-lt"/>
              <a:cs typeface="Times New Roman" panose="02020603050405020304" pitchFamily="18" charset="0"/>
            </a:rPr>
            <a:t>marital</a:t>
          </a:r>
          <a:r>
            <a:rPr lang="pl-PL" sz="1050" kern="1200" dirty="0">
              <a:latin typeface="+mn-lt"/>
              <a:cs typeface="Times New Roman" panose="02020603050405020304" pitchFamily="18" charset="0"/>
            </a:rPr>
            <a:t> status, etc.</a:t>
          </a:r>
        </a:p>
      </dsp:txBody>
      <dsp:txXfrm>
        <a:off x="0" y="347496"/>
        <a:ext cx="3715785" cy="576782"/>
      </dsp:txXfrm>
    </dsp:sp>
    <dsp:sp modelId="{A3BAA0DE-94D8-4808-9C4D-8E1E9CCF57E0}">
      <dsp:nvSpPr>
        <dsp:cNvPr id="0" name=""/>
        <dsp:cNvSpPr/>
      </dsp:nvSpPr>
      <dsp:spPr>
        <a:xfrm>
          <a:off x="3715785" y="342983"/>
          <a:ext cx="3715785" cy="5758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Capabilities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Indicators e.g. legal status (in Poland and in the EU), legalization / naturalization options, networks, </a:t>
          </a:r>
          <a:r>
            <a:rPr lang="pl-PL" sz="1050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cultural</a:t>
          </a:r>
          <a:r>
            <a:rPr lang="pl-PL" sz="105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/ </a:t>
          </a:r>
          <a:r>
            <a:rPr lang="pl-PL" sz="1050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linquistic</a:t>
          </a:r>
          <a:r>
            <a:rPr lang="pl-PL" sz="105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pl-PL" sz="1050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skills</a:t>
          </a:r>
          <a:r>
            <a:rPr lang="pl-PL" sz="105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. </a:t>
          </a:r>
          <a:r>
            <a:rPr lang="pl-PL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/>
        </a:p>
      </dsp:txBody>
      <dsp:txXfrm>
        <a:off x="3715785" y="342983"/>
        <a:ext cx="3715785" cy="57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8427" cy="511730"/>
          </a:xfrm>
          <a:prstGeom prst="rect">
            <a:avLst/>
          </a:prstGeom>
        </p:spPr>
        <p:txBody>
          <a:bodyPr vert="horz" lIns="94287" tIns="47144" rIns="94287" bIns="4714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5" y="4"/>
            <a:ext cx="3078427" cy="511730"/>
          </a:xfrm>
          <a:prstGeom prst="rect">
            <a:avLst/>
          </a:prstGeom>
        </p:spPr>
        <p:txBody>
          <a:bodyPr vert="horz" lIns="94287" tIns="47144" rIns="94287" bIns="47144" rtlCol="0"/>
          <a:lstStyle>
            <a:lvl1pPr algn="r">
              <a:defRPr sz="1200"/>
            </a:lvl1pPr>
          </a:lstStyle>
          <a:p>
            <a:fld id="{51EB415B-DCD2-44AD-A52B-304A5D521460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8427" cy="511730"/>
          </a:xfrm>
          <a:prstGeom prst="rect">
            <a:avLst/>
          </a:prstGeom>
        </p:spPr>
        <p:txBody>
          <a:bodyPr vert="horz" lIns="94287" tIns="47144" rIns="94287" bIns="4714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5" y="9721110"/>
            <a:ext cx="3078427" cy="511730"/>
          </a:xfrm>
          <a:prstGeom prst="rect">
            <a:avLst/>
          </a:prstGeom>
        </p:spPr>
        <p:txBody>
          <a:bodyPr vert="horz" lIns="94287" tIns="47144" rIns="94287" bIns="47144" rtlCol="0" anchor="b"/>
          <a:lstStyle>
            <a:lvl1pPr algn="r">
              <a:defRPr sz="1200"/>
            </a:lvl1pPr>
          </a:lstStyle>
          <a:p>
            <a:fld id="{B5758D73-AD14-4B89-A68F-25FC48400B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324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8427" cy="511730"/>
          </a:xfrm>
          <a:prstGeom prst="rect">
            <a:avLst/>
          </a:prstGeom>
        </p:spPr>
        <p:txBody>
          <a:bodyPr vert="horz" lIns="94287" tIns="47144" rIns="94287" bIns="4714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5" y="4"/>
            <a:ext cx="3078427" cy="511730"/>
          </a:xfrm>
          <a:prstGeom prst="rect">
            <a:avLst/>
          </a:prstGeom>
        </p:spPr>
        <p:txBody>
          <a:bodyPr vert="horz" lIns="94287" tIns="47144" rIns="94287" bIns="47144" rtlCol="0"/>
          <a:lstStyle>
            <a:lvl1pPr algn="r">
              <a:defRPr sz="1200"/>
            </a:lvl1pPr>
          </a:lstStyle>
          <a:p>
            <a:fld id="{9F152A82-1D2F-4D59-999D-81EE8AC5BEE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71525"/>
            <a:ext cx="5106987" cy="383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87" tIns="47144" rIns="94287" bIns="4714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7"/>
          </a:xfrm>
          <a:prstGeom prst="rect">
            <a:avLst/>
          </a:prstGeom>
        </p:spPr>
        <p:txBody>
          <a:bodyPr vert="horz" lIns="94287" tIns="47144" rIns="94287" bIns="47144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8427" cy="511730"/>
          </a:xfrm>
          <a:prstGeom prst="rect">
            <a:avLst/>
          </a:prstGeom>
        </p:spPr>
        <p:txBody>
          <a:bodyPr vert="horz" lIns="94287" tIns="47144" rIns="94287" bIns="4714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5" y="9721110"/>
            <a:ext cx="3078427" cy="511730"/>
          </a:xfrm>
          <a:prstGeom prst="rect">
            <a:avLst/>
          </a:prstGeom>
        </p:spPr>
        <p:txBody>
          <a:bodyPr vert="horz" lIns="94287" tIns="47144" rIns="94287" bIns="47144" rtlCol="0" anchor="b"/>
          <a:lstStyle>
            <a:lvl1pPr algn="r">
              <a:defRPr sz="1200"/>
            </a:lvl1pPr>
          </a:lstStyle>
          <a:p>
            <a:fld id="{76CC953E-52CB-4C33-9937-895A32D0736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9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39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64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63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18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38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66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94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52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3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</a:t>
            </a:r>
            <a:r>
              <a:rPr lang="pl-PL" baseline="0" dirty="0"/>
              <a:t> tych, którzy zaczęli migrację od pracy w rolnictwie, w sektorze rolnym pozostało tylko 41%. Najwięcej migrantów odpłynęło do sektora pomocy domowych (41%)….</a:t>
            </a:r>
          </a:p>
          <a:p>
            <a:r>
              <a:rPr lang="pl-PL" baseline="0" dirty="0"/>
              <a:t>Z tych, którzy pracowali w rolnictwie w momencie badania, 83% zaczęło swoją migrację od pracy w rolnictwie. Pozostali napłynęli głownie z sektora budowlanego (16%).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953E-52CB-4C33-9937-895A32D0736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57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97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16FE-128F-41A8-B7FE-A06E5D46C66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5" y="1877267"/>
            <a:ext cx="9144000" cy="324036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Contemporary migration from Ukraine to Poland</a:t>
            </a:r>
            <a:br>
              <a:rPr lang="pl-PL" sz="4000" dirty="0"/>
            </a:br>
            <a:r>
              <a:rPr lang="en-US" sz="3600" b="1" dirty="0"/>
              <a:t>Challenges and opportunities</a:t>
            </a:r>
            <a:r>
              <a:rPr lang="pl-PL" sz="3600" b="1" dirty="0"/>
              <a:t>*</a:t>
            </a:r>
            <a:br>
              <a:rPr lang="pl-PL" sz="3600" b="1" dirty="0"/>
            </a:br>
            <a:br>
              <a:rPr lang="pl-PL" sz="4000" b="1" dirty="0"/>
            </a:br>
            <a:r>
              <a:rPr lang="pl-PL" sz="3100" dirty="0"/>
              <a:t>Paweł Kaczmarczyk</a:t>
            </a:r>
            <a:br>
              <a:rPr lang="pl-PL" sz="3100" dirty="0"/>
            </a:br>
            <a:r>
              <a:rPr lang="pl-PL" sz="2700" dirty="0"/>
              <a:t>Centre of Migration Research</a:t>
            </a:r>
            <a:br>
              <a:rPr lang="pl-PL" sz="2700" dirty="0"/>
            </a:br>
            <a:r>
              <a:rPr lang="pl-PL" sz="2700" dirty="0"/>
              <a:t>University of Warsaw</a:t>
            </a:r>
            <a:endParaRPr lang="pl-PL" sz="2700" i="1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57158" y="5661248"/>
            <a:ext cx="8429684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l-PL" sz="1600" dirty="0"/>
              <a:t>Conference „</a:t>
            </a:r>
            <a:r>
              <a:rPr lang="pl-PL" sz="1600" dirty="0" err="1"/>
              <a:t>Ukrainian</a:t>
            </a:r>
            <a:r>
              <a:rPr lang="pl-PL" sz="1600" dirty="0"/>
              <a:t> </a:t>
            </a:r>
            <a:r>
              <a:rPr lang="pl-PL" sz="1600" dirty="0" err="1"/>
              <a:t>society</a:t>
            </a:r>
            <a:r>
              <a:rPr lang="pl-PL" sz="1600" dirty="0"/>
              <a:t>: the </a:t>
            </a:r>
            <a:r>
              <a:rPr lang="pl-PL" sz="1600" dirty="0" err="1"/>
              <a:t>emigrational</a:t>
            </a:r>
            <a:r>
              <a:rPr lang="pl-PL" sz="1600" dirty="0"/>
              <a:t> </a:t>
            </a:r>
            <a:r>
              <a:rPr lang="pl-PL" sz="1600" dirty="0" err="1"/>
              <a:t>dimension</a:t>
            </a:r>
            <a:r>
              <a:rPr lang="pl-PL" sz="1600" dirty="0"/>
              <a:t>”</a:t>
            </a:r>
          </a:p>
          <a:p>
            <a:pPr algn="ctr">
              <a:spcBef>
                <a:spcPct val="20000"/>
              </a:spcBef>
              <a:defRPr/>
            </a:pPr>
            <a:r>
              <a:rPr lang="pl-PL" sz="1600" dirty="0" err="1"/>
              <a:t>Kyiv</a:t>
            </a:r>
            <a:r>
              <a:rPr lang="pl-PL" sz="1600" dirty="0"/>
              <a:t>, 27th</a:t>
            </a:r>
            <a:r>
              <a:rPr lang="pl-PL" sz="1600" noProof="0" dirty="0"/>
              <a:t> November</a:t>
            </a:r>
            <a:r>
              <a:rPr kumimoji="0" lang="pl-PL" sz="1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2018</a:t>
            </a:r>
            <a:endParaRPr kumimoji="0" lang="pl-PL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7" descr="OBM_2a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13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0" y="64259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pl-PL" sz="1000" dirty="0"/>
              <a:t>* Presentation </a:t>
            </a:r>
            <a:r>
              <a:rPr lang="pl-PL" sz="1000" dirty="0" err="1"/>
              <a:t>based</a:t>
            </a:r>
            <a:r>
              <a:rPr lang="pl-PL" sz="1000" dirty="0"/>
              <a:t> on the </a:t>
            </a:r>
            <a:r>
              <a:rPr lang="pl-PL" sz="1000" dirty="0" err="1"/>
              <a:t>research</a:t>
            </a:r>
            <a:r>
              <a:rPr lang="pl-PL" sz="1000" dirty="0"/>
              <a:t> </a:t>
            </a:r>
            <a:r>
              <a:rPr lang="pl-PL" sz="1000" dirty="0" err="1"/>
              <a:t>funded</a:t>
            </a:r>
            <a:r>
              <a:rPr lang="pl-PL" sz="1000" dirty="0"/>
              <a:t> by the </a:t>
            </a:r>
            <a:r>
              <a:rPr lang="pl-PL" sz="1000" dirty="0" err="1"/>
              <a:t>National</a:t>
            </a:r>
            <a:r>
              <a:rPr lang="pl-PL" sz="1000" dirty="0"/>
              <a:t> Science Centre (</a:t>
            </a:r>
            <a:r>
              <a:rPr lang="pl-PL" sz="1000" dirty="0" err="1"/>
              <a:t>project</a:t>
            </a:r>
            <a:r>
              <a:rPr lang="pl-PL" sz="1000" dirty="0"/>
              <a:t> „The </a:t>
            </a:r>
            <a:r>
              <a:rPr lang="en-US" sz="1000" dirty="0"/>
              <a:t>economic integration of immigrants in a country in the transition phase of the migration cycle - Poland versus selected EU countries</a:t>
            </a:r>
            <a:r>
              <a:rPr lang="pl-PL" sz="1000" dirty="0"/>
              <a:t>”; UMO-2014/14/E/HS4/00387)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01042" y="426632"/>
            <a:ext cx="853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/>
              <a:t>First residence permits issued in the EU countries, 2008-2017</a:t>
            </a:r>
            <a:endParaRPr lang="pl-PL" sz="20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Statistical and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analytical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: Migration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flows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708938" y="6547401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EUROSTAT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7" name="Obraz 3">
            <a:extLst>
              <a:ext uri="{FF2B5EF4-FFF2-40B4-BE49-F238E27FC236}">
                <a16:creationId xmlns:a16="http://schemas.microsoft.com/office/drawing/2014/main" id="{E8E5BD64-78B7-470C-ACAF-4D3CBF2F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26742"/>
            <a:ext cx="7097378" cy="5482578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CA070F1-927E-406A-902A-E71BDEFF380F}"/>
              </a:ext>
            </a:extLst>
          </p:cNvPr>
          <p:cNvSpPr/>
          <p:nvPr/>
        </p:nvSpPr>
        <p:spPr>
          <a:xfrm>
            <a:off x="5724128" y="812795"/>
            <a:ext cx="247369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/>
              <a:t>Ukraine</a:t>
            </a:r>
            <a:r>
              <a:rPr lang="pl-PL" sz="1600" b="1" dirty="0"/>
              <a:t>: ???</a:t>
            </a:r>
          </a:p>
        </p:txBody>
      </p:sp>
    </p:spTree>
    <p:extLst>
      <p:ext uri="{BB962C8B-B14F-4D97-AF65-F5344CB8AC3E}">
        <p14:creationId xmlns:p14="http://schemas.microsoft.com/office/powerpoint/2010/main" val="15364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01042" y="640819"/>
            <a:ext cx="853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b="1" dirty="0"/>
              <a:t>Immigrants residing in Poland (18 years and older</a:t>
            </a:r>
            <a:r>
              <a:rPr lang="en-US" sz="2000" b="1" dirty="0"/>
              <a:t>, </a:t>
            </a:r>
            <a:r>
              <a:rPr lang="pl-PL" sz="2000" b="1" dirty="0"/>
              <a:t>2016 </a:t>
            </a:r>
            <a:r>
              <a:rPr lang="pl-PL" sz="2000" b="1" dirty="0">
                <a:sym typeface="Wingdings" panose="05000000000000000000" pitchFamily="2" charset="2"/>
              </a:rPr>
              <a:t> as for end of Dec.</a:t>
            </a:r>
            <a:r>
              <a:rPr lang="pl-PL" sz="2000" b="1" dirty="0"/>
              <a:t>)</a:t>
            </a:r>
            <a:endParaRPr lang="pl-PL" sz="20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Statistical and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analytical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: Migration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stocks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672736" y="6573018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CSO 2018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id="{AECCD00E-3096-4872-83B4-01FA5CE9C0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228184" cy="4814674"/>
          </a:xfrm>
          <a:prstGeom prst="rect">
            <a:avLst/>
          </a:prstGeom>
          <a:noFill/>
        </p:spPr>
      </p:pic>
      <p:sp>
        <p:nvSpPr>
          <p:cNvPr id="10" name="Prostokąt: zaokrąglone rogi 8">
            <a:extLst>
              <a:ext uri="{FF2B5EF4-FFF2-40B4-BE49-F238E27FC236}">
                <a16:creationId xmlns:a16="http://schemas.microsoft.com/office/drawing/2014/main" id="{C5F4154F-E1BC-4031-A7F3-8F27C71B2F94}"/>
              </a:ext>
            </a:extLst>
          </p:cNvPr>
          <p:cNvSpPr/>
          <p:nvPr/>
        </p:nvSpPr>
        <p:spPr>
          <a:xfrm>
            <a:off x="6156177" y="1278674"/>
            <a:ext cx="2990794" cy="4814674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744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thousand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Males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(67%)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Productive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(97%)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Ukrainians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(61%)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pl-PL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2015: 284 </a:t>
            </a:r>
            <a:r>
              <a:rPr lang="pl-PL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thousand</a:t>
            </a:r>
            <a:endParaRPr lang="pl-PL" kern="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2016: 455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thous</a:t>
            </a:r>
            <a:r>
              <a:rPr lang="pl-PL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and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70%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12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months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36% with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tertiary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Warsaw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(22%)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ADFDA6C0-0855-44D2-9240-42C14026B32C}"/>
              </a:ext>
            </a:extLst>
          </p:cNvPr>
          <p:cNvSpPr/>
          <p:nvPr/>
        </p:nvSpPr>
        <p:spPr>
          <a:xfrm>
            <a:off x="6156177" y="2924944"/>
            <a:ext cx="2987823" cy="129614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492" y="27276"/>
            <a:ext cx="8379987" cy="468732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Foreign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in Poland 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Górny et al. 2018</a:t>
            </a:r>
            <a:endParaRPr lang="en-US" sz="900" i="1" dirty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12282"/>
              </p:ext>
            </p:extLst>
          </p:nvPr>
        </p:nvGraphicFramePr>
        <p:xfrm>
          <a:off x="1157383" y="4666403"/>
          <a:ext cx="3646510" cy="154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7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 err="1">
                          <a:effectLst/>
                        </a:rPr>
                        <a:t>Sector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2016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2017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7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Agriculture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7.74%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0.63%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Industry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11.1%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Construction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5.58%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6.13%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7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Trade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3.96%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2.91%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00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Market services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8.48%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6.72%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26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Non-market services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3.14%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4.42%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85962"/>
              </p:ext>
            </p:extLst>
          </p:nvPr>
        </p:nvGraphicFramePr>
        <p:xfrm>
          <a:off x="4932040" y="4664008"/>
          <a:ext cx="3143250" cy="148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 err="1">
                          <a:effectLst/>
                        </a:rPr>
                        <a:t>Size</a:t>
                      </a:r>
                      <a:r>
                        <a:rPr lang="pl-PL" sz="1100" b="1" u="none" strike="noStrike" dirty="0">
                          <a:effectLst/>
                        </a:rPr>
                        <a:t> of the </a:t>
                      </a:r>
                      <a:r>
                        <a:rPr lang="pl-PL" sz="1100" b="1" u="none" strike="noStrike" dirty="0" err="1">
                          <a:effectLst/>
                        </a:rPr>
                        <a:t>company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2016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2017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0-9 </a:t>
                      </a:r>
                      <a:r>
                        <a:rPr lang="pl-PL" sz="1100" u="none" strike="noStrike" dirty="0" err="1">
                          <a:effectLst/>
                        </a:rPr>
                        <a:t>employees</a:t>
                      </a:r>
                      <a:r>
                        <a:rPr lang="pl-PL" sz="1100" u="none" strike="noStrike" dirty="0">
                          <a:effectLst/>
                        </a:rPr>
                        <a:t> (micro)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6.22%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5.14%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10-50 (small)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11.8%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12.9%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51-250 (medium)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19.8%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22.4%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over</a:t>
                      </a:r>
                      <a:r>
                        <a:rPr lang="pl-PL" sz="1100" u="none" strike="noStrike" dirty="0">
                          <a:effectLst/>
                        </a:rPr>
                        <a:t> 250 (</a:t>
                      </a:r>
                      <a:r>
                        <a:rPr lang="pl-PL" sz="1100" u="none" strike="noStrike" dirty="0" err="1">
                          <a:effectLst/>
                        </a:rPr>
                        <a:t>large</a:t>
                      </a:r>
                      <a:r>
                        <a:rPr lang="pl-PL" sz="1100" u="none" strike="noStrike" dirty="0">
                          <a:effectLst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42.0%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45.9%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978337C-6E71-497C-9E1D-C1AF0ED90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5" y="1043706"/>
            <a:ext cx="8280920" cy="3503626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79512" y="943095"/>
            <a:ext cx="1585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Average: 6,8%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524328" y="940120"/>
            <a:ext cx="1585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Average: 5,9%</a:t>
            </a:r>
          </a:p>
        </p:txBody>
      </p:sp>
      <p:sp>
        <p:nvSpPr>
          <p:cNvPr id="9" name="pole tekstowe 9">
            <a:extLst>
              <a:ext uri="{FF2B5EF4-FFF2-40B4-BE49-F238E27FC236}">
                <a16:creationId xmlns:a16="http://schemas.microsoft.com/office/drawing/2014/main" id="{10F97B1E-1D9B-4EE4-A9BB-CF6CA856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92" y="468460"/>
            <a:ext cx="853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Share of companies employing foreigners</a:t>
            </a:r>
          </a:p>
        </p:txBody>
      </p:sp>
    </p:spTree>
    <p:extLst>
      <p:ext uri="{BB962C8B-B14F-4D97-AF65-F5344CB8AC3E}">
        <p14:creationId xmlns:p14="http://schemas.microsoft.com/office/powerpoint/2010/main" val="299560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4395"/>
            <a:ext cx="8676456" cy="57352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Foreign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in Poland 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3528" y="75103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Share in the total employment: approx. 2%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227CE-7470-4831-8193-696F44BA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3575941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6372200" y="1222736"/>
            <a:ext cx="2520280" cy="3142368"/>
          </a:xfrm>
          <a:prstGeom prst="ellipse">
            <a:avLst/>
          </a:prstGeom>
          <a:solidFill>
            <a:srgbClr val="2683C6">
              <a:alpha val="18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25"/>
          </a:p>
        </p:txBody>
      </p:sp>
      <p:sp>
        <p:nvSpPr>
          <p:cNvPr id="8" name="Elipsa 7"/>
          <p:cNvSpPr/>
          <p:nvPr/>
        </p:nvSpPr>
        <p:spPr>
          <a:xfrm>
            <a:off x="5652120" y="3506700"/>
            <a:ext cx="936192" cy="1048444"/>
          </a:xfrm>
          <a:prstGeom prst="ellipse">
            <a:avLst/>
          </a:prstGeom>
          <a:solidFill>
            <a:srgbClr val="2683C6">
              <a:alpha val="18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25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55AD9C1-98BC-4DB7-94E7-7B81CE26E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Górny et al. 2018</a:t>
            </a:r>
            <a:endParaRPr lang="en-US" sz="9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58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3137"/>
            <a:ext cx="8424936" cy="47170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Foreign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in Poland 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99CF59-4AA0-4E7E-9135-D82F22CD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Górny et al. 2018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7" name="pole tekstowe 9">
            <a:extLst>
              <a:ext uri="{FF2B5EF4-FFF2-40B4-BE49-F238E27FC236}">
                <a16:creationId xmlns:a16="http://schemas.microsoft.com/office/drawing/2014/main" id="{EB64657F-C2D3-402F-AED3-53045A2F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5" y="564845"/>
            <a:ext cx="6455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Simplified procedure: share of seasonal workers in the total employment, 29.06.2017 and 29.06.2018</a:t>
            </a:r>
          </a:p>
        </p:txBody>
      </p:sp>
      <p:pic>
        <p:nvPicPr>
          <p:cNvPr id="9" name="Obraz 87">
            <a:extLst>
              <a:ext uri="{FF2B5EF4-FFF2-40B4-BE49-F238E27FC236}">
                <a16:creationId xmlns:a16="http://schemas.microsoft.com/office/drawing/2014/main" id="{1B533169-48FC-43D8-BACF-3CA18B7891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 b="12676"/>
          <a:stretch/>
        </p:blipFill>
        <p:spPr bwMode="auto">
          <a:xfrm>
            <a:off x="827584" y="1428312"/>
            <a:ext cx="7128792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964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3137"/>
            <a:ext cx="8424936" cy="57352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Foreign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in Poland 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4999529"/>
            <a:ext cx="171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Average 2016: 34%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A30AA-C48A-4F55-9224-92211622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321542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999CF59-4AA0-4E7E-9135-D82F22CD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Górny et al. 2018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7" name="pole tekstowe 9">
            <a:extLst>
              <a:ext uri="{FF2B5EF4-FFF2-40B4-BE49-F238E27FC236}">
                <a16:creationId xmlns:a16="http://schemas.microsoft.com/office/drawing/2014/main" id="{EB64657F-C2D3-402F-AED3-53045A2F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5" y="564845"/>
            <a:ext cx="6455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Share in the total employment among those companies that employ foreigners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6904EE-112D-4AFD-8E68-91B4DD22A939}"/>
              </a:ext>
            </a:extLst>
          </p:cNvPr>
          <p:cNvSpPr txBox="1"/>
          <p:nvPr/>
        </p:nvSpPr>
        <p:spPr>
          <a:xfrm>
            <a:off x="6098266" y="4999529"/>
            <a:ext cx="171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/>
              <a:t>Average</a:t>
            </a:r>
            <a:r>
              <a:rPr lang="pl-PL" sz="1400" b="1" dirty="0"/>
              <a:t> 2017: 31% </a:t>
            </a:r>
          </a:p>
        </p:txBody>
      </p:sp>
    </p:spTree>
    <p:extLst>
      <p:ext uri="{BB962C8B-B14F-4D97-AF65-F5344CB8AC3E}">
        <p14:creationId xmlns:p14="http://schemas.microsoft.com/office/powerpoint/2010/main" val="24710637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3137"/>
            <a:ext cx="8424936" cy="47170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Foreign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in Poland 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99CF59-4AA0-4E7E-9135-D82F22CD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Kaczmarczyk 2018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7" name="pole tekstowe 9">
            <a:extLst>
              <a:ext uri="{FF2B5EF4-FFF2-40B4-BE49-F238E27FC236}">
                <a16:creationId xmlns:a16="http://schemas.microsoft.com/office/drawing/2014/main" id="{EB64657F-C2D3-402F-AED3-53045A2F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5" y="564845"/>
            <a:ext cx="645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Labour market: short-term effects</a:t>
            </a:r>
          </a:p>
        </p:txBody>
      </p:sp>
      <p:pic>
        <p:nvPicPr>
          <p:cNvPr id="8" name="Obraz 3">
            <a:extLst>
              <a:ext uri="{FF2B5EF4-FFF2-40B4-BE49-F238E27FC236}">
                <a16:creationId xmlns:a16="http://schemas.microsoft.com/office/drawing/2014/main" id="{02CBAB98-6D39-4B68-BF84-5FED9A1AA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81843"/>
            <a:ext cx="7128792" cy="54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37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3137"/>
            <a:ext cx="8424936" cy="47170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Foreign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in Poland 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99CF59-4AA0-4E7E-9135-D82F22CD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Stefańczyk 2018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7" name="pole tekstowe 9">
            <a:extLst>
              <a:ext uri="{FF2B5EF4-FFF2-40B4-BE49-F238E27FC236}">
                <a16:creationId xmlns:a16="http://schemas.microsoft.com/office/drawing/2014/main" id="{EB64657F-C2D3-402F-AED3-53045A2F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5" y="564845"/>
            <a:ext cx="645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Labour market: long-term effects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7130FA-6C16-4237-80D6-87D3DC17B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" y="1835849"/>
            <a:ext cx="4776177" cy="32587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CB7F29-BA02-49D5-B09F-B57435D8165B}"/>
              </a:ext>
            </a:extLst>
          </p:cNvPr>
          <p:cNvSpPr/>
          <p:nvPr/>
        </p:nvSpPr>
        <p:spPr>
          <a:xfrm>
            <a:off x="7450" y="12049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b="1" dirty="0">
                <a:latin typeface="Lato"/>
                <a:cs typeface="Times New Roman" panose="02020603050405020304" pitchFamily="18" charset="0"/>
              </a:rPr>
              <a:t>Unemployment rate (trend) and seasonal immigration</a:t>
            </a:r>
            <a:endParaRPr lang="pl-PL" sz="1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889E48-6575-4E34-8A54-53F2D5AD19DA}"/>
              </a:ext>
            </a:extLst>
          </p:cNvPr>
          <p:cNvSpPr/>
          <p:nvPr/>
        </p:nvSpPr>
        <p:spPr>
          <a:xfrm>
            <a:off x="4789930" y="11914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b="1" dirty="0">
                <a:latin typeface="Lato"/>
                <a:ea typeface="Times New Roman" panose="02020603050405020304" pitchFamily="18" charset="0"/>
                <a:cs typeface="Times New Roman" panose="02020603050405020304" pitchFamily="18" charset="0"/>
              </a:rPr>
              <a:t>Employment rate (trend) and seasonal immigration</a:t>
            </a:r>
            <a:endParaRPr lang="pl-PL" sz="1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209C77-D2E5-4D24-BCAA-2B0F156F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144" y="1826397"/>
            <a:ext cx="4572000" cy="3258787"/>
          </a:xfrm>
          <a:prstGeom prst="rect">
            <a:avLst/>
          </a:prstGeom>
        </p:spPr>
      </p:pic>
      <p:sp>
        <p:nvSpPr>
          <p:cNvPr id="13" name="Prostokąt zaokrąglony 7">
            <a:extLst>
              <a:ext uri="{FF2B5EF4-FFF2-40B4-BE49-F238E27FC236}">
                <a16:creationId xmlns:a16="http://schemas.microsoft.com/office/drawing/2014/main" id="{C57EEE12-E84D-4746-B78F-C88B05B915C9}"/>
              </a:ext>
            </a:extLst>
          </p:cNvPr>
          <p:cNvSpPr/>
          <p:nvPr/>
        </p:nvSpPr>
        <p:spPr>
          <a:xfrm>
            <a:off x="29595" y="1995144"/>
            <a:ext cx="4601589" cy="36004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7">
            <a:extLst>
              <a:ext uri="{FF2B5EF4-FFF2-40B4-BE49-F238E27FC236}">
                <a16:creationId xmlns:a16="http://schemas.microsoft.com/office/drawing/2014/main" id="{D3EFC6F1-6519-44D3-8E0A-566832CF0CD4}"/>
              </a:ext>
            </a:extLst>
          </p:cNvPr>
          <p:cNvSpPr/>
          <p:nvPr/>
        </p:nvSpPr>
        <p:spPr>
          <a:xfrm>
            <a:off x="4751596" y="1946963"/>
            <a:ext cx="4393336" cy="36004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A707A05-9E83-4C87-926F-521A705D3EE7}"/>
              </a:ext>
            </a:extLst>
          </p:cNvPr>
          <p:cNvSpPr/>
          <p:nvPr/>
        </p:nvSpPr>
        <p:spPr>
          <a:xfrm>
            <a:off x="4139952" y="5319841"/>
            <a:ext cx="4896544" cy="775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So</a:t>
            </a:r>
            <a:r>
              <a:rPr lang="pl-PL" dirty="0"/>
              <a:t> far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impact</a:t>
            </a:r>
            <a:r>
              <a:rPr lang="pl-PL" dirty="0"/>
              <a:t> on the </a:t>
            </a:r>
            <a:r>
              <a:rPr lang="pl-PL" dirty="0" err="1"/>
              <a:t>wage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(</a:t>
            </a:r>
            <a:r>
              <a:rPr lang="pl-PL" dirty="0" err="1"/>
              <a:t>wage</a:t>
            </a:r>
            <a:r>
              <a:rPr lang="pl-PL" dirty="0"/>
              <a:t> </a:t>
            </a:r>
            <a:r>
              <a:rPr lang="pl-PL" dirty="0" err="1"/>
              <a:t>compression</a:t>
            </a:r>
            <a:r>
              <a:rPr lang="pl-PL" dirty="0"/>
              <a:t>) </a:t>
            </a:r>
            <a:r>
              <a:rPr lang="pl-PL" dirty="0">
                <a:sym typeface="Wingdings" panose="05000000000000000000" pitchFamily="2" charset="2"/>
              </a:rPr>
              <a:t> Strzelecki 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407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E8C8E0D-659F-451E-8268-376BFBC897B6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93137"/>
            <a:ext cx="8424936" cy="4717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Foreign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in Poland 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pole tekstowe 9">
            <a:extLst>
              <a:ext uri="{FF2B5EF4-FFF2-40B4-BE49-F238E27FC236}">
                <a16:creationId xmlns:a16="http://schemas.microsoft.com/office/drawing/2014/main" id="{870A1549-398B-4B4D-8D31-5554079C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5" y="564845"/>
            <a:ext cx="8327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Labour market: structural effects </a:t>
            </a:r>
            <a:r>
              <a:rPr lang="pl-PL" sz="2000" b="1" dirty="0">
                <a:sym typeface="Wingdings" panose="05000000000000000000" pitchFamily="2" charset="2"/>
              </a:rPr>
              <a:t> </a:t>
            </a:r>
            <a:r>
              <a:rPr lang="pl-PL" sz="2000" b="1" dirty="0" err="1">
                <a:sym typeface="Wingdings" panose="05000000000000000000" pitchFamily="2" charset="2"/>
              </a:rPr>
              <a:t>segmentation</a:t>
            </a:r>
            <a:r>
              <a:rPr lang="pl-PL" sz="2000" b="1" dirty="0">
                <a:sym typeface="Wingdings" panose="05000000000000000000" pitchFamily="2" charset="2"/>
              </a:rPr>
              <a:t>  </a:t>
            </a:r>
            <a:r>
              <a:rPr lang="pl-PL" sz="2000" b="1" dirty="0" err="1">
                <a:sym typeface="Wingdings" panose="05000000000000000000" pitchFamily="2" charset="2"/>
              </a:rPr>
              <a:t>displacement</a:t>
            </a:r>
            <a:r>
              <a:rPr lang="pl-PL" sz="2000" b="1" dirty="0">
                <a:sym typeface="Wingdings" panose="05000000000000000000" pitchFamily="2" charset="2"/>
              </a:rPr>
              <a:t> </a:t>
            </a:r>
            <a:r>
              <a:rPr lang="pl-PL" sz="2000" b="1" dirty="0" err="1">
                <a:sym typeface="Wingdings" panose="05000000000000000000" pitchFamily="2" charset="2"/>
              </a:rPr>
              <a:t>effect</a:t>
            </a:r>
            <a:r>
              <a:rPr lang="pl-PL" sz="2000" b="1" dirty="0">
                <a:sym typeface="Wingdings" panose="05000000000000000000" pitchFamily="2" charset="2"/>
              </a:rPr>
              <a:t>?</a:t>
            </a:r>
            <a:endParaRPr lang="pl-PL" sz="2000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4DA46AA-2FD5-470D-B43C-696102266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6612260"/>
            <a:ext cx="206084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CMR and WISE EUROPA 2018</a:t>
            </a:r>
            <a:endParaRPr lang="en-US" sz="900" i="1" dirty="0">
              <a:latin typeface="Calibri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D87706-1D62-4CBE-8436-99C0060D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61003"/>
            <a:ext cx="9036496" cy="54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89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3137"/>
            <a:ext cx="8424936" cy="47170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Foreign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in Poland 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pole tekstowe 9">
            <a:extLst>
              <a:ext uri="{FF2B5EF4-FFF2-40B4-BE49-F238E27FC236}">
                <a16:creationId xmlns:a16="http://schemas.microsoft.com/office/drawing/2014/main" id="{EB64657F-C2D3-402F-AED3-53045A2F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5" y="564845"/>
            <a:ext cx="645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Labour market: </a:t>
            </a:r>
            <a:r>
              <a:rPr lang="pl-PL" sz="2000" b="1" dirty="0" err="1"/>
              <a:t>displacement</a:t>
            </a:r>
            <a:r>
              <a:rPr lang="pl-PL" sz="2000" b="1" dirty="0"/>
              <a:t> </a:t>
            </a:r>
            <a:r>
              <a:rPr lang="pl-PL" sz="2000" b="1" dirty="0" err="1"/>
              <a:t>effect</a:t>
            </a:r>
            <a:r>
              <a:rPr lang="pl-PL" sz="2000" b="1" dirty="0"/>
              <a:t>?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A721BB6-78FC-450E-B3C9-9E74DB311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1590"/>
            <a:ext cx="8280920" cy="51157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DD2D841-2902-4E21-97A4-344FB807F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Dziennik.pl</a:t>
            </a:r>
            <a:endParaRPr lang="en-US" sz="9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1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Agenda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509029" cy="590465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 err="1"/>
              <a:t>Instead</a:t>
            </a:r>
            <a:r>
              <a:rPr lang="pl-PL" sz="2000" dirty="0"/>
              <a:t> of </a:t>
            </a:r>
            <a:r>
              <a:rPr lang="pl-PL" sz="2000" dirty="0" err="1"/>
              <a:t>introduction</a:t>
            </a:r>
            <a:r>
              <a:rPr lang="pl-PL" sz="2000" dirty="0"/>
              <a:t>: a </a:t>
            </a:r>
            <a:r>
              <a:rPr lang="pl-PL" sz="2000" dirty="0" err="1"/>
              <a:t>methodological</a:t>
            </a:r>
            <a:r>
              <a:rPr lang="pl-PL" sz="2000" dirty="0"/>
              <a:t> </a:t>
            </a:r>
            <a:r>
              <a:rPr lang="pl-PL" sz="2000" dirty="0" err="1"/>
              <a:t>comment</a:t>
            </a:r>
            <a:endParaRPr lang="pl-PL" sz="2000" dirty="0"/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 err="1"/>
              <a:t>Immigration</a:t>
            </a:r>
            <a:r>
              <a:rPr lang="pl-PL" sz="2000" dirty="0"/>
              <a:t> to Poland: </a:t>
            </a:r>
            <a:r>
              <a:rPr lang="pl-PL" sz="2000" dirty="0" err="1"/>
              <a:t>challenges</a:t>
            </a:r>
            <a:r>
              <a:rPr lang="pl-PL" sz="2000" dirty="0"/>
              <a:t> and </a:t>
            </a:r>
            <a:r>
              <a:rPr lang="pl-PL" sz="2000" dirty="0" err="1"/>
              <a:t>opportunities</a:t>
            </a:r>
            <a:endParaRPr lang="pl-PL" sz="2000" dirty="0"/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Statistical and </a:t>
            </a:r>
            <a:r>
              <a:rPr lang="pl-PL" sz="1600" dirty="0" err="1"/>
              <a:t>analytical</a:t>
            </a:r>
            <a:r>
              <a:rPr lang="pl-PL" sz="1600" dirty="0"/>
              <a:t> </a:t>
            </a:r>
            <a:r>
              <a:rPr lang="pl-PL" sz="1600" dirty="0" err="1"/>
              <a:t>challenges</a:t>
            </a:r>
            <a:endParaRPr lang="pl-PL" sz="1600" dirty="0"/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 err="1"/>
              <a:t>Labour</a:t>
            </a:r>
            <a:r>
              <a:rPr lang="pl-PL" sz="1600" dirty="0"/>
              <a:t> market </a:t>
            </a:r>
            <a:r>
              <a:rPr lang="pl-PL" sz="1600" dirty="0" err="1"/>
              <a:t>related</a:t>
            </a:r>
            <a:r>
              <a:rPr lang="pl-PL" sz="1600" dirty="0"/>
              <a:t> </a:t>
            </a:r>
            <a:r>
              <a:rPr lang="pl-PL" sz="1600" dirty="0" err="1"/>
              <a:t>issues</a:t>
            </a:r>
            <a:endParaRPr lang="pl-PL" sz="1600" dirty="0"/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Integration of </a:t>
            </a:r>
            <a:r>
              <a:rPr lang="pl-PL" sz="1600" dirty="0" err="1"/>
              <a:t>immigrants</a:t>
            </a:r>
            <a:endParaRPr lang="pl-PL" sz="1600" dirty="0"/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Migration and </a:t>
            </a:r>
            <a:r>
              <a:rPr lang="pl-PL" sz="1600" dirty="0" err="1"/>
              <a:t>demography</a:t>
            </a:r>
            <a:endParaRPr lang="pl-PL" sz="1600" dirty="0"/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 err="1"/>
              <a:t>Concluding</a:t>
            </a:r>
            <a:r>
              <a:rPr lang="pl-PL" sz="2000" dirty="0"/>
              <a:t> remarks</a:t>
            </a:r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316825" cy="764704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Emigration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the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market – the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case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of Poland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3968" y="6564957"/>
            <a:ext cx="493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Source: Kaczmarczyk 2018 </a:t>
            </a:r>
            <a:r>
              <a:rPr lang="pl-PL" sz="1200" i="1" dirty="0" err="1"/>
              <a:t>based</a:t>
            </a:r>
            <a:r>
              <a:rPr lang="pl-PL" sz="1200" i="1" dirty="0"/>
              <a:t> on CSO data and </a:t>
            </a:r>
            <a:r>
              <a:rPr lang="en-US" sz="1200" i="1" dirty="0" err="1"/>
              <a:t>Roszkowska</a:t>
            </a:r>
            <a:r>
              <a:rPr lang="en-US" sz="1200" i="1" dirty="0"/>
              <a:t> et al. (2017).</a:t>
            </a:r>
            <a:endParaRPr lang="pl-PL" sz="1200" dirty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64704"/>
            <a:ext cx="8244817" cy="5589240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8" y="752491"/>
            <a:ext cx="8516322" cy="5265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531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494464" cy="552067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2000" b="1" dirty="0"/>
              <a:t>Post-2004</a:t>
            </a:r>
            <a:r>
              <a:rPr lang="pl-PL" sz="2000" dirty="0"/>
              <a:t> </a:t>
            </a:r>
            <a:r>
              <a:rPr lang="pl-PL" sz="2000" b="1" dirty="0" err="1"/>
              <a:t>migration</a:t>
            </a:r>
            <a:r>
              <a:rPr lang="pl-PL" sz="2000" b="1" dirty="0"/>
              <a:t> and </a:t>
            </a:r>
            <a:r>
              <a:rPr lang="pl-PL" sz="2000" b="1" dirty="0" err="1"/>
              <a:t>its</a:t>
            </a:r>
            <a:r>
              <a:rPr lang="pl-PL" sz="2000" b="1" dirty="0"/>
              <a:t> </a:t>
            </a:r>
            <a:r>
              <a:rPr lang="pl-PL" sz="2000" b="1" dirty="0" err="1"/>
              <a:t>effects</a:t>
            </a:r>
            <a:r>
              <a:rPr lang="pl-PL" sz="2000" b="1" dirty="0"/>
              <a:t>: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dirty="0"/>
              <a:t>As compared to a counterfactual scenario – labour force around 750-800 thous. smaller </a:t>
            </a:r>
            <a:r>
              <a:rPr lang="pl-PL" sz="2000" b="1" dirty="0">
                <a:sym typeface="Wingdings" panose="05000000000000000000" pitchFamily="2" charset="2"/>
              </a:rPr>
              <a:t> impact in terms of labour market pressure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b="1" dirty="0">
                <a:sym typeface="Wingdings" panose="05000000000000000000" pitchFamily="2" charset="2"/>
              </a:rPr>
              <a:t>Effects: </a:t>
            </a:r>
            <a:r>
              <a:rPr lang="pl-PL" sz="2000" dirty="0">
                <a:sym typeface="Wingdings" panose="05000000000000000000" pitchFamily="2" charset="2"/>
              </a:rPr>
              <a:t>no clear impact on unemployment, vacancies, limited (and selective) impact on the wage level (Budnik 2008); some effects for selected professions and regional / local labour markets (Kowalska 2011)</a:t>
            </a:r>
            <a:endParaRPr lang="en-US" sz="2000" b="1" dirty="0">
              <a:sym typeface="Wingdings" pitchFamily="2" charset="2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pl-PL" sz="2000" b="1" dirty="0">
                <a:sym typeface="Wingdings" pitchFamily="2" charset="2"/>
              </a:rPr>
              <a:t>Challenge – additional effects:</a:t>
            </a:r>
            <a:r>
              <a:rPr lang="pl-PL" sz="2000" dirty="0">
                <a:sym typeface="Wingdings" pitchFamily="2" charset="2"/>
              </a:rPr>
              <a:t> educational system - absorption, self-employment, „accession effect”, low level of internal mobility, structural mismatches   general equilibrium models:</a:t>
            </a:r>
            <a:endParaRPr lang="en-US" sz="2000" b="1" dirty="0">
              <a:sym typeface="Wingdings" pitchFamily="2" charset="2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800" dirty="0">
                <a:sym typeface="Wingdings" pitchFamily="2" charset="2"/>
              </a:rPr>
              <a:t>Brücker </a:t>
            </a:r>
            <a:r>
              <a:rPr lang="en-US" sz="1800" i="1" dirty="0">
                <a:sym typeface="Wingdings" pitchFamily="2" charset="2"/>
              </a:rPr>
              <a:t>et al. </a:t>
            </a:r>
            <a:r>
              <a:rPr lang="en-US" sz="1800" dirty="0">
                <a:sym typeface="Wingdings" pitchFamily="2" charset="2"/>
              </a:rPr>
              <a:t>2009: </a:t>
            </a:r>
            <a:r>
              <a:rPr lang="pl-PL" sz="1800" dirty="0">
                <a:sym typeface="Wingdings" pitchFamily="2" charset="2"/>
              </a:rPr>
              <a:t>negative impact on the GDP, positive on the GDP per capita, neglibile in terms of unemployment and wage level</a:t>
            </a:r>
            <a:endParaRPr lang="en-US" sz="1800" dirty="0">
              <a:sym typeface="Wingdings" pitchFamily="2" charset="2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800" dirty="0">
                <a:sym typeface="Wingdings" pitchFamily="2" charset="2"/>
              </a:rPr>
              <a:t>NIESR 2011</a:t>
            </a:r>
            <a:r>
              <a:rPr lang="pl-PL" sz="1800" dirty="0">
                <a:sym typeface="Wingdings" pitchFamily="2" charset="2"/>
              </a:rPr>
              <a:t>…</a:t>
            </a:r>
            <a:endParaRPr lang="en-US" sz="1800" dirty="0">
              <a:sym typeface="Wingdings" pitchFamily="2" charset="2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ym typeface="Wingdings" pitchFamily="2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63" y="0"/>
            <a:ext cx="8389937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Emigration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the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market – the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case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of Poland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0202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34225" y="1"/>
            <a:ext cx="7875550" cy="40307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Emigration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 and the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labour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 market – the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case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 of Poland</a:t>
            </a:r>
            <a:endParaRPr lang="en-GB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521112" y="6552877"/>
            <a:ext cx="2592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NIESR 2011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CCB912A-13F8-41E0-A0DF-94841496CC18}"/>
              </a:ext>
            </a:extLst>
          </p:cNvPr>
          <p:cNvSpPr/>
          <p:nvPr/>
        </p:nvSpPr>
        <p:spPr>
          <a:xfrm>
            <a:off x="1888377" y="5630656"/>
            <a:ext cx="53672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 err="1">
                <a:solidFill>
                  <a:srgbClr val="FF0000"/>
                </a:solidFill>
              </a:rPr>
              <a:t>Why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so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limited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effects</a:t>
            </a:r>
            <a:r>
              <a:rPr lang="pl-PL" sz="2000" b="1" dirty="0">
                <a:solidFill>
                  <a:srgbClr val="FF0000"/>
                </a:solidFill>
              </a:rPr>
              <a:t>???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pl-PL" sz="2000" b="1" dirty="0" err="1"/>
              <a:t>selectivity</a:t>
            </a:r>
            <a:r>
              <a:rPr lang="pl-PL" sz="2000" b="1" dirty="0"/>
              <a:t> of </a:t>
            </a:r>
            <a:r>
              <a:rPr lang="pl-PL" sz="2000" b="1" dirty="0" err="1"/>
              <a:t>migration</a:t>
            </a:r>
            <a:r>
              <a:rPr lang="pl-PL" sz="2000" b="1" dirty="0"/>
              <a:t> and </a:t>
            </a:r>
            <a:r>
              <a:rPr lang="pl-PL" sz="2000" b="1" dirty="0" err="1"/>
              <a:t>labour</a:t>
            </a:r>
            <a:r>
              <a:rPr lang="pl-PL" sz="2000" b="1" dirty="0"/>
              <a:t> market </a:t>
            </a:r>
            <a:r>
              <a:rPr lang="pl-PL" sz="2000" b="1" dirty="0" err="1"/>
              <a:t>structure</a:t>
            </a:r>
            <a:r>
              <a:rPr lang="pl-PL" sz="2000" b="1" dirty="0"/>
              <a:t> </a:t>
            </a:r>
            <a:r>
              <a:rPr lang="en-US" sz="2000" dirty="0"/>
              <a:t>(</a:t>
            </a:r>
            <a:r>
              <a:rPr lang="pl-PL" sz="2000" dirty="0" err="1"/>
              <a:t>strong</a:t>
            </a:r>
            <a:r>
              <a:rPr lang="pl-PL" sz="2000" dirty="0"/>
              <a:t> </a:t>
            </a:r>
            <a:r>
              <a:rPr lang="pl-PL" sz="2000" dirty="0" err="1"/>
              <a:t>oversupply</a:t>
            </a:r>
            <a:r>
              <a:rPr lang="pl-PL" sz="2000" dirty="0"/>
              <a:t> of </a:t>
            </a:r>
            <a:r>
              <a:rPr lang="pl-PL" sz="2000" dirty="0" err="1"/>
              <a:t>labour</a:t>
            </a:r>
            <a:r>
              <a:rPr lang="pl-PL" sz="2000" dirty="0"/>
              <a:t>)</a:t>
            </a:r>
            <a:endParaRPr lang="en-US" sz="2000" dirty="0">
              <a:sym typeface="Wingdings" pitchFamily="2" charset="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7CD5F11-E904-47C7-9661-416112EC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5041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084C255E-A27B-4023-BFCB-F2DE523980B3}"/>
              </a:ext>
            </a:extLst>
          </p:cNvPr>
          <p:cNvSpPr/>
          <p:nvPr/>
        </p:nvSpPr>
        <p:spPr>
          <a:xfrm>
            <a:off x="3990654" y="1196752"/>
            <a:ext cx="792088" cy="3787128"/>
          </a:xfrm>
          <a:prstGeom prst="roundRect">
            <a:avLst/>
          </a:prstGeom>
          <a:solidFill>
            <a:srgbClr val="C000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F53914E-EEB5-49DA-8104-A49208318806}"/>
              </a:ext>
            </a:extLst>
          </p:cNvPr>
          <p:cNvSpPr txBox="1">
            <a:spLocks noChangeArrowheads="1"/>
          </p:cNvSpPr>
          <p:nvPr/>
        </p:nvSpPr>
        <p:spPr>
          <a:xfrm>
            <a:off x="634225" y="667251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GB" sz="24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3137"/>
            <a:ext cx="8568952" cy="47170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Integration of immigrants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99CF59-4AA0-4E7E-9135-D82F22CD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Kaczmarczyk et al. 2018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7" name="pole tekstowe 9">
            <a:extLst>
              <a:ext uri="{FF2B5EF4-FFF2-40B4-BE49-F238E27FC236}">
                <a16:creationId xmlns:a16="http://schemas.microsoft.com/office/drawing/2014/main" id="{EB64657F-C2D3-402F-AED3-53045A2F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5" y="564845"/>
            <a:ext cx="645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Integration of immigrants: the case of Poland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9D243B7-6ADB-4501-860B-544F3ABB5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678985"/>
              </p:ext>
            </p:extLst>
          </p:nvPr>
        </p:nvGraphicFramePr>
        <p:xfrm>
          <a:off x="717222" y="1685487"/>
          <a:ext cx="7431571" cy="273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a 4">
            <a:extLst>
              <a:ext uri="{FF2B5EF4-FFF2-40B4-BE49-F238E27FC236}">
                <a16:creationId xmlns:a16="http://schemas.microsoft.com/office/drawing/2014/main" id="{95713E4F-5354-4808-82E7-E0EAA5A6C3CF}"/>
              </a:ext>
            </a:extLst>
          </p:cNvPr>
          <p:cNvGrpSpPr>
            <a:grpSpLocks/>
          </p:cNvGrpSpPr>
          <p:nvPr/>
        </p:nvGrpSpPr>
        <p:grpSpPr>
          <a:xfrm>
            <a:off x="2627784" y="1063311"/>
            <a:ext cx="3932636" cy="585470"/>
            <a:chOff x="0" y="0"/>
            <a:chExt cx="3932636" cy="710877"/>
          </a:xfrm>
        </p:grpSpPr>
        <p:sp>
          <p:nvSpPr>
            <p:cNvPr id="11" name="Prostokąt zaokrąglony 2">
              <a:extLst>
                <a:ext uri="{FF2B5EF4-FFF2-40B4-BE49-F238E27FC236}">
                  <a16:creationId xmlns:a16="http://schemas.microsoft.com/office/drawing/2014/main" id="{A1A89C7F-C6C4-4FF1-9E98-542DE3FE9F97}"/>
                </a:ext>
              </a:extLst>
            </p:cNvPr>
            <p:cNvSpPr/>
            <p:nvPr/>
          </p:nvSpPr>
          <p:spPr>
            <a:xfrm>
              <a:off x="0" y="0"/>
              <a:ext cx="3932636" cy="3498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pl-PL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Empirically</a:t>
              </a:r>
              <a:r>
                <a:rPr lang="pl-PL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observed</a:t>
              </a:r>
              <a:r>
                <a:rPr lang="pl-PL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pl-PL" sz="1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MIGRATION PROJECT</a:t>
              </a:r>
            </a:p>
          </p:txBody>
        </p:sp>
        <p:sp>
          <p:nvSpPr>
            <p:cNvPr id="12" name="Strzałka w górę i w dół 3">
              <a:extLst>
                <a:ext uri="{FF2B5EF4-FFF2-40B4-BE49-F238E27FC236}">
                  <a16:creationId xmlns:a16="http://schemas.microsoft.com/office/drawing/2014/main" id="{0FDDDF0F-4F41-43BD-B86A-E6653A133A85}"/>
                </a:ext>
              </a:extLst>
            </p:cNvPr>
            <p:cNvSpPr/>
            <p:nvPr/>
          </p:nvSpPr>
          <p:spPr>
            <a:xfrm>
              <a:off x="1688592" y="365760"/>
              <a:ext cx="233265" cy="34511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sz="2400"/>
            </a:p>
          </p:txBody>
        </p:sp>
      </p:grpSp>
      <p:sp>
        <p:nvSpPr>
          <p:cNvPr id="4" name="Rectangle 8">
            <a:extLst>
              <a:ext uri="{FF2B5EF4-FFF2-40B4-BE49-F238E27FC236}">
                <a16:creationId xmlns:a16="http://schemas.microsoft.com/office/drawing/2014/main" id="{5FAC5C0E-BA0D-4809-B566-72F25810E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222" y="71831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1406D7-45C7-43D1-9A45-DA8E7B6857CE}"/>
              </a:ext>
            </a:extLst>
          </p:cNvPr>
          <p:cNvGrpSpPr/>
          <p:nvPr/>
        </p:nvGrpSpPr>
        <p:grpSpPr>
          <a:xfrm>
            <a:off x="1703998" y="4785496"/>
            <a:ext cx="6883535" cy="1656713"/>
            <a:chOff x="539552" y="1566590"/>
            <a:chExt cx="7101949" cy="2006426"/>
          </a:xfrm>
        </p:grpSpPr>
        <p:sp>
          <p:nvSpPr>
            <p:cNvPr id="18" name="Prostokąt zaokrąglony 9">
              <a:extLst>
                <a:ext uri="{FF2B5EF4-FFF2-40B4-BE49-F238E27FC236}">
                  <a16:creationId xmlns:a16="http://schemas.microsoft.com/office/drawing/2014/main" id="{0CC0C4C0-2E22-404A-AA99-ABF7B07F0EB9}"/>
                </a:ext>
              </a:extLst>
            </p:cNvPr>
            <p:cNvSpPr>
              <a:spLocks/>
            </p:cNvSpPr>
            <p:nvPr/>
          </p:nvSpPr>
          <p:spPr>
            <a:xfrm>
              <a:off x="539552" y="1566590"/>
              <a:ext cx="5328592" cy="200642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9" name="Łącznik prosty ze strzałką 10">
              <a:extLst>
                <a:ext uri="{FF2B5EF4-FFF2-40B4-BE49-F238E27FC236}">
                  <a16:creationId xmlns:a16="http://schemas.microsoft.com/office/drawing/2014/main" id="{4110BDD7-4A1B-482B-8BAC-037CF4968EEA}"/>
                </a:ext>
              </a:extLst>
            </p:cNvPr>
            <p:cNvCxnSpPr>
              <a:cxnSpLocks/>
            </p:cNvCxnSpPr>
            <p:nvPr/>
          </p:nvCxnSpPr>
          <p:spPr>
            <a:xfrm>
              <a:off x="3419872" y="2060849"/>
              <a:ext cx="0" cy="740771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60CDFA00-CF69-43FE-A0D3-7AD69A22F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90" y="1636332"/>
              <a:ext cx="37048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pl-PL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Structure</a:t>
              </a:r>
              <a:r>
                <a:rPr kumimoji="0" lang="en-US" alt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(Macro)	</a:t>
              </a:r>
              <a:r>
                <a:rPr kumimoji="0" lang="pl-PL" alt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kumimoji="0" lang="en-US" alt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Opportunities</a:t>
              </a:r>
              <a:endPara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EF2EA93B-D63B-4118-881A-38470AED6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90" y="2944407"/>
              <a:ext cx="6412912" cy="447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pl-PL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Agency</a:t>
              </a:r>
              <a:r>
                <a:rPr kumimoji="0" lang="en-US" alt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(Micro)</a:t>
              </a:r>
              <a:r>
                <a:rPr kumimoji="0" lang="pl-PL" alt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kumimoji="0" lang="en-US" altLang="pl-PL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Aspiratio</a:t>
              </a:r>
              <a:r>
                <a:rPr kumimoji="0" lang="pl-PL" alt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ns</a:t>
              </a:r>
              <a:r>
                <a:rPr kumimoji="0" lang="pl-PL" altLang="pl-PL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kumimoji="0" lang="en-US" alt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Capabilities </a:t>
              </a:r>
              <a:endPara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2" name="Łącznik prosty ze strzałką 19">
              <a:extLst>
                <a:ext uri="{FF2B5EF4-FFF2-40B4-BE49-F238E27FC236}">
                  <a16:creationId xmlns:a16="http://schemas.microsoft.com/office/drawing/2014/main" id="{9EE6AED8-206A-44BB-B500-B4236BC380F7}"/>
                </a:ext>
              </a:extLst>
            </p:cNvPr>
            <p:cNvCxnSpPr>
              <a:cxnSpLocks/>
            </p:cNvCxnSpPr>
            <p:nvPr/>
          </p:nvCxnSpPr>
          <p:spPr>
            <a:xfrm>
              <a:off x="3731808" y="2055443"/>
              <a:ext cx="699041" cy="733369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trzałka w prawo 20">
              <a:extLst>
                <a:ext uri="{FF2B5EF4-FFF2-40B4-BE49-F238E27FC236}">
                  <a16:creationId xmlns:a16="http://schemas.microsoft.com/office/drawing/2014/main" id="{2C913335-52D2-4B19-B834-6317F5C35045}"/>
                </a:ext>
              </a:extLst>
            </p:cNvPr>
            <p:cNvSpPr/>
            <p:nvPr/>
          </p:nvSpPr>
          <p:spPr>
            <a:xfrm>
              <a:off x="5550068" y="1566590"/>
              <a:ext cx="966148" cy="19879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F4F4110A-160A-47CD-9EF3-D7FCB7D9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357" y="2193855"/>
              <a:ext cx="1296144" cy="708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Migration project</a:t>
              </a:r>
              <a:endParaRPr kumimoji="0" lang="pl-PL" altLang="pl-P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8324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888" y="2078832"/>
            <a:ext cx="6426994" cy="3394472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 err="1"/>
              <a:t>LLp</a:t>
            </a:r>
            <a:endParaRPr lang="pl-PL" alt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14671" y="1083022"/>
          <a:ext cx="8921826" cy="479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3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5473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Variable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„Regular” circulants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Circular transmigrants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Irregular circulants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Long-term immigrants</a:t>
                      </a:r>
                    </a:p>
                  </a:txBody>
                  <a:tcPr marL="68576" marR="68576" marT="34288" marB="34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61">
                <a:tc>
                  <a:txBody>
                    <a:bodyPr/>
                    <a:lstStyle/>
                    <a:p>
                      <a:r>
                        <a:rPr lang="pl-PL" sz="1600" dirty="0"/>
                        <a:t>1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Years since first arrival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3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6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11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12</a:t>
                      </a:r>
                    </a:p>
                  </a:txBody>
                  <a:tcPr marL="68576" marR="68576" marT="34288" marB="3428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661">
                <a:tc>
                  <a:txBody>
                    <a:bodyPr/>
                    <a:lstStyle/>
                    <a:p>
                      <a:r>
                        <a:rPr lang="pl-PL" sz="1600" dirty="0"/>
                        <a:t>2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Visits frequency (per year)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2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1.5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1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0.2</a:t>
                      </a:r>
                    </a:p>
                  </a:txBody>
                  <a:tcPr marL="68576" marR="68576" marT="34288" marB="3428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49">
                <a:tc>
                  <a:txBody>
                    <a:bodyPr/>
                    <a:lstStyle/>
                    <a:p>
                      <a:r>
                        <a:rPr lang="pl-PL" sz="1600" dirty="0"/>
                        <a:t>3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Average length of stay (in months)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3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7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4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43</a:t>
                      </a:r>
                    </a:p>
                  </a:txBody>
                  <a:tcPr marL="68576" marR="68576" marT="34288" marB="3428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661">
                <a:tc>
                  <a:txBody>
                    <a:bodyPr/>
                    <a:lstStyle/>
                    <a:p>
                      <a:r>
                        <a:rPr lang="pl-PL" sz="1600" dirty="0"/>
                        <a:t>4</a:t>
                      </a:r>
                    </a:p>
                  </a:txBody>
                  <a:tcPr marL="68576" marR="68576" marT="34288" marB="34288" anchor="ctr"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Share of time spent in PL</a:t>
                      </a:r>
                    </a:p>
                  </a:txBody>
                  <a:tcPr marL="68576" marR="68576" marT="34288" marB="34288" anchor="ctr"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50%</a:t>
                      </a:r>
                    </a:p>
                  </a:txBody>
                  <a:tcPr marL="68576" marR="68576" marT="34288" marB="34288" anchor="ctr"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60%</a:t>
                      </a:r>
                    </a:p>
                  </a:txBody>
                  <a:tcPr marL="68576" marR="68576" marT="34288" marB="34288" anchor="ctr"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20%</a:t>
                      </a:r>
                    </a:p>
                  </a:txBody>
                  <a:tcPr marL="68576" marR="68576" marT="34288" marB="34288" anchor="ctr"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70%</a:t>
                      </a:r>
                    </a:p>
                  </a:txBody>
                  <a:tcPr marL="68576" marR="68576" marT="34288" marB="34288" anchor="ctr"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473">
                <a:tc>
                  <a:txBody>
                    <a:bodyPr/>
                    <a:lstStyle/>
                    <a:p>
                      <a:r>
                        <a:rPr lang="pl-PL" sz="1600" dirty="0"/>
                        <a:t>5</a:t>
                      </a:r>
                    </a:p>
                  </a:txBody>
                  <a:tcPr marL="68576" marR="68576" marT="34288" marB="34288" anchor="ctr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Time between the first arrival and stay longer than 2 months</a:t>
                      </a:r>
                    </a:p>
                  </a:txBody>
                  <a:tcPr marL="68576" marR="68576" marT="34288" marB="34288" anchor="ctr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1 mies.</a:t>
                      </a:r>
                    </a:p>
                  </a:txBody>
                  <a:tcPr marL="68576" marR="68576" marT="34288" marB="34288" anchor="ctr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1 mies.</a:t>
                      </a:r>
                    </a:p>
                  </a:txBody>
                  <a:tcPr marL="68576" marR="68576" marT="34288" marB="34288" anchor="ctr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5 lat</a:t>
                      </a:r>
                    </a:p>
                  </a:txBody>
                  <a:tcPr marL="68576" marR="68576" marT="34288" marB="34288" anchor="ctr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1 rok</a:t>
                      </a:r>
                    </a:p>
                  </a:txBody>
                  <a:tcPr marL="68576" marR="68576" marT="34288" marB="34288" anchor="ctr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5473">
                <a:tc>
                  <a:txBody>
                    <a:bodyPr/>
                    <a:lstStyle/>
                    <a:p>
                      <a:r>
                        <a:rPr lang="pl-PL" sz="1600" dirty="0"/>
                        <a:t>6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Share of visits shorter than 6 months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99%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20%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92%</a:t>
                      </a: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5%</a:t>
                      </a:r>
                    </a:p>
                  </a:txBody>
                  <a:tcPr marL="68576" marR="68576" marT="34288" marB="3428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wal 2"/>
          <p:cNvSpPr/>
          <p:nvPr/>
        </p:nvSpPr>
        <p:spPr>
          <a:xfrm>
            <a:off x="6410441" y="1939353"/>
            <a:ext cx="2673658" cy="62489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/>
          <p:cNvSpPr/>
          <p:nvPr/>
        </p:nvSpPr>
        <p:spPr>
          <a:xfrm>
            <a:off x="8168714" y="3152863"/>
            <a:ext cx="936104" cy="41948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/>
          <p:cNvSpPr/>
          <p:nvPr/>
        </p:nvSpPr>
        <p:spPr>
          <a:xfrm>
            <a:off x="6487636" y="3599292"/>
            <a:ext cx="936104" cy="41948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/>
          <p:cNvSpPr/>
          <p:nvPr/>
        </p:nvSpPr>
        <p:spPr>
          <a:xfrm>
            <a:off x="6487636" y="5211571"/>
            <a:ext cx="936104" cy="41948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/>
          <p:cNvSpPr/>
          <p:nvPr/>
        </p:nvSpPr>
        <p:spPr>
          <a:xfrm>
            <a:off x="3779912" y="5248718"/>
            <a:ext cx="936104" cy="41948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91273" y="5877273"/>
            <a:ext cx="1008112" cy="553998"/>
          </a:xfrm>
          <a:prstGeom prst="rect">
            <a:avLst/>
          </a:prstGeom>
          <a:solidFill>
            <a:schemeClr val="accent1">
              <a:tint val="20000"/>
              <a:alpha val="79000"/>
            </a:schemeClr>
          </a:solidFill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/>
              <a:t>50%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5894591"/>
            <a:ext cx="2592288" cy="369332"/>
          </a:xfrm>
          <a:prstGeom prst="rect">
            <a:avLst/>
          </a:prstGeom>
          <a:solidFill>
            <a:schemeClr val="accent1">
              <a:tint val="20000"/>
              <a:alpha val="79000"/>
            </a:schemeClr>
          </a:solidFill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Share in the total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846340" y="5877273"/>
            <a:ext cx="1008112" cy="369332"/>
          </a:xfrm>
          <a:prstGeom prst="rect">
            <a:avLst/>
          </a:prstGeom>
          <a:solidFill>
            <a:schemeClr val="accent1">
              <a:tint val="20000"/>
              <a:alpha val="79000"/>
            </a:schemeClr>
          </a:solidFill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19%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249262" y="5879202"/>
            <a:ext cx="1008112" cy="400110"/>
          </a:xfrm>
          <a:prstGeom prst="rect">
            <a:avLst/>
          </a:prstGeom>
          <a:solidFill>
            <a:schemeClr val="accent1">
              <a:tint val="20000"/>
              <a:alpha val="79000"/>
            </a:schemeClr>
          </a:solidFill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26%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791906" y="5875434"/>
            <a:ext cx="1008112" cy="369332"/>
          </a:xfrm>
          <a:prstGeom prst="rect">
            <a:avLst/>
          </a:prstGeom>
          <a:solidFill>
            <a:schemeClr val="accent1">
              <a:tint val="20000"/>
              <a:alpha val="79000"/>
            </a:schemeClr>
          </a:solidFill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5%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B64953D-62AA-466A-B750-5195106AF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Górny 2017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5F2E27D-75B4-4D53-AF45-2203C140F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3" y="93137"/>
            <a:ext cx="8568953" cy="47170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Integration of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immigrants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pole tekstowe 9">
            <a:extLst>
              <a:ext uri="{FF2B5EF4-FFF2-40B4-BE49-F238E27FC236}">
                <a16:creationId xmlns:a16="http://schemas.microsoft.com/office/drawing/2014/main" id="{4A69B848-8DD5-4D0F-9975-4A8C2BEA0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5" y="564845"/>
            <a:ext cx="645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Migration strategies of Ukrainian migrants in PL</a:t>
            </a:r>
          </a:p>
        </p:txBody>
      </p:sp>
    </p:spTree>
    <p:extLst>
      <p:ext uri="{BB962C8B-B14F-4D97-AF65-F5344CB8AC3E}">
        <p14:creationId xmlns:p14="http://schemas.microsoft.com/office/powerpoint/2010/main" val="23440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45" y="410017"/>
            <a:ext cx="9144000" cy="453714"/>
          </a:xfrm>
          <a:noFill/>
        </p:spPr>
        <p:txBody>
          <a:bodyPr>
            <a:noAutofit/>
          </a:bodyPr>
          <a:lstStyle/>
          <a:p>
            <a:pPr algn="l"/>
            <a:r>
              <a:rPr lang="en-GB" sz="2000" b="1" dirty="0">
                <a:solidFill>
                  <a:srgbClr val="002060"/>
                </a:solidFill>
              </a:rPr>
              <a:t>Inter</a:t>
            </a:r>
            <a:r>
              <a:rPr lang="pl-PL" sz="2000" b="1" dirty="0">
                <a:solidFill>
                  <a:srgbClr val="002060"/>
                </a:solidFill>
              </a:rPr>
              <a:t>-</a:t>
            </a:r>
            <a:r>
              <a:rPr lang="en-GB" sz="2000" b="1" dirty="0">
                <a:solidFill>
                  <a:srgbClr val="002060"/>
                </a:solidFill>
              </a:rPr>
              <a:t>sectoral mobility of Ukrainian workers</a:t>
            </a:r>
            <a:r>
              <a:rPr lang="pl-PL" sz="2000" b="1" dirty="0">
                <a:solidFill>
                  <a:srgbClr val="002060"/>
                </a:solidFill>
              </a:rPr>
              <a:t> in </a:t>
            </a:r>
            <a:r>
              <a:rPr lang="en-GB" sz="2000" b="1" dirty="0">
                <a:solidFill>
                  <a:srgbClr val="002060"/>
                </a:solidFill>
              </a:rPr>
              <a:t>Warsaw agglomeration</a:t>
            </a:r>
            <a:r>
              <a:rPr lang="pl-PL" sz="2000" b="1" dirty="0">
                <a:solidFill>
                  <a:srgbClr val="002060"/>
                </a:solidFill>
              </a:rPr>
              <a:t>,</a:t>
            </a:r>
            <a:r>
              <a:rPr lang="en-GB" sz="2000" b="1" dirty="0">
                <a:solidFill>
                  <a:srgbClr val="002060"/>
                </a:solidFill>
              </a:rPr>
              <a:t> 2015</a:t>
            </a:r>
            <a:endParaRPr lang="en-GB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/>
          </p:nvPr>
        </p:nvGraphicFramePr>
        <p:xfrm>
          <a:off x="755575" y="1196752"/>
          <a:ext cx="7992889" cy="358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en-GB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Agriculture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Domestic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/>
                        <a:t>HoReCa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Other sector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Total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27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Agriculture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(41%)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009900"/>
                          </a:solidFill>
                        </a:rPr>
                        <a:t>(83%)</a:t>
                      </a:r>
                      <a:endParaRPr lang="en-GB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279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Construction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16%</a:t>
                      </a:r>
                      <a:endParaRPr lang="en-GB" dirty="0"/>
                    </a:p>
                  </a:txBody>
                  <a:tcPr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279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Other sector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2%</a:t>
                      </a:r>
                      <a:endParaRPr lang="en-GB" dirty="0"/>
                    </a:p>
                  </a:txBody>
                  <a:tcPr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35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9900"/>
                          </a:solidFill>
                        </a:rPr>
                        <a:t>100%</a:t>
                      </a:r>
                      <a:endParaRPr lang="en-GB" b="1" dirty="0">
                        <a:solidFill>
                          <a:srgbClr val="009900"/>
                        </a:solidFill>
                      </a:endParaRPr>
                    </a:p>
                  </a:txBody>
                  <a:tcPr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trzałka w prawo 2"/>
          <p:cNvSpPr/>
          <p:nvPr/>
        </p:nvSpPr>
        <p:spPr>
          <a:xfrm>
            <a:off x="3116472" y="1925502"/>
            <a:ext cx="576064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rzałka w prawo 5"/>
          <p:cNvSpPr/>
          <p:nvPr/>
        </p:nvSpPr>
        <p:spPr>
          <a:xfrm>
            <a:off x="4283968" y="1928656"/>
            <a:ext cx="576064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rzałka w prawo 6"/>
          <p:cNvSpPr/>
          <p:nvPr/>
        </p:nvSpPr>
        <p:spPr>
          <a:xfrm>
            <a:off x="5465196" y="1933186"/>
            <a:ext cx="576064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załka w prawo 7"/>
          <p:cNvSpPr/>
          <p:nvPr/>
        </p:nvSpPr>
        <p:spPr>
          <a:xfrm>
            <a:off x="6624228" y="1925848"/>
            <a:ext cx="576064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załka w prawo 9"/>
          <p:cNvSpPr/>
          <p:nvPr/>
        </p:nvSpPr>
        <p:spPr>
          <a:xfrm rot="-5400000">
            <a:off x="2222835" y="2678802"/>
            <a:ext cx="576064" cy="72008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załka w prawo 11"/>
          <p:cNvSpPr/>
          <p:nvPr/>
        </p:nvSpPr>
        <p:spPr>
          <a:xfrm rot="-5400000">
            <a:off x="2222835" y="3612086"/>
            <a:ext cx="576064" cy="72008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1511660" y="85564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Sector of employment: last stay</a:t>
            </a:r>
          </a:p>
        </p:txBody>
      </p:sp>
      <p:sp>
        <p:nvSpPr>
          <p:cNvPr id="14" name="Prostokąt 13"/>
          <p:cNvSpPr/>
          <p:nvPr/>
        </p:nvSpPr>
        <p:spPr>
          <a:xfrm rot="-5400000">
            <a:off x="-1232330" y="3064315"/>
            <a:ext cx="338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Sector of employment: first stay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491880" y="2780928"/>
            <a:ext cx="2002416" cy="1754326"/>
          </a:xfrm>
          <a:prstGeom prst="rect">
            <a:avLst/>
          </a:prstGeom>
          <a:solidFill>
            <a:srgbClr val="D0D8E8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Men:</a:t>
            </a:r>
          </a:p>
          <a:p>
            <a:r>
              <a:rPr lang="en-GB" b="1" dirty="0"/>
              <a:t>Fluctuations</a:t>
            </a:r>
            <a:r>
              <a:rPr lang="en-GB" dirty="0"/>
              <a:t> (</a:t>
            </a:r>
            <a:r>
              <a:rPr lang="en-GB" b="1" dirty="0"/>
              <a:t>30%</a:t>
            </a:r>
            <a:r>
              <a:rPr lang="en-GB" dirty="0"/>
              <a:t>)</a:t>
            </a:r>
          </a:p>
          <a:p>
            <a:r>
              <a:rPr lang="en-GB" dirty="0"/>
              <a:t>between agriculture and construction, but </a:t>
            </a:r>
            <a:r>
              <a:rPr lang="en-GB" b="1" dirty="0"/>
              <a:t>not a net-outflow</a:t>
            </a:r>
            <a:r>
              <a:rPr lang="en-GB" dirty="0"/>
              <a:t>.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041260" y="2790251"/>
            <a:ext cx="2160240" cy="1754326"/>
          </a:xfrm>
          <a:prstGeom prst="rect">
            <a:avLst/>
          </a:prstGeom>
          <a:solidFill>
            <a:srgbClr val="D0D8E8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Women:</a:t>
            </a:r>
          </a:p>
          <a:p>
            <a:r>
              <a:rPr lang="en-GB" dirty="0"/>
              <a:t>Around </a:t>
            </a:r>
            <a:r>
              <a:rPr lang="en-GB" b="1" dirty="0"/>
              <a:t>75% </a:t>
            </a:r>
            <a:r>
              <a:rPr lang="en-GB" dirty="0"/>
              <a:t>of those initially employed in agriculture </a:t>
            </a:r>
            <a:r>
              <a:rPr lang="en-GB" b="1" dirty="0"/>
              <a:t>left the sector </a:t>
            </a:r>
            <a:r>
              <a:rPr lang="en-GB" dirty="0"/>
              <a:t>(mainly to </a:t>
            </a:r>
            <a:r>
              <a:rPr lang="en-GB" b="1" dirty="0"/>
              <a:t>domestic services</a:t>
            </a:r>
            <a:r>
              <a:rPr lang="en-GB" dirty="0"/>
              <a:t>). 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30086" y="5055820"/>
            <a:ext cx="7730345" cy="646331"/>
          </a:xfrm>
          <a:prstGeom prst="rect">
            <a:avLst/>
          </a:prstGeom>
          <a:solidFill>
            <a:srgbClr val="D0D8E8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In </a:t>
            </a:r>
            <a:r>
              <a:rPr lang="pl-PL" b="1" dirty="0" err="1"/>
              <a:t>addition</a:t>
            </a:r>
            <a:r>
              <a:rPr lang="pl-PL" b="1" dirty="0"/>
              <a:t> </a:t>
            </a:r>
            <a:r>
              <a:rPr lang="pl-PL" b="1" dirty="0">
                <a:sym typeface="Wingdings" panose="05000000000000000000" pitchFamily="2" charset="2"/>
              </a:rPr>
              <a:t></a:t>
            </a:r>
            <a:r>
              <a:rPr lang="pl-PL" b="1" dirty="0"/>
              <a:t> </a:t>
            </a:r>
            <a:r>
              <a:rPr lang="pl-PL" dirty="0"/>
              <a:t>the </a:t>
            </a:r>
            <a:r>
              <a:rPr lang="pl-PL" dirty="0" err="1"/>
              <a:t>smallest</a:t>
            </a:r>
            <a:r>
              <a:rPr lang="pl-PL" dirty="0"/>
              <a:t> </a:t>
            </a:r>
            <a:r>
              <a:rPr lang="pl-PL" dirty="0" err="1"/>
              <a:t>share</a:t>
            </a:r>
            <a:r>
              <a:rPr lang="pl-PL" dirty="0"/>
              <a:t> of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timers</a:t>
            </a:r>
            <a:r>
              <a:rPr lang="pl-PL" dirty="0"/>
              <a:t> in </a:t>
            </a:r>
            <a:r>
              <a:rPr lang="pl-PL" dirty="0" err="1"/>
              <a:t>aggriculture</a:t>
            </a:r>
            <a:r>
              <a:rPr lang="pl-PL" dirty="0"/>
              <a:t> (</a:t>
            </a:r>
            <a:r>
              <a:rPr lang="pl-PL" b="1" dirty="0"/>
              <a:t>11%</a:t>
            </a:r>
            <a:r>
              <a:rPr lang="pl-PL" dirty="0"/>
              <a:t>)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compared</a:t>
            </a:r>
            <a:r>
              <a:rPr lang="pl-PL" dirty="0"/>
              <a:t> to: </a:t>
            </a:r>
            <a:r>
              <a:rPr lang="pl-PL" dirty="0" err="1"/>
              <a:t>HoReCa</a:t>
            </a:r>
            <a:r>
              <a:rPr lang="pl-PL" dirty="0"/>
              <a:t> (49%), </a:t>
            </a:r>
            <a:r>
              <a:rPr lang="pl-PL" dirty="0" err="1"/>
              <a:t>construction</a:t>
            </a:r>
            <a:r>
              <a:rPr lang="pl-PL" dirty="0"/>
              <a:t> (46%), </a:t>
            </a:r>
            <a:r>
              <a:rPr lang="pl-PL" dirty="0" err="1"/>
              <a:t>domestic</a:t>
            </a:r>
            <a:r>
              <a:rPr lang="pl-PL" dirty="0"/>
              <a:t> services (</a:t>
            </a:r>
            <a:r>
              <a:rPr lang="pl-PL" b="1" dirty="0"/>
              <a:t>11%</a:t>
            </a:r>
            <a:r>
              <a:rPr lang="pl-PL" dirty="0"/>
              <a:t>). </a:t>
            </a:r>
            <a:endParaRPr lang="en-GB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06A3E43-92D4-4508-88B3-4B3004917B6D}"/>
              </a:ext>
            </a:extLst>
          </p:cNvPr>
          <p:cNvSpPr/>
          <p:nvPr/>
        </p:nvSpPr>
        <p:spPr>
          <a:xfrm>
            <a:off x="180019" y="-38565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Challenges</a:t>
            </a:r>
            <a:r>
              <a:rPr lang="pl-PL" sz="28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and </a:t>
            </a:r>
            <a:r>
              <a:rPr lang="pl-PL" sz="28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opportunities</a:t>
            </a:r>
            <a:r>
              <a:rPr lang="pl-PL" sz="28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: Integration of </a:t>
            </a:r>
            <a:r>
              <a:rPr lang="pl-PL" sz="28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immigrants</a:t>
            </a:r>
            <a:endParaRPr lang="pl-PL" sz="2800" dirty="0">
              <a:latin typeface="+mj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F4CB5FA-8CD6-49EB-AA09-197E3343C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6612260"/>
            <a:ext cx="1772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900" i="1" dirty="0">
                <a:latin typeface="Calibri" pitchFamily="34" charset="0"/>
              </a:rPr>
              <a:t>Source: Górny 2017</a:t>
            </a:r>
            <a:endParaRPr lang="en-US" sz="9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87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516216" y="6550223"/>
            <a:ext cx="2824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400" i="1" dirty="0">
                <a:latin typeface="Calibri" pitchFamily="34" charset="0"/>
              </a:rPr>
              <a:t>Source: Anacka and Janicka 2018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67883"/>
            <a:ext cx="8229600" cy="44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Migration and net migration (in thous.), 2015-2060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68952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Challenge: Migration and demography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/>
          </p:nvPr>
        </p:nvGraphicFramePr>
        <p:xfrm>
          <a:off x="409654" y="1356249"/>
          <a:ext cx="7478782" cy="450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/>
          </p:nvPr>
        </p:nvGraphicFramePr>
        <p:xfrm>
          <a:off x="323528" y="1118676"/>
          <a:ext cx="7488832" cy="471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3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01042" y="640819"/>
            <a:ext cx="853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err="1"/>
              <a:t>Foreigners</a:t>
            </a:r>
            <a:r>
              <a:rPr lang="pl-PL" sz="2000" b="1" dirty="0"/>
              <a:t> in the </a:t>
            </a:r>
            <a:r>
              <a:rPr lang="pl-PL" sz="2000" b="1" dirty="0" err="1"/>
              <a:t>total</a:t>
            </a:r>
            <a:r>
              <a:rPr lang="pl-PL" sz="2000" b="1" dirty="0"/>
              <a:t> </a:t>
            </a:r>
            <a:r>
              <a:rPr lang="pl-PL" sz="2000" b="1" dirty="0" err="1"/>
              <a:t>population</a:t>
            </a:r>
            <a:r>
              <a:rPr lang="pl-PL" sz="2000" b="1" dirty="0"/>
              <a:t>, 2020-2060 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Challenge: Migration and demography</a:t>
            </a:r>
            <a:endParaRPr lang="en-GB" sz="24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804248" y="6453336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Anacka and Janicka 2018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19" y="1096065"/>
            <a:ext cx="8413666" cy="51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15015" y="448162"/>
            <a:ext cx="8535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Role of </a:t>
            </a:r>
            <a:r>
              <a:rPr lang="pl-PL" sz="2000" b="1" dirty="0" err="1"/>
              <a:t>migration</a:t>
            </a:r>
            <a:r>
              <a:rPr lang="pl-PL" sz="2000" b="1" dirty="0"/>
              <a:t> </a:t>
            </a:r>
            <a:r>
              <a:rPr lang="pl-PL" sz="2000" b="1" dirty="0" err="1"/>
              <a:t>related</a:t>
            </a:r>
            <a:r>
              <a:rPr lang="pl-PL" sz="2000" b="1" dirty="0"/>
              <a:t> </a:t>
            </a:r>
            <a:r>
              <a:rPr lang="pl-PL" sz="2000" b="1" dirty="0" err="1"/>
              <a:t>assumptions</a:t>
            </a:r>
            <a:r>
              <a:rPr lang="pl-PL" sz="2000" b="1" dirty="0"/>
              <a:t>: MIG/AGEING vs. </a:t>
            </a:r>
            <a:r>
              <a:rPr lang="pl-PL" sz="2000" b="1" dirty="0" err="1"/>
              <a:t>other</a:t>
            </a:r>
            <a:r>
              <a:rPr lang="pl-PL" sz="2000" b="1" dirty="0"/>
              <a:t> </a:t>
            </a:r>
            <a:r>
              <a:rPr lang="pl-PL" sz="2000" b="1" dirty="0" err="1"/>
              <a:t>forecasts</a:t>
            </a:r>
            <a:r>
              <a:rPr lang="pl-PL" sz="2000" b="1" dirty="0"/>
              <a:t> - </a:t>
            </a:r>
            <a:r>
              <a:rPr lang="pl-PL" sz="2000" b="1" dirty="0" err="1"/>
              <a:t>size</a:t>
            </a:r>
            <a:r>
              <a:rPr lang="pl-PL" sz="2000" b="1" dirty="0"/>
              <a:t> of the </a:t>
            </a:r>
            <a:r>
              <a:rPr lang="pl-PL" sz="2000" b="1" dirty="0" err="1"/>
              <a:t>population</a:t>
            </a:r>
            <a:endParaRPr lang="pl-PL" sz="2000" b="1" dirty="0"/>
          </a:p>
          <a:p>
            <a:endParaRPr lang="pl-PL" sz="2000" b="1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1"/>
            <a:ext cx="7875550" cy="40307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Challenge: Migration and demography</a:t>
            </a:r>
            <a:endParaRPr lang="en-GB" sz="24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804248" y="6453336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Anacka and Janicka 2018</a:t>
            </a:r>
            <a:endParaRPr lang="en-US" sz="1200" i="1" dirty="0">
              <a:latin typeface="Calibri" pitchFamily="34" charset="0"/>
            </a:endParaRPr>
          </a:p>
        </p:txBody>
      </p:sp>
      <p:graphicFrame>
        <p:nvGraphicFramePr>
          <p:cNvPr id="7" name="Wykres 8">
            <a:extLst>
              <a:ext uri="{FF2B5EF4-FFF2-40B4-BE49-F238E27FC236}">
                <a16:creationId xmlns:a16="http://schemas.microsoft.com/office/drawing/2014/main" id="{D540155A-01A9-4B8B-8271-F2D6F0452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21622"/>
              </p:ext>
            </p:extLst>
          </p:nvPr>
        </p:nvGraphicFramePr>
        <p:xfrm>
          <a:off x="526314" y="1124744"/>
          <a:ext cx="779010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4926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15015" y="369270"/>
            <a:ext cx="8535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err="1"/>
              <a:t>Aggregate</a:t>
            </a:r>
            <a:r>
              <a:rPr lang="pl-PL" sz="2000" b="1" dirty="0"/>
              <a:t> and </a:t>
            </a:r>
            <a:r>
              <a:rPr lang="pl-PL" sz="2000" b="1" dirty="0" err="1"/>
              <a:t>regional</a:t>
            </a:r>
            <a:r>
              <a:rPr lang="pl-PL" sz="2000" b="1" dirty="0"/>
              <a:t> </a:t>
            </a:r>
            <a:r>
              <a:rPr lang="pl-PL" sz="2000" b="1" dirty="0" err="1"/>
              <a:t>effects</a:t>
            </a:r>
            <a:r>
              <a:rPr lang="pl-PL" sz="2000" b="1" dirty="0"/>
              <a:t>… ‘Migration </a:t>
            </a:r>
            <a:r>
              <a:rPr lang="pl-PL" sz="2000" b="1" dirty="0" err="1"/>
              <a:t>loss</a:t>
            </a:r>
            <a:r>
              <a:rPr lang="pl-PL" sz="2000" b="1" dirty="0"/>
              <a:t>’ </a:t>
            </a:r>
            <a:r>
              <a:rPr lang="pl-PL" sz="2000" b="1" dirty="0" err="1"/>
              <a:t>due</a:t>
            </a:r>
            <a:r>
              <a:rPr lang="pl-PL" sz="2000" b="1" dirty="0"/>
              <a:t> to the post-</a:t>
            </a:r>
            <a:r>
              <a:rPr lang="pl-PL" sz="2000" b="1" dirty="0" err="1"/>
              <a:t>accession</a:t>
            </a:r>
            <a:r>
              <a:rPr lang="pl-PL" sz="2000" b="1" dirty="0"/>
              <a:t> </a:t>
            </a:r>
            <a:r>
              <a:rPr lang="pl-PL" sz="2000" b="1" dirty="0" err="1"/>
              <a:t>migration</a:t>
            </a:r>
            <a:r>
              <a:rPr lang="pl-PL" sz="2000" b="1" dirty="0"/>
              <a:t> (2010)</a:t>
            </a:r>
          </a:p>
          <a:p>
            <a:endParaRPr lang="pl-PL" sz="2000" b="1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1"/>
            <a:ext cx="7875550" cy="40307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Challenge: Migration and demography</a:t>
            </a:r>
            <a:endParaRPr lang="en-GB" sz="24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804248" y="6453336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FOBM 2012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502A8F8-AF10-4F33-938C-E5E1D10A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433" y="1016122"/>
            <a:ext cx="685499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073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Instead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of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introduction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a methodological comment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04664"/>
            <a:ext cx="8676456" cy="6120680"/>
          </a:xfrm>
        </p:spPr>
        <p:txBody>
          <a:bodyPr>
            <a:normAutofit/>
          </a:bodyPr>
          <a:lstStyle/>
          <a:p>
            <a:pPr marL="0" indent="0">
              <a:spcBef>
                <a:spcPct val="70000"/>
              </a:spcBef>
              <a:buNone/>
            </a:pPr>
            <a:r>
              <a:rPr lang="pl-PL" sz="2000" b="1" dirty="0"/>
              <a:t>Data </a:t>
            </a:r>
            <a:r>
              <a:rPr lang="pl-PL" sz="2000" b="1" dirty="0" err="1"/>
              <a:t>used</a:t>
            </a:r>
            <a:r>
              <a:rPr lang="pl-PL" sz="2000" b="1" dirty="0"/>
              <a:t> (in </a:t>
            </a:r>
            <a:r>
              <a:rPr lang="pl-PL" sz="2000" b="1" dirty="0" err="1"/>
              <a:t>this</a:t>
            </a:r>
            <a:r>
              <a:rPr lang="pl-PL" sz="2000" b="1" dirty="0"/>
              <a:t> </a:t>
            </a:r>
            <a:r>
              <a:rPr lang="pl-PL" sz="2000" b="1" dirty="0" err="1"/>
              <a:t>presentation</a:t>
            </a:r>
            <a:r>
              <a:rPr lang="pl-PL" sz="2000" b="1" dirty="0"/>
              <a:t>):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/>
              <a:t>Official registers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PESEL </a:t>
            </a:r>
            <a:r>
              <a:rPr lang="pl-PL" sz="1600" dirty="0">
                <a:sym typeface="Wingdings" panose="05000000000000000000" pitchFamily="2" charset="2"/>
              </a:rPr>
              <a:t> Ministry of Digitalization</a:t>
            </a:r>
            <a:r>
              <a:rPr lang="pl-PL" sz="1600" dirty="0"/>
              <a:t> (based on community level </a:t>
            </a:r>
            <a:r>
              <a:rPr lang="pl-PL" sz="1600" dirty="0" err="1"/>
              <a:t>registers</a:t>
            </a:r>
            <a:r>
              <a:rPr lang="pl-PL" sz="1600" dirty="0"/>
              <a:t>) 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POBYT </a:t>
            </a:r>
            <a:r>
              <a:rPr lang="pl-PL" sz="1600" dirty="0">
                <a:sym typeface="Wingdings" panose="05000000000000000000" pitchFamily="2" charset="2"/>
              </a:rPr>
              <a:t> </a:t>
            </a:r>
            <a:r>
              <a:rPr lang="pl-PL" sz="1600" dirty="0"/>
              <a:t>Office for Foreigners data (visas, permits, international protection)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Ministry of Labour data (work permits, data on the simplified procedure)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 err="1"/>
              <a:t>Other</a:t>
            </a:r>
            <a:r>
              <a:rPr lang="pl-PL" sz="1600" dirty="0"/>
              <a:t> </a:t>
            </a:r>
            <a:r>
              <a:rPr lang="pl-PL" sz="1600" dirty="0" err="1"/>
              <a:t>registers</a:t>
            </a:r>
            <a:r>
              <a:rPr lang="pl-PL" sz="1600" dirty="0"/>
              <a:t>: Central Register of Insured Persons </a:t>
            </a:r>
            <a:r>
              <a:rPr lang="pl-PL" sz="1600" dirty="0">
                <a:sym typeface="Wingdings" panose="05000000000000000000" pitchFamily="2" charset="2"/>
              </a:rPr>
              <a:t> </a:t>
            </a:r>
            <a:r>
              <a:rPr lang="pl-PL" sz="1600" dirty="0"/>
              <a:t>National Insurance Institution data (insured </a:t>
            </a:r>
            <a:r>
              <a:rPr lang="pl-PL" sz="1600" dirty="0" err="1"/>
              <a:t>foreigners</a:t>
            </a:r>
            <a:r>
              <a:rPr lang="pl-PL" sz="1600" dirty="0"/>
              <a:t>); Central Register of </a:t>
            </a:r>
            <a:r>
              <a:rPr lang="pl-PL" sz="1600" dirty="0" err="1"/>
              <a:t>Tax</a:t>
            </a:r>
            <a:r>
              <a:rPr lang="pl-PL" sz="1600" dirty="0"/>
              <a:t> </a:t>
            </a:r>
            <a:r>
              <a:rPr lang="pl-PL" sz="1600" dirty="0" err="1"/>
              <a:t>Payers</a:t>
            </a:r>
            <a:endParaRPr lang="pl-PL" sz="1600" dirty="0"/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official</a:t>
            </a:r>
            <a:r>
              <a:rPr lang="pl-PL" sz="2000" dirty="0"/>
              <a:t> data: </a:t>
            </a:r>
            <a:r>
              <a:rPr lang="pl-PL" sz="2000" dirty="0" err="1"/>
              <a:t>Census</a:t>
            </a:r>
            <a:r>
              <a:rPr lang="pl-PL" sz="2000" dirty="0"/>
              <a:t> data (NSP 2011); </a:t>
            </a:r>
            <a:r>
              <a:rPr lang="pl-PL" sz="2000" dirty="0" err="1"/>
              <a:t>Polish</a:t>
            </a:r>
            <a:r>
              <a:rPr lang="pl-PL" sz="2000" dirty="0"/>
              <a:t> LFS data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 err="1"/>
              <a:t>Estimates</a:t>
            </a:r>
            <a:r>
              <a:rPr lang="pl-PL" sz="2000" dirty="0"/>
              <a:t>: </a:t>
            </a:r>
            <a:r>
              <a:rPr lang="pl-PL" sz="2000" dirty="0">
                <a:sym typeface="Wingdings" panose="05000000000000000000" pitchFamily="2" charset="2"/>
              </a:rPr>
              <a:t>CSO 2018 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 err="1">
                <a:sym typeface="Wingdings" panose="05000000000000000000" pitchFamily="2" charset="2"/>
              </a:rPr>
              <a:t>Dedicated</a:t>
            </a:r>
            <a:r>
              <a:rPr lang="pl-PL" sz="2000" dirty="0">
                <a:sym typeface="Wingdings" panose="05000000000000000000" pitchFamily="2" charset="2"/>
              </a:rPr>
              <a:t> </a:t>
            </a:r>
            <a:r>
              <a:rPr lang="pl-PL" sz="2000" dirty="0" err="1">
                <a:sym typeface="Wingdings" panose="05000000000000000000" pitchFamily="2" charset="2"/>
              </a:rPr>
              <a:t>surveys</a:t>
            </a:r>
            <a:r>
              <a:rPr lang="pl-PL" sz="2000" dirty="0">
                <a:sym typeface="Wingdings" panose="05000000000000000000" pitchFamily="2" charset="2"/>
              </a:rPr>
              <a:t>: 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sym typeface="Wingdings" panose="05000000000000000000" pitchFamily="2" charset="2"/>
              </a:rPr>
              <a:t>RDS </a:t>
            </a:r>
            <a:r>
              <a:rPr lang="pl-PL" sz="1600" dirty="0" err="1">
                <a:sym typeface="Wingdings" panose="05000000000000000000" pitchFamily="2" charset="2"/>
              </a:rPr>
              <a:t>based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studies</a:t>
            </a:r>
            <a:r>
              <a:rPr lang="pl-PL" sz="1600" dirty="0">
                <a:sym typeface="Wingdings" panose="05000000000000000000" pitchFamily="2" charset="2"/>
              </a:rPr>
              <a:t> (</a:t>
            </a:r>
            <a:r>
              <a:rPr lang="pl-PL" sz="1600" dirty="0" err="1">
                <a:sym typeface="Wingdings" panose="05000000000000000000" pitchFamily="2" charset="2"/>
              </a:rPr>
              <a:t>coordinated</a:t>
            </a:r>
            <a:r>
              <a:rPr lang="pl-PL" sz="1600" dirty="0">
                <a:sym typeface="Wingdings" panose="05000000000000000000" pitchFamily="2" charset="2"/>
              </a:rPr>
              <a:t> by the CMR </a:t>
            </a:r>
            <a:r>
              <a:rPr lang="pl-PL" sz="1600" dirty="0" err="1">
                <a:sym typeface="Wingdings" panose="05000000000000000000" pitchFamily="2" charset="2"/>
              </a:rPr>
              <a:t>since</a:t>
            </a:r>
            <a:r>
              <a:rPr lang="pl-PL" sz="1600" dirty="0">
                <a:sym typeface="Wingdings" panose="05000000000000000000" pitchFamily="2" charset="2"/>
              </a:rPr>
              <a:t> 2010)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 err="1">
                <a:sym typeface="Wingdings" panose="05000000000000000000" pitchFamily="2" charset="2"/>
              </a:rPr>
              <a:t>Nationally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representative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surveys</a:t>
            </a:r>
            <a:r>
              <a:rPr lang="pl-PL" sz="1600" dirty="0">
                <a:sym typeface="Wingdings" panose="05000000000000000000" pitchFamily="2" charset="2"/>
              </a:rPr>
              <a:t> on </a:t>
            </a:r>
            <a:r>
              <a:rPr lang="pl-PL" sz="1600" dirty="0" err="1">
                <a:sym typeface="Wingdings" panose="05000000000000000000" pitchFamily="2" charset="2"/>
              </a:rPr>
              <a:t>participation</a:t>
            </a:r>
            <a:r>
              <a:rPr lang="pl-PL" sz="1600" dirty="0">
                <a:sym typeface="Wingdings" panose="05000000000000000000" pitchFamily="2" charset="2"/>
              </a:rPr>
              <a:t> of </a:t>
            </a:r>
            <a:r>
              <a:rPr lang="pl-PL" sz="1600" dirty="0" err="1">
                <a:sym typeface="Wingdings" panose="05000000000000000000" pitchFamily="2" charset="2"/>
              </a:rPr>
              <a:t>foreigners</a:t>
            </a:r>
            <a:r>
              <a:rPr lang="pl-PL" sz="1600" dirty="0">
                <a:sym typeface="Wingdings" panose="05000000000000000000" pitchFamily="2" charset="2"/>
              </a:rPr>
              <a:t> in the </a:t>
            </a:r>
            <a:r>
              <a:rPr lang="pl-PL" sz="1600" dirty="0" err="1">
                <a:sym typeface="Wingdings" panose="05000000000000000000" pitchFamily="2" charset="2"/>
              </a:rPr>
              <a:t>labour</a:t>
            </a:r>
            <a:r>
              <a:rPr lang="pl-PL" sz="1600" dirty="0">
                <a:sym typeface="Wingdings" panose="05000000000000000000" pitchFamily="2" charset="2"/>
              </a:rPr>
              <a:t> market and </a:t>
            </a:r>
            <a:r>
              <a:rPr lang="pl-PL" sz="1600" dirty="0" err="1">
                <a:sym typeface="Wingdings" panose="05000000000000000000" pitchFamily="2" charset="2"/>
              </a:rPr>
              <a:t>importance</a:t>
            </a:r>
            <a:r>
              <a:rPr lang="pl-PL" sz="1600" dirty="0">
                <a:sym typeface="Wingdings" panose="05000000000000000000" pitchFamily="2" charset="2"/>
              </a:rPr>
              <a:t> of the </a:t>
            </a:r>
            <a:r>
              <a:rPr lang="pl-PL" sz="1600" dirty="0" err="1">
                <a:sym typeface="Wingdings" panose="05000000000000000000" pitchFamily="2" charset="2"/>
              </a:rPr>
              <a:t>simplified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procedure</a:t>
            </a:r>
            <a:endParaRPr lang="pl-PL" sz="1600" dirty="0">
              <a:sym typeface="Wingdings" panose="05000000000000000000" pitchFamily="2" charset="2"/>
            </a:endParaRP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 err="1">
                <a:sym typeface="Wingdings" panose="05000000000000000000" pitchFamily="2" charset="2"/>
              </a:rPr>
              <a:t>Local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studies</a:t>
            </a:r>
            <a:r>
              <a:rPr lang="pl-PL" sz="1600" dirty="0">
                <a:sym typeface="Wingdings" panose="05000000000000000000" pitchFamily="2" charset="2"/>
              </a:rPr>
              <a:t> (</a:t>
            </a:r>
            <a:r>
              <a:rPr lang="pl-PL" sz="1600" dirty="0" err="1">
                <a:sym typeface="Wingdings" panose="05000000000000000000" pitchFamily="2" charset="2"/>
              </a:rPr>
              <a:t>case-studies</a:t>
            </a:r>
            <a:r>
              <a:rPr lang="pl-PL" sz="1600" dirty="0"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93690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Concluding remarks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676456" cy="590465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/>
              <a:t>What we do not know (much) </a:t>
            </a:r>
            <a:r>
              <a:rPr lang="pl-PL" sz="2000" dirty="0" err="1"/>
              <a:t>about</a:t>
            </a:r>
            <a:r>
              <a:rPr lang="pl-PL" sz="2000" dirty="0"/>
              <a:t>?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Migrants’ strategies and migration paths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Labour market and social mobility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Various spheres of integration (education, healts, access to public services)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Impacts on various markets (e.g. housing market, financial market)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dirty="0" err="1">
                <a:sym typeface="Wingdings" panose="05000000000000000000" pitchFamily="2" charset="2"/>
              </a:rPr>
              <a:t>Key</a:t>
            </a:r>
            <a:r>
              <a:rPr lang="pl-PL" sz="2000" dirty="0">
                <a:sym typeface="Wingdings" panose="05000000000000000000" pitchFamily="2" charset="2"/>
              </a:rPr>
              <a:t> </a:t>
            </a:r>
            <a:r>
              <a:rPr lang="pl-PL" sz="2000" dirty="0" err="1">
                <a:sym typeface="Wingdings" panose="05000000000000000000" pitchFamily="2" charset="2"/>
              </a:rPr>
              <a:t>questions</a:t>
            </a:r>
            <a:r>
              <a:rPr lang="pl-PL" sz="2000" dirty="0">
                <a:sym typeface="Wingdings" panose="05000000000000000000" pitchFamily="2" charset="2"/>
              </a:rPr>
              <a:t>: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1600" dirty="0">
                <a:sym typeface="Wingdings" panose="05000000000000000000" pitchFamily="2" charset="2"/>
              </a:rPr>
              <a:t>How </a:t>
            </a:r>
            <a:r>
              <a:rPr lang="pl-PL" sz="1600" dirty="0" err="1">
                <a:sym typeface="Wingdings" panose="05000000000000000000" pitchFamily="2" charset="2"/>
              </a:rPr>
              <a:t>sustainable</a:t>
            </a:r>
            <a:r>
              <a:rPr lang="en-GB" sz="1600" dirty="0">
                <a:sym typeface="Wingdings" panose="05000000000000000000" pitchFamily="2" charset="2"/>
              </a:rPr>
              <a:t> is the supply of </a:t>
            </a:r>
            <a:r>
              <a:rPr lang="pl-PL" sz="1600" dirty="0">
                <a:sym typeface="Wingdings" panose="05000000000000000000" pitchFamily="2" charset="2"/>
              </a:rPr>
              <a:t>(</a:t>
            </a:r>
            <a:r>
              <a:rPr lang="en-GB" sz="1600" dirty="0">
                <a:sym typeface="Wingdings" panose="05000000000000000000" pitchFamily="2" charset="2"/>
              </a:rPr>
              <a:t>cheap</a:t>
            </a:r>
            <a:r>
              <a:rPr lang="pl-PL" sz="1600" dirty="0">
                <a:sym typeface="Wingdings" panose="05000000000000000000" pitchFamily="2" charset="2"/>
              </a:rPr>
              <a:t>)</a:t>
            </a:r>
            <a:r>
              <a:rPr lang="en-GB" sz="1600" dirty="0">
                <a:sym typeface="Wingdings" panose="05000000000000000000" pitchFamily="2" charset="2"/>
              </a:rPr>
              <a:t> foreign labour?</a:t>
            </a:r>
            <a:endParaRPr lang="pl-PL" sz="1600" dirty="0">
              <a:sym typeface="Wingdings" panose="05000000000000000000" pitchFamily="2" charset="2"/>
            </a:endParaRP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1600" dirty="0">
                <a:sym typeface="Wingdings" panose="05000000000000000000" pitchFamily="2" charset="2"/>
              </a:rPr>
              <a:t>What will the role of recruiters / temporary work agencies</a:t>
            </a:r>
            <a:r>
              <a:rPr lang="pl-PL" sz="1600" dirty="0">
                <a:sym typeface="Wingdings" panose="05000000000000000000" pitchFamily="2" charset="2"/>
              </a:rPr>
              <a:t> in the </a:t>
            </a:r>
            <a:r>
              <a:rPr lang="pl-PL" sz="1600" dirty="0" err="1">
                <a:sym typeface="Wingdings" panose="05000000000000000000" pitchFamily="2" charset="2"/>
              </a:rPr>
              <a:t>inflow</a:t>
            </a:r>
            <a:r>
              <a:rPr lang="pl-PL" sz="1600" dirty="0">
                <a:sym typeface="Wingdings" panose="05000000000000000000" pitchFamily="2" charset="2"/>
              </a:rPr>
              <a:t> of </a:t>
            </a:r>
            <a:r>
              <a:rPr lang="pl-PL" sz="1600" dirty="0" err="1">
                <a:sym typeface="Wingdings" panose="05000000000000000000" pitchFamily="2" charset="2"/>
              </a:rPr>
              <a:t>foreign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workers</a:t>
            </a:r>
            <a:r>
              <a:rPr lang="en-GB" sz="1600" dirty="0">
                <a:sym typeface="Wingdings" panose="05000000000000000000" pitchFamily="2" charset="2"/>
              </a:rPr>
              <a:t>?</a:t>
            </a:r>
            <a:endParaRPr lang="pl-PL" sz="1600" dirty="0">
              <a:sym typeface="Wingdings" panose="05000000000000000000" pitchFamily="2" charset="2"/>
            </a:endParaRP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 err="1">
                <a:sym typeface="Wingdings" panose="05000000000000000000" pitchFamily="2" charset="2"/>
              </a:rPr>
              <a:t>What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will</a:t>
            </a:r>
            <a:r>
              <a:rPr lang="pl-PL" sz="1600" dirty="0">
                <a:sym typeface="Wingdings" panose="05000000000000000000" pitchFamily="2" charset="2"/>
              </a:rPr>
              <a:t> be the role of </a:t>
            </a:r>
            <a:r>
              <a:rPr lang="pl-PL" sz="1600" dirty="0" err="1">
                <a:sym typeface="Wingdings" panose="05000000000000000000" pitchFamily="2" charset="2"/>
              </a:rPr>
              <a:t>external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factors</a:t>
            </a:r>
            <a:r>
              <a:rPr lang="pl-PL" sz="1600" dirty="0">
                <a:sym typeface="Wingdings" panose="05000000000000000000" pitchFamily="2" charset="2"/>
              </a:rPr>
              <a:t>? (</a:t>
            </a:r>
            <a:r>
              <a:rPr lang="pl-PL" sz="1600" dirty="0" err="1">
                <a:sym typeface="Wingdings" panose="05000000000000000000" pitchFamily="2" charset="2"/>
              </a:rPr>
              <a:t>e.g</a:t>
            </a:r>
            <a:r>
              <a:rPr lang="pl-PL" sz="1600" dirty="0">
                <a:sym typeface="Wingdings" panose="05000000000000000000" pitchFamily="2" charset="2"/>
              </a:rPr>
              <a:t>. German-</a:t>
            </a:r>
            <a:r>
              <a:rPr lang="pl-PL" sz="1600" dirty="0" err="1">
                <a:sym typeface="Wingdings" panose="05000000000000000000" pitchFamily="2" charset="2"/>
              </a:rPr>
              <a:t>Ukrainian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agreement</a:t>
            </a:r>
            <a:r>
              <a:rPr lang="pl-PL" sz="1600" dirty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1600" dirty="0">
                <a:sym typeface="Wingdings" panose="05000000000000000000" pitchFamily="2" charset="2"/>
              </a:rPr>
              <a:t>What will the long-term outcomes of </a:t>
            </a:r>
            <a:r>
              <a:rPr lang="pl-PL" sz="1600" dirty="0" err="1">
                <a:sym typeface="Wingdings" panose="05000000000000000000" pitchFamily="2" charset="2"/>
              </a:rPr>
              <a:t>recent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flows</a:t>
            </a:r>
            <a:r>
              <a:rPr lang="en-GB" sz="1600" dirty="0">
                <a:sym typeface="Wingdings" panose="05000000000000000000" pitchFamily="2" charset="2"/>
              </a:rPr>
              <a:t>? (for </a:t>
            </a:r>
            <a:r>
              <a:rPr lang="pl-PL" sz="1600" dirty="0" err="1">
                <a:sym typeface="Wingdings" panose="05000000000000000000" pitchFamily="2" charset="2"/>
              </a:rPr>
              <a:t>employers</a:t>
            </a:r>
            <a:r>
              <a:rPr lang="en-GB" sz="1600" dirty="0">
                <a:sym typeface="Wingdings" panose="05000000000000000000" pitchFamily="2" charset="2"/>
              </a:rPr>
              <a:t>? for Polish workers? for foreigners?</a:t>
            </a:r>
            <a:r>
              <a:rPr lang="pl-PL" sz="1600" dirty="0">
                <a:sym typeface="Wingdings" panose="05000000000000000000" pitchFamily="2" charset="2"/>
              </a:rPr>
              <a:t> for the </a:t>
            </a:r>
            <a:r>
              <a:rPr lang="pl-PL" sz="1600" dirty="0" err="1">
                <a:sym typeface="Wingdings" panose="05000000000000000000" pitchFamily="2" charset="2"/>
              </a:rPr>
              <a:t>Polish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economy</a:t>
            </a:r>
            <a:r>
              <a:rPr lang="pl-PL" sz="1600" dirty="0">
                <a:sym typeface="Wingdings" panose="05000000000000000000" pitchFamily="2" charset="2"/>
              </a:rPr>
              <a:t>? for the </a:t>
            </a:r>
            <a:r>
              <a:rPr lang="pl-PL" sz="1600" dirty="0" err="1">
                <a:sym typeface="Wingdings" panose="05000000000000000000" pitchFamily="2" charset="2"/>
              </a:rPr>
              <a:t>Ukrainian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economy</a:t>
            </a:r>
            <a:r>
              <a:rPr lang="pl-PL" sz="1600" dirty="0">
                <a:sym typeface="Wingdings" panose="05000000000000000000" pitchFamily="2" charset="2"/>
              </a:rPr>
              <a:t> / </a:t>
            </a:r>
            <a:r>
              <a:rPr lang="pl-PL" sz="1600" dirty="0" err="1">
                <a:sym typeface="Wingdings" panose="05000000000000000000" pitchFamily="2" charset="2"/>
              </a:rPr>
              <a:t>society</a:t>
            </a:r>
            <a:r>
              <a:rPr lang="pl-PL" sz="1600" dirty="0">
                <a:sym typeface="Wingdings" panose="05000000000000000000" pitchFamily="2" charset="2"/>
              </a:rPr>
              <a:t>?</a:t>
            </a:r>
            <a:r>
              <a:rPr lang="en-GB" sz="1600" dirty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 err="1">
                <a:sym typeface="Wingdings" panose="05000000000000000000" pitchFamily="2" charset="2"/>
              </a:rPr>
              <a:t>What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are</a:t>
            </a:r>
            <a:r>
              <a:rPr lang="pl-PL" sz="1600" dirty="0">
                <a:sym typeface="Wingdings" panose="05000000000000000000" pitchFamily="2" charset="2"/>
              </a:rPr>
              <a:t> the </a:t>
            </a:r>
            <a:r>
              <a:rPr lang="pl-PL" sz="1600" dirty="0" err="1">
                <a:sym typeface="Wingdings" panose="05000000000000000000" pitchFamily="2" charset="2"/>
              </a:rPr>
              <a:t>long</a:t>
            </a:r>
            <a:r>
              <a:rPr lang="pl-PL" sz="1600" dirty="0">
                <a:sym typeface="Wingdings" panose="05000000000000000000" pitchFamily="2" charset="2"/>
              </a:rPr>
              <a:t>-term </a:t>
            </a:r>
            <a:r>
              <a:rPr lang="pl-PL" sz="1600" dirty="0" err="1">
                <a:sym typeface="Wingdings" panose="05000000000000000000" pitchFamily="2" charset="2"/>
              </a:rPr>
              <a:t>integration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choices</a:t>
            </a:r>
            <a:r>
              <a:rPr lang="pl-PL" sz="1600" dirty="0">
                <a:sym typeface="Wingdings" panose="05000000000000000000" pitchFamily="2" charset="2"/>
              </a:rPr>
              <a:t> of </a:t>
            </a:r>
            <a:r>
              <a:rPr lang="pl-PL" sz="1600" dirty="0" err="1">
                <a:sym typeface="Wingdings" panose="05000000000000000000" pitchFamily="2" charset="2"/>
              </a:rPr>
              <a:t>Ukrainian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immigrants</a:t>
            </a:r>
            <a:r>
              <a:rPr lang="pl-PL" sz="1600" dirty="0">
                <a:sym typeface="Wingdings" panose="05000000000000000000" pitchFamily="2" charset="2"/>
              </a:rPr>
              <a:t>?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 err="1">
                <a:sym typeface="Wingdings" panose="05000000000000000000" pitchFamily="2" charset="2"/>
              </a:rPr>
              <a:t>What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will</a:t>
            </a:r>
            <a:r>
              <a:rPr lang="pl-PL" sz="1600" dirty="0">
                <a:sym typeface="Wingdings" panose="05000000000000000000" pitchFamily="2" charset="2"/>
              </a:rPr>
              <a:t> be the </a:t>
            </a:r>
            <a:r>
              <a:rPr lang="pl-PL" sz="1600" dirty="0" err="1">
                <a:sym typeface="Wingdings" panose="05000000000000000000" pitchFamily="2" charset="2"/>
              </a:rPr>
              <a:t>long</a:t>
            </a:r>
            <a:r>
              <a:rPr lang="pl-PL" sz="1600" dirty="0">
                <a:sym typeface="Wingdings" panose="05000000000000000000" pitchFamily="2" charset="2"/>
              </a:rPr>
              <a:t>-term </a:t>
            </a:r>
            <a:r>
              <a:rPr lang="pl-PL" sz="1600" dirty="0" err="1">
                <a:sym typeface="Wingdings" panose="05000000000000000000" pitchFamily="2" charset="2"/>
              </a:rPr>
              <a:t>effects</a:t>
            </a:r>
            <a:r>
              <a:rPr lang="pl-PL" sz="1600" dirty="0">
                <a:sym typeface="Wingdings" panose="05000000000000000000" pitchFamily="2" charset="2"/>
              </a:rPr>
              <a:t> for </a:t>
            </a:r>
            <a:r>
              <a:rPr lang="pl-PL" sz="1600" dirty="0" err="1">
                <a:sym typeface="Wingdings" panose="05000000000000000000" pitchFamily="2" charset="2"/>
              </a:rPr>
              <a:t>Ukraine</a:t>
            </a:r>
            <a:r>
              <a:rPr lang="pl-PL" sz="1600" dirty="0">
                <a:sym typeface="Wingdings" panose="05000000000000000000" pitchFamily="2" charset="2"/>
              </a:rPr>
              <a:t> as </a:t>
            </a:r>
            <a:r>
              <a:rPr lang="pl-PL" sz="1600" dirty="0" err="1">
                <a:sym typeface="Wingdings" panose="05000000000000000000" pitchFamily="2" charset="2"/>
              </a:rPr>
              <a:t>an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origin</a:t>
            </a:r>
            <a:r>
              <a:rPr lang="pl-PL" sz="1600" dirty="0">
                <a:sym typeface="Wingdings" panose="05000000000000000000" pitchFamily="2" charset="2"/>
              </a:rPr>
              <a:t> country?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endParaRPr lang="pl-PL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40320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Instead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of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introduction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a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methodological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comment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04056"/>
            <a:ext cx="8509029" cy="6021288"/>
          </a:xfrm>
        </p:spPr>
        <p:txBody>
          <a:bodyPr>
            <a:normAutofit/>
          </a:bodyPr>
          <a:lstStyle/>
          <a:p>
            <a:pPr marL="0" indent="0">
              <a:spcBef>
                <a:spcPct val="70000"/>
              </a:spcBef>
              <a:buNone/>
            </a:pPr>
            <a:r>
              <a:rPr lang="pl-PL" sz="2000" b="1" dirty="0"/>
              <a:t>What kind of migration are we talking about?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Permanent migration (registering and de-registering for/from a permanent stay</a:t>
            </a:r>
            <a:r>
              <a:rPr lang="pl-PL" sz="1600" dirty="0"/>
              <a:t>)</a:t>
            </a:r>
            <a:endParaRPr lang="en-US" sz="1600" dirty="0"/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Long-term migration (according to the 2007 EU definition)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Short-term and circular migration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694295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Point of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departure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Immigration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to Poland </a:t>
            </a:r>
            <a:r>
              <a:rPr lang="pl-PL" sz="2800" b="1" dirty="0" err="1">
                <a:solidFill>
                  <a:srgbClr val="002060"/>
                </a:solidFill>
                <a:cs typeface="Arial" pitchFamily="34" charset="0"/>
              </a:rPr>
              <a:t>before</a:t>
            </a:r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 2014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04056"/>
            <a:ext cx="8509029" cy="6021288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</a:pPr>
            <a:r>
              <a:rPr lang="pl-PL" sz="2000" b="1" dirty="0"/>
              <a:t>Limited </a:t>
            </a:r>
            <a:r>
              <a:rPr lang="pl-PL" sz="2000" b="1" dirty="0" err="1"/>
              <a:t>scale</a:t>
            </a:r>
            <a:r>
              <a:rPr lang="pl-PL" sz="2000" b="1" dirty="0"/>
              <a:t>:</a:t>
            </a:r>
          </a:p>
          <a:p>
            <a:pPr lvl="1">
              <a:spcBef>
                <a:spcPct val="70000"/>
              </a:spcBef>
            </a:pPr>
            <a:r>
              <a:rPr lang="pl-PL" sz="1600" dirty="0" err="1"/>
              <a:t>National</a:t>
            </a:r>
            <a:r>
              <a:rPr lang="pl-PL" sz="1600" dirty="0"/>
              <a:t> </a:t>
            </a:r>
            <a:r>
              <a:rPr lang="pl-PL" sz="1600" dirty="0" err="1"/>
              <a:t>Census</a:t>
            </a:r>
            <a:r>
              <a:rPr lang="pl-PL" sz="1600" dirty="0"/>
              <a:t> 2011 </a:t>
            </a:r>
            <a:r>
              <a:rPr lang="pl-PL" sz="1600" dirty="0">
                <a:sym typeface="Wingdings" panose="05000000000000000000" pitchFamily="2" charset="2"/>
              </a:rPr>
              <a:t> </a:t>
            </a:r>
            <a:r>
              <a:rPr lang="pl-PL" sz="1600" dirty="0"/>
              <a:t>55.4 </a:t>
            </a:r>
            <a:r>
              <a:rPr lang="pl-PL" sz="1600" dirty="0" err="1"/>
              <a:t>thousand</a:t>
            </a:r>
            <a:r>
              <a:rPr lang="pl-PL" sz="1600" dirty="0"/>
              <a:t> of </a:t>
            </a:r>
            <a:r>
              <a:rPr lang="pl-PL" sz="1600" dirty="0" err="1"/>
              <a:t>foreigners</a:t>
            </a:r>
            <a:r>
              <a:rPr lang="pl-PL" sz="1600" dirty="0"/>
              <a:t> (de facto </a:t>
            </a:r>
            <a:r>
              <a:rPr lang="pl-PL" sz="1600" dirty="0" err="1"/>
              <a:t>population</a:t>
            </a:r>
            <a:r>
              <a:rPr lang="pl-PL" sz="1600" dirty="0"/>
              <a:t> </a:t>
            </a:r>
            <a:r>
              <a:rPr lang="pl-PL" sz="1600" dirty="0">
                <a:sym typeface="Wingdings" panose="05000000000000000000" pitchFamily="2" charset="2"/>
              </a:rPr>
              <a:t> </a:t>
            </a:r>
            <a:r>
              <a:rPr lang="pl-PL" sz="1600" dirty="0" err="1">
                <a:sym typeface="Wingdings" panose="05000000000000000000" pitchFamily="2" charset="2"/>
              </a:rPr>
              <a:t>long</a:t>
            </a:r>
            <a:r>
              <a:rPr lang="pl-PL" sz="1600" dirty="0">
                <a:sym typeface="Wingdings" panose="05000000000000000000" pitchFamily="2" charset="2"/>
              </a:rPr>
              <a:t>-term </a:t>
            </a:r>
            <a:r>
              <a:rPr lang="pl-PL" sz="1600" dirty="0" err="1">
                <a:sym typeface="Wingdings" panose="05000000000000000000" pitchFamily="2" charset="2"/>
              </a:rPr>
              <a:t>residence</a:t>
            </a:r>
            <a:r>
              <a:rPr lang="pl-PL" sz="1600" dirty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ct val="70000"/>
              </a:spcBef>
            </a:pPr>
            <a:r>
              <a:rPr lang="pl-PL" sz="1600" dirty="0"/>
              <a:t>Eurostat </a:t>
            </a:r>
            <a:r>
              <a:rPr lang="pl-PL" sz="1600" dirty="0">
                <a:sym typeface="Wingdings" panose="05000000000000000000" pitchFamily="2" charset="2"/>
              </a:rPr>
              <a:t> 1st of January 2015: </a:t>
            </a:r>
            <a:r>
              <a:rPr lang="pl-PL" sz="1600" dirty="0"/>
              <a:t>110 </a:t>
            </a:r>
            <a:r>
              <a:rPr lang="pl-PL" sz="1600" dirty="0" err="1"/>
              <a:t>thousand</a:t>
            </a:r>
            <a:r>
              <a:rPr lang="pl-PL" sz="1600" dirty="0"/>
              <a:t> </a:t>
            </a:r>
            <a:r>
              <a:rPr lang="pl-PL" sz="1600" dirty="0" err="1"/>
              <a:t>foreign</a:t>
            </a:r>
            <a:r>
              <a:rPr lang="pl-PL" sz="1600" dirty="0"/>
              <a:t> </a:t>
            </a:r>
            <a:r>
              <a:rPr lang="pl-PL" sz="1600" dirty="0" err="1"/>
              <a:t>residents</a:t>
            </a:r>
            <a:r>
              <a:rPr lang="pl-PL" sz="1600" dirty="0"/>
              <a:t> (0.3% of the </a:t>
            </a:r>
            <a:r>
              <a:rPr lang="pl-PL" sz="1600" dirty="0" err="1"/>
              <a:t>total</a:t>
            </a:r>
            <a:r>
              <a:rPr lang="pl-PL" sz="1600" dirty="0"/>
              <a:t>  </a:t>
            </a:r>
            <a:r>
              <a:rPr lang="pl-PL" sz="1600" dirty="0" err="1"/>
              <a:t>populaiton</a:t>
            </a:r>
            <a:r>
              <a:rPr lang="pl-PL" sz="1600" dirty="0"/>
              <a:t>)</a:t>
            </a:r>
          </a:p>
          <a:p>
            <a:pPr lvl="1">
              <a:spcBef>
                <a:spcPct val="70000"/>
              </a:spcBef>
            </a:pPr>
            <a:r>
              <a:rPr lang="pl-PL" sz="1600" dirty="0"/>
              <a:t>CSO data </a:t>
            </a:r>
            <a:r>
              <a:rPr lang="pl-PL" sz="1600" dirty="0">
                <a:sym typeface="Wingdings" panose="05000000000000000000" pitchFamily="2" charset="2"/>
              </a:rPr>
              <a:t> </a:t>
            </a:r>
            <a:r>
              <a:rPr lang="pl-PL" sz="1600" dirty="0" err="1">
                <a:sym typeface="Wingdings" panose="05000000000000000000" pitchFamily="2" charset="2"/>
              </a:rPr>
              <a:t>early</a:t>
            </a:r>
            <a:r>
              <a:rPr lang="pl-PL" sz="1600" dirty="0">
                <a:sym typeface="Wingdings" panose="05000000000000000000" pitchFamily="2" charset="2"/>
              </a:rPr>
              <a:t> 2016: </a:t>
            </a:r>
            <a:r>
              <a:rPr lang="pl-PL" sz="1600" dirty="0" err="1">
                <a:sym typeface="Wingdings" panose="05000000000000000000" pitchFamily="2" charset="2"/>
              </a:rPr>
              <a:t>approx</a:t>
            </a:r>
            <a:r>
              <a:rPr lang="pl-PL" sz="1600" dirty="0">
                <a:sym typeface="Wingdings" panose="05000000000000000000" pitchFamily="2" charset="2"/>
              </a:rPr>
              <a:t>. 212 </a:t>
            </a:r>
            <a:r>
              <a:rPr lang="pl-PL" sz="1600" dirty="0" err="1">
                <a:sym typeface="Wingdings" panose="05000000000000000000" pitchFamily="2" charset="2"/>
              </a:rPr>
              <a:t>thousand</a:t>
            </a:r>
            <a:r>
              <a:rPr lang="pl-PL" sz="1600" dirty="0">
                <a:sym typeface="Wingdings" panose="05000000000000000000" pitchFamily="2" charset="2"/>
              </a:rPr>
              <a:t> of </a:t>
            </a:r>
            <a:r>
              <a:rPr lang="pl-PL" sz="1600" dirty="0" err="1">
                <a:sym typeface="Wingdings" panose="05000000000000000000" pitchFamily="2" charset="2"/>
              </a:rPr>
              <a:t>foreigners</a:t>
            </a:r>
            <a:r>
              <a:rPr lang="pl-PL" sz="1600" dirty="0">
                <a:sym typeface="Wingdings" panose="05000000000000000000" pitchFamily="2" charset="2"/>
              </a:rPr>
              <a:t> with a </a:t>
            </a:r>
            <a:r>
              <a:rPr lang="pl-PL" sz="1600" dirty="0" err="1">
                <a:sym typeface="Wingdings" panose="05000000000000000000" pitchFamily="2" charset="2"/>
              </a:rPr>
              <a:t>right</a:t>
            </a:r>
            <a:r>
              <a:rPr lang="pl-PL" sz="1600" dirty="0">
                <a:sym typeface="Wingdings" panose="05000000000000000000" pitchFamily="2" charset="2"/>
              </a:rPr>
              <a:t> to </a:t>
            </a:r>
            <a:r>
              <a:rPr lang="pl-PL" sz="1600" dirty="0" err="1">
                <a:sym typeface="Wingdings" panose="05000000000000000000" pitchFamily="2" charset="2"/>
              </a:rPr>
              <a:t>stay</a:t>
            </a:r>
            <a:r>
              <a:rPr lang="pl-PL" sz="1600" dirty="0">
                <a:sym typeface="Wingdings" panose="05000000000000000000" pitchFamily="2" charset="2"/>
              </a:rPr>
              <a:t> on the </a:t>
            </a:r>
            <a:r>
              <a:rPr lang="pl-PL" sz="1600" dirty="0" err="1">
                <a:sym typeface="Wingdings" panose="05000000000000000000" pitchFamily="2" charset="2"/>
              </a:rPr>
              <a:t>Polish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 err="1">
                <a:sym typeface="Wingdings" panose="05000000000000000000" pitchFamily="2" charset="2"/>
              </a:rPr>
              <a:t>territory</a:t>
            </a:r>
            <a:endParaRPr lang="pl-PL" sz="1600" dirty="0"/>
          </a:p>
          <a:p>
            <a:pPr>
              <a:spcBef>
                <a:spcPct val="70000"/>
              </a:spcBef>
            </a:pPr>
            <a:r>
              <a:rPr lang="pl-PL" sz="2000" b="1" dirty="0" err="1"/>
              <a:t>Only</a:t>
            </a:r>
            <a:r>
              <a:rPr lang="pl-PL" sz="2000" b="1" dirty="0"/>
              <a:t> a </a:t>
            </a:r>
            <a:r>
              <a:rPr lang="pl-PL" sz="2000" b="1" dirty="0" err="1"/>
              <a:t>few</a:t>
            </a:r>
            <a:r>
              <a:rPr lang="pl-PL" sz="2000" b="1" dirty="0"/>
              <a:t> </a:t>
            </a:r>
            <a:r>
              <a:rPr lang="pl-PL" sz="2000" b="1" dirty="0" err="1"/>
              <a:t>immigrant</a:t>
            </a:r>
            <a:r>
              <a:rPr lang="pl-PL" sz="2000" b="1" dirty="0"/>
              <a:t> </a:t>
            </a:r>
            <a:r>
              <a:rPr lang="pl-PL" sz="2000" b="1" dirty="0" err="1"/>
              <a:t>groups</a:t>
            </a:r>
            <a:endParaRPr lang="pl-PL" sz="2000" b="1" dirty="0"/>
          </a:p>
          <a:p>
            <a:pPr>
              <a:spcBef>
                <a:spcPct val="70000"/>
              </a:spcBef>
            </a:pPr>
            <a:r>
              <a:rPr lang="pl-PL" sz="2000" b="1" dirty="0" err="1"/>
              <a:t>Predominance</a:t>
            </a:r>
            <a:r>
              <a:rPr lang="pl-PL" sz="2000" b="1" dirty="0"/>
              <a:t> of </a:t>
            </a:r>
            <a:r>
              <a:rPr lang="pl-PL" sz="2000" b="1" dirty="0" err="1"/>
              <a:t>temporary</a:t>
            </a:r>
            <a:r>
              <a:rPr lang="pl-PL" sz="2000" b="1" dirty="0"/>
              <a:t> (and </a:t>
            </a:r>
            <a:r>
              <a:rPr lang="pl-PL" sz="2000" b="1" dirty="0" err="1"/>
              <a:t>circular</a:t>
            </a:r>
            <a:r>
              <a:rPr lang="pl-PL" sz="2000" b="1" dirty="0"/>
              <a:t>) </a:t>
            </a:r>
            <a:r>
              <a:rPr lang="pl-PL" sz="2000" b="1" dirty="0" err="1"/>
              <a:t>migrants</a:t>
            </a:r>
            <a:endParaRPr lang="pl-PL" sz="2000" b="1" dirty="0"/>
          </a:p>
          <a:p>
            <a:pPr>
              <a:spcBef>
                <a:spcPct val="70000"/>
              </a:spcBef>
            </a:pPr>
            <a:r>
              <a:rPr lang="pl-PL" sz="2000" b="1" dirty="0"/>
              <a:t>(</a:t>
            </a:r>
            <a:r>
              <a:rPr lang="pl-PL" sz="2000" b="1" dirty="0" err="1"/>
              <a:t>Very</a:t>
            </a:r>
            <a:r>
              <a:rPr lang="pl-PL" sz="2000" b="1" dirty="0"/>
              <a:t>) </a:t>
            </a:r>
            <a:r>
              <a:rPr lang="pl-PL" sz="2000" b="1" dirty="0" err="1"/>
              <a:t>limited</a:t>
            </a:r>
            <a:r>
              <a:rPr lang="pl-PL" sz="2000" b="1" dirty="0"/>
              <a:t> </a:t>
            </a:r>
            <a:r>
              <a:rPr lang="pl-PL" sz="2000" b="1" dirty="0" err="1"/>
              <a:t>settlement</a:t>
            </a:r>
            <a:endParaRPr lang="pl-PL" sz="2000" b="1" dirty="0"/>
          </a:p>
          <a:p>
            <a:pPr>
              <a:spcBef>
                <a:spcPct val="70000"/>
              </a:spcBef>
            </a:pPr>
            <a:r>
              <a:rPr lang="pl-PL" sz="2000" b="1" dirty="0" err="1"/>
              <a:t>Strong</a:t>
            </a:r>
            <a:r>
              <a:rPr lang="pl-PL" sz="2000" b="1" dirty="0"/>
              <a:t> </a:t>
            </a:r>
            <a:r>
              <a:rPr lang="pl-PL" sz="2000" b="1" dirty="0" err="1"/>
              <a:t>concentration</a:t>
            </a:r>
            <a:r>
              <a:rPr lang="pl-PL" sz="2000" b="1" dirty="0"/>
              <a:t> in </a:t>
            </a:r>
            <a:r>
              <a:rPr lang="pl-PL" sz="2000" b="1" dirty="0" err="1"/>
              <a:t>sectoral</a:t>
            </a:r>
            <a:r>
              <a:rPr lang="pl-PL" sz="2000" b="1" dirty="0"/>
              <a:t> and </a:t>
            </a:r>
            <a:r>
              <a:rPr lang="pl-PL" sz="2000" b="1" dirty="0" err="1"/>
              <a:t>spatial</a:t>
            </a:r>
            <a:r>
              <a:rPr lang="pl-PL" sz="2000" b="1" dirty="0"/>
              <a:t> </a:t>
            </a:r>
            <a:r>
              <a:rPr lang="pl-PL" sz="2000" b="1" dirty="0" err="1"/>
              <a:t>terms</a:t>
            </a:r>
            <a:r>
              <a:rPr lang="pl-PL" sz="2000" b="1" dirty="0"/>
              <a:t>.</a:t>
            </a: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72270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22944" y="412588"/>
            <a:ext cx="853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b="1" dirty="0"/>
              <a:t>Residence permits issued</a:t>
            </a:r>
            <a:r>
              <a:rPr lang="en-US" sz="2000" b="1" dirty="0"/>
              <a:t>, 200</a:t>
            </a:r>
            <a:r>
              <a:rPr lang="pl-PL" sz="2000" b="1" dirty="0"/>
              <a:t>4</a:t>
            </a:r>
            <a:r>
              <a:rPr lang="en-US" sz="2000" b="1" dirty="0"/>
              <a:t>-2017</a:t>
            </a:r>
            <a:endParaRPr lang="pl-PL" sz="20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22944" y="0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Statistical and </a:t>
            </a:r>
            <a:r>
              <a:rPr lang="pl-PL" sz="2400" b="1" dirty="0" err="1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analytical</a:t>
            </a:r>
            <a:r>
              <a:rPr lang="pl-PL" sz="24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pl-PL" sz="2400" b="1" dirty="0" err="1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challenges</a:t>
            </a:r>
            <a:r>
              <a:rPr lang="pl-PL" sz="24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: Migration flows</a:t>
            </a:r>
            <a:endParaRPr lang="en-GB" sz="24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804248" y="6453336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Office for Foreigners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id="{61CDB032-8D8A-464C-B79C-7A6847FD2D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" y="803251"/>
            <a:ext cx="7956376" cy="5424614"/>
          </a:xfrm>
          <a:prstGeom prst="rect">
            <a:avLst/>
          </a:prstGeom>
          <a:noFill/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B2B8EF91-030D-450D-BD80-E349E37CBE9A}"/>
              </a:ext>
            </a:extLst>
          </p:cNvPr>
          <p:cNvSpPr/>
          <p:nvPr/>
        </p:nvSpPr>
        <p:spPr>
          <a:xfrm>
            <a:off x="4572000" y="1049461"/>
            <a:ext cx="247369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/>
              <a:t>Ukraine</a:t>
            </a:r>
            <a:r>
              <a:rPr lang="pl-PL" sz="1600" b="1" dirty="0"/>
              <a:t>: 45% (2017) </a:t>
            </a:r>
          </a:p>
        </p:txBody>
      </p:sp>
    </p:spTree>
    <p:extLst>
      <p:ext uri="{BB962C8B-B14F-4D97-AF65-F5344CB8AC3E}">
        <p14:creationId xmlns:p14="http://schemas.microsoft.com/office/powerpoint/2010/main" val="1199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21182" y="447279"/>
            <a:ext cx="8535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Number of work permits granted individually (A, B, C, E categories) and year-to-year dynamics, 1995-2017</a:t>
            </a:r>
            <a:endParaRPr lang="pl-PL" sz="20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Statistical and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analytical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: Migration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flows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009765" y="6392542"/>
            <a:ext cx="3134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</a:t>
            </a:r>
            <a:r>
              <a:rPr lang="en-US" sz="1200" i="1" dirty="0">
                <a:latin typeface="Calibri" pitchFamily="34" charset="0"/>
              </a:rPr>
              <a:t>Own elaboration based on the Ministry of Family, </a:t>
            </a:r>
            <a:r>
              <a:rPr lang="en-US" sz="1200" i="1" dirty="0" err="1">
                <a:latin typeface="Calibri" pitchFamily="34" charset="0"/>
              </a:rPr>
              <a:t>Labour</a:t>
            </a:r>
            <a:r>
              <a:rPr lang="en-US" sz="1200" i="1" dirty="0">
                <a:latin typeface="Calibri" pitchFamily="34" charset="0"/>
              </a:rPr>
              <a:t> and Social Policy data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D9D80C8-90C9-4EAD-9123-566F58B2CD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5" y="1199370"/>
            <a:ext cx="7939250" cy="5113505"/>
          </a:xfrm>
          <a:prstGeom prst="rect">
            <a:avLst/>
          </a:prstGeom>
          <a:noFill/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F2758C45-A60B-443B-B7BD-70B7F64EE204}"/>
              </a:ext>
            </a:extLst>
          </p:cNvPr>
          <p:cNvSpPr/>
          <p:nvPr/>
        </p:nvSpPr>
        <p:spPr>
          <a:xfrm>
            <a:off x="4860032" y="990769"/>
            <a:ext cx="247369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/>
              <a:t>Ukraine</a:t>
            </a:r>
            <a:r>
              <a:rPr lang="pl-PL" sz="1600" b="1" dirty="0"/>
              <a:t>: 81%</a:t>
            </a:r>
          </a:p>
        </p:txBody>
      </p:sp>
    </p:spTree>
    <p:extLst>
      <p:ext uri="{BB962C8B-B14F-4D97-AF65-F5344CB8AC3E}">
        <p14:creationId xmlns:p14="http://schemas.microsoft.com/office/powerpoint/2010/main" val="31971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01042" y="533305"/>
            <a:ext cx="853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b="1" dirty="0"/>
              <a:t>Number of declarations issued, 2007-2018</a:t>
            </a:r>
            <a:endParaRPr lang="pl-PL" sz="20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Statistical and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analytical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challenges</a:t>
            </a:r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: Migration </a:t>
            </a:r>
            <a:r>
              <a:rPr lang="pl-PL" sz="2400" b="1" dirty="0" err="1">
                <a:solidFill>
                  <a:srgbClr val="002060"/>
                </a:solidFill>
                <a:cs typeface="Arial" pitchFamily="34" charset="0"/>
              </a:rPr>
              <a:t>flows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940152" y="6361003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</a:t>
            </a:r>
            <a:r>
              <a:rPr lang="en-US" sz="1200" i="1" dirty="0">
                <a:latin typeface="Calibri" pitchFamily="34" charset="0"/>
              </a:rPr>
              <a:t>Own elaboration based on the Ministry of Family, </a:t>
            </a:r>
            <a:r>
              <a:rPr lang="en-US" sz="1200" i="1" dirty="0" err="1">
                <a:latin typeface="Calibri" pitchFamily="34" charset="0"/>
              </a:rPr>
              <a:t>Labour</a:t>
            </a:r>
            <a:r>
              <a:rPr lang="en-US" sz="1200" i="1" dirty="0">
                <a:latin typeface="Calibri" pitchFamily="34" charset="0"/>
              </a:rPr>
              <a:t> and Social Policy data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07E7567-5444-4AD9-BDAB-658A26AACB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1" y="1092621"/>
            <a:ext cx="8064896" cy="512401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9C390C-DA7B-440A-8F97-5C3B9A6F4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300184"/>
            <a:ext cx="3767655" cy="2219136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3E14D15-AF07-4CE9-9545-D7174022A639}"/>
              </a:ext>
            </a:extLst>
          </p:cNvPr>
          <p:cNvSpPr/>
          <p:nvPr/>
        </p:nvSpPr>
        <p:spPr>
          <a:xfrm>
            <a:off x="5220072" y="796128"/>
            <a:ext cx="247369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/>
              <a:t>Ukraine</a:t>
            </a:r>
            <a:r>
              <a:rPr lang="pl-PL" sz="1600" b="1" dirty="0"/>
              <a:t>: 94% </a:t>
            </a:r>
          </a:p>
        </p:txBody>
      </p:sp>
    </p:spTree>
    <p:extLst>
      <p:ext uri="{BB962C8B-B14F-4D97-AF65-F5344CB8AC3E}">
        <p14:creationId xmlns:p14="http://schemas.microsoft.com/office/powerpoint/2010/main" val="38269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515015" y="484896"/>
            <a:ext cx="853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b="1" dirty="0"/>
              <a:t>Simplified procedure: correction scheme (2016)</a:t>
            </a:r>
            <a:endParaRPr lang="pl-PL" sz="20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Register data and migration realities</a:t>
            </a:r>
            <a:endParaRPr lang="en-GB" sz="24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588224" y="6539862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CMR and WISE EUROPA 2018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7A4B81-DD99-42FD-A4CF-A14EEB3C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66828"/>
            <a:ext cx="6804004" cy="43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AB9CC4-42EC-42FC-89BD-D8B9E47D19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" y="3284984"/>
            <a:ext cx="395963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435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8803</TotalTime>
  <Words>1835</Words>
  <Application>Microsoft Office PowerPoint</Application>
  <PresentationFormat>Pokaz na ekranie (4:3)</PresentationFormat>
  <Paragraphs>282</Paragraphs>
  <Slides>30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Lato</vt:lpstr>
      <vt:lpstr>Myriad Pro</vt:lpstr>
      <vt:lpstr>Times New Roman</vt:lpstr>
      <vt:lpstr>Wingdings</vt:lpstr>
      <vt:lpstr>Motyw pakietu Office</vt:lpstr>
      <vt:lpstr>Contemporary migration from Ukraine to Poland Challenges and opportunities*  Paweł Kaczmarczyk Centre of Migration Research University of Warsaw</vt:lpstr>
      <vt:lpstr>Agenda</vt:lpstr>
      <vt:lpstr>Instead of introduction: a methodological comment</vt:lpstr>
      <vt:lpstr>Instead of introduction: a methodological comment</vt:lpstr>
      <vt:lpstr>Point of departure: Immigration to Poland before 2014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Challenges and opportunities: Foreign labour in Poland </vt:lpstr>
      <vt:lpstr>Challenges and opportunities: Foreign labour in Poland </vt:lpstr>
      <vt:lpstr>Challenges and opportunities: Foreign labour in Poland </vt:lpstr>
      <vt:lpstr>Challenges and opportunities: Foreign labour in Poland </vt:lpstr>
      <vt:lpstr>Challenges and opportunities: Foreign labour in Poland </vt:lpstr>
      <vt:lpstr>Challenges and opportunities: Foreign labour in Poland </vt:lpstr>
      <vt:lpstr>Prezentacja programu PowerPoint</vt:lpstr>
      <vt:lpstr>Challenges and opportunities: Foreign labour in Poland </vt:lpstr>
      <vt:lpstr>Challenges and opportunities: Emigration and the labour market – the case of Poland</vt:lpstr>
      <vt:lpstr>Prezentacja programu PowerPoint</vt:lpstr>
      <vt:lpstr>Prezentacja programu PowerPoint</vt:lpstr>
      <vt:lpstr>Challenges and opportunities: Integration of immigrants</vt:lpstr>
      <vt:lpstr>Challenges and opportunities: Integration of immigrants</vt:lpstr>
      <vt:lpstr>Inter-sectoral mobility of Ukrainian workers in Warsaw agglomeration, 2015</vt:lpstr>
      <vt:lpstr>Challenge: Migration and demography</vt:lpstr>
      <vt:lpstr>Prezentacja programu PowerPoint</vt:lpstr>
      <vt:lpstr>Prezentacja programu PowerPoint</vt:lpstr>
      <vt:lpstr>Prezentacja programu PowerPoint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Karolina Kowalska</dc:creator>
  <cp:lastModifiedBy>Pawel Kaczmarczyk</cp:lastModifiedBy>
  <cp:revision>389</cp:revision>
  <cp:lastPrinted>2018-02-13T22:21:54Z</cp:lastPrinted>
  <dcterms:created xsi:type="dcterms:W3CDTF">2010-09-10T12:51:00Z</dcterms:created>
  <dcterms:modified xsi:type="dcterms:W3CDTF">2018-11-26T23:00:21Z</dcterms:modified>
</cp:coreProperties>
</file>