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7" r:id="rId3"/>
    <p:sldId id="307" r:id="rId4"/>
    <p:sldId id="308" r:id="rId5"/>
    <p:sldId id="309" r:id="rId6"/>
    <p:sldId id="310" r:id="rId7"/>
    <p:sldId id="306" r:id="rId8"/>
    <p:sldId id="285" r:id="rId9"/>
    <p:sldId id="284" r:id="rId10"/>
    <p:sldId id="283" r:id="rId11"/>
    <p:sldId id="290" r:id="rId12"/>
    <p:sldId id="292" r:id="rId13"/>
    <p:sldId id="293" r:id="rId14"/>
    <p:sldId id="319" r:id="rId15"/>
    <p:sldId id="305" r:id="rId16"/>
    <p:sldId id="320" r:id="rId17"/>
    <p:sldId id="321" r:id="rId18"/>
    <p:sldId id="311" r:id="rId19"/>
    <p:sldId id="312" r:id="rId20"/>
    <p:sldId id="313" r:id="rId21"/>
    <p:sldId id="314" r:id="rId22"/>
    <p:sldId id="315" r:id="rId23"/>
    <p:sldId id="316" r:id="rId24"/>
    <p:sldId id="317" r:id="rId25"/>
    <p:sldId id="318" r:id="rId26"/>
    <p:sldId id="304" r:id="rId27"/>
    <p:sldId id="301" r:id="rId28"/>
    <p:sldId id="302" r:id="rId29"/>
    <p:sldId id="303" r:id="rId30"/>
    <p:sldId id="277" r:id="rId3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ABE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97" autoAdjust="0"/>
    <p:restoredTop sz="94624" autoAdjust="0"/>
  </p:normalViewPr>
  <p:slideViewPr>
    <p:cSldViewPr>
      <p:cViewPr>
        <p:scale>
          <a:sx n="68" d="100"/>
          <a:sy n="68" d="100"/>
        </p:scale>
        <p:origin x="-77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5DC23-8892-4872-98C7-EFCD0CDF4C96}" type="datetimeFigureOut">
              <a:rPr lang="uk-UA" smtClean="0"/>
              <a:pPr/>
              <a:t>09.10.2019</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21A8FC-9EFC-4443-98A9-A52EC383A218}" type="slidenum">
              <a:rPr lang="uk-UA" smtClean="0"/>
              <a:pPr/>
              <a:t>‹№›</a:t>
            </a:fld>
            <a:endParaRPr lang="uk-UA"/>
          </a:p>
        </p:txBody>
      </p:sp>
    </p:spTree>
    <p:extLst>
      <p:ext uri="{BB962C8B-B14F-4D97-AF65-F5344CB8AC3E}">
        <p14:creationId xmlns:p14="http://schemas.microsoft.com/office/powerpoint/2010/main" val="2143171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smtClean="0"/>
              <a:t>Зразок заголовка</a:t>
            </a:r>
            <a:endParaRPr lang="uk-UA"/>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uk-UA"/>
          </a:p>
        </p:txBody>
      </p:sp>
      <p:sp>
        <p:nvSpPr>
          <p:cNvPr id="4" name="Місце для дати 3"/>
          <p:cNvSpPr>
            <a:spLocks noGrp="1"/>
          </p:cNvSpPr>
          <p:nvPr>
            <p:ph type="dt" sz="half" idx="10"/>
          </p:nvPr>
        </p:nvSpPr>
        <p:spPr/>
        <p:txBody>
          <a:bodyPr/>
          <a:lstStyle/>
          <a:p>
            <a:fld id="{8B5FD5D7-1EE6-4FBD-B68A-72FB4DA526B5}" type="datetimeFigureOut">
              <a:rPr lang="uk-UA" smtClean="0"/>
              <a:pPr/>
              <a:t>09.10.2019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4BF44E6-6CB7-4F90-9CEE-99462E3AED9B}" type="slidenum">
              <a:rPr lang="uk-UA" smtClean="0"/>
              <a:pPr/>
              <a:t>‹№›</a:t>
            </a:fld>
            <a:endParaRPr lang="uk-UA"/>
          </a:p>
        </p:txBody>
      </p:sp>
    </p:spTree>
    <p:extLst>
      <p:ext uri="{BB962C8B-B14F-4D97-AF65-F5344CB8AC3E}">
        <p14:creationId xmlns:p14="http://schemas.microsoft.com/office/powerpoint/2010/main" val="1306795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B5FD5D7-1EE6-4FBD-B68A-72FB4DA526B5}" type="datetimeFigureOut">
              <a:rPr lang="uk-UA" smtClean="0"/>
              <a:pPr/>
              <a:t>09.10.2019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4BF44E6-6CB7-4F90-9CEE-99462E3AED9B}" type="slidenum">
              <a:rPr lang="uk-UA" smtClean="0"/>
              <a:pPr/>
              <a:t>‹№›</a:t>
            </a:fld>
            <a:endParaRPr lang="uk-UA"/>
          </a:p>
        </p:txBody>
      </p:sp>
    </p:spTree>
    <p:extLst>
      <p:ext uri="{BB962C8B-B14F-4D97-AF65-F5344CB8AC3E}">
        <p14:creationId xmlns:p14="http://schemas.microsoft.com/office/powerpoint/2010/main" val="328721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B5FD5D7-1EE6-4FBD-B68A-72FB4DA526B5}" type="datetimeFigureOut">
              <a:rPr lang="uk-UA" smtClean="0"/>
              <a:pPr/>
              <a:t>09.10.2019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4BF44E6-6CB7-4F90-9CEE-99462E3AED9B}" type="slidenum">
              <a:rPr lang="uk-UA" smtClean="0"/>
              <a:pPr/>
              <a:t>‹№›</a:t>
            </a:fld>
            <a:endParaRPr lang="uk-UA"/>
          </a:p>
        </p:txBody>
      </p:sp>
    </p:spTree>
    <p:extLst>
      <p:ext uri="{BB962C8B-B14F-4D97-AF65-F5344CB8AC3E}">
        <p14:creationId xmlns:p14="http://schemas.microsoft.com/office/powerpoint/2010/main" val="2251084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fld id="{8B5FD5D7-1EE6-4FBD-B68A-72FB4DA526B5}" type="datetimeFigureOut">
              <a:rPr lang="uk-UA" smtClean="0"/>
              <a:pPr/>
              <a:t>09.10.2019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4BF44E6-6CB7-4F90-9CEE-99462E3AED9B}" type="slidenum">
              <a:rPr lang="uk-UA" smtClean="0"/>
              <a:pPr/>
              <a:t>‹№›</a:t>
            </a:fld>
            <a:endParaRPr lang="uk-UA"/>
          </a:p>
        </p:txBody>
      </p:sp>
    </p:spTree>
    <p:extLst>
      <p:ext uri="{BB962C8B-B14F-4D97-AF65-F5344CB8AC3E}">
        <p14:creationId xmlns:p14="http://schemas.microsoft.com/office/powerpoint/2010/main" val="1787544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uk-UA"/>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Місце для дати 3"/>
          <p:cNvSpPr>
            <a:spLocks noGrp="1"/>
          </p:cNvSpPr>
          <p:nvPr>
            <p:ph type="dt" sz="half" idx="10"/>
          </p:nvPr>
        </p:nvSpPr>
        <p:spPr/>
        <p:txBody>
          <a:bodyPr/>
          <a:lstStyle/>
          <a:p>
            <a:fld id="{8B5FD5D7-1EE6-4FBD-B68A-72FB4DA526B5}" type="datetimeFigureOut">
              <a:rPr lang="uk-UA" smtClean="0"/>
              <a:pPr/>
              <a:t>09.10.2019</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F4BF44E6-6CB7-4F90-9CEE-99462E3AED9B}" type="slidenum">
              <a:rPr lang="uk-UA" smtClean="0"/>
              <a:pPr/>
              <a:t>‹№›</a:t>
            </a:fld>
            <a:endParaRPr lang="uk-UA"/>
          </a:p>
        </p:txBody>
      </p:sp>
    </p:spTree>
    <p:extLst>
      <p:ext uri="{BB962C8B-B14F-4D97-AF65-F5344CB8AC3E}">
        <p14:creationId xmlns:p14="http://schemas.microsoft.com/office/powerpoint/2010/main" val="163811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fld id="{8B5FD5D7-1EE6-4FBD-B68A-72FB4DA526B5}" type="datetimeFigureOut">
              <a:rPr lang="uk-UA" smtClean="0"/>
              <a:pPr/>
              <a:t>09.10.2019</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F4BF44E6-6CB7-4F90-9CEE-99462E3AED9B}" type="slidenum">
              <a:rPr lang="uk-UA" smtClean="0"/>
              <a:pPr/>
              <a:t>‹№›</a:t>
            </a:fld>
            <a:endParaRPr lang="uk-UA"/>
          </a:p>
        </p:txBody>
      </p:sp>
    </p:spTree>
    <p:extLst>
      <p:ext uri="{BB962C8B-B14F-4D97-AF65-F5344CB8AC3E}">
        <p14:creationId xmlns:p14="http://schemas.microsoft.com/office/powerpoint/2010/main" val="10229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smtClean="0"/>
              <a:t>Зразок заголовка</a:t>
            </a:r>
            <a:endParaRPr lang="uk-UA"/>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fld id="{8B5FD5D7-1EE6-4FBD-B68A-72FB4DA526B5}" type="datetimeFigureOut">
              <a:rPr lang="uk-UA" smtClean="0"/>
              <a:pPr/>
              <a:t>09.10.2019</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F4BF44E6-6CB7-4F90-9CEE-99462E3AED9B}" type="slidenum">
              <a:rPr lang="uk-UA" smtClean="0"/>
              <a:pPr/>
              <a:t>‹№›</a:t>
            </a:fld>
            <a:endParaRPr lang="uk-UA"/>
          </a:p>
        </p:txBody>
      </p:sp>
    </p:spTree>
    <p:extLst>
      <p:ext uri="{BB962C8B-B14F-4D97-AF65-F5344CB8AC3E}">
        <p14:creationId xmlns:p14="http://schemas.microsoft.com/office/powerpoint/2010/main" val="393337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fld id="{8B5FD5D7-1EE6-4FBD-B68A-72FB4DA526B5}" type="datetimeFigureOut">
              <a:rPr lang="uk-UA" smtClean="0"/>
              <a:pPr/>
              <a:t>09.10.2019</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F4BF44E6-6CB7-4F90-9CEE-99462E3AED9B}" type="slidenum">
              <a:rPr lang="uk-UA" smtClean="0"/>
              <a:pPr/>
              <a:t>‹№›</a:t>
            </a:fld>
            <a:endParaRPr lang="uk-UA"/>
          </a:p>
        </p:txBody>
      </p:sp>
    </p:spTree>
    <p:extLst>
      <p:ext uri="{BB962C8B-B14F-4D97-AF65-F5344CB8AC3E}">
        <p14:creationId xmlns:p14="http://schemas.microsoft.com/office/powerpoint/2010/main" val="2014908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8B5FD5D7-1EE6-4FBD-B68A-72FB4DA526B5}" type="datetimeFigureOut">
              <a:rPr lang="uk-UA" smtClean="0"/>
              <a:pPr/>
              <a:t>09.10.2019</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F4BF44E6-6CB7-4F90-9CEE-99462E3AED9B}" type="slidenum">
              <a:rPr lang="uk-UA" smtClean="0"/>
              <a:pPr/>
              <a:t>‹№›</a:t>
            </a:fld>
            <a:endParaRPr lang="uk-UA"/>
          </a:p>
        </p:txBody>
      </p:sp>
    </p:spTree>
    <p:extLst>
      <p:ext uri="{BB962C8B-B14F-4D97-AF65-F5344CB8AC3E}">
        <p14:creationId xmlns:p14="http://schemas.microsoft.com/office/powerpoint/2010/main" val="27468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smtClean="0"/>
              <a:t>Зразок заголовка</a:t>
            </a:r>
            <a:endParaRPr lang="uk-UA"/>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8B5FD5D7-1EE6-4FBD-B68A-72FB4DA526B5}" type="datetimeFigureOut">
              <a:rPr lang="uk-UA" smtClean="0"/>
              <a:pPr/>
              <a:t>09.10.2019</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F4BF44E6-6CB7-4F90-9CEE-99462E3AED9B}" type="slidenum">
              <a:rPr lang="uk-UA" smtClean="0"/>
              <a:pPr/>
              <a:t>‹№›</a:t>
            </a:fld>
            <a:endParaRPr lang="uk-UA"/>
          </a:p>
        </p:txBody>
      </p:sp>
    </p:spTree>
    <p:extLst>
      <p:ext uri="{BB962C8B-B14F-4D97-AF65-F5344CB8AC3E}">
        <p14:creationId xmlns:p14="http://schemas.microsoft.com/office/powerpoint/2010/main" val="400197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Місце для дати 4"/>
          <p:cNvSpPr>
            <a:spLocks noGrp="1"/>
          </p:cNvSpPr>
          <p:nvPr>
            <p:ph type="dt" sz="half" idx="10"/>
          </p:nvPr>
        </p:nvSpPr>
        <p:spPr/>
        <p:txBody>
          <a:bodyPr/>
          <a:lstStyle/>
          <a:p>
            <a:fld id="{8B5FD5D7-1EE6-4FBD-B68A-72FB4DA526B5}" type="datetimeFigureOut">
              <a:rPr lang="uk-UA" smtClean="0"/>
              <a:pPr/>
              <a:t>09.10.2019</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F4BF44E6-6CB7-4F90-9CEE-99462E3AED9B}" type="slidenum">
              <a:rPr lang="uk-UA" smtClean="0"/>
              <a:pPr/>
              <a:t>‹№›</a:t>
            </a:fld>
            <a:endParaRPr lang="uk-UA"/>
          </a:p>
        </p:txBody>
      </p:sp>
    </p:spTree>
    <p:extLst>
      <p:ext uri="{BB962C8B-B14F-4D97-AF65-F5344CB8AC3E}">
        <p14:creationId xmlns:p14="http://schemas.microsoft.com/office/powerpoint/2010/main" val="417648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FD5D7-1EE6-4FBD-B68A-72FB4DA526B5}" type="datetimeFigureOut">
              <a:rPr lang="uk-UA" smtClean="0"/>
              <a:pPr/>
              <a:t>09.10.2019</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F44E6-6CB7-4F90-9CEE-99462E3AED9B}" type="slidenum">
              <a:rPr lang="uk-UA" smtClean="0"/>
              <a:pPr/>
              <a:t>‹№›</a:t>
            </a:fld>
            <a:endParaRPr lang="uk-UA"/>
          </a:p>
        </p:txBody>
      </p:sp>
    </p:spTree>
    <p:extLst>
      <p:ext uri="{BB962C8B-B14F-4D97-AF65-F5344CB8AC3E}">
        <p14:creationId xmlns:p14="http://schemas.microsoft.com/office/powerpoint/2010/main" val="252565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71300" y="186939"/>
            <a:ext cx="8496944" cy="6264696"/>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428636" y="186939"/>
            <a:ext cx="830995" cy="1297845"/>
            <a:chOff x="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8"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26" name="Google Shape;530;p39"/>
          <p:cNvGrpSpPr/>
          <p:nvPr/>
        </p:nvGrpSpPr>
        <p:grpSpPr>
          <a:xfrm rot="16200000">
            <a:off x="7690817" y="420660"/>
            <a:ext cx="1362282" cy="1180199"/>
            <a:chOff x="3305175" y="4144963"/>
            <a:chExt cx="2149388" cy="1862100"/>
          </a:xfrm>
        </p:grpSpPr>
        <p:sp>
          <p:nvSpPr>
            <p:cNvPr id="27" name="Google Shape;531;p39"/>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8" name="Google Shape;532;p39"/>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9" name="Google Shape;533;p39"/>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0" name="Google Shape;534;p39"/>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1" name="Google Shape;535;p39"/>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2" name="Google Shape;536;p39"/>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3" name="Google Shape;537;p39"/>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4" name="Google Shape;538;p39"/>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5" name="Google Shape;539;p39"/>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sp>
        <p:nvSpPr>
          <p:cNvPr id="2" name="TextBox 1"/>
          <p:cNvSpPr txBox="1"/>
          <p:nvPr/>
        </p:nvSpPr>
        <p:spPr>
          <a:xfrm>
            <a:off x="1346014" y="1606733"/>
            <a:ext cx="6680195" cy="830997"/>
          </a:xfrm>
          <a:prstGeom prst="rect">
            <a:avLst/>
          </a:prstGeom>
          <a:noFill/>
        </p:spPr>
        <p:txBody>
          <a:bodyPr wrap="square" rtlCol="0">
            <a:spAutoFit/>
          </a:bodyPr>
          <a:lstStyle/>
          <a:p>
            <a:pPr algn="ctr"/>
            <a:r>
              <a:rPr lang="en-US" sz="2400" b="1" cap="all" dirty="0" smtClean="0"/>
              <a:t>THE ROLE OF STATISTICS IN THE DEVELOPMENT OF THE MODERN ECONOMICS SYSTEM</a:t>
            </a:r>
            <a:endParaRPr lang="uk-UA" sz="2400" dirty="0"/>
          </a:p>
        </p:txBody>
      </p:sp>
      <p:sp>
        <p:nvSpPr>
          <p:cNvPr id="3" name="TextBox 2"/>
          <p:cNvSpPr txBox="1"/>
          <p:nvPr/>
        </p:nvSpPr>
        <p:spPr>
          <a:xfrm>
            <a:off x="4619772" y="5448245"/>
            <a:ext cx="3332609" cy="369332"/>
          </a:xfrm>
          <a:prstGeom prst="rect">
            <a:avLst/>
          </a:prstGeom>
          <a:noFill/>
        </p:spPr>
        <p:txBody>
          <a:bodyPr wrap="square" rtlCol="0">
            <a:spAutoFit/>
          </a:bodyPr>
          <a:lstStyle/>
          <a:p>
            <a:pPr algn="ctr"/>
            <a:r>
              <a:rPr lang="en-US" dirty="0" smtClean="0">
                <a:solidFill>
                  <a:srgbClr val="7030A0"/>
                </a:solidFill>
              </a:rPr>
              <a:t>Igor </a:t>
            </a:r>
            <a:r>
              <a:rPr lang="en-US" dirty="0" err="1" smtClean="0">
                <a:solidFill>
                  <a:srgbClr val="7030A0"/>
                </a:solidFill>
              </a:rPr>
              <a:t>G.MANTSUROV</a:t>
            </a:r>
            <a:endParaRPr lang="uk-UA" dirty="0">
              <a:solidFill>
                <a:srgbClr val="7030A0"/>
              </a:solidFill>
            </a:endParaRPr>
          </a:p>
        </p:txBody>
      </p:sp>
      <p:sp>
        <p:nvSpPr>
          <p:cNvPr id="5" name="TextBox 4"/>
          <p:cNvSpPr txBox="1"/>
          <p:nvPr/>
        </p:nvSpPr>
        <p:spPr>
          <a:xfrm>
            <a:off x="2051720" y="548680"/>
            <a:ext cx="5472608" cy="369332"/>
          </a:xfrm>
          <a:prstGeom prst="rect">
            <a:avLst/>
          </a:prstGeom>
          <a:noFill/>
        </p:spPr>
        <p:txBody>
          <a:bodyPr wrap="square" rtlCol="0">
            <a:spAutoFit/>
          </a:bodyPr>
          <a:lstStyle/>
          <a:p>
            <a:pPr algn="ctr"/>
            <a:r>
              <a:rPr lang="en-US" b="1" dirty="0" smtClean="0">
                <a:solidFill>
                  <a:srgbClr val="002060"/>
                </a:solidFill>
              </a:rPr>
              <a:t>XXVI Ukraine – Polish – Slovak Scientific Seminar </a:t>
            </a:r>
            <a:endParaRPr lang="uk-UA" b="1" dirty="0">
              <a:solidFill>
                <a:srgbClr val="002060"/>
              </a:solidFill>
            </a:endParaRPr>
          </a:p>
        </p:txBody>
      </p:sp>
      <p:sp>
        <p:nvSpPr>
          <p:cNvPr id="50" name="TextBox 49"/>
          <p:cNvSpPr txBox="1"/>
          <p:nvPr/>
        </p:nvSpPr>
        <p:spPr>
          <a:xfrm>
            <a:off x="1292651" y="2550462"/>
            <a:ext cx="6680195" cy="2554545"/>
          </a:xfrm>
          <a:prstGeom prst="rect">
            <a:avLst/>
          </a:prstGeom>
          <a:noFill/>
        </p:spPr>
        <p:txBody>
          <a:bodyPr wrap="square" rtlCol="0">
            <a:spAutoFit/>
          </a:bodyPr>
          <a:lstStyle/>
          <a:p>
            <a:pPr algn="ctr"/>
            <a:r>
              <a:rPr lang="en-US" sz="4000" b="1" cap="all" dirty="0" smtClean="0">
                <a:solidFill>
                  <a:srgbClr val="FF0000"/>
                </a:solidFill>
              </a:rPr>
              <a:t>The economics of data: implications for </a:t>
            </a:r>
          </a:p>
          <a:p>
            <a:pPr algn="ctr"/>
            <a:r>
              <a:rPr lang="en-US" sz="4000" b="1" cap="all" dirty="0" smtClean="0">
                <a:solidFill>
                  <a:srgbClr val="FF0000"/>
                </a:solidFill>
              </a:rPr>
              <a:t>the data-driven smart economy</a:t>
            </a:r>
            <a:endParaRPr lang="uk-UA" sz="4000" dirty="0">
              <a:solidFill>
                <a:srgbClr val="FF0000"/>
              </a:solidFill>
            </a:endParaRP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4990" y="966433"/>
            <a:ext cx="990836" cy="660392"/>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6765" y="971783"/>
            <a:ext cx="1050073" cy="657201"/>
          </a:xfrm>
          <a:prstGeom prst="rect">
            <a:avLst/>
          </a:prstGeom>
        </p:spPr>
      </p:pic>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2409" y="971783"/>
            <a:ext cx="973701" cy="649693"/>
          </a:xfrm>
          <a:prstGeom prst="rect">
            <a:avLst/>
          </a:prstGeom>
        </p:spPr>
      </p:pic>
    </p:spTree>
    <p:extLst>
      <p:ext uri="{BB962C8B-B14F-4D97-AF65-F5344CB8AC3E}">
        <p14:creationId xmlns:p14="http://schemas.microsoft.com/office/powerpoint/2010/main" val="1334866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23528" y="256601"/>
            <a:ext cx="8496944" cy="6264696"/>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428636" y="186939"/>
            <a:ext cx="830995" cy="1297845"/>
            <a:chOff x="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449975" y="1518921"/>
            <a:ext cx="8136342" cy="4077446"/>
          </a:xfrm>
          <a:prstGeom prst="rect">
            <a:avLst/>
          </a:prstGeom>
          <a:noFill/>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indent="-342900" algn="just">
              <a:buFont typeface="Arial" pitchFamily="34" charset="0"/>
              <a:buChar char="•"/>
            </a:pPr>
            <a:r>
              <a:rPr lang="en-US" b="1" dirty="0">
                <a:solidFill>
                  <a:srgbClr val="FFFF00"/>
                </a:solidFill>
                <a:latin typeface="Times New Roman" panose="02020603050405020304" pitchFamily="18" charset="0"/>
                <a:cs typeface="Times New Roman" panose="02020603050405020304" pitchFamily="18" charset="0"/>
              </a:rPr>
              <a:t>Cost reduction helps to increase revenue </a:t>
            </a:r>
            <a:endParaRPr lang="en-US" b="1" dirty="0" smtClean="0">
              <a:solidFill>
                <a:srgbClr val="FFFF00"/>
              </a:solidFill>
              <a:latin typeface="Times New Roman" panose="02020603050405020304" pitchFamily="18" charset="0"/>
              <a:cs typeface="Times New Roman" panose="02020603050405020304" pitchFamily="18" charset="0"/>
            </a:endParaRPr>
          </a:p>
          <a:p>
            <a:pPr algn="just"/>
            <a:r>
              <a:rPr lang="en-US" sz="2400" dirty="0" smtClean="0">
                <a:solidFill>
                  <a:schemeClr val="tx1"/>
                </a:solidFill>
                <a:latin typeface="Times New Roman" panose="02020603050405020304" pitchFamily="18" charset="0"/>
                <a:cs typeface="Times New Roman" panose="02020603050405020304" pitchFamily="18" charset="0"/>
              </a:rPr>
              <a:t>for </a:t>
            </a:r>
            <a:r>
              <a:rPr lang="en-US" sz="2400" dirty="0">
                <a:solidFill>
                  <a:schemeClr val="tx1"/>
                </a:solidFill>
                <a:latin typeface="Times New Roman" panose="02020603050405020304" pitchFamily="18" charset="0"/>
                <a:cs typeface="Times New Roman" panose="02020603050405020304" pitchFamily="18" charset="0"/>
              </a:rPr>
              <a:t>private sector businesses but is also an asset to government. Cost reduction in government, whether through reduction of services required or labor requirements, reduces government spending in some areas allowing for investment in others.</a:t>
            </a:r>
            <a:endParaRPr lang="ru-RU" sz="2400" dirty="0">
              <a:solidFill>
                <a:schemeClr val="tx1"/>
              </a:solidFill>
              <a:latin typeface="Times New Roman" panose="02020603050405020304" pitchFamily="18" charset="0"/>
              <a:cs typeface="Times New Roman" panose="02020603050405020304" pitchFamily="18" charset="0"/>
            </a:endParaRPr>
          </a:p>
        </p:txBody>
      </p:sp>
      <p:grpSp>
        <p:nvGrpSpPr>
          <p:cNvPr id="45" name="Google Shape;568;p39"/>
          <p:cNvGrpSpPr/>
          <p:nvPr/>
        </p:nvGrpSpPr>
        <p:grpSpPr>
          <a:xfrm>
            <a:off x="8058246" y="761776"/>
            <a:ext cx="525151" cy="431618"/>
            <a:chOff x="6662738" y="4949825"/>
            <a:chExt cx="828575" cy="681000"/>
          </a:xfrm>
        </p:grpSpPr>
        <p:sp>
          <p:nvSpPr>
            <p:cNvPr id="46" name="Google Shape;577;p39"/>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78;p39"/>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79;p39"/>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580;p39"/>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581;p39"/>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582;p39"/>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583;p39"/>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4089686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23528" y="260648"/>
            <a:ext cx="8496944" cy="6264696"/>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428636" y="186939"/>
            <a:ext cx="830995" cy="1297845"/>
            <a:chOff x="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467544" y="1556792"/>
            <a:ext cx="8199964" cy="4077446"/>
          </a:xfrm>
          <a:prstGeom prst="rect">
            <a:avLst/>
          </a:prstGeom>
          <a:noFill/>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lgn="just">
              <a:buFont typeface="Arial" pitchFamily="34" charset="0"/>
              <a:buChar char="•"/>
            </a:pPr>
            <a:r>
              <a:rPr lang="en-US" sz="3600" dirty="0">
                <a:solidFill>
                  <a:srgbClr val="FFFF00"/>
                </a:solidFill>
                <a:latin typeface="Times New Roman" panose="02020603050405020304" pitchFamily="18" charset="0"/>
                <a:cs typeface="Times New Roman" panose="02020603050405020304" pitchFamily="18" charset="0"/>
              </a:rPr>
              <a:t>Open data can also increase economic benefit through the creation of jobs. </a:t>
            </a:r>
            <a:endParaRPr lang="en-US" sz="3600" dirty="0" smtClean="0">
              <a:solidFill>
                <a:srgbClr val="FFFF00"/>
              </a:solidFill>
              <a:latin typeface="Times New Roman" panose="02020603050405020304" pitchFamily="18" charset="0"/>
              <a:cs typeface="Times New Roman" panose="02020603050405020304" pitchFamily="18" charset="0"/>
            </a:endParaRPr>
          </a:p>
          <a:p>
            <a:pPr marL="457200" indent="-457200" algn="just">
              <a:buFont typeface="Arial" pitchFamily="34" charset="0"/>
              <a:buChar char="•"/>
            </a:pPr>
            <a:r>
              <a:rPr lang="en-US" sz="2600" dirty="0" smtClean="0">
                <a:solidFill>
                  <a:schemeClr val="tx1"/>
                </a:solidFill>
                <a:latin typeface="Times New Roman" panose="02020603050405020304" pitchFamily="18" charset="0"/>
                <a:cs typeface="Times New Roman" panose="02020603050405020304" pitchFamily="18" charset="0"/>
              </a:rPr>
              <a:t>Jobs </a:t>
            </a:r>
            <a:r>
              <a:rPr lang="en-US" sz="2600" dirty="0">
                <a:solidFill>
                  <a:schemeClr val="tx1"/>
                </a:solidFill>
                <a:latin typeface="Times New Roman" panose="02020603050405020304" pitchFamily="18" charset="0"/>
                <a:cs typeface="Times New Roman" panose="02020603050405020304" pitchFamily="18" charset="0"/>
              </a:rPr>
              <a:t>can be created through innovative entrepreneurship or through the requirement of skilled </a:t>
            </a:r>
            <a:r>
              <a:rPr lang="en-US" sz="2600" dirty="0" smtClean="0">
                <a:solidFill>
                  <a:schemeClr val="tx1"/>
                </a:solidFill>
                <a:latin typeface="Times New Roman" panose="02020603050405020304" pitchFamily="18" charset="0"/>
                <a:cs typeface="Times New Roman" panose="02020603050405020304" pitchFamily="18" charset="0"/>
              </a:rPr>
              <a:t>laborers </a:t>
            </a:r>
            <a:r>
              <a:rPr lang="en-US" sz="2600" dirty="0">
                <a:solidFill>
                  <a:schemeClr val="tx1"/>
                </a:solidFill>
                <a:latin typeface="Times New Roman" panose="02020603050405020304" pitchFamily="18" charset="0"/>
                <a:cs typeface="Times New Roman" panose="02020603050405020304" pitchFamily="18" charset="0"/>
              </a:rPr>
              <a:t>to use and understand data</a:t>
            </a:r>
            <a:r>
              <a:rPr lang="en-US" sz="2600" dirty="0" smtClean="0">
                <a:solidFill>
                  <a:schemeClr val="tx1"/>
                </a:solidFill>
                <a:latin typeface="Times New Roman" panose="02020603050405020304" pitchFamily="18" charset="0"/>
                <a:cs typeface="Times New Roman" panose="02020603050405020304" pitchFamily="18" charset="0"/>
              </a:rPr>
              <a:t>.</a:t>
            </a:r>
            <a:endParaRPr lang="ru-RU" sz="2600" dirty="0">
              <a:solidFill>
                <a:schemeClr val="tx1"/>
              </a:solidFill>
              <a:latin typeface="Times New Roman" panose="02020603050405020304" pitchFamily="18" charset="0"/>
              <a:cs typeface="Times New Roman" panose="02020603050405020304" pitchFamily="18" charset="0"/>
            </a:endParaRPr>
          </a:p>
        </p:txBody>
      </p:sp>
      <p:grpSp>
        <p:nvGrpSpPr>
          <p:cNvPr id="45" name="Google Shape;568;p39"/>
          <p:cNvGrpSpPr/>
          <p:nvPr/>
        </p:nvGrpSpPr>
        <p:grpSpPr>
          <a:xfrm>
            <a:off x="7989601" y="728255"/>
            <a:ext cx="525151" cy="431618"/>
            <a:chOff x="6662738" y="4949825"/>
            <a:chExt cx="828575" cy="681000"/>
          </a:xfrm>
        </p:grpSpPr>
        <p:sp>
          <p:nvSpPr>
            <p:cNvPr id="46" name="Google Shape;577;p39"/>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78;p39"/>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79;p39"/>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580;p39"/>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581;p39"/>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582;p39"/>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583;p39"/>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134338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23528" y="260648"/>
            <a:ext cx="8496944" cy="6264696"/>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500645" y="44624"/>
            <a:ext cx="830995" cy="1297845"/>
            <a:chOff x="3835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0;p39"/>
            <p:cNvSpPr/>
            <p:nvPr/>
          </p:nvSpPr>
          <p:spPr>
            <a:xfrm>
              <a:off x="3835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568;p39"/>
          <p:cNvGrpSpPr/>
          <p:nvPr/>
        </p:nvGrpSpPr>
        <p:grpSpPr>
          <a:xfrm rot="16200000">
            <a:off x="8045745" y="542531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620508" y="1556792"/>
            <a:ext cx="7902984" cy="4077446"/>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45" name="Объект 3" descr="Fig. 1"/>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443447" y="1401756"/>
            <a:ext cx="8257106" cy="4032448"/>
          </a:xfrm>
          <a:prstGeom prst="rect">
            <a:avLst/>
          </a:prstGeom>
          <a:ln>
            <a:noFill/>
          </a:ln>
          <a:effectLst>
            <a:outerShdw blurRad="190500" algn="tl" rotWithShape="0">
              <a:srgbClr val="000000">
                <a:alpha val="70000"/>
              </a:srgbClr>
            </a:outerShdw>
          </a:effectLst>
        </p:spPr>
      </p:pic>
      <p:grpSp>
        <p:nvGrpSpPr>
          <p:cNvPr id="46" name="Google Shape;518;p39"/>
          <p:cNvGrpSpPr/>
          <p:nvPr/>
        </p:nvGrpSpPr>
        <p:grpSpPr>
          <a:xfrm>
            <a:off x="7694145" y="398874"/>
            <a:ext cx="593617" cy="795926"/>
            <a:chOff x="1106488" y="3538538"/>
            <a:chExt cx="936600" cy="1255800"/>
          </a:xfrm>
        </p:grpSpPr>
        <p:sp>
          <p:nvSpPr>
            <p:cNvPr id="50" name="Google Shape;523;p39"/>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24;p39"/>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525;p39"/>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526;p39"/>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527;p39"/>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528;p39"/>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134338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23528" y="260648"/>
            <a:ext cx="8496944" cy="6264696"/>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428636" y="44624"/>
            <a:ext cx="830995" cy="1297845"/>
            <a:chOff x="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620508" y="1556792"/>
            <a:ext cx="7902984" cy="4077446"/>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ru-RU" sz="2800" dirty="0">
              <a:solidFill>
                <a:schemeClr val="tx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99" y="1127251"/>
            <a:ext cx="7867220" cy="46423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4338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49071" y="93446"/>
            <a:ext cx="8814078" cy="6555479"/>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9" name="Google Shape;530;p39"/>
          <p:cNvGrpSpPr/>
          <p:nvPr/>
        </p:nvGrpSpPr>
        <p:grpSpPr>
          <a:xfrm rot="10800000">
            <a:off x="368965" y="100662"/>
            <a:ext cx="1754761" cy="1672153"/>
            <a:chOff x="3305175" y="4144963"/>
            <a:chExt cx="2149388" cy="1862100"/>
          </a:xfrm>
        </p:grpSpPr>
        <p:sp>
          <p:nvSpPr>
            <p:cNvPr id="10" name="Google Shape;531;p39"/>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532;p39"/>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533;p39"/>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534;p39"/>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535;p39"/>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536;p39"/>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537;p39"/>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38;p39"/>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39;p39"/>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 name="Google Shape;554;p39"/>
          <p:cNvGrpSpPr/>
          <p:nvPr/>
        </p:nvGrpSpPr>
        <p:grpSpPr>
          <a:xfrm rot="5400000">
            <a:off x="7187658" y="141343"/>
            <a:ext cx="1464089" cy="2086894"/>
            <a:chOff x="6545263" y="855663"/>
            <a:chExt cx="1469962" cy="2270150"/>
          </a:xfrm>
        </p:grpSpPr>
        <p:sp>
          <p:nvSpPr>
            <p:cNvPr id="20"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568;p39"/>
          <p:cNvGrpSpPr/>
          <p:nvPr/>
        </p:nvGrpSpPr>
        <p:grpSpPr>
          <a:xfrm rot="5400000">
            <a:off x="328132" y="4618092"/>
            <a:ext cx="1616535" cy="1974655"/>
            <a:chOff x="6662738" y="3806825"/>
            <a:chExt cx="1732075" cy="2195488"/>
          </a:xfrm>
        </p:grpSpPr>
        <p:sp>
          <p:nvSpPr>
            <p:cNvPr id="34"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7;p39"/>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8;p39"/>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9;p39"/>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580;p39"/>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581;p39"/>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582;p39"/>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583;p39"/>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 name="Google Shape;508;p39"/>
          <p:cNvGrpSpPr/>
          <p:nvPr/>
        </p:nvGrpSpPr>
        <p:grpSpPr>
          <a:xfrm rot="10800000">
            <a:off x="7524327" y="4941168"/>
            <a:ext cx="1188189" cy="1722994"/>
            <a:chOff x="0" y="855663"/>
            <a:chExt cx="1257300" cy="2270250"/>
          </a:xfrm>
        </p:grpSpPr>
        <p:sp>
          <p:nvSpPr>
            <p:cNvPr id="53"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61" name="Рисунок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83" y="-208346"/>
            <a:ext cx="7490123" cy="6185187"/>
          </a:xfrm>
          <a:prstGeom prst="rect">
            <a:avLst/>
          </a:prstGeom>
          <a:ln>
            <a:noFill/>
          </a:ln>
          <a:effectLst>
            <a:outerShdw blurRad="190500" algn="tl" rotWithShape="0">
              <a:srgbClr val="000000">
                <a:alpha val="70000"/>
              </a:srgbClr>
            </a:outerShdw>
          </a:effectLst>
        </p:spPr>
      </p:pic>
      <p:sp>
        <p:nvSpPr>
          <p:cNvPr id="62" name="TextBox 61"/>
          <p:cNvSpPr txBox="1"/>
          <p:nvPr/>
        </p:nvSpPr>
        <p:spPr>
          <a:xfrm>
            <a:off x="687287" y="5932313"/>
            <a:ext cx="8496944" cy="781752"/>
          </a:xfrm>
          <a:prstGeom prst="rect">
            <a:avLst/>
          </a:prstGeom>
          <a:noFill/>
        </p:spPr>
        <p:txBody>
          <a:bodyPr wrap="square" rtlCol="0" anchor="ctr">
            <a:spAutoFit/>
          </a:bodyPr>
          <a:lstStyle/>
          <a:p>
            <a:pPr algn="ctr">
              <a:lnSpc>
                <a:spcPct val="80000"/>
              </a:lnSpc>
            </a:pPr>
            <a:r>
              <a:rPr lang="en-US" sz="2800" b="1" i="1" dirty="0">
                <a:solidFill>
                  <a:srgbClr val="FF0000"/>
                </a:solidFill>
                <a:latin typeface="Times New Roman" panose="02020603050405020304" pitchFamily="18" charset="0"/>
                <a:cs typeface="Times New Roman" panose="02020603050405020304" pitchFamily="18" charset="0"/>
              </a:rPr>
              <a:t>Breakdown of the World Big Data According </a:t>
            </a:r>
            <a:endParaRPr lang="en-US" sz="2800" b="1" i="1" dirty="0" smtClean="0">
              <a:solidFill>
                <a:srgbClr val="FF0000"/>
              </a:solidFill>
              <a:latin typeface="Times New Roman" panose="02020603050405020304" pitchFamily="18" charset="0"/>
              <a:cs typeface="Times New Roman" panose="02020603050405020304" pitchFamily="18" charset="0"/>
            </a:endParaRPr>
          </a:p>
          <a:p>
            <a:pPr algn="ctr">
              <a:lnSpc>
                <a:spcPct val="80000"/>
              </a:lnSpc>
            </a:pPr>
            <a:r>
              <a:rPr lang="en-US" sz="2800" b="1" i="1" dirty="0" smtClean="0">
                <a:solidFill>
                  <a:srgbClr val="FF0000"/>
                </a:solidFill>
                <a:latin typeface="Times New Roman" panose="02020603050405020304" pitchFamily="18" charset="0"/>
                <a:cs typeface="Times New Roman" panose="02020603050405020304" pitchFamily="18" charset="0"/>
              </a:rPr>
              <a:t>to </a:t>
            </a:r>
            <a:r>
              <a:rPr lang="en-US" sz="2800" b="1" i="1" dirty="0">
                <a:solidFill>
                  <a:srgbClr val="FF0000"/>
                </a:solidFill>
                <a:latin typeface="Times New Roman" panose="02020603050405020304" pitchFamily="18" charset="0"/>
                <a:cs typeface="Times New Roman" panose="02020603050405020304" pitchFamily="18" charset="0"/>
              </a:rPr>
              <a:t>the Public Access to its Sources </a:t>
            </a:r>
            <a:endParaRPr lang="ru-RU" sz="2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67516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49071" y="93446"/>
            <a:ext cx="8814078" cy="6555479"/>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9" name="Google Shape;530;p39"/>
          <p:cNvGrpSpPr/>
          <p:nvPr/>
        </p:nvGrpSpPr>
        <p:grpSpPr>
          <a:xfrm rot="10800000">
            <a:off x="368965" y="100662"/>
            <a:ext cx="1754761" cy="1672153"/>
            <a:chOff x="3305175" y="4144963"/>
            <a:chExt cx="2149388" cy="1862100"/>
          </a:xfrm>
        </p:grpSpPr>
        <p:sp>
          <p:nvSpPr>
            <p:cNvPr id="10" name="Google Shape;531;p39"/>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532;p39"/>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533;p39"/>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534;p39"/>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535;p39"/>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536;p39"/>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537;p39"/>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38;p39"/>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39;p39"/>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 name="Google Shape;554;p39"/>
          <p:cNvGrpSpPr/>
          <p:nvPr/>
        </p:nvGrpSpPr>
        <p:grpSpPr>
          <a:xfrm rot="5400000">
            <a:off x="7187658" y="141343"/>
            <a:ext cx="1464089" cy="2086894"/>
            <a:chOff x="6545263" y="855663"/>
            <a:chExt cx="1469962" cy="2270150"/>
          </a:xfrm>
        </p:grpSpPr>
        <p:sp>
          <p:nvSpPr>
            <p:cNvPr id="20"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568;p39"/>
          <p:cNvGrpSpPr/>
          <p:nvPr/>
        </p:nvGrpSpPr>
        <p:grpSpPr>
          <a:xfrm rot="5400000">
            <a:off x="328132" y="4618092"/>
            <a:ext cx="1616535" cy="1974655"/>
            <a:chOff x="6662738" y="3806825"/>
            <a:chExt cx="1732075" cy="2195488"/>
          </a:xfrm>
        </p:grpSpPr>
        <p:sp>
          <p:nvSpPr>
            <p:cNvPr id="34"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7;p39"/>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8;p39"/>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9;p39"/>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580;p39"/>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581;p39"/>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582;p39"/>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583;p39"/>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 name="Google Shape;508;p39"/>
          <p:cNvGrpSpPr/>
          <p:nvPr/>
        </p:nvGrpSpPr>
        <p:grpSpPr>
          <a:xfrm rot="10800000">
            <a:off x="7524327" y="4941168"/>
            <a:ext cx="1188189" cy="1722994"/>
            <a:chOff x="0" y="855663"/>
            <a:chExt cx="1257300" cy="2270250"/>
          </a:xfrm>
        </p:grpSpPr>
        <p:sp>
          <p:nvSpPr>
            <p:cNvPr id="53"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61" name="Рисунок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83" y="-208346"/>
            <a:ext cx="7490123" cy="6185187"/>
          </a:xfrm>
          <a:prstGeom prst="rect">
            <a:avLst/>
          </a:prstGeom>
          <a:ln>
            <a:noFill/>
          </a:ln>
          <a:effectLst>
            <a:outerShdw blurRad="190500" algn="tl" rotWithShape="0">
              <a:srgbClr val="000000">
                <a:alpha val="70000"/>
              </a:srgbClr>
            </a:outerShdw>
          </a:effectLst>
        </p:spPr>
      </p:pic>
      <p:sp>
        <p:nvSpPr>
          <p:cNvPr id="62" name="TextBox 61"/>
          <p:cNvSpPr txBox="1"/>
          <p:nvPr/>
        </p:nvSpPr>
        <p:spPr>
          <a:xfrm>
            <a:off x="687287" y="5932313"/>
            <a:ext cx="8496944" cy="781752"/>
          </a:xfrm>
          <a:prstGeom prst="rect">
            <a:avLst/>
          </a:prstGeom>
          <a:noFill/>
        </p:spPr>
        <p:txBody>
          <a:bodyPr wrap="square" rtlCol="0" anchor="ctr">
            <a:spAutoFit/>
          </a:bodyPr>
          <a:lstStyle/>
          <a:p>
            <a:pPr algn="ctr">
              <a:lnSpc>
                <a:spcPct val="80000"/>
              </a:lnSpc>
            </a:pPr>
            <a:r>
              <a:rPr lang="en-US" sz="2800" b="1" i="1" dirty="0">
                <a:solidFill>
                  <a:srgbClr val="FF0000"/>
                </a:solidFill>
                <a:latin typeface="Times New Roman" panose="02020603050405020304" pitchFamily="18" charset="0"/>
                <a:cs typeface="Times New Roman" panose="02020603050405020304" pitchFamily="18" charset="0"/>
              </a:rPr>
              <a:t>Breakdown of the World Big Data According </a:t>
            </a:r>
            <a:endParaRPr lang="en-US" sz="2800" b="1" i="1" dirty="0" smtClean="0">
              <a:solidFill>
                <a:srgbClr val="FF0000"/>
              </a:solidFill>
              <a:latin typeface="Times New Roman" panose="02020603050405020304" pitchFamily="18" charset="0"/>
              <a:cs typeface="Times New Roman" panose="02020603050405020304" pitchFamily="18" charset="0"/>
            </a:endParaRPr>
          </a:p>
          <a:p>
            <a:pPr algn="ctr">
              <a:lnSpc>
                <a:spcPct val="80000"/>
              </a:lnSpc>
            </a:pPr>
            <a:r>
              <a:rPr lang="en-US" sz="2800" b="1" i="1" dirty="0" smtClean="0">
                <a:solidFill>
                  <a:srgbClr val="FF0000"/>
                </a:solidFill>
                <a:latin typeface="Times New Roman" panose="02020603050405020304" pitchFamily="18" charset="0"/>
                <a:cs typeface="Times New Roman" panose="02020603050405020304" pitchFamily="18" charset="0"/>
              </a:rPr>
              <a:t>to </a:t>
            </a:r>
            <a:r>
              <a:rPr lang="en-US" sz="2800" b="1" i="1" dirty="0">
                <a:solidFill>
                  <a:srgbClr val="FF0000"/>
                </a:solidFill>
                <a:latin typeface="Times New Roman" panose="02020603050405020304" pitchFamily="18" charset="0"/>
                <a:cs typeface="Times New Roman" panose="02020603050405020304" pitchFamily="18" charset="0"/>
              </a:rPr>
              <a:t>the Public Access to its Sources </a:t>
            </a:r>
            <a:endParaRPr lang="ru-RU" sz="2400" i="1" dirty="0">
              <a:solidFill>
                <a:srgbClr val="FF0000"/>
              </a:solidFill>
              <a:latin typeface="Times New Roman" panose="02020603050405020304" pitchFamily="18" charset="0"/>
              <a:cs typeface="Times New Roman" panose="02020603050405020304" pitchFamily="18" charset="0"/>
            </a:endParaRPr>
          </a:p>
        </p:txBody>
      </p:sp>
      <p:sp>
        <p:nvSpPr>
          <p:cNvPr id="2" name="Овал 1"/>
          <p:cNvSpPr/>
          <p:nvPr/>
        </p:nvSpPr>
        <p:spPr>
          <a:xfrm>
            <a:off x="2915816" y="1344568"/>
            <a:ext cx="3168352" cy="2732504"/>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Секторна 4"/>
          <p:cNvSpPr/>
          <p:nvPr/>
        </p:nvSpPr>
        <p:spPr>
          <a:xfrm rot="15103505">
            <a:off x="3151299" y="1192628"/>
            <a:ext cx="2769391" cy="3104594"/>
          </a:xfrm>
          <a:prstGeom prst="pie">
            <a:avLst>
              <a:gd name="adj1" fmla="val 4123461"/>
              <a:gd name="adj2" fmla="val 1218351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val="1909315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49071" y="93446"/>
            <a:ext cx="8814078" cy="6555479"/>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9" name="Google Shape;530;p39"/>
          <p:cNvGrpSpPr/>
          <p:nvPr/>
        </p:nvGrpSpPr>
        <p:grpSpPr>
          <a:xfrm rot="10800000">
            <a:off x="368965" y="100662"/>
            <a:ext cx="1754761" cy="1672153"/>
            <a:chOff x="3305175" y="4144963"/>
            <a:chExt cx="2149388" cy="1862100"/>
          </a:xfrm>
        </p:grpSpPr>
        <p:sp>
          <p:nvSpPr>
            <p:cNvPr id="10" name="Google Shape;531;p39"/>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532;p39"/>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533;p39"/>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534;p39"/>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535;p39"/>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536;p39"/>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537;p39"/>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38;p39"/>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39;p39"/>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 name="Google Shape;554;p39"/>
          <p:cNvGrpSpPr/>
          <p:nvPr/>
        </p:nvGrpSpPr>
        <p:grpSpPr>
          <a:xfrm rot="5400000">
            <a:off x="7187658" y="141343"/>
            <a:ext cx="1464089" cy="2086894"/>
            <a:chOff x="6545263" y="855663"/>
            <a:chExt cx="1469962" cy="2270150"/>
          </a:xfrm>
        </p:grpSpPr>
        <p:sp>
          <p:nvSpPr>
            <p:cNvPr id="20"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568;p39"/>
          <p:cNvGrpSpPr/>
          <p:nvPr/>
        </p:nvGrpSpPr>
        <p:grpSpPr>
          <a:xfrm rot="5400000">
            <a:off x="328132" y="4618092"/>
            <a:ext cx="1616535" cy="1974655"/>
            <a:chOff x="6662738" y="3806825"/>
            <a:chExt cx="1732075" cy="2195488"/>
          </a:xfrm>
        </p:grpSpPr>
        <p:sp>
          <p:nvSpPr>
            <p:cNvPr id="34"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7;p39"/>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8;p39"/>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9;p39"/>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580;p39"/>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581;p39"/>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582;p39"/>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583;p39"/>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 name="Google Shape;508;p39"/>
          <p:cNvGrpSpPr/>
          <p:nvPr/>
        </p:nvGrpSpPr>
        <p:grpSpPr>
          <a:xfrm rot="10800000">
            <a:off x="7524327" y="4941168"/>
            <a:ext cx="1188189" cy="1722994"/>
            <a:chOff x="0" y="855663"/>
            <a:chExt cx="1257300" cy="2270250"/>
          </a:xfrm>
        </p:grpSpPr>
        <p:sp>
          <p:nvSpPr>
            <p:cNvPr id="53"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61" name="Рисунок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83" y="-208346"/>
            <a:ext cx="7490123" cy="6185187"/>
          </a:xfrm>
          <a:prstGeom prst="rect">
            <a:avLst/>
          </a:prstGeom>
          <a:ln>
            <a:noFill/>
          </a:ln>
          <a:effectLst>
            <a:outerShdw blurRad="190500" algn="tl" rotWithShape="0">
              <a:srgbClr val="000000">
                <a:alpha val="70000"/>
              </a:srgbClr>
            </a:outerShdw>
          </a:effectLst>
        </p:spPr>
      </p:pic>
      <p:sp>
        <p:nvSpPr>
          <p:cNvPr id="62" name="TextBox 61"/>
          <p:cNvSpPr txBox="1"/>
          <p:nvPr/>
        </p:nvSpPr>
        <p:spPr>
          <a:xfrm>
            <a:off x="687287" y="5932313"/>
            <a:ext cx="8496944" cy="781752"/>
          </a:xfrm>
          <a:prstGeom prst="rect">
            <a:avLst/>
          </a:prstGeom>
          <a:noFill/>
        </p:spPr>
        <p:txBody>
          <a:bodyPr wrap="square" rtlCol="0" anchor="ctr">
            <a:spAutoFit/>
          </a:bodyPr>
          <a:lstStyle/>
          <a:p>
            <a:pPr algn="ctr">
              <a:lnSpc>
                <a:spcPct val="80000"/>
              </a:lnSpc>
            </a:pPr>
            <a:r>
              <a:rPr lang="en-US" sz="2800" b="1" i="1" dirty="0">
                <a:solidFill>
                  <a:srgbClr val="FF0000"/>
                </a:solidFill>
                <a:latin typeface="Times New Roman" panose="02020603050405020304" pitchFamily="18" charset="0"/>
                <a:cs typeface="Times New Roman" panose="02020603050405020304" pitchFamily="18" charset="0"/>
              </a:rPr>
              <a:t>Breakdown of the World Big Data According </a:t>
            </a:r>
            <a:endParaRPr lang="en-US" sz="2800" b="1" i="1" dirty="0" smtClean="0">
              <a:solidFill>
                <a:srgbClr val="FF0000"/>
              </a:solidFill>
              <a:latin typeface="Times New Roman" panose="02020603050405020304" pitchFamily="18" charset="0"/>
              <a:cs typeface="Times New Roman" panose="02020603050405020304" pitchFamily="18" charset="0"/>
            </a:endParaRPr>
          </a:p>
          <a:p>
            <a:pPr algn="ctr">
              <a:lnSpc>
                <a:spcPct val="80000"/>
              </a:lnSpc>
            </a:pPr>
            <a:r>
              <a:rPr lang="en-US" sz="2800" b="1" i="1" dirty="0" smtClean="0">
                <a:solidFill>
                  <a:srgbClr val="FF0000"/>
                </a:solidFill>
                <a:latin typeface="Times New Roman" panose="02020603050405020304" pitchFamily="18" charset="0"/>
                <a:cs typeface="Times New Roman" panose="02020603050405020304" pitchFamily="18" charset="0"/>
              </a:rPr>
              <a:t>to </a:t>
            </a:r>
            <a:r>
              <a:rPr lang="en-US" sz="2800" b="1" i="1" dirty="0">
                <a:solidFill>
                  <a:srgbClr val="FF0000"/>
                </a:solidFill>
                <a:latin typeface="Times New Roman" panose="02020603050405020304" pitchFamily="18" charset="0"/>
                <a:cs typeface="Times New Roman" panose="02020603050405020304" pitchFamily="18" charset="0"/>
              </a:rPr>
              <a:t>the Public Access to its Sources </a:t>
            </a:r>
            <a:endParaRPr lang="ru-RU" sz="2400" i="1" dirty="0">
              <a:solidFill>
                <a:srgbClr val="FF0000"/>
              </a:solidFill>
              <a:latin typeface="Times New Roman" panose="02020603050405020304" pitchFamily="18" charset="0"/>
              <a:cs typeface="Times New Roman" panose="02020603050405020304" pitchFamily="18" charset="0"/>
            </a:endParaRPr>
          </a:p>
        </p:txBody>
      </p:sp>
      <p:sp>
        <p:nvSpPr>
          <p:cNvPr id="2" name="Овал 1"/>
          <p:cNvSpPr/>
          <p:nvPr/>
        </p:nvSpPr>
        <p:spPr>
          <a:xfrm>
            <a:off x="2915816" y="1344568"/>
            <a:ext cx="3168352" cy="2732504"/>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Секторна 4"/>
          <p:cNvSpPr/>
          <p:nvPr/>
        </p:nvSpPr>
        <p:spPr>
          <a:xfrm rot="15103505">
            <a:off x="3151299" y="1192628"/>
            <a:ext cx="2769391" cy="3104594"/>
          </a:xfrm>
          <a:prstGeom prst="pie">
            <a:avLst>
              <a:gd name="adj1" fmla="val 1234592"/>
              <a:gd name="adj2" fmla="val 1446986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val="3647942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49071" y="93446"/>
            <a:ext cx="8814078" cy="6555479"/>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9" name="Google Shape;530;p39"/>
          <p:cNvGrpSpPr/>
          <p:nvPr/>
        </p:nvGrpSpPr>
        <p:grpSpPr>
          <a:xfrm rot="10800000">
            <a:off x="368965" y="100662"/>
            <a:ext cx="1754761" cy="1672153"/>
            <a:chOff x="3305175" y="4144963"/>
            <a:chExt cx="2149388" cy="1862100"/>
          </a:xfrm>
        </p:grpSpPr>
        <p:sp>
          <p:nvSpPr>
            <p:cNvPr id="10" name="Google Shape;531;p39"/>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532;p39"/>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533;p39"/>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534;p39"/>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535;p39"/>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536;p39"/>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537;p39"/>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38;p39"/>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39;p39"/>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 name="Google Shape;554;p39"/>
          <p:cNvGrpSpPr/>
          <p:nvPr/>
        </p:nvGrpSpPr>
        <p:grpSpPr>
          <a:xfrm rot="5400000">
            <a:off x="7187658" y="141343"/>
            <a:ext cx="1464089" cy="2086894"/>
            <a:chOff x="6545263" y="855663"/>
            <a:chExt cx="1469962" cy="2270150"/>
          </a:xfrm>
        </p:grpSpPr>
        <p:sp>
          <p:nvSpPr>
            <p:cNvPr id="20"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568;p39"/>
          <p:cNvGrpSpPr/>
          <p:nvPr/>
        </p:nvGrpSpPr>
        <p:grpSpPr>
          <a:xfrm rot="5400000">
            <a:off x="328132" y="4618092"/>
            <a:ext cx="1616535" cy="1974655"/>
            <a:chOff x="6662738" y="3806825"/>
            <a:chExt cx="1732075" cy="2195488"/>
          </a:xfrm>
        </p:grpSpPr>
        <p:sp>
          <p:nvSpPr>
            <p:cNvPr id="34"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7;p39"/>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8;p39"/>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9;p39"/>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580;p39"/>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581;p39"/>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582;p39"/>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583;p39"/>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 name="Google Shape;508;p39"/>
          <p:cNvGrpSpPr/>
          <p:nvPr/>
        </p:nvGrpSpPr>
        <p:grpSpPr>
          <a:xfrm rot="10800000">
            <a:off x="7524327" y="4941168"/>
            <a:ext cx="1188189" cy="1722994"/>
            <a:chOff x="0" y="855663"/>
            <a:chExt cx="1257300" cy="2270250"/>
          </a:xfrm>
        </p:grpSpPr>
        <p:sp>
          <p:nvSpPr>
            <p:cNvPr id="53"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61" name="Рисунок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983" y="-208346"/>
            <a:ext cx="7490123" cy="6185187"/>
          </a:xfrm>
          <a:prstGeom prst="rect">
            <a:avLst/>
          </a:prstGeom>
          <a:ln>
            <a:noFill/>
          </a:ln>
          <a:effectLst>
            <a:outerShdw blurRad="190500" algn="tl" rotWithShape="0">
              <a:srgbClr val="000000">
                <a:alpha val="70000"/>
              </a:srgbClr>
            </a:outerShdw>
          </a:effectLst>
        </p:spPr>
      </p:pic>
      <p:sp>
        <p:nvSpPr>
          <p:cNvPr id="62" name="TextBox 61"/>
          <p:cNvSpPr txBox="1"/>
          <p:nvPr/>
        </p:nvSpPr>
        <p:spPr>
          <a:xfrm>
            <a:off x="687287" y="5932313"/>
            <a:ext cx="8496944" cy="781752"/>
          </a:xfrm>
          <a:prstGeom prst="rect">
            <a:avLst/>
          </a:prstGeom>
          <a:noFill/>
        </p:spPr>
        <p:txBody>
          <a:bodyPr wrap="square" rtlCol="0" anchor="ctr">
            <a:spAutoFit/>
          </a:bodyPr>
          <a:lstStyle/>
          <a:p>
            <a:pPr algn="ctr">
              <a:lnSpc>
                <a:spcPct val="80000"/>
              </a:lnSpc>
            </a:pPr>
            <a:r>
              <a:rPr lang="en-US" sz="2800" b="1" i="1" dirty="0">
                <a:solidFill>
                  <a:srgbClr val="FF0000"/>
                </a:solidFill>
                <a:latin typeface="Times New Roman" panose="02020603050405020304" pitchFamily="18" charset="0"/>
                <a:cs typeface="Times New Roman" panose="02020603050405020304" pitchFamily="18" charset="0"/>
              </a:rPr>
              <a:t>Breakdown of the World Big Data According </a:t>
            </a:r>
            <a:endParaRPr lang="en-US" sz="2800" b="1" i="1" dirty="0" smtClean="0">
              <a:solidFill>
                <a:srgbClr val="FF0000"/>
              </a:solidFill>
              <a:latin typeface="Times New Roman" panose="02020603050405020304" pitchFamily="18" charset="0"/>
              <a:cs typeface="Times New Roman" panose="02020603050405020304" pitchFamily="18" charset="0"/>
            </a:endParaRPr>
          </a:p>
          <a:p>
            <a:pPr algn="ctr">
              <a:lnSpc>
                <a:spcPct val="80000"/>
              </a:lnSpc>
            </a:pPr>
            <a:r>
              <a:rPr lang="en-US" sz="2800" b="1" i="1" dirty="0" smtClean="0">
                <a:solidFill>
                  <a:srgbClr val="FF0000"/>
                </a:solidFill>
                <a:latin typeface="Times New Roman" panose="02020603050405020304" pitchFamily="18" charset="0"/>
                <a:cs typeface="Times New Roman" panose="02020603050405020304" pitchFamily="18" charset="0"/>
              </a:rPr>
              <a:t>to </a:t>
            </a:r>
            <a:r>
              <a:rPr lang="en-US" sz="2800" b="1" i="1" dirty="0">
                <a:solidFill>
                  <a:srgbClr val="FF0000"/>
                </a:solidFill>
                <a:latin typeface="Times New Roman" panose="02020603050405020304" pitchFamily="18" charset="0"/>
                <a:cs typeface="Times New Roman" panose="02020603050405020304" pitchFamily="18" charset="0"/>
              </a:rPr>
              <a:t>the Public Access to its Sources </a:t>
            </a:r>
            <a:endParaRPr lang="ru-RU" sz="2400" i="1" dirty="0">
              <a:solidFill>
                <a:srgbClr val="FF0000"/>
              </a:solidFill>
              <a:latin typeface="Times New Roman" panose="02020603050405020304" pitchFamily="18" charset="0"/>
              <a:cs typeface="Times New Roman" panose="02020603050405020304" pitchFamily="18" charset="0"/>
            </a:endParaRPr>
          </a:p>
        </p:txBody>
      </p:sp>
      <p:sp>
        <p:nvSpPr>
          <p:cNvPr id="2" name="Овал 1"/>
          <p:cNvSpPr/>
          <p:nvPr/>
        </p:nvSpPr>
        <p:spPr>
          <a:xfrm>
            <a:off x="2915816" y="1344568"/>
            <a:ext cx="3168352" cy="2732504"/>
          </a:xfrm>
          <a:prstGeom prst="ellipse">
            <a:avLst/>
          </a:prstGeom>
          <a:solidFill>
            <a:schemeClr val="bg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Секторна 4"/>
          <p:cNvSpPr/>
          <p:nvPr/>
        </p:nvSpPr>
        <p:spPr>
          <a:xfrm rot="15103505">
            <a:off x="3151299" y="1192628"/>
            <a:ext cx="2769391" cy="3104594"/>
          </a:xfrm>
          <a:prstGeom prst="pie">
            <a:avLst>
              <a:gd name="adj1" fmla="val 361135"/>
              <a:gd name="adj2" fmla="val 155824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Tree>
    <p:extLst>
      <p:ext uri="{BB962C8B-B14F-4D97-AF65-F5344CB8AC3E}">
        <p14:creationId xmlns:p14="http://schemas.microsoft.com/office/powerpoint/2010/main" val="3647942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23528" y="260648"/>
            <a:ext cx="8496944" cy="6264696"/>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428636" y="44624"/>
            <a:ext cx="830995" cy="1297845"/>
            <a:chOff x="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293619" y="1391560"/>
            <a:ext cx="8556761" cy="4478893"/>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92075" indent="358775" algn="just"/>
            <a:r>
              <a:rPr lang="en-US" sz="2400" b="1" i="1" spc="-10" dirty="0">
                <a:solidFill>
                  <a:srgbClr val="FF0000"/>
                </a:solidFill>
                <a:latin typeface="Times New Roman" panose="02020603050405020304" pitchFamily="18" charset="0"/>
                <a:cs typeface="Times New Roman" panose="02020603050405020304" pitchFamily="18" charset="0"/>
              </a:rPr>
              <a:t>New technologies will have major impacts on future employment, productivity and incomes </a:t>
            </a:r>
            <a:endParaRPr lang="en-US" sz="2400" spc="-10" dirty="0">
              <a:solidFill>
                <a:srgbClr val="FF0000"/>
              </a:solidFill>
              <a:latin typeface="Times New Roman" panose="02020603050405020304" pitchFamily="18" charset="0"/>
              <a:cs typeface="Times New Roman" panose="02020603050405020304" pitchFamily="18" charset="0"/>
            </a:endParaRPr>
          </a:p>
          <a:p>
            <a:pPr marL="92075" indent="358775" algn="just"/>
            <a:r>
              <a:rPr lang="en-US" sz="2400" spc="-10" dirty="0">
                <a:solidFill>
                  <a:schemeClr val="tx1"/>
                </a:solidFill>
                <a:latin typeface="Times New Roman" panose="02020603050405020304" pitchFamily="18" charset="0"/>
                <a:cs typeface="Times New Roman" panose="02020603050405020304" pitchFamily="18" charset="0"/>
              </a:rPr>
              <a:t>The path of the global economy is undergoing significant changes in the rate and composition of productivity growth, investment and employment gains since the crisis, including from </a:t>
            </a:r>
            <a:r>
              <a:rPr lang="en-US" sz="2400" spc="-10" dirty="0" err="1">
                <a:solidFill>
                  <a:schemeClr val="tx1"/>
                </a:solidFill>
                <a:latin typeface="Times New Roman" panose="02020603050405020304" pitchFamily="18" charset="0"/>
                <a:cs typeface="Times New Roman" panose="02020603050405020304" pitchFamily="18" charset="0"/>
              </a:rPr>
              <a:t>digitalisation</a:t>
            </a:r>
            <a:r>
              <a:rPr lang="en-US" sz="2400" spc="-10" dirty="0">
                <a:solidFill>
                  <a:schemeClr val="tx1"/>
                </a:solidFill>
                <a:latin typeface="Times New Roman" panose="02020603050405020304" pitchFamily="18" charset="0"/>
                <a:cs typeface="Times New Roman" panose="02020603050405020304" pitchFamily="18" charset="0"/>
              </a:rPr>
              <a:t> and </a:t>
            </a:r>
            <a:r>
              <a:rPr lang="en-US" sz="2400" spc="-10" dirty="0" err="1">
                <a:solidFill>
                  <a:schemeClr val="tx1"/>
                </a:solidFill>
                <a:latin typeface="Times New Roman" panose="02020603050405020304" pitchFamily="18" charset="0"/>
                <a:cs typeface="Times New Roman" panose="02020603050405020304" pitchFamily="18" charset="0"/>
              </a:rPr>
              <a:t>globalisation</a:t>
            </a:r>
            <a:r>
              <a:rPr lang="en-US" sz="2400" spc="-10" dirty="0">
                <a:solidFill>
                  <a:schemeClr val="tx1"/>
                </a:solidFill>
                <a:latin typeface="Times New Roman" panose="02020603050405020304" pitchFamily="18" charset="0"/>
                <a:cs typeface="Times New Roman" panose="02020603050405020304" pitchFamily="18" charset="0"/>
              </a:rPr>
              <a:t>, with potential for large economic gains but also major reallocation of activity between sectors and countries. This note focuses on the current and future impacts of technological change itself, keeping in mind that it could amplify or mitigate the effects of other ongoing “megatrends”, including global economic integration as well as demographic and environmental challenges.</a:t>
            </a:r>
          </a:p>
        </p:txBody>
      </p:sp>
    </p:spTree>
    <p:extLst>
      <p:ext uri="{BB962C8B-B14F-4D97-AF65-F5344CB8AC3E}">
        <p14:creationId xmlns:p14="http://schemas.microsoft.com/office/powerpoint/2010/main" val="3873900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23528" y="260648"/>
            <a:ext cx="8496944" cy="6264696"/>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428636" y="44624"/>
            <a:ext cx="830995" cy="1297845"/>
            <a:chOff x="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293619" y="1374224"/>
            <a:ext cx="8556761" cy="4324764"/>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92075" indent="358775" algn="just"/>
            <a:r>
              <a:rPr lang="en-US" sz="2000" b="1" spc="-10" dirty="0">
                <a:solidFill>
                  <a:srgbClr val="FF0000"/>
                </a:solidFill>
                <a:latin typeface="Times New Roman" panose="02020603050405020304" pitchFamily="18" charset="0"/>
                <a:cs typeface="Times New Roman" panose="02020603050405020304" pitchFamily="18" charset="0"/>
              </a:rPr>
              <a:t>Digitalisation and technological innovations are changing the nature of production </a:t>
            </a:r>
          </a:p>
          <a:p>
            <a:pPr marL="92075" indent="358775" algn="just"/>
            <a:r>
              <a:rPr lang="en-US" sz="2000" spc="-10" dirty="0">
                <a:solidFill>
                  <a:schemeClr val="tx1"/>
                </a:solidFill>
                <a:latin typeface="Times New Roman" panose="02020603050405020304" pitchFamily="18" charset="0"/>
                <a:cs typeface="Times New Roman" panose="02020603050405020304" pitchFamily="18" charset="0"/>
              </a:rPr>
              <a:t>A </a:t>
            </a:r>
            <a:r>
              <a:rPr lang="en-US" sz="2000" b="1" i="1" spc="-10" dirty="0">
                <a:solidFill>
                  <a:srgbClr val="FF0000"/>
                </a:solidFill>
                <a:latin typeface="Times New Roman" panose="02020603050405020304" pitchFamily="18" charset="0"/>
                <a:cs typeface="Times New Roman" panose="02020603050405020304" pitchFamily="18" charset="0"/>
              </a:rPr>
              <a:t>confluence of new technologies</a:t>
            </a:r>
            <a:r>
              <a:rPr lang="en-US" sz="2000" spc="-10" dirty="0">
                <a:solidFill>
                  <a:srgbClr val="FF0000"/>
                </a:solidFill>
                <a:latin typeface="Times New Roman" panose="02020603050405020304" pitchFamily="18" charset="0"/>
                <a:cs typeface="Times New Roman" panose="02020603050405020304" pitchFamily="18" charset="0"/>
              </a:rPr>
              <a:t> </a:t>
            </a:r>
            <a:r>
              <a:rPr lang="en-US" sz="2000" spc="-10" dirty="0">
                <a:solidFill>
                  <a:schemeClr val="tx1"/>
                </a:solidFill>
                <a:latin typeface="Times New Roman" panose="02020603050405020304" pitchFamily="18" charset="0"/>
                <a:cs typeface="Times New Roman" panose="02020603050405020304" pitchFamily="18" charset="0"/>
              </a:rPr>
              <a:t>are already transforming the production and distribution of goods and services. Rapidly evolving technologies create considerable opportunities for productivity growth and improvements in well-being; but they also create considerable challenges for skills, employment, productivity diffusion and income distribution. </a:t>
            </a:r>
          </a:p>
          <a:p>
            <a:pPr marL="92075" indent="358775" algn="just"/>
            <a:r>
              <a:rPr lang="en-US" sz="2000" spc="-10" dirty="0">
                <a:solidFill>
                  <a:schemeClr val="tx1"/>
                </a:solidFill>
                <a:latin typeface="Times New Roman" panose="02020603050405020304" pitchFamily="18" charset="0"/>
                <a:cs typeface="Times New Roman" panose="02020603050405020304" pitchFamily="18" charset="0"/>
              </a:rPr>
              <a:t>Among the main emerging technologies (Box 1; OECD, 2016a; OECD, 2017a): </a:t>
            </a:r>
          </a:p>
          <a:p>
            <a:pPr marL="92075" indent="358775" algn="just"/>
            <a:r>
              <a:rPr lang="en-US" sz="2000" spc="-10" dirty="0">
                <a:solidFill>
                  <a:schemeClr val="tx1"/>
                </a:solidFill>
                <a:latin typeface="Times New Roman" panose="02020603050405020304" pitchFamily="18" charset="0"/>
                <a:cs typeface="Times New Roman" panose="02020603050405020304" pitchFamily="18" charset="0"/>
              </a:rPr>
              <a:t>• Digital technologies and data-driven innovation, based on big data analytics, increasingly permit machine functionalities that rival human performance in tasks such as pattern recognition. Cloud computing and the Internet of Things enable the development of autonomous machines and intelligent systems. </a:t>
            </a:r>
          </a:p>
        </p:txBody>
      </p:sp>
    </p:spTree>
    <p:extLst>
      <p:ext uri="{BB962C8B-B14F-4D97-AF65-F5344CB8AC3E}">
        <p14:creationId xmlns:p14="http://schemas.microsoft.com/office/powerpoint/2010/main" val="2782504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23528" y="260648"/>
            <a:ext cx="8496944" cy="6264696"/>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428636" y="44624"/>
            <a:ext cx="830995" cy="1297845"/>
            <a:chOff x="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225093" y="1694588"/>
            <a:ext cx="8556761" cy="2719228"/>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92075" indent="358775" algn="just"/>
            <a:r>
              <a:rPr lang="en-US" sz="2800" spc="-10" dirty="0">
                <a:solidFill>
                  <a:schemeClr val="tx1"/>
                </a:solidFill>
                <a:latin typeface="Times New Roman" panose="02020603050405020304" pitchFamily="18" charset="0"/>
                <a:cs typeface="Times New Roman" panose="02020603050405020304" pitchFamily="18" charset="0"/>
              </a:rPr>
              <a:t>The aim of the presentation to be discussed on the Seminar is to demonstrate the global idea that the </a:t>
            </a:r>
            <a:r>
              <a:rPr lang="en-US" sz="2800" spc="-10" dirty="0" err="1">
                <a:solidFill>
                  <a:schemeClr val="tx1"/>
                </a:solidFill>
                <a:latin typeface="Times New Roman" panose="02020603050405020304" pitchFamily="18" charset="0"/>
                <a:cs typeface="Times New Roman" panose="02020603050405020304" pitchFamily="18" charset="0"/>
              </a:rPr>
              <a:t>the</a:t>
            </a:r>
            <a:r>
              <a:rPr lang="en-US" sz="2800" spc="-10" dirty="0">
                <a:solidFill>
                  <a:schemeClr val="tx1"/>
                </a:solidFill>
                <a:latin typeface="Times New Roman" panose="02020603050405020304" pitchFamily="18" charset="0"/>
                <a:cs typeface="Times New Roman" panose="02020603050405020304" pitchFamily="18" charset="0"/>
              </a:rPr>
              <a:t> data-driven economy is fundamentally different than what has come before.  A fundamental point of differentiation of the </a:t>
            </a:r>
            <a:r>
              <a:rPr lang="en-US" sz="2800" spc="-10" dirty="0">
                <a:solidFill>
                  <a:srgbClr val="FF0000"/>
                </a:solidFill>
                <a:latin typeface="Times New Roman" panose="02020603050405020304" pitchFamily="18" charset="0"/>
                <a:cs typeface="Times New Roman" panose="02020603050405020304" pitchFamily="18" charset="0"/>
              </a:rPr>
              <a:t>“data-driven smart economic model” </a:t>
            </a:r>
            <a:r>
              <a:rPr lang="en-US" sz="2800" spc="-10" dirty="0">
                <a:solidFill>
                  <a:schemeClr val="tx1"/>
                </a:solidFill>
                <a:latin typeface="Times New Roman" panose="02020603050405020304" pitchFamily="18" charset="0"/>
                <a:cs typeface="Times New Roman" panose="02020603050405020304" pitchFamily="18" charset="0"/>
              </a:rPr>
              <a:t>from the “knowledge-based economy model” lies in the assumption that knowledge is implicitly accessible by all, even if it is temporarily excludable by innovating institutions.</a:t>
            </a:r>
          </a:p>
        </p:txBody>
      </p:sp>
    </p:spTree>
    <p:extLst>
      <p:ext uri="{BB962C8B-B14F-4D97-AF65-F5344CB8AC3E}">
        <p14:creationId xmlns:p14="http://schemas.microsoft.com/office/powerpoint/2010/main" val="40896868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23528" y="260648"/>
            <a:ext cx="8496944" cy="6264696"/>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428636" y="44624"/>
            <a:ext cx="830995" cy="1297845"/>
            <a:chOff x="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225093" y="1356696"/>
            <a:ext cx="8556761" cy="3434855"/>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92075" indent="358775" algn="just"/>
            <a:r>
              <a:rPr lang="en-US" sz="2800" b="1" i="1" spc="-10" dirty="0">
                <a:solidFill>
                  <a:srgbClr val="FF0000"/>
                </a:solidFill>
                <a:latin typeface="Times New Roman" panose="02020603050405020304" pitchFamily="18" charset="0"/>
                <a:cs typeface="Times New Roman" panose="02020603050405020304" pitchFamily="18" charset="0"/>
              </a:rPr>
              <a:t>Disruptive production technologies </a:t>
            </a:r>
            <a:endParaRPr lang="en-US" sz="2800" b="1" i="1" spc="-10" dirty="0" smtClean="0">
              <a:solidFill>
                <a:srgbClr val="FF0000"/>
              </a:solidFill>
              <a:latin typeface="Times New Roman" panose="02020603050405020304" pitchFamily="18" charset="0"/>
              <a:cs typeface="Times New Roman" panose="02020603050405020304" pitchFamily="18" charset="0"/>
            </a:endParaRPr>
          </a:p>
          <a:p>
            <a:pPr marL="92075" indent="358775" algn="just"/>
            <a:r>
              <a:rPr lang="en-US" sz="2800" spc="-10" dirty="0" smtClean="0">
                <a:solidFill>
                  <a:schemeClr val="tx1"/>
                </a:solidFill>
                <a:latin typeface="Times New Roman" panose="02020603050405020304" pitchFamily="18" charset="0"/>
                <a:cs typeface="Times New Roman" panose="02020603050405020304" pitchFamily="18" charset="0"/>
              </a:rPr>
              <a:t>Many </a:t>
            </a:r>
            <a:r>
              <a:rPr lang="en-US" sz="2800" spc="-10" dirty="0">
                <a:solidFill>
                  <a:schemeClr val="tx1"/>
                </a:solidFill>
                <a:latin typeface="Times New Roman" panose="02020603050405020304" pitchFamily="18" charset="0"/>
                <a:cs typeface="Times New Roman" panose="02020603050405020304" pitchFamily="18" charset="0"/>
              </a:rPr>
              <a:t>technological breakthroughs will disrupt the way goods and services are produced and distributed over the next 10 to 15 years, requiring potentially radical adaptation in business models, skills systems and policies. New advances in digital technologies, data science, new materials are already used in production and more transformational technologies are on the horizon in a range of industries (OECD, 2016a; OECD, 2017a).</a:t>
            </a:r>
          </a:p>
        </p:txBody>
      </p:sp>
    </p:spTree>
    <p:extLst>
      <p:ext uri="{BB962C8B-B14F-4D97-AF65-F5344CB8AC3E}">
        <p14:creationId xmlns:p14="http://schemas.microsoft.com/office/powerpoint/2010/main" val="1819177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23528" y="260648"/>
            <a:ext cx="8496944" cy="6264696"/>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428636" y="44624"/>
            <a:ext cx="830995" cy="1297845"/>
            <a:chOff x="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225093" y="810883"/>
            <a:ext cx="8556761" cy="4269349"/>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92075" indent="358775" algn="just"/>
            <a:r>
              <a:rPr lang="en-US" sz="2400" spc="-10" dirty="0" smtClean="0">
                <a:solidFill>
                  <a:schemeClr val="tx1"/>
                </a:solidFill>
                <a:latin typeface="Times New Roman" panose="02020603050405020304" pitchFamily="18" charset="0"/>
                <a:cs typeface="Times New Roman" panose="02020603050405020304" pitchFamily="18" charset="0"/>
              </a:rPr>
              <a:t>         The </a:t>
            </a:r>
            <a:r>
              <a:rPr lang="en-US" sz="2400" b="1" i="1" spc="-10" dirty="0">
                <a:solidFill>
                  <a:srgbClr val="FF0000"/>
                </a:solidFill>
                <a:latin typeface="Times New Roman" panose="02020603050405020304" pitchFamily="18" charset="0"/>
                <a:cs typeface="Times New Roman" panose="02020603050405020304" pitchFamily="18" charset="0"/>
              </a:rPr>
              <a:t>Internet of Things (</a:t>
            </a:r>
            <a:r>
              <a:rPr lang="en-US" sz="2400" b="1" i="1" spc="-10" dirty="0" err="1">
                <a:solidFill>
                  <a:srgbClr val="FF0000"/>
                </a:solidFill>
                <a:latin typeface="Times New Roman" panose="02020603050405020304" pitchFamily="18" charset="0"/>
                <a:cs typeface="Times New Roman" panose="02020603050405020304" pitchFamily="18" charset="0"/>
              </a:rPr>
              <a:t>IoT</a:t>
            </a:r>
            <a:r>
              <a:rPr lang="en-US" sz="2400" b="1" i="1" spc="-10" dirty="0">
                <a:solidFill>
                  <a:srgbClr val="FF0000"/>
                </a:solidFill>
                <a:latin typeface="Times New Roman" panose="02020603050405020304" pitchFamily="18" charset="0"/>
                <a:cs typeface="Times New Roman" panose="02020603050405020304" pitchFamily="18" charset="0"/>
              </a:rPr>
              <a:t>)</a:t>
            </a:r>
            <a:r>
              <a:rPr lang="en-US" sz="2400" b="1" i="1" spc="-10" dirty="0">
                <a:solidFill>
                  <a:schemeClr val="tx1"/>
                </a:solidFill>
                <a:latin typeface="Times New Roman" panose="02020603050405020304" pitchFamily="18" charset="0"/>
                <a:cs typeface="Times New Roman" panose="02020603050405020304" pitchFamily="18" charset="0"/>
              </a:rPr>
              <a:t> </a:t>
            </a:r>
            <a:r>
              <a:rPr lang="en-US" sz="2400" spc="-10" dirty="0">
                <a:solidFill>
                  <a:schemeClr val="tx1"/>
                </a:solidFill>
                <a:latin typeface="Times New Roman" panose="02020603050405020304" pitchFamily="18" charset="0"/>
                <a:cs typeface="Times New Roman" panose="02020603050405020304" pitchFamily="18" charset="0"/>
              </a:rPr>
              <a:t>is spreading rapidly and promises a hyper-connected, digitally responsive society. By 2030, it is estimated that 8 billion people and maybe 25 billion active “smart” devices will be interconnected and interwoven in one huge information network (OECD, 2015d). The largest impacts are expected in healthcare, manufacturing (with sensors enabling comprehensive supply chain intelligence) and network industries. According to Vodafone (2015), the </a:t>
            </a:r>
            <a:r>
              <a:rPr lang="en-US" sz="2400" spc="-10" dirty="0" err="1">
                <a:solidFill>
                  <a:schemeClr val="tx1"/>
                </a:solidFill>
                <a:latin typeface="Times New Roman" panose="02020603050405020304" pitchFamily="18" charset="0"/>
                <a:cs typeface="Times New Roman" panose="02020603050405020304" pitchFamily="18" charset="0"/>
              </a:rPr>
              <a:t>IoT</a:t>
            </a:r>
            <a:r>
              <a:rPr lang="en-US" sz="2400" spc="-10" dirty="0">
                <a:solidFill>
                  <a:schemeClr val="tx1"/>
                </a:solidFill>
                <a:latin typeface="Times New Roman" panose="02020603050405020304" pitchFamily="18" charset="0"/>
                <a:cs typeface="Times New Roman" panose="02020603050405020304" pitchFamily="18" charset="0"/>
              </a:rPr>
              <a:t> reduces industrial costs among industrial adopters by 15% on average. How fast and how effectively the </a:t>
            </a:r>
            <a:r>
              <a:rPr lang="en-US" sz="2400" spc="-10" dirty="0" err="1">
                <a:solidFill>
                  <a:schemeClr val="tx1"/>
                </a:solidFill>
                <a:latin typeface="Times New Roman" panose="02020603050405020304" pitchFamily="18" charset="0"/>
                <a:cs typeface="Times New Roman" panose="02020603050405020304" pitchFamily="18" charset="0"/>
              </a:rPr>
              <a:t>IoT</a:t>
            </a:r>
            <a:r>
              <a:rPr lang="en-US" sz="2400" spc="-10" dirty="0">
                <a:solidFill>
                  <a:schemeClr val="tx1"/>
                </a:solidFill>
                <a:latin typeface="Times New Roman" panose="02020603050405020304" pitchFamily="18" charset="0"/>
                <a:cs typeface="Times New Roman" panose="02020603050405020304" pitchFamily="18" charset="0"/>
              </a:rPr>
              <a:t> will evolve over the next 15 years depends to a large extent on the roll-out of fixed and mobile broadband and the decreasing cost of devices, as well as on the ability of businesses to build data analytics capacity. </a:t>
            </a:r>
          </a:p>
          <a:p>
            <a:pPr marL="92075" indent="358775" algn="just"/>
            <a:endParaRPr lang="en-US" sz="2400" b="1" spc="-1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233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23528" y="260648"/>
            <a:ext cx="8496944" cy="6264696"/>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428636" y="44624"/>
            <a:ext cx="830995" cy="1297845"/>
            <a:chOff x="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209954" y="1701328"/>
            <a:ext cx="8556761" cy="1945462"/>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92075" indent="358775" algn="just"/>
            <a:r>
              <a:rPr lang="en-US" b="1" i="1" spc="-10" dirty="0">
                <a:solidFill>
                  <a:srgbClr val="FF0000"/>
                </a:solidFill>
                <a:latin typeface="Times New Roman" panose="02020603050405020304" pitchFamily="18" charset="0"/>
                <a:cs typeface="Times New Roman" panose="02020603050405020304" pitchFamily="18" charset="0"/>
              </a:rPr>
              <a:t>Big data analytics</a:t>
            </a:r>
            <a:r>
              <a:rPr lang="en-US" b="1" spc="-10" dirty="0">
                <a:solidFill>
                  <a:srgbClr val="FF0000"/>
                </a:solidFill>
                <a:latin typeface="Times New Roman" panose="02020603050405020304" pitchFamily="18" charset="0"/>
                <a:cs typeface="Times New Roman" panose="02020603050405020304" pitchFamily="18" charset="0"/>
              </a:rPr>
              <a:t> </a:t>
            </a:r>
            <a:r>
              <a:rPr lang="en-US" sz="2800" spc="-10" dirty="0">
                <a:solidFill>
                  <a:schemeClr val="tx1"/>
                </a:solidFill>
                <a:latin typeface="Times New Roman" panose="02020603050405020304" pitchFamily="18" charset="0"/>
                <a:cs typeface="Times New Roman" panose="02020603050405020304" pitchFamily="18" charset="0"/>
              </a:rPr>
              <a:t>is a set of techniques and tools to process and interpret large </a:t>
            </a:r>
            <a:r>
              <a:rPr lang="en-US" sz="2800" spc="-10" dirty="0" err="1">
                <a:solidFill>
                  <a:schemeClr val="tx1"/>
                </a:solidFill>
                <a:latin typeface="Times New Roman" panose="02020603050405020304" pitchFamily="18" charset="0"/>
                <a:cs typeface="Times New Roman" panose="02020603050405020304" pitchFamily="18" charset="0"/>
              </a:rPr>
              <a:t>volums</a:t>
            </a:r>
            <a:r>
              <a:rPr lang="en-US" sz="2800" spc="-10" dirty="0">
                <a:solidFill>
                  <a:schemeClr val="tx1"/>
                </a:solidFill>
                <a:latin typeface="Times New Roman" panose="02020603050405020304" pitchFamily="18" charset="0"/>
                <a:cs typeface="Times New Roman" panose="02020603050405020304" pitchFamily="18" charset="0"/>
              </a:rPr>
              <a:t> of data, including data mining, profiling, business intelligence, machine learning and visual analytics. The exploitation of big data, in combination with sensors and the </a:t>
            </a:r>
            <a:r>
              <a:rPr lang="en-US" sz="2800" spc="-10" dirty="0" err="1">
                <a:solidFill>
                  <a:schemeClr val="tx1"/>
                </a:solidFill>
                <a:latin typeface="Times New Roman" panose="02020603050405020304" pitchFamily="18" charset="0"/>
                <a:cs typeface="Times New Roman" panose="02020603050405020304" pitchFamily="18" charset="0"/>
              </a:rPr>
              <a:t>IoT</a:t>
            </a:r>
            <a:r>
              <a:rPr lang="en-US" sz="2800" spc="-10" dirty="0">
                <a:solidFill>
                  <a:schemeClr val="tx1"/>
                </a:solidFill>
                <a:latin typeface="Times New Roman" panose="02020603050405020304" pitchFamily="18" charset="0"/>
                <a:cs typeface="Times New Roman" panose="02020603050405020304" pitchFamily="18" charset="0"/>
              </a:rPr>
              <a:t>, will become a key determinant of innovation and competitiveness for individual firms. </a:t>
            </a:r>
            <a:endParaRPr lang="en-US" sz="2800" b="1" spc="-1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3568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23528" y="260648"/>
            <a:ext cx="8496944" cy="6264696"/>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428636" y="44624"/>
            <a:ext cx="830995" cy="1297845"/>
            <a:chOff x="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225093" y="1343617"/>
            <a:ext cx="8556761" cy="3334075"/>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92075" indent="358775" algn="just"/>
            <a:r>
              <a:rPr lang="en-US" sz="2800" spc="-10" dirty="0">
                <a:solidFill>
                  <a:schemeClr val="tx1"/>
                </a:solidFill>
                <a:latin typeface="Times New Roman" panose="02020603050405020304" pitchFamily="18" charset="0"/>
                <a:cs typeface="Times New Roman" panose="02020603050405020304" pitchFamily="18" charset="0"/>
              </a:rPr>
              <a:t>It allows firms to closely monitor and </a:t>
            </a:r>
            <a:r>
              <a:rPr lang="en-US" sz="2800" spc="-10" dirty="0" err="1">
                <a:solidFill>
                  <a:schemeClr val="tx1"/>
                </a:solidFill>
                <a:latin typeface="Times New Roman" panose="02020603050405020304" pitchFamily="18" charset="0"/>
                <a:cs typeface="Times New Roman" panose="02020603050405020304" pitchFamily="18" charset="0"/>
              </a:rPr>
              <a:t>optimise</a:t>
            </a:r>
            <a:r>
              <a:rPr lang="en-US" sz="2800" spc="-10" dirty="0">
                <a:solidFill>
                  <a:schemeClr val="tx1"/>
                </a:solidFill>
                <a:latin typeface="Times New Roman" panose="02020603050405020304" pitchFamily="18" charset="0"/>
                <a:cs typeface="Times New Roman" panose="02020603050405020304" pitchFamily="18" charset="0"/>
              </a:rPr>
              <a:t> their operations, not only by gathering large volumes of data on their production processes or service delivery, but also on how customers approach them and place orders, allowing them to eliminate errors, reduce inventories and speed up delivery. It also provides consumers with more </a:t>
            </a:r>
            <a:r>
              <a:rPr lang="en-US" sz="2800" spc="-10" dirty="0" err="1">
                <a:solidFill>
                  <a:schemeClr val="tx1"/>
                </a:solidFill>
                <a:latin typeface="Times New Roman" panose="02020603050405020304" pitchFamily="18" charset="0"/>
                <a:cs typeface="Times New Roman" panose="02020603050405020304" pitchFamily="18" charset="0"/>
              </a:rPr>
              <a:t>personalised</a:t>
            </a:r>
            <a:r>
              <a:rPr lang="en-US" sz="2800" spc="-10" dirty="0">
                <a:solidFill>
                  <a:schemeClr val="tx1"/>
                </a:solidFill>
                <a:latin typeface="Times New Roman" panose="02020603050405020304" pitchFamily="18" charset="0"/>
                <a:cs typeface="Times New Roman" panose="02020603050405020304" pitchFamily="18" charset="0"/>
              </a:rPr>
              <a:t> products and services that are specifically tailored to their needs. Firm-level evidence suggests that using data-driven innovation can raise </a:t>
            </a:r>
            <a:r>
              <a:rPr lang="en-US" sz="2800" spc="-10" dirty="0" err="1">
                <a:solidFill>
                  <a:schemeClr val="tx1"/>
                </a:solidFill>
                <a:latin typeface="Times New Roman" panose="02020603050405020304" pitchFamily="18" charset="0"/>
                <a:cs typeface="Times New Roman" panose="02020603050405020304" pitchFamily="18" charset="0"/>
              </a:rPr>
              <a:t>labour</a:t>
            </a:r>
            <a:r>
              <a:rPr lang="en-US" sz="2800" spc="-10" dirty="0">
                <a:solidFill>
                  <a:schemeClr val="tx1"/>
                </a:solidFill>
                <a:latin typeface="Times New Roman" panose="02020603050405020304" pitchFamily="18" charset="0"/>
                <a:cs typeface="Times New Roman" panose="02020603050405020304" pitchFamily="18" charset="0"/>
              </a:rPr>
              <a:t> productivity by 5 to 10% relative to non-users (OECD, 2015d). </a:t>
            </a:r>
          </a:p>
        </p:txBody>
      </p:sp>
    </p:spTree>
    <p:extLst>
      <p:ext uri="{BB962C8B-B14F-4D97-AF65-F5344CB8AC3E}">
        <p14:creationId xmlns:p14="http://schemas.microsoft.com/office/powerpoint/2010/main" val="3333006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23528" y="260648"/>
            <a:ext cx="8496944" cy="6264696"/>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428636" y="44624"/>
            <a:ext cx="830995" cy="1297845"/>
            <a:chOff x="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225093" y="1247650"/>
            <a:ext cx="8556761" cy="4595224"/>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92075" indent="358775" algn="just"/>
            <a:r>
              <a:rPr lang="en-US" sz="2000" b="1" i="1" spc="-10" dirty="0">
                <a:solidFill>
                  <a:srgbClr val="FF0000"/>
                </a:solidFill>
                <a:latin typeface="Times New Roman" panose="02020603050405020304" pitchFamily="18" charset="0"/>
                <a:cs typeface="Times New Roman" panose="02020603050405020304" pitchFamily="18" charset="0"/>
              </a:rPr>
              <a:t>Artificial intelligence (AI) </a:t>
            </a:r>
            <a:r>
              <a:rPr lang="en-US" sz="2000" spc="-10" dirty="0">
                <a:solidFill>
                  <a:schemeClr val="tx1"/>
                </a:solidFill>
                <a:latin typeface="Times New Roman" panose="02020603050405020304" pitchFamily="18" charset="0"/>
                <a:cs typeface="Times New Roman" panose="02020603050405020304" pitchFamily="18" charset="0"/>
              </a:rPr>
              <a:t>refers to the ability of machines and systems to perform a broad variety of cognitive tasks, such as sensing, processing oral language, learning, making decisions and manipulating objects accordingly – using a combination of big data analytics, cloud computing, </a:t>
            </a:r>
            <a:r>
              <a:rPr lang="en-US" sz="2000" spc="-10" dirty="0" err="1">
                <a:solidFill>
                  <a:schemeClr val="tx1"/>
                </a:solidFill>
                <a:latin typeface="Times New Roman" panose="02020603050405020304" pitchFamily="18" charset="0"/>
                <a:cs typeface="Times New Roman" panose="02020603050405020304" pitchFamily="18" charset="0"/>
              </a:rPr>
              <a:t>IoT</a:t>
            </a:r>
            <a:r>
              <a:rPr lang="en-US" sz="2000" spc="-10" dirty="0">
                <a:solidFill>
                  <a:schemeClr val="tx1"/>
                </a:solidFill>
                <a:latin typeface="Times New Roman" panose="02020603050405020304" pitchFamily="18" charset="0"/>
                <a:cs typeface="Times New Roman" panose="02020603050405020304" pitchFamily="18" charset="0"/>
              </a:rPr>
              <a:t> and machine-to-machine communication. AI is expanding the roles of robots, which have been traditionally limited to monotonous tasks requiring speed, precision and dexterity; more autonomous and agile AI-enabled robots are set to become increasingly central to logistics and manufacturing. Sectors that are likely to experience radical transformations include agriculture, chemicals, oil and coal, rubber and plastics, shoe and textile, transport, construction, </a:t>
            </a:r>
            <a:r>
              <a:rPr lang="en-US" sz="2000" spc="-10" dirty="0" err="1">
                <a:solidFill>
                  <a:schemeClr val="tx1"/>
                </a:solidFill>
                <a:latin typeface="Times New Roman" panose="02020603050405020304" pitchFamily="18" charset="0"/>
                <a:cs typeface="Times New Roman" panose="02020603050405020304" pitchFamily="18" charset="0"/>
              </a:rPr>
              <a:t>defence</a:t>
            </a:r>
            <a:r>
              <a:rPr lang="en-US" sz="2000" spc="-10" dirty="0">
                <a:solidFill>
                  <a:schemeClr val="tx1"/>
                </a:solidFill>
                <a:latin typeface="Times New Roman" panose="02020603050405020304" pitchFamily="18" charset="0"/>
                <a:cs typeface="Times New Roman" panose="02020603050405020304" pitchFamily="18" charset="0"/>
              </a:rPr>
              <a:t>, and surveillance and security. For instance, autonomous drill rigs could increase mining productivity by 30% to 60% (Citigroup-Oxford Martin School, 2015). AI will also be increasingly deployed in a wide range of services including entertainment, medicine, marketing and finance. </a:t>
            </a:r>
          </a:p>
        </p:txBody>
      </p:sp>
    </p:spTree>
    <p:extLst>
      <p:ext uri="{BB962C8B-B14F-4D97-AF65-F5344CB8AC3E}">
        <p14:creationId xmlns:p14="http://schemas.microsoft.com/office/powerpoint/2010/main" val="30864386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23528" y="260648"/>
            <a:ext cx="8496944" cy="6264696"/>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428636" y="44624"/>
            <a:ext cx="830995" cy="1297845"/>
            <a:chOff x="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148902" y="1479861"/>
            <a:ext cx="8556761" cy="3395562"/>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92075" indent="358775" algn="just"/>
            <a:r>
              <a:rPr lang="en-US" sz="2400" b="1" i="1" spc="-10" dirty="0">
                <a:solidFill>
                  <a:srgbClr val="FF0000"/>
                </a:solidFill>
                <a:latin typeface="Times New Roman" panose="02020603050405020304" pitchFamily="18" charset="0"/>
                <a:cs typeface="Times New Roman" panose="02020603050405020304" pitchFamily="18" charset="0"/>
              </a:rPr>
              <a:t>These technologies build on and feed into each other.</a:t>
            </a:r>
            <a:r>
              <a:rPr lang="en-US" sz="2400" spc="-10" dirty="0">
                <a:solidFill>
                  <a:srgbClr val="FF0000"/>
                </a:solidFill>
                <a:latin typeface="Times New Roman" panose="02020603050405020304" pitchFamily="18" charset="0"/>
                <a:cs typeface="Times New Roman" panose="02020603050405020304" pitchFamily="18" charset="0"/>
              </a:rPr>
              <a:t> </a:t>
            </a:r>
            <a:r>
              <a:rPr lang="en-US" sz="2400" spc="-10" dirty="0">
                <a:solidFill>
                  <a:schemeClr val="tx1"/>
                </a:solidFill>
                <a:latin typeface="Times New Roman" panose="02020603050405020304" pitchFamily="18" charset="0"/>
                <a:cs typeface="Times New Roman" panose="02020603050405020304" pitchFamily="18" charset="0"/>
              </a:rPr>
              <a:t>For instance, cloud computing enables the </a:t>
            </a:r>
            <a:r>
              <a:rPr lang="en-US" sz="2400" spc="-10" dirty="0" err="1">
                <a:solidFill>
                  <a:schemeClr val="tx1"/>
                </a:solidFill>
                <a:latin typeface="Times New Roman" panose="02020603050405020304" pitchFamily="18" charset="0"/>
                <a:cs typeface="Times New Roman" panose="02020603050405020304" pitchFamily="18" charset="0"/>
              </a:rPr>
              <a:t>IoT</a:t>
            </a:r>
            <a:r>
              <a:rPr lang="en-US" sz="2400" spc="-10" dirty="0">
                <a:solidFill>
                  <a:schemeClr val="tx1"/>
                </a:solidFill>
                <a:latin typeface="Times New Roman" panose="02020603050405020304" pitchFamily="18" charset="0"/>
                <a:cs typeface="Times New Roman" panose="02020603050405020304" pitchFamily="18" charset="0"/>
              </a:rPr>
              <a:t>, which generates large amounts of data for big data analytics, in turn </a:t>
            </a:r>
            <a:r>
              <a:rPr lang="en-US" sz="2400" spc="-10" dirty="0" err="1">
                <a:solidFill>
                  <a:schemeClr val="tx1"/>
                </a:solidFill>
                <a:latin typeface="Times New Roman" panose="02020603050405020304" pitchFamily="18" charset="0"/>
                <a:cs typeface="Times New Roman" panose="02020603050405020304" pitchFamily="18" charset="0"/>
              </a:rPr>
              <a:t>fuelling</a:t>
            </a:r>
            <a:r>
              <a:rPr lang="en-US" sz="2400" spc="-10" dirty="0">
                <a:solidFill>
                  <a:schemeClr val="tx1"/>
                </a:solidFill>
                <a:latin typeface="Times New Roman" panose="02020603050405020304" pitchFamily="18" charset="0"/>
                <a:cs typeface="Times New Roman" panose="02020603050405020304" pitchFamily="18" charset="0"/>
              </a:rPr>
              <a:t> advances in machine learning and AI, etc. Many of these technologies are still at an early stage of commercial application compared to the potential they offer, but the </a:t>
            </a:r>
            <a:r>
              <a:rPr lang="en-US" sz="2400" spc="-10" dirty="0" err="1">
                <a:solidFill>
                  <a:schemeClr val="tx1"/>
                </a:solidFill>
                <a:latin typeface="Times New Roman" panose="02020603050405020304" pitchFamily="18" charset="0"/>
                <a:cs typeface="Times New Roman" panose="02020603050405020304" pitchFamily="18" charset="0"/>
              </a:rPr>
              <a:t>IoT</a:t>
            </a:r>
            <a:r>
              <a:rPr lang="en-US" sz="2400" spc="-10" dirty="0">
                <a:solidFill>
                  <a:schemeClr val="tx1"/>
                </a:solidFill>
                <a:latin typeface="Times New Roman" panose="02020603050405020304" pitchFamily="18" charset="0"/>
                <a:cs typeface="Times New Roman" panose="02020603050405020304" pitchFamily="18" charset="0"/>
              </a:rPr>
              <a:t>, big data analytics and artificial intelligence are – or will likely become in the near-future – pervasive enabling technologies, which could accelerate the pace of change. Besides technical constraints, some of the challenges that will need to be met are dealing with privacy and security risks and filling gaps in IT and data science skills. </a:t>
            </a:r>
          </a:p>
        </p:txBody>
      </p:sp>
    </p:spTree>
    <p:extLst>
      <p:ext uri="{BB962C8B-B14F-4D97-AF65-F5344CB8AC3E}">
        <p14:creationId xmlns:p14="http://schemas.microsoft.com/office/powerpoint/2010/main" val="120818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222073" y="260648"/>
            <a:ext cx="8598399" cy="6407270"/>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428636" y="44624"/>
            <a:ext cx="830995" cy="1297845"/>
            <a:chOff x="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650240" y="1511937"/>
            <a:ext cx="7902984" cy="4077446"/>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600" dirty="0" smtClean="0">
                <a:solidFill>
                  <a:srgbClr val="FF0000"/>
                </a:solidFill>
                <a:latin typeface="Times New Roman" panose="02020603050405020304" pitchFamily="18" charset="0"/>
                <a:cs typeface="Times New Roman" panose="02020603050405020304" pitchFamily="18" charset="0"/>
              </a:rPr>
              <a:t>NUMERICAL CHARACNERISTICS </a:t>
            </a:r>
          </a:p>
          <a:p>
            <a:r>
              <a:rPr lang="en-US" sz="3600" dirty="0" smtClean="0">
                <a:solidFill>
                  <a:srgbClr val="FF0000"/>
                </a:solidFill>
                <a:latin typeface="Times New Roman" panose="02020603050405020304" pitchFamily="18" charset="0"/>
                <a:cs typeface="Times New Roman" panose="02020603050405020304" pitchFamily="18" charset="0"/>
              </a:rPr>
              <a:t>OF THE DIGITALIZATION PROCESS </a:t>
            </a:r>
          </a:p>
          <a:p>
            <a:r>
              <a:rPr lang="en-US" sz="3600" dirty="0" smtClean="0">
                <a:solidFill>
                  <a:srgbClr val="FF0000"/>
                </a:solidFill>
                <a:latin typeface="Times New Roman" panose="02020603050405020304" pitchFamily="18" charset="0"/>
                <a:cs typeface="Times New Roman" panose="02020603050405020304" pitchFamily="18" charset="0"/>
              </a:rPr>
              <a:t>AND ITS INFLUENCE </a:t>
            </a:r>
          </a:p>
          <a:p>
            <a:r>
              <a:rPr lang="en-US" sz="3600" dirty="0" smtClean="0">
                <a:solidFill>
                  <a:srgbClr val="FF0000"/>
                </a:solidFill>
                <a:latin typeface="Times New Roman" panose="02020603050405020304" pitchFamily="18" charset="0"/>
                <a:cs typeface="Times New Roman" panose="02020603050405020304" pitchFamily="18" charset="0"/>
              </a:rPr>
              <a:t>ON THE ECONOMIC DEVELOPMENT  </a:t>
            </a:r>
            <a:endParaRPr lang="ru-RU"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9966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23528" y="260648"/>
            <a:ext cx="8496944" cy="6264696"/>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620508" y="1556792"/>
            <a:ext cx="7902984" cy="4077446"/>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ru-RU" sz="2800" dirty="0">
              <a:solidFill>
                <a:schemeClr val="tx1"/>
              </a:solidFill>
              <a:latin typeface="Times New Roman" panose="02020603050405020304" pitchFamily="18" charset="0"/>
              <a:cs typeface="Times New Roman" panose="02020603050405020304" pitchFamily="18" charset="0"/>
            </a:endParaRPr>
          </a:p>
        </p:txBody>
      </p:sp>
      <p:grpSp>
        <p:nvGrpSpPr>
          <p:cNvPr id="45" name="Группа 44"/>
          <p:cNvGrpSpPr>
            <a:grpSpLocks/>
          </p:cNvGrpSpPr>
          <p:nvPr/>
        </p:nvGrpSpPr>
        <p:grpSpPr bwMode="auto">
          <a:xfrm>
            <a:off x="384044" y="1079415"/>
            <a:ext cx="8374810" cy="5229905"/>
            <a:chOff x="10" y="0"/>
            <a:chExt cx="9293" cy="7955"/>
          </a:xfrm>
        </p:grpSpPr>
        <p:pic>
          <p:nvPicPr>
            <p:cNvPr id="46" name="Picture 4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 y="0"/>
              <a:ext cx="9293" cy="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 y="1620"/>
              <a:ext cx="8459" cy="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ectangle 443"/>
            <p:cNvSpPr>
              <a:spLocks noChangeArrowheads="1"/>
            </p:cNvSpPr>
            <p:nvPr/>
          </p:nvSpPr>
          <p:spPr bwMode="auto">
            <a:xfrm>
              <a:off x="10" y="19"/>
              <a:ext cx="9259" cy="7936"/>
            </a:xfrm>
            <a:prstGeom prst="rect">
              <a:avLst/>
            </a:prstGeom>
            <a:noFill/>
            <a:ln w="12700">
              <a:solidFill>
                <a:srgbClr val="41709C"/>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sp>
          <p:nvSpPr>
            <p:cNvPr id="64" name="Text Box 444"/>
            <p:cNvSpPr txBox="1">
              <a:spLocks noChangeArrowheads="1"/>
            </p:cNvSpPr>
            <p:nvPr/>
          </p:nvSpPr>
          <p:spPr bwMode="auto">
            <a:xfrm>
              <a:off x="6692" y="1634"/>
              <a:ext cx="1680"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50800" marR="1905" indent="-51435" algn="ctr">
                <a:spcAft>
                  <a:spcPts val="0"/>
                </a:spcAft>
              </a:pPr>
              <a:r>
                <a:rPr lang="ru-RU" sz="1600" b="1" dirty="0" err="1">
                  <a:solidFill>
                    <a:srgbClr val="7030A0"/>
                  </a:solidFill>
                  <a:effectLst/>
                  <a:latin typeface="Times New Roman" panose="02020603050405020304" pitchFamily="18" charset="0"/>
                  <a:ea typeface="Times New Roman" panose="02020603050405020304" pitchFamily="18" charset="0"/>
                </a:rPr>
                <a:t>Claster</a:t>
              </a:r>
              <a:r>
                <a:rPr lang="ru-RU" sz="1600" b="1" dirty="0">
                  <a:solidFill>
                    <a:srgbClr val="7030A0"/>
                  </a:solidFill>
                  <a:effectLst/>
                  <a:latin typeface="Times New Roman" panose="02020603050405020304" pitchFamily="18" charset="0"/>
                  <a:ea typeface="Times New Roman" panose="02020603050405020304" pitchFamily="18" charset="0"/>
                </a:rPr>
                <a:t> C</a:t>
              </a:r>
              <a:r>
                <a:rPr lang="ru-RU" sz="1600" dirty="0">
                  <a:solidFill>
                    <a:srgbClr val="7030A0"/>
                  </a:solidFill>
                  <a:effectLst/>
                  <a:latin typeface="Times New Roman" panose="02020603050405020304" pitchFamily="18" charset="0"/>
                  <a:ea typeface="Times New Roman" panose="02020603050405020304" pitchFamily="18" charset="0"/>
                </a:rPr>
                <a:t>***</a:t>
              </a:r>
              <a:r>
                <a:rPr lang="ru-RU" sz="1600" b="1" dirty="0">
                  <a:solidFill>
                    <a:srgbClr val="7030A0"/>
                  </a:solidFill>
                  <a:effectLst/>
                  <a:latin typeface="Times New Roman" panose="02020603050405020304" pitchFamily="18" charset="0"/>
                  <a:ea typeface="Times New Roman" panose="02020603050405020304" pitchFamily="18" charset="0"/>
                </a:rPr>
                <a:t>, І</a:t>
              </a:r>
              <a:r>
                <a:rPr lang="en-US" sz="1600" b="1" dirty="0" err="1">
                  <a:solidFill>
                    <a:srgbClr val="7030A0"/>
                  </a:solidFill>
                  <a:effectLst/>
                  <a:latin typeface="Times New Roman" panose="02020603050405020304" pitchFamily="18" charset="0"/>
                  <a:ea typeface="Times New Roman" panose="02020603050405020304" pitchFamily="18" charset="0"/>
                </a:rPr>
                <a:t>ndustry</a:t>
              </a:r>
              <a:r>
                <a:rPr lang="en-US" sz="1600" b="1" dirty="0">
                  <a:solidFill>
                    <a:srgbClr val="7030A0"/>
                  </a:solidFill>
                  <a:effectLst/>
                  <a:latin typeface="Times New Roman" panose="02020603050405020304" pitchFamily="18" charset="0"/>
                  <a:ea typeface="Times New Roman" panose="02020603050405020304" pitchFamily="18" charset="0"/>
                </a:rPr>
                <a:t> - </a:t>
              </a:r>
              <a:r>
                <a:rPr lang="ru-RU" sz="1600" b="1" dirty="0">
                  <a:solidFill>
                    <a:srgbClr val="7030A0"/>
                  </a:solidFill>
                  <a:effectLst/>
                  <a:latin typeface="Times New Roman" panose="02020603050405020304" pitchFamily="18" charset="0"/>
                  <a:ea typeface="Times New Roman" panose="02020603050405020304" pitchFamily="18" charset="0"/>
                </a:rPr>
                <a:t>2.0</a:t>
              </a:r>
              <a:endParaRPr lang="ru-RU" sz="1400" dirty="0">
                <a:effectLst/>
                <a:latin typeface="Times New Roman" panose="02020603050405020304" pitchFamily="18" charset="0"/>
                <a:ea typeface="Times New Roman" panose="02020603050405020304" pitchFamily="18" charset="0"/>
              </a:endParaRPr>
            </a:p>
          </p:txBody>
        </p:sp>
        <p:sp>
          <p:nvSpPr>
            <p:cNvPr id="65" name="Text Box 445"/>
            <p:cNvSpPr txBox="1">
              <a:spLocks noChangeArrowheads="1"/>
            </p:cNvSpPr>
            <p:nvPr/>
          </p:nvSpPr>
          <p:spPr bwMode="auto">
            <a:xfrm>
              <a:off x="4154" y="1829"/>
              <a:ext cx="1437"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1905" algn="ctr">
                <a:spcAft>
                  <a:spcPts val="0"/>
                </a:spcAft>
              </a:pPr>
              <a:r>
                <a:rPr lang="en-US" sz="1600" b="1" dirty="0" err="1">
                  <a:solidFill>
                    <a:srgbClr val="C00000"/>
                  </a:solidFill>
                  <a:effectLst/>
                  <a:latin typeface="Times New Roman" panose="02020603050405020304" pitchFamily="18" charset="0"/>
                  <a:ea typeface="Times New Roman" panose="02020603050405020304" pitchFamily="18" charset="0"/>
                </a:rPr>
                <a:t>Claster</a:t>
              </a:r>
              <a:r>
                <a:rPr lang="en-US" sz="1600" b="1" dirty="0">
                  <a:solidFill>
                    <a:srgbClr val="C00000"/>
                  </a:solidFill>
                  <a:effectLst/>
                  <a:latin typeface="Times New Roman" panose="02020603050405020304" pitchFamily="18" charset="0"/>
                  <a:ea typeface="Times New Roman" panose="02020603050405020304" pitchFamily="18" charset="0"/>
                </a:rPr>
                <a:t> </a:t>
              </a:r>
              <a:r>
                <a:rPr lang="ru-RU" sz="1600" b="1" dirty="0">
                  <a:solidFill>
                    <a:srgbClr val="C00000"/>
                  </a:solidFill>
                  <a:effectLst/>
                  <a:latin typeface="Times New Roman" panose="02020603050405020304" pitchFamily="18" charset="0"/>
                  <a:ea typeface="Times New Roman" panose="02020603050405020304" pitchFamily="18" charset="0"/>
                </a:rPr>
                <a:t>B</a:t>
              </a:r>
              <a:r>
                <a:rPr lang="ru-RU" sz="1600" dirty="0">
                  <a:solidFill>
                    <a:srgbClr val="C00000"/>
                  </a:solidFill>
                  <a:effectLst/>
                  <a:latin typeface="Times New Roman" panose="02020603050405020304" pitchFamily="18" charset="0"/>
                  <a:ea typeface="Times New Roman" panose="02020603050405020304" pitchFamily="18" charset="0"/>
                </a:rPr>
                <a:t>**</a:t>
              </a:r>
              <a:r>
                <a:rPr lang="ru-RU" sz="1600" b="1" dirty="0">
                  <a:solidFill>
                    <a:srgbClr val="C00000"/>
                  </a:solidFill>
                  <a:effectLst/>
                  <a:latin typeface="Times New Roman" panose="02020603050405020304" pitchFamily="18" charset="0"/>
                  <a:ea typeface="Times New Roman" panose="02020603050405020304" pitchFamily="18" charset="0"/>
                </a:rPr>
                <a:t>, </a:t>
              </a:r>
              <a:r>
                <a:rPr lang="en-US" sz="1600" b="1" dirty="0">
                  <a:solidFill>
                    <a:srgbClr val="C00000"/>
                  </a:solidFill>
                  <a:effectLst/>
                  <a:latin typeface="Times New Roman" panose="02020603050405020304" pitchFamily="18" charset="0"/>
                  <a:ea typeface="Times New Roman" panose="02020603050405020304" pitchFamily="18" charset="0"/>
                </a:rPr>
                <a:t>Industry – 3.0</a:t>
              </a:r>
              <a:endParaRPr lang="ru-RU" sz="1400" dirty="0">
                <a:effectLst/>
                <a:latin typeface="Times New Roman" panose="02020603050405020304" pitchFamily="18" charset="0"/>
                <a:ea typeface="Times New Roman" panose="02020603050405020304" pitchFamily="18" charset="0"/>
              </a:endParaRPr>
            </a:p>
          </p:txBody>
        </p:sp>
        <p:sp>
          <p:nvSpPr>
            <p:cNvPr id="66" name="Text Box 446"/>
            <p:cNvSpPr txBox="1">
              <a:spLocks noChangeArrowheads="1"/>
            </p:cNvSpPr>
            <p:nvPr/>
          </p:nvSpPr>
          <p:spPr bwMode="auto">
            <a:xfrm>
              <a:off x="1553" y="1906"/>
              <a:ext cx="1407" cy="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indent="25400" algn="ctr">
                <a:spcAft>
                  <a:spcPts val="0"/>
                </a:spcAft>
              </a:pPr>
              <a:r>
                <a:rPr lang="en-US" sz="1600" b="1" dirty="0" err="1">
                  <a:solidFill>
                    <a:srgbClr val="00B050"/>
                  </a:solidFill>
                  <a:effectLst/>
                  <a:latin typeface="Times New Roman" panose="02020603050405020304" pitchFamily="18" charset="0"/>
                  <a:ea typeface="Times New Roman" panose="02020603050405020304" pitchFamily="18" charset="0"/>
                </a:rPr>
                <a:t>C</a:t>
              </a:r>
              <a:r>
                <a:rPr lang="en-US" sz="1600" b="1" dirty="0" err="1">
                  <a:solidFill>
                    <a:srgbClr val="FF0000"/>
                  </a:solidFill>
                  <a:effectLst/>
                  <a:latin typeface="Times New Roman" panose="02020603050405020304" pitchFamily="18" charset="0"/>
                  <a:ea typeface="Times New Roman" panose="02020603050405020304" pitchFamily="18" charset="0"/>
                </a:rPr>
                <a:t>laster</a:t>
              </a:r>
              <a:r>
                <a:rPr lang="ru-RU" sz="1600" b="1" dirty="0">
                  <a:solidFill>
                    <a:srgbClr val="FF0000"/>
                  </a:solidFill>
                  <a:effectLst/>
                  <a:latin typeface="Times New Roman" panose="02020603050405020304" pitchFamily="18" charset="0"/>
                  <a:ea typeface="Times New Roman" panose="02020603050405020304" pitchFamily="18" charset="0"/>
                </a:rPr>
                <a:t>А</a:t>
              </a:r>
              <a:r>
                <a:rPr lang="ru-RU" sz="1600" dirty="0">
                  <a:solidFill>
                    <a:srgbClr val="FF0000"/>
                  </a:solidFill>
                  <a:effectLst/>
                  <a:latin typeface="Times New Roman" panose="02020603050405020304" pitchFamily="18" charset="0"/>
                  <a:ea typeface="Times New Roman" panose="02020603050405020304" pitchFamily="18" charset="0"/>
                </a:rPr>
                <a:t>*</a:t>
              </a:r>
              <a:r>
                <a:rPr lang="ru-RU" sz="1600" b="1" dirty="0">
                  <a:solidFill>
                    <a:srgbClr val="FF0000"/>
                  </a:solidFill>
                  <a:effectLst/>
                  <a:latin typeface="Times New Roman" panose="02020603050405020304" pitchFamily="18" charset="0"/>
                  <a:ea typeface="Times New Roman" panose="02020603050405020304" pitchFamily="18" charset="0"/>
                </a:rPr>
                <a:t>, </a:t>
              </a:r>
              <a:r>
                <a:rPr lang="en-US" sz="1600" b="1" dirty="0">
                  <a:solidFill>
                    <a:srgbClr val="FF0000"/>
                  </a:solidFill>
                  <a:effectLst/>
                  <a:latin typeface="Times New Roman" panose="02020603050405020304" pitchFamily="18" charset="0"/>
                  <a:ea typeface="Times New Roman" panose="02020603050405020304" pitchFamily="18" charset="0"/>
                </a:rPr>
                <a:t>Industry –  4.0</a:t>
              </a:r>
              <a:endParaRPr lang="ru-RU" sz="1600" dirty="0">
                <a:solidFill>
                  <a:srgbClr val="FF0000"/>
                </a:solidFill>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1134338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225093" y="188640"/>
            <a:ext cx="8595379" cy="6479278"/>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428636" y="44624"/>
            <a:ext cx="830995" cy="1297845"/>
            <a:chOff x="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620508" y="1556792"/>
            <a:ext cx="7902984" cy="4077446"/>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616594" y="764704"/>
            <a:ext cx="6906898" cy="369332"/>
          </a:xfrm>
          <a:prstGeom prst="rect">
            <a:avLst/>
          </a:prstGeom>
          <a:noFill/>
        </p:spPr>
        <p:txBody>
          <a:bodyPr wrap="square" rtlCol="0">
            <a:spAutoFit/>
          </a:bodyPr>
          <a:lstStyle/>
          <a:p>
            <a:endParaRPr lang="ru-RU" dirty="0"/>
          </a:p>
        </p:txBody>
      </p:sp>
      <p:sp>
        <p:nvSpPr>
          <p:cNvPr id="3" name="TextBox 2"/>
          <p:cNvSpPr txBox="1"/>
          <p:nvPr/>
        </p:nvSpPr>
        <p:spPr>
          <a:xfrm>
            <a:off x="1438241" y="312297"/>
            <a:ext cx="7282367" cy="969496"/>
          </a:xfrm>
          <a:prstGeom prst="rect">
            <a:avLst/>
          </a:prstGeom>
          <a:noFill/>
        </p:spPr>
        <p:txBody>
          <a:bodyPr wrap="square" rtlCol="0">
            <a:spAutoFit/>
          </a:bodyPr>
          <a:lstStyle/>
          <a:p>
            <a:pPr algn="just">
              <a:lnSpc>
                <a:spcPct val="95000"/>
              </a:lnSpc>
            </a:pPr>
            <a:r>
              <a:rPr lang="uk-UA" sz="2000" b="1" dirty="0" smtClean="0">
                <a:solidFill>
                  <a:schemeClr val="bg1"/>
                </a:solidFill>
                <a:latin typeface="Times New Roman" panose="02020603050405020304" pitchFamily="18" charset="0"/>
                <a:cs typeface="Times New Roman" panose="02020603050405020304" pitchFamily="18" charset="0"/>
              </a:rPr>
              <a:t>Результати </a:t>
            </a:r>
            <a:r>
              <a:rPr lang="uk-UA" sz="2000" b="1" dirty="0" err="1" smtClean="0">
                <a:solidFill>
                  <a:schemeClr val="bg1"/>
                </a:solidFill>
                <a:latin typeface="Times New Roman" panose="02020603050405020304" pitchFamily="18" charset="0"/>
                <a:cs typeface="Times New Roman" panose="02020603050405020304" pitchFamily="18" charset="0"/>
              </a:rPr>
              <a:t>кластеризації</a:t>
            </a:r>
            <a:r>
              <a:rPr lang="uk-UA" sz="2000" b="1" dirty="0" smtClean="0">
                <a:solidFill>
                  <a:schemeClr val="bg1"/>
                </a:solidFill>
                <a:latin typeface="Times New Roman" panose="02020603050405020304" pitchFamily="18" charset="0"/>
                <a:cs typeface="Times New Roman" panose="02020603050405020304" pitchFamily="18" charset="0"/>
              </a:rPr>
              <a:t> країн світу за обраними показниками розвитку кібернетичної і технологічної підсистем (метод </a:t>
            </a:r>
            <a:r>
              <a:rPr lang="uk-UA" sz="2000" b="1" dirty="0" err="1" smtClean="0">
                <a:solidFill>
                  <a:schemeClr val="bg1"/>
                </a:solidFill>
                <a:latin typeface="Times New Roman" panose="02020603050405020304" pitchFamily="18" charset="0"/>
                <a:cs typeface="Times New Roman" panose="02020603050405020304" pitchFamily="18" charset="0"/>
              </a:rPr>
              <a:t>Уорда</a:t>
            </a:r>
            <a:r>
              <a:rPr lang="uk-UA" sz="2000" b="1" dirty="0" smtClean="0">
                <a:solidFill>
                  <a:schemeClr val="bg1"/>
                </a:solidFill>
                <a:latin typeface="Times New Roman" panose="02020603050405020304" pitchFamily="18" charset="0"/>
                <a:cs typeface="Times New Roman" panose="02020603050405020304" pitchFamily="18" charset="0"/>
              </a:rPr>
              <a:t>, квадрат евклідової відстані)</a:t>
            </a:r>
            <a:endParaRPr lang="uk-UA" sz="2000" b="1" dirty="0">
              <a:solidFill>
                <a:schemeClr val="bg1"/>
              </a:solidFill>
            </a:endParaRPr>
          </a:p>
        </p:txBody>
      </p:sp>
      <p:sp>
        <p:nvSpPr>
          <p:cNvPr id="45" name="Объект 2"/>
          <p:cNvSpPr txBox="1">
            <a:spLocks/>
          </p:cNvSpPr>
          <p:nvPr/>
        </p:nvSpPr>
        <p:spPr>
          <a:xfrm>
            <a:off x="394699" y="1340768"/>
            <a:ext cx="8300283" cy="4895084"/>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en-US" sz="5000" b="1" i="1"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CLASTER  A</a:t>
            </a:r>
            <a:endParaRPr kumimoji="0" lang="ru-RU" sz="5000" b="1" i="1"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uk-UA" sz="5000" b="0" i="0" u="none" strike="noStrike" kern="1200" cap="none" spc="0" normalizeH="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Австрія; Данія; Фінляндія; Німеччина; Ірландія; Ізраїль; Японія; Корея, </a:t>
            </a:r>
            <a:r>
              <a:rPr kumimoji="0" lang="uk-UA" sz="5000" b="0" i="0" u="none" strike="noStrike" kern="1200" cap="none" spc="0" normalizeH="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Rep</a:t>
            </a:r>
            <a:r>
              <a:rPr kumimoji="0" lang="uk-UA" sz="5000" b="0" i="0" u="none" strike="noStrike" kern="1200" cap="none" spc="0" normalizeH="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Сінгапур; Швеція; Швейцарія; Сполучені Штати;</a:t>
            </a:r>
          </a:p>
          <a:p>
            <a:pPr marR="0" lvl="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uk-UA" sz="5000" b="1" i="1"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CLASTER  B</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uk-UA" sz="5000" b="0" i="0" u="none" strike="noStrike" kern="1200" cap="none" spc="0" normalizeH="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Аргентина; Австралія; Бельгія; Бразилія; Болгарія; Канада; Чилі; Китай; Коста-Ріка; Хорватія; Кіпр; Чеська Республіка; Естонія; Франція; Гонконг, Китай; Угорщина; Італія; Йорданія; Казахстан; Латвія; Литва; Малайзія; Нідерланди; Нова Зеландія; Норвегія; </a:t>
            </a:r>
            <a:r>
              <a:rPr kumimoji="0" lang="uk-UA" sz="5000" b="1" i="1"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Польща;</a:t>
            </a:r>
            <a:r>
              <a:rPr kumimoji="0" lang="uk-UA" sz="5000" b="0" i="0" u="none" strike="noStrike" kern="1200" cap="none" spc="0" normalizeH="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Португалія; Румунія; </a:t>
            </a:r>
            <a:r>
              <a:rPr kumimoji="0" lang="uk-UA" sz="5000" b="0" i="1"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Російська Федерація</a:t>
            </a:r>
            <a:r>
              <a:rPr kumimoji="0" lang="uk-UA" sz="5000" b="0" i="0"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uk-UA" sz="5000" b="0" i="0" u="none" strike="noStrike" kern="1200" cap="none" spc="0" normalizeH="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Сербія; </a:t>
            </a:r>
            <a:r>
              <a:rPr kumimoji="0" lang="uk-UA" sz="5000" b="1" i="1"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Словаччина;</a:t>
            </a:r>
            <a:r>
              <a:rPr kumimoji="0" lang="uk-UA" sz="5000" b="0" i="0" u="none" strike="noStrike" kern="1200" cap="none" spc="0" normalizeH="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Словенія; </a:t>
            </a:r>
            <a:r>
              <a:rPr kumimoji="0" lang="uk-UA" sz="5000" b="0" i="0" u="none" strike="noStrike" kern="1200" cap="none" spc="0" normalizeH="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Іспа-</a:t>
            </a:r>
            <a:r>
              <a:rPr kumimoji="0" lang="uk-UA" sz="5000" b="0" i="0" u="none" strike="noStrike" kern="1200" cap="none" spc="0" normalizeH="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uk-UA" sz="5000" b="0" i="0" u="none" strike="noStrike" kern="1200" cap="none" spc="0" normalizeH="0" noProof="0" dirty="0" err="1"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нія</a:t>
            </a:r>
            <a:r>
              <a:rPr kumimoji="0" lang="uk-UA" sz="5000" b="0" i="0" u="none" strike="noStrike" kern="1200" cap="none" spc="0" normalizeH="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Таїланд; Об'єднане Королівство; Уругвай;</a:t>
            </a:r>
          </a:p>
          <a:p>
            <a:pPr marR="0" lvl="0" algn="just" defTabSz="914400" rtl="0" eaLnBrk="1" fontAlgn="auto" latinLnBrk="0" hangingPunct="1">
              <a:lnSpc>
                <a:spcPct val="90000"/>
              </a:lnSpc>
              <a:spcBef>
                <a:spcPts val="1000"/>
              </a:spcBef>
              <a:spcAft>
                <a:spcPts val="0"/>
              </a:spcAft>
              <a:buClrTx/>
              <a:buSzTx/>
              <a:buFont typeface="Wingdings" pitchFamily="2" charset="2"/>
              <a:buChar char="Ø"/>
              <a:tabLst/>
              <a:defRPr/>
            </a:pPr>
            <a:r>
              <a:rPr kumimoji="0" lang="uk-UA" sz="5000" b="1" i="1"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CLASTER  B</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uk-UA" sz="5000" b="0" i="0" u="none" strike="noStrike" kern="1200" cap="none" spc="0" normalizeH="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Албанія; Вірменія; Азербайджан; Боснія і Герцеговина; Бурунді; Ефіопія; Грузія; Греція; Індія; Індонезія; Кенія; Киргизька Республіка; Мексика; Молдова; Монголія; Мозамбік; Намібія;; Філіппіни; Сенегал; Південна Африка; Танзанія; Туреччина; Уганда; </a:t>
            </a:r>
            <a:r>
              <a:rPr kumimoji="0" lang="uk-UA" sz="5000" b="1" i="1" u="sng" strike="noStrike" kern="1200" cap="none" spc="0" normalizeH="0" noProof="0" dirty="0" smtClean="0">
                <a:ln>
                  <a:noFill/>
                </a:ln>
                <a:solidFill>
                  <a:srgbClr val="FF0000"/>
                </a:solidFill>
                <a:effectLst/>
                <a:uLnTx/>
                <a:uFillTx/>
                <a:latin typeface="Times New Roman" panose="02020603050405020304" pitchFamily="18" charset="0"/>
                <a:ea typeface="+mn-ea"/>
                <a:cs typeface="Times New Roman" panose="02020603050405020304" pitchFamily="18" charset="0"/>
              </a:rPr>
              <a:t>Україна;</a:t>
            </a:r>
            <a:r>
              <a:rPr kumimoji="0" lang="uk-UA" sz="5000" b="0" i="0" u="none" strike="noStrike" kern="1200" cap="none" spc="0" normalizeH="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В'єтнам; Замбія.</a:t>
            </a:r>
          </a:p>
          <a:p>
            <a:pPr marL="0" marR="0" lvl="0" indent="0" algn="l" defTabSz="914400" rtl="0" eaLnBrk="1" fontAlgn="auto" latinLnBrk="0" hangingPunct="1">
              <a:lnSpc>
                <a:spcPct val="90000"/>
              </a:lnSpc>
              <a:spcBef>
                <a:spcPts val="1000"/>
              </a:spcBef>
              <a:spcAft>
                <a:spcPts val="0"/>
              </a:spcAft>
              <a:buClrTx/>
              <a:buSzTx/>
              <a:buNone/>
              <a:tabLst/>
              <a:defRPr/>
            </a:pPr>
            <a:r>
              <a:rPr kumimoji="0" lang="uk-UA" sz="4600" b="0" i="0" u="none" strike="noStrike" kern="1200" cap="none" spc="0" normalizeH="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ru-RU" sz="2800" b="0" i="0" u="none" strike="noStrike" kern="1200" cap="none" spc="0" normalizeH="0" noProof="0" dirty="0">
              <a:ln>
                <a:noFill/>
              </a:ln>
              <a:solidFill>
                <a:sysClr val="windowText" lastClr="000000"/>
              </a:solidFill>
              <a:effectLst/>
              <a:uLnTx/>
              <a:uFillTx/>
              <a:latin typeface="Calibri"/>
              <a:ea typeface="+mn-ea"/>
            </a:endParaRPr>
          </a:p>
        </p:txBody>
      </p:sp>
    </p:spTree>
    <p:extLst>
      <p:ext uri="{BB962C8B-B14F-4D97-AF65-F5344CB8AC3E}">
        <p14:creationId xmlns:p14="http://schemas.microsoft.com/office/powerpoint/2010/main" val="11343380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225093" y="342576"/>
            <a:ext cx="8595379" cy="6325342"/>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620508" y="1556792"/>
            <a:ext cx="7902984" cy="4077446"/>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679419" y="968133"/>
            <a:ext cx="6906898" cy="400110"/>
          </a:xfrm>
          <a:prstGeom prst="rect">
            <a:avLst/>
          </a:prstGeom>
          <a:noFill/>
        </p:spPr>
        <p:txBody>
          <a:bodyPr wrap="square" rtlCol="0">
            <a:spAutoFit/>
          </a:bodyPr>
          <a:lstStyle/>
          <a:p>
            <a:endParaRPr lang="ru-RU" sz="2000" dirty="0"/>
          </a:p>
        </p:txBody>
      </p:sp>
      <p:grpSp>
        <p:nvGrpSpPr>
          <p:cNvPr id="46" name="Группа 45"/>
          <p:cNvGrpSpPr>
            <a:grpSpLocks/>
          </p:cNvGrpSpPr>
          <p:nvPr/>
        </p:nvGrpSpPr>
        <p:grpSpPr bwMode="auto">
          <a:xfrm>
            <a:off x="462509" y="989000"/>
            <a:ext cx="7870372" cy="5189519"/>
            <a:chOff x="1701" y="-7890"/>
            <a:chExt cx="9225" cy="8174"/>
          </a:xfrm>
        </p:grpSpPr>
        <p:pic>
          <p:nvPicPr>
            <p:cNvPr id="50" name="Picture 4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 y="-7626"/>
              <a:ext cx="6862" cy="51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1" name="AutoShape 449"/>
            <p:cNvSpPr>
              <a:spLocks/>
            </p:cNvSpPr>
            <p:nvPr/>
          </p:nvSpPr>
          <p:spPr bwMode="auto">
            <a:xfrm>
              <a:off x="2886" y="-7626"/>
              <a:ext cx="6863" cy="5171"/>
            </a:xfrm>
            <a:custGeom>
              <a:avLst/>
              <a:gdLst>
                <a:gd name="T0" fmla="+- 0 5412 2887"/>
                <a:gd name="T1" fmla="*/ T0 w 6863"/>
                <a:gd name="T2" fmla="+- 0 -3316 -7626"/>
                <a:gd name="T3" fmla="*/ -3316 h 5171"/>
                <a:gd name="T4" fmla="+- 0 9749 2887"/>
                <a:gd name="T5" fmla="*/ T4 w 6863"/>
                <a:gd name="T6" fmla="+- 0 -3316 -7626"/>
                <a:gd name="T7" fmla="*/ -3316 h 5171"/>
                <a:gd name="T8" fmla="+- 0 4156 2887"/>
                <a:gd name="T9" fmla="*/ T8 w 6863"/>
                <a:gd name="T10" fmla="+- 0 -3316 -7626"/>
                <a:gd name="T11" fmla="*/ -3316 h 5171"/>
                <a:gd name="T12" fmla="+- 0 5048 2887"/>
                <a:gd name="T13" fmla="*/ T12 w 6863"/>
                <a:gd name="T14" fmla="+- 0 -3316 -7626"/>
                <a:gd name="T15" fmla="*/ -3316 h 5171"/>
                <a:gd name="T16" fmla="+- 0 3696 2887"/>
                <a:gd name="T17" fmla="*/ T16 w 6863"/>
                <a:gd name="T18" fmla="+- 0 -3316 -7626"/>
                <a:gd name="T19" fmla="*/ -3316 h 5171"/>
                <a:gd name="T20" fmla="+- 0 3792 2887"/>
                <a:gd name="T21" fmla="*/ T20 w 6863"/>
                <a:gd name="T22" fmla="+- 0 -3316 -7626"/>
                <a:gd name="T23" fmla="*/ -3316 h 5171"/>
                <a:gd name="T24" fmla="+- 0 2887 2887"/>
                <a:gd name="T25" fmla="*/ T24 w 6863"/>
                <a:gd name="T26" fmla="+- 0 -3316 -7626"/>
                <a:gd name="T27" fmla="*/ -3316 h 5171"/>
                <a:gd name="T28" fmla="+- 0 3332 2887"/>
                <a:gd name="T29" fmla="*/ T28 w 6863"/>
                <a:gd name="T30" fmla="+- 0 -3316 -7626"/>
                <a:gd name="T31" fmla="*/ -3316 h 5171"/>
                <a:gd name="T32" fmla="+- 0 4156 2887"/>
                <a:gd name="T33" fmla="*/ T32 w 6863"/>
                <a:gd name="T34" fmla="+- 0 -4180 -7626"/>
                <a:gd name="T35" fmla="*/ -4180 h 5171"/>
                <a:gd name="T36" fmla="+- 0 9749 2887"/>
                <a:gd name="T37" fmla="*/ T36 w 6863"/>
                <a:gd name="T38" fmla="+- 0 -4180 -7626"/>
                <a:gd name="T39" fmla="*/ -4180 h 5171"/>
                <a:gd name="T40" fmla="+- 0 3696 2887"/>
                <a:gd name="T41" fmla="*/ T40 w 6863"/>
                <a:gd name="T42" fmla="+- 0 -4180 -7626"/>
                <a:gd name="T43" fmla="*/ -4180 h 5171"/>
                <a:gd name="T44" fmla="+- 0 3792 2887"/>
                <a:gd name="T45" fmla="*/ T44 w 6863"/>
                <a:gd name="T46" fmla="+- 0 -4180 -7626"/>
                <a:gd name="T47" fmla="*/ -4180 h 5171"/>
                <a:gd name="T48" fmla="+- 0 2887 2887"/>
                <a:gd name="T49" fmla="*/ T48 w 6863"/>
                <a:gd name="T50" fmla="+- 0 -4180 -7626"/>
                <a:gd name="T51" fmla="*/ -4180 h 5171"/>
                <a:gd name="T52" fmla="+- 0 3332 2887"/>
                <a:gd name="T53" fmla="*/ T52 w 6863"/>
                <a:gd name="T54" fmla="+- 0 -4180 -7626"/>
                <a:gd name="T55" fmla="*/ -4180 h 5171"/>
                <a:gd name="T56" fmla="+- 0 4156 2887"/>
                <a:gd name="T57" fmla="*/ T56 w 6863"/>
                <a:gd name="T58" fmla="+- 0 -5040 -7626"/>
                <a:gd name="T59" fmla="*/ -5040 h 5171"/>
                <a:gd name="T60" fmla="+- 0 9749 2887"/>
                <a:gd name="T61" fmla="*/ T60 w 6863"/>
                <a:gd name="T62" fmla="+- 0 -5040 -7626"/>
                <a:gd name="T63" fmla="*/ -5040 h 5171"/>
                <a:gd name="T64" fmla="+- 0 2887 2887"/>
                <a:gd name="T65" fmla="*/ T64 w 6863"/>
                <a:gd name="T66" fmla="+- 0 -5040 -7626"/>
                <a:gd name="T67" fmla="*/ -5040 h 5171"/>
                <a:gd name="T68" fmla="+- 0 3792 2887"/>
                <a:gd name="T69" fmla="*/ T68 w 6863"/>
                <a:gd name="T70" fmla="+- 0 -5040 -7626"/>
                <a:gd name="T71" fmla="*/ -5040 h 5171"/>
                <a:gd name="T72" fmla="+- 0 4156 2887"/>
                <a:gd name="T73" fmla="*/ T72 w 6863"/>
                <a:gd name="T74" fmla="+- 0 -5904 -7626"/>
                <a:gd name="T75" fmla="*/ -5904 h 5171"/>
                <a:gd name="T76" fmla="+- 0 9749 2887"/>
                <a:gd name="T77" fmla="*/ T76 w 6863"/>
                <a:gd name="T78" fmla="+- 0 -5904 -7626"/>
                <a:gd name="T79" fmla="*/ -5904 h 5171"/>
                <a:gd name="T80" fmla="+- 0 2887 2887"/>
                <a:gd name="T81" fmla="*/ T80 w 6863"/>
                <a:gd name="T82" fmla="+- 0 -5904 -7626"/>
                <a:gd name="T83" fmla="*/ -5904 h 5171"/>
                <a:gd name="T84" fmla="+- 0 3792 2887"/>
                <a:gd name="T85" fmla="*/ T84 w 6863"/>
                <a:gd name="T86" fmla="+- 0 -5904 -7626"/>
                <a:gd name="T87" fmla="*/ -5904 h 5171"/>
                <a:gd name="T88" fmla="+- 0 2887 2887"/>
                <a:gd name="T89" fmla="*/ T88 w 6863"/>
                <a:gd name="T90" fmla="+- 0 -6764 -7626"/>
                <a:gd name="T91" fmla="*/ -6764 h 5171"/>
                <a:gd name="T92" fmla="+- 0 9749 2887"/>
                <a:gd name="T93" fmla="*/ T92 w 6863"/>
                <a:gd name="T94" fmla="+- 0 -6764 -7626"/>
                <a:gd name="T95" fmla="*/ -6764 h 5171"/>
                <a:gd name="T96" fmla="+- 0 2887 2887"/>
                <a:gd name="T97" fmla="*/ T96 w 6863"/>
                <a:gd name="T98" fmla="+- 0 -7626 -7626"/>
                <a:gd name="T99" fmla="*/ -7626 h 5171"/>
                <a:gd name="T100" fmla="+- 0 9749 2887"/>
                <a:gd name="T101" fmla="*/ T100 w 6863"/>
                <a:gd name="T102" fmla="+- 0 -7626 -7626"/>
                <a:gd name="T103" fmla="*/ -7626 h 5171"/>
                <a:gd name="T104" fmla="+- 0 2887 2887"/>
                <a:gd name="T105" fmla="*/ T104 w 6863"/>
                <a:gd name="T106" fmla="+- 0 -7626 -7626"/>
                <a:gd name="T107" fmla="*/ -7626 h 5171"/>
                <a:gd name="T108" fmla="+- 0 2887 2887"/>
                <a:gd name="T109" fmla="*/ T108 w 6863"/>
                <a:gd name="T110" fmla="+- 0 -2455 -7626"/>
                <a:gd name="T111" fmla="*/ -2455 h 5171"/>
                <a:gd name="T112" fmla="+- 0 4604 2887"/>
                <a:gd name="T113" fmla="*/ T112 w 6863"/>
                <a:gd name="T114" fmla="+- 0 -7626 -7626"/>
                <a:gd name="T115" fmla="*/ -7626 h 5171"/>
                <a:gd name="T116" fmla="+- 0 4604 2887"/>
                <a:gd name="T117" fmla="*/ T116 w 6863"/>
                <a:gd name="T118" fmla="+- 0 -2455 -7626"/>
                <a:gd name="T119" fmla="*/ -2455 h 5171"/>
                <a:gd name="T120" fmla="+- 0 6316 2887"/>
                <a:gd name="T121" fmla="*/ T120 w 6863"/>
                <a:gd name="T122" fmla="+- 0 -7626 -7626"/>
                <a:gd name="T123" fmla="*/ -7626 h 5171"/>
                <a:gd name="T124" fmla="+- 0 6316 2887"/>
                <a:gd name="T125" fmla="*/ T124 w 6863"/>
                <a:gd name="T126" fmla="+- 0 -2455 -7626"/>
                <a:gd name="T127" fmla="*/ -2455 h 5171"/>
                <a:gd name="T128" fmla="+- 0 8032 2887"/>
                <a:gd name="T129" fmla="*/ T128 w 6863"/>
                <a:gd name="T130" fmla="+- 0 -7626 -7626"/>
                <a:gd name="T131" fmla="*/ -7626 h 5171"/>
                <a:gd name="T132" fmla="+- 0 8032 2887"/>
                <a:gd name="T133" fmla="*/ T132 w 6863"/>
                <a:gd name="T134" fmla="+- 0 -2455 -7626"/>
                <a:gd name="T135" fmla="*/ -2455 h 5171"/>
                <a:gd name="T136" fmla="+- 0 9749 2887"/>
                <a:gd name="T137" fmla="*/ T136 w 6863"/>
                <a:gd name="T138" fmla="+- 0 -7626 -7626"/>
                <a:gd name="T139" fmla="*/ -7626 h 5171"/>
                <a:gd name="T140" fmla="+- 0 9749 2887"/>
                <a:gd name="T141" fmla="*/ T140 w 6863"/>
                <a:gd name="T142" fmla="+- 0 -2455 -7626"/>
                <a:gd name="T143" fmla="*/ -2455 h 51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Lst>
              <a:rect l="0" t="0" r="r" b="b"/>
              <a:pathLst>
                <a:path w="6863" h="5171">
                  <a:moveTo>
                    <a:pt x="2525" y="4310"/>
                  </a:moveTo>
                  <a:lnTo>
                    <a:pt x="6862" y="4310"/>
                  </a:lnTo>
                  <a:moveTo>
                    <a:pt x="1269" y="4310"/>
                  </a:moveTo>
                  <a:lnTo>
                    <a:pt x="2161" y="4310"/>
                  </a:lnTo>
                  <a:moveTo>
                    <a:pt x="809" y="4310"/>
                  </a:moveTo>
                  <a:lnTo>
                    <a:pt x="905" y="4310"/>
                  </a:lnTo>
                  <a:moveTo>
                    <a:pt x="0" y="4310"/>
                  </a:moveTo>
                  <a:lnTo>
                    <a:pt x="445" y="4310"/>
                  </a:lnTo>
                  <a:moveTo>
                    <a:pt x="1269" y="3446"/>
                  </a:moveTo>
                  <a:lnTo>
                    <a:pt x="6862" y="3446"/>
                  </a:lnTo>
                  <a:moveTo>
                    <a:pt x="809" y="3446"/>
                  </a:moveTo>
                  <a:lnTo>
                    <a:pt x="905" y="3446"/>
                  </a:lnTo>
                  <a:moveTo>
                    <a:pt x="0" y="3446"/>
                  </a:moveTo>
                  <a:lnTo>
                    <a:pt x="445" y="3446"/>
                  </a:lnTo>
                  <a:moveTo>
                    <a:pt x="1269" y="2586"/>
                  </a:moveTo>
                  <a:lnTo>
                    <a:pt x="6862" y="2586"/>
                  </a:lnTo>
                  <a:moveTo>
                    <a:pt x="0" y="2586"/>
                  </a:moveTo>
                  <a:lnTo>
                    <a:pt x="905" y="2586"/>
                  </a:lnTo>
                  <a:moveTo>
                    <a:pt x="1269" y="1722"/>
                  </a:moveTo>
                  <a:lnTo>
                    <a:pt x="6862" y="1722"/>
                  </a:lnTo>
                  <a:moveTo>
                    <a:pt x="0" y="1722"/>
                  </a:moveTo>
                  <a:lnTo>
                    <a:pt x="905" y="1722"/>
                  </a:lnTo>
                  <a:moveTo>
                    <a:pt x="0" y="862"/>
                  </a:moveTo>
                  <a:lnTo>
                    <a:pt x="6862" y="862"/>
                  </a:lnTo>
                  <a:moveTo>
                    <a:pt x="0" y="0"/>
                  </a:moveTo>
                  <a:lnTo>
                    <a:pt x="6862" y="0"/>
                  </a:lnTo>
                  <a:moveTo>
                    <a:pt x="0" y="0"/>
                  </a:moveTo>
                  <a:lnTo>
                    <a:pt x="0" y="5171"/>
                  </a:lnTo>
                  <a:moveTo>
                    <a:pt x="1717" y="0"/>
                  </a:moveTo>
                  <a:lnTo>
                    <a:pt x="1717" y="5171"/>
                  </a:lnTo>
                  <a:moveTo>
                    <a:pt x="3429" y="0"/>
                  </a:moveTo>
                  <a:lnTo>
                    <a:pt x="3429" y="5171"/>
                  </a:lnTo>
                  <a:moveTo>
                    <a:pt x="5145" y="0"/>
                  </a:moveTo>
                  <a:lnTo>
                    <a:pt x="5145" y="5171"/>
                  </a:lnTo>
                  <a:moveTo>
                    <a:pt x="6862" y="0"/>
                  </a:moveTo>
                  <a:lnTo>
                    <a:pt x="6862" y="5171"/>
                  </a:lnTo>
                </a:path>
              </a:pathLst>
            </a:custGeom>
            <a:noFill/>
            <a:ln w="9525">
              <a:no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sp>
          <p:nvSpPr>
            <p:cNvPr id="64" name="AutoShape 450"/>
            <p:cNvSpPr>
              <a:spLocks/>
            </p:cNvSpPr>
            <p:nvPr/>
          </p:nvSpPr>
          <p:spPr bwMode="auto">
            <a:xfrm>
              <a:off x="3332" y="-4776"/>
              <a:ext cx="2080" cy="2321"/>
            </a:xfrm>
            <a:custGeom>
              <a:avLst/>
              <a:gdLst>
                <a:gd name="T0" fmla="+- 0 3696 3332"/>
                <a:gd name="T1" fmla="*/ T0 w 2080"/>
                <a:gd name="T2" fmla="+- 0 -4776 -4776"/>
                <a:gd name="T3" fmla="*/ -4776 h 2321"/>
                <a:gd name="T4" fmla="+- 0 3332 3332"/>
                <a:gd name="T5" fmla="*/ T4 w 2080"/>
                <a:gd name="T6" fmla="+- 0 -4776 -4776"/>
                <a:gd name="T7" fmla="*/ -4776 h 2321"/>
                <a:gd name="T8" fmla="+- 0 3332 3332"/>
                <a:gd name="T9" fmla="*/ T8 w 2080"/>
                <a:gd name="T10" fmla="+- 0 -2455 -4776"/>
                <a:gd name="T11" fmla="*/ -2455 h 2321"/>
                <a:gd name="T12" fmla="+- 0 3696 3332"/>
                <a:gd name="T13" fmla="*/ T12 w 2080"/>
                <a:gd name="T14" fmla="+- 0 -2455 -4776"/>
                <a:gd name="T15" fmla="*/ -2455 h 2321"/>
                <a:gd name="T16" fmla="+- 0 3696 3332"/>
                <a:gd name="T17" fmla="*/ T16 w 2080"/>
                <a:gd name="T18" fmla="+- 0 -4776 -4776"/>
                <a:gd name="T19" fmla="*/ -4776 h 2321"/>
                <a:gd name="T20" fmla="+- 0 5412 3332"/>
                <a:gd name="T21" fmla="*/ T20 w 2080"/>
                <a:gd name="T22" fmla="+- 0 -3756 -4776"/>
                <a:gd name="T23" fmla="*/ -3756 h 2321"/>
                <a:gd name="T24" fmla="+- 0 5048 3332"/>
                <a:gd name="T25" fmla="*/ T24 w 2080"/>
                <a:gd name="T26" fmla="+- 0 -3756 -4776"/>
                <a:gd name="T27" fmla="*/ -3756 h 2321"/>
                <a:gd name="T28" fmla="+- 0 5048 3332"/>
                <a:gd name="T29" fmla="*/ T28 w 2080"/>
                <a:gd name="T30" fmla="+- 0 -2455 -4776"/>
                <a:gd name="T31" fmla="*/ -2455 h 2321"/>
                <a:gd name="T32" fmla="+- 0 5412 3332"/>
                <a:gd name="T33" fmla="*/ T32 w 2080"/>
                <a:gd name="T34" fmla="+- 0 -2455 -4776"/>
                <a:gd name="T35" fmla="*/ -2455 h 2321"/>
                <a:gd name="T36" fmla="+- 0 5412 3332"/>
                <a:gd name="T37" fmla="*/ T36 w 2080"/>
                <a:gd name="T38" fmla="+- 0 -3756 -4776"/>
                <a:gd name="T39" fmla="*/ -3756 h 23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80" h="2321">
                  <a:moveTo>
                    <a:pt x="364" y="0"/>
                  </a:moveTo>
                  <a:lnTo>
                    <a:pt x="0" y="0"/>
                  </a:lnTo>
                  <a:lnTo>
                    <a:pt x="0" y="2321"/>
                  </a:lnTo>
                  <a:lnTo>
                    <a:pt x="364" y="2321"/>
                  </a:lnTo>
                  <a:lnTo>
                    <a:pt x="364" y="0"/>
                  </a:lnTo>
                  <a:moveTo>
                    <a:pt x="2080" y="1020"/>
                  </a:moveTo>
                  <a:lnTo>
                    <a:pt x="1716" y="1020"/>
                  </a:lnTo>
                  <a:lnTo>
                    <a:pt x="1716" y="2321"/>
                  </a:lnTo>
                  <a:lnTo>
                    <a:pt x="2080" y="2321"/>
                  </a:lnTo>
                  <a:lnTo>
                    <a:pt x="2080" y="1020"/>
                  </a:lnTo>
                </a:path>
              </a:pathLst>
            </a:custGeom>
            <a:solidFill>
              <a:srgbClr val="B3B3B3"/>
            </a:solidFill>
            <a:ln w="9525">
              <a:solidFill>
                <a:srgbClr val="000000"/>
              </a:solidFill>
              <a:round/>
              <a:headEnd/>
              <a:tailEnd/>
            </a:ln>
            <a:extLst/>
          </p:spPr>
          <p:txBody>
            <a:bodyPr rot="0" vert="horz" wrap="square" lIns="91440" tIns="45720" rIns="91440" bIns="45720" anchor="t" anchorCtr="0" upright="1">
              <a:noAutofit/>
            </a:bodyPr>
            <a:lstStyle/>
            <a:p>
              <a:endParaRPr lang="ru-RU"/>
            </a:p>
          </p:txBody>
        </p:sp>
        <p:sp>
          <p:nvSpPr>
            <p:cNvPr id="65" name="AutoShape 451"/>
            <p:cNvSpPr>
              <a:spLocks/>
            </p:cNvSpPr>
            <p:nvPr/>
          </p:nvSpPr>
          <p:spPr bwMode="auto">
            <a:xfrm>
              <a:off x="3792" y="-6028"/>
              <a:ext cx="2080" cy="3573"/>
            </a:xfrm>
            <a:custGeom>
              <a:avLst/>
              <a:gdLst>
                <a:gd name="T0" fmla="+- 0 4156 3792"/>
                <a:gd name="T1" fmla="*/ T0 w 2080"/>
                <a:gd name="T2" fmla="+- 0 -6028 -6028"/>
                <a:gd name="T3" fmla="*/ -6028 h 3573"/>
                <a:gd name="T4" fmla="+- 0 3792 3792"/>
                <a:gd name="T5" fmla="*/ T4 w 2080"/>
                <a:gd name="T6" fmla="+- 0 -6028 -6028"/>
                <a:gd name="T7" fmla="*/ -6028 h 3573"/>
                <a:gd name="T8" fmla="+- 0 3792 3792"/>
                <a:gd name="T9" fmla="*/ T8 w 2080"/>
                <a:gd name="T10" fmla="+- 0 -2455 -6028"/>
                <a:gd name="T11" fmla="*/ -2455 h 3573"/>
                <a:gd name="T12" fmla="+- 0 4156 3792"/>
                <a:gd name="T13" fmla="*/ T12 w 2080"/>
                <a:gd name="T14" fmla="+- 0 -2455 -6028"/>
                <a:gd name="T15" fmla="*/ -2455 h 3573"/>
                <a:gd name="T16" fmla="+- 0 4156 3792"/>
                <a:gd name="T17" fmla="*/ T16 w 2080"/>
                <a:gd name="T18" fmla="+- 0 -6028 -6028"/>
                <a:gd name="T19" fmla="*/ -6028 h 3573"/>
                <a:gd name="T20" fmla="+- 0 5872 3792"/>
                <a:gd name="T21" fmla="*/ T20 w 2080"/>
                <a:gd name="T22" fmla="+- 0 -3044 -6028"/>
                <a:gd name="T23" fmla="*/ -3044 h 3573"/>
                <a:gd name="T24" fmla="+- 0 5508 3792"/>
                <a:gd name="T25" fmla="*/ T24 w 2080"/>
                <a:gd name="T26" fmla="+- 0 -3044 -6028"/>
                <a:gd name="T27" fmla="*/ -3044 h 3573"/>
                <a:gd name="T28" fmla="+- 0 5508 3792"/>
                <a:gd name="T29" fmla="*/ T28 w 2080"/>
                <a:gd name="T30" fmla="+- 0 -2455 -6028"/>
                <a:gd name="T31" fmla="*/ -2455 h 3573"/>
                <a:gd name="T32" fmla="+- 0 5872 3792"/>
                <a:gd name="T33" fmla="*/ T32 w 2080"/>
                <a:gd name="T34" fmla="+- 0 -2455 -6028"/>
                <a:gd name="T35" fmla="*/ -2455 h 3573"/>
                <a:gd name="T36" fmla="+- 0 5872 3792"/>
                <a:gd name="T37" fmla="*/ T36 w 2080"/>
                <a:gd name="T38" fmla="+- 0 -3044 -6028"/>
                <a:gd name="T39" fmla="*/ -3044 h 357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80" h="3573">
                  <a:moveTo>
                    <a:pt x="364" y="0"/>
                  </a:moveTo>
                  <a:lnTo>
                    <a:pt x="0" y="0"/>
                  </a:lnTo>
                  <a:lnTo>
                    <a:pt x="0" y="3573"/>
                  </a:lnTo>
                  <a:lnTo>
                    <a:pt x="364" y="3573"/>
                  </a:lnTo>
                  <a:lnTo>
                    <a:pt x="364" y="0"/>
                  </a:lnTo>
                  <a:moveTo>
                    <a:pt x="2080" y="2984"/>
                  </a:moveTo>
                  <a:lnTo>
                    <a:pt x="1716" y="2984"/>
                  </a:lnTo>
                  <a:lnTo>
                    <a:pt x="1716" y="3573"/>
                  </a:lnTo>
                  <a:lnTo>
                    <a:pt x="2080" y="3573"/>
                  </a:lnTo>
                  <a:lnTo>
                    <a:pt x="2080" y="2984"/>
                  </a:lnTo>
                </a:path>
              </a:pathLst>
            </a:custGeom>
            <a:solidFill>
              <a:srgbClr val="888888"/>
            </a:solidFill>
            <a:ln w="9525">
              <a:solidFill>
                <a:srgbClr val="000000"/>
              </a:solidFill>
              <a:round/>
              <a:headEnd/>
              <a:tailEnd/>
            </a:ln>
            <a:extLst/>
          </p:spPr>
          <p:txBody>
            <a:bodyPr rot="0" vert="horz" wrap="square" lIns="91440" tIns="45720" rIns="91440" bIns="45720" anchor="t" anchorCtr="0" upright="1">
              <a:noAutofit/>
            </a:bodyPr>
            <a:lstStyle/>
            <a:p>
              <a:endParaRPr lang="ru-RU"/>
            </a:p>
          </p:txBody>
        </p:sp>
        <p:cxnSp>
          <p:nvCxnSpPr>
            <p:cNvPr id="66" name="Line 452"/>
            <p:cNvCxnSpPr>
              <a:cxnSpLocks noChangeShapeType="1"/>
            </p:cNvCxnSpPr>
            <p:nvPr/>
          </p:nvCxnSpPr>
          <p:spPr bwMode="auto">
            <a:xfrm>
              <a:off x="7224" y="-2469"/>
              <a:ext cx="364" cy="0"/>
            </a:xfrm>
            <a:prstGeom prst="line">
              <a:avLst/>
            </a:prstGeom>
            <a:noFill/>
            <a:ln w="18034">
              <a:noFill/>
              <a:prstDash val="solid"/>
              <a:round/>
              <a:headEnd/>
              <a:tailEnd/>
            </a:ln>
            <a:extLst>
              <a:ext uri="{909E8E84-426E-40DD-AFC4-6F175D3DCCD1}">
                <a14:hiddenFill xmlns:a14="http://schemas.microsoft.com/office/drawing/2010/main">
                  <a:noFill/>
                </a14:hiddenFill>
              </a:ext>
            </a:extLst>
          </p:spPr>
        </p:cxnSp>
        <p:cxnSp>
          <p:nvCxnSpPr>
            <p:cNvPr id="67" name="Line 453"/>
            <p:cNvCxnSpPr>
              <a:cxnSpLocks noChangeShapeType="1"/>
            </p:cNvCxnSpPr>
            <p:nvPr/>
          </p:nvCxnSpPr>
          <p:spPr bwMode="auto">
            <a:xfrm>
              <a:off x="8940" y="-2471"/>
              <a:ext cx="360" cy="0"/>
            </a:xfrm>
            <a:prstGeom prst="line">
              <a:avLst/>
            </a:prstGeom>
            <a:noFill/>
            <a:ln w="20574">
              <a:noFill/>
              <a:prstDash val="solid"/>
              <a:round/>
              <a:headEnd/>
              <a:tailEnd/>
            </a:ln>
            <a:extLst>
              <a:ext uri="{909E8E84-426E-40DD-AFC4-6F175D3DCCD1}">
                <a14:hiddenFill xmlns:a14="http://schemas.microsoft.com/office/drawing/2010/main">
                  <a:noFill/>
                </a14:hiddenFill>
              </a:ext>
            </a:extLst>
          </p:spPr>
        </p:cxnSp>
        <p:sp>
          <p:nvSpPr>
            <p:cNvPr id="69" name="AutoShape 454"/>
            <p:cNvSpPr>
              <a:spLocks/>
            </p:cNvSpPr>
            <p:nvPr/>
          </p:nvSpPr>
          <p:spPr bwMode="auto">
            <a:xfrm>
              <a:off x="2886" y="-2456"/>
              <a:ext cx="6863" cy="66"/>
            </a:xfrm>
            <a:custGeom>
              <a:avLst/>
              <a:gdLst>
                <a:gd name="T0" fmla="+- 0 2887 2887"/>
                <a:gd name="T1" fmla="*/ T0 w 6863"/>
                <a:gd name="T2" fmla="+- 0 -2455 -2455"/>
                <a:gd name="T3" fmla="*/ -2455 h 66"/>
                <a:gd name="T4" fmla="+- 0 9749 2887"/>
                <a:gd name="T5" fmla="*/ T4 w 6863"/>
                <a:gd name="T6" fmla="+- 0 -2455 -2455"/>
                <a:gd name="T7" fmla="*/ -2455 h 66"/>
                <a:gd name="T8" fmla="+- 0 2887 2887"/>
                <a:gd name="T9" fmla="*/ T8 w 6863"/>
                <a:gd name="T10" fmla="+- 0 -2455 -2455"/>
                <a:gd name="T11" fmla="*/ -2455 h 66"/>
                <a:gd name="T12" fmla="+- 0 2887 2887"/>
                <a:gd name="T13" fmla="*/ T12 w 6863"/>
                <a:gd name="T14" fmla="+- 0 -2390 -2455"/>
                <a:gd name="T15" fmla="*/ -2390 h 66"/>
                <a:gd name="T16" fmla="+- 0 4604 2887"/>
                <a:gd name="T17" fmla="*/ T16 w 6863"/>
                <a:gd name="T18" fmla="+- 0 -2455 -2455"/>
                <a:gd name="T19" fmla="*/ -2455 h 66"/>
                <a:gd name="T20" fmla="+- 0 4604 2887"/>
                <a:gd name="T21" fmla="*/ T20 w 6863"/>
                <a:gd name="T22" fmla="+- 0 -2390 -2455"/>
                <a:gd name="T23" fmla="*/ -2390 h 66"/>
                <a:gd name="T24" fmla="+- 0 6316 2887"/>
                <a:gd name="T25" fmla="*/ T24 w 6863"/>
                <a:gd name="T26" fmla="+- 0 -2455 -2455"/>
                <a:gd name="T27" fmla="*/ -2455 h 66"/>
                <a:gd name="T28" fmla="+- 0 6316 2887"/>
                <a:gd name="T29" fmla="*/ T28 w 6863"/>
                <a:gd name="T30" fmla="+- 0 -2390 -2455"/>
                <a:gd name="T31" fmla="*/ -2390 h 66"/>
                <a:gd name="T32" fmla="+- 0 8032 2887"/>
                <a:gd name="T33" fmla="*/ T32 w 6863"/>
                <a:gd name="T34" fmla="+- 0 -2455 -2455"/>
                <a:gd name="T35" fmla="*/ -2455 h 66"/>
                <a:gd name="T36" fmla="+- 0 8032 2887"/>
                <a:gd name="T37" fmla="*/ T36 w 6863"/>
                <a:gd name="T38" fmla="+- 0 -2390 -2455"/>
                <a:gd name="T39" fmla="*/ -2390 h 66"/>
                <a:gd name="T40" fmla="+- 0 9749 2887"/>
                <a:gd name="T41" fmla="*/ T40 w 6863"/>
                <a:gd name="T42" fmla="+- 0 -2455 -2455"/>
                <a:gd name="T43" fmla="*/ -2455 h 66"/>
                <a:gd name="T44" fmla="+- 0 9749 2887"/>
                <a:gd name="T45" fmla="*/ T44 w 6863"/>
                <a:gd name="T46" fmla="+- 0 -2390 -2455"/>
                <a:gd name="T47" fmla="*/ -2390 h 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6863" h="66">
                  <a:moveTo>
                    <a:pt x="0" y="0"/>
                  </a:moveTo>
                  <a:lnTo>
                    <a:pt x="6862" y="0"/>
                  </a:lnTo>
                  <a:moveTo>
                    <a:pt x="0" y="0"/>
                  </a:moveTo>
                  <a:lnTo>
                    <a:pt x="0" y="65"/>
                  </a:lnTo>
                  <a:moveTo>
                    <a:pt x="1717" y="0"/>
                  </a:moveTo>
                  <a:lnTo>
                    <a:pt x="1717" y="65"/>
                  </a:lnTo>
                  <a:moveTo>
                    <a:pt x="3429" y="0"/>
                  </a:moveTo>
                  <a:lnTo>
                    <a:pt x="3429" y="65"/>
                  </a:lnTo>
                  <a:moveTo>
                    <a:pt x="5145" y="0"/>
                  </a:moveTo>
                  <a:lnTo>
                    <a:pt x="5145" y="65"/>
                  </a:lnTo>
                  <a:moveTo>
                    <a:pt x="6862" y="0"/>
                  </a:moveTo>
                  <a:lnTo>
                    <a:pt x="6862" y="65"/>
                  </a:lnTo>
                </a:path>
              </a:pathLst>
            </a:custGeom>
            <a:noFill/>
            <a:ln w="9525">
              <a:no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pic>
          <p:nvPicPr>
            <p:cNvPr id="70" name="Picture 4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3" y="-6945"/>
              <a:ext cx="144" cy="1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1" name="Picture 4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 y="-5113"/>
              <a:ext cx="144" cy="1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2" name="Picture 4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5" y="-3301"/>
              <a:ext cx="144" cy="1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3" name="Picture 4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21" y="-3245"/>
              <a:ext cx="144" cy="1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4" name="Rectangle 459"/>
            <p:cNvSpPr>
              <a:spLocks noChangeArrowheads="1"/>
            </p:cNvSpPr>
            <p:nvPr/>
          </p:nvSpPr>
          <p:spPr bwMode="auto">
            <a:xfrm>
              <a:off x="4486" y="-1458"/>
              <a:ext cx="110" cy="133"/>
            </a:xfrm>
            <a:prstGeom prst="rect">
              <a:avLst/>
            </a:prstGeom>
            <a:solidFill>
              <a:srgbClr val="B3B3B3"/>
            </a:solidFill>
            <a:ln w="9525">
              <a:solidFill>
                <a:srgbClr val="000000"/>
              </a:solidFill>
              <a:miter lim="800000"/>
              <a:headEnd/>
              <a:tailEnd/>
            </a:ln>
            <a:extLst/>
          </p:spPr>
          <p:txBody>
            <a:bodyPr rot="0" vert="horz" wrap="square" lIns="91440" tIns="45720" rIns="91440" bIns="45720" anchor="t" anchorCtr="0" upright="1">
              <a:noAutofit/>
            </a:bodyPr>
            <a:lstStyle/>
            <a:p>
              <a:endParaRPr lang="ru-RU"/>
            </a:p>
          </p:txBody>
        </p:sp>
        <p:sp>
          <p:nvSpPr>
            <p:cNvPr id="75" name="Rectangle 460"/>
            <p:cNvSpPr>
              <a:spLocks noChangeArrowheads="1"/>
            </p:cNvSpPr>
            <p:nvPr/>
          </p:nvSpPr>
          <p:spPr bwMode="auto">
            <a:xfrm>
              <a:off x="4486" y="-641"/>
              <a:ext cx="110" cy="110"/>
            </a:xfrm>
            <a:prstGeom prst="rect">
              <a:avLst/>
            </a:prstGeom>
            <a:solidFill>
              <a:srgbClr val="888888"/>
            </a:solidFill>
            <a:ln w="9525">
              <a:solidFill>
                <a:srgbClr val="000000"/>
              </a:solidFill>
              <a:miter lim="800000"/>
              <a:headEnd/>
              <a:tailEnd/>
            </a:ln>
            <a:extLst/>
          </p:spPr>
          <p:txBody>
            <a:bodyPr rot="0" vert="horz" wrap="square" lIns="91440" tIns="45720" rIns="91440" bIns="45720" anchor="t" anchorCtr="0" upright="1">
              <a:noAutofit/>
            </a:bodyPr>
            <a:lstStyle/>
            <a:p>
              <a:endParaRPr lang="ru-RU"/>
            </a:p>
          </p:txBody>
        </p:sp>
        <p:sp>
          <p:nvSpPr>
            <p:cNvPr id="76" name="Rectangle 461"/>
            <p:cNvSpPr>
              <a:spLocks noChangeArrowheads="1"/>
            </p:cNvSpPr>
            <p:nvPr/>
          </p:nvSpPr>
          <p:spPr bwMode="auto">
            <a:xfrm>
              <a:off x="1701" y="-7890"/>
              <a:ext cx="9225" cy="7635"/>
            </a:xfrm>
            <a:prstGeom prst="rect">
              <a:avLst/>
            </a:prstGeom>
            <a:noFill/>
            <a:ln w="9525">
              <a:no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ru-RU"/>
            </a:p>
          </p:txBody>
        </p:sp>
        <p:pic>
          <p:nvPicPr>
            <p:cNvPr id="77" name="Picture 4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0" y="-7054"/>
              <a:ext cx="7222" cy="51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8" name="Text Box 463"/>
            <p:cNvSpPr txBox="1">
              <a:spLocks noChangeArrowheads="1"/>
            </p:cNvSpPr>
            <p:nvPr/>
          </p:nvSpPr>
          <p:spPr bwMode="auto">
            <a:xfrm>
              <a:off x="2205" y="-7754"/>
              <a:ext cx="514" cy="2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nSpc>
                  <a:spcPts val="1220"/>
                </a:lnSpc>
                <a:spcAft>
                  <a:spcPts val="0"/>
                </a:spcAft>
              </a:pPr>
              <a:r>
                <a:rPr lang="ru-RU" sz="1100" dirty="0">
                  <a:effectLst/>
                  <a:latin typeface="Times New Roman" panose="02020603050405020304" pitchFamily="18" charset="0"/>
                  <a:ea typeface="Times New Roman" panose="02020603050405020304" pitchFamily="18" charset="0"/>
                </a:rPr>
                <a:t>6 000</a:t>
              </a:r>
            </a:p>
          </p:txBody>
        </p:sp>
        <p:sp>
          <p:nvSpPr>
            <p:cNvPr id="79" name="Text Box 464"/>
            <p:cNvSpPr txBox="1">
              <a:spLocks noChangeArrowheads="1"/>
            </p:cNvSpPr>
            <p:nvPr/>
          </p:nvSpPr>
          <p:spPr bwMode="auto">
            <a:xfrm>
              <a:off x="9939" y="-7754"/>
              <a:ext cx="626" cy="2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nSpc>
                  <a:spcPts val="1220"/>
                </a:lnSpc>
                <a:spcAft>
                  <a:spcPts val="0"/>
                </a:spcAft>
              </a:pPr>
              <a:r>
                <a:rPr lang="ru-RU" sz="1100" dirty="0">
                  <a:effectLst/>
                  <a:latin typeface="Times New Roman" panose="02020603050405020304" pitchFamily="18" charset="0"/>
                  <a:ea typeface="Times New Roman" panose="02020603050405020304" pitchFamily="18" charset="0"/>
                </a:rPr>
                <a:t>60 000</a:t>
              </a:r>
            </a:p>
          </p:txBody>
        </p:sp>
        <p:sp>
          <p:nvSpPr>
            <p:cNvPr id="80" name="Text Box 465"/>
            <p:cNvSpPr txBox="1">
              <a:spLocks noChangeArrowheads="1"/>
            </p:cNvSpPr>
            <p:nvPr/>
          </p:nvSpPr>
          <p:spPr bwMode="auto">
            <a:xfrm>
              <a:off x="2205" y="-6892"/>
              <a:ext cx="514" cy="2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nSpc>
                  <a:spcPts val="1220"/>
                </a:lnSpc>
                <a:spcAft>
                  <a:spcPts val="0"/>
                </a:spcAft>
              </a:pPr>
              <a:r>
                <a:rPr lang="ru-RU" sz="1100" dirty="0">
                  <a:effectLst/>
                  <a:latin typeface="Times New Roman" panose="02020603050405020304" pitchFamily="18" charset="0"/>
                  <a:ea typeface="Times New Roman" panose="02020603050405020304" pitchFamily="18" charset="0"/>
                </a:rPr>
                <a:t>5 000</a:t>
              </a:r>
            </a:p>
          </p:txBody>
        </p:sp>
        <p:sp>
          <p:nvSpPr>
            <p:cNvPr id="81" name="Text Box 466"/>
            <p:cNvSpPr txBox="1">
              <a:spLocks noChangeArrowheads="1"/>
            </p:cNvSpPr>
            <p:nvPr/>
          </p:nvSpPr>
          <p:spPr bwMode="auto">
            <a:xfrm>
              <a:off x="3904" y="-6959"/>
              <a:ext cx="580" cy="2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nSpc>
                  <a:spcPts val="1220"/>
                </a:lnSpc>
                <a:spcAft>
                  <a:spcPts val="0"/>
                </a:spcAft>
              </a:pPr>
              <a:r>
                <a:rPr lang="ru-RU" sz="1400" dirty="0">
                  <a:effectLst/>
                  <a:latin typeface="Times New Roman" panose="02020603050405020304" pitchFamily="18" charset="0"/>
                  <a:ea typeface="Times New Roman" panose="02020603050405020304" pitchFamily="18" charset="0"/>
                </a:rPr>
                <a:t>5124</a:t>
              </a:r>
              <a:r>
                <a:rPr lang="ru-RU" sz="1100" dirty="0">
                  <a:effectLst/>
                  <a:latin typeface="Times New Roman" panose="02020603050405020304" pitchFamily="18" charset="0"/>
                  <a:ea typeface="Times New Roman" panose="02020603050405020304" pitchFamily="18" charset="0"/>
                </a:rPr>
                <a:t>8</a:t>
              </a:r>
            </a:p>
          </p:txBody>
        </p:sp>
        <p:sp>
          <p:nvSpPr>
            <p:cNvPr id="82" name="Text Box 467"/>
            <p:cNvSpPr txBox="1">
              <a:spLocks noChangeArrowheads="1"/>
            </p:cNvSpPr>
            <p:nvPr/>
          </p:nvSpPr>
          <p:spPr bwMode="auto">
            <a:xfrm>
              <a:off x="9939" y="-6892"/>
              <a:ext cx="626" cy="2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nSpc>
                  <a:spcPts val="1220"/>
                </a:lnSpc>
                <a:spcAft>
                  <a:spcPts val="0"/>
                </a:spcAft>
              </a:pPr>
              <a:r>
                <a:rPr lang="ru-RU" sz="1100">
                  <a:effectLst/>
                  <a:latin typeface="Times New Roman" panose="02020603050405020304" pitchFamily="18" charset="0"/>
                  <a:ea typeface="Times New Roman" panose="02020603050405020304" pitchFamily="18" charset="0"/>
                </a:rPr>
                <a:t>50 000</a:t>
              </a:r>
            </a:p>
          </p:txBody>
        </p:sp>
        <p:sp>
          <p:nvSpPr>
            <p:cNvPr id="83" name="Text Box 468"/>
            <p:cNvSpPr txBox="1">
              <a:spLocks noChangeArrowheads="1"/>
            </p:cNvSpPr>
            <p:nvPr/>
          </p:nvSpPr>
          <p:spPr bwMode="auto">
            <a:xfrm>
              <a:off x="2205" y="-6030"/>
              <a:ext cx="514" cy="2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nSpc>
                  <a:spcPts val="1220"/>
                </a:lnSpc>
                <a:spcAft>
                  <a:spcPts val="0"/>
                </a:spcAft>
              </a:pPr>
              <a:r>
                <a:rPr lang="ru-RU" sz="1100" dirty="0">
                  <a:effectLst/>
                  <a:latin typeface="Times New Roman" panose="02020603050405020304" pitchFamily="18" charset="0"/>
                  <a:ea typeface="Times New Roman" panose="02020603050405020304" pitchFamily="18" charset="0"/>
                </a:rPr>
                <a:t>4 000</a:t>
              </a:r>
            </a:p>
          </p:txBody>
        </p:sp>
        <p:sp>
          <p:nvSpPr>
            <p:cNvPr id="84" name="Text Box 469"/>
            <p:cNvSpPr txBox="1">
              <a:spLocks noChangeArrowheads="1"/>
            </p:cNvSpPr>
            <p:nvPr/>
          </p:nvSpPr>
          <p:spPr bwMode="auto">
            <a:xfrm>
              <a:off x="9939" y="-6030"/>
              <a:ext cx="626" cy="2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nSpc>
                  <a:spcPts val="1220"/>
                </a:lnSpc>
                <a:spcAft>
                  <a:spcPts val="0"/>
                </a:spcAft>
              </a:pPr>
              <a:r>
                <a:rPr lang="ru-RU" sz="1100">
                  <a:effectLst/>
                  <a:latin typeface="Times New Roman" panose="02020603050405020304" pitchFamily="18" charset="0"/>
                  <a:ea typeface="Times New Roman" panose="02020603050405020304" pitchFamily="18" charset="0"/>
                </a:rPr>
                <a:t>40 000</a:t>
              </a:r>
            </a:p>
          </p:txBody>
        </p:sp>
        <p:sp>
          <p:nvSpPr>
            <p:cNvPr id="85" name="Text Box 470"/>
            <p:cNvSpPr txBox="1">
              <a:spLocks noChangeArrowheads="1"/>
            </p:cNvSpPr>
            <p:nvPr/>
          </p:nvSpPr>
          <p:spPr bwMode="auto">
            <a:xfrm>
              <a:off x="2205" y="-5168"/>
              <a:ext cx="514" cy="2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nSpc>
                  <a:spcPts val="1220"/>
                </a:lnSpc>
                <a:spcAft>
                  <a:spcPts val="0"/>
                </a:spcAft>
              </a:pPr>
              <a:r>
                <a:rPr lang="ru-RU" sz="1100" dirty="0">
                  <a:effectLst/>
                  <a:latin typeface="Times New Roman" panose="02020603050405020304" pitchFamily="18" charset="0"/>
                  <a:ea typeface="Times New Roman" panose="02020603050405020304" pitchFamily="18" charset="0"/>
                </a:rPr>
                <a:t>3 000</a:t>
              </a:r>
            </a:p>
          </p:txBody>
        </p:sp>
        <p:sp>
          <p:nvSpPr>
            <p:cNvPr id="86" name="Text Box 471"/>
            <p:cNvSpPr txBox="1">
              <a:spLocks noChangeArrowheads="1"/>
            </p:cNvSpPr>
            <p:nvPr/>
          </p:nvSpPr>
          <p:spPr bwMode="auto">
            <a:xfrm>
              <a:off x="5605" y="-5119"/>
              <a:ext cx="580" cy="2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nSpc>
                  <a:spcPts val="1220"/>
                </a:lnSpc>
                <a:spcAft>
                  <a:spcPts val="0"/>
                </a:spcAft>
              </a:pPr>
              <a:r>
                <a:rPr lang="ru-RU" sz="1400" dirty="0">
                  <a:latin typeface="Times New Roman" panose="02020603050405020304" pitchFamily="18" charset="0"/>
                  <a:ea typeface="Times New Roman" panose="02020603050405020304" pitchFamily="18" charset="0"/>
                </a:rPr>
                <a:t>30009</a:t>
              </a:r>
            </a:p>
          </p:txBody>
        </p:sp>
        <p:sp>
          <p:nvSpPr>
            <p:cNvPr id="87" name="Text Box 472"/>
            <p:cNvSpPr txBox="1">
              <a:spLocks noChangeArrowheads="1"/>
            </p:cNvSpPr>
            <p:nvPr/>
          </p:nvSpPr>
          <p:spPr bwMode="auto">
            <a:xfrm>
              <a:off x="9939" y="-5168"/>
              <a:ext cx="626" cy="2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nSpc>
                  <a:spcPts val="1220"/>
                </a:lnSpc>
                <a:spcAft>
                  <a:spcPts val="0"/>
                </a:spcAft>
              </a:pPr>
              <a:r>
                <a:rPr lang="ru-RU" sz="1100" dirty="0">
                  <a:effectLst/>
                  <a:latin typeface="Times New Roman" panose="02020603050405020304" pitchFamily="18" charset="0"/>
                  <a:ea typeface="Times New Roman" panose="02020603050405020304" pitchFamily="18" charset="0"/>
                </a:rPr>
                <a:t>30 000</a:t>
              </a:r>
            </a:p>
          </p:txBody>
        </p:sp>
        <p:sp>
          <p:nvSpPr>
            <p:cNvPr id="88" name="Text Box 473"/>
            <p:cNvSpPr txBox="1">
              <a:spLocks noChangeArrowheads="1"/>
            </p:cNvSpPr>
            <p:nvPr/>
          </p:nvSpPr>
          <p:spPr bwMode="auto">
            <a:xfrm>
              <a:off x="2205" y="-4306"/>
              <a:ext cx="514" cy="2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nSpc>
                  <a:spcPts val="1220"/>
                </a:lnSpc>
                <a:spcAft>
                  <a:spcPts val="0"/>
                </a:spcAft>
              </a:pPr>
              <a:r>
                <a:rPr lang="ru-RU" sz="1100" dirty="0">
                  <a:effectLst/>
                  <a:latin typeface="Times New Roman" panose="02020603050405020304" pitchFamily="18" charset="0"/>
                  <a:ea typeface="Times New Roman" panose="02020603050405020304" pitchFamily="18" charset="0"/>
                </a:rPr>
                <a:t>2 000</a:t>
              </a:r>
            </a:p>
          </p:txBody>
        </p:sp>
        <p:sp>
          <p:nvSpPr>
            <p:cNvPr id="89" name="Text Box 474"/>
            <p:cNvSpPr txBox="1">
              <a:spLocks noChangeArrowheads="1"/>
            </p:cNvSpPr>
            <p:nvPr/>
          </p:nvSpPr>
          <p:spPr bwMode="auto">
            <a:xfrm>
              <a:off x="9939" y="-4306"/>
              <a:ext cx="626" cy="2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nSpc>
                  <a:spcPts val="1220"/>
                </a:lnSpc>
                <a:spcAft>
                  <a:spcPts val="0"/>
                </a:spcAft>
              </a:pPr>
              <a:r>
                <a:rPr lang="ru-RU" sz="1100">
                  <a:effectLst/>
                  <a:latin typeface="Times New Roman" panose="02020603050405020304" pitchFamily="18" charset="0"/>
                  <a:ea typeface="Times New Roman" panose="02020603050405020304" pitchFamily="18" charset="0"/>
                </a:rPr>
                <a:t>20 000</a:t>
              </a:r>
            </a:p>
          </p:txBody>
        </p:sp>
        <p:sp>
          <p:nvSpPr>
            <p:cNvPr id="90" name="Text Box 475"/>
            <p:cNvSpPr txBox="1">
              <a:spLocks noChangeArrowheads="1"/>
            </p:cNvSpPr>
            <p:nvPr/>
          </p:nvSpPr>
          <p:spPr bwMode="auto">
            <a:xfrm>
              <a:off x="2205" y="-3444"/>
              <a:ext cx="514" cy="2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nSpc>
                  <a:spcPts val="1220"/>
                </a:lnSpc>
                <a:spcAft>
                  <a:spcPts val="0"/>
                </a:spcAft>
              </a:pPr>
              <a:r>
                <a:rPr lang="ru-RU" sz="1100" dirty="0">
                  <a:effectLst/>
                  <a:latin typeface="Times New Roman" panose="02020603050405020304" pitchFamily="18" charset="0"/>
                  <a:ea typeface="Times New Roman" panose="02020603050405020304" pitchFamily="18" charset="0"/>
                </a:rPr>
                <a:t>1 000</a:t>
              </a:r>
            </a:p>
          </p:txBody>
        </p:sp>
        <p:sp>
          <p:nvSpPr>
            <p:cNvPr id="91" name="Text Box 476"/>
            <p:cNvSpPr txBox="1">
              <a:spLocks noChangeArrowheads="1"/>
            </p:cNvSpPr>
            <p:nvPr/>
          </p:nvSpPr>
          <p:spPr bwMode="auto">
            <a:xfrm>
              <a:off x="7354" y="-3311"/>
              <a:ext cx="468" cy="2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nSpc>
                  <a:spcPts val="1220"/>
                </a:lnSpc>
                <a:spcAft>
                  <a:spcPts val="0"/>
                </a:spcAft>
              </a:pPr>
              <a:r>
                <a:rPr lang="ru-RU" sz="1400" dirty="0">
                  <a:latin typeface="Times New Roman" panose="02020603050405020304" pitchFamily="18" charset="0"/>
                  <a:ea typeface="Times New Roman" panose="02020603050405020304" pitchFamily="18" charset="0"/>
                </a:rPr>
                <a:t>8980</a:t>
              </a:r>
            </a:p>
          </p:txBody>
        </p:sp>
        <p:sp>
          <p:nvSpPr>
            <p:cNvPr id="92" name="Text Box 477"/>
            <p:cNvSpPr txBox="1">
              <a:spLocks noChangeArrowheads="1"/>
            </p:cNvSpPr>
            <p:nvPr/>
          </p:nvSpPr>
          <p:spPr bwMode="auto">
            <a:xfrm>
              <a:off x="9017" y="-3254"/>
              <a:ext cx="518" cy="2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nSpc>
                  <a:spcPts val="1220"/>
                </a:lnSpc>
                <a:spcAft>
                  <a:spcPts val="0"/>
                </a:spcAft>
              </a:pPr>
              <a:r>
                <a:rPr lang="ru-RU" sz="1400" dirty="0" smtClean="0">
                  <a:latin typeface="Times New Roman" panose="02020603050405020304" pitchFamily="18" charset="0"/>
                  <a:ea typeface="Times New Roman" panose="02020603050405020304" pitchFamily="18" charset="0"/>
                </a:rPr>
                <a:t>8301</a:t>
              </a:r>
              <a:endParaRPr lang="ru-RU" sz="1400" dirty="0">
                <a:latin typeface="Times New Roman" panose="02020603050405020304" pitchFamily="18" charset="0"/>
                <a:ea typeface="Times New Roman" panose="02020603050405020304" pitchFamily="18" charset="0"/>
              </a:endParaRPr>
            </a:p>
          </p:txBody>
        </p:sp>
        <p:sp>
          <p:nvSpPr>
            <p:cNvPr id="93" name="Text Box 478"/>
            <p:cNvSpPr txBox="1">
              <a:spLocks noChangeArrowheads="1"/>
            </p:cNvSpPr>
            <p:nvPr/>
          </p:nvSpPr>
          <p:spPr bwMode="auto">
            <a:xfrm>
              <a:off x="9939" y="-3444"/>
              <a:ext cx="626" cy="2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nSpc>
                  <a:spcPts val="1220"/>
                </a:lnSpc>
                <a:spcAft>
                  <a:spcPts val="0"/>
                </a:spcAft>
              </a:pPr>
              <a:r>
                <a:rPr lang="ru-RU" sz="1100">
                  <a:effectLst/>
                  <a:latin typeface="Times New Roman" panose="02020603050405020304" pitchFamily="18" charset="0"/>
                  <a:ea typeface="Times New Roman" panose="02020603050405020304" pitchFamily="18" charset="0"/>
                </a:rPr>
                <a:t>10 000</a:t>
              </a:r>
            </a:p>
          </p:txBody>
        </p:sp>
        <p:sp>
          <p:nvSpPr>
            <p:cNvPr id="94" name="Text Box 479"/>
            <p:cNvSpPr txBox="1">
              <a:spLocks noChangeArrowheads="1"/>
            </p:cNvSpPr>
            <p:nvPr/>
          </p:nvSpPr>
          <p:spPr bwMode="auto">
            <a:xfrm>
              <a:off x="2590" y="-2582"/>
              <a:ext cx="130" cy="2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nSpc>
                  <a:spcPts val="1220"/>
                </a:lnSpc>
                <a:spcAft>
                  <a:spcPts val="0"/>
                </a:spcAft>
              </a:pPr>
              <a:r>
                <a:rPr lang="ru-RU" sz="1100" dirty="0">
                  <a:effectLst/>
                  <a:latin typeface="Times New Roman" panose="02020603050405020304" pitchFamily="18" charset="0"/>
                  <a:ea typeface="Times New Roman" panose="02020603050405020304" pitchFamily="18" charset="0"/>
                </a:rPr>
                <a:t>0</a:t>
              </a:r>
            </a:p>
          </p:txBody>
        </p:sp>
        <p:sp>
          <p:nvSpPr>
            <p:cNvPr id="95" name="Text Box 480"/>
            <p:cNvSpPr txBox="1">
              <a:spLocks noChangeArrowheads="1"/>
            </p:cNvSpPr>
            <p:nvPr/>
          </p:nvSpPr>
          <p:spPr bwMode="auto">
            <a:xfrm>
              <a:off x="9939" y="-2582"/>
              <a:ext cx="130" cy="2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nSpc>
                  <a:spcPts val="1220"/>
                </a:lnSpc>
                <a:spcAft>
                  <a:spcPts val="0"/>
                </a:spcAft>
              </a:pPr>
              <a:r>
                <a:rPr lang="ru-RU" sz="1100" dirty="0">
                  <a:effectLst/>
                  <a:latin typeface="Times New Roman" panose="02020603050405020304" pitchFamily="18" charset="0"/>
                  <a:ea typeface="Times New Roman" panose="02020603050405020304" pitchFamily="18" charset="0"/>
                </a:rPr>
                <a:t>0</a:t>
              </a:r>
            </a:p>
          </p:txBody>
        </p:sp>
        <p:sp>
          <p:nvSpPr>
            <p:cNvPr id="96" name="Text Box 481"/>
            <p:cNvSpPr txBox="1">
              <a:spLocks noChangeArrowheads="1"/>
            </p:cNvSpPr>
            <p:nvPr/>
          </p:nvSpPr>
          <p:spPr bwMode="auto">
            <a:xfrm>
              <a:off x="3260" y="-2316"/>
              <a:ext cx="6053" cy="2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nSpc>
                  <a:spcPts val="1220"/>
                </a:lnSpc>
                <a:spcAft>
                  <a:spcPts val="0"/>
                </a:spcAft>
                <a:tabLst>
                  <a:tab pos="1091565" algn="l"/>
                  <a:tab pos="2181225" algn="l"/>
                  <a:tab pos="3321685" algn="l"/>
                </a:tabLst>
              </a:pPr>
              <a:r>
                <a:rPr lang="ru-RU" sz="1100" dirty="0">
                  <a:effectLst/>
                  <a:latin typeface="Times New Roman" panose="02020603050405020304" pitchFamily="18" charset="0"/>
                  <a:ea typeface="Times New Roman" panose="02020603050405020304" pitchFamily="18" charset="0"/>
                </a:rPr>
                <a:t>Кластер</a:t>
              </a:r>
              <a:r>
                <a:rPr lang="ru-RU" sz="1100" spc="15" dirty="0">
                  <a:effectLst/>
                  <a:latin typeface="Times New Roman" panose="02020603050405020304" pitchFamily="18" charset="0"/>
                  <a:ea typeface="Times New Roman" panose="02020603050405020304" pitchFamily="18" charset="0"/>
                </a:rPr>
                <a:t> </a:t>
              </a:r>
              <a:r>
                <a:rPr lang="ru-RU" sz="1100" dirty="0">
                  <a:effectLst/>
                  <a:latin typeface="Times New Roman" panose="02020603050405020304" pitchFamily="18" charset="0"/>
                  <a:ea typeface="Times New Roman" panose="02020603050405020304" pitchFamily="18" charset="0"/>
                </a:rPr>
                <a:t>А	Кластер</a:t>
              </a:r>
              <a:r>
                <a:rPr lang="ru-RU" sz="1100" spc="20" dirty="0">
                  <a:effectLst/>
                  <a:latin typeface="Times New Roman" panose="02020603050405020304" pitchFamily="18" charset="0"/>
                  <a:ea typeface="Times New Roman" panose="02020603050405020304" pitchFamily="18" charset="0"/>
                </a:rPr>
                <a:t> </a:t>
              </a:r>
              <a:r>
                <a:rPr lang="ru-RU" sz="1100" dirty="0">
                  <a:effectLst/>
                  <a:latin typeface="Times New Roman" panose="02020603050405020304" pitchFamily="18" charset="0"/>
                  <a:ea typeface="Times New Roman" panose="02020603050405020304" pitchFamily="18" charset="0"/>
                </a:rPr>
                <a:t>В	Кластер</a:t>
              </a:r>
              <a:r>
                <a:rPr lang="ru-RU" sz="1100" spc="20" dirty="0">
                  <a:effectLst/>
                  <a:latin typeface="Times New Roman" panose="02020603050405020304" pitchFamily="18" charset="0"/>
                  <a:ea typeface="Times New Roman" panose="02020603050405020304" pitchFamily="18" charset="0"/>
                </a:rPr>
                <a:t> </a:t>
              </a:r>
              <a:r>
                <a:rPr lang="ru-RU" sz="1100" dirty="0">
                  <a:effectLst/>
                  <a:latin typeface="Times New Roman" panose="02020603050405020304" pitchFamily="18" charset="0"/>
                  <a:ea typeface="Times New Roman" panose="02020603050405020304" pitchFamily="18" charset="0"/>
                </a:rPr>
                <a:t>С	</a:t>
              </a:r>
              <a:r>
                <a:rPr lang="ru-RU" sz="1100" dirty="0" err="1" smtClean="0">
                  <a:effectLst/>
                  <a:latin typeface="Times New Roman" panose="02020603050405020304" pitchFamily="18" charset="0"/>
                  <a:ea typeface="Times New Roman" panose="02020603050405020304" pitchFamily="18" charset="0"/>
                </a:rPr>
                <a:t>Україна</a:t>
              </a:r>
              <a:endParaRPr lang="ru-RU" sz="1100" dirty="0">
                <a:effectLst/>
                <a:latin typeface="Times New Roman" panose="02020603050405020304" pitchFamily="18" charset="0"/>
                <a:ea typeface="Times New Roman" panose="02020603050405020304" pitchFamily="18" charset="0"/>
              </a:endParaRPr>
            </a:p>
          </p:txBody>
        </p:sp>
        <p:sp>
          <p:nvSpPr>
            <p:cNvPr id="97" name="Text Box 482"/>
            <p:cNvSpPr txBox="1">
              <a:spLocks noChangeArrowheads="1"/>
            </p:cNvSpPr>
            <p:nvPr/>
          </p:nvSpPr>
          <p:spPr bwMode="auto">
            <a:xfrm>
              <a:off x="4694" y="-1676"/>
              <a:ext cx="5337" cy="19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rot="0" vert="horz" wrap="square" lIns="0" tIns="0" rIns="0" bIns="0" anchor="t" anchorCtr="0" upright="1">
              <a:noAutofit/>
            </a:bodyPr>
            <a:lstStyle/>
            <a:p>
              <a:pPr>
                <a:lnSpc>
                  <a:spcPct val="100000"/>
                </a:lnSpc>
                <a:spcAft>
                  <a:spcPts val="0"/>
                </a:spcAft>
              </a:pPr>
              <a:r>
                <a:rPr lang="ru-RU" dirty="0" err="1">
                  <a:effectLst/>
                  <a:latin typeface="Times New Roman" panose="02020603050405020304" pitchFamily="18" charset="0"/>
                  <a:ea typeface="Times New Roman" panose="02020603050405020304" pitchFamily="18" charset="0"/>
                </a:rPr>
                <a:t>Цифрова</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економіка</a:t>
              </a:r>
              <a:r>
                <a:rPr lang="ru-RU" dirty="0">
                  <a:effectLst/>
                  <a:latin typeface="Times New Roman" panose="02020603050405020304" pitchFamily="18" charset="0"/>
                  <a:ea typeface="Times New Roman" panose="02020603050405020304" pitchFamily="18" charset="0"/>
                </a:rPr>
                <a:t>, $ на душу населения, ПКС</a:t>
              </a:r>
            </a:p>
            <a:p>
              <a:pPr>
                <a:lnSpc>
                  <a:spcPct val="100000"/>
                </a:lnSpc>
                <a:spcAft>
                  <a:spcPts val="0"/>
                </a:spcAft>
              </a:pPr>
              <a:r>
                <a:rPr lang="ru-RU" dirty="0" err="1">
                  <a:effectLst/>
                  <a:latin typeface="Times New Roman" panose="02020603050405020304" pitchFamily="18" charset="0"/>
                  <a:ea typeface="Times New Roman" panose="02020603050405020304" pitchFamily="18" charset="0"/>
                </a:rPr>
                <a:t>Високотехнологічний</a:t>
              </a:r>
              <a:r>
                <a:rPr lang="ru-RU" dirty="0">
                  <a:effectLst/>
                  <a:latin typeface="Times New Roman" panose="02020603050405020304" pitchFamily="18" charset="0"/>
                  <a:ea typeface="Times New Roman" panose="02020603050405020304" pitchFamily="18" charset="0"/>
                </a:rPr>
                <a:t> </a:t>
              </a:r>
              <a:r>
                <a:rPr lang="ru-RU" dirty="0" err="1">
                  <a:effectLst/>
                  <a:latin typeface="Times New Roman" panose="02020603050405020304" pitchFamily="18" charset="0"/>
                  <a:ea typeface="Times New Roman" panose="02020603050405020304" pitchFamily="18" charset="0"/>
                </a:rPr>
                <a:t>експорт</a:t>
              </a:r>
              <a:r>
                <a:rPr lang="ru-RU" dirty="0">
                  <a:effectLst/>
                  <a:latin typeface="Times New Roman" panose="02020603050405020304" pitchFamily="18" charset="0"/>
                  <a:ea typeface="Times New Roman" panose="02020603050405020304" pitchFamily="18" charset="0"/>
                </a:rPr>
                <a:t>, $ на душу </a:t>
              </a:r>
              <a:r>
                <a:rPr lang="ru-RU" dirty="0" err="1">
                  <a:effectLst/>
                  <a:latin typeface="Times New Roman" panose="02020603050405020304" pitchFamily="18" charset="0"/>
                  <a:ea typeface="Times New Roman" panose="02020603050405020304" pitchFamily="18" charset="0"/>
                </a:rPr>
                <a:t>населення</a:t>
              </a:r>
              <a:r>
                <a:rPr lang="ru-RU" dirty="0">
                  <a:effectLst/>
                  <a:latin typeface="Times New Roman" panose="02020603050405020304" pitchFamily="18" charset="0"/>
                  <a:ea typeface="Times New Roman" panose="02020603050405020304" pitchFamily="18" charset="0"/>
                </a:rPr>
                <a:t>, ПКС</a:t>
              </a:r>
            </a:p>
          </p:txBody>
        </p:sp>
      </p:grpSp>
    </p:spTree>
    <p:extLst>
      <p:ext uri="{BB962C8B-B14F-4D97-AF65-F5344CB8AC3E}">
        <p14:creationId xmlns:p14="http://schemas.microsoft.com/office/powerpoint/2010/main" val="571601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23528" y="260648"/>
            <a:ext cx="8496944" cy="6264696"/>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428636" y="44624"/>
            <a:ext cx="830995" cy="1297845"/>
            <a:chOff x="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293619" y="1881597"/>
            <a:ext cx="8556761" cy="2719228"/>
          </a:xfrm>
          <a:prstGeom prst="rect">
            <a:avLst/>
          </a:prstGeom>
          <a:noFill/>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92075" indent="358775" algn="just"/>
            <a:r>
              <a:rPr lang="en-US" sz="2800" spc="-10" dirty="0">
                <a:solidFill>
                  <a:schemeClr val="tx1"/>
                </a:solidFill>
                <a:latin typeface="Times New Roman" panose="02020603050405020304" pitchFamily="18" charset="0"/>
                <a:cs typeface="Times New Roman" panose="02020603050405020304" pitchFamily="18" charset="0"/>
              </a:rPr>
              <a:t>It is happening as result of the digital transformation process that is creating a new kind of economy based on the </a:t>
            </a:r>
            <a:r>
              <a:rPr lang="en-US" sz="2800" spc="-10" dirty="0">
                <a:solidFill>
                  <a:srgbClr val="FF0000"/>
                </a:solidFill>
                <a:latin typeface="Times New Roman" panose="02020603050405020304" pitchFamily="18" charset="0"/>
                <a:cs typeface="Times New Roman" panose="02020603050405020304" pitchFamily="18" charset="0"/>
              </a:rPr>
              <a:t>“</a:t>
            </a:r>
            <a:r>
              <a:rPr lang="en-US" sz="2800" spc="-10" dirty="0" err="1">
                <a:solidFill>
                  <a:srgbClr val="FF0000"/>
                </a:solidFill>
                <a:latin typeface="Times New Roman" panose="02020603050405020304" pitchFamily="18" charset="0"/>
                <a:cs typeface="Times New Roman" panose="02020603050405020304" pitchFamily="18" charset="0"/>
              </a:rPr>
              <a:t>datafication</a:t>
            </a:r>
            <a:r>
              <a:rPr lang="en-US" sz="2800" spc="-10" dirty="0">
                <a:solidFill>
                  <a:srgbClr val="FF0000"/>
                </a:solidFill>
                <a:latin typeface="Times New Roman" panose="02020603050405020304" pitchFamily="18" charset="0"/>
                <a:cs typeface="Times New Roman" panose="02020603050405020304" pitchFamily="18" charset="0"/>
              </a:rPr>
              <a:t>” </a:t>
            </a:r>
            <a:r>
              <a:rPr lang="en-US" sz="2800" spc="-10" dirty="0">
                <a:solidFill>
                  <a:schemeClr val="tx1"/>
                </a:solidFill>
                <a:latin typeface="Times New Roman" panose="02020603050405020304" pitchFamily="18" charset="0"/>
                <a:cs typeface="Times New Roman" panose="02020603050405020304" pitchFamily="18" charset="0"/>
              </a:rPr>
              <a:t>of virtually any aspect of human social, political and economic activity as a result of the information generated by the digitally connected individuals, companies, institutions and machines.</a:t>
            </a:r>
          </a:p>
        </p:txBody>
      </p:sp>
    </p:spTree>
    <p:extLst>
      <p:ext uri="{BB962C8B-B14F-4D97-AF65-F5344CB8AC3E}">
        <p14:creationId xmlns:p14="http://schemas.microsoft.com/office/powerpoint/2010/main" val="12823770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149070" y="100662"/>
            <a:ext cx="8814079" cy="6563500"/>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2" name="TextBox 1"/>
          <p:cNvSpPr txBox="1"/>
          <p:nvPr/>
        </p:nvSpPr>
        <p:spPr>
          <a:xfrm>
            <a:off x="323528" y="2564904"/>
            <a:ext cx="8496944" cy="1015663"/>
          </a:xfrm>
          <a:prstGeom prst="rect">
            <a:avLst/>
          </a:prstGeom>
          <a:noFill/>
        </p:spPr>
        <p:txBody>
          <a:bodyPr wrap="square" rtlCol="0" anchor="ctr">
            <a:spAutoFit/>
          </a:bodyPr>
          <a:lstStyle/>
          <a:p>
            <a:pPr algn="ctr"/>
            <a:r>
              <a:rPr lang="en-US" sz="6000" dirty="0" smtClean="0">
                <a:latin typeface="Times New Roman" panose="02020603050405020304" pitchFamily="18" charset="0"/>
                <a:cs typeface="Times New Roman" panose="02020603050405020304" pitchFamily="18" charset="0"/>
              </a:rPr>
              <a:t>Thank you</a:t>
            </a:r>
            <a:r>
              <a:rPr lang="uk-UA" sz="6000" dirty="0" smtClean="0">
                <a:latin typeface="Times New Roman" panose="02020603050405020304" pitchFamily="18" charset="0"/>
                <a:cs typeface="Times New Roman" panose="02020603050405020304" pitchFamily="18" charset="0"/>
              </a:rPr>
              <a:t>!</a:t>
            </a:r>
            <a:endParaRPr lang="uk-UA" sz="6000" dirty="0">
              <a:latin typeface="Times New Roman" panose="02020603050405020304" pitchFamily="18" charset="0"/>
              <a:cs typeface="Times New Roman" panose="02020603050405020304" pitchFamily="18" charset="0"/>
            </a:endParaRPr>
          </a:p>
        </p:txBody>
      </p:sp>
      <p:grpSp>
        <p:nvGrpSpPr>
          <p:cNvPr id="9" name="Google Shape;530;p39"/>
          <p:cNvGrpSpPr/>
          <p:nvPr/>
        </p:nvGrpSpPr>
        <p:grpSpPr>
          <a:xfrm rot="10800000">
            <a:off x="368965" y="100662"/>
            <a:ext cx="1754761" cy="1672153"/>
            <a:chOff x="3305175" y="4144963"/>
            <a:chExt cx="2149388" cy="1862100"/>
          </a:xfrm>
        </p:grpSpPr>
        <p:sp>
          <p:nvSpPr>
            <p:cNvPr id="10" name="Google Shape;531;p39"/>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532;p39"/>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533;p39"/>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534;p39"/>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535;p39"/>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536;p39"/>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537;p39"/>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38;p39"/>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39;p39"/>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 name="Google Shape;554;p39"/>
          <p:cNvGrpSpPr/>
          <p:nvPr/>
        </p:nvGrpSpPr>
        <p:grpSpPr>
          <a:xfrm rot="5400000">
            <a:off x="7187658" y="141343"/>
            <a:ext cx="1464089" cy="2086894"/>
            <a:chOff x="6545263" y="855663"/>
            <a:chExt cx="1469962" cy="2270150"/>
          </a:xfrm>
        </p:grpSpPr>
        <p:sp>
          <p:nvSpPr>
            <p:cNvPr id="20"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568;p39"/>
          <p:cNvGrpSpPr/>
          <p:nvPr/>
        </p:nvGrpSpPr>
        <p:grpSpPr>
          <a:xfrm rot="5400000">
            <a:off x="328132" y="4618092"/>
            <a:ext cx="1616535" cy="1974655"/>
            <a:chOff x="6662738" y="3806825"/>
            <a:chExt cx="1732075" cy="2195488"/>
          </a:xfrm>
        </p:grpSpPr>
        <p:sp>
          <p:nvSpPr>
            <p:cNvPr id="34"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7;p39"/>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8;p39"/>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9;p39"/>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580;p39"/>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581;p39"/>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582;p39"/>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583;p39"/>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 name="Google Shape;508;p39"/>
          <p:cNvGrpSpPr/>
          <p:nvPr/>
        </p:nvGrpSpPr>
        <p:grpSpPr>
          <a:xfrm rot="10800000">
            <a:off x="7524327" y="4941168"/>
            <a:ext cx="1188189" cy="1722994"/>
            <a:chOff x="0" y="855663"/>
            <a:chExt cx="1257300" cy="2270250"/>
          </a:xfrm>
        </p:grpSpPr>
        <p:sp>
          <p:nvSpPr>
            <p:cNvPr id="53"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166640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23528" y="260648"/>
            <a:ext cx="8496944" cy="6264696"/>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428636" y="44624"/>
            <a:ext cx="830995" cy="1297845"/>
            <a:chOff x="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225093" y="1881597"/>
            <a:ext cx="8556761" cy="2719228"/>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92075" indent="358775" algn="just"/>
            <a:r>
              <a:rPr lang="en-US" sz="2800" spc="-10" dirty="0">
                <a:solidFill>
                  <a:schemeClr val="tx1"/>
                </a:solidFill>
                <a:latin typeface="Times New Roman" panose="02020603050405020304" pitchFamily="18" charset="0"/>
                <a:cs typeface="Times New Roman" panose="02020603050405020304" pitchFamily="18" charset="0"/>
              </a:rPr>
              <a:t>I would like to </a:t>
            </a:r>
            <a:r>
              <a:rPr lang="en-US" sz="2800" spc="-10" dirty="0" smtClean="0">
                <a:solidFill>
                  <a:schemeClr val="tx1"/>
                </a:solidFill>
                <a:latin typeface="Times New Roman" panose="02020603050405020304" pitchFamily="18" charset="0"/>
                <a:cs typeface="Times New Roman" panose="02020603050405020304" pitchFamily="18" charset="0"/>
              </a:rPr>
              <a:t>demonstrate </a:t>
            </a:r>
            <a:r>
              <a:rPr lang="en-US" sz="2800" spc="-10" dirty="0">
                <a:solidFill>
                  <a:schemeClr val="tx1"/>
                </a:solidFill>
                <a:latin typeface="Times New Roman" panose="02020603050405020304" pitchFamily="18" charset="0"/>
                <a:cs typeface="Times New Roman" panose="02020603050405020304" pitchFamily="18" charset="0"/>
              </a:rPr>
              <a:t>that the economics of this emerging data-driven smart economy can be situated in theoretical models of endogenous growth, which introduce research and development (R&amp;D), human capital formation and the Schumpeterian creative destruction through business stealing as the main drivers of economic growth. </a:t>
            </a:r>
          </a:p>
        </p:txBody>
      </p:sp>
    </p:spTree>
    <p:extLst>
      <p:ext uri="{BB962C8B-B14F-4D97-AF65-F5344CB8AC3E}">
        <p14:creationId xmlns:p14="http://schemas.microsoft.com/office/powerpoint/2010/main" val="579175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23528" y="260648"/>
            <a:ext cx="8496944" cy="6264696"/>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428636" y="44624"/>
            <a:ext cx="830995" cy="1297845"/>
            <a:chOff x="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162816" y="1302851"/>
            <a:ext cx="8556761" cy="3526613"/>
          </a:xfrm>
          <a:prstGeom prst="rect">
            <a:avLst/>
          </a:prstGeom>
          <a:no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92075" indent="358775" algn="just"/>
            <a:r>
              <a:rPr lang="en-US" sz="2800" spc="-10" dirty="0">
                <a:solidFill>
                  <a:schemeClr val="tx1"/>
                </a:solidFill>
                <a:latin typeface="Times New Roman" panose="02020603050405020304" pitchFamily="18" charset="0"/>
                <a:cs typeface="Times New Roman" panose="02020603050405020304" pitchFamily="18" charset="0"/>
              </a:rPr>
              <a:t>According to my point of view, this theoretical framework allows for differential rates of growth in different countries based on their policies to support innovation, such as subsidies for R&amp;D and education to exploit knowledge </a:t>
            </a:r>
            <a:r>
              <a:rPr lang="en-US" sz="2800" spc="-10" dirty="0" err="1">
                <a:solidFill>
                  <a:schemeClr val="tx1"/>
                </a:solidFill>
                <a:latin typeface="Times New Roman" panose="02020603050405020304" pitchFamily="18" charset="0"/>
                <a:cs typeface="Times New Roman" panose="02020603050405020304" pitchFamily="18" charset="0"/>
              </a:rPr>
              <a:t>externalitie</a:t>
            </a:r>
            <a:r>
              <a:rPr lang="en-US" sz="2800" spc="-10" dirty="0">
                <a:solidFill>
                  <a:schemeClr val="tx1"/>
                </a:solidFill>
                <a:latin typeface="Times New Roman" panose="02020603050405020304" pitchFamily="18" charset="0"/>
                <a:cs typeface="Times New Roman" panose="02020603050405020304" pitchFamily="18" charset="0"/>
              </a:rPr>
              <a:t> needed to access technological developments generated elsewhere.  Author is supposed to prove that the data-driven smart economy has several structural features that make a special case of the general endogenous growth model with such </a:t>
            </a:r>
            <a:r>
              <a:rPr lang="en-US" sz="2800" spc="-10" dirty="0" smtClean="0">
                <a:solidFill>
                  <a:schemeClr val="tx1"/>
                </a:solidFill>
                <a:latin typeface="Times New Roman" panose="02020603050405020304" pitchFamily="18" charset="0"/>
                <a:cs typeface="Times New Roman" panose="02020603050405020304" pitchFamily="18" charset="0"/>
              </a:rPr>
              <a:t>characteristics:</a:t>
            </a:r>
            <a:endParaRPr lang="en-US" sz="2800" spc="-1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3713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23528" y="260648"/>
            <a:ext cx="8496944" cy="6264696"/>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428636" y="44624"/>
            <a:ext cx="830995" cy="1297845"/>
            <a:chOff x="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225093" y="1291770"/>
            <a:ext cx="8556761" cy="4428426"/>
          </a:xfrm>
          <a:prstGeom prst="rect">
            <a:avLst/>
          </a:prstGeom>
          <a:noFill/>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92075" indent="358775" algn="just"/>
            <a:r>
              <a:rPr lang="en-US" sz="2400" spc="-10" dirty="0">
                <a:solidFill>
                  <a:schemeClr val="tx1"/>
                </a:solidFill>
                <a:latin typeface="Times New Roman" panose="02020603050405020304" pitchFamily="18" charset="0"/>
                <a:cs typeface="Times New Roman" panose="02020603050405020304" pitchFamily="18" charset="0"/>
              </a:rPr>
              <a:t>•	pervasive information asymmetry;</a:t>
            </a:r>
          </a:p>
          <a:p>
            <a:pPr marL="92075" indent="358775" algn="just"/>
            <a:r>
              <a:rPr lang="en-US" sz="2400" spc="-10" dirty="0">
                <a:solidFill>
                  <a:schemeClr val="tx1"/>
                </a:solidFill>
                <a:latin typeface="Times New Roman" panose="02020603050405020304" pitchFamily="18" charset="0"/>
                <a:cs typeface="Times New Roman" panose="02020603050405020304" pitchFamily="18" charset="0"/>
              </a:rPr>
              <a:t>•	in terms of market structure and </a:t>
            </a:r>
            <a:r>
              <a:rPr lang="en-US" sz="2400" spc="-10" dirty="0" smtClean="0">
                <a:solidFill>
                  <a:schemeClr val="tx1"/>
                </a:solidFill>
                <a:latin typeface="Times New Roman" panose="02020603050405020304" pitchFamily="18" charset="0"/>
                <a:cs typeface="Times New Roman" panose="02020603050405020304" pitchFamily="18" charset="0"/>
              </a:rPr>
              <a:t>behavior, </a:t>
            </a:r>
            <a:r>
              <a:rPr lang="en-US" sz="2400" spc="-10" dirty="0">
                <a:solidFill>
                  <a:schemeClr val="tx1"/>
                </a:solidFill>
                <a:latin typeface="Times New Roman" panose="02020603050405020304" pitchFamily="18" charset="0"/>
                <a:cs typeface="Times New Roman" panose="02020603050405020304" pitchFamily="18" charset="0"/>
              </a:rPr>
              <a:t>the data-driven economy features economies of scale and network externalities, which give rise to concentrated market structures, expanded economic rents and incentives for strategic managerial behavior;</a:t>
            </a:r>
          </a:p>
          <a:p>
            <a:pPr marL="92075" indent="358775" algn="just"/>
            <a:r>
              <a:rPr lang="en-US" sz="2400" spc="-10" dirty="0">
                <a:solidFill>
                  <a:schemeClr val="tx1"/>
                </a:solidFill>
                <a:latin typeface="Times New Roman" panose="02020603050405020304" pitchFamily="18" charset="0"/>
                <a:cs typeface="Times New Roman" panose="02020603050405020304" pitchFamily="18" charset="0"/>
              </a:rPr>
              <a:t>•	the industrialization of learning through artificial intelligence (AI). The larger implication of the industrialization of learning is the discounting of the value of human capital;</a:t>
            </a:r>
          </a:p>
          <a:p>
            <a:pPr marL="92075" indent="358775" algn="just"/>
            <a:r>
              <a:rPr lang="en-US" sz="2400" spc="-10" dirty="0">
                <a:solidFill>
                  <a:schemeClr val="tx1"/>
                </a:solidFill>
                <a:latin typeface="Times New Roman" panose="02020603050405020304" pitchFamily="18" charset="0"/>
                <a:cs typeface="Times New Roman" panose="02020603050405020304" pitchFamily="18" charset="0"/>
              </a:rPr>
              <a:t>•	systemic risks due to vulnerabilities in the information infrastructure;</a:t>
            </a:r>
          </a:p>
          <a:p>
            <a:pPr marL="92075" indent="358775" algn="just"/>
            <a:r>
              <a:rPr lang="en-US" sz="2400" spc="-10" dirty="0">
                <a:solidFill>
                  <a:schemeClr val="tx1"/>
                </a:solidFill>
                <a:latin typeface="Times New Roman" panose="02020603050405020304" pitchFamily="18" charset="0"/>
                <a:cs typeface="Times New Roman" panose="02020603050405020304" pitchFamily="18" charset="0"/>
              </a:rPr>
              <a:t>new approaches to quantitative economic analysis to be carried out in the framework mentioned above</a:t>
            </a:r>
          </a:p>
        </p:txBody>
      </p:sp>
    </p:spTree>
    <p:extLst>
      <p:ext uri="{BB962C8B-B14F-4D97-AF65-F5344CB8AC3E}">
        <p14:creationId xmlns:p14="http://schemas.microsoft.com/office/powerpoint/2010/main" val="1364780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23528" y="260648"/>
            <a:ext cx="8496944" cy="6264696"/>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428636" y="44624"/>
            <a:ext cx="830995" cy="1297845"/>
            <a:chOff x="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263710" y="1429852"/>
            <a:ext cx="8556761" cy="4216374"/>
          </a:xfrm>
          <a:prstGeom prst="rect">
            <a:avLst/>
          </a:prstGeom>
          <a:noFill/>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87325" indent="-187325" algn="just">
              <a:buFont typeface="Arial" pitchFamily="34" charset="0"/>
              <a:buChar char="•"/>
            </a:pPr>
            <a:r>
              <a:rPr lang="en-US" sz="2400" spc="-10" dirty="0">
                <a:solidFill>
                  <a:schemeClr val="tx1"/>
                </a:solidFill>
                <a:latin typeface="Times New Roman" panose="02020603050405020304" pitchFamily="18" charset="0"/>
                <a:cs typeface="Times New Roman" panose="02020603050405020304" pitchFamily="18" charset="0"/>
              </a:rPr>
              <a:t>Open data has the capability to increase economic benefit through both individuals' and companies' use of the information. </a:t>
            </a:r>
            <a:endParaRPr lang="en-US" sz="2400" spc="-10" dirty="0" smtClean="0">
              <a:solidFill>
                <a:schemeClr val="tx1"/>
              </a:solidFill>
              <a:latin typeface="Times New Roman" panose="02020603050405020304" pitchFamily="18" charset="0"/>
              <a:cs typeface="Times New Roman" panose="02020603050405020304" pitchFamily="18" charset="0"/>
            </a:endParaRPr>
          </a:p>
          <a:p>
            <a:pPr marL="187325" indent="-187325" algn="just">
              <a:buFont typeface="Arial" pitchFamily="34" charset="0"/>
              <a:buChar char="•"/>
            </a:pPr>
            <a:r>
              <a:rPr lang="en-US" sz="2400" spc="-10" dirty="0" smtClean="0">
                <a:solidFill>
                  <a:srgbClr val="FF0000"/>
                </a:solidFill>
                <a:latin typeface="Times New Roman" panose="02020603050405020304" pitchFamily="18" charset="0"/>
                <a:cs typeface="Times New Roman" panose="02020603050405020304" pitchFamily="18" charset="0"/>
              </a:rPr>
              <a:t>According the Special UN Report, as </a:t>
            </a:r>
            <a:r>
              <a:rPr lang="en-US" sz="2400" spc="-10" dirty="0">
                <a:solidFill>
                  <a:srgbClr val="FF0000"/>
                </a:solidFill>
                <a:latin typeface="Times New Roman" panose="02020603050405020304" pitchFamily="18" charset="0"/>
                <a:cs typeface="Times New Roman" panose="02020603050405020304" pitchFamily="18" charset="0"/>
              </a:rPr>
              <a:t>of March </a:t>
            </a:r>
            <a:r>
              <a:rPr lang="en-US" sz="2400" spc="-10" dirty="0" smtClean="0">
                <a:solidFill>
                  <a:srgbClr val="FF0000"/>
                </a:solidFill>
                <a:latin typeface="Times New Roman" panose="02020603050405020304" pitchFamily="18" charset="0"/>
                <a:cs typeface="Times New Roman" panose="02020603050405020304" pitchFamily="18" charset="0"/>
              </a:rPr>
              <a:t>2018, </a:t>
            </a:r>
            <a:r>
              <a:rPr lang="en-US" sz="2400" spc="-10" dirty="0">
                <a:solidFill>
                  <a:srgbClr val="FF0000"/>
                </a:solidFill>
                <a:latin typeface="Times New Roman" panose="02020603050405020304" pitchFamily="18" charset="0"/>
                <a:cs typeface="Times New Roman" panose="02020603050405020304" pitchFamily="18" charset="0"/>
              </a:rPr>
              <a:t>it was estimated that open data </a:t>
            </a:r>
            <a:r>
              <a:rPr lang="en-US" sz="2400" b="1" spc="-10" dirty="0" smtClean="0">
                <a:solidFill>
                  <a:srgbClr val="FFFF00"/>
                </a:solidFill>
                <a:latin typeface="Times New Roman" panose="02020603050405020304" pitchFamily="18" charset="0"/>
                <a:cs typeface="Times New Roman" panose="02020603050405020304" pitchFamily="18" charset="0"/>
              </a:rPr>
              <a:t>FINALLY BEGAN TO GENERATE</a:t>
            </a:r>
            <a:r>
              <a:rPr lang="en-US" sz="2400" spc="-10" dirty="0" smtClean="0">
                <a:solidFill>
                  <a:srgbClr val="FF0000"/>
                </a:solidFill>
                <a:latin typeface="Times New Roman" panose="02020603050405020304" pitchFamily="18" charset="0"/>
                <a:cs typeface="Times New Roman" panose="02020603050405020304" pitchFamily="18" charset="0"/>
              </a:rPr>
              <a:t> </a:t>
            </a:r>
            <a:r>
              <a:rPr lang="en-US" sz="2800" b="1" u="sng" spc="-10" dirty="0" smtClean="0">
                <a:solidFill>
                  <a:srgbClr val="FFFF00"/>
                </a:solidFill>
                <a:latin typeface="Times New Roman" panose="02020603050405020304" pitchFamily="18" charset="0"/>
                <a:cs typeface="Times New Roman" panose="02020603050405020304" pitchFamily="18" charset="0"/>
              </a:rPr>
              <a:t>0.5</a:t>
            </a:r>
            <a:r>
              <a:rPr lang="en-US" sz="2800" b="1" u="sng" spc="-10" dirty="0">
                <a:solidFill>
                  <a:srgbClr val="FFFF00"/>
                </a:solidFill>
                <a:latin typeface="Times New Roman" panose="02020603050405020304" pitchFamily="18" charset="0"/>
                <a:cs typeface="Times New Roman" panose="02020603050405020304" pitchFamily="18" charset="0"/>
              </a:rPr>
              <a:t>% </a:t>
            </a:r>
            <a:r>
              <a:rPr lang="en-US" sz="2400" spc="-10" dirty="0">
                <a:solidFill>
                  <a:srgbClr val="FF0000"/>
                </a:solidFill>
                <a:latin typeface="Times New Roman" panose="02020603050405020304" pitchFamily="18" charset="0"/>
                <a:cs typeface="Times New Roman" panose="02020603050405020304" pitchFamily="18" charset="0"/>
              </a:rPr>
              <a:t>more GDP compared to</a:t>
            </a:r>
            <a:r>
              <a:rPr lang="en-US" sz="2400" spc="-10" dirty="0">
                <a:solidFill>
                  <a:srgbClr val="FFFF00"/>
                </a:solidFill>
                <a:latin typeface="Times New Roman" panose="02020603050405020304" pitchFamily="18" charset="0"/>
                <a:cs typeface="Times New Roman" panose="02020603050405020304" pitchFamily="18" charset="0"/>
              </a:rPr>
              <a:t> </a:t>
            </a:r>
            <a:r>
              <a:rPr lang="en-US" sz="2400" spc="-10" dirty="0" smtClean="0">
                <a:solidFill>
                  <a:srgbClr val="FFFF00"/>
                </a:solidFill>
                <a:latin typeface="Times New Roman" panose="02020603050405020304" pitchFamily="18" charset="0"/>
                <a:cs typeface="Times New Roman" panose="02020603050405020304" pitchFamily="18" charset="0"/>
              </a:rPr>
              <a:t>closed and paid data</a:t>
            </a:r>
            <a:r>
              <a:rPr lang="en-US" sz="2400" spc="-10" dirty="0" smtClean="0">
                <a:solidFill>
                  <a:srgbClr val="FF0000"/>
                </a:solidFill>
                <a:latin typeface="Times New Roman" panose="02020603050405020304" pitchFamily="18" charset="0"/>
                <a:cs typeface="Times New Roman" panose="02020603050405020304" pitchFamily="18" charset="0"/>
              </a:rPr>
              <a:t>.</a:t>
            </a:r>
            <a:r>
              <a:rPr lang="en-US" sz="2400" spc="-10" dirty="0">
                <a:solidFill>
                  <a:srgbClr val="FF0000"/>
                </a:solidFill>
                <a:latin typeface="Times New Roman" panose="02020603050405020304" pitchFamily="18" charset="0"/>
                <a:cs typeface="Times New Roman" panose="02020603050405020304" pitchFamily="18" charset="0"/>
              </a:rPr>
              <a:t> </a:t>
            </a:r>
          </a:p>
          <a:p>
            <a:pPr marL="187325" indent="-187325" algn="just">
              <a:buFont typeface="Arial" pitchFamily="34" charset="0"/>
              <a:buChar char="•"/>
            </a:pPr>
            <a:r>
              <a:rPr lang="en-US" sz="2400" spc="-10" dirty="0">
                <a:solidFill>
                  <a:schemeClr val="tx1"/>
                </a:solidFill>
                <a:latin typeface="Times New Roman" panose="02020603050405020304" pitchFamily="18" charset="0"/>
                <a:cs typeface="Times New Roman" panose="02020603050405020304" pitchFamily="18" charset="0"/>
              </a:rPr>
              <a:t>The creation of open data relies on either funding from government to create and maintain the data or funding in the form of grants and volunteers.</a:t>
            </a:r>
            <a:r>
              <a:rPr lang="en-US" sz="2400" spc="-10" baseline="30000" dirty="0">
                <a:solidFill>
                  <a:schemeClr val="tx1"/>
                </a:solidFill>
                <a:latin typeface="Times New Roman" panose="02020603050405020304" pitchFamily="18" charset="0"/>
                <a:cs typeface="Times New Roman" panose="02020603050405020304" pitchFamily="18" charset="0"/>
              </a:rPr>
              <a:t>[1]</a:t>
            </a:r>
            <a:r>
              <a:rPr lang="en-US" sz="2400" spc="-10" dirty="0">
                <a:solidFill>
                  <a:schemeClr val="tx1"/>
                </a:solidFill>
                <a:latin typeface="Times New Roman" panose="02020603050405020304" pitchFamily="18" charset="0"/>
                <a:cs typeface="Times New Roman" panose="02020603050405020304" pitchFamily="18" charset="0"/>
              </a:rPr>
              <a:t> Data made open by governments largely relies on the publication of public service research. Because the data has already been created for a purpose, there is no creation cost for it to be made available to the public.</a:t>
            </a:r>
          </a:p>
        </p:txBody>
      </p:sp>
    </p:spTree>
    <p:extLst>
      <p:ext uri="{BB962C8B-B14F-4D97-AF65-F5344CB8AC3E}">
        <p14:creationId xmlns:p14="http://schemas.microsoft.com/office/powerpoint/2010/main" val="4177256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23528" y="260648"/>
            <a:ext cx="8496944" cy="6264696"/>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428636" y="186939"/>
            <a:ext cx="830995" cy="1297845"/>
            <a:chOff x="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491802" y="1541636"/>
            <a:ext cx="8203180" cy="4077446"/>
          </a:xfrm>
          <a:prstGeom prst="rect">
            <a:avLst/>
          </a:prstGeom>
          <a:noFill/>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76212" algn="just"/>
            <a:r>
              <a:rPr lang="en-US" dirty="0">
                <a:solidFill>
                  <a:srgbClr val="FF0000"/>
                </a:solidFill>
                <a:latin typeface="Times New Roman" panose="02020603050405020304" pitchFamily="18" charset="0"/>
                <a:cs typeface="Times New Roman" panose="02020603050405020304" pitchFamily="18" charset="0"/>
              </a:rPr>
              <a:t>Open Data and Economic </a:t>
            </a:r>
            <a:r>
              <a:rPr lang="en-US" dirty="0" smtClean="0">
                <a:solidFill>
                  <a:srgbClr val="FF0000"/>
                </a:solidFill>
                <a:latin typeface="Times New Roman" panose="02020603050405020304" pitchFamily="18" charset="0"/>
                <a:cs typeface="Times New Roman" panose="02020603050405020304" pitchFamily="18" charset="0"/>
              </a:rPr>
              <a:t>Opportunity. </a:t>
            </a:r>
            <a:endParaRPr lang="en-US" dirty="0">
              <a:solidFill>
                <a:srgbClr val="FF0000"/>
              </a:solidFill>
              <a:latin typeface="Times New Roman" panose="02020603050405020304" pitchFamily="18" charset="0"/>
              <a:cs typeface="Times New Roman" panose="02020603050405020304" pitchFamily="18" charset="0"/>
            </a:endParaRPr>
          </a:p>
          <a:p>
            <a:pPr marL="457200" indent="-280988" algn="just">
              <a:buFont typeface="Arial" pitchFamily="34" charset="0"/>
              <a:buChar char="•"/>
            </a:pPr>
            <a:r>
              <a:rPr lang="en-US" dirty="0">
                <a:solidFill>
                  <a:srgbClr val="FFFF00"/>
                </a:solidFill>
                <a:latin typeface="Times New Roman" panose="02020603050405020304" pitchFamily="18" charset="0"/>
                <a:cs typeface="Times New Roman" panose="02020603050405020304" pitchFamily="18" charset="0"/>
              </a:rPr>
              <a:t>Open data gains additional economic value </a:t>
            </a:r>
            <a:r>
              <a:rPr lang="en-US" sz="2400" dirty="0">
                <a:solidFill>
                  <a:schemeClr val="tx1"/>
                </a:solidFill>
                <a:latin typeface="Times New Roman" panose="02020603050405020304" pitchFamily="18" charset="0"/>
                <a:cs typeface="Times New Roman" panose="02020603050405020304" pitchFamily="18" charset="0"/>
              </a:rPr>
              <a:t>when governments support open data initiatives, although increased uptake and citizen engagement is vital to the economic success of open data. Greater economic impact depends on revenue growth, cost reduction, and job </a:t>
            </a:r>
            <a:r>
              <a:rPr lang="en-US" sz="2400" dirty="0" smtClean="0">
                <a:solidFill>
                  <a:schemeClr val="tx1"/>
                </a:solidFill>
                <a:latin typeface="Times New Roman" panose="02020603050405020304" pitchFamily="18" charset="0"/>
                <a:cs typeface="Times New Roman" panose="02020603050405020304" pitchFamily="18" charset="0"/>
              </a:rPr>
              <a:t>creation</a:t>
            </a:r>
            <a:r>
              <a:rPr lang="ru-RU"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grpSp>
        <p:nvGrpSpPr>
          <p:cNvPr id="45" name="Google Shape;568;p39"/>
          <p:cNvGrpSpPr/>
          <p:nvPr/>
        </p:nvGrpSpPr>
        <p:grpSpPr>
          <a:xfrm>
            <a:off x="8007289" y="621118"/>
            <a:ext cx="525151" cy="431618"/>
            <a:chOff x="6662738" y="4949825"/>
            <a:chExt cx="828575" cy="681000"/>
          </a:xfrm>
        </p:grpSpPr>
        <p:sp>
          <p:nvSpPr>
            <p:cNvPr id="46" name="Google Shape;577;p39"/>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78;p39"/>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79;p39"/>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580;p39"/>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581;p39"/>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582;p39"/>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583;p39"/>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4089686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323528" y="260648"/>
            <a:ext cx="8496944" cy="6264696"/>
          </a:xfrm>
          <a:prstGeom prst="rect">
            <a:avLst/>
          </a:prstGeom>
          <a:solidFill>
            <a:srgbClr val="9999FF">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grpSp>
        <p:nvGrpSpPr>
          <p:cNvPr id="16" name="Google Shape;508;p39"/>
          <p:cNvGrpSpPr/>
          <p:nvPr/>
        </p:nvGrpSpPr>
        <p:grpSpPr>
          <a:xfrm>
            <a:off x="428636" y="186939"/>
            <a:ext cx="830995" cy="1297845"/>
            <a:chOff x="0" y="855663"/>
            <a:chExt cx="1257300" cy="2270250"/>
          </a:xfrm>
        </p:grpSpPr>
        <p:sp>
          <p:nvSpPr>
            <p:cNvPr id="17" name="Google Shape;509;p39"/>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510;p39"/>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511;p39"/>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512;p39"/>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513;p39"/>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514;p39"/>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515;p39"/>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517;p39"/>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568;p39"/>
          <p:cNvGrpSpPr/>
          <p:nvPr/>
        </p:nvGrpSpPr>
        <p:grpSpPr>
          <a:xfrm rot="5400000">
            <a:off x="655182" y="5261341"/>
            <a:ext cx="531323" cy="1391500"/>
            <a:chOff x="7556500" y="3806825"/>
            <a:chExt cx="838313" cy="2195488"/>
          </a:xfrm>
        </p:grpSpPr>
        <p:sp>
          <p:nvSpPr>
            <p:cNvPr id="37" name="Google Shape;569;p39"/>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570;p39"/>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571;p39"/>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572;p39"/>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573;p39"/>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574;p39"/>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575;p39"/>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576;p39"/>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84;p39"/>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85;p39"/>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86;p39"/>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4;p39"/>
          <p:cNvGrpSpPr/>
          <p:nvPr/>
        </p:nvGrpSpPr>
        <p:grpSpPr>
          <a:xfrm rot="10800000">
            <a:off x="7766338" y="5229096"/>
            <a:ext cx="931662" cy="1438821"/>
            <a:chOff x="6545263" y="855663"/>
            <a:chExt cx="1469962" cy="2270150"/>
          </a:xfrm>
        </p:grpSpPr>
        <p:sp>
          <p:nvSpPr>
            <p:cNvPr id="56" name="Google Shape;555;p39"/>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56;p39"/>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57;p39"/>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58;p39"/>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559;p39"/>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560;p39"/>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561;p39"/>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562;p39"/>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567;p39"/>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7" name="Заголовок 1"/>
          <p:cNvSpPr txBox="1">
            <a:spLocks/>
          </p:cNvSpPr>
          <p:nvPr/>
        </p:nvSpPr>
        <p:spPr>
          <a:xfrm>
            <a:off x="1397798" y="552227"/>
            <a:ext cx="6974160" cy="61785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dirty="0">
              <a:latin typeface="Times New Roman" panose="02020603050405020304" pitchFamily="18" charset="0"/>
              <a:cs typeface="Times New Roman" panose="02020603050405020304" pitchFamily="18" charset="0"/>
            </a:endParaRPr>
          </a:p>
        </p:txBody>
      </p:sp>
      <p:sp>
        <p:nvSpPr>
          <p:cNvPr id="48" name="Объект 2"/>
          <p:cNvSpPr txBox="1">
            <a:spLocks/>
          </p:cNvSpPr>
          <p:nvPr/>
        </p:nvSpPr>
        <p:spPr>
          <a:xfrm>
            <a:off x="200122" y="1568811"/>
            <a:ext cx="8497877" cy="3660285"/>
          </a:xfrm>
          <a:prstGeom prst="rect">
            <a:avLst/>
          </a:prstGeom>
          <a:noFill/>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63538" indent="-269875" algn="just">
              <a:buFont typeface="Arial" pitchFamily="34" charset="0"/>
              <a:buChar char="•"/>
            </a:pPr>
            <a:r>
              <a:rPr lang="en-US" sz="2600" b="1" dirty="0">
                <a:solidFill>
                  <a:srgbClr val="FFFF00"/>
                </a:solidFill>
                <a:latin typeface="Times New Roman" panose="02020603050405020304" pitchFamily="18" charset="0"/>
                <a:cs typeface="Times New Roman" panose="02020603050405020304" pitchFamily="18" charset="0"/>
              </a:rPr>
              <a:t>Revenue can be increased through the use of open data </a:t>
            </a:r>
            <a:r>
              <a:rPr lang="en-US" sz="2600" dirty="0">
                <a:solidFill>
                  <a:schemeClr val="tx1"/>
                </a:solidFill>
                <a:latin typeface="Times New Roman" panose="02020603050405020304" pitchFamily="18" charset="0"/>
                <a:cs typeface="Times New Roman" panose="02020603050405020304" pitchFamily="18" charset="0"/>
              </a:rPr>
              <a:t>with the creation of new businesses, new good or services, or improved goods and services. When businesses profit from the creation of goods or services that rely upon open data not only does their company reap the financial benefits but the government does as well, through the increase of tax revenue</a:t>
            </a:r>
            <a:endParaRPr lang="ru-RU" sz="2600" dirty="0">
              <a:solidFill>
                <a:schemeClr val="tx1"/>
              </a:solidFill>
              <a:latin typeface="Times New Roman" panose="02020603050405020304" pitchFamily="18" charset="0"/>
              <a:cs typeface="Times New Roman" panose="02020603050405020304" pitchFamily="18" charset="0"/>
            </a:endParaRPr>
          </a:p>
        </p:txBody>
      </p:sp>
      <p:grpSp>
        <p:nvGrpSpPr>
          <p:cNvPr id="45" name="Google Shape;568;p39"/>
          <p:cNvGrpSpPr/>
          <p:nvPr/>
        </p:nvGrpSpPr>
        <p:grpSpPr>
          <a:xfrm>
            <a:off x="8028384" y="620688"/>
            <a:ext cx="525151" cy="431618"/>
            <a:chOff x="6662738" y="4949825"/>
            <a:chExt cx="828575" cy="681000"/>
          </a:xfrm>
        </p:grpSpPr>
        <p:sp>
          <p:nvSpPr>
            <p:cNvPr id="46" name="Google Shape;577;p39"/>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78;p39"/>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79;p39"/>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580;p39"/>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581;p39"/>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582;p39"/>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583;p39"/>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4089686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1329</TotalTime>
  <Words>1748</Words>
  <Application>Microsoft Office PowerPoint</Application>
  <PresentationFormat>Екран (4:3)</PresentationFormat>
  <Paragraphs>82</Paragraphs>
  <Slides>30</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30</vt:i4>
      </vt:variant>
    </vt:vector>
  </HeadingPairs>
  <TitlesOfParts>
    <vt:vector size="31" baseType="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User</dc:creator>
  <cp:lastModifiedBy>USER37</cp:lastModifiedBy>
  <cp:revision>60</cp:revision>
  <dcterms:created xsi:type="dcterms:W3CDTF">2019-09-26T17:34:43Z</dcterms:created>
  <dcterms:modified xsi:type="dcterms:W3CDTF">2019-10-09T04:26:38Z</dcterms:modified>
</cp:coreProperties>
</file>