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66" r:id="rId3"/>
    <p:sldId id="293" r:id="rId4"/>
    <p:sldId id="267" r:id="rId5"/>
    <p:sldId id="285" r:id="rId6"/>
    <p:sldId id="282" r:id="rId7"/>
    <p:sldId id="311" r:id="rId8"/>
    <p:sldId id="288" r:id="rId9"/>
    <p:sldId id="291" r:id="rId10"/>
    <p:sldId id="289" r:id="rId11"/>
    <p:sldId id="290" r:id="rId12"/>
    <p:sldId id="292" r:id="rId13"/>
    <p:sldId id="287" r:id="rId14"/>
    <p:sldId id="294" r:id="rId15"/>
    <p:sldId id="296" r:id="rId16"/>
    <p:sldId id="297" r:id="rId17"/>
    <p:sldId id="299" r:id="rId18"/>
    <p:sldId id="300" r:id="rId19"/>
    <p:sldId id="301" r:id="rId20"/>
    <p:sldId id="303" r:id="rId21"/>
    <p:sldId id="302" r:id="rId22"/>
    <p:sldId id="304" r:id="rId23"/>
    <p:sldId id="305" r:id="rId24"/>
    <p:sldId id="306" r:id="rId25"/>
    <p:sldId id="307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78674" autoAdjust="0"/>
  </p:normalViewPr>
  <p:slideViewPr>
    <p:cSldViewPr snapToGrid="0" snapToObjects="1">
      <p:cViewPr>
        <p:scale>
          <a:sx n="50" d="100"/>
          <a:sy n="50" d="100"/>
        </p:scale>
        <p:origin x="-185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ma\Google%20Drive\000%20-%20TEMPER\KIEV%20conference%20Nov%202018\1%20Data%20&amp;%20analysis\Kiev%20-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'short mig'!$R$3</c:f>
              <c:strCache>
                <c:ptCount val="1"/>
                <c:pt idx="0">
                  <c:v>short-term migration</c:v>
                </c:pt>
              </c:strCache>
            </c:strRef>
          </c:tx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showVal val="1"/>
          </c:dLbls>
          <c:cat>
            <c:strRef>
              <c:f>'short mig'!$Q$4:$Q$11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'short mig'!$R$4:$R$11</c:f>
              <c:numCache>
                <c:formatCode>0%</c:formatCode>
                <c:ptCount val="8"/>
                <c:pt idx="0">
                  <c:v>0.2411067193675889</c:v>
                </c:pt>
                <c:pt idx="1">
                  <c:v>0.62152777777777779</c:v>
                </c:pt>
                <c:pt idx="2">
                  <c:v>0.35534591194968562</c:v>
                </c:pt>
                <c:pt idx="3">
                  <c:v>0.3636363636363637</c:v>
                </c:pt>
                <c:pt idx="4">
                  <c:v>0.37792642140468241</c:v>
                </c:pt>
                <c:pt idx="5">
                  <c:v>0.46883468834688352</c:v>
                </c:pt>
                <c:pt idx="6">
                  <c:v>0.83513513513513515</c:v>
                </c:pt>
                <c:pt idx="7">
                  <c:v>0.48131267092069291</c:v>
                </c:pt>
              </c:numCache>
            </c:numRef>
          </c:val>
        </c:ser>
        <c:axId val="110163456"/>
        <c:axId val="110164992"/>
      </c:barChart>
      <c:catAx>
        <c:axId val="110163456"/>
        <c:scaling>
          <c:orientation val="minMax"/>
        </c:scaling>
        <c:axPos val="l"/>
        <c:tickLblPos val="nextTo"/>
        <c:crossAx val="110164992"/>
        <c:crosses val="autoZero"/>
        <c:auto val="1"/>
        <c:lblAlgn val="ctr"/>
        <c:lblOffset val="100"/>
      </c:catAx>
      <c:valAx>
        <c:axId val="110164992"/>
        <c:scaling>
          <c:orientation val="minMax"/>
        </c:scaling>
        <c:axPos val="b"/>
        <c:majorGridlines/>
        <c:numFmt formatCode="0%" sourceLinked="1"/>
        <c:tickLblPos val="nextTo"/>
        <c:crossAx val="11016345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Circular migrants (wide def.)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circularity!$T$11</c:f>
              <c:strCache>
                <c:ptCount val="1"/>
                <c:pt idx="0">
                  <c:v>Circular wide</c:v>
                </c:pt>
              </c:strCache>
            </c:strRef>
          </c:tx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showVal val="1"/>
          </c:dLbls>
          <c:cat>
            <c:strRef>
              <c:f>circularity!$Q$12:$Q$19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circularity!$T$12:$T$19</c:f>
              <c:numCache>
                <c:formatCode>0%</c:formatCode>
                <c:ptCount val="8"/>
                <c:pt idx="0">
                  <c:v>1.9762845849802386E-2</c:v>
                </c:pt>
                <c:pt idx="1">
                  <c:v>3.125E-2</c:v>
                </c:pt>
                <c:pt idx="2">
                  <c:v>9.4339622641509448E-3</c:v>
                </c:pt>
                <c:pt idx="3">
                  <c:v>0.19191919191919196</c:v>
                </c:pt>
                <c:pt idx="4">
                  <c:v>0.16053511705685619</c:v>
                </c:pt>
                <c:pt idx="5">
                  <c:v>2.9810298102981032E-2</c:v>
                </c:pt>
                <c:pt idx="6">
                  <c:v>7.567567567567568E-2</c:v>
                </c:pt>
                <c:pt idx="7">
                  <c:v>7.3381950774840471E-2</c:v>
                </c:pt>
              </c:numCache>
            </c:numRef>
          </c:val>
        </c:ser>
        <c:axId val="122200448"/>
        <c:axId val="122201984"/>
      </c:barChart>
      <c:catAx>
        <c:axId val="122200448"/>
        <c:scaling>
          <c:orientation val="minMax"/>
        </c:scaling>
        <c:axPos val="l"/>
        <c:tickLblPos val="nextTo"/>
        <c:crossAx val="122201984"/>
        <c:crosses val="autoZero"/>
        <c:auto val="1"/>
        <c:lblAlgn val="ctr"/>
        <c:lblOffset val="100"/>
      </c:catAx>
      <c:valAx>
        <c:axId val="122201984"/>
        <c:scaling>
          <c:orientation val="minMax"/>
          <c:max val="0.5"/>
        </c:scaling>
        <c:axPos val="b"/>
        <c:majorGridlines/>
        <c:numFmt formatCode="0%" sourceLinked="1"/>
        <c:tickLblPos val="nextTo"/>
        <c:crossAx val="12220044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dirty="0"/>
              <a:t>Complex </a:t>
            </a:r>
            <a:r>
              <a:rPr lang="en-US" dirty="0" smtClean="0"/>
              <a:t>migrants (+1 migration)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circularity!$R$11</c:f>
              <c:strCache>
                <c:ptCount val="1"/>
                <c:pt idx="0">
                  <c:v>Complex migrants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showVal val="1"/>
          </c:dLbls>
          <c:cat>
            <c:strRef>
              <c:f>circularity!$Q$12:$Q$19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circularity!$R$12:$R$19</c:f>
              <c:numCache>
                <c:formatCode>0%</c:formatCode>
                <c:ptCount val="8"/>
                <c:pt idx="0">
                  <c:v>0.16205533596837945</c:v>
                </c:pt>
                <c:pt idx="1">
                  <c:v>0.15625000000000003</c:v>
                </c:pt>
                <c:pt idx="2">
                  <c:v>2.2012578616352203E-2</c:v>
                </c:pt>
                <c:pt idx="3">
                  <c:v>0.40404040404040409</c:v>
                </c:pt>
                <c:pt idx="4">
                  <c:v>0.4648829431438129</c:v>
                </c:pt>
                <c:pt idx="5">
                  <c:v>6.5040650406504072E-2</c:v>
                </c:pt>
                <c:pt idx="6">
                  <c:v>0.15405405405405406</c:v>
                </c:pt>
                <c:pt idx="7">
                  <c:v>0.1973564266180492</c:v>
                </c:pt>
              </c:numCache>
            </c:numRef>
          </c:val>
        </c:ser>
        <c:axId val="122215808"/>
        <c:axId val="122303616"/>
      </c:barChart>
      <c:catAx>
        <c:axId val="122215808"/>
        <c:scaling>
          <c:orientation val="minMax"/>
        </c:scaling>
        <c:axPos val="l"/>
        <c:tickLblPos val="nextTo"/>
        <c:crossAx val="122303616"/>
        <c:crosses val="autoZero"/>
        <c:auto val="1"/>
        <c:lblAlgn val="ctr"/>
        <c:lblOffset val="100"/>
      </c:catAx>
      <c:valAx>
        <c:axId val="122303616"/>
        <c:scaling>
          <c:orientation val="minMax"/>
        </c:scaling>
        <c:axPos val="b"/>
        <c:majorGridlines/>
        <c:numFmt formatCode="0%" sourceLinked="1"/>
        <c:tickLblPos val="nextTo"/>
        <c:crossAx val="122215808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4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dirty="0"/>
              <a:t>Share of circular </a:t>
            </a:r>
            <a:r>
              <a:rPr lang="en-US" dirty="0" smtClean="0"/>
              <a:t>migrants  (</a:t>
            </a:r>
            <a:r>
              <a:rPr lang="en-US" dirty="0"/>
              <a:t>over total in each flow)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circularity!$R$123</c:f>
              <c:strCache>
                <c:ptCount val="1"/>
                <c:pt idx="0">
                  <c:v> long-term</c:v>
                </c:pt>
              </c:strCache>
            </c:strRef>
          </c:tx>
          <c:cat>
            <c:strRef>
              <c:f>circularity!$Q$124:$Q$130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circularity!$R$124:$R$130</c:f>
              <c:numCache>
                <c:formatCode>0%</c:formatCode>
                <c:ptCount val="7"/>
                <c:pt idx="0">
                  <c:v>0.2</c:v>
                </c:pt>
                <c:pt idx="1">
                  <c:v>0.22222222222222221</c:v>
                </c:pt>
                <c:pt idx="2">
                  <c:v>0</c:v>
                </c:pt>
                <c:pt idx="3">
                  <c:v>0.4210526315789474</c:v>
                </c:pt>
                <c:pt idx="4">
                  <c:v>0.37500000000000006</c:v>
                </c:pt>
                <c:pt idx="5">
                  <c:v>0.3636363636363637</c:v>
                </c:pt>
                <c:pt idx="6">
                  <c:v>7.1428571428571425E-2</c:v>
                </c:pt>
              </c:numCache>
            </c:numRef>
          </c:val>
        </c:ser>
        <c:ser>
          <c:idx val="1"/>
          <c:order val="1"/>
          <c:tx>
            <c:strRef>
              <c:f>circularity!$S$123</c:f>
              <c:strCache>
                <c:ptCount val="1"/>
                <c:pt idx="0">
                  <c:v>short-term</c:v>
                </c:pt>
              </c:strCache>
            </c:strRef>
          </c:tx>
          <c:cat>
            <c:strRef>
              <c:f>circularity!$Q$124:$Q$130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circularity!$S$124:$S$130</c:f>
              <c:numCache>
                <c:formatCode>0%</c:formatCode>
                <c:ptCount val="7"/>
                <c:pt idx="0">
                  <c:v>0.8</c:v>
                </c:pt>
                <c:pt idx="1">
                  <c:v>0.7777777777777779</c:v>
                </c:pt>
                <c:pt idx="2">
                  <c:v>1</c:v>
                </c:pt>
                <c:pt idx="3">
                  <c:v>0.57894736842105254</c:v>
                </c:pt>
                <c:pt idx="4">
                  <c:v>0.62500000000000011</c:v>
                </c:pt>
                <c:pt idx="5">
                  <c:v>0.63636363636363646</c:v>
                </c:pt>
                <c:pt idx="6">
                  <c:v>0.9285714285714286</c:v>
                </c:pt>
              </c:numCache>
            </c:numRef>
          </c:val>
        </c:ser>
        <c:dLbls>
          <c:showVal val="1"/>
        </c:dLbls>
        <c:overlap val="-25"/>
        <c:axId val="122349824"/>
        <c:axId val="111222784"/>
      </c:barChart>
      <c:catAx>
        <c:axId val="122349824"/>
        <c:scaling>
          <c:orientation val="minMax"/>
        </c:scaling>
        <c:axPos val="l"/>
        <c:majorTickMark val="none"/>
        <c:tickLblPos val="nextTo"/>
        <c:crossAx val="111222784"/>
        <c:crosses val="autoZero"/>
        <c:auto val="1"/>
        <c:lblAlgn val="ctr"/>
        <c:lblOffset val="100"/>
      </c:catAx>
      <c:valAx>
        <c:axId val="111222784"/>
        <c:scaling>
          <c:orientation val="minMax"/>
        </c:scaling>
        <c:delete val="1"/>
        <c:axPos val="b"/>
        <c:numFmt formatCode="0%" sourceLinked="1"/>
        <c:tickLblPos val="none"/>
        <c:crossAx val="12234982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Satisfaction with return decision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return!$J$16</c:f>
              <c:strCache>
                <c:ptCount val="1"/>
                <c:pt idx="0">
                  <c:v>Satisfied</c:v>
                </c:pt>
              </c:strCache>
            </c:strRef>
          </c:tx>
          <c:dLbls>
            <c:showVal val="1"/>
          </c:dLbls>
          <c:cat>
            <c:strRef>
              <c:f>return!$I$17:$I$23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return!$J$17:$J$23</c:f>
              <c:numCache>
                <c:formatCode>0%</c:formatCode>
                <c:ptCount val="7"/>
                <c:pt idx="0">
                  <c:v>0.62845849802371578</c:v>
                </c:pt>
                <c:pt idx="1">
                  <c:v>0.79370629370629353</c:v>
                </c:pt>
                <c:pt idx="2">
                  <c:v>0.82334384858044163</c:v>
                </c:pt>
                <c:pt idx="3">
                  <c:v>0.6262626262626263</c:v>
                </c:pt>
                <c:pt idx="4">
                  <c:v>0.77591973244147205</c:v>
                </c:pt>
                <c:pt idx="5">
                  <c:v>0.70380434782608692</c:v>
                </c:pt>
                <c:pt idx="6">
                  <c:v>0.75945945945945981</c:v>
                </c:pt>
              </c:numCache>
            </c:numRef>
          </c:val>
        </c:ser>
        <c:ser>
          <c:idx val="1"/>
          <c:order val="1"/>
          <c:tx>
            <c:strRef>
              <c:f>return!$K$16</c:f>
              <c:strCache>
                <c:ptCount val="1"/>
                <c:pt idx="0">
                  <c:v>Neither</c:v>
                </c:pt>
              </c:strCache>
            </c:strRef>
          </c:tx>
          <c:cat>
            <c:strRef>
              <c:f>return!$I$17:$I$23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return!$K$17:$K$23</c:f>
              <c:numCache>
                <c:formatCode>0%</c:formatCode>
                <c:ptCount val="7"/>
                <c:pt idx="0">
                  <c:v>0.17786561264822134</c:v>
                </c:pt>
                <c:pt idx="1">
                  <c:v>8.7412587412587353E-2</c:v>
                </c:pt>
                <c:pt idx="2">
                  <c:v>0.11041009463722394</c:v>
                </c:pt>
                <c:pt idx="3">
                  <c:v>0.127946127946128</c:v>
                </c:pt>
                <c:pt idx="4">
                  <c:v>8.3612040133779292E-2</c:v>
                </c:pt>
                <c:pt idx="5">
                  <c:v>0.15489130434782619</c:v>
                </c:pt>
                <c:pt idx="6">
                  <c:v>0.18108108108108117</c:v>
                </c:pt>
              </c:numCache>
            </c:numRef>
          </c:val>
        </c:ser>
        <c:ser>
          <c:idx val="2"/>
          <c:order val="2"/>
          <c:tx>
            <c:strRef>
              <c:f>return!$L$16</c:f>
              <c:strCache>
                <c:ptCount val="1"/>
                <c:pt idx="0">
                  <c:v>Disatisfied</c:v>
                </c:pt>
              </c:strCache>
            </c:strRef>
          </c:tx>
          <c:dLbls>
            <c:showVal val="1"/>
          </c:dLbls>
          <c:cat>
            <c:strRef>
              <c:f>return!$I$17:$I$23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return!$L$17:$L$23</c:f>
              <c:numCache>
                <c:formatCode>0%</c:formatCode>
                <c:ptCount val="7"/>
                <c:pt idx="0">
                  <c:v>0.19367588932806318</c:v>
                </c:pt>
                <c:pt idx="1">
                  <c:v>0.11888111888111889</c:v>
                </c:pt>
                <c:pt idx="2">
                  <c:v>6.6246056782334375E-2</c:v>
                </c:pt>
                <c:pt idx="3">
                  <c:v>0.24579124579124589</c:v>
                </c:pt>
                <c:pt idx="4">
                  <c:v>0.14046822742474921</c:v>
                </c:pt>
                <c:pt idx="5">
                  <c:v>0.141304347826087</c:v>
                </c:pt>
                <c:pt idx="6">
                  <c:v>5.9459459459459463E-2</c:v>
                </c:pt>
              </c:numCache>
            </c:numRef>
          </c:val>
        </c:ser>
        <c:gapWidth val="55"/>
        <c:overlap val="100"/>
        <c:axId val="111262336"/>
        <c:axId val="122360192"/>
      </c:barChart>
      <c:catAx>
        <c:axId val="111262336"/>
        <c:scaling>
          <c:orientation val="minMax"/>
        </c:scaling>
        <c:axPos val="b"/>
        <c:majorTickMark val="none"/>
        <c:tickLblPos val="nextTo"/>
        <c:crossAx val="122360192"/>
        <c:crosses val="autoZero"/>
        <c:auto val="1"/>
        <c:lblAlgn val="ctr"/>
        <c:lblOffset val="100"/>
      </c:catAx>
      <c:valAx>
        <c:axId val="1223601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1262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Satisfaction with life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return!$J$4</c:f>
              <c:strCache>
                <c:ptCount val="1"/>
                <c:pt idx="0">
                  <c:v>Satisfied</c:v>
                </c:pt>
              </c:strCache>
            </c:strRef>
          </c:tx>
          <c:dLbls>
            <c:showVal val="1"/>
          </c:dLbls>
          <c:cat>
            <c:strRef>
              <c:f>return!$I$5:$I$11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return!$J$5:$J$11</c:f>
              <c:numCache>
                <c:formatCode>0%</c:formatCode>
                <c:ptCount val="7"/>
                <c:pt idx="0">
                  <c:v>0.81673306772908372</c:v>
                </c:pt>
                <c:pt idx="1">
                  <c:v>0.77430555555555591</c:v>
                </c:pt>
                <c:pt idx="2">
                  <c:v>0.88643533123028373</c:v>
                </c:pt>
                <c:pt idx="3">
                  <c:v>0.82491582491582494</c:v>
                </c:pt>
                <c:pt idx="4">
                  <c:v>0.8929765886287625</c:v>
                </c:pt>
                <c:pt idx="5">
                  <c:v>0.70299727520435973</c:v>
                </c:pt>
                <c:pt idx="6">
                  <c:v>0.70380434782608692</c:v>
                </c:pt>
              </c:numCache>
            </c:numRef>
          </c:val>
        </c:ser>
        <c:ser>
          <c:idx val="1"/>
          <c:order val="1"/>
          <c:tx>
            <c:strRef>
              <c:f>return!$K$4</c:f>
              <c:strCache>
                <c:ptCount val="1"/>
                <c:pt idx="0">
                  <c:v>Neither</c:v>
                </c:pt>
              </c:strCache>
            </c:strRef>
          </c:tx>
          <c:cat>
            <c:strRef>
              <c:f>return!$I$5:$I$11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return!$K$5:$K$11</c:f>
              <c:numCache>
                <c:formatCode>0%</c:formatCode>
                <c:ptCount val="7"/>
                <c:pt idx="0">
                  <c:v>0.11952191235059761</c:v>
                </c:pt>
                <c:pt idx="1">
                  <c:v>0.1388888888888889</c:v>
                </c:pt>
                <c:pt idx="2">
                  <c:v>8.8328075709779241E-2</c:v>
                </c:pt>
                <c:pt idx="3">
                  <c:v>9.7643097643097643E-2</c:v>
                </c:pt>
                <c:pt idx="4">
                  <c:v>5.0167224080267574E-2</c:v>
                </c:pt>
                <c:pt idx="5">
                  <c:v>0.19346049046321531</c:v>
                </c:pt>
                <c:pt idx="6">
                  <c:v>0.19021739130434792</c:v>
                </c:pt>
              </c:numCache>
            </c:numRef>
          </c:val>
        </c:ser>
        <c:ser>
          <c:idx val="2"/>
          <c:order val="2"/>
          <c:tx>
            <c:strRef>
              <c:f>return!$L$4</c:f>
              <c:strCache>
                <c:ptCount val="1"/>
                <c:pt idx="0">
                  <c:v>Disatisfied</c:v>
                </c:pt>
              </c:strCache>
            </c:strRef>
          </c:tx>
          <c:dLbls>
            <c:showVal val="1"/>
          </c:dLbls>
          <c:cat>
            <c:strRef>
              <c:f>return!$I$5:$I$11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return!$L$5:$L$11</c:f>
              <c:numCache>
                <c:formatCode>0%</c:formatCode>
                <c:ptCount val="7"/>
                <c:pt idx="0">
                  <c:v>6.3745019920318724E-2</c:v>
                </c:pt>
                <c:pt idx="1">
                  <c:v>8.6805555555555566E-2</c:v>
                </c:pt>
                <c:pt idx="2">
                  <c:v>2.5236593059936911E-2</c:v>
                </c:pt>
                <c:pt idx="3">
                  <c:v>7.7441077441077436E-2</c:v>
                </c:pt>
                <c:pt idx="4">
                  <c:v>5.6856187290969896E-2</c:v>
                </c:pt>
                <c:pt idx="5">
                  <c:v>0.10354223433242507</c:v>
                </c:pt>
                <c:pt idx="6">
                  <c:v>0.10597826086956519</c:v>
                </c:pt>
              </c:numCache>
            </c:numRef>
          </c:val>
        </c:ser>
        <c:gapWidth val="55"/>
        <c:overlap val="100"/>
        <c:axId val="122398976"/>
        <c:axId val="122404864"/>
      </c:barChart>
      <c:catAx>
        <c:axId val="122398976"/>
        <c:scaling>
          <c:orientation val="minMax"/>
        </c:scaling>
        <c:axPos val="b"/>
        <c:majorTickMark val="none"/>
        <c:tickLblPos val="nextTo"/>
        <c:crossAx val="122404864"/>
        <c:crosses val="autoZero"/>
        <c:auto val="1"/>
        <c:lblAlgn val="ctr"/>
        <c:lblOffset val="100"/>
      </c:catAx>
      <c:valAx>
        <c:axId val="1224048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398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dirty="0"/>
              <a:t>Change of plans</a:t>
            </a:r>
            <a:r>
              <a:rPr lang="en-US" dirty="0" smtClean="0"/>
              <a:t>: likely to </a:t>
            </a:r>
            <a:r>
              <a:rPr lang="en-US" dirty="0" err="1"/>
              <a:t>remigrate</a:t>
            </a:r>
            <a:r>
              <a:rPr lang="en-US" dirty="0"/>
              <a:t> or not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return!$J$40</c:f>
              <c:strCache>
                <c:ptCount val="1"/>
                <c:pt idx="0">
                  <c:v>Plans unchanged </c:v>
                </c:pt>
              </c:strCache>
            </c:strRef>
          </c:tx>
          <c:dLbls>
            <c:showVal val="1"/>
          </c:dLbls>
          <c:cat>
            <c:strRef>
              <c:f>return!$I$41:$I$47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return!$J$41:$J$47</c:f>
              <c:numCache>
                <c:formatCode>0%</c:formatCode>
                <c:ptCount val="7"/>
                <c:pt idx="0">
                  <c:v>0.60474308300395263</c:v>
                </c:pt>
                <c:pt idx="1">
                  <c:v>0.70833333333333348</c:v>
                </c:pt>
                <c:pt idx="2">
                  <c:v>0.69182389937106914</c:v>
                </c:pt>
                <c:pt idx="3">
                  <c:v>0.61952861952861971</c:v>
                </c:pt>
                <c:pt idx="4">
                  <c:v>0.67892976588628762</c:v>
                </c:pt>
                <c:pt idx="5">
                  <c:v>0.5392953929539297</c:v>
                </c:pt>
                <c:pt idx="6">
                  <c:v>0.56756756756756743</c:v>
                </c:pt>
              </c:numCache>
            </c:numRef>
          </c:val>
        </c:ser>
        <c:ser>
          <c:idx val="1"/>
          <c:order val="1"/>
          <c:tx>
            <c:strRef>
              <c:f>return!$K$40</c:f>
              <c:strCache>
                <c:ptCount val="1"/>
                <c:pt idx="0">
                  <c:v>Likely to remigrate against expectation 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return!$I$41:$I$47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return!$K$41:$K$47</c:f>
              <c:numCache>
                <c:formatCode>0%</c:formatCode>
                <c:ptCount val="7"/>
                <c:pt idx="0">
                  <c:v>8.695652173913046E-2</c:v>
                </c:pt>
                <c:pt idx="1">
                  <c:v>5.9027777777777783E-2</c:v>
                </c:pt>
                <c:pt idx="2">
                  <c:v>3.7735849056603786E-2</c:v>
                </c:pt>
                <c:pt idx="3">
                  <c:v>1.6835016835016835E-2</c:v>
                </c:pt>
                <c:pt idx="4">
                  <c:v>3.6789297658862886E-2</c:v>
                </c:pt>
                <c:pt idx="5">
                  <c:v>2.4390243902439025E-2</c:v>
                </c:pt>
                <c:pt idx="6">
                  <c:v>2.7027027027027039E-2</c:v>
                </c:pt>
              </c:numCache>
            </c:numRef>
          </c:val>
        </c:ser>
        <c:ser>
          <c:idx val="2"/>
          <c:order val="2"/>
          <c:tx>
            <c:strRef>
              <c:f>return!$L$40</c:f>
              <c:strCache>
                <c:ptCount val="1"/>
                <c:pt idx="0">
                  <c:v>Unlikely to remigrate against expectations </c:v>
                </c:pt>
              </c:strCache>
            </c:strRef>
          </c:tx>
          <c:dLbls>
            <c:showVal val="1"/>
          </c:dLbls>
          <c:cat>
            <c:strRef>
              <c:f>return!$I$41:$I$47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return!$L$41:$L$47</c:f>
              <c:numCache>
                <c:formatCode>0%</c:formatCode>
                <c:ptCount val="7"/>
                <c:pt idx="0">
                  <c:v>0.11857707509881421</c:v>
                </c:pt>
                <c:pt idx="1">
                  <c:v>0.18402777777777779</c:v>
                </c:pt>
                <c:pt idx="2">
                  <c:v>0.14465408805031446</c:v>
                </c:pt>
                <c:pt idx="3">
                  <c:v>0.20538720538720542</c:v>
                </c:pt>
                <c:pt idx="4">
                  <c:v>0.1806020066889632</c:v>
                </c:pt>
                <c:pt idx="5">
                  <c:v>0.20325203252032525</c:v>
                </c:pt>
                <c:pt idx="6">
                  <c:v>0.21891891891891893</c:v>
                </c:pt>
              </c:numCache>
            </c:numRef>
          </c:val>
        </c:ser>
        <c:ser>
          <c:idx val="3"/>
          <c:order val="3"/>
          <c:tx>
            <c:strRef>
              <c:f>return!$M$40</c:f>
              <c:strCache>
                <c:ptCount val="1"/>
                <c:pt idx="0">
                  <c:v>Unclear expectations</c:v>
                </c:pt>
              </c:strCache>
            </c:strRef>
          </c:tx>
          <c:cat>
            <c:strRef>
              <c:f>return!$I$41:$I$47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return!$M$41:$M$47</c:f>
              <c:numCache>
                <c:formatCode>0%</c:formatCode>
                <c:ptCount val="7"/>
                <c:pt idx="0">
                  <c:v>0.18972332015810278</c:v>
                </c:pt>
                <c:pt idx="1">
                  <c:v>4.8611111111111112E-2</c:v>
                </c:pt>
                <c:pt idx="2">
                  <c:v>0.12578616352201261</c:v>
                </c:pt>
                <c:pt idx="3">
                  <c:v>0.15824915824915828</c:v>
                </c:pt>
                <c:pt idx="4">
                  <c:v>0.10367892976588629</c:v>
                </c:pt>
                <c:pt idx="5">
                  <c:v>0.23306233062330625</c:v>
                </c:pt>
                <c:pt idx="6">
                  <c:v>0.18648648648648658</c:v>
                </c:pt>
              </c:numCache>
            </c:numRef>
          </c:val>
        </c:ser>
        <c:gapWidth val="55"/>
        <c:overlap val="100"/>
        <c:axId val="122505856"/>
        <c:axId val="122544512"/>
      </c:barChart>
      <c:catAx>
        <c:axId val="122505856"/>
        <c:scaling>
          <c:orientation val="minMax"/>
        </c:scaling>
        <c:axPos val="b"/>
        <c:majorTickMark val="none"/>
        <c:tickLblPos val="nextTo"/>
        <c:crossAx val="122544512"/>
        <c:crosses val="autoZero"/>
        <c:auto val="1"/>
        <c:lblAlgn val="ctr"/>
        <c:lblOffset val="100"/>
      </c:catAx>
      <c:valAx>
        <c:axId val="1225445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5058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Financial situation at return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return!$J$55</c:f>
              <c:strCache>
                <c:ptCount val="1"/>
                <c:pt idx="0">
                  <c:v>Sufficien</c:v>
                </c:pt>
              </c:strCache>
            </c:strRef>
          </c:tx>
          <c:dLbls>
            <c:showVal val="1"/>
          </c:dLbls>
          <c:cat>
            <c:strRef>
              <c:f>return!$I$56:$I$62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return!$J$56:$J$62</c:f>
              <c:numCache>
                <c:formatCode>0%</c:formatCode>
                <c:ptCount val="7"/>
                <c:pt idx="0">
                  <c:v>0.82071713147410363</c:v>
                </c:pt>
                <c:pt idx="1">
                  <c:v>0.67595818815331021</c:v>
                </c:pt>
                <c:pt idx="2">
                  <c:v>0.80891719745222923</c:v>
                </c:pt>
                <c:pt idx="3">
                  <c:v>0.80808080808080818</c:v>
                </c:pt>
                <c:pt idx="4">
                  <c:v>0.89632107023411378</c:v>
                </c:pt>
                <c:pt idx="5">
                  <c:v>0.48450704225352115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return!$K$55</c:f>
              <c:strCache>
                <c:ptCount val="1"/>
                <c:pt idx="0">
                  <c:v>Insuffici</c:v>
                </c:pt>
              </c:strCache>
            </c:strRef>
          </c:tx>
          <c:cat>
            <c:strRef>
              <c:f>return!$I$56:$I$62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return!$K$56:$K$62</c:f>
              <c:numCache>
                <c:formatCode>0%</c:formatCode>
                <c:ptCount val="7"/>
                <c:pt idx="0">
                  <c:v>0.17928286852589645</c:v>
                </c:pt>
                <c:pt idx="1">
                  <c:v>0.32404181184668995</c:v>
                </c:pt>
                <c:pt idx="2">
                  <c:v>0.19108280254777071</c:v>
                </c:pt>
                <c:pt idx="3">
                  <c:v>0.19191919191919193</c:v>
                </c:pt>
                <c:pt idx="4">
                  <c:v>0.10367892976588629</c:v>
                </c:pt>
                <c:pt idx="5">
                  <c:v>0.51549295774647874</c:v>
                </c:pt>
                <c:pt idx="6">
                  <c:v>0.5</c:v>
                </c:pt>
              </c:numCache>
            </c:numRef>
          </c:val>
        </c:ser>
        <c:gapWidth val="55"/>
        <c:overlap val="100"/>
        <c:axId val="122600064"/>
        <c:axId val="122605952"/>
      </c:barChart>
      <c:catAx>
        <c:axId val="122600064"/>
        <c:scaling>
          <c:orientation val="minMax"/>
        </c:scaling>
        <c:axPos val="b"/>
        <c:majorTickMark val="none"/>
        <c:tickLblPos val="nextTo"/>
        <c:crossAx val="122605952"/>
        <c:crosses val="autoZero"/>
        <c:auto val="1"/>
        <c:lblAlgn val="ctr"/>
        <c:lblOffset val="100"/>
      </c:catAx>
      <c:valAx>
        <c:axId val="1226059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60006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Financial situation at interview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return!$J$67</c:f>
              <c:strCache>
                <c:ptCount val="1"/>
                <c:pt idx="0">
                  <c:v>Sufficien</c:v>
                </c:pt>
              </c:strCache>
            </c:strRef>
          </c:tx>
          <c:dLbls>
            <c:showVal val="1"/>
          </c:dLbls>
          <c:cat>
            <c:strRef>
              <c:f>return!$I$68:$I$74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return!$J$68:$J$74</c:f>
              <c:numCache>
                <c:formatCode>0%</c:formatCode>
                <c:ptCount val="7"/>
                <c:pt idx="0">
                  <c:v>0.84615384615384626</c:v>
                </c:pt>
                <c:pt idx="1">
                  <c:v>0.59027777777777768</c:v>
                </c:pt>
                <c:pt idx="2">
                  <c:v>0.77987421383647826</c:v>
                </c:pt>
                <c:pt idx="3">
                  <c:v>0.84511784511784516</c:v>
                </c:pt>
                <c:pt idx="4">
                  <c:v>0.8729096989966556</c:v>
                </c:pt>
                <c:pt idx="5">
                  <c:v>0.44540229885057475</c:v>
                </c:pt>
                <c:pt idx="6">
                  <c:v>0.39226519337016585</c:v>
                </c:pt>
              </c:numCache>
            </c:numRef>
          </c:val>
        </c:ser>
        <c:ser>
          <c:idx val="1"/>
          <c:order val="1"/>
          <c:tx>
            <c:strRef>
              <c:f>return!$K$67</c:f>
              <c:strCache>
                <c:ptCount val="1"/>
                <c:pt idx="0">
                  <c:v>Insuffici</c:v>
                </c:pt>
              </c:strCache>
            </c:strRef>
          </c:tx>
          <c:cat>
            <c:strRef>
              <c:f>return!$I$68:$I$74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return!$K$68:$K$74</c:f>
              <c:numCache>
                <c:formatCode>0%</c:formatCode>
                <c:ptCount val="7"/>
                <c:pt idx="0">
                  <c:v>0.15384615384615391</c:v>
                </c:pt>
                <c:pt idx="1">
                  <c:v>0.40972222222222227</c:v>
                </c:pt>
                <c:pt idx="2">
                  <c:v>0.22012578616352202</c:v>
                </c:pt>
                <c:pt idx="3">
                  <c:v>0.15488215488215493</c:v>
                </c:pt>
                <c:pt idx="4">
                  <c:v>0.12709030100334448</c:v>
                </c:pt>
                <c:pt idx="5">
                  <c:v>0.5545977011494253</c:v>
                </c:pt>
                <c:pt idx="6">
                  <c:v>0.60773480662983459</c:v>
                </c:pt>
              </c:numCache>
            </c:numRef>
          </c:val>
        </c:ser>
        <c:gapWidth val="55"/>
        <c:overlap val="100"/>
        <c:axId val="122643584"/>
        <c:axId val="122645120"/>
      </c:barChart>
      <c:catAx>
        <c:axId val="122643584"/>
        <c:scaling>
          <c:orientation val="minMax"/>
        </c:scaling>
        <c:axPos val="b"/>
        <c:majorTickMark val="none"/>
        <c:tickLblPos val="nextTo"/>
        <c:crossAx val="122645120"/>
        <c:crosses val="autoZero"/>
        <c:auto val="1"/>
        <c:lblAlgn val="ctr"/>
        <c:lblOffset val="100"/>
      </c:catAx>
      <c:valAx>
        <c:axId val="1226451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64358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Activity status at interview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return!$J$101</c:f>
              <c:strCache>
                <c:ptCount val="1"/>
                <c:pt idx="0">
                  <c:v>Working</c:v>
                </c:pt>
              </c:strCache>
            </c:strRef>
          </c:tx>
          <c:cat>
            <c:strRef>
              <c:f>return!$I$102:$I$108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return!$J$102:$J$108</c:f>
              <c:numCache>
                <c:formatCode>0%</c:formatCode>
                <c:ptCount val="7"/>
                <c:pt idx="0">
                  <c:v>0.87351778656126466</c:v>
                </c:pt>
                <c:pt idx="1">
                  <c:v>0.66319444444444464</c:v>
                </c:pt>
                <c:pt idx="2">
                  <c:v>0.59433962264150952</c:v>
                </c:pt>
                <c:pt idx="3">
                  <c:v>0.78451178451178449</c:v>
                </c:pt>
                <c:pt idx="4">
                  <c:v>0.75084175084175098</c:v>
                </c:pt>
                <c:pt idx="5">
                  <c:v>0.57452574525745259</c:v>
                </c:pt>
                <c:pt idx="6">
                  <c:v>0.6459459459459459</c:v>
                </c:pt>
              </c:numCache>
            </c:numRef>
          </c:val>
        </c:ser>
        <c:ser>
          <c:idx val="1"/>
          <c:order val="1"/>
          <c:tx>
            <c:strRef>
              <c:f>return!$K$101</c:f>
              <c:strCache>
                <c:ptCount val="1"/>
                <c:pt idx="0">
                  <c:v>Unemp</c:v>
                </c:pt>
              </c:strCache>
            </c:strRef>
          </c:tx>
          <c:dLbls>
            <c:showVal val="1"/>
          </c:dLbls>
          <c:cat>
            <c:strRef>
              <c:f>return!$I$102:$I$108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return!$K$102:$K$108</c:f>
              <c:numCache>
                <c:formatCode>0%</c:formatCode>
                <c:ptCount val="7"/>
                <c:pt idx="0">
                  <c:v>4.3478260869565223E-2</c:v>
                </c:pt>
                <c:pt idx="1">
                  <c:v>7.9861111111111119E-2</c:v>
                </c:pt>
                <c:pt idx="2">
                  <c:v>0.17610062893081757</c:v>
                </c:pt>
                <c:pt idx="3">
                  <c:v>2.6936026936026935E-2</c:v>
                </c:pt>
                <c:pt idx="4">
                  <c:v>6.7340067340067339E-2</c:v>
                </c:pt>
                <c:pt idx="5">
                  <c:v>8.1300813008130079E-2</c:v>
                </c:pt>
                <c:pt idx="6">
                  <c:v>8.9189189189189208E-2</c:v>
                </c:pt>
              </c:numCache>
            </c:numRef>
          </c:val>
        </c:ser>
        <c:ser>
          <c:idx val="2"/>
          <c:order val="2"/>
          <c:tx>
            <c:strRef>
              <c:f>return!$L$101</c:f>
              <c:strCache>
                <c:ptCount val="1"/>
                <c:pt idx="0">
                  <c:v>Other</c:v>
                </c:pt>
              </c:strCache>
            </c:strRef>
          </c:tx>
          <c:dLbls>
            <c:showVal val="1"/>
          </c:dLbls>
          <c:cat>
            <c:strRef>
              <c:f>return!$I$102:$I$108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return!$L$102:$L$108</c:f>
              <c:numCache>
                <c:formatCode>0%</c:formatCode>
                <c:ptCount val="7"/>
                <c:pt idx="0">
                  <c:v>8.3003952569169995E-2</c:v>
                </c:pt>
                <c:pt idx="1">
                  <c:v>0.25694444444444442</c:v>
                </c:pt>
                <c:pt idx="2">
                  <c:v>0.22955974842767296</c:v>
                </c:pt>
                <c:pt idx="3">
                  <c:v>0.18855218855218861</c:v>
                </c:pt>
                <c:pt idx="4">
                  <c:v>0.18181818181818188</c:v>
                </c:pt>
                <c:pt idx="5">
                  <c:v>0.34417344173441738</c:v>
                </c:pt>
                <c:pt idx="6">
                  <c:v>0.26486486486486499</c:v>
                </c:pt>
              </c:numCache>
            </c:numRef>
          </c:val>
        </c:ser>
        <c:gapWidth val="55"/>
        <c:overlap val="100"/>
        <c:axId val="122758272"/>
        <c:axId val="122759808"/>
      </c:barChart>
      <c:catAx>
        <c:axId val="122758272"/>
        <c:scaling>
          <c:orientation val="minMax"/>
        </c:scaling>
        <c:axPos val="b"/>
        <c:majorTickMark val="none"/>
        <c:tickLblPos val="nextTo"/>
        <c:crossAx val="122759808"/>
        <c:crosses val="autoZero"/>
        <c:auto val="1"/>
        <c:lblAlgn val="ctr"/>
        <c:lblOffset val="100"/>
      </c:catAx>
      <c:valAx>
        <c:axId val="1227598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758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Activity status at return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return!$J$90</c:f>
              <c:strCache>
                <c:ptCount val="1"/>
                <c:pt idx="0">
                  <c:v>Working</c:v>
                </c:pt>
              </c:strCache>
            </c:strRef>
          </c:tx>
          <c:dLbls>
            <c:showVal val="1"/>
          </c:dLbls>
          <c:cat>
            <c:strRef>
              <c:f>return!$I$91:$I$97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return!$J$91:$J$97</c:f>
              <c:numCache>
                <c:formatCode>0%</c:formatCode>
                <c:ptCount val="7"/>
                <c:pt idx="0">
                  <c:v>0.76095617529880488</c:v>
                </c:pt>
                <c:pt idx="1">
                  <c:v>0.91258741258741261</c:v>
                </c:pt>
                <c:pt idx="2">
                  <c:v>0.95238095238095233</c:v>
                </c:pt>
                <c:pt idx="3">
                  <c:v>0.76870748299319747</c:v>
                </c:pt>
                <c:pt idx="4">
                  <c:v>0.76689189189189211</c:v>
                </c:pt>
                <c:pt idx="5">
                  <c:v>0.99456521739130432</c:v>
                </c:pt>
                <c:pt idx="6">
                  <c:v>0.99184782608695654</c:v>
                </c:pt>
              </c:numCache>
            </c:numRef>
          </c:val>
        </c:ser>
        <c:ser>
          <c:idx val="1"/>
          <c:order val="1"/>
          <c:tx>
            <c:strRef>
              <c:f>return!$K$90</c:f>
              <c:strCache>
                <c:ptCount val="1"/>
                <c:pt idx="0">
                  <c:v>Unemp</c:v>
                </c:pt>
              </c:strCache>
            </c:strRef>
          </c:tx>
          <c:cat>
            <c:strRef>
              <c:f>return!$I$91:$I$97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return!$K$91:$K$97</c:f>
              <c:numCache>
                <c:formatCode>0%</c:formatCode>
                <c:ptCount val="7"/>
                <c:pt idx="0">
                  <c:v>4.7808764940239057E-2</c:v>
                </c:pt>
                <c:pt idx="1">
                  <c:v>6.9930069930069939E-3</c:v>
                </c:pt>
                <c:pt idx="2">
                  <c:v>3.1746031746031746E-3</c:v>
                </c:pt>
                <c:pt idx="3">
                  <c:v>8.1632653061224497E-2</c:v>
                </c:pt>
                <c:pt idx="4">
                  <c:v>4.7297297297297314E-2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return!$L$90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return!$I$91:$I$97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return!$L$91:$L$97</c:f>
              <c:numCache>
                <c:formatCode>0%</c:formatCode>
                <c:ptCount val="7"/>
                <c:pt idx="0">
                  <c:v>0.1912350597609562</c:v>
                </c:pt>
                <c:pt idx="1">
                  <c:v>8.0419580419580403E-2</c:v>
                </c:pt>
                <c:pt idx="2">
                  <c:v>4.444444444444446E-2</c:v>
                </c:pt>
                <c:pt idx="3">
                  <c:v>0.1496598639455782</c:v>
                </c:pt>
                <c:pt idx="4">
                  <c:v>0.18581081081081083</c:v>
                </c:pt>
                <c:pt idx="5">
                  <c:v>5.434782608695652E-3</c:v>
                </c:pt>
                <c:pt idx="6">
                  <c:v>8.1521739130434798E-3</c:v>
                </c:pt>
              </c:numCache>
            </c:numRef>
          </c:val>
        </c:ser>
        <c:gapWidth val="55"/>
        <c:overlap val="100"/>
        <c:axId val="122683776"/>
        <c:axId val="122685312"/>
      </c:barChart>
      <c:catAx>
        <c:axId val="122683776"/>
        <c:scaling>
          <c:orientation val="minMax"/>
        </c:scaling>
        <c:axPos val="b"/>
        <c:majorTickMark val="none"/>
        <c:tickLblPos val="nextTo"/>
        <c:crossAx val="122685312"/>
        <c:crosses val="autoZero"/>
        <c:auto val="1"/>
        <c:lblAlgn val="ctr"/>
        <c:lblOffset val="100"/>
      </c:catAx>
      <c:valAx>
        <c:axId val="1226853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683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Reasons for migration (short-term)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'short mig'!$M$96</c:f>
              <c:strCache>
                <c:ptCount val="1"/>
                <c:pt idx="0">
                  <c:v>Family</c:v>
                </c:pt>
              </c:strCache>
            </c:strRef>
          </c:tx>
          <c:cat>
            <c:strRef>
              <c:f>'short mig'!$L$97:$L$104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'short mig'!$M$97:$M$104</c:f>
              <c:numCache>
                <c:formatCode>0%</c:formatCode>
                <c:ptCount val="8"/>
                <c:pt idx="0">
                  <c:v>9.836065573770493E-2</c:v>
                </c:pt>
                <c:pt idx="1">
                  <c:v>8.9385474860335185E-2</c:v>
                </c:pt>
                <c:pt idx="2">
                  <c:v>8.8495575221238965E-2</c:v>
                </c:pt>
                <c:pt idx="3">
                  <c:v>5.5555555555555539E-2</c:v>
                </c:pt>
                <c:pt idx="4">
                  <c:v>9.7345132743362844E-2</c:v>
                </c:pt>
                <c:pt idx="5">
                  <c:v>7.5144508670520235E-2</c:v>
                </c:pt>
                <c:pt idx="6">
                  <c:v>3.559870550161813E-2</c:v>
                </c:pt>
                <c:pt idx="7">
                  <c:v>6.9128787878787873E-2</c:v>
                </c:pt>
              </c:numCache>
            </c:numRef>
          </c:val>
        </c:ser>
        <c:ser>
          <c:idx val="1"/>
          <c:order val="1"/>
          <c:tx>
            <c:strRef>
              <c:f>'short mig'!$N$96</c:f>
              <c:strCache>
                <c:ptCount val="1"/>
                <c:pt idx="0">
                  <c:v>Financial</c:v>
                </c:pt>
              </c:strCache>
            </c:strRef>
          </c:tx>
          <c:cat>
            <c:strRef>
              <c:f>'short mig'!$L$97:$L$104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'short mig'!$N$97:$N$104</c:f>
              <c:numCache>
                <c:formatCode>0%</c:formatCode>
                <c:ptCount val="8"/>
                <c:pt idx="0">
                  <c:v>0.27868852459016391</c:v>
                </c:pt>
                <c:pt idx="1">
                  <c:v>0.82681564245810091</c:v>
                </c:pt>
                <c:pt idx="2">
                  <c:v>0.87610619469026552</c:v>
                </c:pt>
                <c:pt idx="3">
                  <c:v>0.88888888888888884</c:v>
                </c:pt>
                <c:pt idx="4">
                  <c:v>0.75221238938053081</c:v>
                </c:pt>
                <c:pt idx="5">
                  <c:v>0.80924855491329484</c:v>
                </c:pt>
                <c:pt idx="6">
                  <c:v>0.91262135922330112</c:v>
                </c:pt>
                <c:pt idx="7">
                  <c:v>0.82102272727272729</c:v>
                </c:pt>
              </c:numCache>
            </c:numRef>
          </c:val>
        </c:ser>
        <c:ser>
          <c:idx val="2"/>
          <c:order val="2"/>
          <c:tx>
            <c:strRef>
              <c:f>'short mig'!$O$96</c:f>
              <c:strCache>
                <c:ptCount val="1"/>
                <c:pt idx="0">
                  <c:v>Study</c:v>
                </c:pt>
              </c:strCache>
            </c:strRef>
          </c:tx>
          <c:cat>
            <c:strRef>
              <c:f>'short mig'!$L$97:$L$104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'short mig'!$O$97:$O$104</c:f>
              <c:numCache>
                <c:formatCode>0%</c:formatCode>
                <c:ptCount val="8"/>
                <c:pt idx="0">
                  <c:v>0.3606557377049181</c:v>
                </c:pt>
                <c:pt idx="1">
                  <c:v>1.11731843575419E-2</c:v>
                </c:pt>
                <c:pt idx="2">
                  <c:v>8.8495575221238972E-3</c:v>
                </c:pt>
                <c:pt idx="3">
                  <c:v>0</c:v>
                </c:pt>
                <c:pt idx="4">
                  <c:v>8.8495575221238965E-2</c:v>
                </c:pt>
                <c:pt idx="5">
                  <c:v>0</c:v>
                </c:pt>
                <c:pt idx="6">
                  <c:v>9.7087378640776708E-3</c:v>
                </c:pt>
                <c:pt idx="7">
                  <c:v>3.5984848484848495E-2</c:v>
                </c:pt>
              </c:numCache>
            </c:numRef>
          </c:val>
        </c:ser>
        <c:ser>
          <c:idx val="3"/>
          <c:order val="3"/>
          <c:tx>
            <c:strRef>
              <c:f>'short mig'!$P$96</c:f>
              <c:strCache>
                <c:ptCount val="1"/>
                <c:pt idx="0">
                  <c:v>Lifestyle</c:v>
                </c:pt>
              </c:strCache>
            </c:strRef>
          </c:tx>
          <c:cat>
            <c:strRef>
              <c:f>'short mig'!$L$97:$L$104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'short mig'!$P$97:$P$104</c:f>
              <c:numCache>
                <c:formatCode>0%</c:formatCode>
                <c:ptCount val="8"/>
                <c:pt idx="0">
                  <c:v>0.26229508196721318</c:v>
                </c:pt>
                <c:pt idx="1">
                  <c:v>4.4692737430167606E-2</c:v>
                </c:pt>
                <c:pt idx="2">
                  <c:v>1.7699115044247787E-2</c:v>
                </c:pt>
                <c:pt idx="3">
                  <c:v>9.2592592592592622E-3</c:v>
                </c:pt>
                <c:pt idx="4">
                  <c:v>8.8495575221238972E-3</c:v>
                </c:pt>
                <c:pt idx="5">
                  <c:v>8.6705202312138713E-2</c:v>
                </c:pt>
                <c:pt idx="6">
                  <c:v>3.559870550161813E-2</c:v>
                </c:pt>
                <c:pt idx="7">
                  <c:v>5.1136363636363646E-2</c:v>
                </c:pt>
              </c:numCache>
            </c:numRef>
          </c:val>
        </c:ser>
        <c:ser>
          <c:idx val="4"/>
          <c:order val="4"/>
          <c:tx>
            <c:strRef>
              <c:f>'short mig'!$Q$96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'short mig'!$L$97:$L$104</c:f>
              <c:strCache>
                <c:ptCount val="8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  <c:pt idx="7">
                  <c:v>Total</c:v>
                </c:pt>
              </c:strCache>
            </c:strRef>
          </c:cat>
          <c:val>
            <c:numRef>
              <c:f>'short mig'!$Q$97:$Q$104</c:f>
              <c:numCache>
                <c:formatCode>0%</c:formatCode>
                <c:ptCount val="8"/>
                <c:pt idx="0">
                  <c:v>0</c:v>
                </c:pt>
                <c:pt idx="1">
                  <c:v>2.7932960893854754E-2</c:v>
                </c:pt>
                <c:pt idx="2">
                  <c:v>8.8495575221238972E-3</c:v>
                </c:pt>
                <c:pt idx="3">
                  <c:v>4.6296296296296301E-2</c:v>
                </c:pt>
                <c:pt idx="4">
                  <c:v>5.3097345132743369E-2</c:v>
                </c:pt>
                <c:pt idx="5">
                  <c:v>2.8901734104046239E-2</c:v>
                </c:pt>
                <c:pt idx="6">
                  <c:v>6.4724919093851144E-3</c:v>
                </c:pt>
                <c:pt idx="7">
                  <c:v>2.2727272727272742E-2</c:v>
                </c:pt>
              </c:numCache>
            </c:numRef>
          </c:val>
        </c:ser>
        <c:gapWidth val="55"/>
        <c:overlap val="100"/>
        <c:axId val="110667264"/>
        <c:axId val="110668800"/>
      </c:barChart>
      <c:catAx>
        <c:axId val="110667264"/>
        <c:scaling>
          <c:orientation val="minMax"/>
        </c:scaling>
        <c:axPos val="b"/>
        <c:majorTickMark val="none"/>
        <c:tickLblPos val="nextTo"/>
        <c:crossAx val="110668800"/>
        <c:crosses val="autoZero"/>
        <c:auto val="1"/>
        <c:lblAlgn val="ctr"/>
        <c:lblOffset val="100"/>
      </c:catAx>
      <c:valAx>
        <c:axId val="1106688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0667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Formal contract at return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return!$J$113</c:f>
              <c:strCache>
                <c:ptCount val="1"/>
                <c:pt idx="0">
                  <c:v>Yes</c:v>
                </c:pt>
              </c:strCache>
            </c:strRef>
          </c:tx>
          <c:cat>
            <c:strRef>
              <c:f>return!$I$114:$I$120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return!$J$114:$J$120</c:f>
              <c:numCache>
                <c:formatCode>0%</c:formatCode>
                <c:ptCount val="7"/>
                <c:pt idx="0">
                  <c:v>0.42857142857142855</c:v>
                </c:pt>
                <c:pt idx="1">
                  <c:v>0.61510791366906481</c:v>
                </c:pt>
                <c:pt idx="2">
                  <c:v>0.57912457912457926</c:v>
                </c:pt>
                <c:pt idx="3">
                  <c:v>0.20640569395017794</c:v>
                </c:pt>
                <c:pt idx="4">
                  <c:v>0.29513888888888895</c:v>
                </c:pt>
                <c:pt idx="5">
                  <c:v>0.19005847953216376</c:v>
                </c:pt>
                <c:pt idx="6">
                  <c:v>0.39473684210526322</c:v>
                </c:pt>
              </c:numCache>
            </c:numRef>
          </c:val>
        </c:ser>
        <c:ser>
          <c:idx val="1"/>
          <c:order val="1"/>
          <c:tx>
            <c:strRef>
              <c:f>return!$K$113</c:f>
              <c:strCache>
                <c:ptCount val="1"/>
                <c:pt idx="0">
                  <c:v>Not alwasy</c:v>
                </c:pt>
              </c:strCache>
            </c:strRef>
          </c:tx>
          <c:cat>
            <c:strRef>
              <c:f>return!$I$114:$I$120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return!$K$114:$K$120</c:f>
              <c:numCache>
                <c:formatCode>0%</c:formatCode>
                <c:ptCount val="7"/>
                <c:pt idx="0">
                  <c:v>3.7815126050420172E-2</c:v>
                </c:pt>
                <c:pt idx="1">
                  <c:v>6.83453237410072E-2</c:v>
                </c:pt>
                <c:pt idx="2">
                  <c:v>0.10101010101010102</c:v>
                </c:pt>
                <c:pt idx="3">
                  <c:v>7.4733096085409276E-2</c:v>
                </c:pt>
                <c:pt idx="4">
                  <c:v>6.9444444444444461E-2</c:v>
                </c:pt>
                <c:pt idx="5">
                  <c:v>0.11695906432748536</c:v>
                </c:pt>
                <c:pt idx="6">
                  <c:v>6.1403508771929807E-2</c:v>
                </c:pt>
              </c:numCache>
            </c:numRef>
          </c:val>
        </c:ser>
        <c:ser>
          <c:idx val="2"/>
          <c:order val="2"/>
          <c:tx>
            <c:strRef>
              <c:f>return!$L$113</c:f>
              <c:strCache>
                <c:ptCount val="1"/>
                <c:pt idx="0">
                  <c:v>No</c:v>
                </c:pt>
              </c:strCache>
            </c:strRef>
          </c:tx>
          <c:dLbls>
            <c:showVal val="1"/>
          </c:dLbls>
          <c:cat>
            <c:strRef>
              <c:f>return!$I$114:$I$120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return!$L$114:$L$120</c:f>
              <c:numCache>
                <c:formatCode>0%</c:formatCode>
                <c:ptCount val="7"/>
                <c:pt idx="0">
                  <c:v>0.17226890756302524</c:v>
                </c:pt>
                <c:pt idx="1">
                  <c:v>0.20503597122302158</c:v>
                </c:pt>
                <c:pt idx="2">
                  <c:v>0.24242424242424246</c:v>
                </c:pt>
                <c:pt idx="3">
                  <c:v>0.11743772241992882</c:v>
                </c:pt>
                <c:pt idx="4">
                  <c:v>0.13541666666666669</c:v>
                </c:pt>
                <c:pt idx="5">
                  <c:v>0.6842105263157896</c:v>
                </c:pt>
                <c:pt idx="6">
                  <c:v>0.52631578947368418</c:v>
                </c:pt>
              </c:numCache>
            </c:numRef>
          </c:val>
        </c:ser>
        <c:gapWidth val="55"/>
        <c:overlap val="100"/>
        <c:axId val="122732928"/>
        <c:axId val="122734464"/>
      </c:barChart>
      <c:catAx>
        <c:axId val="122732928"/>
        <c:scaling>
          <c:orientation val="minMax"/>
        </c:scaling>
        <c:axPos val="b"/>
        <c:majorTickMark val="none"/>
        <c:tickLblPos val="nextTo"/>
        <c:crossAx val="122734464"/>
        <c:crosses val="autoZero"/>
        <c:auto val="1"/>
        <c:lblAlgn val="ctr"/>
        <c:lblOffset val="100"/>
      </c:catAx>
      <c:valAx>
        <c:axId val="1227344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732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Formal contract at interview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return!$J$124</c:f>
              <c:strCache>
                <c:ptCount val="1"/>
                <c:pt idx="0">
                  <c:v>Yes</c:v>
                </c:pt>
              </c:strCache>
            </c:strRef>
          </c:tx>
          <c:cat>
            <c:strRef>
              <c:f>return!$I$125:$I$131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return!$J$125:$J$131</c:f>
              <c:numCache>
                <c:formatCode>0%</c:formatCode>
                <c:ptCount val="7"/>
                <c:pt idx="0">
                  <c:v>0.4880000000000001</c:v>
                </c:pt>
                <c:pt idx="1">
                  <c:v>0.45296167247386765</c:v>
                </c:pt>
                <c:pt idx="2">
                  <c:v>0.44838709677419358</c:v>
                </c:pt>
                <c:pt idx="3">
                  <c:v>6.6202090592334492E-2</c:v>
                </c:pt>
                <c:pt idx="4">
                  <c:v>0.21328671328671328</c:v>
                </c:pt>
                <c:pt idx="5">
                  <c:v>0.31024096385542183</c:v>
                </c:pt>
                <c:pt idx="6">
                  <c:v>0.30952380952380965</c:v>
                </c:pt>
              </c:numCache>
            </c:numRef>
          </c:val>
        </c:ser>
        <c:ser>
          <c:idx val="1"/>
          <c:order val="1"/>
          <c:tx>
            <c:strRef>
              <c:f>return!$K$124</c:f>
              <c:strCache>
                <c:ptCount val="1"/>
                <c:pt idx="0">
                  <c:v>Not alwasy</c:v>
                </c:pt>
              </c:strCache>
            </c:strRef>
          </c:tx>
          <c:cat>
            <c:strRef>
              <c:f>return!$I$125:$I$131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return!$K$125:$K$131</c:f>
              <c:numCache>
                <c:formatCode>0%</c:formatCode>
                <c:ptCount val="7"/>
                <c:pt idx="0">
                  <c:v>2.8000000000000001E-2</c:v>
                </c:pt>
                <c:pt idx="1">
                  <c:v>3.4843205574912901E-3</c:v>
                </c:pt>
                <c:pt idx="2">
                  <c:v>1.6129032258064519E-2</c:v>
                </c:pt>
                <c:pt idx="3">
                  <c:v>2.7874564459930317E-2</c:v>
                </c:pt>
                <c:pt idx="4">
                  <c:v>1.0489510489510493E-2</c:v>
                </c:pt>
                <c:pt idx="5">
                  <c:v>7.8313253012048223E-2</c:v>
                </c:pt>
                <c:pt idx="6">
                  <c:v>7.1428571428571425E-2</c:v>
                </c:pt>
              </c:numCache>
            </c:numRef>
          </c:val>
        </c:ser>
        <c:ser>
          <c:idx val="2"/>
          <c:order val="2"/>
          <c:tx>
            <c:strRef>
              <c:f>return!$L$124</c:f>
              <c:strCache>
                <c:ptCount val="1"/>
                <c:pt idx="0">
                  <c:v>No</c:v>
                </c:pt>
              </c:strCache>
            </c:strRef>
          </c:tx>
          <c:dLbls>
            <c:showVal val="1"/>
          </c:dLbls>
          <c:cat>
            <c:strRef>
              <c:f>return!$I$125:$I$131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return!$L$125:$L$131</c:f>
              <c:numCache>
                <c:formatCode>0%</c:formatCode>
                <c:ptCount val="7"/>
                <c:pt idx="0">
                  <c:v>8.8000000000000023E-2</c:v>
                </c:pt>
                <c:pt idx="1">
                  <c:v>7.6655052264808357E-2</c:v>
                </c:pt>
                <c:pt idx="2">
                  <c:v>4.1935483870967752E-2</c:v>
                </c:pt>
                <c:pt idx="3">
                  <c:v>0.10104529616724739</c:v>
                </c:pt>
                <c:pt idx="4">
                  <c:v>3.8461538461538464E-2</c:v>
                </c:pt>
                <c:pt idx="5">
                  <c:v>8.4337349397590383E-2</c:v>
                </c:pt>
                <c:pt idx="6">
                  <c:v>0.1339285714285714</c:v>
                </c:pt>
              </c:numCache>
            </c:numRef>
          </c:val>
        </c:ser>
        <c:gapWidth val="55"/>
        <c:overlap val="100"/>
        <c:axId val="122846592"/>
        <c:axId val="122852480"/>
      </c:barChart>
      <c:catAx>
        <c:axId val="122846592"/>
        <c:scaling>
          <c:orientation val="minMax"/>
        </c:scaling>
        <c:axPos val="b"/>
        <c:majorTickMark val="none"/>
        <c:tickLblPos val="nextTo"/>
        <c:crossAx val="122852480"/>
        <c:crosses val="autoZero"/>
        <c:auto val="1"/>
        <c:lblAlgn val="ctr"/>
        <c:lblOffset val="100"/>
      </c:catAx>
      <c:valAx>
        <c:axId val="12285248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846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Impact of return on children's emotional wellbeing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return!$J$148</c:f>
              <c:strCache>
                <c:ptCount val="1"/>
                <c:pt idx="0">
                  <c:v>Positive</c:v>
                </c:pt>
              </c:strCache>
            </c:strRef>
          </c:tx>
          <c:dLbls>
            <c:showVal val="1"/>
          </c:dLbls>
          <c:cat>
            <c:strRef>
              <c:f>return!$I$149:$I$155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return!$J$149:$J$155</c:f>
              <c:numCache>
                <c:formatCode>0%</c:formatCode>
                <c:ptCount val="7"/>
                <c:pt idx="0">
                  <c:v>0.24390243902439029</c:v>
                </c:pt>
                <c:pt idx="1">
                  <c:v>0.39473684210526322</c:v>
                </c:pt>
                <c:pt idx="2">
                  <c:v>0.36458333333333331</c:v>
                </c:pt>
                <c:pt idx="3">
                  <c:v>0.42906574394463681</c:v>
                </c:pt>
                <c:pt idx="4">
                  <c:v>0.5</c:v>
                </c:pt>
                <c:pt idx="5">
                  <c:v>0.50568181818181834</c:v>
                </c:pt>
                <c:pt idx="6">
                  <c:v>0.48618784530386744</c:v>
                </c:pt>
              </c:numCache>
            </c:numRef>
          </c:val>
        </c:ser>
        <c:ser>
          <c:idx val="1"/>
          <c:order val="1"/>
          <c:tx>
            <c:strRef>
              <c:f>return!$K$148</c:f>
              <c:strCache>
                <c:ptCount val="1"/>
                <c:pt idx="0">
                  <c:v>Negative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return!$I$149:$I$155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return!$K$149:$K$155</c:f>
              <c:numCache>
                <c:formatCode>0%</c:formatCode>
                <c:ptCount val="7"/>
                <c:pt idx="0">
                  <c:v>6.5040650406504072E-2</c:v>
                </c:pt>
                <c:pt idx="1">
                  <c:v>3.7593984962406017E-3</c:v>
                </c:pt>
                <c:pt idx="2">
                  <c:v>6.9444444444444458E-3</c:v>
                </c:pt>
                <c:pt idx="3">
                  <c:v>5.5363321799307967E-2</c:v>
                </c:pt>
                <c:pt idx="4">
                  <c:v>1.3888888888888892E-2</c:v>
                </c:pt>
                <c:pt idx="5">
                  <c:v>2.2727272727272742E-2</c:v>
                </c:pt>
                <c:pt idx="6">
                  <c:v>1.3812154696132603E-2</c:v>
                </c:pt>
              </c:numCache>
            </c:numRef>
          </c:val>
        </c:ser>
        <c:ser>
          <c:idx val="2"/>
          <c:order val="2"/>
          <c:tx>
            <c:strRef>
              <c:f>return!$L$148</c:f>
              <c:strCache>
                <c:ptCount val="1"/>
                <c:pt idx="0">
                  <c:v>No effect</c:v>
                </c:pt>
              </c:strCache>
            </c:strRef>
          </c:tx>
          <c:cat>
            <c:strRef>
              <c:f>return!$I$149:$I$155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return!$L$149:$L$155</c:f>
              <c:numCache>
                <c:formatCode>0%</c:formatCode>
                <c:ptCount val="7"/>
                <c:pt idx="0">
                  <c:v>4.8780487804878071E-2</c:v>
                </c:pt>
                <c:pt idx="1">
                  <c:v>6.3909774436090222E-2</c:v>
                </c:pt>
                <c:pt idx="2">
                  <c:v>5.5555555555555539E-2</c:v>
                </c:pt>
                <c:pt idx="3">
                  <c:v>4.1522491349480981E-2</c:v>
                </c:pt>
                <c:pt idx="4">
                  <c:v>3.4722222222222224E-2</c:v>
                </c:pt>
                <c:pt idx="5">
                  <c:v>4.2613636363636381E-2</c:v>
                </c:pt>
                <c:pt idx="6">
                  <c:v>4.696132596685082E-2</c:v>
                </c:pt>
              </c:numCache>
            </c:numRef>
          </c:val>
        </c:ser>
        <c:gapWidth val="55"/>
        <c:overlap val="100"/>
        <c:axId val="122903936"/>
        <c:axId val="122913920"/>
      </c:barChart>
      <c:catAx>
        <c:axId val="122903936"/>
        <c:scaling>
          <c:orientation val="minMax"/>
        </c:scaling>
        <c:axPos val="b"/>
        <c:majorTickMark val="none"/>
        <c:tickLblPos val="nextTo"/>
        <c:crossAx val="122913920"/>
        <c:crosses val="autoZero"/>
        <c:auto val="1"/>
        <c:lblAlgn val="ctr"/>
        <c:lblOffset val="100"/>
      </c:catAx>
      <c:valAx>
        <c:axId val="1229139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903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Impact of return on capacity to cover healthcare needs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return!$J$193</c:f>
              <c:strCache>
                <c:ptCount val="1"/>
                <c:pt idx="0">
                  <c:v>Positive</c:v>
                </c:pt>
              </c:strCache>
            </c:strRef>
          </c:tx>
          <c:dLbls>
            <c:showVal val="1"/>
          </c:dLbls>
          <c:cat>
            <c:strRef>
              <c:f>return!$I$194:$I$200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return!$J$194:$J$200</c:f>
              <c:numCache>
                <c:formatCode>0%</c:formatCode>
                <c:ptCount val="7"/>
                <c:pt idx="0">
                  <c:v>0.252</c:v>
                </c:pt>
                <c:pt idx="1">
                  <c:v>0.56140350877192957</c:v>
                </c:pt>
                <c:pt idx="2">
                  <c:v>0.72955974842767291</c:v>
                </c:pt>
                <c:pt idx="3">
                  <c:v>0.6271186440677966</c:v>
                </c:pt>
                <c:pt idx="4">
                  <c:v>0.72818791946308736</c:v>
                </c:pt>
                <c:pt idx="5">
                  <c:v>0.80991735537190068</c:v>
                </c:pt>
                <c:pt idx="6">
                  <c:v>0.77989130434782616</c:v>
                </c:pt>
              </c:numCache>
            </c:numRef>
          </c:val>
        </c:ser>
        <c:ser>
          <c:idx val="1"/>
          <c:order val="1"/>
          <c:tx>
            <c:strRef>
              <c:f>return!$K$193</c:f>
              <c:strCache>
                <c:ptCount val="1"/>
                <c:pt idx="0">
                  <c:v>Negative</c:v>
                </c:pt>
              </c:strCache>
            </c:strRef>
          </c:tx>
          <c:cat>
            <c:strRef>
              <c:f>return!$I$194:$I$200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return!$K$194:$K$200</c:f>
              <c:numCache>
                <c:formatCode>0%</c:formatCode>
                <c:ptCount val="7"/>
                <c:pt idx="0">
                  <c:v>8.8000000000000023E-2</c:v>
                </c:pt>
                <c:pt idx="1">
                  <c:v>2.4561403508771933E-2</c:v>
                </c:pt>
                <c:pt idx="2">
                  <c:v>2.8301886792452827E-2</c:v>
                </c:pt>
                <c:pt idx="3">
                  <c:v>8.4745762711864445E-2</c:v>
                </c:pt>
                <c:pt idx="4">
                  <c:v>7.7181208053691289E-2</c:v>
                </c:pt>
                <c:pt idx="5">
                  <c:v>5.5096418732782388E-3</c:v>
                </c:pt>
                <c:pt idx="6">
                  <c:v>1.358695652173913E-2</c:v>
                </c:pt>
              </c:numCache>
            </c:numRef>
          </c:val>
        </c:ser>
        <c:ser>
          <c:idx val="2"/>
          <c:order val="2"/>
          <c:tx>
            <c:strRef>
              <c:f>return!$L$193</c:f>
              <c:strCache>
                <c:ptCount val="1"/>
                <c:pt idx="0">
                  <c:v>No effect</c:v>
                </c:pt>
              </c:strCache>
            </c:strRef>
          </c:tx>
          <c:cat>
            <c:strRef>
              <c:f>return!$I$194:$I$200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return!$L$194:$L$200</c:f>
              <c:numCache>
                <c:formatCode>0%</c:formatCode>
                <c:ptCount val="7"/>
                <c:pt idx="0">
                  <c:v>0.53200000000000003</c:v>
                </c:pt>
                <c:pt idx="1">
                  <c:v>0.37543859649122807</c:v>
                </c:pt>
                <c:pt idx="2">
                  <c:v>0.20754716981132082</c:v>
                </c:pt>
                <c:pt idx="3">
                  <c:v>0.27796610169491537</c:v>
                </c:pt>
                <c:pt idx="4">
                  <c:v>0.18791946308724841</c:v>
                </c:pt>
                <c:pt idx="5">
                  <c:v>7.7134986225895333E-2</c:v>
                </c:pt>
                <c:pt idx="6">
                  <c:v>8.4239130434782608E-2</c:v>
                </c:pt>
              </c:numCache>
            </c:numRef>
          </c:val>
        </c:ser>
        <c:gapWidth val="55"/>
        <c:overlap val="100"/>
        <c:axId val="122948224"/>
        <c:axId val="122966400"/>
      </c:barChart>
      <c:catAx>
        <c:axId val="122948224"/>
        <c:scaling>
          <c:orientation val="minMax"/>
        </c:scaling>
        <c:axPos val="b"/>
        <c:majorTickMark val="none"/>
        <c:tickLblPos val="nextTo"/>
        <c:crossAx val="122966400"/>
        <c:crosses val="autoZero"/>
        <c:auto val="1"/>
        <c:lblAlgn val="ctr"/>
        <c:lblOffset val="100"/>
      </c:catAx>
      <c:valAx>
        <c:axId val="1229664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9482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dirty="0"/>
              <a:t>Reward to effort at </a:t>
            </a:r>
            <a:r>
              <a:rPr lang="en-US" dirty="0" smtClean="0"/>
              <a:t>destination (EU)</a:t>
            </a:r>
            <a:endParaRPr lang="en-US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return!$J$241</c:f>
              <c:strCache>
                <c:ptCount val="1"/>
                <c:pt idx="0">
                  <c:v>Success unrelated to work (luck, connections)</c:v>
                </c:pt>
              </c:strCache>
            </c:strRef>
          </c:tx>
          <c:dLbls>
            <c:showVal val="1"/>
          </c:dLbls>
          <c:cat>
            <c:strRef>
              <c:f>return!$I$242:$I$248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return!$J$242:$J$248</c:f>
              <c:numCache>
                <c:formatCode>0%</c:formatCode>
                <c:ptCount val="7"/>
                <c:pt idx="0">
                  <c:v>0.39583333333333331</c:v>
                </c:pt>
                <c:pt idx="1">
                  <c:v>0.27208480565371035</c:v>
                </c:pt>
                <c:pt idx="2">
                  <c:v>0.36942675159235677</c:v>
                </c:pt>
                <c:pt idx="3">
                  <c:v>0.53767123287671259</c:v>
                </c:pt>
                <c:pt idx="4">
                  <c:v>0.48464163822525597</c:v>
                </c:pt>
                <c:pt idx="5">
                  <c:v>0.31486880466472317</c:v>
                </c:pt>
                <c:pt idx="6">
                  <c:v>0.25146198830409361</c:v>
                </c:pt>
              </c:numCache>
            </c:numRef>
          </c:val>
        </c:ser>
        <c:ser>
          <c:idx val="1"/>
          <c:order val="1"/>
          <c:tx>
            <c:strRef>
              <c:f>return!$K$241</c:f>
              <c:strCache>
                <c:ptCount val="1"/>
                <c:pt idx="0">
                  <c:v>Success related to work</c:v>
                </c:pt>
              </c:strCache>
            </c:strRef>
          </c:tx>
          <c:cat>
            <c:strRef>
              <c:f>return!$I$242:$I$248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return!$K$242:$K$248</c:f>
              <c:numCache>
                <c:formatCode>0%</c:formatCode>
                <c:ptCount val="7"/>
                <c:pt idx="0">
                  <c:v>0.60416666666666652</c:v>
                </c:pt>
                <c:pt idx="1">
                  <c:v>0.72791519434628971</c:v>
                </c:pt>
                <c:pt idx="2">
                  <c:v>0.63057324840764328</c:v>
                </c:pt>
                <c:pt idx="3">
                  <c:v>0.46232876712328785</c:v>
                </c:pt>
                <c:pt idx="4">
                  <c:v>0.51535836177474381</c:v>
                </c:pt>
                <c:pt idx="5">
                  <c:v>0.685131195335277</c:v>
                </c:pt>
                <c:pt idx="6">
                  <c:v>0.7485380116959065</c:v>
                </c:pt>
              </c:numCache>
            </c:numRef>
          </c:val>
        </c:ser>
        <c:gapWidth val="55"/>
        <c:overlap val="100"/>
        <c:axId val="123008512"/>
        <c:axId val="123010048"/>
      </c:barChart>
      <c:catAx>
        <c:axId val="123008512"/>
        <c:scaling>
          <c:orientation val="minMax"/>
        </c:scaling>
        <c:axPos val="b"/>
        <c:majorTickMark val="none"/>
        <c:tickLblPos val="nextTo"/>
        <c:crossAx val="123010048"/>
        <c:crosses val="autoZero"/>
        <c:auto val="1"/>
        <c:lblAlgn val="ctr"/>
        <c:lblOffset val="100"/>
      </c:catAx>
      <c:valAx>
        <c:axId val="1230100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30085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Reward to effort at origin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return!$J$230</c:f>
              <c:strCache>
                <c:ptCount val="1"/>
                <c:pt idx="0">
                  <c:v>Success unrelated to work (luck, connections)</c:v>
                </c:pt>
              </c:strCache>
            </c:strRef>
          </c:tx>
          <c:dLbls>
            <c:showVal val="1"/>
          </c:dLbls>
          <c:cat>
            <c:strRef>
              <c:f>return!$I$231:$I$237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return!$J$231:$J$237</c:f>
              <c:numCache>
                <c:formatCode>0%</c:formatCode>
                <c:ptCount val="7"/>
                <c:pt idx="0">
                  <c:v>0.61538461538461553</c:v>
                </c:pt>
                <c:pt idx="1">
                  <c:v>0.76923076923076927</c:v>
                </c:pt>
                <c:pt idx="2">
                  <c:v>0.7587301587301587</c:v>
                </c:pt>
                <c:pt idx="3">
                  <c:v>0.84121621621621623</c:v>
                </c:pt>
                <c:pt idx="4">
                  <c:v>0.77441077441077455</c:v>
                </c:pt>
                <c:pt idx="5">
                  <c:v>0.75900277008310268</c:v>
                </c:pt>
                <c:pt idx="6">
                  <c:v>0.76271186440677974</c:v>
                </c:pt>
              </c:numCache>
            </c:numRef>
          </c:val>
        </c:ser>
        <c:ser>
          <c:idx val="1"/>
          <c:order val="1"/>
          <c:tx>
            <c:strRef>
              <c:f>return!$K$230</c:f>
              <c:strCache>
                <c:ptCount val="1"/>
                <c:pt idx="0">
                  <c:v>Success related to work</c:v>
                </c:pt>
              </c:strCache>
            </c:strRef>
          </c:tx>
          <c:cat>
            <c:strRef>
              <c:f>return!$I$231:$I$237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return!$K$231:$K$237</c:f>
              <c:numCache>
                <c:formatCode>0%</c:formatCode>
                <c:ptCount val="7"/>
                <c:pt idx="0">
                  <c:v>0.38461538461538469</c:v>
                </c:pt>
                <c:pt idx="1">
                  <c:v>0.23076923076923084</c:v>
                </c:pt>
                <c:pt idx="2">
                  <c:v>0.2412698412698413</c:v>
                </c:pt>
                <c:pt idx="3">
                  <c:v>0.1587837837837838</c:v>
                </c:pt>
                <c:pt idx="4">
                  <c:v>0.22558922558922562</c:v>
                </c:pt>
                <c:pt idx="5">
                  <c:v>0.24099722991689754</c:v>
                </c:pt>
                <c:pt idx="6">
                  <c:v>0.23728813559322043</c:v>
                </c:pt>
              </c:numCache>
            </c:numRef>
          </c:val>
        </c:ser>
        <c:gapWidth val="55"/>
        <c:overlap val="100"/>
        <c:axId val="123060224"/>
        <c:axId val="123061760"/>
      </c:barChart>
      <c:catAx>
        <c:axId val="123060224"/>
        <c:scaling>
          <c:orientation val="minMax"/>
        </c:scaling>
        <c:axPos val="b"/>
        <c:majorTickMark val="none"/>
        <c:tickLblPos val="nextTo"/>
        <c:crossAx val="123061760"/>
        <c:crosses val="autoZero"/>
        <c:auto val="1"/>
        <c:lblAlgn val="ctr"/>
        <c:lblOffset val="100"/>
      </c:catAx>
      <c:valAx>
        <c:axId val="123061760"/>
        <c:scaling>
          <c:orientation val="minMax"/>
          <c:min val="0"/>
        </c:scaling>
        <c:axPos val="l"/>
        <c:majorGridlines/>
        <c:numFmt formatCode="0%" sourceLinked="1"/>
        <c:majorTickMark val="none"/>
        <c:tickLblPos val="nextTo"/>
        <c:crossAx val="12306022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Felt at home at destination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return!$J$207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return!$I$208:$I$214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return!$J$208:$J$214</c:f>
              <c:numCache>
                <c:formatCode>0%</c:formatCode>
                <c:ptCount val="7"/>
                <c:pt idx="0">
                  <c:v>0.7888446215139443</c:v>
                </c:pt>
                <c:pt idx="1">
                  <c:v>0.36842105263157893</c:v>
                </c:pt>
                <c:pt idx="2">
                  <c:v>0.50157728706624582</c:v>
                </c:pt>
                <c:pt idx="3">
                  <c:v>0.34680134680134678</c:v>
                </c:pt>
                <c:pt idx="4">
                  <c:v>0.43812709030100339</c:v>
                </c:pt>
                <c:pt idx="5">
                  <c:v>0.27823691460055094</c:v>
                </c:pt>
                <c:pt idx="6">
                  <c:v>0.22589531680440775</c:v>
                </c:pt>
              </c:numCache>
            </c:numRef>
          </c:val>
        </c:ser>
        <c:ser>
          <c:idx val="1"/>
          <c:order val="1"/>
          <c:tx>
            <c:strRef>
              <c:f>return!$K$207</c:f>
              <c:strCache>
                <c:ptCount val="1"/>
                <c:pt idx="0">
                  <c:v>Disagree</c:v>
                </c:pt>
              </c:strCache>
            </c:strRef>
          </c:tx>
          <c:cat>
            <c:strRef>
              <c:f>return!$I$208:$I$214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return!$K$208:$K$214</c:f>
              <c:numCache>
                <c:formatCode>0%</c:formatCode>
                <c:ptCount val="7"/>
                <c:pt idx="0">
                  <c:v>0.21115537848605578</c:v>
                </c:pt>
                <c:pt idx="1">
                  <c:v>0.63157894736842113</c:v>
                </c:pt>
                <c:pt idx="2">
                  <c:v>0.49842271293375406</c:v>
                </c:pt>
                <c:pt idx="3">
                  <c:v>0.65319865319865344</c:v>
                </c:pt>
                <c:pt idx="4">
                  <c:v>0.56187290969899661</c:v>
                </c:pt>
                <c:pt idx="5">
                  <c:v>0.721763085399449</c:v>
                </c:pt>
                <c:pt idx="6">
                  <c:v>0.77410468319559256</c:v>
                </c:pt>
              </c:numCache>
            </c:numRef>
          </c:val>
        </c:ser>
        <c:gapWidth val="55"/>
        <c:overlap val="100"/>
        <c:axId val="123107968"/>
        <c:axId val="123113856"/>
      </c:barChart>
      <c:catAx>
        <c:axId val="123107968"/>
        <c:scaling>
          <c:orientation val="minMax"/>
        </c:scaling>
        <c:axPos val="b"/>
        <c:majorTickMark val="none"/>
        <c:tickLblPos val="nextTo"/>
        <c:crossAx val="123113856"/>
        <c:crosses val="autoZero"/>
        <c:auto val="1"/>
        <c:lblAlgn val="ctr"/>
        <c:lblOffset val="100"/>
      </c:catAx>
      <c:valAx>
        <c:axId val="1231138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3107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Feels at home at origin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return!$J$218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return!$I$219:$I$225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return!$J$219:$J$225</c:f>
              <c:numCache>
                <c:formatCode>0%</c:formatCode>
                <c:ptCount val="7"/>
                <c:pt idx="0">
                  <c:v>0.85657370517928288</c:v>
                </c:pt>
                <c:pt idx="1">
                  <c:v>0.97909407665505244</c:v>
                </c:pt>
                <c:pt idx="2">
                  <c:v>0.98113207547169801</c:v>
                </c:pt>
                <c:pt idx="3">
                  <c:v>0.97643097643097654</c:v>
                </c:pt>
                <c:pt idx="4">
                  <c:v>0.96308724832214754</c:v>
                </c:pt>
                <c:pt idx="5">
                  <c:v>0.97282608695652173</c:v>
                </c:pt>
                <c:pt idx="6">
                  <c:v>0.97560975609756106</c:v>
                </c:pt>
              </c:numCache>
            </c:numRef>
          </c:val>
        </c:ser>
        <c:ser>
          <c:idx val="1"/>
          <c:order val="1"/>
          <c:tx>
            <c:strRef>
              <c:f>return!$K$218</c:f>
              <c:strCache>
                <c:ptCount val="1"/>
                <c:pt idx="0">
                  <c:v>Disagree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return!$I$219:$I$225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return!$K$219:$K$225</c:f>
              <c:numCache>
                <c:formatCode>0%</c:formatCode>
                <c:ptCount val="7"/>
                <c:pt idx="0">
                  <c:v>0.14342629482071717</c:v>
                </c:pt>
                <c:pt idx="1">
                  <c:v>2.090592334494774E-2</c:v>
                </c:pt>
                <c:pt idx="2">
                  <c:v>1.8867924528301886E-2</c:v>
                </c:pt>
                <c:pt idx="3">
                  <c:v>2.3569023569023576E-2</c:v>
                </c:pt>
                <c:pt idx="4">
                  <c:v>3.6912751677852351E-2</c:v>
                </c:pt>
                <c:pt idx="5">
                  <c:v>2.7173913043478271E-2</c:v>
                </c:pt>
                <c:pt idx="6">
                  <c:v>2.4390243902439025E-2</c:v>
                </c:pt>
              </c:numCache>
            </c:numRef>
          </c:val>
        </c:ser>
        <c:gapWidth val="55"/>
        <c:overlap val="100"/>
        <c:axId val="123209216"/>
        <c:axId val="123210752"/>
      </c:barChart>
      <c:catAx>
        <c:axId val="123209216"/>
        <c:scaling>
          <c:orientation val="minMax"/>
        </c:scaling>
        <c:axPos val="b"/>
        <c:majorTickMark val="none"/>
        <c:tickLblPos val="nextTo"/>
        <c:crossAx val="123210752"/>
        <c:crosses val="autoZero"/>
        <c:auto val="1"/>
        <c:lblAlgn val="ctr"/>
        <c:lblOffset val="100"/>
      </c:catAx>
      <c:valAx>
        <c:axId val="123210752"/>
        <c:scaling>
          <c:orientation val="minMax"/>
          <c:min val="0"/>
        </c:scaling>
        <c:axPos val="l"/>
        <c:majorGridlines/>
        <c:numFmt formatCode="0%" sourceLinked="1"/>
        <c:majorTickMark val="none"/>
        <c:tickLblPos val="nextTo"/>
        <c:crossAx val="1232092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Reasons for return (short-term)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'short mig'!$M$130</c:f>
              <c:strCache>
                <c:ptCount val="1"/>
                <c:pt idx="0">
                  <c:v>Family</c:v>
                </c:pt>
              </c:strCache>
            </c:strRef>
          </c:tx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mig'!$M$131:$M$137</c:f>
              <c:numCache>
                <c:formatCode>0%</c:formatCode>
                <c:ptCount val="7"/>
                <c:pt idx="0">
                  <c:v>0.21311475409836073</c:v>
                </c:pt>
                <c:pt idx="1">
                  <c:v>0.34636871508379902</c:v>
                </c:pt>
                <c:pt idx="2">
                  <c:v>0.43362831858407092</c:v>
                </c:pt>
                <c:pt idx="3">
                  <c:v>0.29629629629629628</c:v>
                </c:pt>
                <c:pt idx="4">
                  <c:v>0.32743362831858408</c:v>
                </c:pt>
                <c:pt idx="5">
                  <c:v>0.46242774566473988</c:v>
                </c:pt>
                <c:pt idx="6">
                  <c:v>0.4627831715210356</c:v>
                </c:pt>
              </c:numCache>
            </c:numRef>
          </c:val>
        </c:ser>
        <c:ser>
          <c:idx val="1"/>
          <c:order val="1"/>
          <c:tx>
            <c:strRef>
              <c:f>'short mig'!$N$130</c:f>
              <c:strCache>
                <c:ptCount val="1"/>
                <c:pt idx="0">
                  <c:v>Financial</c:v>
                </c:pt>
              </c:strCache>
            </c:strRef>
          </c:tx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mig'!$N$131:$N$137</c:f>
              <c:numCache>
                <c:formatCode>0%</c:formatCode>
                <c:ptCount val="7"/>
                <c:pt idx="0">
                  <c:v>0.21311475409836073</c:v>
                </c:pt>
                <c:pt idx="1">
                  <c:v>0.47486033519553089</c:v>
                </c:pt>
                <c:pt idx="2">
                  <c:v>0.36283185840707965</c:v>
                </c:pt>
                <c:pt idx="3">
                  <c:v>0.19444444444444456</c:v>
                </c:pt>
                <c:pt idx="4">
                  <c:v>0.39823008849557534</c:v>
                </c:pt>
                <c:pt idx="5">
                  <c:v>0.19075144508670525</c:v>
                </c:pt>
                <c:pt idx="6">
                  <c:v>0.20388349514563112</c:v>
                </c:pt>
              </c:numCache>
            </c:numRef>
          </c:val>
        </c:ser>
        <c:ser>
          <c:idx val="2"/>
          <c:order val="2"/>
          <c:tx>
            <c:strRef>
              <c:f>'short mig'!$O$130</c:f>
              <c:strCache>
                <c:ptCount val="1"/>
                <c:pt idx="0">
                  <c:v>Study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mig'!$O$131:$O$137</c:f>
              <c:numCache>
                <c:formatCode>0%</c:formatCode>
                <c:ptCount val="7"/>
                <c:pt idx="0">
                  <c:v>0.36065573770491816</c:v>
                </c:pt>
                <c:pt idx="1">
                  <c:v>6.1452513966480465E-2</c:v>
                </c:pt>
                <c:pt idx="2">
                  <c:v>9.7345132743362844E-2</c:v>
                </c:pt>
                <c:pt idx="3">
                  <c:v>4.6296296296296315E-2</c:v>
                </c:pt>
                <c:pt idx="4">
                  <c:v>7.0796460176991191E-2</c:v>
                </c:pt>
                <c:pt idx="5">
                  <c:v>3.4682080924855488E-2</c:v>
                </c:pt>
                <c:pt idx="6">
                  <c:v>3.236245954692557E-2</c:v>
                </c:pt>
              </c:numCache>
            </c:numRef>
          </c:val>
        </c:ser>
        <c:ser>
          <c:idx val="3"/>
          <c:order val="3"/>
          <c:tx>
            <c:strRef>
              <c:f>'short mig'!$P$130</c:f>
              <c:strCache>
                <c:ptCount val="1"/>
                <c:pt idx="0">
                  <c:v>Administr</c:v>
                </c:pt>
              </c:strCache>
            </c:strRef>
          </c:tx>
          <c:dLbls>
            <c:dLbl>
              <c:idx val="3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mig'!$P$131:$P$137</c:f>
              <c:numCache>
                <c:formatCode>0%</c:formatCode>
                <c:ptCount val="7"/>
                <c:pt idx="0">
                  <c:v>0.1475409836065574</c:v>
                </c:pt>
                <c:pt idx="1">
                  <c:v>5.5865921787709516E-3</c:v>
                </c:pt>
                <c:pt idx="2">
                  <c:v>1.7699115044247787E-2</c:v>
                </c:pt>
                <c:pt idx="3">
                  <c:v>0.40740740740740738</c:v>
                </c:pt>
                <c:pt idx="4">
                  <c:v>7.0796460176991191E-2</c:v>
                </c:pt>
                <c:pt idx="5">
                  <c:v>0.14450867052023128</c:v>
                </c:pt>
                <c:pt idx="6">
                  <c:v>0.17152103559870549</c:v>
                </c:pt>
              </c:numCache>
            </c:numRef>
          </c:val>
        </c:ser>
        <c:ser>
          <c:idx val="4"/>
          <c:order val="4"/>
          <c:tx>
            <c:strRef>
              <c:f>'short mig'!$Q$130</c:f>
              <c:strCache>
                <c:ptCount val="1"/>
                <c:pt idx="0">
                  <c:v>Emotional</c:v>
                </c:pt>
              </c:strCache>
            </c:strRef>
          </c:tx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mig'!$Q$131:$Q$137</c:f>
              <c:numCache>
                <c:formatCode>0%</c:formatCode>
                <c:ptCount val="7"/>
                <c:pt idx="0">
                  <c:v>6.5573770491803282E-2</c:v>
                </c:pt>
                <c:pt idx="1">
                  <c:v>4.4692737430167627E-2</c:v>
                </c:pt>
                <c:pt idx="2">
                  <c:v>8.8495575221239006E-3</c:v>
                </c:pt>
                <c:pt idx="3">
                  <c:v>1.8518518518518524E-2</c:v>
                </c:pt>
                <c:pt idx="4">
                  <c:v>1.7699115044247787E-2</c:v>
                </c:pt>
                <c:pt idx="5">
                  <c:v>0.12138728323699421</c:v>
                </c:pt>
                <c:pt idx="6">
                  <c:v>7.1197411003236302E-2</c:v>
                </c:pt>
              </c:numCache>
            </c:numRef>
          </c:val>
        </c:ser>
        <c:ser>
          <c:idx val="5"/>
          <c:order val="5"/>
          <c:tx>
            <c:strRef>
              <c:f>'short mig'!$R$130</c:f>
              <c:strCache>
                <c:ptCount val="1"/>
                <c:pt idx="0">
                  <c:v>Lifestyle</c:v>
                </c:pt>
              </c:strCache>
            </c:strRef>
          </c:tx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mig'!$R$131:$R$137</c:f>
              <c:numCache>
                <c:formatCode>0%</c:formatCode>
                <c:ptCount val="7"/>
                <c:pt idx="0">
                  <c:v>0</c:v>
                </c:pt>
                <c:pt idx="1">
                  <c:v>4.4692737430167627E-2</c:v>
                </c:pt>
                <c:pt idx="2">
                  <c:v>7.0796460176991191E-2</c:v>
                </c:pt>
                <c:pt idx="3">
                  <c:v>9.2592592592592657E-3</c:v>
                </c:pt>
                <c:pt idx="4">
                  <c:v>0</c:v>
                </c:pt>
                <c:pt idx="5">
                  <c:v>5.78034682080925E-3</c:v>
                </c:pt>
                <c:pt idx="6">
                  <c:v>6.4724919093851153E-3</c:v>
                </c:pt>
              </c:numCache>
            </c:numRef>
          </c:val>
        </c:ser>
        <c:ser>
          <c:idx val="6"/>
          <c:order val="6"/>
          <c:tx>
            <c:strRef>
              <c:f>'short mig'!$S$130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'short mig'!$L$131:$L$137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mig'!$S$131:$S$137</c:f>
              <c:numCache>
                <c:formatCode>0%</c:formatCode>
                <c:ptCount val="7"/>
                <c:pt idx="0">
                  <c:v>0</c:v>
                </c:pt>
                <c:pt idx="1">
                  <c:v>2.234636871508381E-2</c:v>
                </c:pt>
                <c:pt idx="2">
                  <c:v>8.8495575221239006E-3</c:v>
                </c:pt>
                <c:pt idx="3">
                  <c:v>2.7777777777777801E-2</c:v>
                </c:pt>
                <c:pt idx="4">
                  <c:v>0.11504424778761069</c:v>
                </c:pt>
                <c:pt idx="5">
                  <c:v>4.0462427745664768E-2</c:v>
                </c:pt>
                <c:pt idx="6">
                  <c:v>5.1779935275080895E-2</c:v>
                </c:pt>
              </c:numCache>
            </c:numRef>
          </c:val>
        </c:ser>
        <c:gapWidth val="55"/>
        <c:overlap val="100"/>
        <c:axId val="111129728"/>
        <c:axId val="111131264"/>
      </c:barChart>
      <c:catAx>
        <c:axId val="111129728"/>
        <c:scaling>
          <c:orientation val="minMax"/>
        </c:scaling>
        <c:axPos val="b"/>
        <c:majorTickMark val="none"/>
        <c:tickLblPos val="nextTo"/>
        <c:crossAx val="111131264"/>
        <c:crosses val="autoZero"/>
        <c:auto val="1"/>
        <c:lblAlgn val="ctr"/>
        <c:lblOffset val="100"/>
      </c:catAx>
      <c:valAx>
        <c:axId val="1111312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11297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Reasons for return (long-term)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'short mig'!$M$141</c:f>
              <c:strCache>
                <c:ptCount val="1"/>
                <c:pt idx="0">
                  <c:v>Family</c:v>
                </c:pt>
              </c:strCache>
            </c:strRef>
          </c:tx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mig'!$M$142:$M$148</c:f>
              <c:numCache>
                <c:formatCode>0%</c:formatCode>
                <c:ptCount val="7"/>
                <c:pt idx="0">
                  <c:v>0.453125</c:v>
                </c:pt>
                <c:pt idx="1">
                  <c:v>0.55045871559633031</c:v>
                </c:pt>
                <c:pt idx="2">
                  <c:v>0.64878048780487851</c:v>
                </c:pt>
                <c:pt idx="3">
                  <c:v>0.52380952380952384</c:v>
                </c:pt>
                <c:pt idx="4">
                  <c:v>0.48924731182795711</c:v>
                </c:pt>
                <c:pt idx="5">
                  <c:v>0.6428571428571429</c:v>
                </c:pt>
                <c:pt idx="6">
                  <c:v>0.75409836065573765</c:v>
                </c:pt>
              </c:numCache>
            </c:numRef>
          </c:val>
        </c:ser>
        <c:ser>
          <c:idx val="1"/>
          <c:order val="1"/>
          <c:tx>
            <c:strRef>
              <c:f>'short mig'!$N$141</c:f>
              <c:strCache>
                <c:ptCount val="1"/>
                <c:pt idx="0">
                  <c:v>Financial</c:v>
                </c:pt>
              </c:strCache>
            </c:strRef>
          </c:tx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mig'!$N$142:$N$148</c:f>
              <c:numCache>
                <c:formatCode>0%</c:formatCode>
                <c:ptCount val="7"/>
                <c:pt idx="0">
                  <c:v>0.25520833333333326</c:v>
                </c:pt>
                <c:pt idx="1">
                  <c:v>0.14678899082568814</c:v>
                </c:pt>
                <c:pt idx="2">
                  <c:v>0.13170731707317074</c:v>
                </c:pt>
                <c:pt idx="3">
                  <c:v>0.2010582010582011</c:v>
                </c:pt>
                <c:pt idx="4">
                  <c:v>0.33870967741935493</c:v>
                </c:pt>
                <c:pt idx="5">
                  <c:v>0.1224489795918367</c:v>
                </c:pt>
                <c:pt idx="6">
                  <c:v>0.11475409836065574</c:v>
                </c:pt>
              </c:numCache>
            </c:numRef>
          </c:val>
        </c:ser>
        <c:ser>
          <c:idx val="2"/>
          <c:order val="2"/>
          <c:tx>
            <c:strRef>
              <c:f>'short mig'!$O$141</c:f>
              <c:strCache>
                <c:ptCount val="1"/>
                <c:pt idx="0">
                  <c:v>Study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mig'!$O$142:$O$148</c:f>
              <c:numCache>
                <c:formatCode>0%</c:formatCode>
                <c:ptCount val="7"/>
                <c:pt idx="0">
                  <c:v>7.2916666666666699E-2</c:v>
                </c:pt>
                <c:pt idx="1">
                  <c:v>4.5871559633027512E-2</c:v>
                </c:pt>
                <c:pt idx="2">
                  <c:v>4.8780487804878092E-2</c:v>
                </c:pt>
                <c:pt idx="3">
                  <c:v>5.2910052910052924E-3</c:v>
                </c:pt>
                <c:pt idx="4">
                  <c:v>2.150537634408603E-2</c:v>
                </c:pt>
                <c:pt idx="5">
                  <c:v>1.5306122448979595E-2</c:v>
                </c:pt>
                <c:pt idx="6">
                  <c:v>1.6393442622950821E-2</c:v>
                </c:pt>
              </c:numCache>
            </c:numRef>
          </c:val>
        </c:ser>
        <c:ser>
          <c:idx val="3"/>
          <c:order val="3"/>
          <c:tx>
            <c:strRef>
              <c:f>'short mig'!$P$141</c:f>
              <c:strCache>
                <c:ptCount val="1"/>
                <c:pt idx="0">
                  <c:v>Administr</c:v>
                </c:pt>
              </c:strCache>
            </c:strRef>
          </c:tx>
          <c:dLbls>
            <c:dLbl>
              <c:idx val="3"/>
              <c:layout/>
              <c:showVal val="1"/>
            </c:dLbl>
            <c:delete val="1"/>
          </c:dLbls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mig'!$P$142:$P$148</c:f>
              <c:numCache>
                <c:formatCode>0%</c:formatCode>
                <c:ptCount val="7"/>
                <c:pt idx="0">
                  <c:v>2.6041666666666685E-2</c:v>
                </c:pt>
                <c:pt idx="1">
                  <c:v>9.1743119266055051E-3</c:v>
                </c:pt>
                <c:pt idx="2">
                  <c:v>4.8780487804878101E-3</c:v>
                </c:pt>
                <c:pt idx="3">
                  <c:v>0.20634920634920642</c:v>
                </c:pt>
                <c:pt idx="4">
                  <c:v>8.6021505376344121E-2</c:v>
                </c:pt>
                <c:pt idx="5">
                  <c:v>2.0408163265306131E-2</c:v>
                </c:pt>
                <c:pt idx="6">
                  <c:v>1.6393442622950821E-2</c:v>
                </c:pt>
              </c:numCache>
            </c:numRef>
          </c:val>
        </c:ser>
        <c:ser>
          <c:idx val="4"/>
          <c:order val="4"/>
          <c:tx>
            <c:strRef>
              <c:f>'short mig'!$Q$141</c:f>
              <c:strCache>
                <c:ptCount val="1"/>
                <c:pt idx="0">
                  <c:v>Emotional</c:v>
                </c:pt>
              </c:strCache>
            </c:strRef>
          </c:tx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mig'!$Q$142:$Q$148</c:f>
              <c:numCache>
                <c:formatCode>0%</c:formatCode>
                <c:ptCount val="7"/>
                <c:pt idx="0">
                  <c:v>0.13541666666666671</c:v>
                </c:pt>
                <c:pt idx="1">
                  <c:v>0.16513761467889904</c:v>
                </c:pt>
                <c:pt idx="2">
                  <c:v>5.8536585365853662E-2</c:v>
                </c:pt>
                <c:pt idx="3">
                  <c:v>1.058201058201058E-2</c:v>
                </c:pt>
                <c:pt idx="4">
                  <c:v>1.6129032258064523E-2</c:v>
                </c:pt>
                <c:pt idx="5">
                  <c:v>0.11734693877551022</c:v>
                </c:pt>
                <c:pt idx="6">
                  <c:v>4.9180327868852472E-2</c:v>
                </c:pt>
              </c:numCache>
            </c:numRef>
          </c:val>
        </c:ser>
        <c:ser>
          <c:idx val="5"/>
          <c:order val="5"/>
          <c:tx>
            <c:strRef>
              <c:f>'short mig'!$R$141</c:f>
              <c:strCache>
                <c:ptCount val="1"/>
                <c:pt idx="0">
                  <c:v>Lifestyle</c:v>
                </c:pt>
              </c:strCache>
            </c:strRef>
          </c:tx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mig'!$R$142:$R$148</c:f>
              <c:numCache>
                <c:formatCode>0%</c:formatCode>
                <c:ptCount val="7"/>
                <c:pt idx="0">
                  <c:v>1.0416666666666666E-2</c:v>
                </c:pt>
                <c:pt idx="1">
                  <c:v>4.5871559633027512E-2</c:v>
                </c:pt>
                <c:pt idx="2">
                  <c:v>6.8292682926829315E-2</c:v>
                </c:pt>
                <c:pt idx="3">
                  <c:v>5.2910052910052924E-3</c:v>
                </c:pt>
                <c:pt idx="4">
                  <c:v>5.3763440860215093E-3</c:v>
                </c:pt>
                <c:pt idx="5">
                  <c:v>1.0204081632653066E-2</c:v>
                </c:pt>
                <c:pt idx="6">
                  <c:v>1.6393442622950821E-2</c:v>
                </c:pt>
              </c:numCache>
            </c:numRef>
          </c:val>
        </c:ser>
        <c:ser>
          <c:idx val="6"/>
          <c:order val="6"/>
          <c:tx>
            <c:strRef>
              <c:f>'short mig'!$S$141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'short mig'!$L$142:$L$148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mig'!$S$142:$S$148</c:f>
              <c:numCache>
                <c:formatCode>0%</c:formatCode>
                <c:ptCount val="7"/>
                <c:pt idx="0">
                  <c:v>4.6874999999999986E-2</c:v>
                </c:pt>
                <c:pt idx="1">
                  <c:v>2.7522935779816529E-2</c:v>
                </c:pt>
                <c:pt idx="2">
                  <c:v>3.4146341463414651E-2</c:v>
                </c:pt>
                <c:pt idx="3">
                  <c:v>4.7619047619047623E-2</c:v>
                </c:pt>
                <c:pt idx="4">
                  <c:v>4.3010752688172046E-2</c:v>
                </c:pt>
                <c:pt idx="5">
                  <c:v>7.1428571428571425E-2</c:v>
                </c:pt>
                <c:pt idx="6">
                  <c:v>3.2786885245901641E-2</c:v>
                </c:pt>
              </c:numCache>
            </c:numRef>
          </c:val>
        </c:ser>
        <c:gapWidth val="55"/>
        <c:overlap val="100"/>
        <c:axId val="111198592"/>
        <c:axId val="111200128"/>
      </c:barChart>
      <c:catAx>
        <c:axId val="111198592"/>
        <c:scaling>
          <c:orientation val="minMax"/>
        </c:scaling>
        <c:axPos val="b"/>
        <c:majorTickMark val="none"/>
        <c:tickLblPos val="nextTo"/>
        <c:crossAx val="111200128"/>
        <c:crosses val="autoZero"/>
        <c:auto val="1"/>
        <c:lblAlgn val="ctr"/>
        <c:lblOffset val="100"/>
      </c:catAx>
      <c:valAx>
        <c:axId val="11120012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11985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Voluntariness of returns (short-term)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'short mig'!$M$163</c:f>
              <c:strCache>
                <c:ptCount val="1"/>
                <c:pt idx="0">
                  <c:v>Voluntary</c:v>
                </c:pt>
              </c:strCache>
            </c:strRef>
          </c:tx>
          <c:cat>
            <c:strRef>
              <c:f>'short mig'!$L$164:$L$170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mig'!$M$164:$M$170</c:f>
              <c:numCache>
                <c:formatCode>0%</c:formatCode>
                <c:ptCount val="7"/>
                <c:pt idx="0">
                  <c:v>0.77049180327868882</c:v>
                </c:pt>
                <c:pt idx="1">
                  <c:v>0.81005586592178769</c:v>
                </c:pt>
                <c:pt idx="2">
                  <c:v>0.82300884955752218</c:v>
                </c:pt>
                <c:pt idx="3">
                  <c:v>0.52777777777777779</c:v>
                </c:pt>
                <c:pt idx="4">
                  <c:v>0.74336283185840712</c:v>
                </c:pt>
                <c:pt idx="5">
                  <c:v>0.79190751445086704</c:v>
                </c:pt>
                <c:pt idx="6">
                  <c:v>0.89320388349514568</c:v>
                </c:pt>
              </c:numCache>
            </c:numRef>
          </c:val>
        </c:ser>
        <c:ser>
          <c:idx val="1"/>
          <c:order val="1"/>
          <c:tx>
            <c:strRef>
              <c:f>'short mig'!$N$163</c:f>
              <c:strCache>
                <c:ptCount val="1"/>
                <c:pt idx="0">
                  <c:v>Non-voluntary</c:v>
                </c:pt>
              </c:strCache>
            </c:strRef>
          </c:tx>
          <c:cat>
            <c:strRef>
              <c:f>'short mig'!$L$164:$L$170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mig'!$N$164:$N$170</c:f>
              <c:numCache>
                <c:formatCode>0%</c:formatCode>
                <c:ptCount val="7"/>
                <c:pt idx="0">
                  <c:v>3.2786885245901641E-2</c:v>
                </c:pt>
                <c:pt idx="1">
                  <c:v>3.9106145251396648E-2</c:v>
                </c:pt>
                <c:pt idx="2">
                  <c:v>8.8495575221238972E-3</c:v>
                </c:pt>
                <c:pt idx="3">
                  <c:v>0.37962962962962976</c:v>
                </c:pt>
                <c:pt idx="4">
                  <c:v>0.10619469026548674</c:v>
                </c:pt>
                <c:pt idx="5">
                  <c:v>8.6705202312138713E-2</c:v>
                </c:pt>
                <c:pt idx="6">
                  <c:v>3.8834951456310683E-2</c:v>
                </c:pt>
              </c:numCache>
            </c:numRef>
          </c:val>
        </c:ser>
        <c:ser>
          <c:idx val="2"/>
          <c:order val="2"/>
          <c:tx>
            <c:strRef>
              <c:f>'short mig'!$O$163</c:f>
              <c:strCache>
                <c:ptCount val="1"/>
                <c:pt idx="0">
                  <c:v>Mixture</c:v>
                </c:pt>
              </c:strCache>
            </c:strRef>
          </c:tx>
          <c:cat>
            <c:strRef>
              <c:f>'short mig'!$L$164:$L$170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mig'!$O$164:$O$170</c:f>
              <c:numCache>
                <c:formatCode>0%</c:formatCode>
                <c:ptCount val="7"/>
                <c:pt idx="0">
                  <c:v>0.19672131147540986</c:v>
                </c:pt>
                <c:pt idx="1">
                  <c:v>0.15083798882681571</c:v>
                </c:pt>
                <c:pt idx="2">
                  <c:v>0.16814159292035397</c:v>
                </c:pt>
                <c:pt idx="3">
                  <c:v>9.2592592592592629E-2</c:v>
                </c:pt>
                <c:pt idx="4">
                  <c:v>0.15044247787610626</c:v>
                </c:pt>
                <c:pt idx="5">
                  <c:v>0.12138728323699421</c:v>
                </c:pt>
                <c:pt idx="6">
                  <c:v>6.7961165048543701E-2</c:v>
                </c:pt>
              </c:numCache>
            </c:numRef>
          </c:val>
        </c:ser>
        <c:gapWidth val="55"/>
        <c:overlap val="100"/>
        <c:axId val="111283200"/>
        <c:axId val="111289088"/>
      </c:barChart>
      <c:catAx>
        <c:axId val="111283200"/>
        <c:scaling>
          <c:orientation val="minMax"/>
        </c:scaling>
        <c:axPos val="b"/>
        <c:majorTickMark val="none"/>
        <c:tickLblPos val="nextTo"/>
        <c:crossAx val="111289088"/>
        <c:crosses val="autoZero"/>
        <c:auto val="1"/>
        <c:lblAlgn val="ctr"/>
        <c:lblOffset val="100"/>
      </c:catAx>
      <c:valAx>
        <c:axId val="1112890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1283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% </a:t>
            </a:r>
            <a:r>
              <a:rPr lang="en-US" sz="1400" dirty="0" smtClean="0"/>
              <a:t>CIRCULAR MIGRANTS </a:t>
            </a:r>
            <a:r>
              <a:rPr lang="en-US" sz="1400" dirty="0"/>
              <a:t>(</a:t>
            </a:r>
            <a:r>
              <a:rPr lang="en-US" sz="1400" dirty="0" smtClean="0"/>
              <a:t>wide def)</a:t>
            </a:r>
            <a:endParaRPr lang="en-US" sz="1400" dirty="0"/>
          </a:p>
          <a:p>
            <a:pPr>
              <a:defRPr sz="1400"/>
            </a:pPr>
            <a:r>
              <a:rPr lang="en-US" sz="1400" dirty="0"/>
              <a:t>in long-term</a:t>
            </a:r>
            <a:r>
              <a:rPr lang="en-US" sz="1400" baseline="0" dirty="0"/>
              <a:t> and short-term flows</a:t>
            </a:r>
            <a:endParaRPr lang="en-US" sz="140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'short mig'!$R$195</c:f>
              <c:strCache>
                <c:ptCount val="1"/>
                <c:pt idx="0">
                  <c:v>short-term</c:v>
                </c:pt>
              </c:strCache>
            </c:strRef>
          </c:tx>
          <c:cat>
            <c:strRef>
              <c:f>'short mig'!$Q$196:$Q$202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mig'!$R$196:$R$202</c:f>
              <c:numCache>
                <c:formatCode>0%</c:formatCode>
                <c:ptCount val="7"/>
                <c:pt idx="0">
                  <c:v>6.5573770491803282E-2</c:v>
                </c:pt>
                <c:pt idx="1">
                  <c:v>3.9106145251396648E-2</c:v>
                </c:pt>
                <c:pt idx="2">
                  <c:v>2.6548672566371685E-2</c:v>
                </c:pt>
                <c:pt idx="3">
                  <c:v>0.30555555555555558</c:v>
                </c:pt>
                <c:pt idx="4">
                  <c:v>0.26548672566371689</c:v>
                </c:pt>
                <c:pt idx="5">
                  <c:v>4.0462427745664754E-2</c:v>
                </c:pt>
                <c:pt idx="6">
                  <c:v>8.4142394822006486E-2</c:v>
                </c:pt>
              </c:numCache>
            </c:numRef>
          </c:val>
        </c:ser>
        <c:ser>
          <c:idx val="1"/>
          <c:order val="1"/>
          <c:tx>
            <c:strRef>
              <c:f>'short mig'!$S$195</c:f>
              <c:strCache>
                <c:ptCount val="1"/>
                <c:pt idx="0">
                  <c:v>long-term</c:v>
                </c:pt>
              </c:strCache>
            </c:strRef>
          </c:tx>
          <c:cat>
            <c:strRef>
              <c:f>'short mig'!$Q$196:$Q$202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mig'!$S$196:$S$202</c:f>
              <c:numCache>
                <c:formatCode>0%</c:formatCode>
                <c:ptCount val="7"/>
                <c:pt idx="0">
                  <c:v>5.2083333333333348E-3</c:v>
                </c:pt>
                <c:pt idx="1">
                  <c:v>1.8348623853211014E-2</c:v>
                </c:pt>
                <c:pt idx="2">
                  <c:v>0</c:v>
                </c:pt>
                <c:pt idx="3">
                  <c:v>0.12698412698412698</c:v>
                </c:pt>
                <c:pt idx="4">
                  <c:v>9.6774193548387108E-2</c:v>
                </c:pt>
                <c:pt idx="5">
                  <c:v>2.0408163265306124E-2</c:v>
                </c:pt>
                <c:pt idx="6">
                  <c:v>3.2786885245901641E-2</c:v>
                </c:pt>
              </c:numCache>
            </c:numRef>
          </c:val>
        </c:ser>
        <c:dLbls>
          <c:showVal val="1"/>
        </c:dLbls>
        <c:overlap val="-25"/>
        <c:axId val="110189184"/>
        <c:axId val="110195072"/>
      </c:barChart>
      <c:catAx>
        <c:axId val="110189184"/>
        <c:scaling>
          <c:orientation val="minMax"/>
        </c:scaling>
        <c:axPos val="l"/>
        <c:majorTickMark val="none"/>
        <c:tickLblPos val="nextTo"/>
        <c:crossAx val="110195072"/>
        <c:crosses val="autoZero"/>
        <c:auto val="1"/>
        <c:lblAlgn val="ctr"/>
        <c:lblOffset val="100"/>
      </c:catAx>
      <c:valAx>
        <c:axId val="110195072"/>
        <c:scaling>
          <c:orientation val="minMax"/>
        </c:scaling>
        <c:delete val="1"/>
        <c:axPos val="b"/>
        <c:numFmt formatCode="0%" sourceLinked="1"/>
        <c:tickLblPos val="none"/>
        <c:crossAx val="1101891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Likely</a:t>
            </a:r>
            <a:r>
              <a:rPr lang="en-US" sz="1400" baseline="0"/>
              <a:t> to remigrate in 2 years</a:t>
            </a:r>
            <a:endParaRPr lang="en-US" sz="1400"/>
          </a:p>
          <a:p>
            <a:pPr>
              <a:defRPr sz="1400"/>
            </a:pPr>
            <a:r>
              <a:rPr lang="en-US" sz="1400"/>
              <a:t>in long-term</a:t>
            </a:r>
            <a:r>
              <a:rPr lang="en-US" sz="1400" baseline="0"/>
              <a:t> and short-term flows</a:t>
            </a:r>
            <a:endParaRPr lang="en-US" sz="140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'short mig'!$R$258</c:f>
              <c:strCache>
                <c:ptCount val="1"/>
                <c:pt idx="0">
                  <c:v>short-term</c:v>
                </c:pt>
              </c:strCache>
            </c:strRef>
          </c:tx>
          <c:cat>
            <c:strRef>
              <c:f>'short mig'!$Q$259:$Q$265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mig'!$R$259:$R$265</c:f>
              <c:numCache>
                <c:formatCode>0%</c:formatCode>
                <c:ptCount val="7"/>
                <c:pt idx="0">
                  <c:v>0.39344262295081978</c:v>
                </c:pt>
                <c:pt idx="1">
                  <c:v>0.49720670391061461</c:v>
                </c:pt>
                <c:pt idx="2">
                  <c:v>0.45132743362831856</c:v>
                </c:pt>
                <c:pt idx="3">
                  <c:v>0.71296296296296269</c:v>
                </c:pt>
                <c:pt idx="4">
                  <c:v>0.62831858407079644</c:v>
                </c:pt>
                <c:pt idx="5">
                  <c:v>0.47398843930635842</c:v>
                </c:pt>
                <c:pt idx="6">
                  <c:v>0.56310679611650483</c:v>
                </c:pt>
              </c:numCache>
            </c:numRef>
          </c:val>
        </c:ser>
        <c:ser>
          <c:idx val="1"/>
          <c:order val="1"/>
          <c:tx>
            <c:strRef>
              <c:f>'short mig'!$S$258</c:f>
              <c:strCache>
                <c:ptCount val="1"/>
                <c:pt idx="0">
                  <c:v>long-term</c:v>
                </c:pt>
              </c:strCache>
            </c:strRef>
          </c:tx>
          <c:cat>
            <c:strRef>
              <c:f>'short mig'!$Q$259:$Q$265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mig'!$S$259:$S$265</c:f>
              <c:numCache>
                <c:formatCode>0%</c:formatCode>
                <c:ptCount val="7"/>
                <c:pt idx="0">
                  <c:v>0.34375</c:v>
                </c:pt>
                <c:pt idx="1">
                  <c:v>0.37614678899082582</c:v>
                </c:pt>
                <c:pt idx="2">
                  <c:v>0.30731707317073181</c:v>
                </c:pt>
                <c:pt idx="3">
                  <c:v>0.39153439153439157</c:v>
                </c:pt>
                <c:pt idx="4">
                  <c:v>0.36021505376344087</c:v>
                </c:pt>
                <c:pt idx="5">
                  <c:v>0.4642857142857143</c:v>
                </c:pt>
                <c:pt idx="6">
                  <c:v>0.59016393442622939</c:v>
                </c:pt>
              </c:numCache>
            </c:numRef>
          </c:val>
        </c:ser>
        <c:dLbls>
          <c:showVal val="1"/>
        </c:dLbls>
        <c:overlap val="-25"/>
        <c:axId val="111359872"/>
        <c:axId val="111361408"/>
      </c:barChart>
      <c:catAx>
        <c:axId val="111359872"/>
        <c:scaling>
          <c:orientation val="minMax"/>
        </c:scaling>
        <c:axPos val="l"/>
        <c:majorTickMark val="none"/>
        <c:tickLblPos val="nextTo"/>
        <c:crossAx val="111361408"/>
        <c:crosses val="autoZero"/>
        <c:auto val="1"/>
        <c:lblAlgn val="ctr"/>
        <c:lblOffset val="100"/>
      </c:catAx>
      <c:valAx>
        <c:axId val="111361408"/>
        <c:scaling>
          <c:orientation val="minMax"/>
        </c:scaling>
        <c:delete val="1"/>
        <c:axPos val="b"/>
        <c:numFmt formatCode="0%" sourceLinked="1"/>
        <c:tickLblPos val="none"/>
        <c:crossAx val="111359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Intends</a:t>
            </a:r>
            <a:r>
              <a:rPr lang="en-US" sz="1400" baseline="0"/>
              <a:t> remigration to LAST DESTINATION</a:t>
            </a:r>
            <a:endParaRPr lang="en-US" sz="1400"/>
          </a:p>
          <a:p>
            <a:pPr>
              <a:defRPr sz="1400"/>
            </a:pPr>
            <a:r>
              <a:rPr lang="en-US" sz="1400"/>
              <a:t>in long-term</a:t>
            </a:r>
            <a:r>
              <a:rPr lang="en-US" sz="1400" baseline="0"/>
              <a:t> and short-term flows</a:t>
            </a:r>
            <a:endParaRPr lang="en-US" sz="140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'short mig'!$R$289</c:f>
              <c:strCache>
                <c:ptCount val="1"/>
                <c:pt idx="0">
                  <c:v>short-term</c:v>
                </c:pt>
              </c:strCache>
            </c:strRef>
          </c:tx>
          <c:cat>
            <c:strRef>
              <c:f>'short mig'!$Q$290:$Q$296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mig'!$R$290:$R$296</c:f>
              <c:numCache>
                <c:formatCode>0%</c:formatCode>
                <c:ptCount val="7"/>
                <c:pt idx="0">
                  <c:v>0.39130434782608703</c:v>
                </c:pt>
                <c:pt idx="1">
                  <c:v>0.50561797752809001</c:v>
                </c:pt>
                <c:pt idx="2">
                  <c:v>0.42857142857142855</c:v>
                </c:pt>
                <c:pt idx="3">
                  <c:v>0.6521739130434786</c:v>
                </c:pt>
                <c:pt idx="4">
                  <c:v>0.66176470588235281</c:v>
                </c:pt>
                <c:pt idx="5">
                  <c:v>0.41935483870967755</c:v>
                </c:pt>
                <c:pt idx="6">
                  <c:v>0.58974358974358976</c:v>
                </c:pt>
              </c:numCache>
            </c:numRef>
          </c:val>
        </c:ser>
        <c:ser>
          <c:idx val="1"/>
          <c:order val="1"/>
          <c:tx>
            <c:strRef>
              <c:f>'short mig'!$S$289</c:f>
              <c:strCache>
                <c:ptCount val="1"/>
                <c:pt idx="0">
                  <c:v>long-term</c:v>
                </c:pt>
              </c:strCache>
            </c:strRef>
          </c:tx>
          <c:cat>
            <c:strRef>
              <c:f>'short mig'!$Q$290:$Q$296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mig'!$S$290:$S$296</c:f>
              <c:numCache>
                <c:formatCode>0%</c:formatCode>
                <c:ptCount val="7"/>
                <c:pt idx="0">
                  <c:v>0.64516129032258074</c:v>
                </c:pt>
                <c:pt idx="1">
                  <c:v>0.73170731707317094</c:v>
                </c:pt>
                <c:pt idx="2">
                  <c:v>0.62962962962962976</c:v>
                </c:pt>
                <c:pt idx="3">
                  <c:v>0.61971830985915488</c:v>
                </c:pt>
                <c:pt idx="4">
                  <c:v>0.66101694915254239</c:v>
                </c:pt>
                <c:pt idx="5">
                  <c:v>0.70000000000000007</c:v>
                </c:pt>
                <c:pt idx="6">
                  <c:v>0.75757575757575779</c:v>
                </c:pt>
              </c:numCache>
            </c:numRef>
          </c:val>
        </c:ser>
        <c:dLbls>
          <c:showVal val="1"/>
        </c:dLbls>
        <c:overlap val="-25"/>
        <c:axId val="111395584"/>
        <c:axId val="111397120"/>
      </c:barChart>
      <c:catAx>
        <c:axId val="111395584"/>
        <c:scaling>
          <c:orientation val="minMax"/>
        </c:scaling>
        <c:axPos val="l"/>
        <c:majorTickMark val="none"/>
        <c:tickLblPos val="nextTo"/>
        <c:crossAx val="111397120"/>
        <c:crosses val="autoZero"/>
        <c:auto val="1"/>
        <c:lblAlgn val="ctr"/>
        <c:lblOffset val="100"/>
      </c:catAx>
      <c:valAx>
        <c:axId val="111397120"/>
        <c:scaling>
          <c:orientation val="minMax"/>
        </c:scaling>
        <c:delete val="1"/>
        <c:axPos val="b"/>
        <c:numFmt formatCode="0%" sourceLinked="1"/>
        <c:tickLblPos val="none"/>
        <c:crossAx val="1113955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Intends short-term remigration</a:t>
            </a:r>
          </a:p>
          <a:p>
            <a:pPr>
              <a:defRPr sz="1400"/>
            </a:pPr>
            <a:r>
              <a:rPr lang="en-US" sz="1400"/>
              <a:t>in long-term</a:t>
            </a:r>
            <a:r>
              <a:rPr lang="en-US" sz="1400" baseline="0"/>
              <a:t> and short-term flows</a:t>
            </a:r>
            <a:endParaRPr lang="en-US" sz="140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'short mig'!$R$320</c:f>
              <c:strCache>
                <c:ptCount val="1"/>
                <c:pt idx="0">
                  <c:v>short-term</c:v>
                </c:pt>
              </c:strCache>
            </c:strRef>
          </c:tx>
          <c:cat>
            <c:strRef>
              <c:f>'short mig'!$Q$321:$Q$327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mig'!$R$321:$R$327</c:f>
              <c:numCache>
                <c:formatCode>0%</c:formatCode>
                <c:ptCount val="7"/>
                <c:pt idx="0">
                  <c:v>0.3043478260869566</c:v>
                </c:pt>
                <c:pt idx="1">
                  <c:v>0.4606741573033708</c:v>
                </c:pt>
                <c:pt idx="2">
                  <c:v>0.63265306122448994</c:v>
                </c:pt>
                <c:pt idx="3">
                  <c:v>0.50724637681159424</c:v>
                </c:pt>
                <c:pt idx="4">
                  <c:v>0.45588235294117646</c:v>
                </c:pt>
                <c:pt idx="5">
                  <c:v>0.61290322580645151</c:v>
                </c:pt>
                <c:pt idx="6">
                  <c:v>0.6858974358974359</c:v>
                </c:pt>
              </c:numCache>
            </c:numRef>
          </c:val>
        </c:ser>
        <c:ser>
          <c:idx val="1"/>
          <c:order val="1"/>
          <c:tx>
            <c:strRef>
              <c:f>'short mig'!$S$320</c:f>
              <c:strCache>
                <c:ptCount val="1"/>
                <c:pt idx="0">
                  <c:v>long-term</c:v>
                </c:pt>
              </c:strCache>
            </c:strRef>
          </c:tx>
          <c:cat>
            <c:strRef>
              <c:f>'short mig'!$Q$321:$Q$327</c:f>
              <c:strCache>
                <c:ptCount val="7"/>
                <c:pt idx="0">
                  <c:v>AR-ES</c:v>
                </c:pt>
                <c:pt idx="1">
                  <c:v>RO-ES</c:v>
                </c:pt>
                <c:pt idx="2">
                  <c:v>RO-DE</c:v>
                </c:pt>
                <c:pt idx="3">
                  <c:v>SN-ES</c:v>
                </c:pt>
                <c:pt idx="4">
                  <c:v>SN-FR</c:v>
                </c:pt>
                <c:pt idx="5">
                  <c:v>UA-IT</c:v>
                </c:pt>
                <c:pt idx="6">
                  <c:v>UA-PL</c:v>
                </c:pt>
              </c:strCache>
            </c:strRef>
          </c:cat>
          <c:val>
            <c:numRef>
              <c:f>'short mig'!$S$321:$S$327</c:f>
              <c:numCache>
                <c:formatCode>0%</c:formatCode>
                <c:ptCount val="7"/>
                <c:pt idx="0">
                  <c:v>0.17741935483870974</c:v>
                </c:pt>
                <c:pt idx="1">
                  <c:v>0.26829268292682928</c:v>
                </c:pt>
                <c:pt idx="2">
                  <c:v>0.31481481481481499</c:v>
                </c:pt>
                <c:pt idx="3">
                  <c:v>0.43661971830985929</c:v>
                </c:pt>
                <c:pt idx="4">
                  <c:v>0.35593220338983061</c:v>
                </c:pt>
                <c:pt idx="5">
                  <c:v>0.4</c:v>
                </c:pt>
                <c:pt idx="6">
                  <c:v>0.72727272727272729</c:v>
                </c:pt>
              </c:numCache>
            </c:numRef>
          </c:val>
        </c:ser>
        <c:dLbls>
          <c:showVal val="1"/>
        </c:dLbls>
        <c:overlap val="-25"/>
        <c:axId val="122109312"/>
        <c:axId val="122119296"/>
      </c:barChart>
      <c:catAx>
        <c:axId val="122109312"/>
        <c:scaling>
          <c:orientation val="minMax"/>
        </c:scaling>
        <c:axPos val="l"/>
        <c:majorTickMark val="none"/>
        <c:tickLblPos val="nextTo"/>
        <c:crossAx val="122119296"/>
        <c:crosses val="autoZero"/>
        <c:auto val="1"/>
        <c:lblAlgn val="ctr"/>
        <c:lblOffset val="100"/>
      </c:catAx>
      <c:valAx>
        <c:axId val="122119296"/>
        <c:scaling>
          <c:orientation val="minMax"/>
        </c:scaling>
        <c:delete val="1"/>
        <c:axPos val="b"/>
        <c:numFmt formatCode="0%" sourceLinked="1"/>
        <c:tickLblPos val="none"/>
        <c:crossAx val="1221093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3A410-35F4-084C-9FE7-0182D42E0BC5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EC16-2BC8-BF43-8E2B-A08DF91B9A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996484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6D791-F4A5-644A-99A0-931D299500CB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80C2-6495-414A-9EA5-14950A54BB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47053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80C2-6495-414A-9EA5-14950A54BB77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7075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80C2-6495-414A-9EA5-14950A54BB77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69918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WHY </a:t>
            </a:r>
            <a:r>
              <a:rPr lang="es-ES" dirty="0" err="1" smtClean="0"/>
              <a:t>selected</a:t>
            </a:r>
            <a:r>
              <a:rPr lang="es-ES" dirty="0" smtClean="0"/>
              <a:t>: cultural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regions</a:t>
            </a:r>
            <a:r>
              <a:rPr lang="es-ES" baseline="0" dirty="0" smtClean="0"/>
              <a:t> – legal </a:t>
            </a:r>
            <a:r>
              <a:rPr lang="es-ES" baseline="0" dirty="0" err="1" smtClean="0"/>
              <a:t>regime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regarding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EU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80C2-6495-414A-9EA5-14950A54BB77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failure</a:t>
            </a:r>
            <a:r>
              <a:rPr lang="es-ES" dirty="0" smtClean="0"/>
              <a:t> </a:t>
            </a:r>
            <a:r>
              <a:rPr lang="es-ES" dirty="0" err="1" smtClean="0"/>
              <a:t>component</a:t>
            </a:r>
            <a:r>
              <a:rPr lang="es-ES" dirty="0" smtClean="0"/>
              <a:t> –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(ej. </a:t>
            </a:r>
            <a:r>
              <a:rPr lang="es-ES" baseline="0" dirty="0" err="1" smtClean="0"/>
              <a:t>Studies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business</a:t>
            </a:r>
            <a:r>
              <a:rPr lang="es-ES" baseline="0" dirty="0" smtClean="0"/>
              <a:t>)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Voluntariness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perfect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reflection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either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“mixture” </a:t>
            </a:r>
            <a:r>
              <a:rPr lang="es-ES" baseline="0" dirty="0" err="1" smtClean="0"/>
              <a:t>gives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idea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80C2-6495-414A-9EA5-14950A54BB77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Maybe</a:t>
            </a:r>
            <a:r>
              <a:rPr lang="es-ES" dirty="0" smtClean="0"/>
              <a:t> no time </a:t>
            </a:r>
            <a:r>
              <a:rPr lang="es-ES" dirty="0" err="1" smtClean="0"/>
              <a:t>yet</a:t>
            </a:r>
            <a:r>
              <a:rPr lang="es-ES" dirty="0" smtClean="0"/>
              <a:t>…</a:t>
            </a:r>
          </a:p>
          <a:p>
            <a:endParaRPr lang="es-ES" dirty="0" smtClean="0"/>
          </a:p>
          <a:p>
            <a:r>
              <a:rPr lang="es-ES" dirty="0" smtClean="0"/>
              <a:t>More </a:t>
            </a:r>
            <a:r>
              <a:rPr lang="es-ES" dirty="0" err="1" smtClean="0"/>
              <a:t>circularity</a:t>
            </a:r>
            <a:r>
              <a:rPr lang="es-ES" dirty="0" smtClean="0"/>
              <a:t>, and more </a:t>
            </a:r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circularity</a:t>
            </a:r>
            <a:endParaRPr lang="es-ES" dirty="0" smtClean="0"/>
          </a:p>
          <a:p>
            <a:r>
              <a:rPr lang="es-ES" dirty="0" smtClean="0"/>
              <a:t>LOOK at general </a:t>
            </a:r>
            <a:r>
              <a:rPr lang="es-ES" dirty="0" err="1" smtClean="0"/>
              <a:t>levels</a:t>
            </a:r>
            <a:r>
              <a:rPr lang="es-ES" dirty="0" smtClean="0"/>
              <a:t> per country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80C2-6495-414A-9EA5-14950A54BB77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75656" y="6309322"/>
            <a:ext cx="2133600" cy="365125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EU </a:t>
            </a:r>
            <a:r>
              <a:rPr lang="es-ES" dirty="0" err="1" smtClean="0">
                <a:solidFill>
                  <a:prstClr val="black">
                    <a:tint val="75000"/>
                  </a:prstClr>
                </a:solidFill>
              </a:rPr>
              <a:t>Funded</a:t>
            </a: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s-ES" dirty="0" err="1" smtClean="0">
                <a:solidFill>
                  <a:prstClr val="black">
                    <a:tint val="75000"/>
                  </a:prstClr>
                </a:solidFill>
              </a:rPr>
              <a:t>Research</a:t>
            </a: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 Project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17204" y="2"/>
            <a:ext cx="2526797" cy="1633731"/>
          </a:xfrm>
          <a:prstGeom prst="rect">
            <a:avLst/>
          </a:prstGeom>
        </p:spPr>
      </p:pic>
      <p:pic>
        <p:nvPicPr>
          <p:cNvPr id="8" name="7 Imagen" descr="flag_yellow_low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" y="6098778"/>
            <a:ext cx="1117393" cy="75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C998-2FD4-4426-B1C7-F1F7452CC2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4C92-603F-431E-8424-3286AAE8AA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C998-2FD4-4426-B1C7-F1F7452CC2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4C92-603F-431E-8424-3286AAE8AA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7036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1483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98321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1860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5968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6200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6266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0635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</p:spPr>
        <p:txBody>
          <a:bodyPr>
            <a:noAutofit/>
          </a:bodyPr>
          <a:lstStyle>
            <a:lvl1pPr>
              <a:defRPr sz="2700" b="1"/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 dirty="0"/>
          </a:p>
        </p:txBody>
      </p:sp>
      <p:pic>
        <p:nvPicPr>
          <p:cNvPr id="7" name="6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4554" y="248262"/>
            <a:ext cx="2001199" cy="116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6105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714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933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pic>
        <p:nvPicPr>
          <p:cNvPr id="8" name="7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17204" y="2"/>
            <a:ext cx="2526797" cy="1633731"/>
          </a:xfrm>
          <a:prstGeom prst="rect">
            <a:avLst/>
          </a:prstGeom>
        </p:spPr>
      </p:pic>
      <p:sp>
        <p:nvSpPr>
          <p:cNvPr id="9" name="4 Marcador de pie de página"/>
          <p:cNvSpPr txBox="1">
            <a:spLocks/>
          </p:cNvSpPr>
          <p:nvPr userDrawn="1"/>
        </p:nvSpPr>
        <p:spPr>
          <a:xfrm>
            <a:off x="5940152" y="630932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ctr">
              <a:defRPr/>
            </a:pP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TEMPER </a:t>
            </a:r>
            <a:r>
              <a:rPr lang="es-ES" sz="900" dirty="0" err="1">
                <a:solidFill>
                  <a:prstClr val="black">
                    <a:tint val="75000"/>
                  </a:prstClr>
                </a:solidFill>
              </a:rPr>
              <a:t>KickOff</a:t>
            </a: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 Meeting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6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17204" y="2"/>
            <a:ext cx="2526797" cy="1633731"/>
          </a:xfrm>
          <a:prstGeom prst="rect">
            <a:avLst/>
          </a:prstGeom>
        </p:spPr>
      </p:pic>
      <p:sp>
        <p:nvSpPr>
          <p:cNvPr id="8" name="4 Marcador de pie de página"/>
          <p:cNvSpPr txBox="1">
            <a:spLocks/>
          </p:cNvSpPr>
          <p:nvPr userDrawn="1"/>
        </p:nvSpPr>
        <p:spPr>
          <a:xfrm>
            <a:off x="5940152" y="630932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ctr">
              <a:defRPr/>
            </a:pP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TEMPER </a:t>
            </a:r>
            <a:r>
              <a:rPr lang="es-ES" sz="900" dirty="0" err="1">
                <a:solidFill>
                  <a:prstClr val="black">
                    <a:tint val="75000"/>
                  </a:prstClr>
                </a:solidFill>
              </a:rPr>
              <a:t>KickOff</a:t>
            </a: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 Meeting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>
            <a:lvl1pPr>
              <a:defRPr sz="2700" b="1"/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10" name="4 Marcador de pie de página"/>
          <p:cNvSpPr txBox="1">
            <a:spLocks/>
          </p:cNvSpPr>
          <p:nvPr userDrawn="1"/>
        </p:nvSpPr>
        <p:spPr>
          <a:xfrm>
            <a:off x="5940152" y="630932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ctr">
              <a:defRPr/>
            </a:pP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TEMPER </a:t>
            </a:r>
            <a:r>
              <a:rPr lang="es-ES" sz="900" dirty="0" err="1">
                <a:solidFill>
                  <a:prstClr val="black">
                    <a:tint val="75000"/>
                  </a:prstClr>
                </a:solidFill>
              </a:rPr>
              <a:t>KickOff</a:t>
            </a: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 Meeting</a:t>
            </a:r>
          </a:p>
        </p:txBody>
      </p:sp>
      <p:pic>
        <p:nvPicPr>
          <p:cNvPr id="11" name="10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9" y="2"/>
            <a:ext cx="2526797" cy="163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>
            <a:lvl1pPr>
              <a:defRPr sz="2700" b="1"/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C998-2FD4-4426-B1C7-F1F7452CC2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4C92-603F-431E-8424-3286AAE8AA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17204" y="2"/>
            <a:ext cx="2526797" cy="163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emper logo final 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17204" y="2"/>
            <a:ext cx="2526797" cy="1633731"/>
          </a:xfrm>
          <a:prstGeom prst="rect">
            <a:avLst/>
          </a:prstGeom>
        </p:spPr>
      </p:pic>
      <p:sp>
        <p:nvSpPr>
          <p:cNvPr id="6" name="4 Marcador de pie de página"/>
          <p:cNvSpPr txBox="1">
            <a:spLocks/>
          </p:cNvSpPr>
          <p:nvPr userDrawn="1"/>
        </p:nvSpPr>
        <p:spPr>
          <a:xfrm>
            <a:off x="5940152" y="630932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ctr">
              <a:defRPr/>
            </a:pP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TEMPER </a:t>
            </a:r>
            <a:r>
              <a:rPr lang="es-ES" sz="900" dirty="0" err="1">
                <a:solidFill>
                  <a:prstClr val="black">
                    <a:tint val="75000"/>
                  </a:prstClr>
                </a:solidFill>
              </a:rPr>
              <a:t>KickOff</a:t>
            </a:r>
            <a:r>
              <a:rPr lang="es-ES" sz="900" dirty="0">
                <a:solidFill>
                  <a:prstClr val="black">
                    <a:tint val="75000"/>
                  </a:prstClr>
                </a:solidFill>
              </a:rPr>
              <a:t> Meeting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C998-2FD4-4426-B1C7-F1F7452CC2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4C92-603F-431E-8424-3286AAE8AA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C998-2FD4-4426-B1C7-F1F7452CC2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4C92-603F-431E-8424-3286AAE8AA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C998-2FD4-4426-B1C7-F1F7452CC2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4C92-603F-431E-8424-3286AAE8AA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6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13FA0-4660-4B47-B8F4-EFD802F91510}" type="datetimeFigureOut">
              <a:rPr lang="es-ES_tradnl" smtClean="0"/>
              <a:pPr/>
              <a:t>27/11/2018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17A-E3E8-C049-8B70-C5CCFA64287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090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emperproject.eu/" TargetMode="External"/><Relationship Id="rId2" Type="http://schemas.openxmlformats.org/officeDocument/2006/relationships/hyperlink" Target="mailto:Inmaculada.serrano@cchs.csic.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 from the EU: patterns and profiles in Argentina, Romania, Senegal and Ukraine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574971" cy="1198984"/>
          </a:xfrm>
        </p:spPr>
        <p:txBody>
          <a:bodyPr>
            <a:noAutofit/>
          </a:bodyPr>
          <a:lstStyle/>
          <a:p>
            <a:r>
              <a:rPr lang="es-ES" sz="2000" i="1" dirty="0" smtClean="0"/>
              <a:t>Inmaculada Serrano</a:t>
            </a:r>
            <a:r>
              <a:rPr lang="es-ES" sz="2000" i="1" dirty="0"/>
              <a:t> </a:t>
            </a:r>
            <a:r>
              <a:rPr lang="es-ES" sz="2000" i="1" dirty="0" smtClean="0"/>
              <a:t>(CSIC)</a:t>
            </a:r>
            <a:endParaRPr lang="es-ES_tradnl" sz="2000" dirty="0" smtClean="0"/>
          </a:p>
          <a:p>
            <a:r>
              <a:rPr lang="uk-UA" sz="2000" b="1" dirty="0" smtClean="0"/>
              <a:t>Ukrainian society: the emigration</a:t>
            </a:r>
            <a:r>
              <a:rPr lang="en-US" sz="2000" b="1" dirty="0" smtClean="0"/>
              <a:t>al</a:t>
            </a:r>
            <a:r>
              <a:rPr lang="uk-UA" sz="2000" b="1" dirty="0" smtClean="0"/>
              <a:t> dimension </a:t>
            </a:r>
            <a:endParaRPr lang="es-ES" sz="2000" b="1" dirty="0" smtClean="0"/>
          </a:p>
          <a:p>
            <a:r>
              <a:rPr lang="en-US" sz="2000" b="1" cap="all" dirty="0" smtClean="0"/>
              <a:t>PTOUKHA </a:t>
            </a:r>
            <a:r>
              <a:rPr lang="uk-UA" sz="2000" b="1" cap="all" dirty="0" smtClean="0"/>
              <a:t>Institute </a:t>
            </a:r>
            <a:endParaRPr lang="es-ES" sz="2000" dirty="0" smtClean="0"/>
          </a:p>
          <a:p>
            <a:r>
              <a:rPr lang="es-ES_tradnl" sz="2000" dirty="0" smtClean="0"/>
              <a:t>Kiev, 27 </a:t>
            </a:r>
            <a:r>
              <a:rPr lang="es-ES_tradnl" sz="2000" dirty="0" err="1" smtClean="0"/>
              <a:t>November</a:t>
            </a:r>
            <a:r>
              <a:rPr lang="es-ES_tradnl" sz="2000" dirty="0" smtClean="0"/>
              <a:t> 2018 </a:t>
            </a:r>
            <a:endParaRPr lang="es-ES_tradnl" sz="2000" dirty="0"/>
          </a:p>
          <a:p>
            <a:endParaRPr lang="es-ES" sz="2000" dirty="0"/>
          </a:p>
        </p:txBody>
      </p:sp>
      <p:pic>
        <p:nvPicPr>
          <p:cNvPr id="4" name="Image 3" descr="logo CSIC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11" y="6010681"/>
            <a:ext cx="2131718" cy="79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214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Caveats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Circular </a:t>
            </a:r>
            <a:r>
              <a:rPr lang="es-ES" b="1" dirty="0" err="1" smtClean="0"/>
              <a:t>migrants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mobile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definition</a:t>
            </a:r>
            <a:r>
              <a:rPr lang="es-ES" dirty="0" smtClean="0">
                <a:sym typeface="Wingdings" pitchFamily="2" charset="2"/>
              </a:rPr>
              <a:t>, </a:t>
            </a:r>
            <a:r>
              <a:rPr lang="es-ES" dirty="0" err="1" smtClean="0">
                <a:sym typeface="Wingdings" pitchFamily="2" charset="2"/>
              </a:rPr>
              <a:t>they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could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be</a:t>
            </a:r>
            <a:r>
              <a:rPr lang="es-ES" dirty="0" smtClean="0">
                <a:sym typeface="Wingdings" pitchFamily="2" charset="2"/>
              </a:rPr>
              <a:t> at </a:t>
            </a:r>
            <a:r>
              <a:rPr lang="es-ES" dirty="0" err="1" smtClean="0">
                <a:sym typeface="Wingdings" pitchFamily="2" charset="2"/>
              </a:rPr>
              <a:t>origin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destination</a:t>
            </a:r>
            <a:r>
              <a:rPr lang="es-ES" dirty="0" smtClean="0">
                <a:sym typeface="Wingdings" pitchFamily="2" charset="2"/>
              </a:rPr>
              <a:t> at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time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interview  </a:t>
            </a:r>
            <a:r>
              <a:rPr lang="es-ES" dirty="0" err="1" smtClean="0">
                <a:sym typeface="Wingdings" pitchFamily="2" charset="2"/>
              </a:rPr>
              <a:t>we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don’t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expect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large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differences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between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two</a:t>
            </a:r>
            <a:r>
              <a:rPr lang="es-ES" dirty="0" smtClean="0">
                <a:sym typeface="Wingdings" pitchFamily="2" charset="2"/>
              </a:rPr>
              <a:t> sub-</a:t>
            </a:r>
            <a:r>
              <a:rPr lang="es-ES" dirty="0" err="1" smtClean="0">
                <a:sym typeface="Wingdings" pitchFamily="2" charset="2"/>
              </a:rPr>
              <a:t>populations</a:t>
            </a:r>
            <a:endParaRPr lang="es-ES" b="1" i="1" dirty="0" smtClean="0">
              <a:solidFill>
                <a:srgbClr val="00206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s-ES" dirty="0" smtClean="0">
                <a:sym typeface="Wingdings" pitchFamily="2" charset="2"/>
              </a:rPr>
              <a:t> 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248229" y="2975429"/>
            <a:ext cx="3149600" cy="3150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480457" y="3270609"/>
            <a:ext cx="95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Migrants</a:t>
            </a:r>
            <a:endParaRPr lang="es-ES" sz="1600" dirty="0"/>
          </a:p>
        </p:txBody>
      </p:sp>
      <p:grpSp>
        <p:nvGrpSpPr>
          <p:cNvPr id="9" name="8 Grupo"/>
          <p:cNvGrpSpPr/>
          <p:nvPr/>
        </p:nvGrpSpPr>
        <p:grpSpPr>
          <a:xfrm>
            <a:off x="3084286" y="4145500"/>
            <a:ext cx="1313543" cy="1103086"/>
            <a:chOff x="2714171" y="4296228"/>
            <a:chExt cx="1313543" cy="1103086"/>
          </a:xfrm>
        </p:grpSpPr>
        <p:sp>
          <p:nvSpPr>
            <p:cNvPr id="5" name="4 Elipse"/>
            <p:cNvSpPr/>
            <p:nvPr/>
          </p:nvSpPr>
          <p:spPr>
            <a:xfrm>
              <a:off x="2714171" y="4296228"/>
              <a:ext cx="1248227" cy="11030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714171" y="4325256"/>
              <a:ext cx="1313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Circular </a:t>
              </a:r>
              <a:r>
                <a:rPr lang="es-ES" dirty="0" err="1" smtClean="0"/>
                <a:t>migrants</a:t>
              </a:r>
              <a:r>
                <a:rPr lang="es-ES" dirty="0" smtClean="0"/>
                <a:t> at </a:t>
              </a:r>
              <a:r>
                <a:rPr lang="es-ES" dirty="0" err="1" smtClean="0"/>
                <a:t>origin</a:t>
              </a:r>
              <a:r>
                <a:rPr lang="es-ES" dirty="0" smtClean="0"/>
                <a:t>  </a:t>
              </a:r>
              <a:endParaRPr lang="es-ES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480457" y="3844044"/>
            <a:ext cx="1313543" cy="1103086"/>
            <a:chOff x="2714171" y="4296228"/>
            <a:chExt cx="1313543" cy="1103086"/>
          </a:xfrm>
        </p:grpSpPr>
        <p:sp>
          <p:nvSpPr>
            <p:cNvPr id="11" name="10 Elipse"/>
            <p:cNvSpPr/>
            <p:nvPr/>
          </p:nvSpPr>
          <p:spPr>
            <a:xfrm>
              <a:off x="2714171" y="4296228"/>
              <a:ext cx="1248227" cy="11030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714171" y="4325256"/>
              <a:ext cx="1313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Circular </a:t>
              </a:r>
              <a:r>
                <a:rPr lang="es-ES" dirty="0" err="1" smtClean="0"/>
                <a:t>migrants</a:t>
              </a:r>
              <a:r>
                <a:rPr lang="es-ES" dirty="0" smtClean="0"/>
                <a:t> at </a:t>
              </a:r>
              <a:r>
                <a:rPr lang="es-ES" dirty="0" err="1" smtClean="0"/>
                <a:t>destination</a:t>
              </a:r>
              <a:endParaRPr lang="es-ES" dirty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4572000" y="36091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AR July 2017- Aug 2018</a:t>
            </a:r>
            <a:r>
              <a:rPr lang="es-ES" dirty="0" smtClean="0"/>
              <a:t> </a:t>
            </a:r>
          </a:p>
          <a:p>
            <a:r>
              <a:rPr lang="es-ES" dirty="0" smtClean="0"/>
              <a:t>RO </a:t>
            </a:r>
            <a:r>
              <a:rPr lang="en-US" dirty="0" smtClean="0"/>
              <a:t>Nov 2017- Mar 2018</a:t>
            </a:r>
            <a:r>
              <a:rPr lang="es-ES" dirty="0" smtClean="0"/>
              <a:t>;</a:t>
            </a:r>
            <a:r>
              <a:rPr lang="en-GB" dirty="0" smtClean="0"/>
              <a:t> May-Aug </a:t>
            </a:r>
            <a:r>
              <a:rPr lang="en-GB" dirty="0" smtClean="0"/>
              <a:t>2018</a:t>
            </a:r>
            <a:endParaRPr lang="es-ES" dirty="0" smtClean="0"/>
          </a:p>
          <a:p>
            <a:r>
              <a:rPr lang="es-ES" dirty="0" smtClean="0"/>
              <a:t>SN  </a:t>
            </a:r>
            <a:r>
              <a:rPr lang="en-GB" dirty="0" smtClean="0"/>
              <a:t>Oct 2017-Jan </a:t>
            </a:r>
            <a:r>
              <a:rPr lang="en-GB" dirty="0" smtClean="0"/>
              <a:t>2018; </a:t>
            </a:r>
            <a:r>
              <a:rPr lang="en-GB" dirty="0" smtClean="0"/>
              <a:t>Apr-May </a:t>
            </a:r>
            <a:r>
              <a:rPr lang="en-GB" dirty="0" smtClean="0"/>
              <a:t>2018 </a:t>
            </a:r>
            <a:endParaRPr lang="es-ES" dirty="0" smtClean="0"/>
          </a:p>
          <a:p>
            <a:r>
              <a:rPr lang="es-ES" dirty="0" smtClean="0"/>
              <a:t>UA </a:t>
            </a:r>
            <a:r>
              <a:rPr lang="en-US" dirty="0" smtClean="0"/>
              <a:t>Oct </a:t>
            </a:r>
            <a:r>
              <a:rPr lang="en-US" dirty="0" smtClean="0"/>
              <a:t>2017-Feb 2018; Mar-Jul </a:t>
            </a:r>
            <a:r>
              <a:rPr lang="en-US" dirty="0" smtClean="0"/>
              <a:t>2018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incidence</a:t>
            </a:r>
            <a:r>
              <a:rPr lang="es-ES" dirty="0" smtClean="0"/>
              <a:t> of short-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returnees</a:t>
            </a:r>
            <a:endParaRPr lang="es-ES" dirty="0"/>
          </a:p>
        </p:txBody>
      </p:sp>
      <p:graphicFrame>
        <p:nvGraphicFramePr>
          <p:cNvPr id="3" name="1 Gráfico"/>
          <p:cNvGraphicFramePr/>
          <p:nvPr/>
        </p:nvGraphicFramePr>
        <p:xfrm>
          <a:off x="457200" y="1417638"/>
          <a:ext cx="5550323" cy="279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26616" y="4601029"/>
            <a:ext cx="760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Unexpected</a:t>
            </a:r>
            <a:r>
              <a:rPr lang="es-ES" dirty="0" smtClean="0"/>
              <a:t> </a:t>
            </a:r>
            <a:r>
              <a:rPr lang="es-ES" dirty="0" err="1" smtClean="0"/>
              <a:t>finding</a:t>
            </a:r>
            <a:r>
              <a:rPr lang="es-ES" dirty="0" smtClean="0"/>
              <a:t>:  </a:t>
            </a:r>
            <a:r>
              <a:rPr lang="es-ES" dirty="0" err="1" smtClean="0"/>
              <a:t>almost</a:t>
            </a:r>
            <a:r>
              <a:rPr lang="es-ES" dirty="0" smtClean="0"/>
              <a:t> </a:t>
            </a:r>
            <a:r>
              <a:rPr lang="es-ES" dirty="0" err="1" smtClean="0"/>
              <a:t>half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total </a:t>
            </a:r>
            <a:r>
              <a:rPr lang="es-ES" dirty="0" err="1" smtClean="0"/>
              <a:t>sample</a:t>
            </a:r>
            <a:r>
              <a:rPr lang="es-ES" dirty="0" smtClean="0"/>
              <a:t> of </a:t>
            </a:r>
            <a:r>
              <a:rPr lang="es-ES" dirty="0" err="1" smtClean="0"/>
              <a:t>returnees</a:t>
            </a:r>
            <a:r>
              <a:rPr lang="es-ES" dirty="0" smtClean="0"/>
              <a:t> are short-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 (&lt;3 </a:t>
            </a:r>
            <a:r>
              <a:rPr lang="es-ES" dirty="0" err="1" smtClean="0"/>
              <a:t>months</a:t>
            </a:r>
            <a:r>
              <a:rPr lang="es-ES" dirty="0" smtClean="0"/>
              <a:t>) – </a:t>
            </a:r>
            <a:r>
              <a:rPr lang="es-ES" u="sng" dirty="0" err="1" smtClean="0"/>
              <a:t>significant</a:t>
            </a:r>
            <a:r>
              <a:rPr lang="es-ES" u="sng" dirty="0" smtClean="0"/>
              <a:t> in </a:t>
            </a:r>
            <a:r>
              <a:rPr lang="es-ES" u="sng" dirty="0" err="1" smtClean="0"/>
              <a:t>all</a:t>
            </a:r>
            <a:r>
              <a:rPr lang="es-ES" u="sng" dirty="0" smtClean="0"/>
              <a:t> </a:t>
            </a:r>
            <a:r>
              <a:rPr lang="es-ES" u="sng" dirty="0" err="1" smtClean="0"/>
              <a:t>flows</a:t>
            </a:r>
            <a:endParaRPr lang="es-ES" u="sng" dirty="0" smtClean="0"/>
          </a:p>
          <a:p>
            <a:endParaRPr lang="es-ES" dirty="0" smtClean="0"/>
          </a:p>
          <a:p>
            <a:r>
              <a:rPr lang="es-ES" dirty="0" err="1" smtClean="0"/>
              <a:t>Implications</a:t>
            </a:r>
            <a:r>
              <a:rPr lang="es-ES" dirty="0" smtClean="0"/>
              <a:t>: </a:t>
            </a:r>
            <a:r>
              <a:rPr lang="es-ES" dirty="0" err="1" smtClean="0"/>
              <a:t>significant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mobility</a:t>
            </a:r>
            <a:r>
              <a:rPr lang="es-ES" dirty="0" smtClean="0"/>
              <a:t> </a:t>
            </a:r>
            <a:r>
              <a:rPr lang="es-ES" dirty="0" err="1" smtClean="0"/>
              <a:t>overlooked</a:t>
            </a:r>
            <a:r>
              <a:rPr lang="es-ES" dirty="0" smtClean="0"/>
              <a:t> in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r>
              <a:rPr lang="es-ES" dirty="0" smtClean="0"/>
              <a:t> (</a:t>
            </a:r>
            <a:r>
              <a:rPr lang="es-ES" dirty="0" err="1" smtClean="0"/>
              <a:t>standard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 of </a:t>
            </a:r>
            <a:r>
              <a:rPr lang="es-ES" dirty="0" err="1" smtClean="0"/>
              <a:t>migrants</a:t>
            </a:r>
            <a:r>
              <a:rPr lang="es-ES" dirty="0" smtClean="0"/>
              <a:t> as </a:t>
            </a:r>
            <a:r>
              <a:rPr lang="es-ES" dirty="0" err="1" smtClean="0"/>
              <a:t>changes</a:t>
            </a:r>
            <a:r>
              <a:rPr lang="es-ES" dirty="0" smtClean="0"/>
              <a:t> of </a:t>
            </a:r>
            <a:r>
              <a:rPr lang="es-ES" dirty="0" err="1" smtClean="0"/>
              <a:t>residence</a:t>
            </a:r>
            <a:r>
              <a:rPr lang="es-ES" dirty="0" smtClean="0"/>
              <a:t> / min. 1 </a:t>
            </a:r>
            <a:r>
              <a:rPr lang="es-ES" dirty="0" err="1" smtClean="0"/>
              <a:t>year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Short-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(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returnees</a:t>
            </a:r>
            <a:r>
              <a:rPr lang="es-ES" dirty="0" smtClean="0"/>
              <a:t>): </a:t>
            </a:r>
            <a:r>
              <a:rPr lang="es-ES" dirty="0" err="1" smtClean="0"/>
              <a:t>migrant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/>
              <a:t>Sex, </a:t>
            </a:r>
            <a:r>
              <a:rPr lang="es-ES" sz="1800" dirty="0" err="1" smtClean="0"/>
              <a:t>age</a:t>
            </a:r>
            <a:r>
              <a:rPr lang="es-ES" sz="1800" dirty="0" smtClean="0"/>
              <a:t>, </a:t>
            </a:r>
            <a:r>
              <a:rPr lang="es-ES" sz="1800" dirty="0" err="1" smtClean="0"/>
              <a:t>education</a:t>
            </a:r>
            <a:r>
              <a:rPr lang="es-ES" sz="1800" dirty="0" smtClean="0"/>
              <a:t>: no </a:t>
            </a:r>
            <a:r>
              <a:rPr lang="es-ES" sz="1800" dirty="0" err="1" smtClean="0"/>
              <a:t>significant</a:t>
            </a:r>
            <a:r>
              <a:rPr lang="es-ES" sz="1800" dirty="0" smtClean="0"/>
              <a:t> </a:t>
            </a:r>
            <a:r>
              <a:rPr lang="es-ES" sz="1800" dirty="0" err="1" smtClean="0"/>
              <a:t>differences</a:t>
            </a:r>
            <a:endParaRPr lang="es-ES" sz="1800" dirty="0" smtClean="0"/>
          </a:p>
          <a:p>
            <a:r>
              <a:rPr lang="es-ES" sz="1800" dirty="0" err="1" smtClean="0"/>
              <a:t>Reasons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migration</a:t>
            </a:r>
            <a:r>
              <a:rPr lang="es-ES" sz="1800" dirty="0" smtClean="0"/>
              <a:t>: no </a:t>
            </a:r>
            <a:r>
              <a:rPr lang="es-ES" sz="1800" dirty="0" err="1" smtClean="0"/>
              <a:t>significant</a:t>
            </a:r>
            <a:r>
              <a:rPr lang="es-ES" sz="1800" dirty="0" smtClean="0"/>
              <a:t> </a:t>
            </a:r>
            <a:r>
              <a:rPr lang="es-ES" sz="1800" dirty="0" err="1" smtClean="0"/>
              <a:t>differences</a:t>
            </a:r>
            <a:endParaRPr lang="es-ES" sz="1800" dirty="0" smtClean="0"/>
          </a:p>
          <a:p>
            <a:pPr lvl="1"/>
            <a:r>
              <a:rPr lang="es-ES" sz="1800" dirty="0" smtClean="0"/>
              <a:t>AR-ES: + </a:t>
            </a:r>
            <a:r>
              <a:rPr lang="es-ES" sz="1800" dirty="0" err="1" smtClean="0"/>
              <a:t>study</a:t>
            </a:r>
            <a:r>
              <a:rPr lang="es-ES" sz="1800" dirty="0" smtClean="0"/>
              <a:t>, - </a:t>
            </a:r>
            <a:r>
              <a:rPr lang="es-ES" sz="1800" dirty="0" err="1" smtClean="0"/>
              <a:t>family</a:t>
            </a:r>
            <a:endParaRPr lang="es-ES" sz="1800" dirty="0" smtClean="0"/>
          </a:p>
          <a:p>
            <a:pPr lvl="1"/>
            <a:r>
              <a:rPr lang="es-ES" sz="1800" dirty="0" smtClean="0"/>
              <a:t>SN-FR: - </a:t>
            </a:r>
            <a:r>
              <a:rPr lang="es-ES" sz="1800" dirty="0" err="1" smtClean="0"/>
              <a:t>study</a:t>
            </a:r>
            <a:r>
              <a:rPr lang="es-ES" sz="1800" dirty="0" smtClean="0"/>
              <a:t>, + </a:t>
            </a:r>
            <a:r>
              <a:rPr lang="es-ES" sz="1800" dirty="0" err="1" smtClean="0"/>
              <a:t>economic</a:t>
            </a:r>
            <a:endParaRPr lang="es-ES" sz="1800" dirty="0" smtClean="0"/>
          </a:p>
          <a:p>
            <a:pPr lvl="1"/>
            <a:endParaRPr lang="es-ES" sz="1800" dirty="0" smtClean="0"/>
          </a:p>
          <a:p>
            <a:pPr lvl="1"/>
            <a:endParaRPr lang="es-ES" dirty="0"/>
          </a:p>
        </p:txBody>
      </p:sp>
      <p:graphicFrame>
        <p:nvGraphicFramePr>
          <p:cNvPr id="4" name="8 Gráfico"/>
          <p:cNvGraphicFramePr/>
          <p:nvPr/>
        </p:nvGraphicFramePr>
        <p:xfrm>
          <a:off x="4784912" y="2249714"/>
          <a:ext cx="4359088" cy="237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1661884" y="5181600"/>
            <a:ext cx="5972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conclusion</a:t>
            </a:r>
            <a:r>
              <a:rPr lang="es-ES" dirty="0" smtClean="0"/>
              <a:t>: similar </a:t>
            </a:r>
            <a:r>
              <a:rPr lang="es-ES" dirty="0" err="1" smtClean="0"/>
              <a:t>migrants</a:t>
            </a:r>
            <a:endParaRPr lang="es-ES" dirty="0" smtClean="0"/>
          </a:p>
          <a:p>
            <a:pPr>
              <a:buFont typeface="Wingdings"/>
              <a:buChar char="à"/>
            </a:pPr>
            <a:r>
              <a:rPr lang="es-ES" dirty="0" err="1" smtClean="0">
                <a:solidFill>
                  <a:srgbClr val="0070C0"/>
                </a:solidFill>
              </a:rPr>
              <a:t>Different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migration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projects</a:t>
            </a:r>
            <a:endParaRPr lang="es-ES" dirty="0" smtClean="0">
              <a:solidFill>
                <a:srgbClr val="0070C0"/>
              </a:solidFill>
            </a:endParaRPr>
          </a:p>
          <a:p>
            <a:pPr>
              <a:buFont typeface="Wingdings"/>
              <a:buChar char="à"/>
            </a:pPr>
            <a:r>
              <a:rPr lang="es-ES" dirty="0" err="1" smtClean="0">
                <a:solidFill>
                  <a:srgbClr val="0070C0"/>
                </a:solidFill>
              </a:rPr>
              <a:t>Different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results</a:t>
            </a:r>
            <a:r>
              <a:rPr lang="es-ES" dirty="0" smtClean="0">
                <a:solidFill>
                  <a:srgbClr val="0070C0"/>
                </a:solidFill>
              </a:rPr>
              <a:t>/</a:t>
            </a:r>
            <a:r>
              <a:rPr lang="es-ES" dirty="0" err="1" smtClean="0">
                <a:solidFill>
                  <a:srgbClr val="0070C0"/>
                </a:solidFill>
              </a:rPr>
              <a:t>endings</a:t>
            </a:r>
            <a:r>
              <a:rPr lang="es-ES" dirty="0" smtClean="0">
                <a:solidFill>
                  <a:srgbClr val="0070C0"/>
                </a:solidFill>
              </a:rPr>
              <a:t> of </a:t>
            </a:r>
            <a:r>
              <a:rPr lang="es-ES" dirty="0" err="1" smtClean="0">
                <a:solidFill>
                  <a:srgbClr val="0070C0"/>
                </a:solidFill>
              </a:rPr>
              <a:t>migration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experience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Short-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(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returnees</a:t>
            </a:r>
            <a:r>
              <a:rPr lang="es-ES" dirty="0" smtClean="0"/>
              <a:t>): </a:t>
            </a:r>
            <a:r>
              <a:rPr lang="es-ES" dirty="0" err="1" smtClean="0"/>
              <a:t>reasons</a:t>
            </a:r>
            <a:r>
              <a:rPr lang="es-ES" dirty="0" smtClean="0"/>
              <a:t> of </a:t>
            </a:r>
            <a:r>
              <a:rPr lang="es-ES" dirty="0" err="1" smtClean="0"/>
              <a:t>return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4651829" cy="4525963"/>
          </a:xfrm>
        </p:spPr>
        <p:txBody>
          <a:bodyPr/>
          <a:lstStyle/>
          <a:p>
            <a:r>
              <a:rPr lang="es-ES" sz="1800" dirty="0" err="1" smtClean="0"/>
              <a:t>Reasons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return</a:t>
            </a:r>
            <a:r>
              <a:rPr lang="es-ES" sz="1800" dirty="0" smtClean="0"/>
              <a:t>: l</a:t>
            </a:r>
            <a:r>
              <a:rPr lang="en-US" sz="1800" dirty="0" err="1" smtClean="0"/>
              <a:t>ess</a:t>
            </a:r>
            <a:r>
              <a:rPr lang="en-US" sz="1800" dirty="0" smtClean="0"/>
              <a:t> weight of family</a:t>
            </a:r>
          </a:p>
          <a:p>
            <a:pPr lvl="1"/>
            <a:r>
              <a:rPr lang="en-US" sz="1800" dirty="0" smtClean="0"/>
              <a:t>+ studies  AR-ES</a:t>
            </a:r>
          </a:p>
          <a:p>
            <a:pPr lvl="1"/>
            <a:r>
              <a:rPr lang="en-US" sz="1800" dirty="0" smtClean="0"/>
              <a:t>+ economic RO, UA</a:t>
            </a:r>
          </a:p>
          <a:p>
            <a:pPr lvl="1"/>
            <a:r>
              <a:rPr lang="en-US" sz="1800" dirty="0" smtClean="0"/>
              <a:t>+ administrative  SN-ES, UA</a:t>
            </a:r>
            <a:endParaRPr lang="es-ES" dirty="0" smtClean="0"/>
          </a:p>
          <a:p>
            <a:r>
              <a:rPr lang="es-ES" sz="1800" dirty="0" err="1" smtClean="0"/>
              <a:t>Voluntariness</a:t>
            </a:r>
            <a:r>
              <a:rPr lang="es-ES" sz="1800" dirty="0" smtClean="0"/>
              <a:t> of </a:t>
            </a:r>
            <a:r>
              <a:rPr lang="es-ES" sz="1800" dirty="0" err="1" smtClean="0"/>
              <a:t>return</a:t>
            </a:r>
            <a:r>
              <a:rPr lang="es-ES" sz="1800" dirty="0" smtClean="0"/>
              <a:t>: no </a:t>
            </a:r>
            <a:r>
              <a:rPr lang="es-ES" sz="1800" dirty="0" err="1" smtClean="0"/>
              <a:t>significant</a:t>
            </a:r>
            <a:r>
              <a:rPr lang="es-ES" sz="1800" dirty="0" smtClean="0"/>
              <a:t> </a:t>
            </a:r>
            <a:r>
              <a:rPr lang="es-ES" sz="1800" dirty="0" err="1" smtClean="0"/>
              <a:t>differences</a:t>
            </a:r>
            <a:endParaRPr lang="es-ES" sz="1800" dirty="0" smtClean="0"/>
          </a:p>
          <a:p>
            <a:pPr lvl="1"/>
            <a:r>
              <a:rPr lang="es-ES" sz="1800" dirty="0" smtClean="0"/>
              <a:t>RO-ES: + </a:t>
            </a:r>
            <a:r>
              <a:rPr lang="es-ES" sz="1800" dirty="0" err="1" smtClean="0"/>
              <a:t>voluntary</a:t>
            </a:r>
            <a:endParaRPr lang="es-ES" sz="1800" dirty="0" smtClean="0"/>
          </a:p>
          <a:p>
            <a:pPr lvl="1"/>
            <a:r>
              <a:rPr lang="es-ES" sz="1800" dirty="0" smtClean="0"/>
              <a:t>SN-ES: - </a:t>
            </a:r>
            <a:r>
              <a:rPr lang="es-ES" sz="1800" dirty="0" err="1" smtClean="0"/>
              <a:t>voluntary</a:t>
            </a:r>
            <a:r>
              <a:rPr lang="es-ES" sz="1800" dirty="0" smtClean="0"/>
              <a:t> </a:t>
            </a:r>
          </a:p>
          <a:p>
            <a:pPr lvl="1">
              <a:buNone/>
            </a:pPr>
            <a:endParaRPr lang="es-ES" dirty="0" smtClean="0"/>
          </a:p>
        </p:txBody>
      </p:sp>
      <p:graphicFrame>
        <p:nvGraphicFramePr>
          <p:cNvPr id="5" name="9 Gráfico"/>
          <p:cNvGraphicFramePr/>
          <p:nvPr/>
        </p:nvGraphicFramePr>
        <p:xfrm>
          <a:off x="4784912" y="1600202"/>
          <a:ext cx="4359088" cy="237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10 Gráfico"/>
          <p:cNvGraphicFramePr/>
          <p:nvPr/>
        </p:nvGraphicFramePr>
        <p:xfrm>
          <a:off x="4784912" y="3975849"/>
          <a:ext cx="4359088" cy="237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12 Gráfico"/>
          <p:cNvGraphicFramePr/>
          <p:nvPr/>
        </p:nvGraphicFramePr>
        <p:xfrm>
          <a:off x="0" y="4112559"/>
          <a:ext cx="4572000" cy="274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Short-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(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returnees</a:t>
            </a:r>
            <a:r>
              <a:rPr lang="es-ES" dirty="0" smtClean="0"/>
              <a:t>): </a:t>
            </a:r>
            <a:r>
              <a:rPr lang="es-ES" dirty="0" err="1" smtClean="0"/>
              <a:t>circularity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Short-</a:t>
            </a:r>
            <a:r>
              <a:rPr lang="es-ES" sz="2000" dirty="0" err="1" smtClean="0"/>
              <a:t>term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 more </a:t>
            </a:r>
            <a:r>
              <a:rPr lang="es-ES" sz="2000" dirty="0" err="1" smtClean="0"/>
              <a:t>likely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be</a:t>
            </a:r>
            <a:r>
              <a:rPr lang="es-ES" sz="2000" dirty="0" smtClean="0"/>
              <a:t> circular. </a:t>
            </a:r>
            <a:r>
              <a:rPr lang="es-ES" sz="2000" dirty="0" err="1" smtClean="0"/>
              <a:t>Although</a:t>
            </a:r>
            <a:r>
              <a:rPr lang="es-ES" sz="2000" dirty="0" smtClean="0"/>
              <a:t> no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differences</a:t>
            </a:r>
            <a:r>
              <a:rPr lang="es-ES" sz="2000" dirty="0" smtClean="0"/>
              <a:t>: </a:t>
            </a:r>
            <a:r>
              <a:rPr lang="es-ES" sz="2000" dirty="0" err="1" smtClean="0"/>
              <a:t>except</a:t>
            </a:r>
            <a:r>
              <a:rPr lang="es-ES" sz="2000" dirty="0" smtClean="0"/>
              <a:t> SN (</a:t>
            </a:r>
            <a:r>
              <a:rPr lang="es-ES" sz="2000" dirty="0" err="1" smtClean="0"/>
              <a:t>highest</a:t>
            </a:r>
            <a:r>
              <a:rPr lang="es-ES" sz="2000" dirty="0" smtClean="0"/>
              <a:t> </a:t>
            </a:r>
            <a:r>
              <a:rPr lang="es-ES" sz="2000" dirty="0" err="1" smtClean="0"/>
              <a:t>levels</a:t>
            </a:r>
            <a:r>
              <a:rPr lang="es-ES" sz="2000" dirty="0" smtClean="0"/>
              <a:t> of </a:t>
            </a:r>
            <a:r>
              <a:rPr lang="es-ES" sz="2000" dirty="0" err="1" smtClean="0"/>
              <a:t>circularity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graphicFrame>
        <p:nvGraphicFramePr>
          <p:cNvPr id="4" name="13 Gráfico"/>
          <p:cNvGraphicFramePr/>
          <p:nvPr/>
        </p:nvGraphicFramePr>
        <p:xfrm>
          <a:off x="761253" y="2675965"/>
          <a:ext cx="6931317" cy="345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Short-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(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returnees</a:t>
            </a:r>
            <a:r>
              <a:rPr lang="es-ES" dirty="0" smtClean="0"/>
              <a:t>): </a:t>
            </a:r>
            <a:r>
              <a:rPr lang="es-ES" dirty="0" err="1" smtClean="0"/>
              <a:t>circularity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Short-</a:t>
            </a:r>
            <a:r>
              <a:rPr lang="es-ES" sz="2000" dirty="0" err="1" smtClean="0"/>
              <a:t>term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 ALSO more </a:t>
            </a:r>
            <a:r>
              <a:rPr lang="es-ES" sz="2000" dirty="0" err="1" smtClean="0"/>
              <a:t>likely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remigrate</a:t>
            </a:r>
            <a:r>
              <a:rPr lang="es-ES" sz="2000" dirty="0" smtClean="0"/>
              <a:t> </a:t>
            </a:r>
            <a:r>
              <a:rPr lang="es-ES" sz="2000" dirty="0" err="1" smtClean="0"/>
              <a:t>soon</a:t>
            </a:r>
            <a:r>
              <a:rPr lang="es-ES" sz="2000" dirty="0" smtClean="0"/>
              <a:t>.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differences</a:t>
            </a:r>
            <a:r>
              <a:rPr lang="es-ES" sz="2000" dirty="0" smtClean="0"/>
              <a:t>, </a:t>
            </a:r>
            <a:r>
              <a:rPr lang="es-ES" sz="2000" dirty="0" err="1" smtClean="0"/>
              <a:t>except</a:t>
            </a:r>
            <a:r>
              <a:rPr lang="es-ES" sz="2000" dirty="0" smtClean="0"/>
              <a:t> AR,  UA-IT , UA-PL</a:t>
            </a:r>
            <a:r>
              <a:rPr lang="es-ES" sz="2000" dirty="0" smtClean="0">
                <a:solidFill>
                  <a:srgbClr val="FF0000"/>
                </a:solidFill>
              </a:rPr>
              <a:t>(-)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ALSO more </a:t>
            </a:r>
            <a:r>
              <a:rPr lang="es-ES" sz="2000" dirty="0" err="1" smtClean="0"/>
              <a:t>likely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intend</a:t>
            </a:r>
            <a:r>
              <a:rPr lang="es-ES" sz="2000" dirty="0" smtClean="0"/>
              <a:t> </a:t>
            </a:r>
          </a:p>
          <a:p>
            <a:pPr>
              <a:buNone/>
            </a:pPr>
            <a:r>
              <a:rPr lang="es-ES" sz="2000" dirty="0" smtClean="0"/>
              <a:t>    </a:t>
            </a:r>
            <a:r>
              <a:rPr lang="es-ES" sz="2000" u="sng" dirty="0" smtClean="0"/>
              <a:t>short-</a:t>
            </a:r>
            <a:r>
              <a:rPr lang="es-ES" sz="2000" u="sng" dirty="0" err="1" smtClean="0"/>
              <a:t>term</a:t>
            </a:r>
            <a:r>
              <a:rPr lang="es-ES" sz="2000" dirty="0" smtClean="0"/>
              <a:t> </a:t>
            </a:r>
            <a:r>
              <a:rPr lang="es-ES" sz="2000" dirty="0" err="1" smtClean="0"/>
              <a:t>remigration</a:t>
            </a:r>
            <a:r>
              <a:rPr lang="es-ES" sz="2000" dirty="0" smtClean="0"/>
              <a:t>  </a:t>
            </a:r>
            <a:r>
              <a:rPr lang="es-ES" sz="2000" dirty="0" smtClean="0">
                <a:solidFill>
                  <a:srgbClr val="FF0000"/>
                </a:solidFill>
              </a:rPr>
              <a:t>(UA-PL -)</a:t>
            </a:r>
          </a:p>
          <a:p>
            <a:endParaRPr lang="es-ES" sz="2000" dirty="0" smtClean="0"/>
          </a:p>
          <a:p>
            <a:r>
              <a:rPr lang="es-ES" sz="2000" dirty="0" smtClean="0"/>
              <a:t>BUT </a:t>
            </a:r>
            <a:r>
              <a:rPr lang="es-ES" sz="2000" dirty="0" err="1" smtClean="0"/>
              <a:t>less</a:t>
            </a:r>
            <a:r>
              <a:rPr lang="es-ES" sz="2000" dirty="0" smtClean="0"/>
              <a:t> </a:t>
            </a:r>
            <a:r>
              <a:rPr lang="es-ES" sz="2000" dirty="0" err="1" smtClean="0"/>
              <a:t>likely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remigrate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same</a:t>
            </a:r>
            <a:r>
              <a:rPr lang="es-ES" sz="2000" dirty="0" smtClean="0"/>
              <a:t> </a:t>
            </a:r>
          </a:p>
          <a:p>
            <a:pPr>
              <a:buNone/>
            </a:pPr>
            <a:r>
              <a:rPr lang="es-ES" sz="2000" dirty="0" smtClean="0"/>
              <a:t>     </a:t>
            </a:r>
            <a:r>
              <a:rPr lang="es-ES" sz="2000" dirty="0" err="1" smtClean="0"/>
              <a:t>destination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graphicFrame>
        <p:nvGraphicFramePr>
          <p:cNvPr id="6" name="15 Gráfico"/>
          <p:cNvGraphicFramePr/>
          <p:nvPr/>
        </p:nvGraphicFramePr>
        <p:xfrm>
          <a:off x="4644199" y="2121007"/>
          <a:ext cx="4471146" cy="215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6 Gráfico"/>
          <p:cNvGraphicFramePr/>
          <p:nvPr/>
        </p:nvGraphicFramePr>
        <p:xfrm>
          <a:off x="-373" y="4675522"/>
          <a:ext cx="4471146" cy="215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7 Gráfico"/>
          <p:cNvGraphicFramePr/>
          <p:nvPr/>
        </p:nvGraphicFramePr>
        <p:xfrm>
          <a:off x="4572000" y="4675522"/>
          <a:ext cx="4471146" cy="215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Circularity</a:t>
            </a:r>
            <a:r>
              <a:rPr lang="es-ES" dirty="0" smtClean="0"/>
              <a:t>: </a:t>
            </a:r>
            <a:r>
              <a:rPr lang="es-ES" dirty="0" err="1" smtClean="0"/>
              <a:t>incidence</a:t>
            </a:r>
            <a:endParaRPr lang="es-ES" dirty="0"/>
          </a:p>
        </p:txBody>
      </p:sp>
      <p:graphicFrame>
        <p:nvGraphicFramePr>
          <p:cNvPr id="8" name="5 Gráfico"/>
          <p:cNvGraphicFramePr/>
          <p:nvPr/>
        </p:nvGraphicFramePr>
        <p:xfrm>
          <a:off x="239485" y="1277257"/>
          <a:ext cx="5856515" cy="317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2 Gráfico"/>
          <p:cNvGraphicFramePr/>
          <p:nvPr/>
        </p:nvGraphicFramePr>
        <p:xfrm>
          <a:off x="3701143" y="2902857"/>
          <a:ext cx="4891314" cy="356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57200" y="5558971"/>
            <a:ext cx="324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1-migration </a:t>
            </a:r>
            <a:r>
              <a:rPr lang="es-ES" dirty="0" err="1" smtClean="0"/>
              <a:t>cycles</a:t>
            </a:r>
            <a:r>
              <a:rPr lang="es-ES" dirty="0" smtClean="0"/>
              <a:t> </a:t>
            </a:r>
            <a:r>
              <a:rPr lang="es-ES" dirty="0" err="1" smtClean="0"/>
              <a:t>dominant</a:t>
            </a:r>
            <a:r>
              <a:rPr lang="es-ES" dirty="0" smtClean="0"/>
              <a:t> in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returnee</a:t>
            </a:r>
            <a:r>
              <a:rPr lang="es-ES" dirty="0" smtClean="0"/>
              <a:t> </a:t>
            </a:r>
            <a:r>
              <a:rPr lang="es-ES" dirty="0" err="1" smtClean="0"/>
              <a:t>flows</a:t>
            </a:r>
            <a:r>
              <a:rPr lang="es-ES" dirty="0" smtClean="0"/>
              <a:t> (</a:t>
            </a:r>
            <a:r>
              <a:rPr lang="es-ES" dirty="0" err="1" smtClean="0"/>
              <a:t>exception</a:t>
            </a:r>
            <a:r>
              <a:rPr lang="es-ES" dirty="0" smtClean="0"/>
              <a:t> SN) – </a:t>
            </a:r>
            <a:r>
              <a:rPr lang="es-ES" b="1" dirty="0" err="1" smtClean="0"/>
              <a:t>also</a:t>
            </a:r>
            <a:r>
              <a:rPr lang="es-ES" b="1" dirty="0" smtClean="0"/>
              <a:t> UA-PL!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Circularity</a:t>
            </a:r>
            <a:r>
              <a:rPr lang="es-ES" dirty="0" smtClean="0"/>
              <a:t>: a </a:t>
            </a:r>
            <a:r>
              <a:rPr lang="es-ES" dirty="0" err="1" smtClean="0"/>
              <a:t>matter</a:t>
            </a:r>
            <a:r>
              <a:rPr lang="es-ES" dirty="0" smtClean="0"/>
              <a:t> of short </a:t>
            </a:r>
            <a:r>
              <a:rPr lang="es-ES" dirty="0" err="1" smtClean="0"/>
              <a:t>stays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68% of </a:t>
            </a:r>
            <a:r>
              <a:rPr lang="es-ES" sz="2000" dirty="0" err="1" smtClean="0"/>
              <a:t>all</a:t>
            </a:r>
            <a:r>
              <a:rPr lang="es-ES" sz="2000" dirty="0" smtClean="0"/>
              <a:t> circular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 </a:t>
            </a:r>
            <a:r>
              <a:rPr lang="es-ES" sz="2000" dirty="0" err="1" smtClean="0"/>
              <a:t>had</a:t>
            </a:r>
            <a:r>
              <a:rPr lang="es-ES" sz="2000" dirty="0" smtClean="0"/>
              <a:t> short </a:t>
            </a:r>
            <a:r>
              <a:rPr lang="es-ES" sz="2000" dirty="0" err="1" smtClean="0"/>
              <a:t>stays</a:t>
            </a:r>
            <a:r>
              <a:rPr lang="es-ES" sz="2000" dirty="0" smtClean="0"/>
              <a:t> </a:t>
            </a:r>
            <a:r>
              <a:rPr lang="es-ES" sz="2000" dirty="0" err="1" smtClean="0"/>
              <a:t>abroad</a:t>
            </a:r>
            <a:r>
              <a:rPr lang="es-ES" sz="2000" dirty="0" smtClean="0"/>
              <a:t> (</a:t>
            </a:r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we</a:t>
            </a:r>
            <a:r>
              <a:rPr lang="es-ES" sz="2000" dirty="0" smtClean="0"/>
              <a:t> miss </a:t>
            </a:r>
            <a:r>
              <a:rPr lang="es-ES" sz="2000" dirty="0" err="1" smtClean="0"/>
              <a:t>when</a:t>
            </a:r>
            <a:r>
              <a:rPr lang="es-ES" sz="2000" dirty="0" smtClean="0"/>
              <a:t> </a:t>
            </a:r>
            <a:r>
              <a:rPr lang="es-ES" sz="2000" dirty="0" err="1" smtClean="0"/>
              <a:t>long-term</a:t>
            </a:r>
            <a:r>
              <a:rPr lang="es-ES" sz="2000" dirty="0" smtClean="0"/>
              <a:t> </a:t>
            </a:r>
            <a:r>
              <a:rPr lang="es-ES" sz="2000" dirty="0" err="1" smtClean="0"/>
              <a:t>migration</a:t>
            </a:r>
            <a:r>
              <a:rPr lang="es-ES" sz="2000" dirty="0" smtClean="0"/>
              <a:t> </a:t>
            </a:r>
            <a:r>
              <a:rPr lang="es-ES" sz="2000" dirty="0" err="1" smtClean="0"/>
              <a:t>considered</a:t>
            </a:r>
            <a:r>
              <a:rPr lang="es-ES" sz="2000" dirty="0" smtClean="0"/>
              <a:t> </a:t>
            </a:r>
            <a:r>
              <a:rPr lang="es-ES" sz="2000" dirty="0" err="1" smtClean="0"/>
              <a:t>only</a:t>
            </a:r>
            <a:r>
              <a:rPr lang="es-ES" sz="2000" dirty="0" smtClean="0"/>
              <a:t>)</a:t>
            </a:r>
          </a:p>
          <a:p>
            <a:r>
              <a:rPr lang="es-ES" sz="2000" dirty="0" err="1" smtClean="0"/>
              <a:t>Even</a:t>
            </a:r>
            <a:r>
              <a:rPr lang="es-ES" sz="2000" dirty="0" smtClean="0"/>
              <a:t> </a:t>
            </a:r>
            <a:r>
              <a:rPr lang="es-ES" sz="2000" dirty="0" err="1" smtClean="0"/>
              <a:t>higher</a:t>
            </a:r>
            <a:r>
              <a:rPr lang="es-ES" sz="2000" dirty="0" smtClean="0"/>
              <a:t> </a:t>
            </a:r>
            <a:r>
              <a:rPr lang="es-ES" sz="2000" dirty="0" err="1" smtClean="0"/>
              <a:t>percentages</a:t>
            </a:r>
            <a:r>
              <a:rPr lang="es-ES" sz="2000" dirty="0" smtClean="0"/>
              <a:t> per </a:t>
            </a:r>
            <a:r>
              <a:rPr lang="es-ES" sz="2000" dirty="0" err="1" smtClean="0"/>
              <a:t>flow</a:t>
            </a:r>
            <a:r>
              <a:rPr lang="es-ES" sz="2000" dirty="0" smtClean="0"/>
              <a:t>:  </a:t>
            </a:r>
            <a:r>
              <a:rPr lang="es-ES" sz="2000" b="1" dirty="0" smtClean="0"/>
              <a:t>RO-DE, UA-PL &gt; 90%</a:t>
            </a:r>
          </a:p>
          <a:p>
            <a:endParaRPr lang="es-ES" dirty="0"/>
          </a:p>
        </p:txBody>
      </p:sp>
      <p:graphicFrame>
        <p:nvGraphicFramePr>
          <p:cNvPr id="6" name="9 Gráfico"/>
          <p:cNvGraphicFramePr/>
          <p:nvPr/>
        </p:nvGraphicFramePr>
        <p:xfrm>
          <a:off x="457199" y="3526971"/>
          <a:ext cx="7307943" cy="309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satisfaction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Large</a:t>
            </a:r>
            <a:r>
              <a:rPr lang="es-ES" sz="1800" dirty="0" smtClean="0"/>
              <a:t> </a:t>
            </a:r>
            <a:r>
              <a:rPr lang="es-ES" sz="1800" dirty="0" err="1" smtClean="0"/>
              <a:t>levels</a:t>
            </a:r>
            <a:r>
              <a:rPr lang="es-ES" sz="1800" dirty="0" smtClean="0"/>
              <a:t> of </a:t>
            </a:r>
            <a:r>
              <a:rPr lang="es-ES" sz="1800" dirty="0" err="1" smtClean="0"/>
              <a:t>satisfaction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life</a:t>
            </a:r>
            <a:r>
              <a:rPr lang="es-ES" sz="1800" dirty="0" smtClean="0"/>
              <a:t>: </a:t>
            </a:r>
            <a:r>
              <a:rPr lang="es-ES" sz="1800" dirty="0" err="1" smtClean="0"/>
              <a:t>above</a:t>
            </a:r>
            <a:r>
              <a:rPr lang="es-ES" sz="1800" dirty="0" smtClean="0"/>
              <a:t> 70%, </a:t>
            </a:r>
            <a:r>
              <a:rPr lang="es-ES" sz="1800" dirty="0" err="1" smtClean="0"/>
              <a:t>except</a:t>
            </a:r>
            <a:r>
              <a:rPr lang="es-ES" sz="1800" dirty="0" smtClean="0"/>
              <a:t> UA</a:t>
            </a:r>
          </a:p>
          <a:p>
            <a:r>
              <a:rPr lang="es-ES" sz="1800" dirty="0" err="1" smtClean="0"/>
              <a:t>Also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</a:t>
            </a:r>
            <a:r>
              <a:rPr lang="es-ES" sz="1800" dirty="0" err="1" smtClean="0"/>
              <a:t>decision</a:t>
            </a:r>
            <a:r>
              <a:rPr lang="es-ES" sz="1800" dirty="0" smtClean="0"/>
              <a:t>, </a:t>
            </a:r>
            <a:r>
              <a:rPr lang="es-ES" sz="1800" dirty="0" err="1" smtClean="0"/>
              <a:t>although</a:t>
            </a:r>
            <a:r>
              <a:rPr lang="es-ES" sz="1800" dirty="0" smtClean="0"/>
              <a:t> </a:t>
            </a:r>
            <a:r>
              <a:rPr lang="es-ES" sz="1800" dirty="0" err="1" smtClean="0"/>
              <a:t>lower</a:t>
            </a:r>
            <a:r>
              <a:rPr lang="es-ES" sz="1800" dirty="0" smtClean="0"/>
              <a:t> </a:t>
            </a:r>
            <a:r>
              <a:rPr lang="es-ES" sz="1800" dirty="0" err="1" smtClean="0"/>
              <a:t>levels</a:t>
            </a:r>
            <a:r>
              <a:rPr lang="es-ES" sz="1800" dirty="0" smtClean="0"/>
              <a:t> (UA in </a:t>
            </a:r>
            <a:r>
              <a:rPr lang="es-ES" sz="1800" dirty="0" err="1" smtClean="0"/>
              <a:t>middle</a:t>
            </a:r>
            <a:r>
              <a:rPr lang="es-ES" sz="1800" dirty="0" smtClean="0"/>
              <a:t> </a:t>
            </a:r>
            <a:r>
              <a:rPr lang="es-ES" sz="1800" dirty="0" err="1" smtClean="0"/>
              <a:t>levels</a:t>
            </a:r>
            <a:r>
              <a:rPr lang="es-ES" sz="1800" dirty="0" smtClean="0"/>
              <a:t>, PL&gt;IT) </a:t>
            </a:r>
            <a:endParaRPr lang="es-ES" sz="1800" dirty="0"/>
          </a:p>
        </p:txBody>
      </p:sp>
      <p:graphicFrame>
        <p:nvGraphicFramePr>
          <p:cNvPr id="4" name="2 Gráfico"/>
          <p:cNvGraphicFramePr/>
          <p:nvPr/>
        </p:nvGraphicFramePr>
        <p:xfrm>
          <a:off x="4572000" y="2815771"/>
          <a:ext cx="4572000" cy="311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6 Gráfico"/>
          <p:cNvGraphicFramePr/>
          <p:nvPr/>
        </p:nvGraphicFramePr>
        <p:xfrm>
          <a:off x="0" y="2815771"/>
          <a:ext cx="4572000" cy="311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change</a:t>
            </a:r>
            <a:r>
              <a:rPr lang="es-ES" dirty="0" smtClean="0"/>
              <a:t> of </a:t>
            </a:r>
            <a:r>
              <a:rPr lang="es-ES" dirty="0" err="1" smtClean="0"/>
              <a:t>plans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Significant</a:t>
            </a:r>
            <a:r>
              <a:rPr lang="es-ES" sz="1800" dirty="0" smtClean="0"/>
              <a:t> </a:t>
            </a:r>
            <a:r>
              <a:rPr lang="es-ES" sz="1800" dirty="0" err="1" smtClean="0"/>
              <a:t>proportions</a:t>
            </a:r>
            <a:r>
              <a:rPr lang="es-ES" sz="1800" dirty="0" smtClean="0"/>
              <a:t> </a:t>
            </a:r>
            <a:r>
              <a:rPr lang="es-ES" sz="1800" dirty="0" err="1" smtClean="0"/>
              <a:t>change</a:t>
            </a:r>
            <a:r>
              <a:rPr lang="es-ES" sz="1800" dirty="0" smtClean="0"/>
              <a:t> </a:t>
            </a:r>
            <a:r>
              <a:rPr lang="es-ES" sz="1800" dirty="0" err="1" smtClean="0"/>
              <a:t>their</a:t>
            </a:r>
            <a:r>
              <a:rPr lang="es-ES" sz="1800" dirty="0" smtClean="0"/>
              <a:t> </a:t>
            </a:r>
            <a:r>
              <a:rPr lang="es-ES" sz="1800" dirty="0" err="1" smtClean="0"/>
              <a:t>initial</a:t>
            </a:r>
            <a:r>
              <a:rPr lang="es-ES" sz="1800" dirty="0" smtClean="0"/>
              <a:t> </a:t>
            </a:r>
            <a:r>
              <a:rPr lang="es-ES" sz="1800" dirty="0" err="1" smtClean="0"/>
              <a:t>plans</a:t>
            </a:r>
            <a:r>
              <a:rPr lang="es-ES" sz="1800" dirty="0" smtClean="0"/>
              <a:t>: at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moment</a:t>
            </a:r>
            <a:r>
              <a:rPr lang="es-ES" sz="1800" dirty="0" smtClean="0"/>
              <a:t> of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</a:t>
            </a: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expected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remigrate</a:t>
            </a:r>
            <a:r>
              <a:rPr lang="es-ES" sz="1800" dirty="0" smtClean="0"/>
              <a:t>, </a:t>
            </a:r>
            <a:r>
              <a:rPr lang="es-ES" sz="1800" dirty="0" err="1" smtClean="0"/>
              <a:t>but</a:t>
            </a:r>
            <a:r>
              <a:rPr lang="es-ES" sz="1800" dirty="0" smtClean="0"/>
              <a:t> at </a:t>
            </a:r>
            <a:r>
              <a:rPr lang="es-ES" sz="1800" dirty="0" err="1" smtClean="0"/>
              <a:t>the</a:t>
            </a:r>
            <a:r>
              <a:rPr lang="es-ES" sz="1800" dirty="0" smtClean="0"/>
              <a:t> time of </a:t>
            </a:r>
            <a:r>
              <a:rPr lang="es-ES" sz="1800" dirty="0" err="1" smtClean="0"/>
              <a:t>the</a:t>
            </a:r>
            <a:r>
              <a:rPr lang="es-ES" sz="1800" dirty="0" smtClean="0"/>
              <a:t> interview </a:t>
            </a: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consider</a:t>
            </a:r>
            <a:r>
              <a:rPr lang="es-ES" sz="1800" dirty="0" smtClean="0"/>
              <a:t> </a:t>
            </a:r>
            <a:r>
              <a:rPr lang="es-ES" sz="1800" dirty="0" err="1" smtClean="0"/>
              <a:t>unlikely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remigrate</a:t>
            </a:r>
            <a:endParaRPr lang="es-ES" sz="1800" dirty="0" smtClean="0"/>
          </a:p>
          <a:p>
            <a:r>
              <a:rPr lang="es-ES" sz="1800" dirty="0" smtClean="0"/>
              <a:t>In AR </a:t>
            </a:r>
            <a:r>
              <a:rPr lang="es-ES" sz="1800" dirty="0" err="1" smtClean="0"/>
              <a:t>also</a:t>
            </a:r>
            <a:r>
              <a:rPr lang="es-ES" sz="1800" dirty="0" smtClean="0"/>
              <a:t> 9% </a:t>
            </a:r>
            <a:r>
              <a:rPr lang="es-ES" sz="1800" dirty="0" err="1" smtClean="0"/>
              <a:t>expected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remigrate</a:t>
            </a:r>
            <a:r>
              <a:rPr lang="es-ES" sz="1800" dirty="0" smtClean="0"/>
              <a:t> </a:t>
            </a:r>
            <a:r>
              <a:rPr lang="es-ES" sz="1800" dirty="0" err="1" smtClean="0"/>
              <a:t>but</a:t>
            </a:r>
            <a:r>
              <a:rPr lang="es-ES" sz="1800" dirty="0" smtClean="0"/>
              <a:t> </a:t>
            </a:r>
            <a:r>
              <a:rPr lang="es-ES" sz="1800" dirty="0" err="1" smtClean="0"/>
              <a:t>thought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unlikely</a:t>
            </a:r>
            <a:r>
              <a:rPr lang="es-ES" sz="1800" dirty="0" smtClean="0"/>
              <a:t> at </a:t>
            </a:r>
            <a:r>
              <a:rPr lang="es-ES" sz="1800" dirty="0" err="1" smtClean="0"/>
              <a:t>the</a:t>
            </a:r>
            <a:r>
              <a:rPr lang="es-ES" sz="1800" dirty="0" smtClean="0"/>
              <a:t> time of interview</a:t>
            </a:r>
          </a:p>
        </p:txBody>
      </p:sp>
      <p:graphicFrame>
        <p:nvGraphicFramePr>
          <p:cNvPr id="7" name="19 Gráfico"/>
          <p:cNvGraphicFramePr/>
          <p:nvPr/>
        </p:nvGraphicFramePr>
        <p:xfrm>
          <a:off x="1436914" y="2743200"/>
          <a:ext cx="6329489" cy="308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financial</a:t>
            </a:r>
            <a:r>
              <a:rPr lang="es-ES" dirty="0" smtClean="0"/>
              <a:t> </a:t>
            </a:r>
            <a:r>
              <a:rPr lang="es-ES" dirty="0" err="1" smtClean="0"/>
              <a:t>situation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Capacity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cover</a:t>
            </a:r>
            <a:r>
              <a:rPr lang="es-ES" sz="1800" dirty="0" smtClean="0"/>
              <a:t> </a:t>
            </a:r>
            <a:r>
              <a:rPr lang="es-ES" sz="1800" dirty="0" err="1" smtClean="0"/>
              <a:t>household’s</a:t>
            </a:r>
            <a:r>
              <a:rPr lang="es-ES" sz="1800" dirty="0" smtClean="0"/>
              <a:t> </a:t>
            </a:r>
            <a:r>
              <a:rPr lang="es-ES" sz="1800" dirty="0" err="1" smtClean="0"/>
              <a:t>basic</a:t>
            </a:r>
            <a:r>
              <a:rPr lang="es-ES" sz="1800" dirty="0" smtClean="0"/>
              <a:t> </a:t>
            </a:r>
            <a:r>
              <a:rPr lang="es-ES" sz="1800" dirty="0" err="1" smtClean="0"/>
              <a:t>needs</a:t>
            </a:r>
            <a:r>
              <a:rPr lang="es-ES" sz="1800" dirty="0" smtClean="0"/>
              <a:t>: </a:t>
            </a:r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returnees</a:t>
            </a:r>
            <a:r>
              <a:rPr lang="es-ES" sz="1800" dirty="0" smtClean="0"/>
              <a:t> </a:t>
            </a:r>
            <a:r>
              <a:rPr lang="es-ES" sz="1800" dirty="0" err="1" smtClean="0"/>
              <a:t>had</a:t>
            </a:r>
            <a:r>
              <a:rPr lang="es-ES" sz="1800" dirty="0" smtClean="0"/>
              <a:t> </a:t>
            </a:r>
            <a:r>
              <a:rPr lang="es-ES" sz="1800" dirty="0" err="1" smtClean="0"/>
              <a:t>sufficient</a:t>
            </a:r>
            <a:r>
              <a:rPr lang="es-ES" sz="1800" dirty="0" smtClean="0"/>
              <a:t> </a:t>
            </a:r>
            <a:r>
              <a:rPr lang="es-ES" sz="1800" dirty="0" err="1" smtClean="0"/>
              <a:t>resources</a:t>
            </a:r>
            <a:r>
              <a:rPr lang="es-ES" sz="1800" dirty="0" smtClean="0"/>
              <a:t> at </a:t>
            </a:r>
            <a:r>
              <a:rPr lang="es-ES" sz="1800" dirty="0" err="1" smtClean="0"/>
              <a:t>the</a:t>
            </a:r>
            <a:r>
              <a:rPr lang="es-ES" sz="1800" dirty="0" smtClean="0"/>
              <a:t> time of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and </a:t>
            </a:r>
            <a:r>
              <a:rPr lang="es-ES" sz="1800" dirty="0" err="1" smtClean="0"/>
              <a:t>still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/>
              <a:t>sufficient</a:t>
            </a:r>
            <a:r>
              <a:rPr lang="es-ES" sz="1800" dirty="0" smtClean="0"/>
              <a:t> at </a:t>
            </a:r>
            <a:r>
              <a:rPr lang="es-ES" sz="1800" dirty="0" err="1" smtClean="0"/>
              <a:t>the</a:t>
            </a:r>
            <a:r>
              <a:rPr lang="es-ES" sz="1800" dirty="0" smtClean="0"/>
              <a:t> time of </a:t>
            </a:r>
            <a:r>
              <a:rPr lang="es-ES" sz="1800" dirty="0" err="1" smtClean="0"/>
              <a:t>the</a:t>
            </a:r>
            <a:r>
              <a:rPr lang="es-ES" sz="1800" dirty="0" smtClean="0"/>
              <a:t> interview, </a:t>
            </a:r>
            <a:r>
              <a:rPr lang="es-ES" sz="1800" b="1" dirty="0" err="1" smtClean="0"/>
              <a:t>except</a:t>
            </a:r>
            <a:r>
              <a:rPr lang="es-ES" sz="1800" b="1" dirty="0" smtClean="0"/>
              <a:t> in UA</a:t>
            </a:r>
          </a:p>
        </p:txBody>
      </p:sp>
      <p:graphicFrame>
        <p:nvGraphicFramePr>
          <p:cNvPr id="5" name="17 Gráfico"/>
          <p:cNvGraphicFramePr/>
          <p:nvPr/>
        </p:nvGraphicFramePr>
        <p:xfrm>
          <a:off x="72571" y="2510971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18 Gráfico"/>
          <p:cNvGraphicFramePr/>
          <p:nvPr/>
        </p:nvGraphicFramePr>
        <p:xfrm>
          <a:off x="4586514" y="2540000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returnees</a:t>
            </a:r>
            <a:r>
              <a:rPr lang="es-ES" sz="1800" dirty="0" smtClean="0"/>
              <a:t> </a:t>
            </a:r>
            <a:r>
              <a:rPr lang="es-ES" sz="1800" dirty="0" err="1" smtClean="0"/>
              <a:t>were</a:t>
            </a:r>
            <a:r>
              <a:rPr lang="es-ES" sz="1800" dirty="0" smtClean="0"/>
              <a:t> </a:t>
            </a:r>
            <a:r>
              <a:rPr lang="es-ES" sz="1800" dirty="0" err="1" smtClean="0"/>
              <a:t>working</a:t>
            </a:r>
            <a:r>
              <a:rPr lang="es-ES" sz="1800" dirty="0" smtClean="0"/>
              <a:t> </a:t>
            </a:r>
            <a:r>
              <a:rPr lang="es-ES" sz="1800" dirty="0" err="1" smtClean="0"/>
              <a:t>before</a:t>
            </a:r>
            <a:r>
              <a:rPr lang="es-ES" sz="1800" dirty="0" smtClean="0"/>
              <a:t> </a:t>
            </a:r>
            <a:r>
              <a:rPr lang="es-ES" sz="1800" dirty="0" err="1" smtClean="0"/>
              <a:t>their</a:t>
            </a:r>
            <a:r>
              <a:rPr lang="es-ES" sz="1800" dirty="0" smtClean="0"/>
              <a:t>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(</a:t>
            </a:r>
            <a:r>
              <a:rPr lang="es-ES" sz="1800" dirty="0" err="1" smtClean="0"/>
              <a:t>almost</a:t>
            </a:r>
            <a:r>
              <a:rPr lang="es-ES" sz="1800" dirty="0" smtClean="0"/>
              <a:t> </a:t>
            </a:r>
            <a:r>
              <a:rPr lang="es-ES" sz="1800" dirty="0" err="1" smtClean="0"/>
              <a:t>all</a:t>
            </a:r>
            <a:r>
              <a:rPr lang="es-ES" sz="1800" dirty="0" smtClean="0"/>
              <a:t> in UA)</a:t>
            </a:r>
          </a:p>
          <a:p>
            <a:r>
              <a:rPr lang="es-ES" sz="1800" dirty="0" err="1" smtClean="0"/>
              <a:t>Much</a:t>
            </a:r>
            <a:r>
              <a:rPr lang="es-ES" sz="1800" dirty="0" smtClean="0"/>
              <a:t> </a:t>
            </a:r>
            <a:r>
              <a:rPr lang="es-ES" sz="1800" dirty="0" err="1" smtClean="0"/>
              <a:t>higher</a:t>
            </a:r>
            <a:r>
              <a:rPr lang="es-ES" sz="1800" dirty="0" smtClean="0"/>
              <a:t> </a:t>
            </a:r>
            <a:r>
              <a:rPr lang="es-ES" sz="1800" dirty="0" err="1" smtClean="0"/>
              <a:t>levels</a:t>
            </a:r>
            <a:r>
              <a:rPr lang="es-ES" sz="1800" dirty="0" smtClean="0"/>
              <a:t> of </a:t>
            </a:r>
            <a:r>
              <a:rPr lang="es-ES" sz="1800" dirty="0" err="1" smtClean="0"/>
              <a:t>inactivity</a:t>
            </a:r>
            <a:r>
              <a:rPr lang="es-ES" sz="1800" dirty="0" smtClean="0"/>
              <a:t> and </a:t>
            </a:r>
            <a:r>
              <a:rPr lang="es-ES" sz="1800" dirty="0" err="1" smtClean="0"/>
              <a:t>unemployment</a:t>
            </a:r>
            <a:r>
              <a:rPr lang="es-ES" sz="1800" dirty="0" smtClean="0"/>
              <a:t> at </a:t>
            </a:r>
            <a:r>
              <a:rPr lang="es-ES" sz="1800" dirty="0" err="1" smtClean="0"/>
              <a:t>the</a:t>
            </a:r>
            <a:r>
              <a:rPr lang="es-ES" sz="1800" dirty="0" smtClean="0"/>
              <a:t> time of interview: </a:t>
            </a:r>
            <a:r>
              <a:rPr lang="es-ES" sz="1800" dirty="0" err="1" smtClean="0"/>
              <a:t>particularly</a:t>
            </a:r>
            <a:r>
              <a:rPr lang="es-ES" sz="1800" dirty="0" smtClean="0"/>
              <a:t> </a:t>
            </a:r>
            <a:r>
              <a:rPr lang="es-ES" sz="1800" dirty="0" err="1" smtClean="0"/>
              <a:t>high</a:t>
            </a:r>
            <a:r>
              <a:rPr lang="es-ES" sz="1800" dirty="0" smtClean="0"/>
              <a:t> in UA and RO-DE</a:t>
            </a:r>
          </a:p>
        </p:txBody>
      </p:sp>
      <p:graphicFrame>
        <p:nvGraphicFramePr>
          <p:cNvPr id="8" name="5 Gráfico"/>
          <p:cNvGraphicFramePr/>
          <p:nvPr/>
        </p:nvGraphicFramePr>
        <p:xfrm>
          <a:off x="4572000" y="2902675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4 Gráfico"/>
          <p:cNvGraphicFramePr/>
          <p:nvPr/>
        </p:nvGraphicFramePr>
        <p:xfrm>
          <a:off x="-21772" y="2946234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type</a:t>
            </a:r>
            <a:r>
              <a:rPr lang="es-ES" dirty="0" smtClean="0"/>
              <a:t> of </a:t>
            </a:r>
            <a:r>
              <a:rPr lang="es-ES" dirty="0" err="1" smtClean="0"/>
              <a:t>jobs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returnees</a:t>
            </a:r>
            <a:r>
              <a:rPr lang="es-ES" sz="1800" dirty="0" smtClean="0"/>
              <a:t> </a:t>
            </a:r>
            <a:r>
              <a:rPr lang="es-ES" sz="1800" dirty="0" err="1" smtClean="0"/>
              <a:t>worked</a:t>
            </a:r>
            <a:r>
              <a:rPr lang="es-ES" sz="1800" dirty="0" smtClean="0"/>
              <a:t> in formal </a:t>
            </a:r>
            <a:r>
              <a:rPr lang="es-ES" sz="1800" dirty="0" err="1" smtClean="0"/>
              <a:t>economy</a:t>
            </a:r>
            <a:r>
              <a:rPr lang="es-ES" sz="1800" dirty="0" smtClean="0"/>
              <a:t> </a:t>
            </a:r>
            <a:r>
              <a:rPr lang="es-ES" sz="1800" dirty="0" err="1" smtClean="0"/>
              <a:t>before</a:t>
            </a:r>
            <a:r>
              <a:rPr lang="es-ES" sz="1800" dirty="0" smtClean="0"/>
              <a:t> </a:t>
            </a:r>
            <a:r>
              <a:rPr lang="es-ES" sz="1800" dirty="0" err="1" smtClean="0"/>
              <a:t>returning</a:t>
            </a:r>
            <a:r>
              <a:rPr lang="es-ES" sz="1800" dirty="0" smtClean="0"/>
              <a:t>, </a:t>
            </a:r>
            <a:r>
              <a:rPr lang="es-ES" sz="1800" dirty="0" err="1" smtClean="0"/>
              <a:t>except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UA</a:t>
            </a:r>
          </a:p>
          <a:p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level</a:t>
            </a:r>
            <a:r>
              <a:rPr lang="es-ES" sz="1800" dirty="0" smtClean="0"/>
              <a:t> of </a:t>
            </a:r>
            <a:r>
              <a:rPr lang="es-ES" sz="1800" dirty="0" err="1" smtClean="0"/>
              <a:t>formality</a:t>
            </a:r>
            <a:r>
              <a:rPr lang="es-ES" sz="1800" dirty="0" smtClean="0"/>
              <a:t> </a:t>
            </a:r>
            <a:r>
              <a:rPr lang="es-ES" sz="1800" dirty="0" err="1" smtClean="0"/>
              <a:t>increases</a:t>
            </a:r>
            <a:r>
              <a:rPr lang="es-ES" sz="1800" dirty="0" smtClean="0"/>
              <a:t> </a:t>
            </a:r>
            <a:r>
              <a:rPr lang="es-ES" sz="1800" dirty="0" err="1" smtClean="0"/>
              <a:t>further</a:t>
            </a:r>
            <a:r>
              <a:rPr lang="es-ES" sz="1800" dirty="0" smtClean="0"/>
              <a:t> at </a:t>
            </a:r>
            <a:r>
              <a:rPr lang="es-ES" sz="1800" dirty="0" err="1" smtClean="0"/>
              <a:t>origin</a:t>
            </a:r>
            <a:r>
              <a:rPr lang="es-ES" sz="1800" dirty="0" smtClean="0"/>
              <a:t>, </a:t>
            </a:r>
            <a:r>
              <a:rPr lang="es-ES" sz="1800" dirty="0" err="1" smtClean="0"/>
              <a:t>except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SN-ES</a:t>
            </a:r>
          </a:p>
        </p:txBody>
      </p:sp>
      <p:graphicFrame>
        <p:nvGraphicFramePr>
          <p:cNvPr id="6" name="6 Gráfico"/>
          <p:cNvGraphicFramePr/>
          <p:nvPr/>
        </p:nvGraphicFramePr>
        <p:xfrm>
          <a:off x="-21772" y="2902675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7 Gráfico"/>
          <p:cNvGraphicFramePr/>
          <p:nvPr/>
        </p:nvGraphicFramePr>
        <p:xfrm>
          <a:off x="4550228" y="2902675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subjective</a:t>
            </a:r>
            <a:r>
              <a:rPr lang="es-ES" dirty="0" smtClean="0"/>
              <a:t> </a:t>
            </a:r>
            <a:r>
              <a:rPr lang="es-ES" dirty="0" err="1" smtClean="0"/>
              <a:t>impact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Returnees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minor</a:t>
            </a:r>
            <a:r>
              <a:rPr lang="es-ES" sz="1800" dirty="0" smtClean="0"/>
              <a:t> </a:t>
            </a:r>
            <a:r>
              <a:rPr lang="es-ES" sz="1800" dirty="0" err="1" smtClean="0"/>
              <a:t>children</a:t>
            </a:r>
            <a:r>
              <a:rPr lang="es-ES" sz="1800" dirty="0" smtClean="0"/>
              <a:t> </a:t>
            </a:r>
            <a:r>
              <a:rPr lang="es-ES" sz="1800" dirty="0" err="1" smtClean="0"/>
              <a:t>overwhelming</a:t>
            </a:r>
            <a:r>
              <a:rPr lang="es-ES" sz="1800" dirty="0" smtClean="0"/>
              <a:t> </a:t>
            </a:r>
            <a:r>
              <a:rPr lang="es-ES" sz="1800" dirty="0" err="1" smtClean="0"/>
              <a:t>think</a:t>
            </a:r>
            <a:r>
              <a:rPr lang="es-ES" sz="1800" dirty="0" smtClean="0"/>
              <a:t>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</a:t>
            </a:r>
            <a:r>
              <a:rPr lang="es-ES" sz="1800" dirty="0" err="1" smtClean="0"/>
              <a:t>had</a:t>
            </a:r>
            <a:r>
              <a:rPr lang="es-ES" sz="1800" dirty="0" smtClean="0"/>
              <a:t> a positive </a:t>
            </a:r>
            <a:r>
              <a:rPr lang="es-ES" sz="1800" dirty="0" err="1" smtClean="0"/>
              <a:t>impact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children</a:t>
            </a:r>
            <a:endParaRPr lang="es-ES" sz="1800" dirty="0" smtClean="0"/>
          </a:p>
          <a:p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think</a:t>
            </a:r>
            <a:r>
              <a:rPr lang="es-ES" sz="1800" dirty="0" smtClean="0"/>
              <a:t>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</a:t>
            </a:r>
            <a:r>
              <a:rPr lang="es-ES" sz="1800" dirty="0" err="1" smtClean="0"/>
              <a:t>had</a:t>
            </a:r>
            <a:r>
              <a:rPr lang="es-ES" sz="1800" dirty="0" smtClean="0"/>
              <a:t> a positive </a:t>
            </a:r>
            <a:r>
              <a:rPr lang="es-ES" sz="1800" dirty="0" err="1" smtClean="0"/>
              <a:t>impact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capacity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cover</a:t>
            </a:r>
            <a:r>
              <a:rPr lang="es-ES" sz="1800" dirty="0" smtClean="0"/>
              <a:t> </a:t>
            </a:r>
            <a:r>
              <a:rPr lang="es-ES" sz="1800" dirty="0" err="1" smtClean="0"/>
              <a:t>care</a:t>
            </a:r>
            <a:r>
              <a:rPr lang="es-ES" sz="1800" dirty="0" smtClean="0"/>
              <a:t> </a:t>
            </a:r>
            <a:r>
              <a:rPr lang="es-ES" sz="1800" dirty="0" err="1" smtClean="0"/>
              <a:t>needs</a:t>
            </a:r>
            <a:r>
              <a:rPr lang="es-ES" sz="1800" dirty="0" smtClean="0"/>
              <a:t>, </a:t>
            </a:r>
            <a:r>
              <a:rPr lang="es-ES" sz="1800" dirty="0" err="1" smtClean="0"/>
              <a:t>educational</a:t>
            </a:r>
            <a:r>
              <a:rPr lang="es-ES" sz="1800" dirty="0" smtClean="0"/>
              <a:t> </a:t>
            </a:r>
            <a:r>
              <a:rPr lang="es-ES" sz="1800" dirty="0" err="1" smtClean="0"/>
              <a:t>needs</a:t>
            </a:r>
            <a:r>
              <a:rPr lang="es-ES" sz="1800" dirty="0" smtClean="0"/>
              <a:t> and </a:t>
            </a:r>
            <a:r>
              <a:rPr lang="es-ES" sz="1800" dirty="0" err="1" smtClean="0"/>
              <a:t>healthcare</a:t>
            </a:r>
            <a:r>
              <a:rPr lang="es-ES" sz="1800" dirty="0" smtClean="0"/>
              <a:t> </a:t>
            </a:r>
            <a:r>
              <a:rPr lang="es-ES" sz="1800" dirty="0" err="1" smtClean="0"/>
              <a:t>needs</a:t>
            </a:r>
            <a:r>
              <a:rPr lang="es-ES" sz="1800" dirty="0" smtClean="0"/>
              <a:t> (</a:t>
            </a:r>
            <a:r>
              <a:rPr lang="es-ES" sz="1800" dirty="0" err="1" smtClean="0"/>
              <a:t>except</a:t>
            </a:r>
            <a:r>
              <a:rPr lang="es-ES" sz="1800" dirty="0" smtClean="0"/>
              <a:t> AR) </a:t>
            </a:r>
          </a:p>
        </p:txBody>
      </p:sp>
      <p:graphicFrame>
        <p:nvGraphicFramePr>
          <p:cNvPr id="6" name="9 Gráfico"/>
          <p:cNvGraphicFramePr/>
          <p:nvPr/>
        </p:nvGraphicFramePr>
        <p:xfrm>
          <a:off x="0" y="2946234"/>
          <a:ext cx="4572000" cy="336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13 Gráfico"/>
          <p:cNvGraphicFramePr/>
          <p:nvPr/>
        </p:nvGraphicFramePr>
        <p:xfrm>
          <a:off x="4550228" y="2946234"/>
          <a:ext cx="4572000" cy="336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comparing</a:t>
            </a:r>
            <a:r>
              <a:rPr lang="es-ES" dirty="0" smtClean="0"/>
              <a:t> </a:t>
            </a:r>
            <a:r>
              <a:rPr lang="es-ES" dirty="0" err="1" smtClean="0"/>
              <a:t>origin</a:t>
            </a:r>
            <a:r>
              <a:rPr lang="es-ES" dirty="0" smtClean="0"/>
              <a:t> and </a:t>
            </a:r>
            <a:r>
              <a:rPr lang="es-ES" dirty="0" err="1" smtClean="0"/>
              <a:t>destination</a:t>
            </a:r>
            <a:r>
              <a:rPr lang="es-ES" dirty="0" smtClean="0"/>
              <a:t> (EU)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majority</a:t>
            </a:r>
            <a:r>
              <a:rPr lang="es-ES" sz="1800" dirty="0" smtClean="0"/>
              <a:t> of </a:t>
            </a:r>
            <a:r>
              <a:rPr lang="es-ES" sz="1800" dirty="0" err="1" smtClean="0"/>
              <a:t>returnees</a:t>
            </a:r>
            <a:r>
              <a:rPr lang="es-ES" sz="1800" dirty="0" smtClean="0"/>
              <a:t> </a:t>
            </a:r>
            <a:r>
              <a:rPr lang="es-ES" sz="1800" dirty="0" err="1" smtClean="0"/>
              <a:t>considered</a:t>
            </a:r>
            <a:r>
              <a:rPr lang="es-ES" sz="1800" dirty="0" smtClean="0"/>
              <a:t>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success</a:t>
            </a:r>
            <a:r>
              <a:rPr lang="es-ES" sz="1800" dirty="0" smtClean="0"/>
              <a:t> in </a:t>
            </a:r>
            <a:r>
              <a:rPr lang="es-ES" sz="1800" dirty="0" err="1" smtClean="0"/>
              <a:t>destination</a:t>
            </a:r>
            <a:r>
              <a:rPr lang="es-ES" sz="1800" dirty="0" smtClean="0"/>
              <a:t> (EU) </a:t>
            </a:r>
            <a:r>
              <a:rPr lang="es-ES" sz="1800" dirty="0" err="1" smtClean="0"/>
              <a:t>is</a:t>
            </a:r>
            <a:r>
              <a:rPr lang="es-ES" sz="1800" dirty="0" smtClean="0"/>
              <a:t> a </a:t>
            </a:r>
            <a:r>
              <a:rPr lang="es-ES" sz="1800" dirty="0" err="1" smtClean="0"/>
              <a:t>matter</a:t>
            </a:r>
            <a:r>
              <a:rPr lang="es-ES" sz="1800" dirty="0" smtClean="0"/>
              <a:t> of </a:t>
            </a:r>
            <a:r>
              <a:rPr lang="es-ES" sz="1800" dirty="0" err="1" smtClean="0"/>
              <a:t>work</a:t>
            </a:r>
            <a:r>
              <a:rPr lang="es-ES" sz="1800" dirty="0" smtClean="0"/>
              <a:t>, </a:t>
            </a:r>
            <a:r>
              <a:rPr lang="es-ES" sz="1800" dirty="0" err="1" smtClean="0"/>
              <a:t>whereas</a:t>
            </a:r>
            <a:r>
              <a:rPr lang="es-ES" sz="1800" dirty="0" smtClean="0"/>
              <a:t> at </a:t>
            </a:r>
            <a:r>
              <a:rPr lang="es-ES" sz="1800" dirty="0" err="1" smtClean="0"/>
              <a:t>origin</a:t>
            </a:r>
            <a:r>
              <a:rPr lang="es-ES" sz="1800" dirty="0" smtClean="0"/>
              <a:t> </a:t>
            </a:r>
            <a:r>
              <a:rPr lang="es-ES" sz="1800" dirty="0" err="1" smtClean="0"/>
              <a:t>it’s</a:t>
            </a:r>
            <a:r>
              <a:rPr lang="es-ES" sz="1800" dirty="0" smtClean="0"/>
              <a:t> a </a:t>
            </a:r>
            <a:r>
              <a:rPr lang="es-ES" sz="1800" dirty="0" err="1" smtClean="0"/>
              <a:t>matter</a:t>
            </a:r>
            <a:r>
              <a:rPr lang="es-ES" sz="1800" dirty="0" smtClean="0"/>
              <a:t> of </a:t>
            </a:r>
            <a:r>
              <a:rPr lang="es-ES" sz="1800" dirty="0" err="1" smtClean="0"/>
              <a:t>luck</a:t>
            </a:r>
            <a:r>
              <a:rPr lang="es-ES" sz="1800" dirty="0" smtClean="0"/>
              <a:t> and </a:t>
            </a:r>
            <a:r>
              <a:rPr lang="es-ES" sz="1800" dirty="0" err="1" smtClean="0"/>
              <a:t>connections</a:t>
            </a:r>
            <a:endParaRPr lang="es-ES" sz="1800" dirty="0" smtClean="0"/>
          </a:p>
          <a:p>
            <a:r>
              <a:rPr lang="es-ES" sz="1800" dirty="0" err="1" smtClean="0"/>
              <a:t>Significant</a:t>
            </a:r>
            <a:r>
              <a:rPr lang="es-ES" sz="1800" dirty="0" smtClean="0"/>
              <a:t> </a:t>
            </a:r>
            <a:r>
              <a:rPr lang="es-ES" sz="1800" dirty="0" err="1" smtClean="0"/>
              <a:t>proportions</a:t>
            </a:r>
            <a:r>
              <a:rPr lang="es-ES" sz="1800" dirty="0" smtClean="0"/>
              <a:t> </a:t>
            </a:r>
            <a:r>
              <a:rPr lang="es-ES" sz="1800" dirty="0" err="1" smtClean="0"/>
              <a:t>still</a:t>
            </a:r>
            <a:r>
              <a:rPr lang="es-ES" sz="1800" dirty="0" smtClean="0"/>
              <a:t> </a:t>
            </a:r>
            <a:r>
              <a:rPr lang="es-ES" sz="1800" dirty="0" err="1" smtClean="0"/>
              <a:t>consider</a:t>
            </a:r>
            <a:r>
              <a:rPr lang="es-ES" sz="1800" dirty="0" smtClean="0"/>
              <a:t> </a:t>
            </a:r>
            <a:r>
              <a:rPr lang="es-ES" sz="1800" dirty="0" err="1" smtClean="0"/>
              <a:t>luck</a:t>
            </a:r>
            <a:r>
              <a:rPr lang="es-ES" sz="1800" dirty="0" smtClean="0"/>
              <a:t> and </a:t>
            </a:r>
            <a:r>
              <a:rPr lang="es-ES" sz="1800" dirty="0" err="1" smtClean="0"/>
              <a:t>connections</a:t>
            </a:r>
            <a:r>
              <a:rPr lang="es-ES" sz="1800" dirty="0" smtClean="0"/>
              <a:t> </a:t>
            </a:r>
            <a:r>
              <a:rPr lang="es-ES" sz="1800" dirty="0" err="1" smtClean="0"/>
              <a:t>matter</a:t>
            </a:r>
            <a:r>
              <a:rPr lang="es-ES" sz="1800" dirty="0" smtClean="0"/>
              <a:t> more </a:t>
            </a:r>
            <a:r>
              <a:rPr lang="es-ES" sz="1800" dirty="0" err="1" smtClean="0"/>
              <a:t>also</a:t>
            </a:r>
            <a:r>
              <a:rPr lang="es-ES" sz="1800" dirty="0" smtClean="0"/>
              <a:t> in </a:t>
            </a:r>
            <a:r>
              <a:rPr lang="es-ES" sz="1800" dirty="0" err="1" smtClean="0"/>
              <a:t>destination</a:t>
            </a:r>
            <a:r>
              <a:rPr lang="es-ES" sz="1800" dirty="0" smtClean="0"/>
              <a:t>: </a:t>
            </a:r>
            <a:r>
              <a:rPr lang="es-ES" sz="1800" dirty="0" err="1" smtClean="0"/>
              <a:t>highest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SN</a:t>
            </a:r>
          </a:p>
        </p:txBody>
      </p:sp>
      <p:graphicFrame>
        <p:nvGraphicFramePr>
          <p:cNvPr id="8" name="20 Gráfico"/>
          <p:cNvGraphicFramePr/>
          <p:nvPr/>
        </p:nvGraphicFramePr>
        <p:xfrm>
          <a:off x="0" y="2946234"/>
          <a:ext cx="4572000" cy="361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21 Gráfico"/>
          <p:cNvGraphicFramePr/>
          <p:nvPr/>
        </p:nvGraphicFramePr>
        <p:xfrm>
          <a:off x="4572000" y="2946234"/>
          <a:ext cx="4572000" cy="361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migrants</a:t>
            </a:r>
            <a:r>
              <a:rPr lang="es-ES" dirty="0" smtClean="0"/>
              <a:t>: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home?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17638"/>
            <a:ext cx="8236857" cy="4708527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Significant</a:t>
            </a:r>
            <a:r>
              <a:rPr lang="es-ES" sz="1800" dirty="0" smtClean="0"/>
              <a:t> </a:t>
            </a:r>
            <a:r>
              <a:rPr lang="es-ES" sz="1800" dirty="0" err="1" smtClean="0"/>
              <a:t>proportions</a:t>
            </a:r>
            <a:r>
              <a:rPr lang="es-ES" sz="1800" dirty="0" smtClean="0"/>
              <a:t> of </a:t>
            </a:r>
            <a:r>
              <a:rPr lang="es-ES" sz="1800" dirty="0" err="1" smtClean="0"/>
              <a:t>returnees</a:t>
            </a:r>
            <a:r>
              <a:rPr lang="es-ES" sz="1800" dirty="0" smtClean="0"/>
              <a:t> in </a:t>
            </a:r>
            <a:r>
              <a:rPr lang="es-ES" sz="1800" dirty="0" err="1" smtClean="0"/>
              <a:t>all</a:t>
            </a:r>
            <a:r>
              <a:rPr lang="es-ES" sz="1800" dirty="0" smtClean="0"/>
              <a:t> </a:t>
            </a:r>
            <a:r>
              <a:rPr lang="es-ES" sz="1800" dirty="0" err="1" smtClean="0"/>
              <a:t>flows</a:t>
            </a:r>
            <a:r>
              <a:rPr lang="es-ES" sz="1800" dirty="0" smtClean="0"/>
              <a:t> </a:t>
            </a:r>
            <a:r>
              <a:rPr lang="es-ES" sz="1800" dirty="0" err="1" smtClean="0"/>
              <a:t>felt</a:t>
            </a:r>
            <a:r>
              <a:rPr lang="es-ES" sz="1800" dirty="0" smtClean="0"/>
              <a:t> at home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country of </a:t>
            </a:r>
            <a:r>
              <a:rPr lang="es-ES" sz="1800" dirty="0" err="1" smtClean="0"/>
              <a:t>destination</a:t>
            </a:r>
            <a:r>
              <a:rPr lang="es-ES" sz="1800" dirty="0" smtClean="0"/>
              <a:t>: </a:t>
            </a:r>
            <a:r>
              <a:rPr lang="es-ES" sz="1800" b="1" dirty="0" err="1" smtClean="0"/>
              <a:t>lowest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levels</a:t>
            </a:r>
            <a:r>
              <a:rPr lang="es-ES" sz="1800" b="1" dirty="0" smtClean="0"/>
              <a:t> in UA</a:t>
            </a:r>
            <a:r>
              <a:rPr lang="es-ES" sz="1800" dirty="0" smtClean="0"/>
              <a:t>, </a:t>
            </a:r>
            <a:r>
              <a:rPr lang="es-ES" sz="1800" dirty="0" err="1" smtClean="0"/>
              <a:t>highest</a:t>
            </a:r>
            <a:r>
              <a:rPr lang="es-ES" sz="1800" dirty="0" smtClean="0"/>
              <a:t> in AR-ES </a:t>
            </a:r>
          </a:p>
          <a:p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immense</a:t>
            </a:r>
            <a:r>
              <a:rPr lang="es-ES" sz="1800" dirty="0" smtClean="0"/>
              <a:t> </a:t>
            </a:r>
            <a:r>
              <a:rPr lang="es-ES" sz="1800" dirty="0" err="1" smtClean="0"/>
              <a:t>majority</a:t>
            </a:r>
            <a:r>
              <a:rPr lang="es-ES" sz="1800" dirty="0" smtClean="0"/>
              <a:t> </a:t>
            </a:r>
            <a:r>
              <a:rPr lang="es-ES" sz="1800" dirty="0" err="1" smtClean="0"/>
              <a:t>feel</a:t>
            </a:r>
            <a:r>
              <a:rPr lang="es-ES" sz="1800" dirty="0" smtClean="0"/>
              <a:t> at home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country of </a:t>
            </a:r>
            <a:r>
              <a:rPr lang="es-ES" sz="1800" dirty="0" err="1" smtClean="0"/>
              <a:t>origin</a:t>
            </a:r>
            <a:r>
              <a:rPr lang="es-ES" sz="1800" dirty="0" smtClean="0"/>
              <a:t>: </a:t>
            </a:r>
            <a:r>
              <a:rPr lang="es-ES" sz="1800" dirty="0" err="1" smtClean="0"/>
              <a:t>lowest</a:t>
            </a:r>
            <a:r>
              <a:rPr lang="es-ES" sz="1800" dirty="0" smtClean="0"/>
              <a:t> </a:t>
            </a:r>
            <a:r>
              <a:rPr lang="es-ES" sz="1800" dirty="0" err="1" smtClean="0"/>
              <a:t>levels</a:t>
            </a:r>
            <a:r>
              <a:rPr lang="es-ES" sz="1800" dirty="0" smtClean="0"/>
              <a:t> in AR</a:t>
            </a:r>
          </a:p>
        </p:txBody>
      </p:sp>
      <p:graphicFrame>
        <p:nvGraphicFramePr>
          <p:cNvPr id="8" name="14 Gráfico"/>
          <p:cNvGraphicFramePr/>
          <p:nvPr/>
        </p:nvGraphicFramePr>
        <p:xfrm>
          <a:off x="-21772" y="3428999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5 Gráfico"/>
          <p:cNvGraphicFramePr/>
          <p:nvPr/>
        </p:nvGraphicFramePr>
        <p:xfrm>
          <a:off x="4572000" y="3577441"/>
          <a:ext cx="4572000" cy="27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06286" y="2046514"/>
            <a:ext cx="605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>!  </a:t>
            </a:r>
            <a:r>
              <a:rPr lang="es-ES" dirty="0" smtClean="0">
                <a:sym typeface="Wingdings" pitchFamily="2" charset="2"/>
              </a:rPr>
              <a:t>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  <a:hlinkClick r:id="rId2"/>
              </a:rPr>
              <a:t>inmaculada.serrano@cchs.csic.es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  <a:hlinkClick r:id="rId3"/>
              </a:rPr>
              <a:t>http://temperproject.eu/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289" y="274638"/>
            <a:ext cx="6131024" cy="1143000"/>
          </a:xfrm>
        </p:spPr>
        <p:txBody>
          <a:bodyPr/>
          <a:lstStyle/>
          <a:p>
            <a:r>
              <a:rPr lang="es-ES_tradnl" dirty="0" err="1" smtClean="0"/>
              <a:t>Motivation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87532"/>
            <a:ext cx="8229600" cy="539139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n-US" dirty="0" smtClean="0"/>
              <a:t>Increasing policy attention to </a:t>
            </a:r>
            <a:r>
              <a:rPr lang="en-US" b="1" dirty="0" smtClean="0"/>
              <a:t>return, and circulation </a:t>
            </a:r>
            <a:r>
              <a:rPr lang="en-US" dirty="0" smtClean="0"/>
              <a:t>as a potential new way of managing migration (EU </a:t>
            </a:r>
            <a:r>
              <a:rPr lang="en-US" dirty="0" smtClean="0"/>
              <a:t>perspective: e.g. GAMM 2015) </a:t>
            </a:r>
            <a:endParaRPr lang="en-US" dirty="0" smtClean="0"/>
          </a:p>
          <a:p>
            <a:r>
              <a:rPr lang="es-ES_tradnl" dirty="0" err="1" smtClean="0"/>
              <a:t>Still</a:t>
            </a:r>
            <a:r>
              <a:rPr lang="es-ES_tradnl" dirty="0" smtClean="0"/>
              <a:t> </a:t>
            </a:r>
            <a:r>
              <a:rPr lang="es-ES_tradnl" dirty="0" err="1" smtClean="0"/>
              <a:t>limited</a:t>
            </a:r>
            <a:r>
              <a:rPr lang="es-ES_tradnl" dirty="0" smtClean="0"/>
              <a:t> and </a:t>
            </a:r>
            <a:r>
              <a:rPr lang="es-ES_tradnl" dirty="0" err="1" smtClean="0"/>
              <a:t>fragmented</a:t>
            </a:r>
            <a:r>
              <a:rPr lang="es-ES_tradnl" dirty="0" smtClean="0"/>
              <a:t> </a:t>
            </a:r>
            <a:r>
              <a:rPr lang="es-ES_tradnl" dirty="0" err="1" smtClean="0"/>
              <a:t>knowledge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return</a:t>
            </a:r>
            <a:r>
              <a:rPr lang="es-ES_tradnl" dirty="0" smtClean="0"/>
              <a:t> </a:t>
            </a:r>
            <a:r>
              <a:rPr lang="es-ES_tradnl" dirty="0" err="1" smtClean="0"/>
              <a:t>migration</a:t>
            </a:r>
            <a:r>
              <a:rPr lang="es-ES_tradnl" dirty="0" smtClean="0"/>
              <a:t> and circular </a:t>
            </a:r>
            <a:r>
              <a:rPr lang="es-ES_tradnl" dirty="0" err="1" smtClean="0"/>
              <a:t>migration</a:t>
            </a:r>
            <a:endParaRPr lang="es-ES_tradnl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0293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TEMPER </a:t>
            </a:r>
            <a:r>
              <a:rPr lang="fr-FR" dirty="0" err="1" smtClean="0"/>
              <a:t>Origin</a:t>
            </a:r>
            <a:r>
              <a:rPr lang="fr-FR" dirty="0" smtClean="0"/>
              <a:t> </a:t>
            </a:r>
            <a:r>
              <a:rPr lang="fr-FR" dirty="0" err="1" smtClean="0"/>
              <a:t>Surveys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3886" y="1417638"/>
            <a:ext cx="4061361" cy="5440362"/>
          </a:xfrm>
        </p:spPr>
        <p:txBody>
          <a:bodyPr>
            <a:normAutofit/>
          </a:bodyPr>
          <a:lstStyle/>
          <a:p>
            <a:pPr marL="0" lvl="0" indent="0" fontAlgn="auto">
              <a:spcAft>
                <a:spcPts val="0"/>
              </a:spcAft>
              <a:buClr>
                <a:srgbClr val="DE3831"/>
              </a:buClr>
              <a:buNone/>
            </a:pP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TEMPER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fr-FR" sz="1800" b="1" i="1" dirty="0" err="1">
                <a:solidFill>
                  <a:schemeClr val="accent5">
                    <a:lumMod val="75000"/>
                  </a:schemeClr>
                </a:solidFill>
              </a:rPr>
              <a:t>Temporary</a:t>
            </a:r>
            <a:r>
              <a:rPr lang="fr-FR" sz="1800" b="1" i="1" dirty="0">
                <a:solidFill>
                  <a:schemeClr val="accent5">
                    <a:lumMod val="75000"/>
                  </a:schemeClr>
                </a:solidFill>
              </a:rPr>
              <a:t> vs. Permanent Migration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85750" lvl="0" indent="-285750">
              <a:spcAft>
                <a:spcPts val="600"/>
              </a:spcAft>
              <a:buClr>
                <a:srgbClr val="DE3831"/>
              </a:buClr>
            </a:pPr>
            <a:r>
              <a:rPr lang="fr-FR" sz="1800" dirty="0" smtClean="0"/>
              <a:t>EU FP7 </a:t>
            </a:r>
            <a:r>
              <a:rPr lang="fr-FR" sz="1800" dirty="0" err="1" smtClean="0"/>
              <a:t>funded</a:t>
            </a:r>
            <a:r>
              <a:rPr lang="fr-FR" sz="1800" dirty="0" smtClean="0"/>
              <a:t> (2014-2018)</a:t>
            </a:r>
            <a:endParaRPr lang="fr-FR" sz="1800" dirty="0"/>
          </a:p>
          <a:p>
            <a:pPr marL="285750" lvl="0" indent="-285750">
              <a:spcAft>
                <a:spcPts val="600"/>
              </a:spcAft>
              <a:buClr>
                <a:srgbClr val="DE3831"/>
              </a:buClr>
            </a:pPr>
            <a:r>
              <a:rPr lang="fr-FR" sz="1800" dirty="0" err="1" smtClean="0"/>
              <a:t>Coordinated</a:t>
            </a:r>
            <a:r>
              <a:rPr lang="fr-FR" sz="1800" dirty="0" smtClean="0"/>
              <a:t> by the CSIC in Spain</a:t>
            </a:r>
            <a:endParaRPr lang="fr-FR" sz="1800" dirty="0"/>
          </a:p>
          <a:p>
            <a:pPr marL="285750" lvl="0" indent="-285750">
              <a:spcAft>
                <a:spcPts val="600"/>
              </a:spcAft>
              <a:buClr>
                <a:srgbClr val="DE3831"/>
              </a:buClr>
            </a:pPr>
            <a:r>
              <a:rPr lang="fr-FR" sz="1800" dirty="0" smtClean="0"/>
              <a:t>9 </a:t>
            </a:r>
            <a:r>
              <a:rPr lang="fr-FR" sz="1800" dirty="0" err="1" smtClean="0"/>
              <a:t>Work</a:t>
            </a:r>
            <a:r>
              <a:rPr lang="fr-FR" sz="1800" dirty="0" smtClean="0"/>
              <a:t> </a:t>
            </a:r>
            <a:r>
              <a:rPr lang="fr-FR" sz="1800" dirty="0" smtClean="0"/>
              <a:t>Packages (</a:t>
            </a:r>
            <a:r>
              <a:rPr lang="fr-FR" sz="1800" dirty="0" err="1" smtClean="0"/>
              <a:t>high</a:t>
            </a:r>
            <a:r>
              <a:rPr lang="fr-FR" sz="1800" dirty="0" smtClean="0"/>
              <a:t>-</a:t>
            </a:r>
            <a:r>
              <a:rPr lang="fr-FR" sz="1800" dirty="0" err="1" smtClean="0"/>
              <a:t>skilled</a:t>
            </a:r>
            <a:r>
              <a:rPr lang="fr-FR" sz="1800" dirty="0" smtClean="0"/>
              <a:t>, </a:t>
            </a:r>
            <a:r>
              <a:rPr lang="fr-FR" sz="1800" dirty="0" err="1" smtClean="0"/>
              <a:t>seasonal</a:t>
            </a:r>
            <a:r>
              <a:rPr lang="fr-FR" sz="1800" dirty="0" smtClean="0"/>
              <a:t>, etc.) </a:t>
            </a:r>
            <a:r>
              <a:rPr lang="fr-FR" sz="1800" dirty="0" smtClean="0">
                <a:sym typeface="Wingdings" panose="05000000000000000000" pitchFamily="2" charset="2"/>
              </a:rPr>
              <a:t> 2 WP on the </a:t>
            </a:r>
            <a:r>
              <a:rPr lang="fr-FR" sz="1800" b="1" dirty="0" err="1" smtClean="0">
                <a:sym typeface="Wingdings" panose="05000000000000000000" pitchFamily="2" charset="2"/>
              </a:rPr>
              <a:t>determinants</a:t>
            </a:r>
            <a:r>
              <a:rPr lang="fr-FR" sz="1800" b="1" dirty="0" smtClean="0">
                <a:sym typeface="Wingdings" panose="05000000000000000000" pitchFamily="2" charset="2"/>
              </a:rPr>
              <a:t> and impacts of return &amp; </a:t>
            </a:r>
            <a:r>
              <a:rPr lang="fr-FR" sz="1800" b="1" dirty="0" err="1" smtClean="0">
                <a:sym typeface="Wingdings" panose="05000000000000000000" pitchFamily="2" charset="2"/>
              </a:rPr>
              <a:t>circular</a:t>
            </a:r>
            <a:r>
              <a:rPr lang="fr-FR" sz="1800" b="1" dirty="0" smtClean="0">
                <a:sym typeface="Wingdings" panose="05000000000000000000" pitchFamily="2" charset="2"/>
              </a:rPr>
              <a:t> migration 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marL="285750" lvl="0" indent="-285750">
              <a:spcAft>
                <a:spcPts val="600"/>
              </a:spcAft>
              <a:buClr>
                <a:srgbClr val="DE3831"/>
              </a:buClr>
            </a:pPr>
            <a:r>
              <a:rPr lang="fr-FR" sz="1800" dirty="0" smtClean="0">
                <a:sym typeface="Wingdings" panose="05000000000000000000" pitchFamily="2" charset="2"/>
              </a:rPr>
              <a:t>Comparative </a:t>
            </a:r>
            <a:r>
              <a:rPr lang="fr-FR" sz="1800" dirty="0" err="1" smtClean="0">
                <a:sym typeface="Wingdings" panose="05000000000000000000" pitchFamily="2" charset="2"/>
              </a:rPr>
              <a:t>surveys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conducted</a:t>
            </a:r>
            <a:r>
              <a:rPr lang="fr-FR" sz="1800" dirty="0" smtClean="0">
                <a:sym typeface="Wingdings" panose="05000000000000000000" pitchFamily="2" charset="2"/>
              </a:rPr>
              <a:t> in </a:t>
            </a:r>
            <a:r>
              <a:rPr lang="fr-FR" sz="1800" b="1" dirty="0" smtClean="0">
                <a:sym typeface="Wingdings" panose="05000000000000000000" pitchFamily="2" charset="2"/>
              </a:rPr>
              <a:t>4 </a:t>
            </a:r>
            <a:r>
              <a:rPr lang="fr-FR" sz="1800" b="1" dirty="0" err="1" smtClean="0">
                <a:sym typeface="Wingdings" panose="05000000000000000000" pitchFamily="2" charset="2"/>
              </a:rPr>
              <a:t>origin</a:t>
            </a:r>
            <a:r>
              <a:rPr lang="fr-FR" sz="1800" b="1" dirty="0" smtClean="0">
                <a:sym typeface="Wingdings" panose="05000000000000000000" pitchFamily="2" charset="2"/>
              </a:rPr>
              <a:t> countries</a:t>
            </a:r>
            <a:r>
              <a:rPr lang="fr-FR" sz="1800" dirty="0" smtClean="0">
                <a:sym typeface="Wingdings" panose="05000000000000000000" pitchFamily="2" charset="2"/>
              </a:rPr>
              <a:t>: Argentina, Romania, </a:t>
            </a:r>
            <a:r>
              <a:rPr lang="fr-FR" sz="1800" dirty="0" err="1" smtClean="0">
                <a:sym typeface="Wingdings" panose="05000000000000000000" pitchFamily="2" charset="2"/>
              </a:rPr>
              <a:t>Senegal</a:t>
            </a:r>
            <a:r>
              <a:rPr lang="fr-FR" sz="1800" dirty="0" smtClean="0">
                <a:sym typeface="Wingdings" panose="05000000000000000000" pitchFamily="2" charset="2"/>
              </a:rPr>
              <a:t> and Ukraine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1762024"/>
            <a:ext cx="4474653" cy="34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7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454" y="370731"/>
            <a:ext cx="9182454" cy="338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326571" y="3759218"/>
            <a:ext cx="7197825" cy="2199175"/>
            <a:chOff x="326571" y="4688114"/>
            <a:chExt cx="7197825" cy="2199175"/>
          </a:xfrm>
        </p:grpSpPr>
        <p:sp>
          <p:nvSpPr>
            <p:cNvPr id="6" name="5 Elipse"/>
            <p:cNvSpPr/>
            <p:nvPr/>
          </p:nvSpPr>
          <p:spPr>
            <a:xfrm>
              <a:off x="5652053" y="4688114"/>
              <a:ext cx="1872343" cy="142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>
                  <a:solidFill>
                    <a:schemeClr val="tx1"/>
                  </a:solidFill>
                </a:rPr>
                <a:t>Non-</a:t>
              </a:r>
              <a:r>
                <a:rPr lang="es-ES" sz="1600" dirty="0" err="1" smtClean="0">
                  <a:solidFill>
                    <a:schemeClr val="tx1"/>
                  </a:solidFill>
                </a:rPr>
                <a:t>migrants</a:t>
              </a:r>
              <a:endParaRPr lang="es-ES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600" dirty="0" smtClean="0">
                  <a:solidFill>
                    <a:schemeClr val="tx1"/>
                  </a:solidFill>
                </a:rPr>
                <a:t>(aprox. 250 per </a:t>
              </a:r>
              <a:r>
                <a:rPr lang="es-ES" sz="1600" dirty="0" err="1" smtClean="0">
                  <a:solidFill>
                    <a:schemeClr val="tx1"/>
                  </a:solidFill>
                </a:rPr>
                <a:t>flow</a:t>
              </a:r>
              <a:r>
                <a:rPr lang="es-ES" sz="1600" dirty="0" smtClean="0">
                  <a:solidFill>
                    <a:schemeClr val="tx1"/>
                  </a:solidFill>
                </a:rPr>
                <a:t>)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326571" y="4688114"/>
              <a:ext cx="5551715" cy="2199175"/>
              <a:chOff x="326571" y="4688114"/>
              <a:chExt cx="5551715" cy="2199175"/>
            </a:xfrm>
          </p:grpSpPr>
          <p:sp>
            <p:nvSpPr>
              <p:cNvPr id="5" name="4 Elipse"/>
              <p:cNvSpPr/>
              <p:nvPr/>
            </p:nvSpPr>
            <p:spPr>
              <a:xfrm>
                <a:off x="1509486" y="4688114"/>
                <a:ext cx="1872343" cy="142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 err="1" smtClean="0">
                    <a:solidFill>
                      <a:schemeClr val="tx1"/>
                    </a:solidFill>
                  </a:rPr>
                  <a:t>Return</a:t>
                </a:r>
                <a:r>
                  <a:rPr lang="es-E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schemeClr val="tx1"/>
                    </a:solidFill>
                  </a:rPr>
                  <a:t>migrants</a:t>
                </a:r>
                <a:endParaRPr lang="es-ES" sz="1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" sz="1600" dirty="0" smtClean="0">
                    <a:solidFill>
                      <a:schemeClr val="tx1"/>
                    </a:solidFill>
                  </a:rPr>
                  <a:t>(aprox. 250 per </a:t>
                </a:r>
                <a:r>
                  <a:rPr lang="es-ES" sz="1600" dirty="0" err="1" smtClean="0">
                    <a:solidFill>
                      <a:schemeClr val="tx1"/>
                    </a:solidFill>
                  </a:rPr>
                  <a:t>flow</a:t>
                </a:r>
                <a:r>
                  <a:rPr lang="es-ES" sz="1600" dirty="0" smtClean="0">
                    <a:solidFill>
                      <a:schemeClr val="tx1"/>
                    </a:solidFill>
                  </a:rPr>
                  <a:t>)</a:t>
                </a:r>
                <a:endParaRPr lang="es-E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6 Flecha derecha"/>
              <p:cNvSpPr/>
              <p:nvPr/>
            </p:nvSpPr>
            <p:spPr>
              <a:xfrm rot="9362046">
                <a:off x="1062577" y="5842577"/>
                <a:ext cx="421450" cy="40884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Flecha derecha"/>
              <p:cNvSpPr/>
              <p:nvPr/>
            </p:nvSpPr>
            <p:spPr>
              <a:xfrm rot="1913719">
                <a:off x="3304780" y="5857089"/>
                <a:ext cx="477588" cy="3907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326571" y="6319391"/>
                <a:ext cx="23658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 smtClean="0"/>
                  <a:t>Permanent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return</a:t>
                </a:r>
                <a:endParaRPr lang="es-ES" sz="1600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2666626" y="6302514"/>
                <a:ext cx="3211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 smtClean="0"/>
                  <a:t>Temporary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return</a:t>
                </a:r>
                <a:r>
                  <a:rPr lang="es-ES" sz="1600" dirty="0" smtClean="0"/>
                  <a:t> / </a:t>
                </a:r>
                <a:r>
                  <a:rPr lang="es-ES" sz="1600" dirty="0" err="1" smtClean="0"/>
                  <a:t>repeated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or</a:t>
                </a:r>
                <a:r>
                  <a:rPr lang="es-ES" sz="1600" dirty="0" smtClean="0"/>
                  <a:t> circular </a:t>
                </a:r>
                <a:r>
                  <a:rPr lang="es-ES" sz="1600" dirty="0" err="1" smtClean="0"/>
                  <a:t>migration</a:t>
                </a:r>
                <a:endParaRPr lang="es-ES" sz="160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1068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% </a:t>
            </a:r>
            <a:r>
              <a:rPr lang="es-ES" dirty="0" err="1" smtClean="0"/>
              <a:t>Returnees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total </a:t>
            </a:r>
            <a:r>
              <a:rPr lang="es-ES" dirty="0" err="1" smtClean="0"/>
              <a:t>population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AR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RO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SN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UA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All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RETs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0.2%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0.5%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0.56%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1.32%</a:t>
                      </a:r>
                    </a:p>
                    <a:p>
                      <a:pPr algn="ctr"/>
                      <a:r>
                        <a:rPr lang="es-ES" sz="1800" b="1" dirty="0" smtClean="0"/>
                        <a:t>(</a:t>
                      </a:r>
                      <a:r>
                        <a:rPr lang="es-ES" sz="1800" b="1" dirty="0" err="1" smtClean="0"/>
                        <a:t>labour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migrants</a:t>
                      </a:r>
                      <a:r>
                        <a:rPr lang="es-ES" sz="1800" b="1" baseline="0" dirty="0" smtClean="0"/>
                        <a:t>)</a:t>
                      </a:r>
                    </a:p>
                    <a:p>
                      <a:pPr algn="ctr"/>
                      <a:r>
                        <a:rPr lang="es-ES" sz="1800" b="1" baseline="0" dirty="0" smtClean="0"/>
                        <a:t>&lt;Aza&lt;&lt;z</a:t>
                      </a:r>
                      <a:endParaRPr lang="es-E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Specific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destinations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ES: no more </a:t>
                      </a:r>
                      <a:r>
                        <a:rPr lang="es-ES" sz="1800" dirty="0" err="1" smtClean="0"/>
                        <a:t>than</a:t>
                      </a:r>
                      <a:r>
                        <a:rPr lang="es-ES" sz="1800" dirty="0" smtClean="0"/>
                        <a:t>  1/4 </a:t>
                      </a:r>
                    </a:p>
                    <a:p>
                      <a:pPr algn="ctr"/>
                      <a:endParaRPr lang="es-ES" sz="18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(USA, </a:t>
                      </a:r>
                      <a:r>
                        <a:rPr lang="es-ES" sz="1800" dirty="0" err="1" smtClean="0"/>
                        <a:t>Italy</a:t>
                      </a:r>
                      <a:r>
                        <a:rPr lang="es-ES" sz="1800" dirty="0" smtClean="0"/>
                        <a:t>, </a:t>
                      </a:r>
                      <a:r>
                        <a:rPr lang="es-ES" sz="1800" dirty="0" err="1" smtClean="0"/>
                        <a:t>Latinamerica</a:t>
                      </a:r>
                      <a:r>
                        <a:rPr lang="es-ES" sz="1800" dirty="0" smtClean="0"/>
                        <a:t>)</a:t>
                      </a:r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ES: 0.05%</a:t>
                      </a:r>
                    </a:p>
                    <a:p>
                      <a:pPr algn="ctr"/>
                      <a:r>
                        <a:rPr lang="es-ES" sz="1800" dirty="0" smtClean="0"/>
                        <a:t>DE: 0.015%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ES: 0.02%</a:t>
                      </a:r>
                    </a:p>
                    <a:p>
                      <a:pPr algn="ctr"/>
                      <a:r>
                        <a:rPr lang="es-ES" sz="1800" dirty="0" smtClean="0"/>
                        <a:t>FR: 0.05%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PL: 0.48%</a:t>
                      </a:r>
                    </a:p>
                    <a:p>
                      <a:pPr algn="ctr"/>
                      <a:r>
                        <a:rPr lang="es-ES" sz="1800" dirty="0" smtClean="0"/>
                        <a:t>IT: 0.11%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i="1" dirty="0" err="1" smtClean="0"/>
                        <a:t>Source</a:t>
                      </a:r>
                      <a:endParaRPr lang="es-E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i="1" dirty="0" err="1" smtClean="0"/>
                        <a:t>Census</a:t>
                      </a:r>
                      <a:r>
                        <a:rPr lang="es-ES" sz="1800" i="1" dirty="0" smtClean="0"/>
                        <a:t> 2010</a:t>
                      </a:r>
                      <a:endParaRPr lang="es-E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i="1" dirty="0" err="1" smtClean="0"/>
                        <a:t>Census</a:t>
                      </a:r>
                      <a:r>
                        <a:rPr lang="es-ES" sz="1800" i="1" dirty="0" smtClean="0"/>
                        <a:t> 2011</a:t>
                      </a:r>
                      <a:endParaRPr lang="es-E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i="1" dirty="0" err="1" smtClean="0"/>
                        <a:t>Census</a:t>
                      </a:r>
                      <a:r>
                        <a:rPr lang="es-ES" sz="1800" i="1" dirty="0" smtClean="0"/>
                        <a:t> 2013</a:t>
                      </a:r>
                      <a:endParaRPr lang="es-E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i="1" dirty="0" smtClean="0"/>
                        <a:t>LMS 2017</a:t>
                      </a:r>
                      <a:endParaRPr lang="es-ES" sz="18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Definitions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RETURNED MIGRANT </a:t>
            </a:r>
          </a:p>
          <a:p>
            <a:pPr lvl="1"/>
            <a:r>
              <a:rPr lang="fr-FR" dirty="0" err="1" smtClean="0"/>
              <a:t>persons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moved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one of </a:t>
            </a:r>
            <a:r>
              <a:rPr lang="fr-FR" dirty="0" err="1" smtClean="0"/>
              <a:t>our</a:t>
            </a:r>
            <a:r>
              <a:rPr lang="fr-FR" dirty="0" smtClean="0"/>
              <a:t> EU destinations (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staying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for </a:t>
            </a:r>
            <a:r>
              <a:rPr lang="fr-FR" u="sng" dirty="0" err="1" smtClean="0">
                <a:solidFill>
                  <a:srgbClr val="FF0000"/>
                </a:solidFill>
              </a:rPr>
              <a:t>at</a:t>
            </a:r>
            <a:r>
              <a:rPr lang="fr-FR" u="sng" dirty="0" smtClean="0">
                <a:solidFill>
                  <a:srgbClr val="FF0000"/>
                </a:solidFill>
              </a:rPr>
              <a:t> least 3 [2 UA] </a:t>
            </a:r>
            <a:r>
              <a:rPr lang="fr-FR" u="sng" dirty="0" err="1" smtClean="0">
                <a:solidFill>
                  <a:srgbClr val="FF0000"/>
                </a:solidFill>
              </a:rPr>
              <a:t>months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back to </a:t>
            </a:r>
            <a:r>
              <a:rPr lang="fr-FR" dirty="0" err="1" smtClean="0"/>
              <a:t>his</a:t>
            </a:r>
            <a:r>
              <a:rPr lang="fr-FR" dirty="0" smtClean="0"/>
              <a:t>/</a:t>
            </a:r>
            <a:r>
              <a:rPr lang="fr-FR" dirty="0" err="1" smtClean="0"/>
              <a:t>her</a:t>
            </a:r>
            <a:r>
              <a:rPr lang="fr-FR" dirty="0" smtClean="0"/>
              <a:t> country of </a:t>
            </a:r>
            <a:r>
              <a:rPr lang="fr-FR" dirty="0" err="1" smtClean="0"/>
              <a:t>birth</a:t>
            </a:r>
            <a:r>
              <a:rPr lang="fr-FR" dirty="0" smtClean="0"/>
              <a:t> (and </a:t>
            </a:r>
            <a:r>
              <a:rPr lang="fr-FR" dirty="0" err="1" smtClean="0"/>
              <a:t>stayed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u="sng" dirty="0" err="1" smtClean="0">
                <a:solidFill>
                  <a:srgbClr val="FF0000"/>
                </a:solidFill>
              </a:rPr>
              <a:t>at</a:t>
            </a:r>
            <a:r>
              <a:rPr lang="fr-FR" u="sng" dirty="0" smtClean="0">
                <a:solidFill>
                  <a:srgbClr val="FF0000"/>
                </a:solidFill>
              </a:rPr>
              <a:t> least 3 </a:t>
            </a:r>
            <a:r>
              <a:rPr lang="fr-FR" u="sng" dirty="0" err="1" smtClean="0">
                <a:solidFill>
                  <a:srgbClr val="FF0000"/>
                </a:solidFill>
              </a:rPr>
              <a:t>months</a:t>
            </a:r>
            <a:r>
              <a:rPr lang="fr-FR" dirty="0" smtClean="0"/>
              <a:t>) </a:t>
            </a: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regardless</a:t>
            </a:r>
            <a:r>
              <a:rPr lang="fr-FR" dirty="0" smtClean="0">
                <a:solidFill>
                  <a:srgbClr val="002060"/>
                </a:solidFill>
              </a:rPr>
              <a:t> of the </a:t>
            </a:r>
            <a:r>
              <a:rPr lang="fr-FR" dirty="0" err="1" smtClean="0">
                <a:solidFill>
                  <a:srgbClr val="002060"/>
                </a:solidFill>
              </a:rPr>
              <a:t>reasons</a:t>
            </a:r>
            <a:r>
              <a:rPr lang="fr-FR" dirty="0" smtClean="0">
                <a:solidFill>
                  <a:srgbClr val="002060"/>
                </a:solidFill>
              </a:rPr>
              <a:t> for migration and return  [UA </a:t>
            </a:r>
            <a:r>
              <a:rPr lang="fr-FR" dirty="0" err="1" smtClean="0">
                <a:solidFill>
                  <a:srgbClr val="002060"/>
                </a:solidFill>
              </a:rPr>
              <a:t>work</a:t>
            </a:r>
            <a:r>
              <a:rPr lang="fr-FR" dirty="0" smtClean="0">
                <a:solidFill>
                  <a:srgbClr val="002060"/>
                </a:solidFill>
              </a:rPr>
              <a:t> or </a:t>
            </a:r>
            <a:r>
              <a:rPr lang="fr-FR" dirty="0" err="1" smtClean="0">
                <a:solidFill>
                  <a:srgbClr val="002060"/>
                </a:solidFill>
              </a:rPr>
              <a:t>study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during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stay</a:t>
            </a:r>
            <a:r>
              <a:rPr lang="fr-FR" dirty="0" smtClean="0">
                <a:solidFill>
                  <a:srgbClr val="002060"/>
                </a:solidFill>
              </a:rPr>
              <a:t>]</a:t>
            </a:r>
          </a:p>
          <a:p>
            <a:pPr lvl="1"/>
            <a:r>
              <a:rPr lang="fr-FR" dirty="0" smtClean="0"/>
              <a:t>(last migration: min. 1996)</a:t>
            </a:r>
          </a:p>
          <a:p>
            <a:pPr lvl="1"/>
            <a:r>
              <a:rPr lang="fr-FR" dirty="0" smtClean="0"/>
              <a:t>(last return: min. 2000)</a:t>
            </a: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/>
              <a:t>3-MONTH </a:t>
            </a:r>
            <a:r>
              <a:rPr lang="es-ES" dirty="0" err="1" smtClean="0"/>
              <a:t>limit</a:t>
            </a:r>
            <a:r>
              <a:rPr lang="es-ES" dirty="0" smtClean="0"/>
              <a:t>: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capture circular </a:t>
            </a:r>
            <a:r>
              <a:rPr lang="es-ES" dirty="0" err="1" smtClean="0"/>
              <a:t>migrants</a:t>
            </a: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Definitions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CIRCULAR MIGRANT (</a:t>
            </a:r>
            <a:r>
              <a:rPr lang="es-ES" dirty="0" err="1" smtClean="0"/>
              <a:t>strict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)</a:t>
            </a:r>
          </a:p>
          <a:p>
            <a:pPr lvl="1"/>
            <a:r>
              <a:rPr lang="en-US" dirty="0" smtClean="0"/>
              <a:t>sequence of migration </a:t>
            </a:r>
            <a:r>
              <a:rPr lang="en-US" dirty="0" smtClean="0">
                <a:solidFill>
                  <a:srgbClr val="0070C0"/>
                </a:solidFill>
              </a:rPr>
              <a:t>between two main countries </a:t>
            </a:r>
            <a:r>
              <a:rPr lang="en-US" u="sng" dirty="0" smtClean="0">
                <a:solidFill>
                  <a:srgbClr val="FF0000"/>
                </a:solidFill>
              </a:rPr>
              <a:t>within a year </a:t>
            </a:r>
            <a:r>
              <a:rPr lang="en-US" dirty="0" smtClean="0"/>
              <a:t>that is repeated in at least two consecutive loops:  UA-IT-UA-IT</a:t>
            </a:r>
            <a:r>
              <a:rPr lang="fr-FR" dirty="0" smtClean="0"/>
              <a:t> </a:t>
            </a: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/>
              <a:t>CIRCULAR MIGRANT (</a:t>
            </a:r>
            <a:r>
              <a:rPr lang="es-ES" dirty="0" err="1" smtClean="0"/>
              <a:t>wide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)</a:t>
            </a:r>
          </a:p>
          <a:p>
            <a:pPr lvl="1"/>
            <a:r>
              <a:rPr lang="en-US" dirty="0" smtClean="0"/>
              <a:t>three or more returns to the country of birth after staying </a:t>
            </a:r>
            <a:r>
              <a:rPr lang="en-US" dirty="0" smtClean="0">
                <a:solidFill>
                  <a:srgbClr val="0070C0"/>
                </a:solidFill>
              </a:rPr>
              <a:t>in any EU country</a:t>
            </a:r>
            <a:r>
              <a:rPr lang="en-US" dirty="0" smtClean="0"/>
              <a:t> in a </a:t>
            </a:r>
            <a:r>
              <a:rPr lang="en-US" dirty="0" smtClean="0">
                <a:solidFill>
                  <a:srgbClr val="FF0000"/>
                </a:solidFill>
              </a:rPr>
              <a:t>period of 10 years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  UA-IT-UA-PL-UA-IT-UA</a:t>
            </a:r>
          </a:p>
          <a:p>
            <a:pPr lvl="1"/>
            <a:endParaRPr lang="es-ES" dirty="0" smtClean="0"/>
          </a:p>
          <a:p>
            <a:pPr algn="ctr">
              <a:buNone/>
            </a:pPr>
            <a:r>
              <a:rPr lang="es-ES" dirty="0" smtClean="0"/>
              <a:t>  (In line </a:t>
            </a:r>
            <a:r>
              <a:rPr lang="es-ES" dirty="0" err="1" smtClean="0"/>
              <a:t>with</a:t>
            </a:r>
            <a:r>
              <a:rPr lang="es-ES" dirty="0" smtClean="0"/>
              <a:t> UNECE 2016 </a:t>
            </a:r>
            <a:r>
              <a:rPr lang="es-ES" dirty="0" err="1" smtClean="0"/>
              <a:t>definitions</a:t>
            </a:r>
            <a:r>
              <a:rPr lang="es-ES" dirty="0" smtClean="0"/>
              <a:t>)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Caveats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Returnees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selected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out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migrant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population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err="1" smtClean="0">
                <a:sym typeface="Wingdings" pitchFamily="2" charset="2"/>
              </a:rPr>
              <a:t>cannot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say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anything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about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migrants</a:t>
            </a:r>
            <a:r>
              <a:rPr lang="es-ES" dirty="0" smtClean="0">
                <a:sym typeface="Wingdings" pitchFamily="2" charset="2"/>
              </a:rPr>
              <a:t>, </a:t>
            </a:r>
            <a:r>
              <a:rPr lang="es-ES" dirty="0" err="1" smtClean="0">
                <a:sym typeface="Wingdings" pitchFamily="2" charset="2"/>
              </a:rPr>
              <a:t>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about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selection</a:t>
            </a:r>
            <a:r>
              <a:rPr lang="es-ES" dirty="0" smtClean="0">
                <a:sym typeface="Wingdings" pitchFamily="2" charset="2"/>
              </a:rPr>
              <a:t>/drivers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return</a:t>
            </a:r>
            <a:r>
              <a:rPr lang="es-ES" dirty="0" smtClean="0">
                <a:sym typeface="Wingdings" pitchFamily="2" charset="2"/>
              </a:rPr>
              <a:t>)   </a:t>
            </a:r>
            <a:r>
              <a:rPr lang="es-ES" b="1" i="1" dirty="0" err="1" smtClean="0">
                <a:solidFill>
                  <a:srgbClr val="002060"/>
                </a:solidFill>
                <a:sym typeface="Wingdings" pitchFamily="2" charset="2"/>
              </a:rPr>
              <a:t>expost</a:t>
            </a:r>
            <a:r>
              <a:rPr lang="es-ES" b="1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" b="1" i="1" dirty="0" err="1" smtClean="0">
                <a:solidFill>
                  <a:srgbClr val="002060"/>
                </a:solidFill>
                <a:sym typeface="Wingdings" pitchFamily="2" charset="2"/>
              </a:rPr>
              <a:t>merging</a:t>
            </a:r>
            <a:r>
              <a:rPr lang="es-ES" b="1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" b="1" i="1" dirty="0" err="1" smtClean="0">
                <a:solidFill>
                  <a:srgbClr val="002060"/>
                </a:solidFill>
                <a:sym typeface="Wingdings" pitchFamily="2" charset="2"/>
              </a:rPr>
              <a:t>with</a:t>
            </a:r>
            <a:r>
              <a:rPr lang="es-ES" b="1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" b="1" i="1" dirty="0" err="1" smtClean="0">
                <a:solidFill>
                  <a:srgbClr val="002060"/>
                </a:solidFill>
                <a:sym typeface="Wingdings" pitchFamily="2" charset="2"/>
              </a:rPr>
              <a:t>datasets</a:t>
            </a:r>
            <a:r>
              <a:rPr lang="es-ES" b="1" i="1" dirty="0" smtClean="0">
                <a:solidFill>
                  <a:srgbClr val="002060"/>
                </a:solidFill>
                <a:sym typeface="Wingdings" pitchFamily="2" charset="2"/>
              </a:rPr>
              <a:t> in </a:t>
            </a:r>
            <a:r>
              <a:rPr lang="es-ES" b="1" i="1" dirty="0" err="1" smtClean="0">
                <a:solidFill>
                  <a:srgbClr val="002060"/>
                </a:solidFill>
                <a:sym typeface="Wingdings" pitchFamily="2" charset="2"/>
              </a:rPr>
              <a:t>destination</a:t>
            </a:r>
            <a:endParaRPr lang="es-ES" b="1" i="1" dirty="0" smtClean="0">
              <a:solidFill>
                <a:srgbClr val="00206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s-ES" dirty="0" smtClean="0">
                <a:sym typeface="Wingdings" pitchFamily="2" charset="2"/>
              </a:rPr>
              <a:t> 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248229" y="2975429"/>
            <a:ext cx="2206171" cy="219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959429" y="3439886"/>
            <a:ext cx="1494971" cy="12917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480457" y="3270609"/>
            <a:ext cx="95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Migrants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0856" y="3808327"/>
            <a:ext cx="131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Returnees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62400" y="3270609"/>
            <a:ext cx="364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Cannot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 </a:t>
            </a:r>
            <a:r>
              <a:rPr lang="es-ES" dirty="0" err="1" smtClean="0"/>
              <a:t>anything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:</a:t>
            </a:r>
          </a:p>
          <a:p>
            <a:pPr>
              <a:buFontTx/>
              <a:buChar char="-"/>
            </a:pPr>
            <a:r>
              <a:rPr lang="es-ES" dirty="0" err="1" smtClean="0"/>
              <a:t>Relative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distinct</a:t>
            </a:r>
            <a:r>
              <a:rPr lang="es-ES" dirty="0" smtClean="0"/>
              <a:t>?  </a:t>
            </a:r>
            <a:r>
              <a:rPr lang="es-ES" dirty="0" err="1" smtClean="0"/>
              <a:t>E.g.</a:t>
            </a:r>
            <a:r>
              <a:rPr lang="es-ES" dirty="0" smtClean="0"/>
              <a:t> time of </a:t>
            </a:r>
            <a:r>
              <a:rPr lang="es-ES" dirty="0" err="1" smtClean="0"/>
              <a:t>arrival</a:t>
            </a:r>
            <a:r>
              <a:rPr lang="es-ES" dirty="0" smtClean="0"/>
              <a:t>, </a:t>
            </a:r>
            <a:r>
              <a:rPr lang="es-ES" dirty="0" err="1" smtClean="0"/>
              <a:t>reason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, etc.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PT" id="{31AA3C16-6B9E-0D41-970B-2A6FBC3E8B98}" vid="{EBFD24E9-96BC-5D45-BC08-659896F52116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PT" id="{31AA3C16-6B9E-0D41-970B-2A6FBC3E8B98}" vid="{DEF02A75-0513-A04C-957D-AB3A57E8673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</Template>
  <TotalTime>1266</TotalTime>
  <Words>1401</Words>
  <Application>Microsoft Office PowerPoint</Application>
  <PresentationFormat>Presentación en pantalla (4:3)</PresentationFormat>
  <Paragraphs>211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Training PPT</vt:lpstr>
      <vt:lpstr>Diseño personalizado</vt:lpstr>
      <vt:lpstr>Return from the EU: patterns and profiles in Argentina, Romania, Senegal and Ukraine</vt:lpstr>
      <vt:lpstr>introduction</vt:lpstr>
      <vt:lpstr>Motivation</vt:lpstr>
      <vt:lpstr>The TEMPER Origin Surveys</vt:lpstr>
      <vt:lpstr>Diapositiva 5</vt:lpstr>
      <vt:lpstr>% Returnees over total population</vt:lpstr>
      <vt:lpstr>Definitions </vt:lpstr>
      <vt:lpstr>Definitions </vt:lpstr>
      <vt:lpstr>Caveats</vt:lpstr>
      <vt:lpstr>Caveats</vt:lpstr>
      <vt:lpstr>RESULTS</vt:lpstr>
      <vt:lpstr>High incidence of short-term migration among returnees</vt:lpstr>
      <vt:lpstr>Short-term migration (among returnees): migrant profiles</vt:lpstr>
      <vt:lpstr>Short-term migration (among returnees): reasons of return</vt:lpstr>
      <vt:lpstr>Short-term migration (among returnees): circularity</vt:lpstr>
      <vt:lpstr>Short-term migration (among returnees): circularity</vt:lpstr>
      <vt:lpstr>Circularity: incidence</vt:lpstr>
      <vt:lpstr>Circularity: a matter of short stays?</vt:lpstr>
      <vt:lpstr>Return migrants: satisfaction </vt:lpstr>
      <vt:lpstr>Return migrants: change of plans </vt:lpstr>
      <vt:lpstr>Return migrants: financial situation</vt:lpstr>
      <vt:lpstr>Return migrants: activity</vt:lpstr>
      <vt:lpstr>Return migrants: type of jobs</vt:lpstr>
      <vt:lpstr>Return migrants: subjective impact</vt:lpstr>
      <vt:lpstr>Return migrants: comparing origin and destination (EU)</vt:lpstr>
      <vt:lpstr>Return migrants: where is home?</vt:lpstr>
      <vt:lpstr>Diapositiva 27</vt:lpstr>
    </vt:vector>
  </TitlesOfParts>
  <Company>INED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 SURVEY Training</dc:title>
  <dc:creator>Utilisateur Windows</dc:creator>
  <cp:lastModifiedBy>iserrano</cp:lastModifiedBy>
  <cp:revision>54</cp:revision>
  <dcterms:created xsi:type="dcterms:W3CDTF">2017-03-23T09:15:46Z</dcterms:created>
  <dcterms:modified xsi:type="dcterms:W3CDTF">2018-11-27T10:12:19Z</dcterms:modified>
</cp:coreProperties>
</file>