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  <p:sldId id="269" r:id="rId3"/>
    <p:sldId id="267" r:id="rId4"/>
    <p:sldId id="270" r:id="rId5"/>
    <p:sldId id="259" r:id="rId6"/>
    <p:sldId id="268" r:id="rId7"/>
    <p:sldId id="261" r:id="rId8"/>
    <p:sldId id="263" r:id="rId9"/>
    <p:sldId id="264" r:id="rId10"/>
    <p:sldId id="262" r:id="rId11"/>
    <p:sldId id="260" r:id="rId12"/>
    <p:sldId id="266" r:id="rId13"/>
    <p:sldId id="271" r:id="rId14"/>
    <p:sldId id="273" r:id="rId15"/>
    <p:sldId id="272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4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30;&#1085;&#1089;&#1090;&#1080;&#1090;&#1091;&#1090;_working%20files\2017_&#1090;&#1077;&#1082;&#1091;&#1097;&#1072;&#1103;%20&#1088;&#1072;&#1073;&#1086;&#1090;&#1072;\&#1052;&#1054;&#1053;&#1048;&#1058;&#1054;&#1056;&#1048;&#1053;&#1043;_2018\VISA%20tables_for%20the%20artic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 sz="16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/>
              <c:tx>
                <c:rich>
                  <a:bodyPr/>
                  <a:lstStyle/>
                  <a:p>
                    <a:fld id="{6C4A078D-7352-47D9-BF1E-A4892CC49C3A}" type="VALUE">
                      <a:rPr lang="en-US">
                        <a:solidFill>
                          <a:srgbClr val="FF0000"/>
                        </a:solidFill>
                      </a:rPr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C06-4431-A56A-23BDDD95F8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Лист1!$A$1:$A$9</c:f>
              <c:numCache>
                <c:formatCode>General</c:formatCode>
                <c:ptCount val="9"/>
                <c:pt idx="0">
                  <c:v>1996</c:v>
                </c:pt>
                <c:pt idx="1">
                  <c:v>2000</c:v>
                </c:pt>
                <c:pt idx="2">
                  <c:v>2004</c:v>
                </c:pt>
                <c:pt idx="3">
                  <c:v>2008</c:v>
                </c:pt>
                <c:pt idx="4">
                  <c:v>2012</c:v>
                </c:pt>
                <c:pt idx="5">
                  <c:v>2014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Лист1!$B$1:$B$9</c:f>
              <c:numCache>
                <c:formatCode>General</c:formatCode>
                <c:ptCount val="9"/>
                <c:pt idx="0">
                  <c:v>31.1</c:v>
                </c:pt>
                <c:pt idx="1">
                  <c:v>34.799999999999997</c:v>
                </c:pt>
                <c:pt idx="2">
                  <c:v>37.299999999999997</c:v>
                </c:pt>
                <c:pt idx="3">
                  <c:v>39.4</c:v>
                </c:pt>
                <c:pt idx="4">
                  <c:v>37.4</c:v>
                </c:pt>
                <c:pt idx="5">
                  <c:v>39.5</c:v>
                </c:pt>
                <c:pt idx="6">
                  <c:v>38.9</c:v>
                </c:pt>
                <c:pt idx="7">
                  <c:v>39.4</c:v>
                </c:pt>
                <c:pt idx="8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06-4431-A56A-23BDDD95F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4106319"/>
        <c:axId val="1364105071"/>
      </c:barChart>
      <c:catAx>
        <c:axId val="1364106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364105071"/>
        <c:crosses val="autoZero"/>
        <c:auto val="1"/>
        <c:lblAlgn val="ctr"/>
        <c:lblOffset val="100"/>
        <c:noMultiLvlLbl val="0"/>
      </c:catAx>
      <c:valAx>
        <c:axId val="136410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364106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Лист3!$A$23</c:f>
              <c:strCache>
                <c:ptCount val="1"/>
                <c:pt idx="0">
                  <c:v>Чи люди зараз найбільше бояться напливу біженців, переселенців і приїжджих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Лист3!$B$22:$F$22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Лист3!$B$23:$F$23</c:f>
              <c:numCache>
                <c:formatCode>General</c:formatCode>
                <c:ptCount val="5"/>
                <c:pt idx="0">
                  <c:v>13.3</c:v>
                </c:pt>
                <c:pt idx="1">
                  <c:v>15.2</c:v>
                </c:pt>
                <c:pt idx="2">
                  <c:v>5.7</c:v>
                </c:pt>
                <c:pt idx="3">
                  <c:v>10.3</c:v>
                </c:pt>
                <c:pt idx="4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E-4324-B8C1-8950CB3B2B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377600"/>
        <c:axId val="89724416"/>
        <c:axId val="0"/>
      </c:bar3DChart>
      <c:catAx>
        <c:axId val="8837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89724416"/>
        <c:crosses val="autoZero"/>
        <c:auto val="1"/>
        <c:lblAlgn val="ctr"/>
        <c:lblOffset val="100"/>
        <c:noMultiLvlLbl val="0"/>
      </c:catAx>
      <c:valAx>
        <c:axId val="897244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88377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06656999853124"/>
          <c:y val="0.32063620580436913"/>
          <c:w val="0.2756000957567909"/>
          <c:h val="0.27813519886610727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Лист3!$A$2</c:f>
              <c:strCache>
                <c:ptCount val="1"/>
                <c:pt idx="0">
                  <c:v>Перебувають у тому населеному пункті чи області, де живу 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Лист3!$B$1:$F$1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Лист3!$B$2:$F$2</c:f>
              <c:numCache>
                <c:formatCode>General</c:formatCode>
                <c:ptCount val="5"/>
                <c:pt idx="0">
                  <c:v>5.3</c:v>
                </c:pt>
                <c:pt idx="1">
                  <c:v>11.2</c:v>
                </c:pt>
                <c:pt idx="2">
                  <c:v>9.8000000000000007</c:v>
                </c:pt>
                <c:pt idx="3">
                  <c:v>12.8</c:v>
                </c:pt>
                <c:pt idx="4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E-4492-87BD-04F4D5BE4651}"/>
            </c:ext>
          </c:extLst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Перебувають в іншому населеному пункті чи області України (не там, де живу я)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Лист3!$B$1:$F$1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Лист3!$B$3:$F$3</c:f>
              <c:numCache>
                <c:formatCode>General</c:formatCode>
                <c:ptCount val="5"/>
                <c:pt idx="0">
                  <c:v>3.5</c:v>
                </c:pt>
                <c:pt idx="1">
                  <c:v>7.6</c:v>
                </c:pt>
                <c:pt idx="2">
                  <c:v>6.2</c:v>
                </c:pt>
                <c:pt idx="3">
                  <c:v>9.9</c:v>
                </c:pt>
                <c:pt idx="4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E-4492-87BD-04F4D5BE4651}"/>
            </c:ext>
          </c:extLst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Перебувають у Росії, Білорусі, Молдові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Лист3!$B$1:$F$1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Лист3!$B$4:$F$4</c:f>
              <c:numCache>
                <c:formatCode>General</c:formatCode>
                <c:ptCount val="5"/>
                <c:pt idx="0">
                  <c:v>0.5</c:v>
                </c:pt>
                <c:pt idx="1">
                  <c:v>3.5</c:v>
                </c:pt>
                <c:pt idx="2">
                  <c:v>1</c:v>
                </c:pt>
                <c:pt idx="3">
                  <c:v>5.7</c:v>
                </c:pt>
                <c:pt idx="4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8E-4492-87BD-04F4D5BE4651}"/>
            </c:ext>
          </c:extLst>
        </c:ser>
        <c:ser>
          <c:idx val="3"/>
          <c:order val="3"/>
          <c:tx>
            <c:strRef>
              <c:f>Лист3!$A$5</c:f>
              <c:strCache>
                <c:ptCount val="1"/>
                <c:pt idx="0">
                  <c:v>Перебувають в інших країнах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Лист3!$B$1:$F$1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Лист3!$B$5:$F$5</c:f>
              <c:numCache>
                <c:formatCode>General</c:formatCode>
                <c:ptCount val="5"/>
                <c:pt idx="0">
                  <c:v>1.3</c:v>
                </c:pt>
                <c:pt idx="1">
                  <c:v>1.7</c:v>
                </c:pt>
                <c:pt idx="2">
                  <c:v>0.5</c:v>
                </c:pt>
                <c:pt idx="3">
                  <c:v>0.70000000000000007</c:v>
                </c:pt>
                <c:pt idx="4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8E-4492-87BD-04F4D5BE4651}"/>
            </c:ext>
          </c:extLst>
        </c:ser>
        <c:ser>
          <c:idx val="4"/>
          <c:order val="4"/>
          <c:tx>
            <c:strRef>
              <c:f>Лист3!$A$6</c:f>
              <c:strCache>
                <c:ptCount val="1"/>
                <c:pt idx="0">
                  <c:v>Не виїжджали, перебувають в зоні конфлікту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Лист3!$B$1:$F$1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Лист3!$B$6:$F$6</c:f>
              <c:numCache>
                <c:formatCode>General</c:formatCode>
                <c:ptCount val="5"/>
                <c:pt idx="0">
                  <c:v>4.5</c:v>
                </c:pt>
                <c:pt idx="1">
                  <c:v>7.3</c:v>
                </c:pt>
                <c:pt idx="2">
                  <c:v>5.2</c:v>
                </c:pt>
                <c:pt idx="3">
                  <c:v>8.1</c:v>
                </c:pt>
                <c:pt idx="4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8E-4492-87BD-04F4D5BE4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136896"/>
        <c:axId val="111346432"/>
        <c:axId val="0"/>
      </c:bar3DChart>
      <c:catAx>
        <c:axId val="10913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uk-UA"/>
          </a:p>
        </c:txPr>
        <c:crossAx val="111346432"/>
        <c:crosses val="autoZero"/>
        <c:auto val="1"/>
        <c:lblAlgn val="ctr"/>
        <c:lblOffset val="100"/>
        <c:noMultiLvlLbl val="0"/>
      </c:catAx>
      <c:valAx>
        <c:axId val="1113464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913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25508279158829"/>
          <c:y val="3.4981361025523988E-2"/>
          <c:w val="0.33127933789837666"/>
          <c:h val="0.9372836547605462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Лист3!$B$56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Лист3!$C$55:$G$55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Лист3!$C$56:$G$56</c:f>
              <c:numCache>
                <c:formatCode>General</c:formatCode>
                <c:ptCount val="5"/>
                <c:pt idx="0">
                  <c:v>16.8</c:v>
                </c:pt>
                <c:pt idx="1">
                  <c:v>15.4</c:v>
                </c:pt>
                <c:pt idx="2">
                  <c:v>13.6</c:v>
                </c:pt>
                <c:pt idx="3">
                  <c:v>9.5</c:v>
                </c:pt>
                <c:pt idx="4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40-4702-A33C-4F5318A387D4}"/>
            </c:ext>
          </c:extLst>
        </c:ser>
        <c:ser>
          <c:idx val="1"/>
          <c:order val="1"/>
          <c:tx>
            <c:strRef>
              <c:f>Лист3!$B$57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99600767032742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F40-4702-A33C-4F5318A387D4}"/>
                </c:ext>
              </c:extLst>
            </c:dLbl>
            <c:dLbl>
              <c:idx val="2"/>
              <c:layout>
                <c:manualLayout>
                  <c:x val="2.3952092043929146E-2"/>
                  <c:y val="-3.3250207813798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F40-4702-A33C-4F5318A387D4}"/>
                </c:ext>
              </c:extLst>
            </c:dLbl>
            <c:dLbl>
              <c:idx val="3"/>
              <c:layout>
                <c:manualLayout>
                  <c:x val="2.1956084373601706E-2"/>
                  <c:y val="-3.3250207813798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F40-4702-A33C-4F5318A387D4}"/>
                </c:ext>
              </c:extLst>
            </c:dLbl>
            <c:dLbl>
              <c:idx val="4"/>
              <c:layout>
                <c:manualLayout>
                  <c:x val="2.0833335611694519E-2"/>
                  <c:y val="-2.3788282042112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F40-4702-A33C-4F5318A38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Лист3!$C$55:$G$55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Лист3!$C$57:$G$57</c:f>
              <c:numCache>
                <c:formatCode>General</c:formatCode>
                <c:ptCount val="5"/>
                <c:pt idx="0">
                  <c:v>9</c:v>
                </c:pt>
                <c:pt idx="1">
                  <c:v>14.7</c:v>
                </c:pt>
                <c:pt idx="2">
                  <c:v>6.7</c:v>
                </c:pt>
                <c:pt idx="3">
                  <c:v>11.3</c:v>
                </c:pt>
                <c:pt idx="4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40-4702-A33C-4F5318A38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755456"/>
        <c:axId val="72817664"/>
        <c:axId val="0"/>
      </c:bar3DChart>
      <c:catAx>
        <c:axId val="72755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72817664"/>
        <c:crosses val="autoZero"/>
        <c:auto val="1"/>
        <c:lblAlgn val="ctr"/>
        <c:lblOffset val="100"/>
        <c:noMultiLvlLbl val="0"/>
      </c:catAx>
      <c:valAx>
        <c:axId val="72817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755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Лист3!$B$64</c:f>
              <c:strCache>
                <c:ptCount val="1"/>
                <c:pt idx="0">
                  <c:v>Захід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Лист3!$A$65:$A$68</c:f>
              <c:strCache>
                <c:ptCount val="4"/>
                <c:pt idx="0">
                  <c:v>Спілкуватись рідною мовою</c:v>
                </c:pt>
                <c:pt idx="1">
                  <c:v>Сприйматись як "свій" у новому оточенні</c:v>
                </c:pt>
                <c:pt idx="2">
                  <c:v>Підтримувати контакт з рідними</c:v>
                </c:pt>
                <c:pt idx="3">
                  <c:v>Наявності "кола довіри" в новому оточенні</c:v>
                </c:pt>
              </c:strCache>
            </c:strRef>
          </c:cat>
          <c:val>
            <c:numRef>
              <c:f>Лист3!$B$65:$B$68</c:f>
              <c:numCache>
                <c:formatCode>General</c:formatCode>
                <c:ptCount val="4"/>
                <c:pt idx="0">
                  <c:v>6.9</c:v>
                </c:pt>
                <c:pt idx="1">
                  <c:v>19.2</c:v>
                </c:pt>
                <c:pt idx="2">
                  <c:v>25.6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A9-499B-B700-66FDDBCA1EDB}"/>
            </c:ext>
          </c:extLst>
        </c:ser>
        <c:ser>
          <c:idx val="1"/>
          <c:order val="1"/>
          <c:tx>
            <c:strRef>
              <c:f>Лист3!$C$64</c:f>
              <c:strCache>
                <c:ptCount val="1"/>
                <c:pt idx="0">
                  <c:v>Центр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Лист3!$A$65:$A$68</c:f>
              <c:strCache>
                <c:ptCount val="4"/>
                <c:pt idx="0">
                  <c:v>Спілкуватись рідною мовою</c:v>
                </c:pt>
                <c:pt idx="1">
                  <c:v>Сприйматись як "свій" у новому оточенні</c:v>
                </c:pt>
                <c:pt idx="2">
                  <c:v>Підтримувати контакт з рідними</c:v>
                </c:pt>
                <c:pt idx="3">
                  <c:v>Наявності "кола довіри" в новому оточенні</c:v>
                </c:pt>
              </c:strCache>
            </c:strRef>
          </c:cat>
          <c:val>
            <c:numRef>
              <c:f>Лист3!$C$65:$C$68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21.7</c:v>
                </c:pt>
                <c:pt idx="2">
                  <c:v>27</c:v>
                </c:pt>
                <c:pt idx="3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A9-499B-B700-66FDDBCA1EDB}"/>
            </c:ext>
          </c:extLst>
        </c:ser>
        <c:ser>
          <c:idx val="2"/>
          <c:order val="2"/>
          <c:tx>
            <c:strRef>
              <c:f>Лист3!$D$64</c:f>
              <c:strCache>
                <c:ptCount val="1"/>
                <c:pt idx="0">
                  <c:v>Південь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Лист3!$A$65:$A$68</c:f>
              <c:strCache>
                <c:ptCount val="4"/>
                <c:pt idx="0">
                  <c:v>Спілкуватись рідною мовою</c:v>
                </c:pt>
                <c:pt idx="1">
                  <c:v>Сприйматись як "свій" у новому оточенні</c:v>
                </c:pt>
                <c:pt idx="2">
                  <c:v>Підтримувати контакт з рідними</c:v>
                </c:pt>
                <c:pt idx="3">
                  <c:v>Наявності "кола довіри" в новому оточенні</c:v>
                </c:pt>
              </c:strCache>
            </c:strRef>
          </c:cat>
          <c:val>
            <c:numRef>
              <c:f>Лист3!$D$65:$D$68</c:f>
              <c:numCache>
                <c:formatCode>General</c:formatCode>
                <c:ptCount val="4"/>
                <c:pt idx="0">
                  <c:v>2.1</c:v>
                </c:pt>
                <c:pt idx="1">
                  <c:v>8.8000000000000007</c:v>
                </c:pt>
                <c:pt idx="2">
                  <c:v>16.600000000000001</c:v>
                </c:pt>
                <c:pt idx="3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A9-499B-B700-66FDDBCA1EDB}"/>
            </c:ext>
          </c:extLst>
        </c:ser>
        <c:ser>
          <c:idx val="3"/>
          <c:order val="3"/>
          <c:tx>
            <c:strRef>
              <c:f>Лист3!$E$64</c:f>
              <c:strCache>
                <c:ptCount val="1"/>
                <c:pt idx="0">
                  <c:v>Схід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Лист3!$A$65:$A$68</c:f>
              <c:strCache>
                <c:ptCount val="4"/>
                <c:pt idx="0">
                  <c:v>Спілкуватись рідною мовою</c:v>
                </c:pt>
                <c:pt idx="1">
                  <c:v>Сприйматись як "свій" у новому оточенні</c:v>
                </c:pt>
                <c:pt idx="2">
                  <c:v>Підтримувати контакт з рідними</c:v>
                </c:pt>
                <c:pt idx="3">
                  <c:v>Наявності "кола довіри" в новому оточенні</c:v>
                </c:pt>
              </c:strCache>
            </c:strRef>
          </c:cat>
          <c:val>
            <c:numRef>
              <c:f>Лист3!$E$65:$E$68</c:f>
              <c:numCache>
                <c:formatCode>General</c:formatCode>
                <c:ptCount val="4"/>
                <c:pt idx="0">
                  <c:v>2.5</c:v>
                </c:pt>
                <c:pt idx="1">
                  <c:v>12.1</c:v>
                </c:pt>
                <c:pt idx="2">
                  <c:v>22.5</c:v>
                </c:pt>
                <c:pt idx="3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A9-499B-B700-66FDDBCA1EDB}"/>
            </c:ext>
          </c:extLst>
        </c:ser>
        <c:ser>
          <c:idx val="4"/>
          <c:order val="4"/>
          <c:tx>
            <c:strRef>
              <c:f>Лист3!$F$64</c:f>
              <c:strCache>
                <c:ptCount val="1"/>
                <c:pt idx="0">
                  <c:v>Донбас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Лист3!$A$65:$A$68</c:f>
              <c:strCache>
                <c:ptCount val="4"/>
                <c:pt idx="0">
                  <c:v>Спілкуватись рідною мовою</c:v>
                </c:pt>
                <c:pt idx="1">
                  <c:v>Сприйматись як "свій" у новому оточенні</c:v>
                </c:pt>
                <c:pt idx="2">
                  <c:v>Підтримувати контакт з рідними</c:v>
                </c:pt>
                <c:pt idx="3">
                  <c:v>Наявності "кола довіри" в новому оточенні</c:v>
                </c:pt>
              </c:strCache>
            </c:strRef>
          </c:cat>
          <c:val>
            <c:numRef>
              <c:f>Лист3!$F$65:$F$68</c:f>
              <c:numCache>
                <c:formatCode>General</c:formatCode>
                <c:ptCount val="4"/>
                <c:pt idx="0">
                  <c:v>6.6</c:v>
                </c:pt>
                <c:pt idx="1">
                  <c:v>15.1</c:v>
                </c:pt>
                <c:pt idx="2">
                  <c:v>17.5</c:v>
                </c:pt>
                <c:pt idx="3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A9-499B-B700-66FDDBCA1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400768"/>
        <c:axId val="88376448"/>
        <c:axId val="0"/>
      </c:bar3DChart>
      <c:catAx>
        <c:axId val="82400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88376448"/>
        <c:crosses val="autoZero"/>
        <c:auto val="1"/>
        <c:lblAlgn val="ctr"/>
        <c:lblOffset val="100"/>
        <c:noMultiLvlLbl val="0"/>
      </c:catAx>
      <c:valAx>
        <c:axId val="883764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824007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Лист3!$B$74</c:f>
              <c:strCache>
                <c:ptCount val="1"/>
                <c:pt idx="0">
                  <c:v>Захід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Лист3!$A$75:$A$79</c:f>
              <c:strCache>
                <c:ptCount val="5"/>
                <c:pt idx="0">
                  <c:v>Доступу до мед.послуг</c:v>
                </c:pt>
                <c:pt idx="1">
                  <c:v>Можливості знайти роботу</c:v>
                </c:pt>
                <c:pt idx="2">
                  <c:v>Можливості орендувати житло</c:v>
                </c:pt>
                <c:pt idx="3">
                  <c:v>Можливості залишитись в новому місті назавжди</c:v>
                </c:pt>
                <c:pt idx="4">
                  <c:v>Можливості повернутись додому</c:v>
                </c:pt>
              </c:strCache>
            </c:strRef>
          </c:cat>
          <c:val>
            <c:numRef>
              <c:f>Лист3!$B$75:$B$79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22.1</c:v>
                </c:pt>
                <c:pt idx="2">
                  <c:v>16.3</c:v>
                </c:pt>
                <c:pt idx="3">
                  <c:v>10.7</c:v>
                </c:pt>
                <c:pt idx="4">
                  <c:v>33.6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A-4B4D-9DBB-28B1B348D67B}"/>
            </c:ext>
          </c:extLst>
        </c:ser>
        <c:ser>
          <c:idx val="1"/>
          <c:order val="1"/>
          <c:tx>
            <c:strRef>
              <c:f>Лист3!$C$74</c:f>
              <c:strCache>
                <c:ptCount val="1"/>
                <c:pt idx="0">
                  <c:v>Центр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Лист3!$A$75:$A$79</c:f>
              <c:strCache>
                <c:ptCount val="5"/>
                <c:pt idx="0">
                  <c:v>Доступу до мед.послуг</c:v>
                </c:pt>
                <c:pt idx="1">
                  <c:v>Можливості знайти роботу</c:v>
                </c:pt>
                <c:pt idx="2">
                  <c:v>Можливості орендувати житло</c:v>
                </c:pt>
                <c:pt idx="3">
                  <c:v>Можливості залишитись в новому місті назавжди</c:v>
                </c:pt>
                <c:pt idx="4">
                  <c:v>Можливості повернутись додому</c:v>
                </c:pt>
              </c:strCache>
            </c:strRef>
          </c:cat>
          <c:val>
            <c:numRef>
              <c:f>Лист3!$C$75:$C$79</c:f>
              <c:numCache>
                <c:formatCode>General</c:formatCode>
                <c:ptCount val="5"/>
                <c:pt idx="0">
                  <c:v>9.4</c:v>
                </c:pt>
                <c:pt idx="1">
                  <c:v>24.1</c:v>
                </c:pt>
                <c:pt idx="2">
                  <c:v>15.3</c:v>
                </c:pt>
                <c:pt idx="3">
                  <c:v>5.3</c:v>
                </c:pt>
                <c:pt idx="4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A-4B4D-9DBB-28B1B348D67B}"/>
            </c:ext>
          </c:extLst>
        </c:ser>
        <c:ser>
          <c:idx val="2"/>
          <c:order val="2"/>
          <c:tx>
            <c:strRef>
              <c:f>Лист3!$D$74</c:f>
              <c:strCache>
                <c:ptCount val="1"/>
                <c:pt idx="0">
                  <c:v>Південь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Лист3!$A$75:$A$79</c:f>
              <c:strCache>
                <c:ptCount val="5"/>
                <c:pt idx="0">
                  <c:v>Доступу до мед.послуг</c:v>
                </c:pt>
                <c:pt idx="1">
                  <c:v>Можливості знайти роботу</c:v>
                </c:pt>
                <c:pt idx="2">
                  <c:v>Можливості орендувати житло</c:v>
                </c:pt>
                <c:pt idx="3">
                  <c:v>Можливості залишитись в новому місті назавжди</c:v>
                </c:pt>
                <c:pt idx="4">
                  <c:v>Можливості повернутись додому</c:v>
                </c:pt>
              </c:strCache>
            </c:strRef>
          </c:cat>
          <c:val>
            <c:numRef>
              <c:f>Лист3!$D$75:$D$79</c:f>
              <c:numCache>
                <c:formatCode>General</c:formatCode>
                <c:ptCount val="5"/>
                <c:pt idx="0">
                  <c:v>14</c:v>
                </c:pt>
                <c:pt idx="1">
                  <c:v>37.799999999999997</c:v>
                </c:pt>
                <c:pt idx="2">
                  <c:v>18.7</c:v>
                </c:pt>
                <c:pt idx="3">
                  <c:v>11.9</c:v>
                </c:pt>
                <c:pt idx="4">
                  <c:v>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1A-4B4D-9DBB-28B1B348D67B}"/>
            </c:ext>
          </c:extLst>
        </c:ser>
        <c:ser>
          <c:idx val="3"/>
          <c:order val="3"/>
          <c:tx>
            <c:strRef>
              <c:f>Лист3!$E$74</c:f>
              <c:strCache>
                <c:ptCount val="1"/>
                <c:pt idx="0">
                  <c:v>Схід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Лист3!$A$75:$A$79</c:f>
              <c:strCache>
                <c:ptCount val="5"/>
                <c:pt idx="0">
                  <c:v>Доступу до мед.послуг</c:v>
                </c:pt>
                <c:pt idx="1">
                  <c:v>Можливості знайти роботу</c:v>
                </c:pt>
                <c:pt idx="2">
                  <c:v>Можливості орендувати житло</c:v>
                </c:pt>
                <c:pt idx="3">
                  <c:v>Можливості залишитись в новому місті назавжди</c:v>
                </c:pt>
                <c:pt idx="4">
                  <c:v>Можливості повернутись додому</c:v>
                </c:pt>
              </c:strCache>
            </c:strRef>
          </c:cat>
          <c:val>
            <c:numRef>
              <c:f>Лист3!$E$75:$E$79</c:f>
              <c:numCache>
                <c:formatCode>General</c:formatCode>
                <c:ptCount val="5"/>
                <c:pt idx="0">
                  <c:v>9.6</c:v>
                </c:pt>
                <c:pt idx="1">
                  <c:v>39.299999999999997</c:v>
                </c:pt>
                <c:pt idx="2">
                  <c:v>21.5</c:v>
                </c:pt>
                <c:pt idx="3">
                  <c:v>9.1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1A-4B4D-9DBB-28B1B348D67B}"/>
            </c:ext>
          </c:extLst>
        </c:ser>
        <c:ser>
          <c:idx val="4"/>
          <c:order val="4"/>
          <c:tx>
            <c:strRef>
              <c:f>Лист3!$F$74</c:f>
              <c:strCache>
                <c:ptCount val="1"/>
                <c:pt idx="0">
                  <c:v>Донбас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Лист3!$A$75:$A$79</c:f>
              <c:strCache>
                <c:ptCount val="5"/>
                <c:pt idx="0">
                  <c:v>Доступу до мед.послуг</c:v>
                </c:pt>
                <c:pt idx="1">
                  <c:v>Можливості знайти роботу</c:v>
                </c:pt>
                <c:pt idx="2">
                  <c:v>Можливості орендувати житло</c:v>
                </c:pt>
                <c:pt idx="3">
                  <c:v>Можливості залишитись в новому місті назавжди</c:v>
                </c:pt>
                <c:pt idx="4">
                  <c:v>Можливості повернутись додому</c:v>
                </c:pt>
              </c:strCache>
            </c:strRef>
          </c:cat>
          <c:val>
            <c:numRef>
              <c:f>Лист3!$F$75:$F$79</c:f>
              <c:numCache>
                <c:formatCode>General</c:formatCode>
                <c:ptCount val="5"/>
                <c:pt idx="0">
                  <c:v>5.4</c:v>
                </c:pt>
                <c:pt idx="1">
                  <c:v>31.9</c:v>
                </c:pt>
                <c:pt idx="2">
                  <c:v>27.7</c:v>
                </c:pt>
                <c:pt idx="3">
                  <c:v>7.8</c:v>
                </c:pt>
                <c:pt idx="4">
                  <c:v>40.4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1A-4B4D-9DBB-28B1B348D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993600"/>
        <c:axId val="74860800"/>
        <c:axId val="0"/>
      </c:bar3DChart>
      <c:catAx>
        <c:axId val="73993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74860800"/>
        <c:crosses val="autoZero"/>
        <c:auto val="1"/>
        <c:lblAlgn val="ctr"/>
        <c:lblOffset val="100"/>
        <c:noMultiLvlLbl val="0"/>
      </c:catAx>
      <c:valAx>
        <c:axId val="748608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3993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Лист3!$B$41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Лист3!$C$40:$G$40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Лист3!$C$41:$G$41</c:f>
              <c:numCache>
                <c:formatCode>General</c:formatCode>
                <c:ptCount val="5"/>
                <c:pt idx="0">
                  <c:v>74.2</c:v>
                </c:pt>
                <c:pt idx="1">
                  <c:v>74.099999999999994</c:v>
                </c:pt>
                <c:pt idx="2">
                  <c:v>65.8</c:v>
                </c:pt>
                <c:pt idx="3">
                  <c:v>73.2</c:v>
                </c:pt>
                <c:pt idx="4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6-4D86-9E2E-23764CCDBAE8}"/>
            </c:ext>
          </c:extLst>
        </c:ser>
        <c:ser>
          <c:idx val="1"/>
          <c:order val="1"/>
          <c:tx>
            <c:strRef>
              <c:f>Лист3!$B$42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3655917984238179E-2"/>
                  <c:y val="-3.4722222222222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E6-4D86-9E2E-23764CCDB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Лист3!$C$40:$G$40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Лист3!$C$42:$G$42</c:f>
              <c:numCache>
                <c:formatCode>General</c:formatCode>
                <c:ptCount val="5"/>
                <c:pt idx="0">
                  <c:v>67</c:v>
                </c:pt>
                <c:pt idx="1">
                  <c:v>71.599999999999994</c:v>
                </c:pt>
                <c:pt idx="2">
                  <c:v>77.7</c:v>
                </c:pt>
                <c:pt idx="3">
                  <c:v>66.5</c:v>
                </c:pt>
                <c:pt idx="4">
                  <c:v>83.7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E6-4D86-9E2E-23764CCDB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877184"/>
        <c:axId val="72879104"/>
        <c:axId val="0"/>
      </c:bar3DChart>
      <c:catAx>
        <c:axId val="7287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72879104"/>
        <c:crosses val="autoZero"/>
        <c:auto val="1"/>
        <c:lblAlgn val="ctr"/>
        <c:lblOffset val="100"/>
        <c:noMultiLvlLbl val="0"/>
      </c:catAx>
      <c:valAx>
        <c:axId val="728791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2877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Лист3!$A$27</c:f>
              <c:strCache>
                <c:ptCount val="1"/>
                <c:pt idx="0">
                  <c:v>Згодні допустити ВПО з Донбасу в якості Президента України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Лист3!$B$26:$F$26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Лист3!$B$27:$F$27</c:f>
              <c:numCache>
                <c:formatCode>General</c:formatCode>
                <c:ptCount val="5"/>
                <c:pt idx="0">
                  <c:v>3.5</c:v>
                </c:pt>
                <c:pt idx="1">
                  <c:v>6.4</c:v>
                </c:pt>
                <c:pt idx="2">
                  <c:v>14.7</c:v>
                </c:pt>
                <c:pt idx="3">
                  <c:v>7.5</c:v>
                </c:pt>
                <c:pt idx="4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5D-45A7-8EEC-914FE6CDC7FD}"/>
            </c:ext>
          </c:extLst>
        </c:ser>
        <c:ser>
          <c:idx val="1"/>
          <c:order val="1"/>
          <c:tx>
            <c:strRef>
              <c:f>Лист3!$A$28</c:f>
              <c:strCache>
                <c:ptCount val="1"/>
                <c:pt idx="0">
                  <c:v>Згодні допустити ВПО з Донбсау в якості громадян, які голосують на виборах Президента України, Верховної Ради або місцевих органів влади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Лист3!$B$26:$F$26</c:f>
              <c:strCache>
                <c:ptCount val="5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Донбас</c:v>
                </c:pt>
              </c:strCache>
            </c:strRef>
          </c:cat>
          <c:val>
            <c:numRef>
              <c:f>Лист3!$B$28:$F$28</c:f>
              <c:numCache>
                <c:formatCode>General</c:formatCode>
                <c:ptCount val="5"/>
                <c:pt idx="0">
                  <c:v>34.4</c:v>
                </c:pt>
                <c:pt idx="1">
                  <c:v>26.6</c:v>
                </c:pt>
                <c:pt idx="2">
                  <c:v>39.299999999999997</c:v>
                </c:pt>
                <c:pt idx="3">
                  <c:v>31.8</c:v>
                </c:pt>
                <c:pt idx="4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5D-45A7-8EEC-914FE6CDC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437760"/>
        <c:axId val="72736768"/>
        <c:axId val="0"/>
      </c:bar3DChart>
      <c:catAx>
        <c:axId val="72437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72736768"/>
        <c:crosses val="autoZero"/>
        <c:auto val="1"/>
        <c:lblAlgn val="ctr"/>
        <c:lblOffset val="100"/>
        <c:noMultiLvlLbl val="0"/>
      </c:catAx>
      <c:valAx>
        <c:axId val="72736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4377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uk-UA"/>
          </a:p>
        </c:txPr>
      </c:legendEntry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9CFBA-6B35-4E65-A7A5-DB7E07FCD068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2AC04-243B-4021-9136-F563818BF2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 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sz="2200" dirty="0" err="1" smtClean="0">
                <a:solidFill>
                  <a:schemeClr val="bg1"/>
                </a:solidFill>
              </a:rPr>
              <a:t>Kateryna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Ivashchenko</a:t>
            </a:r>
            <a:r>
              <a:rPr lang="en-US" sz="2200" dirty="0" smtClean="0">
                <a:solidFill>
                  <a:schemeClr val="bg1"/>
                </a:solidFill>
              </a:rPr>
              <a:t>, PhD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                </a:t>
            </a:r>
            <a:r>
              <a:rPr lang="en-US" sz="2200" b="1" dirty="0" smtClean="0">
                <a:solidFill>
                  <a:schemeClr val="bg1"/>
                </a:solidFill>
              </a:rPr>
              <a:t>Institute </a:t>
            </a:r>
            <a:r>
              <a:rPr lang="en-US" sz="2200" b="1" dirty="0">
                <a:solidFill>
                  <a:schemeClr val="bg1"/>
                </a:solidFill>
              </a:rPr>
              <a:t>of Sociology, 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National </a:t>
            </a:r>
            <a:r>
              <a:rPr lang="en-US" sz="2200" b="1" dirty="0">
                <a:solidFill>
                  <a:schemeClr val="bg1"/>
                </a:solidFill>
              </a:rPr>
              <a:t>Academy of Sciences of Ukraine</a:t>
            </a: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>Effects </a:t>
            </a:r>
            <a:r>
              <a:rPr lang="en-US" sz="4900" b="1" dirty="0">
                <a:solidFill>
                  <a:schemeClr val="bg1"/>
                </a:solidFill>
              </a:rPr>
              <a:t>of forced displacement on subjective well-being: </a:t>
            </a: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>what </a:t>
            </a:r>
            <a:r>
              <a:rPr lang="en-US" sz="4900" b="1" dirty="0">
                <a:solidFill>
                  <a:schemeClr val="bg1"/>
                </a:solidFill>
              </a:rPr>
              <a:t>do we know so far? </a:t>
            </a: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>(</a:t>
            </a:r>
            <a:r>
              <a:rPr lang="en-US" sz="3600" b="1" i="1" dirty="0" smtClean="0">
                <a:solidFill>
                  <a:schemeClr val="bg1"/>
                </a:solidFill>
              </a:rPr>
              <a:t>selected </a:t>
            </a:r>
            <a:r>
              <a:rPr lang="en-US" sz="3600" b="1" i="1" dirty="0">
                <a:solidFill>
                  <a:schemeClr val="bg1"/>
                </a:solidFill>
              </a:rPr>
              <a:t>results of the Ukrainian Society </a:t>
            </a:r>
            <a:r>
              <a:rPr lang="en-US" sz="3600" b="1" i="1" dirty="0" smtClean="0">
                <a:solidFill>
                  <a:schemeClr val="bg1"/>
                </a:solidFill>
              </a:rPr>
              <a:t>Survey, 2015-2018 + pilot study of the IDPs 2019)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6010"/>
            <a:ext cx="1512168" cy="110815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5992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>З</a:t>
            </a:r>
            <a:r>
              <a:rPr lang="uk-UA" sz="2800" b="1" dirty="0" smtClean="0">
                <a:solidFill>
                  <a:schemeClr val="bg1"/>
                </a:solidFill>
              </a:rPr>
              <a:t>годні з тим, що більшість ВПО з Донбасу вважають себе громадянами України з такими ж правами та </a:t>
            </a:r>
            <a:r>
              <a:rPr lang="uk-UA" sz="2800" b="1" dirty="0" err="1" smtClean="0">
                <a:solidFill>
                  <a:schemeClr val="bg1"/>
                </a:solidFill>
              </a:rPr>
              <a:t>обов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  <a:r>
              <a:rPr lang="uk-UA" sz="2800" b="1" dirty="0" err="1" smtClean="0">
                <a:solidFill>
                  <a:schemeClr val="bg1"/>
                </a:solidFill>
              </a:rPr>
              <a:t>язками</a:t>
            </a:r>
            <a:r>
              <a:rPr lang="uk-UA" sz="2800" b="1" dirty="0" smtClean="0">
                <a:solidFill>
                  <a:schemeClr val="bg1"/>
                </a:solidFill>
              </a:rPr>
              <a:t>, як у решти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2285992"/>
          <a:ext cx="9144000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err="1" smtClean="0">
                <a:solidFill>
                  <a:schemeClr val="bg1"/>
                </a:solidFill>
              </a:rPr>
              <a:t>Акцептація</a:t>
            </a:r>
            <a:r>
              <a:rPr lang="uk-UA" sz="2800" b="1" dirty="0" smtClean="0">
                <a:solidFill>
                  <a:schemeClr val="bg1"/>
                </a:solidFill>
              </a:rPr>
              <a:t> політичної участі ВПО:  голосувати </a:t>
            </a:r>
            <a:r>
              <a:rPr lang="en-US" sz="2800" b="1" dirty="0" err="1" smtClean="0">
                <a:solidFill>
                  <a:schemeClr val="bg1"/>
                </a:solidFill>
              </a:rPr>
              <a:t>vs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обиратись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428736"/>
          <a:ext cx="91440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Висновки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</a:rPr>
              <a:t>щодо стану ВПО в приймаючих громадах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8286808" cy="6790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ВПО  ̶   не тимчасова проблема, а стала реальність. Більшість переміщених внаслідок конфлікту осіб залишаються </a:t>
            </a:r>
            <a:r>
              <a:rPr lang="uk-UA" sz="2400" b="1" dirty="0" smtClean="0"/>
              <a:t>в Україні</a:t>
            </a:r>
            <a:r>
              <a:rPr lang="uk-UA" sz="2400" b="1" dirty="0"/>
              <a:t> </a:t>
            </a:r>
            <a:r>
              <a:rPr lang="uk-UA" sz="2400" b="1" dirty="0" smtClean="0"/>
              <a:t>і залишаться в приймаючих громадах на довший час.</a:t>
            </a:r>
          </a:p>
          <a:p>
            <a:endParaRPr lang="uk-UA" sz="2400" b="1" dirty="0"/>
          </a:p>
          <a:p>
            <a:r>
              <a:rPr lang="uk-UA" sz="2400" b="1" dirty="0" smtClean="0"/>
              <a:t>Суб'єктивна оцінка загрози напливу ВПО та конфліктів між місцевими та новоприбулими має тенденцію до зниження.</a:t>
            </a:r>
          </a:p>
          <a:p>
            <a:endParaRPr lang="uk-UA" sz="2400" b="1" dirty="0"/>
          </a:p>
          <a:p>
            <a:r>
              <a:rPr lang="uk-UA" sz="2400" b="1" dirty="0" smtClean="0"/>
              <a:t>Новий виклик: </a:t>
            </a:r>
            <a:r>
              <a:rPr lang="uk-UA" sz="2400" b="1" dirty="0" err="1" smtClean="0"/>
              <a:t>“включення”</a:t>
            </a:r>
            <a:r>
              <a:rPr lang="uk-UA" sz="2400" b="1" dirty="0" smtClean="0"/>
              <a:t> ВПО до </a:t>
            </a:r>
            <a:r>
              <a:rPr lang="uk-UA" sz="2400" b="1" dirty="0" err="1" smtClean="0"/>
              <a:t>“кола</a:t>
            </a:r>
            <a:r>
              <a:rPr lang="uk-UA" sz="2400" b="1" dirty="0" smtClean="0"/>
              <a:t> </a:t>
            </a:r>
            <a:r>
              <a:rPr lang="uk-UA" sz="2400" b="1" dirty="0" err="1" smtClean="0"/>
              <a:t>довіри”</a:t>
            </a:r>
            <a:r>
              <a:rPr lang="uk-UA" sz="2400" b="1" dirty="0" smtClean="0"/>
              <a:t>, розширення доступу до громадянських прав, у тому числі права політичної участі. </a:t>
            </a:r>
          </a:p>
          <a:p>
            <a:endParaRPr lang="uk-UA" sz="2400" b="1" dirty="0"/>
          </a:p>
          <a:p>
            <a:r>
              <a:rPr lang="uk-UA" sz="2400" b="1" dirty="0" smtClean="0"/>
              <a:t>Новий інтеграційний </a:t>
            </a:r>
            <a:r>
              <a:rPr lang="uk-UA" sz="2400" b="1" dirty="0" err="1" smtClean="0"/>
              <a:t>мессідж</a:t>
            </a:r>
            <a:r>
              <a:rPr lang="uk-UA" sz="2400" b="1" dirty="0" smtClean="0"/>
              <a:t>: </a:t>
            </a:r>
            <a:r>
              <a:rPr lang="uk-UA" sz="2400" b="1" dirty="0" err="1" smtClean="0"/>
              <a:t>“Права</a:t>
            </a:r>
            <a:r>
              <a:rPr lang="uk-UA" sz="2400" b="1" dirty="0" smtClean="0"/>
              <a:t> та обов'язки йдуть за </a:t>
            </a:r>
            <a:r>
              <a:rPr lang="uk-UA" sz="2400" b="1" dirty="0" err="1" smtClean="0"/>
              <a:t>громадянином”</a:t>
            </a:r>
            <a:r>
              <a:rPr lang="uk-UA" sz="2400" b="1" dirty="0" smtClean="0"/>
              <a:t>, де би він не знаходився.  </a:t>
            </a:r>
          </a:p>
          <a:p>
            <a:endParaRPr lang="uk-UA" b="1" dirty="0"/>
          </a:p>
          <a:p>
            <a:r>
              <a:rPr lang="uk-UA" b="1" dirty="0" smtClean="0"/>
              <a:t> </a:t>
            </a:r>
          </a:p>
          <a:p>
            <a:endParaRPr lang="uk-UA" b="1" dirty="0" smtClean="0"/>
          </a:p>
          <a:p>
            <a:r>
              <a:rPr lang="uk-UA" b="1" dirty="0" err="1" smtClean="0">
                <a:solidFill>
                  <a:schemeClr val="bg1"/>
                </a:solidFill>
              </a:rPr>
              <a:t>ультати</a:t>
            </a:r>
            <a:r>
              <a:rPr lang="uk-UA" b="1" dirty="0" smtClean="0">
                <a:solidFill>
                  <a:schemeClr val="bg1"/>
                </a:solidFill>
              </a:rPr>
              <a:t> опитування громадської думки 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(Інститут соціології НАНУ, 2015-2018)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pPr lvl="0"/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altLang="uk-UA" sz="2000" b="1" dirty="0">
                <a:solidFill>
                  <a:schemeClr val="bg1"/>
                </a:solidFill>
              </a:rPr>
              <a:t>Наскільки змінилися, якщо порівняти з періодом безпосередньо до переселення, нижчеперелічені умови та обставини Вашого життя…? </a:t>
            </a:r>
            <a:r>
              <a:rPr lang="en-US" altLang="uk-UA" sz="2000" b="1" dirty="0" smtClean="0">
                <a:solidFill>
                  <a:schemeClr val="bg1"/>
                </a:solidFill>
              </a:rPr>
              <a:t/>
            </a:r>
            <a:br>
              <a:rPr lang="en-US" altLang="uk-UA" sz="2000" b="1" dirty="0" smtClean="0">
                <a:solidFill>
                  <a:schemeClr val="bg1"/>
                </a:solidFill>
              </a:rPr>
            </a:br>
            <a:r>
              <a:rPr lang="uk-UA" altLang="uk-UA" sz="2000" b="1" dirty="0" smtClean="0">
                <a:solidFill>
                  <a:schemeClr val="bg1"/>
                </a:solidFill>
              </a:rPr>
              <a:t>ДАЙТЕ </a:t>
            </a:r>
            <a:r>
              <a:rPr lang="uk-UA" altLang="uk-UA" sz="2000" b="1" dirty="0">
                <a:solidFill>
                  <a:schemeClr val="bg1"/>
                </a:solidFill>
              </a:rPr>
              <a:t>ОДНУ ВІДПОВІДЬ У КОЖНОМУ </a:t>
            </a:r>
            <a:r>
              <a:rPr lang="uk-UA" altLang="uk-UA" sz="2000" b="1" dirty="0" smtClean="0">
                <a:solidFill>
                  <a:schemeClr val="bg1"/>
                </a:solidFill>
              </a:rPr>
              <a:t>РЯДКУ</a:t>
            </a:r>
            <a:r>
              <a:rPr lang="en-US" altLang="uk-UA" sz="2000" b="1" dirty="0" smtClean="0">
                <a:solidFill>
                  <a:schemeClr val="bg1"/>
                </a:solidFill>
              </a:rPr>
              <a:t> (N=199)</a:t>
            </a:r>
            <a:r>
              <a:rPr lang="uk-UA" altLang="uk-UA" sz="2000" b="1" dirty="0">
                <a:solidFill>
                  <a:schemeClr val="bg1"/>
                </a:solidFill>
              </a:rPr>
              <a:t/>
            </a:r>
            <a:br>
              <a:rPr lang="uk-UA" altLang="uk-UA" sz="2000" b="1" dirty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21706"/>
              </p:ext>
            </p:extLst>
          </p:nvPr>
        </p:nvGraphicFramePr>
        <p:xfrm>
          <a:off x="1" y="1495171"/>
          <a:ext cx="9143998" cy="5624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434">
                  <a:extLst>
                    <a:ext uri="{9D8B030D-6E8A-4147-A177-3AD203B41FA5}">
                      <a16:colId xmlns:a16="http://schemas.microsoft.com/office/drawing/2014/main" val="876421655"/>
                    </a:ext>
                  </a:extLst>
                </a:gridCol>
                <a:gridCol w="1954268">
                  <a:extLst>
                    <a:ext uri="{9D8B030D-6E8A-4147-A177-3AD203B41FA5}">
                      <a16:colId xmlns:a16="http://schemas.microsoft.com/office/drawing/2014/main" val="2627340291"/>
                    </a:ext>
                  </a:extLst>
                </a:gridCol>
                <a:gridCol w="1254686">
                  <a:extLst>
                    <a:ext uri="{9D8B030D-6E8A-4147-A177-3AD203B41FA5}">
                      <a16:colId xmlns:a16="http://schemas.microsoft.com/office/drawing/2014/main" val="858974191"/>
                    </a:ext>
                  </a:extLst>
                </a:gridCol>
                <a:gridCol w="1254686">
                  <a:extLst>
                    <a:ext uri="{9D8B030D-6E8A-4147-A177-3AD203B41FA5}">
                      <a16:colId xmlns:a16="http://schemas.microsoft.com/office/drawing/2014/main" val="1211981658"/>
                    </a:ext>
                  </a:extLst>
                </a:gridCol>
                <a:gridCol w="1333578">
                  <a:extLst>
                    <a:ext uri="{9D8B030D-6E8A-4147-A177-3AD203B41FA5}">
                      <a16:colId xmlns:a16="http://schemas.microsoft.com/office/drawing/2014/main" val="3643538485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val="1276873966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val="3416514742"/>
                    </a:ext>
                  </a:extLst>
                </a:gridCol>
              </a:tblGrid>
              <a:tr h="853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 – істотно погіршились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 – дещо погіршились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 – важко сказати, покращилися чи ні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 – дещо покращились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 – істотно покращились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extLst>
                  <a:ext uri="{0D108BD9-81ED-4DB2-BD59-A6C34878D82A}">
                    <a16:rowId xmlns:a16="http://schemas.microsoft.com/office/drawing/2014/main" val="25806351"/>
                  </a:ext>
                </a:extLst>
              </a:tr>
              <a:tr h="308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Житлові </a:t>
                      </a:r>
                      <a:r>
                        <a:rPr lang="uk-UA" sz="1400" dirty="0" smtClean="0">
                          <a:effectLst/>
                        </a:rPr>
                        <a:t>умови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62%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7%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4%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3968328545"/>
                  </a:ext>
                </a:extLst>
              </a:tr>
              <a:tr h="465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Медичне обслуговування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33%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25%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30%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9%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4%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3635826520"/>
                  </a:ext>
                </a:extLst>
              </a:tr>
              <a:tr h="2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Харчування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30%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40%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14%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4091772653"/>
                  </a:ext>
                </a:extLst>
              </a:tr>
              <a:tr h="690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Задоволення культурних потреб, дозвілля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26%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21%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23%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15%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4206703903"/>
                  </a:ext>
                </a:extLst>
              </a:tr>
              <a:tr h="456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Необхідна соціальна допомога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19%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14%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55%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9%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4%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4130493186"/>
                  </a:ext>
                </a:extLst>
              </a:tr>
              <a:tr h="465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Участь у виборах, політичному житті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36%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27%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23%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8%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689812463"/>
                  </a:ext>
                </a:extLst>
              </a:tr>
              <a:tr h="320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Громадська активність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21%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42%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11%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2065532188"/>
                  </a:ext>
                </a:extLst>
              </a:tr>
              <a:tr h="308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Стосунки в родині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28%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31%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18%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13%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2492193735"/>
                  </a:ext>
                </a:extLst>
              </a:tr>
              <a:tr h="465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Відносини з колегами, сусідами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51%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864641796"/>
                  </a:ext>
                </a:extLst>
              </a:tr>
              <a:tr h="690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А10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Працевлаштування, навчання, отримання пенсії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26%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27%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16%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7%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2622619431"/>
                  </a:ext>
                </a:extLst>
              </a:tr>
              <a:tr h="320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А11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Психологічний стан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45%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23%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17%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9%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7%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3147279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977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pPr lvl="0"/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Висновки застосування пілотної методики аналізу </a:t>
            </a:r>
            <a:r>
              <a:rPr lang="en-US" altLang="uk-UA" sz="2000" b="1" dirty="0" smtClean="0">
                <a:solidFill>
                  <a:schemeClr val="bg1"/>
                </a:solidFill>
              </a:rPr>
              <a:t>(N=199)</a:t>
            </a:r>
            <a:r>
              <a:rPr lang="uk-UA" altLang="uk-UA" sz="2000" b="1" dirty="0">
                <a:solidFill>
                  <a:schemeClr val="bg1"/>
                </a:solidFill>
              </a:rPr>
              <a:t/>
            </a:r>
            <a:br>
              <a:rPr lang="uk-UA" altLang="uk-UA" sz="2000" b="1" dirty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97903"/>
            <a:ext cx="7776864" cy="4626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Респонденти (ВПО) повідомляють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 погіршення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передусім у наступних сферах: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житлові умови (78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%);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психологічний стан (68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%);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виборах, політичному житті (63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%);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медичне обслуговування (57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%);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працевлаштування, навчання, отримання пенсії (53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%).</a:t>
            </a:r>
          </a:p>
          <a:p>
            <a:r>
              <a:rPr lang="uk-UA" dirty="0" smtClean="0"/>
              <a:t>*В рамках пілотного опитування була побудована </a:t>
            </a:r>
            <a:r>
              <a:rPr lang="uk-UA" dirty="0"/>
              <a:t>нова змінна «Адаптація», що змінюється від 0 до 100, де 0 означає, що у всіх сферах відбулось істотне погіршення, а 100 – в усіх сферах відбулось істотне покращення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*Середнє </a:t>
            </a:r>
            <a:r>
              <a:rPr lang="uk-UA" dirty="0"/>
              <a:t>значення індексу </a:t>
            </a:r>
            <a:r>
              <a:rPr lang="uk-UA" dirty="0" smtClean="0"/>
              <a:t>(37,85) очікувано </a:t>
            </a:r>
            <a:r>
              <a:rPr lang="uk-UA" dirty="0"/>
              <a:t>є </a:t>
            </a:r>
            <a:r>
              <a:rPr lang="uk-UA" dirty="0" smtClean="0"/>
              <a:t>нижчим за центральне </a:t>
            </a:r>
            <a:r>
              <a:rPr lang="uk-UA" dirty="0"/>
              <a:t>значення </a:t>
            </a:r>
            <a:r>
              <a:rPr lang="uk-UA" dirty="0" smtClean="0"/>
              <a:t>стандартизованого індексу </a:t>
            </a:r>
            <a:r>
              <a:rPr lang="uk-UA" dirty="0"/>
              <a:t>(50 балів)</a:t>
            </a:r>
            <a:r>
              <a:rPr lang="uk-UA" dirty="0" smtClean="0"/>
              <a:t>, </a:t>
            </a:r>
            <a:r>
              <a:rPr lang="uk-UA" dirty="0"/>
              <a:t>що свідчить про невелику адаптованість переселених осіб у нових населених пунктах.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/>
              <a:t>Ті</a:t>
            </a:r>
            <a:r>
              <a:rPr lang="uk-UA" b="1" dirty="0"/>
              <a:t>, хто однозначно хотіли б повернутися, мають значущо нижчий середній показник індексу адаптації, ніж ті, хто зовсім не хотіли б повертатися.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38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>
                <a:solidFill>
                  <a:schemeClr val="bg1"/>
                </a:solidFill>
              </a:rPr>
              <a:t>Р</a:t>
            </a:r>
            <a:r>
              <a:rPr lang="uk-UA" sz="2000" b="1" dirty="0" smtClean="0">
                <a:solidFill>
                  <a:schemeClr val="bg1"/>
                </a:solidFill>
              </a:rPr>
              <a:t>езультати </a:t>
            </a:r>
            <a:r>
              <a:rPr lang="uk-UA" sz="2000" b="1" dirty="0">
                <a:solidFill>
                  <a:schemeClr val="bg1"/>
                </a:solidFill>
              </a:rPr>
              <a:t>перевірки зв’язку індексу адаптації з іншими </a:t>
            </a:r>
            <a:r>
              <a:rPr lang="uk-UA" sz="2000" b="1" dirty="0" smtClean="0">
                <a:solidFill>
                  <a:schemeClr val="bg1"/>
                </a:solidFill>
              </a:rPr>
              <a:t>змінними</a:t>
            </a:r>
            <a:r>
              <a:rPr lang="uk-UA" sz="2000" b="1" dirty="0">
                <a:solidFill>
                  <a:schemeClr val="bg1"/>
                </a:solidFill>
              </a:rPr>
              <a:t/>
            </a:r>
            <a:br>
              <a:rPr lang="uk-UA" sz="2000" b="1" dirty="0">
                <a:solidFill>
                  <a:schemeClr val="bg1"/>
                </a:solidFill>
              </a:rPr>
            </a:br>
            <a:r>
              <a:rPr lang="en-US" altLang="uk-UA" sz="2000" b="1" dirty="0" smtClean="0">
                <a:solidFill>
                  <a:schemeClr val="bg1"/>
                </a:solidFill>
              </a:rPr>
              <a:t>(N=199</a:t>
            </a:r>
            <a:r>
              <a:rPr lang="en-US" altLang="uk-UA" sz="2000" b="1" dirty="0">
                <a:solidFill>
                  <a:schemeClr val="bg1"/>
                </a:solidFill>
              </a:rPr>
              <a:t>)</a:t>
            </a:r>
            <a:r>
              <a:rPr lang="uk-UA" altLang="uk-UA" sz="2000" b="1" dirty="0">
                <a:solidFill>
                  <a:schemeClr val="bg1"/>
                </a:solidFill>
              </a:rPr>
              <a:t/>
            </a:r>
            <a:br>
              <a:rPr lang="uk-UA" altLang="uk-UA" sz="2000" b="1" dirty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21172"/>
              </p:ext>
            </p:extLst>
          </p:nvPr>
        </p:nvGraphicFramePr>
        <p:xfrm>
          <a:off x="0" y="1500174"/>
          <a:ext cx="9144000" cy="5357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val="2671399941"/>
                    </a:ext>
                  </a:extLst>
                </a:gridCol>
                <a:gridCol w="6660232">
                  <a:extLst>
                    <a:ext uri="{9D8B030D-6E8A-4147-A177-3AD203B41FA5}">
                      <a16:colId xmlns:a16="http://schemas.microsoft.com/office/drawing/2014/main" val="991578363"/>
                    </a:ext>
                  </a:extLst>
                </a:gridCol>
              </a:tblGrid>
              <a:tr h="10336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Соціальне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самопочуття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Спостерігається значуща сильна пряма кореляція (0.63) між адаптацією і соціальним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самопочуттям</a:t>
                      </a:r>
                      <a:r>
                        <a:rPr lang="uk-UA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адаптація/адаптованість 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є досить близькою до соціального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самопочуття, але категорії</a:t>
                      </a:r>
                      <a:r>
                        <a:rPr lang="uk-UA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є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тотожними).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24838"/>
                  </a:ext>
                </a:extLst>
              </a:tr>
              <a:tr h="781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Дистрес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Існує значуща зворотна кореляція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 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адаптацією і </a:t>
                      </a:r>
                      <a:r>
                        <a:rPr lang="uk-UA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дистресом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чим більша адаптація, тим менше </a:t>
                      </a:r>
                      <a:r>
                        <a:rPr lang="uk-UA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дистрес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(і навпаки).</a:t>
                      </a:r>
                    </a:p>
                  </a:txBody>
                  <a:tcPr marL="63440" marR="63440" marT="0" marB="0"/>
                </a:tc>
                <a:extLst>
                  <a:ext uri="{0D108BD9-81ED-4DB2-BD59-A6C34878D82A}">
                    <a16:rowId xmlns:a16="http://schemas.microsoft.com/office/drawing/2014/main" val="2287226496"/>
                  </a:ext>
                </a:extLst>
              </a:tr>
              <a:tr h="9374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Дискримінація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Респонденти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які повідомляють про відсутність дискримінації, характеризуються вищими значеннями індексу адаптації.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extLst>
                  <a:ext uri="{0D108BD9-81ED-4DB2-BD59-A6C34878D82A}">
                    <a16:rowId xmlns:a16="http://schemas.microsoft.com/office/drawing/2014/main" val="2068630042"/>
                  </a:ext>
                </a:extLst>
              </a:tr>
              <a:tr h="13026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 підтримки від різних організацій та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Спостерігається загальна тенденція до більших середніх значень індексу адаптації у випадку отримання істотної підтримки від різних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організацій (окрім Міжнародних благодійних організацій).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extLst>
                  <a:ext uri="{0D108BD9-81ED-4DB2-BD59-A6C34878D82A}">
                    <a16:rowId xmlns:a16="http://schemas.microsoft.com/office/drawing/2014/main" val="2611033282"/>
                  </a:ext>
                </a:extLst>
              </a:tr>
              <a:tr h="13026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Оцінка пристосування до нових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умов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Спостерігається сильна кореляція 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 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тим, як респондент оцінює свою пристосованість до нових умов й індексом адаптації.</a:t>
                      </a:r>
                    </a:p>
                  </a:txBody>
                  <a:tcPr marL="63440" marR="63440" marT="0" marB="0"/>
                </a:tc>
                <a:extLst>
                  <a:ext uri="{0D108BD9-81ED-4DB2-BD59-A6C34878D82A}">
                    <a16:rowId xmlns:a16="http://schemas.microsoft.com/office/drawing/2014/main" val="1166475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734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29528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*</a:t>
            </a:r>
            <a:r>
              <a:rPr lang="uk-UA" sz="2800" b="1" i="1" dirty="0" smtClean="0">
                <a:solidFill>
                  <a:schemeClr val="bg1"/>
                </a:solidFill>
              </a:rPr>
              <a:t>2019/2020 рік – продовження тестування методики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                 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                     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uk-UA" sz="4000" b="1" dirty="0" smtClean="0">
                <a:solidFill>
                  <a:schemeClr val="bg1"/>
                </a:solidFill>
              </a:rPr>
              <a:t>ДЯКУЮ </a:t>
            </a:r>
            <a:r>
              <a:rPr lang="uk-UA" sz="4000" b="1" dirty="0" smtClean="0">
                <a:solidFill>
                  <a:schemeClr val="bg1"/>
                </a:solidFill>
              </a:rPr>
              <a:t>ЗА УВАГУ</a:t>
            </a:r>
            <a:r>
              <a:rPr lang="uk-UA" sz="4000" b="1" dirty="0" smtClean="0">
                <a:solidFill>
                  <a:schemeClr val="bg1"/>
                </a:solidFill>
              </a:rPr>
              <a:t>!</a:t>
            </a: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1800" i="1" u="sng" dirty="0">
                <a:solidFill>
                  <a:schemeClr val="bg1"/>
                </a:solidFill>
              </a:rPr>
              <a:t>Cover page: </a:t>
            </a:r>
            <a:r>
              <a:rPr lang="en-US" sz="1800" i="1" u="sng" dirty="0" smtClean="0">
                <a:solidFill>
                  <a:schemeClr val="bg1"/>
                </a:solidFill>
              </a:rPr>
              <a:t/>
            </a:r>
            <a:br>
              <a:rPr lang="en-US" sz="1800" i="1" u="sng" dirty="0" smtClean="0">
                <a:solidFill>
                  <a:schemeClr val="bg1"/>
                </a:solidFill>
              </a:rPr>
            </a:br>
            <a:r>
              <a:rPr lang="en-US" sz="1800" i="1" dirty="0" smtClean="0">
                <a:solidFill>
                  <a:schemeClr val="bg1"/>
                </a:solidFill>
              </a:rPr>
              <a:t>The "Movement</a:t>
            </a:r>
            <a:r>
              <a:rPr lang="en-US" sz="1800" i="1" dirty="0">
                <a:solidFill>
                  <a:schemeClr val="bg1"/>
                </a:solidFill>
              </a:rPr>
              <a:t>" </a:t>
            </a:r>
            <a:r>
              <a:rPr lang="en-US" sz="1800" i="1" dirty="0" smtClean="0">
                <a:solidFill>
                  <a:schemeClr val="bg1"/>
                </a:solidFill>
              </a:rPr>
              <a:t>mosaic on </a:t>
            </a:r>
            <a:r>
              <a:rPr lang="en-US" sz="1800" i="1" dirty="0">
                <a:solidFill>
                  <a:schemeClr val="bg1"/>
                </a:solidFill>
              </a:rPr>
              <a:t>the facade of the Sports Complex "</a:t>
            </a:r>
            <a:r>
              <a:rPr lang="en-US" sz="1800" i="1" dirty="0" err="1">
                <a:solidFill>
                  <a:schemeClr val="bg1"/>
                </a:solidFill>
              </a:rPr>
              <a:t>Nauka</a:t>
            </a:r>
            <a:r>
              <a:rPr lang="en-US" sz="1800" i="1" dirty="0">
                <a:solidFill>
                  <a:schemeClr val="bg1"/>
                </a:solidFill>
              </a:rPr>
              <a:t>" in Kyiv</a:t>
            </a: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 smtClean="0">
                <a:solidFill>
                  <a:schemeClr val="bg1"/>
                </a:solidFill>
              </a:rPr>
              <a:t>(1969</a:t>
            </a:r>
            <a:r>
              <a:rPr lang="en-US" sz="1800" i="1" dirty="0">
                <a:solidFill>
                  <a:schemeClr val="bg1"/>
                </a:solidFill>
              </a:rPr>
              <a:t>, </a:t>
            </a:r>
            <a:r>
              <a:rPr lang="en-US" sz="1800" i="1" dirty="0" smtClean="0">
                <a:solidFill>
                  <a:schemeClr val="bg1"/>
                </a:solidFill>
              </a:rPr>
              <a:t>ceramic </a:t>
            </a:r>
            <a:r>
              <a:rPr lang="en-US" sz="1800" i="1" dirty="0">
                <a:solidFill>
                  <a:schemeClr val="bg1"/>
                </a:solidFill>
              </a:rPr>
              <a:t>mosaic, natural </a:t>
            </a:r>
            <a:r>
              <a:rPr lang="en-US" sz="1800" i="1" dirty="0" smtClean="0">
                <a:solidFill>
                  <a:schemeClr val="bg1"/>
                </a:solidFill>
              </a:rPr>
              <a:t>stone).</a:t>
            </a:r>
            <a:r>
              <a:rPr lang="en-US" sz="1800" i="1" dirty="0">
                <a:solidFill>
                  <a:schemeClr val="bg1"/>
                </a:solidFill>
              </a:rPr>
              <a:t/>
            </a: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Authors: Galina </a:t>
            </a:r>
            <a:r>
              <a:rPr lang="en-US" sz="1800" i="1" dirty="0" err="1">
                <a:solidFill>
                  <a:schemeClr val="bg1"/>
                </a:solidFill>
              </a:rPr>
              <a:t>Zubchenko</a:t>
            </a:r>
            <a:r>
              <a:rPr lang="en-US" sz="1800" i="1" dirty="0">
                <a:solidFill>
                  <a:schemeClr val="bg1"/>
                </a:solidFill>
              </a:rPr>
              <a:t>, </a:t>
            </a:r>
            <a:r>
              <a:rPr lang="en-US" sz="1800" i="1" dirty="0" err="1">
                <a:solidFill>
                  <a:schemeClr val="bg1"/>
                </a:solidFill>
              </a:rPr>
              <a:t>Grygoryi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Pryshedko</a:t>
            </a:r>
            <a:r>
              <a:rPr lang="en-US" sz="1800" i="1" dirty="0">
                <a:solidFill>
                  <a:schemeClr val="bg1"/>
                </a:solidFill>
              </a:rPr>
              <a:t/>
            </a: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Photo: </a:t>
            </a:r>
            <a:r>
              <a:rPr lang="en-US" sz="1800" i="1" dirty="0" smtClean="0">
                <a:solidFill>
                  <a:schemeClr val="bg1"/>
                </a:solidFill>
              </a:rPr>
              <a:t>Vlad </a:t>
            </a:r>
            <a:r>
              <a:rPr lang="en-US" sz="1800" i="1" dirty="0" err="1" smtClean="0">
                <a:solidFill>
                  <a:schemeClr val="bg1"/>
                </a:solidFill>
              </a:rPr>
              <a:t>Sliuserev</a:t>
            </a:r>
            <a:r>
              <a:rPr lang="en-US" sz="1800" i="1" dirty="0">
                <a:solidFill>
                  <a:schemeClr val="bg1"/>
                </a:solidFill>
              </a:rPr>
              <a:t/>
            </a: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/>
            </a:r>
            <a:br>
              <a:rPr lang="en-US" sz="1800" b="1" dirty="0" smtClean="0">
                <a:solidFill>
                  <a:schemeClr val="bg1"/>
                </a:solidFill>
              </a:rPr>
            </a:b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 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uk-UA" sz="2200" dirty="0" smtClean="0">
                <a:solidFill>
                  <a:schemeClr val="bg1"/>
                </a:solidFill>
              </a:rPr>
              <a:t>Катерина Іващенко</a:t>
            </a: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                </a:t>
            </a:r>
            <a:r>
              <a:rPr lang="uk-UA" sz="2200" b="1" dirty="0" smtClean="0">
                <a:solidFill>
                  <a:schemeClr val="bg1"/>
                </a:solidFill>
              </a:rPr>
              <a:t>Інститут соціології НАН України</a:t>
            </a: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uk-UA" sz="4900" b="1" dirty="0" smtClean="0">
                <a:solidFill>
                  <a:schemeClr val="bg1"/>
                </a:solidFill>
              </a:rPr>
              <a:t>Вплив вимушеного переселення на суб'єктивне благополуччя: </a:t>
            </a: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uk-UA" sz="4900" b="1" dirty="0" smtClean="0">
                <a:solidFill>
                  <a:schemeClr val="bg1"/>
                </a:solidFill>
              </a:rPr>
              <a:t>що нам на разі відомо</a:t>
            </a:r>
            <a:r>
              <a:rPr lang="en-US" sz="4900" b="1" dirty="0" smtClean="0">
                <a:solidFill>
                  <a:schemeClr val="bg1"/>
                </a:solidFill>
              </a:rPr>
              <a:t>? </a:t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>(</a:t>
            </a:r>
            <a:r>
              <a:rPr lang="uk-UA" sz="3600" b="1" i="1" dirty="0" smtClean="0">
                <a:solidFill>
                  <a:schemeClr val="bg1"/>
                </a:solidFill>
              </a:rPr>
              <a:t>деякі результати опитування «Українське суспільство»</a:t>
            </a:r>
            <a:r>
              <a:rPr lang="en-US" sz="3600" b="1" i="1" dirty="0" smtClean="0">
                <a:solidFill>
                  <a:schemeClr val="bg1"/>
                </a:solidFill>
              </a:rPr>
              <a:t>, 2015-2018 + </a:t>
            </a:r>
            <a:r>
              <a:rPr lang="uk-UA" sz="3600" b="1" i="1" dirty="0" smtClean="0">
                <a:solidFill>
                  <a:schemeClr val="bg1"/>
                </a:solidFill>
              </a:rPr>
              <a:t/>
            </a:r>
            <a:br>
              <a:rPr lang="uk-UA" sz="3600" b="1" i="1" dirty="0" smtClean="0">
                <a:solidFill>
                  <a:schemeClr val="bg1"/>
                </a:solidFill>
              </a:rPr>
            </a:br>
            <a:r>
              <a:rPr lang="uk-UA" sz="3600" b="1" i="1" dirty="0" smtClean="0">
                <a:solidFill>
                  <a:schemeClr val="bg1"/>
                </a:solidFill>
              </a:rPr>
              <a:t>пілотне опитування ВПО  </a:t>
            </a:r>
            <a:r>
              <a:rPr lang="en-US" sz="3600" b="1" i="1" dirty="0" smtClean="0">
                <a:solidFill>
                  <a:schemeClr val="bg1"/>
                </a:solidFill>
              </a:rPr>
              <a:t>2019)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6010"/>
            <a:ext cx="1512168" cy="1108154"/>
          </a:xfrm>
        </p:spPr>
      </p:pic>
    </p:spTree>
    <p:extLst>
      <p:ext uri="{BB962C8B-B14F-4D97-AF65-F5344CB8AC3E}">
        <p14:creationId xmlns:p14="http://schemas.microsoft.com/office/powerpoint/2010/main" val="3843977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Підходи до дослідження </a:t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суб'єктивного благополуччя </a:t>
            </a: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Узагальнена </a:t>
            </a:r>
            <a:r>
              <a:rPr lang="uk-UA" dirty="0" err="1" smtClean="0"/>
              <a:t>емоційно</a:t>
            </a:r>
            <a:r>
              <a:rPr lang="uk-UA" dirty="0" smtClean="0"/>
              <a:t>-оціночна реакція на свою соціальну ситуацію в різних сферах життєдіяльності в даний період часу.</a:t>
            </a:r>
            <a:endParaRPr lang="en-US" dirty="0" smtClean="0"/>
          </a:p>
          <a:p>
            <a:endParaRPr lang="uk-UA" dirty="0" smtClean="0"/>
          </a:p>
          <a:p>
            <a:r>
              <a:rPr lang="uk-UA" u="sng" dirty="0" smtClean="0"/>
              <a:t>Теоретичний виклик: </a:t>
            </a:r>
            <a:r>
              <a:rPr lang="en-US" dirty="0" smtClean="0"/>
              <a:t>between measuring quality of life (Joseph </a:t>
            </a:r>
            <a:r>
              <a:rPr lang="en-US" dirty="0" err="1" smtClean="0"/>
              <a:t>Stiglitz</a:t>
            </a:r>
            <a:r>
              <a:rPr lang="en-US" dirty="0" smtClean="0"/>
              <a:t>, Amartya Sen) and satisfaction/happiness/desire-fulfillment/state of mind (Thomas Scanlon). </a:t>
            </a:r>
            <a:endParaRPr lang="uk-UA" dirty="0" smtClean="0"/>
          </a:p>
          <a:p>
            <a:endParaRPr lang="uk-UA" dirty="0"/>
          </a:p>
          <a:p>
            <a:r>
              <a:rPr lang="uk-UA" u="sng" dirty="0" smtClean="0"/>
              <a:t>Методологічний виклик: </a:t>
            </a:r>
            <a:r>
              <a:rPr lang="uk-UA" dirty="0" smtClean="0"/>
              <a:t>об'єктивність тесту, можливість опосередкованого (латентного) вимірювання відношення респондента до проблеми. </a:t>
            </a:r>
            <a:endParaRPr lang="en-US" dirty="0" smtClean="0"/>
          </a:p>
          <a:p>
            <a:endParaRPr lang="uk-UA" dirty="0" smtClean="0"/>
          </a:p>
          <a:p>
            <a:r>
              <a:rPr lang="uk-UA" u="sng" dirty="0" smtClean="0"/>
              <a:t>Методики:</a:t>
            </a:r>
            <a:r>
              <a:rPr lang="uk-UA" dirty="0" smtClean="0"/>
              <a:t> 1) </a:t>
            </a:r>
            <a:r>
              <a:rPr lang="uk-UA" dirty="0" err="1" smtClean="0"/>
              <a:t>Интегральний</a:t>
            </a:r>
            <a:r>
              <a:rPr lang="uk-UA" dirty="0" smtClean="0"/>
              <a:t> індекс соціального самопочуття (ІСС, автори – Євген </a:t>
            </a:r>
            <a:r>
              <a:rPr lang="uk-UA" dirty="0" err="1" smtClean="0"/>
              <a:t>Головаха</a:t>
            </a:r>
            <a:r>
              <a:rPr lang="uk-UA" dirty="0" smtClean="0"/>
              <a:t>, Наталя </a:t>
            </a:r>
            <a:r>
              <a:rPr lang="uk-UA" dirty="0" err="1" smtClean="0"/>
              <a:t>Паніна</a:t>
            </a:r>
            <a:r>
              <a:rPr lang="uk-UA" dirty="0" smtClean="0"/>
              <a:t>, Андрій </a:t>
            </a:r>
            <a:r>
              <a:rPr lang="uk-UA" dirty="0" err="1" smtClean="0"/>
              <a:t>Горбачик</a:t>
            </a:r>
            <a:r>
              <a:rPr lang="uk-UA" dirty="0" smtClean="0"/>
              <a:t>); 2) Інтегральний індекс адаптації ВПО (автори – співробітники відділу методології та методів ІС НАН України, керівник Євген </a:t>
            </a:r>
            <a:r>
              <a:rPr lang="uk-UA" dirty="0" err="1" smtClean="0"/>
              <a:t>Головаха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3683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>Значення Інтегрального індексу соціального самопочуття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(1996-2018</a:t>
            </a:r>
            <a:r>
              <a:rPr lang="en-US" sz="2800" b="1" dirty="0" smtClean="0">
                <a:solidFill>
                  <a:schemeClr val="bg1"/>
                </a:solidFill>
              </a:rPr>
              <a:t>, N=1800</a:t>
            </a:r>
            <a:r>
              <a:rPr lang="uk-UA" sz="2800" b="1" dirty="0" smtClean="0">
                <a:solidFill>
                  <a:schemeClr val="bg1"/>
                </a:solidFill>
              </a:rPr>
              <a:t>)</a:t>
            </a: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478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5954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err="1" smtClean="0">
                <a:solidFill>
                  <a:schemeClr val="bg1"/>
                </a:solidFill>
              </a:rPr>
              <a:t>Суб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  <a:r>
              <a:rPr lang="uk-UA" sz="2800" b="1" dirty="0" err="1" smtClean="0">
                <a:solidFill>
                  <a:schemeClr val="bg1"/>
                </a:solidFill>
              </a:rPr>
              <a:t>єктивна</a:t>
            </a:r>
            <a:r>
              <a:rPr lang="uk-UA" sz="2800" b="1" dirty="0" smtClean="0">
                <a:solidFill>
                  <a:schemeClr val="bg1"/>
                </a:solidFill>
              </a:rPr>
              <a:t> загроза напливу  приїжджих: Захід, Центр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" y="1500174"/>
          <a:ext cx="9143999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опитування громадської думки 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Розміщення ВПО: </a:t>
            </a:r>
            <a:r>
              <a:rPr lang="uk-UA" sz="2800" b="1" dirty="0" smtClean="0">
                <a:solidFill>
                  <a:schemeClr val="bg1"/>
                </a:solidFill>
              </a:rPr>
              <a:t>Донбас та</a:t>
            </a:r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</a:rPr>
              <a:t>Схід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900115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5392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>Б</a:t>
            </a:r>
            <a:r>
              <a:rPr lang="uk-UA" sz="2800" b="1" dirty="0" smtClean="0">
                <a:solidFill>
                  <a:schemeClr val="bg1"/>
                </a:solidFill>
              </a:rPr>
              <a:t>ули  свідком конфлікту між переселенцем та місцевим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49320269"/>
              </p:ext>
            </p:extLst>
          </p:nvPr>
        </p:nvGraphicFramePr>
        <p:xfrm>
          <a:off x="0" y="1519237"/>
          <a:ext cx="9143999" cy="533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Оцінка потреб: довіра й контакти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571612"/>
          <a:ext cx="91440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  <a:solidFill>
            <a:srgbClr val="132D4D"/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uk-UA" sz="2000" b="1" dirty="0" err="1" smtClean="0">
                <a:solidFill>
                  <a:schemeClr val="bg1"/>
                </a:solidFill>
              </a:rPr>
              <a:t>езультати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опитування громадської думки </a:t>
            </a:r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(Інститут соціології НАНУ, 2015-2018)</a:t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Оцінка базових матеріальних потреб </a:t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та можливості повернення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609724"/>
          <a:ext cx="9144001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641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Тема Office</vt:lpstr>
      <vt:lpstr>                         Kateryna Ivashchenko, PhD                  Institute of Sociology,  National Academy of Sciences of Ukraine   Effects of forced displacement on subjective well-being:  what do we know so far?   (selected results of the Ukrainian Society Survey, 2015-2018 + pilot study of the IDPs 2019)  </vt:lpstr>
      <vt:lpstr>                         Катерина Іващенко                 Інститут соціології НАН України   Вплив вимушеного переселення на суб'єктивне благополуччя:  що нам на разі відомо?   (деякі результати опитування «Українське суспільство», 2015-2018 +  пілотне опитування ВПО  2019)  </vt:lpstr>
      <vt:lpstr> Підходи до дослідження  суб'єктивного благополуччя  </vt:lpstr>
      <vt:lpstr>   Значення Інтегрального індексу соціального самопочуття  (1996-2018, N=1800) </vt:lpstr>
      <vt:lpstr> Pезультати опитування громадської думки  (Інститут соціології НАНУ, 2015-2018)  Суб’єктивна загроза напливу  приїжджих: Захід, Центр </vt:lpstr>
      <vt:lpstr> Pезультати опитування громадської думки  (Інститут соціології НАНУ, 2015-2018)  Розміщення ВПО: Донбас та Схід</vt:lpstr>
      <vt:lpstr> Pезультати опитування громадської думки  (Інститут соціології НАНУ, 2015-2018)  Були  свідком конфлікту між переселенцем та місцевим </vt:lpstr>
      <vt:lpstr> Pезультати опитування громадської думки  (Інститут соціології НАНУ, 2015-2018)  Оцінка потреб: довіра й контакти </vt:lpstr>
      <vt:lpstr> Pезультати опитування громадської думки  (Інститут соціології НАНУ, 2015-2018) Оцінка базових матеріальних потреб  та можливості повернення</vt:lpstr>
      <vt:lpstr> Pезультати опитування громадської думки  (Інститут соціології НАНУ, 2015-2018)  Згодні з тим, що більшість ВПО з Донбасу вважають себе громадянами України з такими ж правами та обов’язками, як у решти</vt:lpstr>
      <vt:lpstr> Pезультати опитування громадської думки  (Інститут соціології НАНУ, 2015-2018)  Акцептація політичної участі ВПО:  голосувати vs обиратись </vt:lpstr>
      <vt:lpstr> Pезультати опитування громадської думки  (Інститут соціології НАНУ, 2015-2018)  Висновки щодо стану ВПО в приймаючих громадах </vt:lpstr>
      <vt:lpstr>  Наскільки змінилися, якщо порівняти з періодом безпосередньо до переселення, нижчеперелічені умови та обставини Вашого життя…?  ДАЙТЕ ОДНУ ВІДПОВІДЬ У КОЖНОМУ РЯДКУ (N=199)  </vt:lpstr>
      <vt:lpstr>  Висновки застосування пілотної методики аналізу (N=199)  </vt:lpstr>
      <vt:lpstr>  Результати перевірки зв’язку індексу адаптації з іншими змінними (N=199)  </vt:lpstr>
      <vt:lpstr>       *2019/2020 рік – продовження тестування методики                                                                                         ДЯКУЮ ЗА УВАГУ!      Cover page:  The "Movement" mosaic on the facade of the Sports Complex "Nauka" in Kyiv (1969, ceramic mosaic, natural stone). Authors: Galina Zubchenko, Grygoryi Pryshedko Photo: Vlad Sliuserev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Katya Klim</cp:lastModifiedBy>
  <cp:revision>40</cp:revision>
  <dcterms:created xsi:type="dcterms:W3CDTF">2019-01-29T11:07:46Z</dcterms:created>
  <dcterms:modified xsi:type="dcterms:W3CDTF">2019-09-23T05:26:45Z</dcterms:modified>
</cp:coreProperties>
</file>