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3"/>
  </p:notesMasterIdLst>
  <p:handoutMasterIdLst>
    <p:handoutMasterId r:id="rId34"/>
  </p:handoutMasterIdLst>
  <p:sldIdLst>
    <p:sldId id="305" r:id="rId2"/>
    <p:sldId id="304" r:id="rId3"/>
    <p:sldId id="370" r:id="rId4"/>
    <p:sldId id="394" r:id="rId5"/>
    <p:sldId id="321" r:id="rId6"/>
    <p:sldId id="306" r:id="rId7"/>
    <p:sldId id="353" r:id="rId8"/>
    <p:sldId id="379" r:id="rId9"/>
    <p:sldId id="372" r:id="rId10"/>
    <p:sldId id="392" r:id="rId11"/>
    <p:sldId id="375" r:id="rId12"/>
    <p:sldId id="371" r:id="rId13"/>
    <p:sldId id="380" r:id="rId14"/>
    <p:sldId id="374" r:id="rId15"/>
    <p:sldId id="367" r:id="rId16"/>
    <p:sldId id="366" r:id="rId17"/>
    <p:sldId id="365" r:id="rId18"/>
    <p:sldId id="373" r:id="rId19"/>
    <p:sldId id="381" r:id="rId20"/>
    <p:sldId id="390" r:id="rId21"/>
    <p:sldId id="369" r:id="rId22"/>
    <p:sldId id="382" r:id="rId23"/>
    <p:sldId id="386" r:id="rId24"/>
    <p:sldId id="384" r:id="rId25"/>
    <p:sldId id="397" r:id="rId26"/>
    <p:sldId id="388" r:id="rId27"/>
    <p:sldId id="378" r:id="rId28"/>
    <p:sldId id="383" r:id="rId29"/>
    <p:sldId id="359" r:id="rId30"/>
    <p:sldId id="344" r:id="rId31"/>
    <p:sldId id="266" r:id="rId3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8" autoAdjust="0"/>
    <p:restoredTop sz="99266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K\Desktop\Art_Rynek%20pracy%20kobiet%20PL_%20UE\DANE_Trendy_Bezrob,%20Aktywno&#347;&#263;%20i%20Zatrudnienie%20%20(UE)%20Spiewak%20(AM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K\Desktop\Art_Rynek%20pracy%20kobiet%20PL_%20UE\DANE_Trendy_Bezrob,%20Aktywno&#347;&#263;%20i%20Zatrudnienie%20%20(UE)%20Spiewak%20(AM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K\Desktop\Art_Rynek%20pracy%20kobiet%20PL_%20UE\DANE_Trendy_Bezrob,%20Aktywno&#347;&#263;%20i%20Zatrudnienie%20%20(UE)%20Spiewak%20(AM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K\Desktop\Art_Rynek%20pracy%20kobiet%20PL_%20UE\Kijev%202019_Dane_Obliczenia%20(Mierniki%20synt)Rynek%20pracy%20(AM%20art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EK\Desktop\Art_Rynek%20pracy%20kobiet%20PL_%20UE\Kijev%202019_Dane_Obliczenia%20(Mierniki%20synt)Rynek%20pracy%20(AM%20art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lineChart>
        <c:grouping val="standard"/>
        <c:ser>
          <c:idx val="0"/>
          <c:order val="0"/>
          <c:tx>
            <c:strRef>
              <c:f>'Zatrud (Wykresy trendy)'!$A$44</c:f>
              <c:strCache>
                <c:ptCount val="1"/>
                <c:pt idx="0">
                  <c:v>EU-28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'Zatrud (Wykresy trendy)'!$B$43:$O$43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trendy)'!$B$44:$O$44</c:f>
              <c:numCache>
                <c:formatCode>#,##0.0</c:formatCode>
                <c:ptCount val="14"/>
                <c:pt idx="0">
                  <c:v>56.1</c:v>
                </c:pt>
                <c:pt idx="1">
                  <c:v>57.2</c:v>
                </c:pt>
                <c:pt idx="2">
                  <c:v>58.2</c:v>
                </c:pt>
                <c:pt idx="3">
                  <c:v>58.9</c:v>
                </c:pt>
                <c:pt idx="4">
                  <c:v>58.4</c:v>
                </c:pt>
                <c:pt idx="5">
                  <c:v>58.2</c:v>
                </c:pt>
                <c:pt idx="6">
                  <c:v>58.4</c:v>
                </c:pt>
                <c:pt idx="7">
                  <c:v>58.6</c:v>
                </c:pt>
                <c:pt idx="8">
                  <c:v>58.8</c:v>
                </c:pt>
                <c:pt idx="9">
                  <c:v>59.6</c:v>
                </c:pt>
                <c:pt idx="10">
                  <c:v>60.4</c:v>
                </c:pt>
                <c:pt idx="11">
                  <c:v>61.4</c:v>
                </c:pt>
                <c:pt idx="12" formatCode="General">
                  <c:v>66.5</c:v>
                </c:pt>
                <c:pt idx="13" formatCode="General">
                  <c:v>67.400000000000006</c:v>
                </c:pt>
              </c:numCache>
            </c:numRef>
          </c:val>
        </c:ser>
        <c:ser>
          <c:idx val="1"/>
          <c:order val="1"/>
          <c:tx>
            <c:strRef>
              <c:f>'Zatrud (Wykresy trendy)'!$A$45</c:f>
              <c:strCache>
                <c:ptCount val="1"/>
                <c:pt idx="0">
                  <c:v>Poland</c:v>
                </c:pt>
              </c:strCache>
            </c:strRef>
          </c:tx>
          <c:spPr>
            <a:ln w="2222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'Zatrud (Wykresy trendy)'!$B$43:$O$43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trendy)'!$B$45:$O$45</c:f>
              <c:numCache>
                <c:formatCode>#,##0.0</c:formatCode>
                <c:ptCount val="14"/>
                <c:pt idx="0">
                  <c:v>46.8</c:v>
                </c:pt>
                <c:pt idx="1">
                  <c:v>48.2</c:v>
                </c:pt>
                <c:pt idx="2">
                  <c:v>50.6</c:v>
                </c:pt>
                <c:pt idx="3">
                  <c:v>52.4</c:v>
                </c:pt>
                <c:pt idx="4">
                  <c:v>52.8</c:v>
                </c:pt>
                <c:pt idx="5">
                  <c:v>52.6</c:v>
                </c:pt>
                <c:pt idx="6">
                  <c:v>52.7</c:v>
                </c:pt>
                <c:pt idx="7">
                  <c:v>53.1</c:v>
                </c:pt>
                <c:pt idx="8">
                  <c:v>53.4</c:v>
                </c:pt>
                <c:pt idx="9">
                  <c:v>55.2</c:v>
                </c:pt>
                <c:pt idx="10">
                  <c:v>56.6</c:v>
                </c:pt>
                <c:pt idx="11">
                  <c:v>58.1</c:v>
                </c:pt>
                <c:pt idx="12" formatCode="General">
                  <c:v>63.6</c:v>
                </c:pt>
                <c:pt idx="13" formatCode="General">
                  <c:v>65</c:v>
                </c:pt>
              </c:numCache>
            </c:numRef>
          </c:val>
        </c:ser>
        <c:ser>
          <c:idx val="2"/>
          <c:order val="2"/>
          <c:tx>
            <c:strRef>
              <c:f>'Zatrud (Wykresy trendy)'!$A$46</c:f>
              <c:strCache>
                <c:ptCount val="1"/>
                <c:pt idx="0">
                  <c:v>Sweden</c:v>
                </c:pt>
              </c:strCache>
            </c:strRef>
          </c:tx>
          <c:spPr>
            <a:ln w="22225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'Zatrud (Wykresy trendy)'!$B$43:$O$43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trendy)'!$B$46:$O$46</c:f>
              <c:numCache>
                <c:formatCode>#,##0.0</c:formatCode>
                <c:ptCount val="14"/>
                <c:pt idx="0">
                  <c:v>70.2</c:v>
                </c:pt>
                <c:pt idx="1">
                  <c:v>70.7</c:v>
                </c:pt>
                <c:pt idx="2">
                  <c:v>71.8</c:v>
                </c:pt>
                <c:pt idx="3">
                  <c:v>71.8</c:v>
                </c:pt>
                <c:pt idx="4">
                  <c:v>70.2</c:v>
                </c:pt>
                <c:pt idx="5">
                  <c:v>69.7</c:v>
                </c:pt>
                <c:pt idx="6">
                  <c:v>71.3</c:v>
                </c:pt>
                <c:pt idx="7">
                  <c:v>71.8</c:v>
                </c:pt>
                <c:pt idx="8">
                  <c:v>72.5</c:v>
                </c:pt>
                <c:pt idx="9">
                  <c:v>73.099999999999994</c:v>
                </c:pt>
                <c:pt idx="10">
                  <c:v>74</c:v>
                </c:pt>
                <c:pt idx="11">
                  <c:v>74.8</c:v>
                </c:pt>
                <c:pt idx="12" formatCode="General">
                  <c:v>79.8</c:v>
                </c:pt>
                <c:pt idx="13" formatCode="General">
                  <c:v>80.400000000000006</c:v>
                </c:pt>
              </c:numCache>
            </c:numRef>
          </c:val>
        </c:ser>
        <c:ser>
          <c:idx val="3"/>
          <c:order val="3"/>
          <c:tx>
            <c:strRef>
              <c:f>'Zatrud (Wykresy trendy)'!$A$47</c:f>
              <c:strCache>
                <c:ptCount val="1"/>
                <c:pt idx="0">
                  <c:v>Greece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'Zatrud (Wykresy trendy)'!$B$43:$O$43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trendy)'!$B$47:$O$47</c:f>
              <c:numCache>
                <c:formatCode>#,##0.0</c:formatCode>
                <c:ptCount val="14"/>
                <c:pt idx="0">
                  <c:v>46</c:v>
                </c:pt>
                <c:pt idx="1">
                  <c:v>47.3</c:v>
                </c:pt>
                <c:pt idx="2">
                  <c:v>47.7</c:v>
                </c:pt>
                <c:pt idx="3">
                  <c:v>48.6</c:v>
                </c:pt>
                <c:pt idx="4">
                  <c:v>48.9</c:v>
                </c:pt>
                <c:pt idx="5">
                  <c:v>48</c:v>
                </c:pt>
                <c:pt idx="6">
                  <c:v>45</c:v>
                </c:pt>
                <c:pt idx="7">
                  <c:v>41.7</c:v>
                </c:pt>
                <c:pt idx="8">
                  <c:v>39.9</c:v>
                </c:pt>
                <c:pt idx="9">
                  <c:v>41.1</c:v>
                </c:pt>
                <c:pt idx="10">
                  <c:v>42.5</c:v>
                </c:pt>
                <c:pt idx="11">
                  <c:v>43.3</c:v>
                </c:pt>
                <c:pt idx="12" formatCode="General">
                  <c:v>48</c:v>
                </c:pt>
                <c:pt idx="13" formatCode="General">
                  <c:v>49.1</c:v>
                </c:pt>
              </c:numCache>
            </c:numRef>
          </c:val>
        </c:ser>
        <c:marker val="1"/>
        <c:axId val="116352896"/>
        <c:axId val="116510720"/>
      </c:lineChart>
      <c:catAx>
        <c:axId val="116352896"/>
        <c:scaling>
          <c:orientation val="minMax"/>
        </c:scaling>
        <c:axPos val="b"/>
        <c:numFmt formatCode="General" sourceLinked="1"/>
        <c:tickLblPos val="nextTo"/>
        <c:crossAx val="116510720"/>
        <c:crosses val="autoZero"/>
        <c:auto val="1"/>
        <c:lblAlgn val="ctr"/>
        <c:lblOffset val="100"/>
      </c:catAx>
      <c:valAx>
        <c:axId val="116510720"/>
        <c:scaling>
          <c:orientation val="minMax"/>
          <c:min val="30"/>
        </c:scaling>
        <c:axPos val="l"/>
        <c:majorGridlines/>
        <c:numFmt formatCode="#,##0.0" sourceLinked="1"/>
        <c:tickLblPos val="nextTo"/>
        <c:crossAx val="116352896"/>
        <c:crosses val="autoZero"/>
        <c:crossBetween val="between"/>
        <c:majorUnit val="5"/>
      </c:valAx>
    </c:plotArea>
    <c:legend>
      <c:legendPos val="r"/>
      <c:layout/>
    </c:legend>
    <c:plotVisOnly val="1"/>
    <c:dispBlanksAs val="gap"/>
  </c:chart>
  <c:spPr>
    <a:ln>
      <a:solidFill>
        <a:sysClr val="windowText" lastClr="000000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lineChart>
        <c:grouping val="standard"/>
        <c:ser>
          <c:idx val="0"/>
          <c:order val="0"/>
          <c:tx>
            <c:strRef>
              <c:f>'Zatrud (Wykresy trendy)'!$C$22</c:f>
              <c:strCache>
                <c:ptCount val="1"/>
                <c:pt idx="0">
                  <c:v>EU-28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'Zatrud (Wykresy trendy)'!$D$21:$Q$21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trendy)'!$D$22:$Q$22</c:f>
              <c:numCache>
                <c:formatCode>#,##0.0</c:formatCode>
                <c:ptCount val="14"/>
                <c:pt idx="0">
                  <c:v>70.7</c:v>
                </c:pt>
                <c:pt idx="1">
                  <c:v>71.5</c:v>
                </c:pt>
                <c:pt idx="2">
                  <c:v>72.400000000000006</c:v>
                </c:pt>
                <c:pt idx="3">
                  <c:v>72.7</c:v>
                </c:pt>
                <c:pt idx="4">
                  <c:v>70.599999999999994</c:v>
                </c:pt>
                <c:pt idx="5">
                  <c:v>70.099999999999994</c:v>
                </c:pt>
                <c:pt idx="6">
                  <c:v>70</c:v>
                </c:pt>
                <c:pt idx="7">
                  <c:v>69.599999999999994</c:v>
                </c:pt>
                <c:pt idx="8">
                  <c:v>69.400000000000006</c:v>
                </c:pt>
                <c:pt idx="9">
                  <c:v>70.099999999999994</c:v>
                </c:pt>
                <c:pt idx="10">
                  <c:v>70.900000000000006</c:v>
                </c:pt>
                <c:pt idx="11">
                  <c:v>71.900000000000006</c:v>
                </c:pt>
                <c:pt idx="12" formatCode="General">
                  <c:v>78</c:v>
                </c:pt>
                <c:pt idx="13" formatCode="General">
                  <c:v>79</c:v>
                </c:pt>
              </c:numCache>
            </c:numRef>
          </c:val>
        </c:ser>
        <c:ser>
          <c:idx val="1"/>
          <c:order val="1"/>
          <c:tx>
            <c:strRef>
              <c:f>'Zatrud (Wykresy trendy)'!$C$23</c:f>
              <c:strCache>
                <c:ptCount val="1"/>
                <c:pt idx="0">
                  <c:v>Poland</c:v>
                </c:pt>
              </c:strCache>
            </c:strRef>
          </c:tx>
          <c:spPr>
            <a:ln w="2222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'Zatrud (Wykresy trendy)'!$D$21:$Q$21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trendy)'!$D$23:$Q$23</c:f>
              <c:numCache>
                <c:formatCode>#,##0.0</c:formatCode>
                <c:ptCount val="14"/>
                <c:pt idx="0">
                  <c:v>58.9</c:v>
                </c:pt>
                <c:pt idx="1">
                  <c:v>60.9</c:v>
                </c:pt>
                <c:pt idx="2">
                  <c:v>63.6</c:v>
                </c:pt>
                <c:pt idx="3">
                  <c:v>66.3</c:v>
                </c:pt>
                <c:pt idx="4">
                  <c:v>66.099999999999994</c:v>
                </c:pt>
                <c:pt idx="5">
                  <c:v>65.3</c:v>
                </c:pt>
                <c:pt idx="6">
                  <c:v>66</c:v>
                </c:pt>
                <c:pt idx="7">
                  <c:v>66.3</c:v>
                </c:pt>
                <c:pt idx="8">
                  <c:v>66.599999999999994</c:v>
                </c:pt>
                <c:pt idx="9">
                  <c:v>68.2</c:v>
                </c:pt>
                <c:pt idx="10">
                  <c:v>69.2</c:v>
                </c:pt>
                <c:pt idx="11">
                  <c:v>71</c:v>
                </c:pt>
                <c:pt idx="12" formatCode="General">
                  <c:v>78.2</c:v>
                </c:pt>
                <c:pt idx="13" formatCode="General">
                  <c:v>79.400000000000006</c:v>
                </c:pt>
              </c:numCache>
            </c:numRef>
          </c:val>
        </c:ser>
        <c:ser>
          <c:idx val="2"/>
          <c:order val="2"/>
          <c:tx>
            <c:strRef>
              <c:f>'Zatrud (Wykresy trendy)'!$C$24</c:f>
              <c:strCache>
                <c:ptCount val="1"/>
                <c:pt idx="0">
                  <c:v>Sweden</c:v>
                </c:pt>
              </c:strCache>
            </c:strRef>
          </c:tx>
          <c:spPr>
            <a:ln w="22225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'Zatrud (Wykresy trendy)'!$D$21:$Q$21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trendy)'!$D$24:$Q$24</c:f>
              <c:numCache>
                <c:formatCode>#,##0.0</c:formatCode>
                <c:ptCount val="14"/>
                <c:pt idx="0">
                  <c:v>74.3</c:v>
                </c:pt>
                <c:pt idx="1">
                  <c:v>75.5</c:v>
                </c:pt>
                <c:pt idx="2">
                  <c:v>76.5</c:v>
                </c:pt>
                <c:pt idx="3">
                  <c:v>76.7</c:v>
                </c:pt>
                <c:pt idx="4">
                  <c:v>74.2</c:v>
                </c:pt>
                <c:pt idx="5">
                  <c:v>74.599999999999994</c:v>
                </c:pt>
                <c:pt idx="6">
                  <c:v>75.8</c:v>
                </c:pt>
                <c:pt idx="7">
                  <c:v>75.599999999999994</c:v>
                </c:pt>
                <c:pt idx="8">
                  <c:v>76.3</c:v>
                </c:pt>
                <c:pt idx="9">
                  <c:v>76.5</c:v>
                </c:pt>
                <c:pt idx="10">
                  <c:v>77</c:v>
                </c:pt>
                <c:pt idx="11">
                  <c:v>77.5</c:v>
                </c:pt>
                <c:pt idx="12" formatCode="General">
                  <c:v>83.8</c:v>
                </c:pt>
                <c:pt idx="13" formatCode="General">
                  <c:v>84.7</c:v>
                </c:pt>
              </c:numCache>
            </c:numRef>
          </c:val>
        </c:ser>
        <c:ser>
          <c:idx val="3"/>
          <c:order val="3"/>
          <c:tx>
            <c:strRef>
              <c:f>'Zatrud (Wykresy trendy)'!$C$25</c:f>
              <c:strCache>
                <c:ptCount val="1"/>
                <c:pt idx="0">
                  <c:v>Greece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'Zatrud (Wykresy trendy)'!$D$21:$Q$21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'Zatrud (Wykresy trendy)'!$D$25:$Q$25</c:f>
              <c:numCache>
                <c:formatCode>#,##0.0</c:formatCode>
                <c:ptCount val="14"/>
                <c:pt idx="0">
                  <c:v>73.400000000000006</c:v>
                </c:pt>
                <c:pt idx="1">
                  <c:v>73.900000000000006</c:v>
                </c:pt>
                <c:pt idx="2">
                  <c:v>74.2</c:v>
                </c:pt>
                <c:pt idx="3">
                  <c:v>74.400000000000006</c:v>
                </c:pt>
                <c:pt idx="4">
                  <c:v>73</c:v>
                </c:pt>
                <c:pt idx="5">
                  <c:v>70.3</c:v>
                </c:pt>
                <c:pt idx="6">
                  <c:v>65.400000000000006</c:v>
                </c:pt>
                <c:pt idx="7">
                  <c:v>60.1</c:v>
                </c:pt>
                <c:pt idx="8">
                  <c:v>57.9</c:v>
                </c:pt>
                <c:pt idx="9">
                  <c:v>58</c:v>
                </c:pt>
                <c:pt idx="10">
                  <c:v>59.3</c:v>
                </c:pt>
                <c:pt idx="11">
                  <c:v>61</c:v>
                </c:pt>
                <c:pt idx="12" formatCode="General">
                  <c:v>67.7</c:v>
                </c:pt>
                <c:pt idx="13" formatCode="General">
                  <c:v>70.099999999999994</c:v>
                </c:pt>
              </c:numCache>
            </c:numRef>
          </c:val>
        </c:ser>
        <c:marker val="1"/>
        <c:axId val="116663808"/>
        <c:axId val="116665344"/>
      </c:lineChart>
      <c:catAx>
        <c:axId val="116663808"/>
        <c:scaling>
          <c:orientation val="minMax"/>
        </c:scaling>
        <c:axPos val="b"/>
        <c:tickLblPos val="nextTo"/>
        <c:crossAx val="116665344"/>
        <c:crosses val="autoZero"/>
        <c:auto val="1"/>
        <c:lblAlgn val="ctr"/>
        <c:lblOffset val="100"/>
      </c:catAx>
      <c:valAx>
        <c:axId val="116665344"/>
        <c:scaling>
          <c:orientation val="minMax"/>
          <c:min val="35"/>
        </c:scaling>
        <c:axPos val="l"/>
        <c:majorGridlines/>
        <c:numFmt formatCode="#,##0.0" sourceLinked="1"/>
        <c:tickLblPos val="nextTo"/>
        <c:crossAx val="116663808"/>
        <c:crosses val="autoZero"/>
        <c:crossBetween val="between"/>
        <c:majorUnit val="5"/>
      </c:valAx>
    </c:plotArea>
    <c:legend>
      <c:legendPos val="r"/>
      <c:layout/>
    </c:legend>
    <c:plotVisOnly val="1"/>
  </c:chart>
  <c:spPr>
    <a:ln>
      <a:solidFill>
        <a:sysClr val="windowText" lastClr="00000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6.4204036106861095E-2"/>
          <c:y val="6.9400616476074012E-2"/>
          <c:w val="0.75184651681573011"/>
          <c:h val="0.85048438427485396"/>
        </c:manualLayout>
      </c:layout>
      <c:lineChart>
        <c:grouping val="standard"/>
        <c:ser>
          <c:idx val="0"/>
          <c:order val="0"/>
          <c:tx>
            <c:strRef>
              <c:f>' DATA_Bezrobocie  (WYKRESY'!$R$87</c:f>
              <c:strCache>
                <c:ptCount val="1"/>
                <c:pt idx="0">
                  <c:v>EU-28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 DATA_Bezrobocie  (WYKRESY'!$S$86:$AF$86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 DATA_Bezrobocie  (WYKRESY'!$S$87:$AF$87</c:f>
              <c:numCache>
                <c:formatCode>#,##0.0</c:formatCode>
                <c:ptCount val="14"/>
                <c:pt idx="0">
                  <c:v>9.8000000000000007</c:v>
                </c:pt>
                <c:pt idx="1">
                  <c:v>9</c:v>
                </c:pt>
                <c:pt idx="2">
                  <c:v>7.9</c:v>
                </c:pt>
                <c:pt idx="3">
                  <c:v>7.5</c:v>
                </c:pt>
                <c:pt idx="4">
                  <c:v>8.9</c:v>
                </c:pt>
                <c:pt idx="5">
                  <c:v>9.6</c:v>
                </c:pt>
                <c:pt idx="6">
                  <c:v>9.8000000000000007</c:v>
                </c:pt>
                <c:pt idx="7">
                  <c:v>10.6</c:v>
                </c:pt>
                <c:pt idx="8">
                  <c:v>10.9</c:v>
                </c:pt>
                <c:pt idx="9">
                  <c:v>10.3</c:v>
                </c:pt>
                <c:pt idx="10">
                  <c:v>9.5</c:v>
                </c:pt>
                <c:pt idx="11">
                  <c:v>8.8000000000000007</c:v>
                </c:pt>
                <c:pt idx="12" formatCode="General">
                  <c:v>7.9</c:v>
                </c:pt>
                <c:pt idx="13" formatCode="General">
                  <c:v>7.1</c:v>
                </c:pt>
              </c:numCache>
            </c:numRef>
          </c:val>
        </c:ser>
        <c:ser>
          <c:idx val="1"/>
          <c:order val="1"/>
          <c:tx>
            <c:strRef>
              <c:f>' DATA_Bezrobocie  (WYKRESY'!$R$88</c:f>
              <c:strCache>
                <c:ptCount val="1"/>
                <c:pt idx="0">
                  <c:v>Greece</c:v>
                </c:pt>
              </c:strCache>
            </c:strRef>
          </c:tx>
          <c:spPr>
            <a:ln w="22225">
              <a:solidFill>
                <a:srgbClr val="0CB440"/>
              </a:solidFill>
            </a:ln>
          </c:spPr>
          <c:marker>
            <c:symbol val="none"/>
          </c:marker>
          <c:cat>
            <c:strRef>
              <c:f>' DATA_Bezrobocie  (WYKRESY'!$S$86:$AF$86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 DATA_Bezrobocie  (WYKRESY'!$S$88:$AF$88</c:f>
              <c:numCache>
                <c:formatCode>#,##0.0</c:formatCode>
                <c:ptCount val="14"/>
                <c:pt idx="0">
                  <c:v>15.4</c:v>
                </c:pt>
                <c:pt idx="1">
                  <c:v>13.8</c:v>
                </c:pt>
                <c:pt idx="2">
                  <c:v>12.9</c:v>
                </c:pt>
                <c:pt idx="3">
                  <c:v>11.5</c:v>
                </c:pt>
                <c:pt idx="4">
                  <c:v>13.3</c:v>
                </c:pt>
                <c:pt idx="5">
                  <c:v>16.399999999999999</c:v>
                </c:pt>
                <c:pt idx="6">
                  <c:v>21.5</c:v>
                </c:pt>
                <c:pt idx="7">
                  <c:v>28.2</c:v>
                </c:pt>
                <c:pt idx="8">
                  <c:v>31.4</c:v>
                </c:pt>
                <c:pt idx="9">
                  <c:v>30.2</c:v>
                </c:pt>
                <c:pt idx="10">
                  <c:v>28.9</c:v>
                </c:pt>
                <c:pt idx="11">
                  <c:v>28.1</c:v>
                </c:pt>
                <c:pt idx="12" formatCode="General">
                  <c:v>26.1</c:v>
                </c:pt>
                <c:pt idx="13" formatCode="General">
                  <c:v>24.2</c:v>
                </c:pt>
              </c:numCache>
            </c:numRef>
          </c:val>
        </c:ser>
        <c:ser>
          <c:idx val="2"/>
          <c:order val="2"/>
          <c:tx>
            <c:strRef>
              <c:f>' DATA_Bezrobocie  (WYKRESY'!$R$89</c:f>
              <c:strCache>
                <c:ptCount val="1"/>
                <c:pt idx="0">
                  <c:v>Poland</c:v>
                </c:pt>
              </c:strCache>
            </c:strRef>
          </c:tx>
          <c:spPr>
            <a:ln w="22225">
              <a:solidFill>
                <a:srgbClr val="CF0732"/>
              </a:solidFill>
            </a:ln>
          </c:spPr>
          <c:marker>
            <c:symbol val="none"/>
          </c:marker>
          <c:cat>
            <c:strRef>
              <c:f>' DATA_Bezrobocie  (WYKRESY'!$S$86:$AF$86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 DATA_Bezrobocie  (WYKRESY'!$S$89:$AF$89</c:f>
              <c:numCache>
                <c:formatCode>#,##0.0</c:formatCode>
                <c:ptCount val="14"/>
                <c:pt idx="0">
                  <c:v>19.399999999999999</c:v>
                </c:pt>
                <c:pt idx="1">
                  <c:v>15.1</c:v>
                </c:pt>
                <c:pt idx="2">
                  <c:v>10.3</c:v>
                </c:pt>
                <c:pt idx="3">
                  <c:v>7.9</c:v>
                </c:pt>
                <c:pt idx="4">
                  <c:v>8.6</c:v>
                </c:pt>
                <c:pt idx="5">
                  <c:v>10</c:v>
                </c:pt>
                <c:pt idx="6">
                  <c:v>10.4</c:v>
                </c:pt>
                <c:pt idx="7">
                  <c:v>10.9</c:v>
                </c:pt>
                <c:pt idx="8">
                  <c:v>11.1</c:v>
                </c:pt>
                <c:pt idx="9">
                  <c:v>9.6</c:v>
                </c:pt>
                <c:pt idx="10">
                  <c:v>7.7</c:v>
                </c:pt>
                <c:pt idx="11">
                  <c:v>6.2</c:v>
                </c:pt>
                <c:pt idx="12" formatCode="General">
                  <c:v>4.9000000000000004</c:v>
                </c:pt>
                <c:pt idx="13" formatCode="General">
                  <c:v>3.9</c:v>
                </c:pt>
              </c:numCache>
            </c:numRef>
          </c:val>
        </c:ser>
        <c:ser>
          <c:idx val="3"/>
          <c:order val="3"/>
          <c:tx>
            <c:strRef>
              <c:f>' DATA_Bezrobocie  (WYKRESY'!$R$90</c:f>
              <c:strCache>
                <c:ptCount val="1"/>
                <c:pt idx="0">
                  <c:v>Germany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 DATA_Bezrobocie  (WYKRESY'!$S$86:$AF$86</c:f>
              <c:strCach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strCache>
            </c:strRef>
          </c:cat>
          <c:val>
            <c:numRef>
              <c:f>' DATA_Bezrobocie  (WYKRESY'!$S$90:$AF$90</c:f>
              <c:numCache>
                <c:formatCode>#,##0.0</c:formatCode>
                <c:ptCount val="14"/>
                <c:pt idx="0">
                  <c:v>10.9</c:v>
                </c:pt>
                <c:pt idx="1">
                  <c:v>10.1</c:v>
                </c:pt>
                <c:pt idx="2">
                  <c:v>8.7000000000000011</c:v>
                </c:pt>
                <c:pt idx="3">
                  <c:v>7.6</c:v>
                </c:pt>
                <c:pt idx="4">
                  <c:v>7.2</c:v>
                </c:pt>
                <c:pt idx="5">
                  <c:v>6.5</c:v>
                </c:pt>
                <c:pt idx="6">
                  <c:v>5.6</c:v>
                </c:pt>
                <c:pt idx="7">
                  <c:v>5.2</c:v>
                </c:pt>
                <c:pt idx="8">
                  <c:v>4.9000000000000004</c:v>
                </c:pt>
                <c:pt idx="9">
                  <c:v>4.5999999999999996</c:v>
                </c:pt>
                <c:pt idx="10">
                  <c:v>4.2</c:v>
                </c:pt>
                <c:pt idx="11">
                  <c:v>3.8</c:v>
                </c:pt>
                <c:pt idx="12" formatCode="General">
                  <c:v>3.3</c:v>
                </c:pt>
                <c:pt idx="13" formatCode="General">
                  <c:v>2.9</c:v>
                </c:pt>
              </c:numCache>
            </c:numRef>
          </c:val>
        </c:ser>
        <c:marker val="1"/>
        <c:axId val="117637888"/>
        <c:axId val="117639424"/>
      </c:lineChart>
      <c:catAx>
        <c:axId val="117637888"/>
        <c:scaling>
          <c:orientation val="minMax"/>
        </c:scaling>
        <c:axPos val="b"/>
        <c:numFmt formatCode="General" sourceLinked="1"/>
        <c:tickLblPos val="nextTo"/>
        <c:crossAx val="117639424"/>
        <c:crosses val="autoZero"/>
        <c:auto val="1"/>
        <c:lblAlgn val="ctr"/>
        <c:lblOffset val="100"/>
      </c:catAx>
      <c:valAx>
        <c:axId val="117639424"/>
        <c:scaling>
          <c:orientation val="minMax"/>
        </c:scaling>
        <c:axPos val="l"/>
        <c:majorGridlines/>
        <c:numFmt formatCode="#,##0.0" sourceLinked="1"/>
        <c:tickLblPos val="nextTo"/>
        <c:crossAx val="117637888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solidFill>
        <a:schemeClr val="tx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'Earning_Roczne (płeć)'!$J$149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'Earning_Roczne (płeć)'!$I$150:$I$177</c:f>
              <c:strCache>
                <c:ptCount val="28"/>
                <c:pt idx="0">
                  <c:v>Romania</c:v>
                </c:pt>
                <c:pt idx="1">
                  <c:v>Luxembourg</c:v>
                </c:pt>
                <c:pt idx="2">
                  <c:v>Slovenia</c:v>
                </c:pt>
                <c:pt idx="3">
                  <c:v>Croatia</c:v>
                </c:pt>
                <c:pt idx="4">
                  <c:v>Belgium</c:v>
                </c:pt>
                <c:pt idx="5">
                  <c:v>Sweden</c:v>
                </c:pt>
                <c:pt idx="6">
                  <c:v>Malta</c:v>
                </c:pt>
                <c:pt idx="7">
                  <c:v>Hungary</c:v>
                </c:pt>
                <c:pt idx="8">
                  <c:v>Bulgaria</c:v>
                </c:pt>
                <c:pt idx="9">
                  <c:v>Poland</c:v>
                </c:pt>
                <c:pt idx="10">
                  <c:v>Greece</c:v>
                </c:pt>
                <c:pt idx="11">
                  <c:v>Portugal</c:v>
                </c:pt>
                <c:pt idx="12">
                  <c:v>Ireland</c:v>
                </c:pt>
                <c:pt idx="13">
                  <c:v>Lithuania</c:v>
                </c:pt>
                <c:pt idx="14">
                  <c:v>Italy</c:v>
                </c:pt>
                <c:pt idx="15">
                  <c:v>Latvia</c:v>
                </c:pt>
                <c:pt idx="16">
                  <c:v>Spain</c:v>
                </c:pt>
                <c:pt idx="17">
                  <c:v>France</c:v>
                </c:pt>
                <c:pt idx="18">
                  <c:v>Cyprus</c:v>
                </c:pt>
                <c:pt idx="19">
                  <c:v>Denmark</c:v>
                </c:pt>
                <c:pt idx="20">
                  <c:v>Finland</c:v>
                </c:pt>
                <c:pt idx="21">
                  <c:v>Netherlands</c:v>
                </c:pt>
                <c:pt idx="22">
                  <c:v>Slovakia</c:v>
                </c:pt>
                <c:pt idx="23">
                  <c:v>Germany </c:v>
                </c:pt>
                <c:pt idx="24">
                  <c:v>Austria</c:v>
                </c:pt>
                <c:pt idx="25">
                  <c:v>Czechia</c:v>
                </c:pt>
                <c:pt idx="26">
                  <c:v>United Kingd</c:v>
                </c:pt>
                <c:pt idx="27">
                  <c:v>Estonia</c:v>
                </c:pt>
              </c:strCache>
            </c:strRef>
          </c:cat>
          <c:val>
            <c:numRef>
              <c:f>'Earning_Roczne (płeć)'!$J$150:$J$177</c:f>
              <c:numCache>
                <c:formatCode>0.000</c:formatCode>
                <c:ptCount val="28"/>
                <c:pt idx="0">
                  <c:v>0.90721415607985478</c:v>
                </c:pt>
                <c:pt idx="1">
                  <c:v>0.87768436908421033</c:v>
                </c:pt>
                <c:pt idx="2">
                  <c:v>0.92743168062603154</c:v>
                </c:pt>
                <c:pt idx="3">
                  <c:v>0.87600000000000011</c:v>
                </c:pt>
                <c:pt idx="4">
                  <c:v>0.86073381330562371</c:v>
                </c:pt>
                <c:pt idx="5">
                  <c:v>0.84173691744870383</c:v>
                </c:pt>
                <c:pt idx="6">
                  <c:v>0.89556823168056154</c:v>
                </c:pt>
                <c:pt idx="7">
                  <c:v>0.8556125356125357</c:v>
                </c:pt>
                <c:pt idx="8">
                  <c:v>0.85565154787616993</c:v>
                </c:pt>
                <c:pt idx="9">
                  <c:v>0.80169043845747512</c:v>
                </c:pt>
                <c:pt idx="10">
                  <c:v>0.66886305318845651</c:v>
                </c:pt>
                <c:pt idx="11">
                  <c:v>0.87205122444394534</c:v>
                </c:pt>
                <c:pt idx="12">
                  <c:v>0.76138006158744787</c:v>
                </c:pt>
                <c:pt idx="13">
                  <c:v>0.78850970569818424</c:v>
                </c:pt>
                <c:pt idx="14">
                  <c:v>0.8914443127582562</c:v>
                </c:pt>
                <c:pt idx="15">
                  <c:v>0.81444241316270571</c:v>
                </c:pt>
                <c:pt idx="16">
                  <c:v>0.77705845867576384</c:v>
                </c:pt>
                <c:pt idx="17">
                  <c:v>0.81056214127080251</c:v>
                </c:pt>
                <c:pt idx="18">
                  <c:v>0.7523591753774681</c:v>
                </c:pt>
                <c:pt idx="19">
                  <c:v>0.7724709236267483</c:v>
                </c:pt>
                <c:pt idx="20">
                  <c:v>0.76740310566847636</c:v>
                </c:pt>
                <c:pt idx="21">
                  <c:v>0.72249853054211699</c:v>
                </c:pt>
                <c:pt idx="22">
                  <c:v>0.72645798155604613</c:v>
                </c:pt>
                <c:pt idx="23">
                  <c:v>0.74750648670522968</c:v>
                </c:pt>
                <c:pt idx="24">
                  <c:v>0.71482092012588061</c:v>
                </c:pt>
                <c:pt idx="25">
                  <c:v>0.73510842712050528</c:v>
                </c:pt>
                <c:pt idx="26">
                  <c:v>0.68884437159796841</c:v>
                </c:pt>
                <c:pt idx="27">
                  <c:v>0.69316640584246192</c:v>
                </c:pt>
              </c:numCache>
            </c:numRef>
          </c:val>
        </c:ser>
        <c:ser>
          <c:idx val="1"/>
          <c:order val="1"/>
          <c:tx>
            <c:strRef>
              <c:f>'Earning_Roczne (płeć)'!$K$149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'Earning_Roczne (płeć)'!$I$150:$I$177</c:f>
              <c:strCache>
                <c:ptCount val="28"/>
                <c:pt idx="0">
                  <c:v>Romania</c:v>
                </c:pt>
                <c:pt idx="1">
                  <c:v>Luxembourg</c:v>
                </c:pt>
                <c:pt idx="2">
                  <c:v>Slovenia</c:v>
                </c:pt>
                <c:pt idx="3">
                  <c:v>Croatia</c:v>
                </c:pt>
                <c:pt idx="4">
                  <c:v>Belgium</c:v>
                </c:pt>
                <c:pt idx="5">
                  <c:v>Sweden</c:v>
                </c:pt>
                <c:pt idx="6">
                  <c:v>Malta</c:v>
                </c:pt>
                <c:pt idx="7">
                  <c:v>Hungary</c:v>
                </c:pt>
                <c:pt idx="8">
                  <c:v>Bulgaria</c:v>
                </c:pt>
                <c:pt idx="9">
                  <c:v>Poland</c:v>
                </c:pt>
                <c:pt idx="10">
                  <c:v>Greece</c:v>
                </c:pt>
                <c:pt idx="11">
                  <c:v>Portugal</c:v>
                </c:pt>
                <c:pt idx="12">
                  <c:v>Ireland</c:v>
                </c:pt>
                <c:pt idx="13">
                  <c:v>Lithuania</c:v>
                </c:pt>
                <c:pt idx="14">
                  <c:v>Italy</c:v>
                </c:pt>
                <c:pt idx="15">
                  <c:v>Latvia</c:v>
                </c:pt>
                <c:pt idx="16">
                  <c:v>Spain</c:v>
                </c:pt>
                <c:pt idx="17">
                  <c:v>France</c:v>
                </c:pt>
                <c:pt idx="18">
                  <c:v>Cyprus</c:v>
                </c:pt>
                <c:pt idx="19">
                  <c:v>Denmark</c:v>
                </c:pt>
                <c:pt idx="20">
                  <c:v>Finland</c:v>
                </c:pt>
                <c:pt idx="21">
                  <c:v>Netherlands</c:v>
                </c:pt>
                <c:pt idx="22">
                  <c:v>Slovakia</c:v>
                </c:pt>
                <c:pt idx="23">
                  <c:v>Germany </c:v>
                </c:pt>
                <c:pt idx="24">
                  <c:v>Austria</c:v>
                </c:pt>
                <c:pt idx="25">
                  <c:v>Czechia</c:v>
                </c:pt>
                <c:pt idx="26">
                  <c:v>United Kingd</c:v>
                </c:pt>
                <c:pt idx="27">
                  <c:v>Estonia</c:v>
                </c:pt>
              </c:strCache>
            </c:strRef>
          </c:cat>
          <c:val>
            <c:numRef>
              <c:f>'Earning_Roczne (płeć)'!$K$150:$K$177</c:f>
              <c:numCache>
                <c:formatCode>0.000</c:formatCode>
                <c:ptCount val="28"/>
                <c:pt idx="0">
                  <c:v>0.94111645532721167</c:v>
                </c:pt>
                <c:pt idx="1">
                  <c:v>0.94056980151306968</c:v>
                </c:pt>
                <c:pt idx="2">
                  <c:v>0.91470387438129375</c:v>
                </c:pt>
                <c:pt idx="3">
                  <c:v>0.90969679214882093</c:v>
                </c:pt>
                <c:pt idx="4">
                  <c:v>0.87476739858578356</c:v>
                </c:pt>
                <c:pt idx="5">
                  <c:v>0.8639413389834032</c:v>
                </c:pt>
                <c:pt idx="6">
                  <c:v>0.8526610644257705</c:v>
                </c:pt>
                <c:pt idx="7">
                  <c:v>0.83892017520336104</c:v>
                </c:pt>
                <c:pt idx="8">
                  <c:v>0.83556405353728491</c:v>
                </c:pt>
                <c:pt idx="9">
                  <c:v>0.83075089392133494</c:v>
                </c:pt>
                <c:pt idx="10">
                  <c:v>0.82872216683283473</c:v>
                </c:pt>
                <c:pt idx="11">
                  <c:v>0.82221522970421634</c:v>
                </c:pt>
                <c:pt idx="12">
                  <c:v>0.81874178551111298</c:v>
                </c:pt>
                <c:pt idx="13">
                  <c:v>0.81672452521952221</c:v>
                </c:pt>
                <c:pt idx="14">
                  <c:v>0.80704733602207612</c:v>
                </c:pt>
                <c:pt idx="15">
                  <c:v>0.80609027547295053</c:v>
                </c:pt>
                <c:pt idx="16">
                  <c:v>0.80586578293289157</c:v>
                </c:pt>
                <c:pt idx="17">
                  <c:v>0.80526964793517375</c:v>
                </c:pt>
                <c:pt idx="18">
                  <c:v>0.80232225794926759</c:v>
                </c:pt>
                <c:pt idx="19">
                  <c:v>0.79948665464528812</c:v>
                </c:pt>
                <c:pt idx="20">
                  <c:v>0.78466525666620568</c:v>
                </c:pt>
                <c:pt idx="21">
                  <c:v>0.78067059524053961</c:v>
                </c:pt>
                <c:pt idx="22">
                  <c:v>0.76806194754912716</c:v>
                </c:pt>
                <c:pt idx="23">
                  <c:v>0.75940860215053774</c:v>
                </c:pt>
                <c:pt idx="24">
                  <c:v>0.75010053548373457</c:v>
                </c:pt>
                <c:pt idx="25">
                  <c:v>0.74706049015441289</c:v>
                </c:pt>
                <c:pt idx="26">
                  <c:v>0.73148148148148162</c:v>
                </c:pt>
                <c:pt idx="27">
                  <c:v>0.70189935865811581</c:v>
                </c:pt>
              </c:numCache>
            </c:numRef>
          </c:val>
        </c:ser>
        <c:axId val="117669888"/>
        <c:axId val="117671424"/>
      </c:barChart>
      <c:catAx>
        <c:axId val="117669888"/>
        <c:scaling>
          <c:orientation val="minMax"/>
        </c:scaling>
        <c:axPos val="b"/>
        <c:numFmt formatCode="General" sourceLinked="1"/>
        <c:tickLblPos val="nextTo"/>
        <c:crossAx val="117671424"/>
        <c:crosses val="autoZero"/>
        <c:lblAlgn val="ctr"/>
        <c:lblOffset val="100"/>
      </c:catAx>
      <c:valAx>
        <c:axId val="117671424"/>
        <c:scaling>
          <c:orientation val="minMax"/>
          <c:min val="0.4"/>
        </c:scaling>
        <c:axPos val="l"/>
        <c:majorGridlines/>
        <c:numFmt formatCode="0.00" sourceLinked="0"/>
        <c:tickLblPos val="nextTo"/>
        <c:crossAx val="117669888"/>
        <c:crosses val="autoZero"/>
        <c:crossBetween val="between"/>
        <c:majorUnit val="0.1"/>
        <c:minorUnit val="0.1"/>
      </c:valAx>
    </c:plotArea>
    <c:legend>
      <c:legendPos val="r"/>
      <c:layout>
        <c:manualLayout>
          <c:xMode val="edge"/>
          <c:yMode val="edge"/>
          <c:x val="0.88563256384760736"/>
          <c:y val="0.42042705057907381"/>
          <c:w val="9.1614307597215949E-2"/>
          <c:h val="0.15914555235051059"/>
        </c:manualLayout>
      </c:layout>
    </c:legend>
    <c:plotVisOnly val="1"/>
    <c:dispBlanksAs val="gap"/>
  </c:chart>
  <c:spPr>
    <a:ln>
      <a:solidFill>
        <a:sysClr val="windowText" lastClr="000000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'Tabele -Ranking MS (W1, W2)'!$AF$4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'Tabele -Ranking MS (W1, W2)'!$AE$5:$AE$32</c:f>
              <c:strCache>
                <c:ptCount val="28"/>
                <c:pt idx="0">
                  <c:v>Greece</c:v>
                </c:pt>
                <c:pt idx="1">
                  <c:v>Italy</c:v>
                </c:pt>
                <c:pt idx="2">
                  <c:v>Spain</c:v>
                </c:pt>
                <c:pt idx="3">
                  <c:v>Slovakia</c:v>
                </c:pt>
                <c:pt idx="4">
                  <c:v>Malta</c:v>
                </c:pt>
                <c:pt idx="5">
                  <c:v>Czechia</c:v>
                </c:pt>
                <c:pt idx="6">
                  <c:v>Poland</c:v>
                </c:pt>
                <c:pt idx="7">
                  <c:v>Hungary</c:v>
                </c:pt>
                <c:pt idx="8">
                  <c:v>Croatia</c:v>
                </c:pt>
                <c:pt idx="9">
                  <c:v>United Kingd</c:v>
                </c:pt>
                <c:pt idx="10">
                  <c:v>Ireland</c:v>
                </c:pt>
                <c:pt idx="11">
                  <c:v>France</c:v>
                </c:pt>
                <c:pt idx="12">
                  <c:v>Romania</c:v>
                </c:pt>
                <c:pt idx="13">
                  <c:v>Cyprus</c:v>
                </c:pt>
                <c:pt idx="14">
                  <c:v>Estonia</c:v>
                </c:pt>
                <c:pt idx="15">
                  <c:v>Austria</c:v>
                </c:pt>
                <c:pt idx="16">
                  <c:v>Netherlands</c:v>
                </c:pt>
                <c:pt idx="17">
                  <c:v>Belgium</c:v>
                </c:pt>
                <c:pt idx="18">
                  <c:v>Portugal</c:v>
                </c:pt>
                <c:pt idx="19">
                  <c:v>Germany</c:v>
                </c:pt>
                <c:pt idx="20">
                  <c:v>Finland</c:v>
                </c:pt>
                <c:pt idx="21">
                  <c:v>Bulgaria</c:v>
                </c:pt>
                <c:pt idx="22">
                  <c:v>Denmark</c:v>
                </c:pt>
                <c:pt idx="23">
                  <c:v>Latvia</c:v>
                </c:pt>
                <c:pt idx="24">
                  <c:v>Luxembourg</c:v>
                </c:pt>
                <c:pt idx="25">
                  <c:v>Lithuania</c:v>
                </c:pt>
                <c:pt idx="26">
                  <c:v>Slovenia</c:v>
                </c:pt>
                <c:pt idx="27">
                  <c:v>Sweden</c:v>
                </c:pt>
              </c:strCache>
            </c:strRef>
          </c:cat>
          <c:val>
            <c:numRef>
              <c:f>'Tabele -Ranking MS (W1, W2)'!$AF$5:$AF$32</c:f>
              <c:numCache>
                <c:formatCode>0</c:formatCode>
                <c:ptCount val="28"/>
                <c:pt idx="0">
                  <c:v>8.0670710599341309</c:v>
                </c:pt>
                <c:pt idx="1">
                  <c:v>46.575024091491024</c:v>
                </c:pt>
                <c:pt idx="2">
                  <c:v>41.462587904937521</c:v>
                </c:pt>
                <c:pt idx="3">
                  <c:v>39.164719779166475</c:v>
                </c:pt>
                <c:pt idx="4">
                  <c:v>46.904769079533139</c:v>
                </c:pt>
                <c:pt idx="5">
                  <c:v>49.172865427789851</c:v>
                </c:pt>
                <c:pt idx="6">
                  <c:v>37.904460961635877</c:v>
                </c:pt>
                <c:pt idx="7">
                  <c:v>66.939517530364213</c:v>
                </c:pt>
                <c:pt idx="8">
                  <c:v>51.267396267359771</c:v>
                </c:pt>
                <c:pt idx="9">
                  <c:v>68.462321345809372</c:v>
                </c:pt>
                <c:pt idx="10">
                  <c:v>66.56850503307497</c:v>
                </c:pt>
                <c:pt idx="11">
                  <c:v>60.338204267464604</c:v>
                </c:pt>
                <c:pt idx="12">
                  <c:v>76.963622996742359</c:v>
                </c:pt>
                <c:pt idx="13">
                  <c:v>57.700438232579401</c:v>
                </c:pt>
                <c:pt idx="14">
                  <c:v>71.198966276429104</c:v>
                </c:pt>
                <c:pt idx="15">
                  <c:v>63.606752659221918</c:v>
                </c:pt>
                <c:pt idx="16">
                  <c:v>59.428548341951831</c:v>
                </c:pt>
                <c:pt idx="17">
                  <c:v>62.374313850766583</c:v>
                </c:pt>
                <c:pt idx="18">
                  <c:v>71.799928148376424</c:v>
                </c:pt>
                <c:pt idx="19">
                  <c:v>60.428673434481254</c:v>
                </c:pt>
                <c:pt idx="20">
                  <c:v>76.205190509851406</c:v>
                </c:pt>
                <c:pt idx="21">
                  <c:v>67.509148128144346</c:v>
                </c:pt>
                <c:pt idx="22">
                  <c:v>79.376239172953404</c:v>
                </c:pt>
                <c:pt idx="23">
                  <c:v>71.197568267093828</c:v>
                </c:pt>
                <c:pt idx="24">
                  <c:v>67.659127522315302</c:v>
                </c:pt>
                <c:pt idx="25">
                  <c:v>70.464401509805327</c:v>
                </c:pt>
                <c:pt idx="26">
                  <c:v>82.861783506734739</c:v>
                </c:pt>
                <c:pt idx="27">
                  <c:v>86.856067334072989</c:v>
                </c:pt>
              </c:numCache>
            </c:numRef>
          </c:val>
        </c:ser>
        <c:ser>
          <c:idx val="1"/>
          <c:order val="1"/>
          <c:tx>
            <c:strRef>
              <c:f>'Tabele -Ranking MS (W1, W2)'!$AG$4</c:f>
              <c:strCache>
                <c:ptCount val="1"/>
                <c:pt idx="0">
                  <c:v>2018</c:v>
                </c:pt>
              </c:strCache>
            </c:strRef>
          </c:tx>
          <c:cat>
            <c:strRef>
              <c:f>'Tabele -Ranking MS (W1, W2)'!$AE$5:$AE$32</c:f>
              <c:strCache>
                <c:ptCount val="28"/>
                <c:pt idx="0">
                  <c:v>Greece</c:v>
                </c:pt>
                <c:pt idx="1">
                  <c:v>Italy</c:v>
                </c:pt>
                <c:pt idx="2">
                  <c:v>Spain</c:v>
                </c:pt>
                <c:pt idx="3">
                  <c:v>Slovakia</c:v>
                </c:pt>
                <c:pt idx="4">
                  <c:v>Malta</c:v>
                </c:pt>
                <c:pt idx="5">
                  <c:v>Czechia</c:v>
                </c:pt>
                <c:pt idx="6">
                  <c:v>Poland</c:v>
                </c:pt>
                <c:pt idx="7">
                  <c:v>Hungary</c:v>
                </c:pt>
                <c:pt idx="8">
                  <c:v>Croatia</c:v>
                </c:pt>
                <c:pt idx="9">
                  <c:v>United Kingd</c:v>
                </c:pt>
                <c:pt idx="10">
                  <c:v>Ireland</c:v>
                </c:pt>
                <c:pt idx="11">
                  <c:v>France</c:v>
                </c:pt>
                <c:pt idx="12">
                  <c:v>Romania</c:v>
                </c:pt>
                <c:pt idx="13">
                  <c:v>Cyprus</c:v>
                </c:pt>
                <c:pt idx="14">
                  <c:v>Estonia</c:v>
                </c:pt>
                <c:pt idx="15">
                  <c:v>Austria</c:v>
                </c:pt>
                <c:pt idx="16">
                  <c:v>Netherlands</c:v>
                </c:pt>
                <c:pt idx="17">
                  <c:v>Belgium</c:v>
                </c:pt>
                <c:pt idx="18">
                  <c:v>Portugal</c:v>
                </c:pt>
                <c:pt idx="19">
                  <c:v>Germany</c:v>
                </c:pt>
                <c:pt idx="20">
                  <c:v>Finland</c:v>
                </c:pt>
                <c:pt idx="21">
                  <c:v>Bulgaria</c:v>
                </c:pt>
                <c:pt idx="22">
                  <c:v>Denmark</c:v>
                </c:pt>
                <c:pt idx="23">
                  <c:v>Latvia</c:v>
                </c:pt>
                <c:pt idx="24">
                  <c:v>Luxembourg</c:v>
                </c:pt>
                <c:pt idx="25">
                  <c:v>Lithuania</c:v>
                </c:pt>
                <c:pt idx="26">
                  <c:v>Slovenia</c:v>
                </c:pt>
                <c:pt idx="27">
                  <c:v>Sweden</c:v>
                </c:pt>
              </c:strCache>
            </c:strRef>
          </c:cat>
          <c:val>
            <c:numRef>
              <c:f>'Tabele -Ranking MS (W1, W2)'!$AG$5:$AG$32</c:f>
              <c:numCache>
                <c:formatCode>0</c:formatCode>
                <c:ptCount val="28"/>
                <c:pt idx="0">
                  <c:v>11.448226295641593</c:v>
                </c:pt>
                <c:pt idx="1">
                  <c:v>36.561540174371991</c:v>
                </c:pt>
                <c:pt idx="2">
                  <c:v>47.214903845451083</c:v>
                </c:pt>
                <c:pt idx="3">
                  <c:v>58.730478138157174</c:v>
                </c:pt>
                <c:pt idx="4">
                  <c:v>61.855990517611701</c:v>
                </c:pt>
                <c:pt idx="5">
                  <c:v>61.909702638808255</c:v>
                </c:pt>
                <c:pt idx="6">
                  <c:v>65.110917925619162</c:v>
                </c:pt>
                <c:pt idx="7">
                  <c:v>65.203636471411102</c:v>
                </c:pt>
                <c:pt idx="8">
                  <c:v>68.040377261720309</c:v>
                </c:pt>
                <c:pt idx="9">
                  <c:v>68.125207762717409</c:v>
                </c:pt>
                <c:pt idx="10">
                  <c:v>68.686641199598384</c:v>
                </c:pt>
                <c:pt idx="11">
                  <c:v>68.967828819052087</c:v>
                </c:pt>
                <c:pt idx="12">
                  <c:v>69.115513099898664</c:v>
                </c:pt>
                <c:pt idx="13">
                  <c:v>69.163079397778318</c:v>
                </c:pt>
                <c:pt idx="14">
                  <c:v>69.525127334828937</c:v>
                </c:pt>
                <c:pt idx="15">
                  <c:v>70.120704660982753</c:v>
                </c:pt>
                <c:pt idx="16">
                  <c:v>72.007056193504184</c:v>
                </c:pt>
                <c:pt idx="17">
                  <c:v>76.407569498555446</c:v>
                </c:pt>
                <c:pt idx="18">
                  <c:v>76.439056028162412</c:v>
                </c:pt>
                <c:pt idx="19">
                  <c:v>76.486530630323429</c:v>
                </c:pt>
                <c:pt idx="20">
                  <c:v>76.637355171421063</c:v>
                </c:pt>
                <c:pt idx="21">
                  <c:v>77.507936018767012</c:v>
                </c:pt>
                <c:pt idx="22">
                  <c:v>78.286181730480564</c:v>
                </c:pt>
                <c:pt idx="23">
                  <c:v>81.846332768694154</c:v>
                </c:pt>
                <c:pt idx="24">
                  <c:v>82.212060261395436</c:v>
                </c:pt>
                <c:pt idx="25">
                  <c:v>82.983683277685273</c:v>
                </c:pt>
                <c:pt idx="26">
                  <c:v>85.036130216237908</c:v>
                </c:pt>
                <c:pt idx="27">
                  <c:v>87.736156367599847</c:v>
                </c:pt>
              </c:numCache>
            </c:numRef>
          </c:val>
        </c:ser>
        <c:axId val="117840896"/>
        <c:axId val="117842688"/>
      </c:barChart>
      <c:catAx>
        <c:axId val="117840896"/>
        <c:scaling>
          <c:orientation val="minMax"/>
        </c:scaling>
        <c:axPos val="l"/>
        <c:tickLblPos val="nextTo"/>
        <c:txPr>
          <a:bodyPr/>
          <a:lstStyle/>
          <a:p>
            <a:pPr>
              <a:defRPr b="1" i="0" baseline="0"/>
            </a:pPr>
            <a:endParaRPr lang="pl-PL"/>
          </a:p>
        </c:txPr>
        <c:crossAx val="117842688"/>
        <c:crosses val="autoZero"/>
        <c:auto val="1"/>
        <c:lblAlgn val="ctr"/>
        <c:lblOffset val="100"/>
      </c:catAx>
      <c:valAx>
        <c:axId val="117842688"/>
        <c:scaling>
          <c:orientation val="minMax"/>
        </c:scaling>
        <c:axPos val="b"/>
        <c:majorGridlines/>
        <c:numFmt formatCode="0" sourceLinked="1"/>
        <c:tickLblPos val="nextTo"/>
        <c:crossAx val="11784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26531058617716"/>
          <c:y val="0.45510140322655696"/>
          <c:w val="0.10629024496937894"/>
          <c:h val="8.9797193546886284E-2"/>
        </c:manualLayout>
      </c:layout>
    </c:legend>
    <c:plotVisOnly val="1"/>
  </c:chart>
  <c:spPr>
    <a:ln w="6350">
      <a:solidFill>
        <a:schemeClr val="tx1"/>
      </a:solidFill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8117FCC-E1FE-4926-B144-20A722C774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14859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8" rIns="93013" bIns="4650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8" rIns="93013" bIns="4650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8" rIns="93013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8" rIns="93013" bIns="4650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8" rIns="93013" bIns="4650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BBB7332-5F46-4157-86D5-1B3AAEA5C9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9127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E1ABD-C3A9-4A3E-AF38-9815747B4083}" type="slidenum">
              <a:rPr lang="pl-PL" smtClean="0">
                <a:cs typeface="Arial" charset="0"/>
              </a:rPr>
              <a:pPr/>
              <a:t>1</a:t>
            </a:fld>
            <a:endParaRPr lang="pl-PL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CBB22-D2E2-49C4-B02F-61217075A2AB}" type="slidenum">
              <a:rPr lang="pl-PL" smtClean="0"/>
              <a:pPr>
                <a:defRPr/>
              </a:pPr>
              <a:t>2</a:t>
            </a:fld>
            <a:endParaRPr lang="pl-PL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CBB22-D2E2-49C4-B02F-61217075A2AB}" type="slidenum">
              <a:rPr lang="pl-PL" smtClean="0"/>
              <a:pPr>
                <a:defRPr/>
              </a:pPr>
              <a:t>5</a:t>
            </a:fld>
            <a:endParaRPr lang="pl-PL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CBB22-D2E2-49C4-B02F-61217075A2AB}" type="slidenum">
              <a:rPr lang="pl-PL" smtClean="0"/>
              <a:pPr>
                <a:defRPr/>
              </a:pPr>
              <a:t>6</a:t>
            </a:fld>
            <a:endParaRPr lang="pl-PL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BB8A76-18A9-4B6D-B7EF-1666E856CBC3}" type="slidenum">
              <a:rPr lang="en-US" smtClean="0">
                <a:cs typeface="Arial" charset="0"/>
              </a:rPr>
              <a:pPr/>
              <a:t>31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ostokąt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Łącznik prosty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Łącznik prosty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" name="Łącznik prosty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" name="Łącznik prosty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22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C0C16-6D4F-4A4B-9560-9D9FB06AE3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E5F78-17DE-46FF-9B06-435ECE72C2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9FE6-7504-4E39-B0C7-302C22B630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A06868-A986-440A-A217-CFED5B6A0C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ostokąt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Łącznik prosty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Łącznik prosty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Łącznik prosty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Łącznik prosty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A3D9-3C93-4335-BD65-B42565B229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FA070-86B8-4AD3-83AE-13FB4B73B2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C747-DCDE-44C8-A11F-2124ED8060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DE8246-D517-484D-9E69-5B312B0730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16DF2-367F-4E1A-8F2A-50ACBA1A30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6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7" name="Łącznik prosty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6C7C34-B307-4A7B-BA91-0BE9886EFD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stopki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Łącznik prosty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401CEB-07AB-4BC7-AD19-8C6338C6A1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28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55BB38E-3343-47DB-AB08-ED8494477D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79" r:id="rId4"/>
    <p:sldLayoutId id="2147483678" r:id="rId5"/>
    <p:sldLayoutId id="2147483683" r:id="rId6"/>
    <p:sldLayoutId id="2147483677" r:id="rId7"/>
    <p:sldLayoutId id="2147483684" r:id="rId8"/>
    <p:sldLayoutId id="2147483685" r:id="rId9"/>
    <p:sldLayoutId id="2147483676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471A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2C1D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CB3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411760" y="2132856"/>
            <a:ext cx="5976664" cy="273630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pl-PL" sz="2400" cap="none" dirty="0" smtClean="0"/>
              <a:t/>
            </a:r>
            <a:br>
              <a:rPr lang="pl-PL" sz="2400" cap="none" dirty="0" smtClean="0"/>
            </a:br>
            <a:r>
              <a:rPr lang="en-US" sz="2400" dirty="0" smtClean="0"/>
              <a:t>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200" dirty="0" smtClean="0"/>
              <a:t>Analiza porównawcza rynku pracy kobiet</a:t>
            </a:r>
            <a:br>
              <a:rPr lang="pl-PL" sz="2200" dirty="0" smtClean="0"/>
            </a:br>
            <a:r>
              <a:rPr lang="pl-PL" sz="2200" dirty="0" smtClean="0"/>
              <a:t> w krajach unii europejskiej w latach 2005-2018</a:t>
            </a:r>
            <a:br>
              <a:rPr lang="pl-PL" sz="22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200" dirty="0" err="1" smtClean="0"/>
              <a:t>comparison</a:t>
            </a:r>
            <a:r>
              <a:rPr lang="pl-PL" sz="2200" dirty="0" smtClean="0"/>
              <a:t> of </a:t>
            </a:r>
            <a:r>
              <a:rPr lang="pl-PL" sz="2200" dirty="0" err="1" smtClean="0"/>
              <a:t>the</a:t>
            </a:r>
            <a:r>
              <a:rPr lang="pl-PL" sz="2200" dirty="0" smtClean="0"/>
              <a:t> </a:t>
            </a:r>
            <a:r>
              <a:rPr lang="pl-PL" sz="2200" dirty="0" err="1" smtClean="0"/>
              <a:t>women’s</a:t>
            </a:r>
            <a:r>
              <a:rPr lang="pl-PL" sz="2200" dirty="0" smtClean="0"/>
              <a:t> </a:t>
            </a:r>
            <a:r>
              <a:rPr lang="pl-PL" sz="2200" dirty="0" err="1" smtClean="0"/>
              <a:t>labour</a:t>
            </a:r>
            <a:r>
              <a:rPr lang="pl-PL" sz="2200" dirty="0" smtClean="0"/>
              <a:t> market </a:t>
            </a:r>
            <a:r>
              <a:rPr lang="pl-PL" sz="2200" dirty="0" err="1" smtClean="0"/>
              <a:t>in</a:t>
            </a:r>
            <a:r>
              <a:rPr lang="pl-PL" sz="2200" dirty="0" smtClean="0"/>
              <a:t> </a:t>
            </a:r>
            <a:r>
              <a:rPr lang="pl-PL" sz="2200" dirty="0" err="1" smtClean="0"/>
              <a:t>the</a:t>
            </a:r>
            <a:r>
              <a:rPr lang="pl-PL" sz="2200" dirty="0" smtClean="0"/>
              <a:t> </a:t>
            </a:r>
            <a:r>
              <a:rPr lang="pl-PL" sz="2200" dirty="0" err="1" smtClean="0"/>
              <a:t>eu</a:t>
            </a:r>
            <a:r>
              <a:rPr lang="pl-PL" sz="2200" dirty="0" smtClean="0"/>
              <a:t> </a:t>
            </a:r>
            <a:r>
              <a:rPr lang="pl-PL" sz="2200" dirty="0" err="1" smtClean="0"/>
              <a:t>countries</a:t>
            </a:r>
            <a:r>
              <a:rPr lang="pl-PL" sz="2200" dirty="0" smtClean="0"/>
              <a:t> </a:t>
            </a:r>
            <a:br>
              <a:rPr lang="pl-PL" sz="2200" dirty="0" smtClean="0"/>
            </a:br>
            <a:r>
              <a:rPr lang="pl-PL" sz="2200" dirty="0" smtClean="0"/>
              <a:t>2005-2018</a:t>
            </a:r>
            <a:r>
              <a:rPr lang="pl-PL" sz="2700" dirty="0" smtClean="0"/>
              <a:t/>
            </a:r>
            <a:br>
              <a:rPr lang="pl-PL" sz="2700" dirty="0" smtClean="0"/>
            </a:br>
            <a:endParaRPr lang="pl-PL" sz="2700" cap="none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581128"/>
            <a:ext cx="6172200" cy="1440160"/>
          </a:xfrm>
        </p:spPr>
        <p:txBody>
          <a:bodyPr/>
          <a:lstStyle/>
          <a:p>
            <a:pPr eaLnBrk="1" hangingPunct="1"/>
            <a:endParaRPr lang="pl-PL" dirty="0" smtClean="0"/>
          </a:p>
          <a:p>
            <a:pPr algn="r" eaLnBrk="1" hangingPunct="1"/>
            <a:r>
              <a:rPr lang="en-GB" sz="2000" dirty="0" smtClean="0"/>
              <a:t>Anna </a:t>
            </a:r>
            <a:r>
              <a:rPr lang="en-GB" sz="2000" dirty="0" err="1" smtClean="0"/>
              <a:t>Malina</a:t>
            </a:r>
            <a:endParaRPr lang="pl-PL" sz="2000" dirty="0" smtClean="0"/>
          </a:p>
          <a:p>
            <a:pPr algn="r" eaLnBrk="1" hangingPunct="1"/>
            <a:r>
              <a:rPr lang="pl-PL" sz="1400" dirty="0" smtClean="0"/>
              <a:t>Uniwersytet Ekonomiczny </a:t>
            </a:r>
          </a:p>
          <a:p>
            <a:pPr algn="r" eaLnBrk="1" hangingPunct="1"/>
            <a:r>
              <a:rPr lang="pl-PL" sz="1400" dirty="0" smtClean="0"/>
              <a:t>w Krakowie</a:t>
            </a:r>
          </a:p>
        </p:txBody>
      </p:sp>
      <p:pic>
        <p:nvPicPr>
          <p:cNvPr id="15363" name="Obraz 6" descr="UEK_logo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476250"/>
            <a:ext cx="333375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l-PL" sz="2000" b="1" dirty="0" err="1" smtClean="0"/>
              <a:t>Employment</a:t>
            </a:r>
            <a:r>
              <a:rPr lang="pl-PL" sz="2000" b="1" dirty="0" smtClean="0"/>
              <a:t> 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for </a:t>
            </a:r>
            <a:r>
              <a:rPr lang="pl-PL" sz="2000" b="1" dirty="0" err="1" smtClean="0"/>
              <a:t>women</a:t>
            </a:r>
            <a:r>
              <a:rPr lang="pl-PL" sz="2000" b="1" dirty="0" smtClean="0"/>
              <a:t> </a:t>
            </a:r>
            <a:r>
              <a:rPr lang="pl-PL" sz="1800" dirty="0" smtClean="0"/>
              <a:t> </a:t>
            </a:r>
            <a:r>
              <a:rPr lang="pl-PL" sz="1800" b="1" dirty="0" smtClean="0"/>
              <a:t>(2005 i</a:t>
            </a:r>
            <a:r>
              <a:rPr lang="pl-PL" sz="2000" b="1" dirty="0" smtClean="0"/>
              <a:t> </a:t>
            </a:r>
            <a:r>
              <a:rPr lang="pl-PL" sz="2000" b="1" dirty="0" smtClean="0"/>
              <a:t>2018) 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pic>
        <p:nvPicPr>
          <p:cNvPr id="4" name="Wykres 4"/>
          <p:cNvPicPr>
            <a:picLocks noChangeArrowheads="1"/>
          </p:cNvPicPr>
          <p:nvPr/>
        </p:nvPicPr>
        <p:blipFill>
          <a:blip r:embed="rId2" cstate="print"/>
          <a:srcRect b="-60"/>
          <a:stretch>
            <a:fillRect/>
          </a:stretch>
        </p:blipFill>
        <p:spPr bwMode="auto">
          <a:xfrm>
            <a:off x="827584" y="1844824"/>
            <a:ext cx="640871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1. </a:t>
            </a:r>
            <a:r>
              <a:rPr lang="pl-PL" sz="1600" b="1" dirty="0" err="1" smtClean="0"/>
              <a:t>Employment</a:t>
            </a:r>
            <a:r>
              <a:rPr lang="pl-PL" sz="1600" b="1" dirty="0" smtClean="0"/>
              <a:t> </a:t>
            </a:r>
            <a:r>
              <a:rPr lang="pl-PL" sz="1600" b="1" dirty="0" err="1" smtClean="0"/>
              <a:t>rate</a:t>
            </a:r>
            <a:r>
              <a:rPr lang="pl-PL" sz="1600" b="1" dirty="0" smtClean="0"/>
              <a:t> for men &amp; </a:t>
            </a:r>
            <a:r>
              <a:rPr lang="pl-PL" sz="1600" b="1" dirty="0" err="1" smtClean="0"/>
              <a:t>woman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/>
              <a:t>2. Part-time </a:t>
            </a:r>
            <a:r>
              <a:rPr lang="pl-PL" sz="1600" b="1" dirty="0" err="1" smtClean="0"/>
              <a:t>employment</a:t>
            </a:r>
            <a:r>
              <a:rPr lang="pl-PL" sz="1600" b="1" dirty="0" smtClean="0"/>
              <a:t> </a:t>
            </a:r>
            <a:r>
              <a:rPr lang="pl-PL" sz="1600" b="1" dirty="0" err="1" smtClean="0"/>
              <a:t>rate</a:t>
            </a:r>
            <a:r>
              <a:rPr lang="pl-PL" sz="1600" b="1" dirty="0" smtClean="0"/>
              <a:t> </a:t>
            </a:r>
            <a:r>
              <a:rPr lang="pl-PL" sz="1600" b="1" dirty="0" err="1" smtClean="0"/>
              <a:t>(tota</a:t>
            </a:r>
            <a:r>
              <a:rPr lang="pl-PL" sz="1600" b="1" dirty="0" smtClean="0"/>
              <a:t>l)</a:t>
            </a:r>
            <a:endParaRPr lang="pl-PL" sz="16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55576" y="1412776"/>
          <a:ext cx="5040561" cy="1952228"/>
        </p:xfrm>
        <a:graphic>
          <a:graphicData uri="http://schemas.openxmlformats.org/drawingml/2006/table">
            <a:tbl>
              <a:tblPr/>
              <a:tblGrid>
                <a:gridCol w="786549"/>
                <a:gridCol w="709002"/>
                <a:gridCol w="664689"/>
                <a:gridCol w="753315"/>
                <a:gridCol w="709002"/>
                <a:gridCol w="709002"/>
                <a:gridCol w="709002"/>
              </a:tblGrid>
              <a:tr h="307038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0" i="0" u="none" strike="noStrike" dirty="0">
                          <a:latin typeface="Times New Roman"/>
                        </a:rPr>
                        <a:t> </a:t>
                      </a:r>
                      <a:r>
                        <a:rPr lang="pl-PL" sz="1200" b="0" i="0" u="none" strike="noStrike" dirty="0" err="1" smtClean="0">
                          <a:latin typeface="Times New Roman"/>
                        </a:rPr>
                        <a:t>Name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2005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2010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2018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5027">
                <a:tc>
                  <a:txBody>
                    <a:bodyPr/>
                    <a:lstStyle/>
                    <a:p>
                      <a:pPr algn="just" fontAlgn="t"/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 dirty="0">
                          <a:latin typeface="Times New Roman"/>
                        </a:rPr>
                        <a:t>Men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 dirty="0" err="1">
                          <a:latin typeface="Times New Roman"/>
                        </a:rPr>
                        <a:t>Women</a:t>
                      </a:r>
                      <a:endParaRPr lang="pl-PL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>
                          <a:latin typeface="Times New Roman"/>
                        </a:rPr>
                        <a:t>Men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>
                          <a:latin typeface="Times New Roman"/>
                        </a:rPr>
                        <a:t>Women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>
                          <a:latin typeface="Times New Roman"/>
                        </a:rPr>
                        <a:t>Men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>
                          <a:latin typeface="Times New Roman"/>
                        </a:rPr>
                        <a:t>Women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7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 dirty="0">
                          <a:latin typeface="Times New Roman"/>
                        </a:rPr>
                        <a:t>EU(28)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70,7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56,1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70,1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58,2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79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67,4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055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0" i="0" u="none" strike="noStrike" dirty="0" err="1">
                          <a:latin typeface="Times New Roman"/>
                        </a:rPr>
                        <a:t>Maximum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79,9</a:t>
                      </a:r>
                      <a:r>
                        <a:rPr lang="pl-PL" sz="1200" b="0" i="0" u="none" strike="noStrike" dirty="0">
                          <a:latin typeface="Times New Roman"/>
                        </a:rPr>
                        <a:t>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Dania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71,9 Dania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80,0 Holandia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71,1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Dania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84,7 Szwecja,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80,4</a:t>
                      </a:r>
                      <a:r>
                        <a:rPr lang="pl-PL" sz="1200" b="0" i="0" u="none" strike="noStrike" dirty="0">
                          <a:latin typeface="Times New Roman"/>
                        </a:rPr>
                        <a:t> Szwecja,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7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pl-PL" sz="1200" b="0" i="0" u="none" strike="noStrike" dirty="0">
                          <a:latin typeface="Times New Roman"/>
                        </a:rPr>
                        <a:t>Minimum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58,9 </a:t>
                      </a:r>
                      <a:r>
                        <a:rPr lang="pl-PL" sz="1200" b="0" i="0" u="none" strike="noStrike" dirty="0">
                          <a:latin typeface="Times New Roman"/>
                        </a:rPr>
                        <a:t>Polska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33,4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Malta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56,5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Litwa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39,5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Malta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70,0 Greece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 smtClean="0">
                          <a:latin typeface="Times New Roman"/>
                        </a:rPr>
                        <a:t>49,0</a:t>
                      </a:r>
                      <a:endParaRPr lang="pl-PL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Greece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27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>
                          <a:latin typeface="Times New Roman"/>
                        </a:rPr>
                        <a:t>Poland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58,9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46,8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65,3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52,6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79,1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827584" y="3717032"/>
          <a:ext cx="4464496" cy="1875701"/>
        </p:xfrm>
        <a:graphic>
          <a:graphicData uri="http://schemas.openxmlformats.org/drawingml/2006/table">
            <a:tbl>
              <a:tblPr/>
              <a:tblGrid>
                <a:gridCol w="1536694"/>
                <a:gridCol w="983586"/>
                <a:gridCol w="968282"/>
                <a:gridCol w="975934"/>
              </a:tblGrid>
              <a:tr h="292486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0" i="0" u="none" strike="noStrike" dirty="0" err="1">
                          <a:latin typeface="Times New Roman"/>
                        </a:rPr>
                        <a:t>Name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2005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2010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>
                          <a:latin typeface="Times New Roman"/>
                        </a:rPr>
                        <a:t>2018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478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 dirty="0">
                          <a:latin typeface="Times New Roman"/>
                        </a:rPr>
                        <a:t>EU(28)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16,5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17,9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18,5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48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0" i="0" u="none" strike="noStrike" dirty="0" err="1">
                          <a:latin typeface="Times New Roman"/>
                        </a:rPr>
                        <a:t>Maximum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42,2 </a:t>
                      </a:r>
                      <a:r>
                        <a:rPr lang="pl-PL" sz="1200" b="0" i="0" u="none" strike="noStrike" dirty="0" err="1" smtClean="0">
                          <a:latin typeface="Times New Roman"/>
                        </a:rPr>
                        <a:t>Netherlands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45,1 </a:t>
                      </a:r>
                    </a:p>
                    <a:p>
                      <a:pPr algn="ctr" fontAlgn="t"/>
                      <a:r>
                        <a:rPr lang="pl-PL" sz="1200" b="0" i="0" u="none" strike="noStrike" dirty="0" err="1" smtClean="0">
                          <a:latin typeface="Times New Roman"/>
                        </a:rPr>
                        <a:t>Netherlands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46,8</a:t>
                      </a:r>
                      <a:r>
                        <a:rPr lang="pl-PL" sz="1200" b="0" i="0" u="none" strike="noStrike" baseline="0" dirty="0" smtClean="0">
                          <a:latin typeface="Times New Roman"/>
                        </a:rPr>
                        <a:t> </a:t>
                      </a:r>
                      <a:r>
                        <a:rPr lang="pl-PL" sz="1200" b="0" i="0" u="none" strike="noStrike" dirty="0" err="1" smtClean="0">
                          <a:latin typeface="Times New Roman"/>
                        </a:rPr>
                        <a:t>Netherlands</a:t>
                      </a:r>
                      <a:endParaRPr lang="pl-PL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29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0" i="0" u="none" strike="noStrike" dirty="0">
                          <a:latin typeface="Times New Roman"/>
                        </a:rPr>
                        <a:t>Minimum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1,8 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(</a:t>
                      </a:r>
                      <a:r>
                        <a:rPr lang="pl-PL" sz="1200" b="0" i="0" u="none" strike="noStrike" dirty="0" err="1">
                          <a:latin typeface="Times New Roman"/>
                        </a:rPr>
                        <a:t>Bulgaria</a:t>
                      </a:r>
                      <a:r>
                        <a:rPr lang="pl-PL" sz="1200" b="0" i="0" u="none" strike="noStrike" dirty="0">
                          <a:latin typeface="Times New Roman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2,2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(</a:t>
                      </a:r>
                      <a:r>
                        <a:rPr lang="pl-PL" sz="1200" b="0" i="0" u="none" strike="noStrike" dirty="0" err="1">
                          <a:latin typeface="Times New Roman"/>
                        </a:rPr>
                        <a:t>Bulgaria</a:t>
                      </a:r>
                      <a:r>
                        <a:rPr lang="pl-PL" sz="1200" b="0" i="0" u="none" strike="noStrike" dirty="0">
                          <a:latin typeface="Times New Roman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latin typeface="Times New Roman"/>
                        </a:rPr>
                        <a:t>1,8 </a:t>
                      </a:r>
                      <a:endParaRPr lang="pl-PL" sz="1200" b="0" i="0" u="none" strike="noStrike" dirty="0" smtClean="0">
                        <a:latin typeface="Times New Roman"/>
                      </a:endParaRPr>
                    </a:p>
                    <a:p>
                      <a:pPr algn="ctr" fontAlgn="t"/>
                      <a:r>
                        <a:rPr lang="pl-PL" sz="1200" b="0" i="0" u="none" strike="noStrike" dirty="0" smtClean="0">
                          <a:latin typeface="Times New Roman"/>
                        </a:rPr>
                        <a:t>(</a:t>
                      </a:r>
                      <a:r>
                        <a:rPr lang="pl-PL" sz="1200" b="0" i="0" u="none" strike="noStrike" dirty="0" err="1">
                          <a:latin typeface="Times New Roman"/>
                        </a:rPr>
                        <a:t>Bulgaria</a:t>
                      </a:r>
                      <a:r>
                        <a:rPr lang="pl-PL" sz="1200" b="0" i="0" u="none" strike="noStrike" dirty="0">
                          <a:latin typeface="Times New Roman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478">
                <a:tc>
                  <a:txBody>
                    <a:bodyPr/>
                    <a:lstStyle/>
                    <a:p>
                      <a:pPr algn="just" fontAlgn="t"/>
                      <a:r>
                        <a:rPr lang="pl-PL" sz="1200" b="1" i="0" u="none" strike="noStrike" dirty="0" smtClean="0">
                          <a:latin typeface="Times New Roman"/>
                        </a:rPr>
                        <a:t>Poland</a:t>
                      </a:r>
                    </a:p>
                    <a:p>
                      <a:pPr algn="just" fontAlgn="t"/>
                      <a:endParaRPr lang="pl-PL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9,2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7,3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i="0" u="none" strike="noStrike" dirty="0">
                          <a:latin typeface="Times New Roman"/>
                        </a:rPr>
                        <a:t>6,2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06090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 err="1" smtClean="0"/>
              <a:t>Employment</a:t>
            </a:r>
            <a:r>
              <a:rPr lang="pl-PL" sz="2000" b="1" dirty="0" smtClean="0"/>
              <a:t> 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for </a:t>
            </a:r>
            <a:r>
              <a:rPr lang="pl-PL" sz="2000" b="1" dirty="0" err="1" smtClean="0"/>
              <a:t>women</a:t>
            </a:r>
            <a:r>
              <a:rPr lang="pl-PL" sz="2000" b="1" dirty="0" smtClean="0"/>
              <a:t> (rys.1)</a:t>
            </a:r>
            <a:r>
              <a:rPr lang="pl-PL" sz="2000" dirty="0" smtClean="0"/>
              <a:t>;  </a:t>
            </a:r>
            <a:r>
              <a:rPr lang="pl-PL" sz="2000" b="1" dirty="0" smtClean="0"/>
              <a:t>men(rys. 2)</a:t>
            </a:r>
            <a:r>
              <a:rPr lang="pl-PL" sz="2000" dirty="0" smtClean="0"/>
              <a:t> </a:t>
            </a:r>
            <a:br>
              <a:rPr lang="pl-PL" sz="2000" dirty="0" smtClean="0"/>
            </a:br>
            <a:r>
              <a:rPr lang="pl-PL" sz="2000" b="1" dirty="0" smtClean="0"/>
              <a:t>2005-2018</a:t>
            </a:r>
            <a:endParaRPr lang="pl-PL" sz="2000" b="1" dirty="0"/>
          </a:p>
        </p:txBody>
      </p:sp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179512" y="1052736"/>
          <a:ext cx="45365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Wykres 6"/>
          <p:cNvGraphicFramePr/>
          <p:nvPr/>
        </p:nvGraphicFramePr>
        <p:xfrm>
          <a:off x="3419872" y="3645024"/>
          <a:ext cx="4385171" cy="2773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39752" y="1700808"/>
            <a:ext cx="5544616" cy="2232248"/>
          </a:xfrm>
        </p:spPr>
        <p:txBody>
          <a:bodyPr>
            <a:normAutofit/>
          </a:bodyPr>
          <a:lstStyle/>
          <a:p>
            <a:r>
              <a:rPr lang="pl-PL" sz="3200" dirty="0" err="1" smtClean="0"/>
              <a:t>unemployment</a:t>
            </a:r>
            <a:r>
              <a:rPr lang="pl-PL" sz="3200" dirty="0" smtClean="0"/>
              <a:t> </a:t>
            </a:r>
            <a:r>
              <a:rPr lang="pl-PL" sz="3200" dirty="0" err="1" smtClean="0"/>
              <a:t>rate</a:t>
            </a:r>
            <a:r>
              <a:rPr lang="pl-PL" sz="3200" dirty="0" smtClean="0"/>
              <a:t> </a:t>
            </a:r>
            <a:br>
              <a:rPr lang="pl-PL" sz="3200" dirty="0" smtClean="0"/>
            </a:br>
            <a:r>
              <a:rPr lang="pl-PL" sz="3200" dirty="0" smtClean="0"/>
              <a:t>/stopa bezrobocia/</a:t>
            </a:r>
            <a:endParaRPr lang="pl-PL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pl-PL" sz="2000" b="1" dirty="0" err="1" smtClean="0"/>
              <a:t>unemployment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by sex </a:t>
            </a:r>
            <a:r>
              <a:rPr lang="pl-PL" sz="2000" b="1" dirty="0" err="1" smtClean="0"/>
              <a:t>in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eu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countries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in</a:t>
            </a:r>
            <a:r>
              <a:rPr lang="pl-PL" sz="2000" b="1" dirty="0" smtClean="0"/>
              <a:t> 2018 </a:t>
            </a:r>
            <a:r>
              <a:rPr lang="pl-PL" sz="2000" dirty="0" smtClean="0"/>
              <a:t> </a:t>
            </a:r>
            <a:endParaRPr lang="pl-PL" sz="2000" dirty="0"/>
          </a:p>
        </p:txBody>
      </p:sp>
      <p:pic>
        <p:nvPicPr>
          <p:cNvPr id="1026" name="Wykres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120680" cy="3462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922114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Total </a:t>
            </a:r>
            <a:r>
              <a:rPr lang="pl-PL" sz="2000" b="1" dirty="0" err="1" smtClean="0"/>
              <a:t>unemployment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in</a:t>
            </a:r>
            <a:r>
              <a:rPr lang="pl-PL" sz="2000" b="1" dirty="0" smtClean="0"/>
              <a:t> EU </a:t>
            </a:r>
            <a:r>
              <a:rPr lang="pl-PL" sz="2000" b="1" dirty="0" err="1" smtClean="0"/>
              <a:t>countries</a:t>
            </a:r>
            <a:r>
              <a:rPr lang="pl-PL" sz="2000" b="1" dirty="0" smtClean="0"/>
              <a:t> (</a:t>
            </a:r>
            <a:r>
              <a:rPr lang="pl-PL" sz="2000" dirty="0" smtClean="0"/>
              <a:t>2005 i 2018)</a:t>
            </a:r>
            <a:br>
              <a:rPr lang="pl-PL" sz="2000" dirty="0" smtClean="0"/>
            </a:br>
            <a:endParaRPr lang="pl-PL" sz="2000" dirty="0"/>
          </a:p>
        </p:txBody>
      </p:sp>
      <p:pic>
        <p:nvPicPr>
          <p:cNvPr id="3075" name="Wykres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6408712" cy="344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Autofit/>
          </a:bodyPr>
          <a:lstStyle/>
          <a:p>
            <a:r>
              <a:rPr lang="pl-PL" sz="2000" b="1" dirty="0" err="1" smtClean="0"/>
              <a:t>unemployment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</a:t>
            </a:r>
            <a:r>
              <a:rPr lang="pl-PL" sz="2000" dirty="0" smtClean="0"/>
              <a:t>for </a:t>
            </a:r>
            <a:r>
              <a:rPr lang="pl-PL" sz="2000" b="1" dirty="0" err="1" smtClean="0"/>
              <a:t>Women</a:t>
            </a:r>
            <a:r>
              <a:rPr lang="pl-PL" sz="2000" b="1" dirty="0" smtClean="0"/>
              <a:t> </a:t>
            </a:r>
            <a:r>
              <a:rPr lang="pl-PL" sz="2000" dirty="0" smtClean="0"/>
              <a:t>(%) - 2005 i 2018 </a:t>
            </a:r>
            <a:endParaRPr lang="pl-PL" sz="2000" dirty="0"/>
          </a:p>
        </p:txBody>
      </p:sp>
      <p:pic>
        <p:nvPicPr>
          <p:cNvPr id="2050" name="Wykres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640871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576064"/>
          </a:xfrm>
        </p:spPr>
        <p:txBody>
          <a:bodyPr>
            <a:normAutofit fontScale="90000"/>
          </a:bodyPr>
          <a:lstStyle/>
          <a:p>
            <a:r>
              <a:rPr lang="pl-PL" sz="2000" b="1" dirty="0" err="1" smtClean="0"/>
              <a:t>unemployment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rate</a:t>
            </a:r>
            <a:r>
              <a:rPr lang="pl-PL" sz="2000" dirty="0" smtClean="0"/>
              <a:t>: </a:t>
            </a:r>
            <a:r>
              <a:rPr lang="pl-PL" sz="2000" b="1" dirty="0" err="1" smtClean="0"/>
              <a:t>woman</a:t>
            </a:r>
            <a:r>
              <a:rPr lang="pl-PL" sz="2000" b="1" dirty="0" smtClean="0"/>
              <a:t> </a:t>
            </a:r>
            <a:r>
              <a:rPr lang="pl-PL" sz="2000" dirty="0" smtClean="0"/>
              <a:t>(rys.1);  </a:t>
            </a:r>
            <a:r>
              <a:rPr lang="pl-PL" sz="2000" b="1" dirty="0" smtClean="0"/>
              <a:t>men</a:t>
            </a:r>
            <a:r>
              <a:rPr lang="pl-PL" sz="2000" dirty="0" smtClean="0"/>
              <a:t> (rys.2)  w 2005-2018</a:t>
            </a:r>
            <a:endParaRPr lang="pl-PL" sz="2000" dirty="0"/>
          </a:p>
        </p:txBody>
      </p:sp>
      <p:pic>
        <p:nvPicPr>
          <p:cNvPr id="1026" name="Wykres 6"/>
          <p:cNvPicPr>
            <a:picLocks noChangeArrowheads="1"/>
          </p:cNvPicPr>
          <p:nvPr/>
        </p:nvPicPr>
        <p:blipFill>
          <a:blip r:embed="rId2" cstate="print"/>
          <a:srcRect b="-81"/>
          <a:stretch>
            <a:fillRect/>
          </a:stretch>
        </p:blipFill>
        <p:spPr bwMode="auto">
          <a:xfrm>
            <a:off x="1763688" y="3645024"/>
            <a:ext cx="504056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611559" y="764704"/>
          <a:ext cx="4896545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Long-term </a:t>
            </a:r>
            <a:r>
              <a:rPr lang="pl-PL" sz="2000" b="1" dirty="0" err="1" smtClean="0"/>
              <a:t>unemployment</a:t>
            </a:r>
            <a:r>
              <a:rPr lang="pl-PL" sz="2000" b="1" dirty="0" smtClean="0"/>
              <a:t> 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</a:t>
            </a:r>
            <a:r>
              <a:rPr lang="pl-PL" sz="2000" dirty="0" smtClean="0"/>
              <a:t>by sex  - 2018.</a:t>
            </a:r>
            <a:endParaRPr lang="pl-PL" sz="2000" dirty="0"/>
          </a:p>
        </p:txBody>
      </p:sp>
      <p:pic>
        <p:nvPicPr>
          <p:cNvPr id="4098" name="Wykres 4"/>
          <p:cNvPicPr>
            <a:picLocks noChangeArrowheads="1"/>
          </p:cNvPicPr>
          <p:nvPr/>
        </p:nvPicPr>
        <p:blipFill>
          <a:blip r:embed="rId2" cstate="print"/>
          <a:srcRect b="-82"/>
          <a:stretch>
            <a:fillRect/>
          </a:stretch>
        </p:blipFill>
        <p:spPr bwMode="auto">
          <a:xfrm>
            <a:off x="755576" y="1412776"/>
            <a:ext cx="655272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051720" y="2276872"/>
            <a:ext cx="6768752" cy="1440160"/>
          </a:xfrm>
        </p:spPr>
        <p:txBody>
          <a:bodyPr>
            <a:normAutofit/>
          </a:bodyPr>
          <a:lstStyle/>
          <a:p>
            <a:r>
              <a:rPr lang="pl-PL" sz="2800" dirty="0" err="1" smtClean="0"/>
              <a:t>Earnings</a:t>
            </a:r>
            <a:r>
              <a:rPr lang="pl-PL" sz="2800" dirty="0" smtClean="0"/>
              <a:t> - </a:t>
            </a:r>
            <a:r>
              <a:rPr lang="pl-PL" sz="2800" dirty="0" err="1" smtClean="0"/>
              <a:t>wage</a:t>
            </a:r>
            <a:r>
              <a:rPr lang="pl-PL" sz="2800" dirty="0" smtClean="0"/>
              <a:t> </a:t>
            </a:r>
            <a:r>
              <a:rPr lang="pl-PL" sz="2800" dirty="0" err="1" smtClean="0"/>
              <a:t>relations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zarobki - relacje płacowe </a:t>
            </a:r>
            <a:br>
              <a:rPr lang="pl-PL" sz="2800" dirty="0" smtClean="0"/>
            </a:br>
            <a:endParaRPr lang="pl-PL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1" y="620713"/>
            <a:ext cx="7704856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000" b="1" dirty="0" smtClean="0"/>
              <a:t>Plan referatu  </a:t>
            </a:r>
            <a:endParaRPr lang="pl-PL" sz="20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2205039"/>
            <a:ext cx="7467600" cy="2664121"/>
          </a:xfrm>
        </p:spPr>
        <p:txBody>
          <a:bodyPr/>
          <a:lstStyle/>
          <a:p>
            <a:pPr>
              <a:buNone/>
            </a:pPr>
            <a:r>
              <a:rPr lang="pl-PL" sz="2000" b="1" dirty="0" smtClean="0"/>
              <a:t>1. Wprowadzenie</a:t>
            </a:r>
            <a:endParaRPr lang="pl-PL" sz="2000" dirty="0" smtClean="0"/>
          </a:p>
          <a:p>
            <a:pPr marL="342900" indent="-342900" eaLnBrk="1" hangingPunct="1">
              <a:buNone/>
            </a:pPr>
            <a:r>
              <a:rPr lang="pl-PL" sz="2000" b="1" dirty="0" smtClean="0"/>
              <a:t>2. Cele i hipotezy badawcze</a:t>
            </a:r>
          </a:p>
          <a:p>
            <a:pPr marL="342900" indent="-342900" eaLnBrk="1" hangingPunct="1">
              <a:buNone/>
            </a:pPr>
            <a:r>
              <a:rPr lang="pl-PL" sz="2000" b="1" dirty="0" smtClean="0"/>
              <a:t>3. </a:t>
            </a:r>
            <a:r>
              <a:rPr lang="pl-PL" sz="2000" b="1" dirty="0" smtClean="0"/>
              <a:t>Zakres analizy empirycznej</a:t>
            </a:r>
            <a:endParaRPr lang="pl-PL" sz="2000" dirty="0" smtClean="0"/>
          </a:p>
          <a:p>
            <a:pPr lvl="0">
              <a:buNone/>
            </a:pPr>
            <a:r>
              <a:rPr lang="pl-PL" sz="2000" b="1" dirty="0" smtClean="0"/>
              <a:t>4. Wyniki badań</a:t>
            </a:r>
          </a:p>
          <a:p>
            <a:pPr lvl="0">
              <a:buNone/>
            </a:pPr>
            <a:r>
              <a:rPr lang="pl-PL" sz="2000" b="1" dirty="0" smtClean="0"/>
              <a:t>5. Podsumowanie i wnioski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864096"/>
          </a:xfrm>
        </p:spPr>
        <p:txBody>
          <a:bodyPr>
            <a:normAutofit fontScale="90000"/>
          </a:bodyPr>
          <a:lstStyle/>
          <a:p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200" b="1" dirty="0" err="1" smtClean="0"/>
              <a:t>mean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annual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earnings</a:t>
            </a:r>
            <a:r>
              <a:rPr lang="pl-PL" sz="2200" b="1" dirty="0" smtClean="0"/>
              <a:t> (Euro) </a:t>
            </a:r>
            <a:r>
              <a:rPr lang="pl-PL" sz="2200" b="1" dirty="0" err="1" smtClean="0"/>
              <a:t>in</a:t>
            </a:r>
            <a:r>
              <a:rPr lang="pl-PL" sz="2200" b="1" dirty="0" smtClean="0"/>
              <a:t> </a:t>
            </a:r>
            <a:r>
              <a:rPr lang="pl-PL" sz="2200" b="1" dirty="0" err="1" smtClean="0"/>
              <a:t>poland</a:t>
            </a:r>
            <a:r>
              <a:rPr lang="pl-PL" sz="2200" b="1" dirty="0" smtClean="0"/>
              <a:t> and eu-28</a:t>
            </a:r>
            <a:br>
              <a:rPr lang="pl-PL" sz="2200" b="1" dirty="0" smtClean="0"/>
            </a:br>
            <a:r>
              <a:rPr lang="pl-PL" sz="2000" dirty="0" smtClean="0"/>
              <a:t>Przeciętne roczne wynagrodzenie brutto ( w Euro)</a:t>
            </a:r>
            <a:endParaRPr lang="pl-PL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403648" y="2780929"/>
          <a:ext cx="5184577" cy="1728190"/>
        </p:xfrm>
        <a:graphic>
          <a:graphicData uri="http://schemas.openxmlformats.org/drawingml/2006/table">
            <a:tbl>
              <a:tblPr/>
              <a:tblGrid>
                <a:gridCol w="922836"/>
                <a:gridCol w="939066"/>
                <a:gridCol w="1095965"/>
                <a:gridCol w="1095191"/>
                <a:gridCol w="1131519"/>
              </a:tblGrid>
              <a:tr h="71354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l-PL" sz="12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457200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latin typeface="Times New Roman"/>
                          <a:ea typeface="Times New Roman"/>
                        </a:rPr>
                        <a:t>Rok    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Arial"/>
                          <a:ea typeface="Times New Roman"/>
                        </a:rPr>
                        <a:t>Poland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Arial"/>
                          <a:ea typeface="Times New Roman"/>
                        </a:rPr>
                        <a:t>UE-28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b="1" dirty="0" err="1">
                          <a:latin typeface="Arial"/>
                          <a:ea typeface="Times New Roman"/>
                        </a:rPr>
                        <a:t>Minimm</a:t>
                      </a:r>
                      <a:r>
                        <a:rPr lang="pl-PL" sz="1100" b="1" dirty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pl-PL" sz="1100" dirty="0">
                          <a:latin typeface="Arial"/>
                          <a:ea typeface="Times New Roman"/>
                        </a:rPr>
                        <a:t>(</a:t>
                      </a:r>
                      <a:r>
                        <a:rPr lang="pl-PL" sz="1100" dirty="0" err="1">
                          <a:latin typeface="Arial"/>
                          <a:ea typeface="Times New Roman"/>
                        </a:rPr>
                        <a:t>Bulgaria</a:t>
                      </a:r>
                      <a:r>
                        <a:rPr lang="pl-PL" sz="1100" dirty="0">
                          <a:latin typeface="Arial"/>
                          <a:ea typeface="Times New Roman"/>
                        </a:rPr>
                        <a:t>)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b="1" dirty="0" err="1">
                          <a:latin typeface="Arial"/>
                          <a:ea typeface="Times New Roman"/>
                        </a:rPr>
                        <a:t>Maximum</a:t>
                      </a:r>
                      <a:r>
                        <a:rPr lang="pl-PL" sz="1100" b="1" dirty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pl-PL" sz="1100" dirty="0">
                          <a:latin typeface="Arial"/>
                          <a:ea typeface="Times New Roman"/>
                        </a:rPr>
                        <a:t>(Luxemburg)</a:t>
                      </a:r>
                      <a:endParaRPr lang="pl-PL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1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2006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8 593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29 683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2580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47 012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1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2010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10 233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30 902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4 618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51 663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1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2014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>
                          <a:latin typeface="Arial"/>
                          <a:ea typeface="Times New Roman"/>
                        </a:rPr>
                        <a:t>11 577</a:t>
                      </a:r>
                      <a:endParaRPr lang="pl-P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33 545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5 756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200" b="1" dirty="0">
                          <a:latin typeface="Arial"/>
                          <a:ea typeface="Times New Roman"/>
                        </a:rPr>
                        <a:t>59 009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864096"/>
          </a:xfrm>
        </p:spPr>
        <p:txBody>
          <a:bodyPr>
            <a:normAutofit/>
          </a:bodyPr>
          <a:lstStyle/>
          <a:p>
            <a:r>
              <a:rPr lang="pl-PL" sz="1800" dirty="0" smtClean="0"/>
              <a:t> </a:t>
            </a:r>
            <a:r>
              <a:rPr lang="pl-PL" sz="1800" b="1" dirty="0" err="1" smtClean="0"/>
              <a:t>women</a:t>
            </a:r>
            <a:r>
              <a:rPr lang="pl-PL" sz="1800" b="1" dirty="0" smtClean="0"/>
              <a:t> and men </a:t>
            </a:r>
            <a:r>
              <a:rPr lang="pl-PL" sz="1800" b="1" dirty="0" err="1" smtClean="0"/>
              <a:t>wage</a:t>
            </a:r>
            <a:r>
              <a:rPr lang="pl-PL" sz="1800" b="1" dirty="0" smtClean="0"/>
              <a:t> </a:t>
            </a:r>
            <a:r>
              <a:rPr lang="pl-PL" sz="1800" b="1" dirty="0" err="1" smtClean="0"/>
              <a:t>relations</a:t>
            </a:r>
            <a:r>
              <a:rPr lang="pl-PL" sz="1800" b="1" dirty="0" smtClean="0"/>
              <a:t> -</a:t>
            </a:r>
            <a:r>
              <a:rPr lang="pl-PL" sz="1800" dirty="0" smtClean="0"/>
              <a:t> 2006  i 2014 .</a:t>
            </a:r>
            <a:endParaRPr lang="pl-PL" sz="1800" dirty="0"/>
          </a:p>
        </p:txBody>
      </p:sp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899592" y="1700808"/>
          <a:ext cx="576064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7704" y="1700808"/>
            <a:ext cx="6912768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100" dirty="0" err="1" smtClean="0"/>
              <a:t>Synthetic</a:t>
            </a:r>
            <a:r>
              <a:rPr lang="pl-PL" sz="3100" dirty="0" smtClean="0"/>
              <a:t> </a:t>
            </a:r>
            <a:r>
              <a:rPr lang="pl-PL" sz="3100" dirty="0" err="1" smtClean="0"/>
              <a:t>measure</a:t>
            </a:r>
            <a:r>
              <a:rPr lang="pl-PL" sz="3100" dirty="0" smtClean="0"/>
              <a:t>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of </a:t>
            </a:r>
            <a:r>
              <a:rPr lang="pl-PL" sz="3100" dirty="0" err="1" smtClean="0"/>
              <a:t>the</a:t>
            </a:r>
            <a:r>
              <a:rPr lang="pl-PL" sz="3100" dirty="0" smtClean="0"/>
              <a:t> </a:t>
            </a:r>
            <a:r>
              <a:rPr lang="pl-PL" sz="3100" dirty="0" err="1" smtClean="0"/>
              <a:t>women</a:t>
            </a:r>
            <a:r>
              <a:rPr lang="pl-PL" sz="3100" dirty="0" smtClean="0"/>
              <a:t> </a:t>
            </a:r>
            <a:r>
              <a:rPr lang="pl-PL" sz="3100" dirty="0" err="1" smtClean="0"/>
              <a:t>labour</a:t>
            </a:r>
            <a:r>
              <a:rPr lang="pl-PL" sz="3100" dirty="0" smtClean="0"/>
              <a:t> </a:t>
            </a:r>
            <a:r>
              <a:rPr lang="pl-PL" sz="3100" dirty="0" smtClean="0"/>
              <a:t>market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err="1" smtClean="0"/>
              <a:t>in</a:t>
            </a:r>
            <a:r>
              <a:rPr lang="pl-PL" sz="3100" dirty="0" smtClean="0"/>
              <a:t> EU </a:t>
            </a:r>
            <a:r>
              <a:rPr lang="pl-PL" sz="3100" dirty="0" err="1" smtClean="0"/>
              <a:t>countries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Syntetyczna </a:t>
            </a:r>
            <a:r>
              <a:rPr lang="pl-PL" sz="2800" dirty="0" smtClean="0"/>
              <a:t>ocena </a:t>
            </a:r>
            <a:br>
              <a:rPr lang="pl-PL" sz="2800" dirty="0" smtClean="0"/>
            </a:br>
            <a:r>
              <a:rPr lang="pl-PL" sz="2800" dirty="0" smtClean="0"/>
              <a:t>rynku pracy kobiet w krajach </a:t>
            </a:r>
            <a:br>
              <a:rPr lang="pl-PL" sz="2800" dirty="0" smtClean="0"/>
            </a:br>
            <a:r>
              <a:rPr lang="pl-PL" sz="2800" dirty="0" smtClean="0"/>
              <a:t>unii </a:t>
            </a:r>
            <a:r>
              <a:rPr lang="pl-PL" sz="2800" dirty="0" smtClean="0"/>
              <a:t>europejskiej</a:t>
            </a:r>
            <a:endParaRPr lang="pl-PL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720080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/>
              <a:t>Metodologia badania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400600"/>
          </a:xfrm>
        </p:spPr>
        <p:txBody>
          <a:bodyPr/>
          <a:lstStyle/>
          <a:p>
            <a:r>
              <a:rPr lang="pl-PL" dirty="0" smtClean="0"/>
              <a:t>Wyznaczenie </a:t>
            </a:r>
            <a:r>
              <a:rPr lang="pl-PL" u="sng" dirty="0" smtClean="0"/>
              <a:t>syntetycznego miernika</a:t>
            </a:r>
            <a:r>
              <a:rPr lang="pl-PL" dirty="0" smtClean="0"/>
              <a:t>. </a:t>
            </a:r>
          </a:p>
          <a:p>
            <a:pPr>
              <a:buNone/>
            </a:pPr>
            <a:endParaRPr lang="pl-PL" sz="2000" u="sng" dirty="0" smtClean="0"/>
          </a:p>
          <a:p>
            <a:pPr>
              <a:buNone/>
            </a:pPr>
            <a:r>
              <a:rPr lang="pl-PL" sz="2000" u="sng" dirty="0" smtClean="0"/>
              <a:t>Etapy budowy syntetycznego miernika</a:t>
            </a:r>
            <a:r>
              <a:rPr lang="pl-PL" sz="2000" dirty="0" smtClean="0"/>
              <a:t>:</a:t>
            </a:r>
          </a:p>
          <a:p>
            <a:pPr>
              <a:buNone/>
            </a:pPr>
            <a:r>
              <a:rPr lang="pl-PL" sz="2000" dirty="0" smtClean="0"/>
              <a:t>-  wybór zmiennych i określenie sposobu ich oddziaływania na badane zjawisko (</a:t>
            </a:r>
            <a:r>
              <a:rPr lang="pl-PL" sz="2000" i="1" dirty="0" smtClean="0"/>
              <a:t>stymulanta, </a:t>
            </a:r>
            <a:r>
              <a:rPr lang="pl-PL" sz="2000" i="1" dirty="0" err="1" smtClean="0"/>
              <a:t>destymulanta</a:t>
            </a:r>
            <a:r>
              <a:rPr lang="pl-PL" sz="2000" i="1" dirty="0" smtClean="0"/>
              <a:t>, </a:t>
            </a:r>
            <a:r>
              <a:rPr lang="pl-PL" sz="2000" i="1" dirty="0" err="1" smtClean="0"/>
              <a:t>nominanta</a:t>
            </a:r>
            <a:r>
              <a:rPr lang="pl-PL" sz="2000" dirty="0" smtClean="0"/>
              <a:t>),</a:t>
            </a:r>
          </a:p>
          <a:p>
            <a:pPr>
              <a:buNone/>
            </a:pPr>
            <a:r>
              <a:rPr lang="pl-PL" sz="2000" dirty="0" smtClean="0"/>
              <a:t>-  normalizacja  zmiennych,</a:t>
            </a:r>
          </a:p>
          <a:p>
            <a:pPr>
              <a:buNone/>
            </a:pPr>
            <a:r>
              <a:rPr lang="pl-PL" sz="2000" dirty="0" smtClean="0"/>
              <a:t>-  </a:t>
            </a:r>
            <a:r>
              <a:rPr lang="pl-PL" sz="2000" dirty="0" smtClean="0"/>
              <a:t>wybór </a:t>
            </a:r>
            <a:r>
              <a:rPr lang="pl-PL" sz="2000" dirty="0" smtClean="0"/>
              <a:t>miernika (miernik ze wzorcem lub bez wzorca), </a:t>
            </a:r>
          </a:p>
          <a:p>
            <a:pPr>
              <a:buFontTx/>
              <a:buChar char="-"/>
            </a:pPr>
            <a:r>
              <a:rPr lang="pl-PL" sz="2000" dirty="0" smtClean="0"/>
              <a:t>wyznaczenie wartości miernika syntetycznego dla każdego obiektu (kraju),</a:t>
            </a:r>
          </a:p>
          <a:p>
            <a:pPr>
              <a:buFontTx/>
              <a:buChar char="-"/>
            </a:pPr>
            <a:r>
              <a:rPr lang="pl-PL" sz="2000" dirty="0" smtClean="0"/>
              <a:t>porządkowanie obiektów,</a:t>
            </a:r>
            <a:endParaRPr lang="pl-PL" sz="2000" dirty="0" smtClean="0"/>
          </a:p>
          <a:p>
            <a:pPr>
              <a:buFontTx/>
              <a:buChar char="-"/>
            </a:pPr>
            <a:r>
              <a:rPr lang="pl-PL" sz="2000" dirty="0" smtClean="0"/>
              <a:t>klasyfikacja  obiektów .</a:t>
            </a:r>
          </a:p>
          <a:p>
            <a:pPr>
              <a:buNone/>
            </a:pP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Miernik syntetyczny (dobór zmiennych)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285184"/>
          </a:xfrm>
        </p:spPr>
        <p:txBody>
          <a:bodyPr/>
          <a:lstStyle/>
          <a:p>
            <a:pPr>
              <a:buNone/>
            </a:pPr>
            <a:r>
              <a:rPr lang="pl-PL" sz="2000" dirty="0" smtClean="0"/>
              <a:t>Przyjęto </a:t>
            </a:r>
            <a:r>
              <a:rPr lang="pl-PL" sz="2000" dirty="0" smtClean="0"/>
              <a:t>następujące </a:t>
            </a:r>
            <a:r>
              <a:rPr lang="pl-PL" sz="2000" u="sng" dirty="0" smtClean="0"/>
              <a:t>zmienne  (wskaźniki</a:t>
            </a:r>
            <a:r>
              <a:rPr lang="pl-PL" sz="2000" dirty="0" smtClean="0"/>
              <a:t>):</a:t>
            </a:r>
          </a:p>
          <a:p>
            <a:pPr>
              <a:buNone/>
            </a:pPr>
            <a:endParaRPr lang="pl-PL" sz="2000" dirty="0" smtClean="0"/>
          </a:p>
          <a:p>
            <a:pPr lvl="0">
              <a:buNone/>
            </a:pPr>
            <a:r>
              <a:rPr lang="pl-PL" sz="2000" dirty="0" smtClean="0"/>
              <a:t>1. Wskaźnik zatrudnienia kobiet (</a:t>
            </a:r>
            <a:r>
              <a:rPr lang="pl-PL" sz="2000" u="sng" dirty="0" smtClean="0"/>
              <a:t>stymulanta</a:t>
            </a:r>
            <a:r>
              <a:rPr lang="pl-PL" sz="2000" dirty="0" smtClean="0"/>
              <a:t>),</a:t>
            </a:r>
          </a:p>
          <a:p>
            <a:pPr lvl="0">
              <a:buNone/>
            </a:pPr>
            <a:r>
              <a:rPr lang="pl-PL" sz="2000" dirty="0" smtClean="0"/>
              <a:t>2. Różnica między wskaźnikiem zatrudnienia mężczyzn i kobiet (</a:t>
            </a:r>
            <a:r>
              <a:rPr lang="pl-PL" sz="2000" u="sng" dirty="0" err="1" smtClean="0"/>
              <a:t>nominanta</a:t>
            </a:r>
            <a:r>
              <a:rPr lang="pl-PL" sz="2000" dirty="0" smtClean="0"/>
              <a:t> o wartości pożądanej z przedziału [0; 5] ,</a:t>
            </a:r>
          </a:p>
          <a:p>
            <a:pPr lvl="0">
              <a:buNone/>
            </a:pPr>
            <a:r>
              <a:rPr lang="pl-PL" sz="2000" dirty="0" smtClean="0"/>
              <a:t>3. Stopa bezrobocia kobiet (</a:t>
            </a:r>
            <a:r>
              <a:rPr lang="pl-PL" sz="2000" u="sng" dirty="0" err="1" smtClean="0"/>
              <a:t>destymulanta</a:t>
            </a:r>
            <a:r>
              <a:rPr lang="pl-PL" sz="2000" dirty="0" smtClean="0"/>
              <a:t>)</a:t>
            </a:r>
          </a:p>
          <a:p>
            <a:pPr lvl="0">
              <a:buNone/>
            </a:pPr>
            <a:r>
              <a:rPr lang="pl-PL" sz="2000" dirty="0" smtClean="0"/>
              <a:t>4. Różnica w stopie bezrobocia długookresowego kobiet i mężczyzn  (</a:t>
            </a:r>
            <a:r>
              <a:rPr lang="pl-PL" sz="2000" u="sng" dirty="0" err="1" smtClean="0"/>
              <a:t>nominanta</a:t>
            </a:r>
            <a:r>
              <a:rPr lang="pl-PL" sz="2000" dirty="0" smtClean="0"/>
              <a:t> o wartości pożądanej 0),</a:t>
            </a:r>
          </a:p>
          <a:p>
            <a:pPr lvl="0">
              <a:buNone/>
            </a:pPr>
            <a:r>
              <a:rPr lang="pl-PL" sz="2000" dirty="0" smtClean="0"/>
              <a:t>5. Stosunek przeciętnego wynagrodzenia kobiet do przeciętnego wynagrodzenia mężczyzn (</a:t>
            </a:r>
            <a:r>
              <a:rPr lang="pl-PL" sz="2000" u="sng" dirty="0" smtClean="0"/>
              <a:t>stymulanta</a:t>
            </a:r>
            <a:r>
              <a:rPr lang="pl-PL" sz="2000" dirty="0" smtClean="0"/>
              <a:t>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Normalizacja  cech </a:t>
            </a:r>
            <a:endParaRPr lang="pl-PL" sz="2000" b="1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700808"/>
            <a:ext cx="15121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1700808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2620" y="3717032"/>
            <a:ext cx="14671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509120"/>
            <a:ext cx="14401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-323528" y="-138499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005064"/>
            <a:ext cx="720080" cy="216024"/>
          </a:xfrm>
          <a:prstGeom prst="rect">
            <a:avLst/>
          </a:prstGeom>
          <a:noFill/>
        </p:spPr>
      </p:pic>
      <p:sp>
        <p:nvSpPr>
          <p:cNvPr id="12" name="Prostokąt 11"/>
          <p:cNvSpPr/>
          <p:nvPr/>
        </p:nvSpPr>
        <p:spPr>
          <a:xfrm>
            <a:off x="2411760" y="3933056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dla</a:t>
            </a:r>
            <a:endParaRPr lang="pl-PL" sz="1400" dirty="0"/>
          </a:p>
        </p:txBody>
      </p:sp>
      <p:pic>
        <p:nvPicPr>
          <p:cNvPr id="53260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694911"/>
            <a:ext cx="720080" cy="25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Prostokąt 16"/>
          <p:cNvSpPr/>
          <p:nvPr/>
        </p:nvSpPr>
        <p:spPr>
          <a:xfrm>
            <a:off x="6012160" y="184482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dla „D”</a:t>
            </a:r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6084168" y="263691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pl-PL" dirty="0"/>
          </a:p>
        </p:txBody>
      </p:sp>
      <p:sp>
        <p:nvSpPr>
          <p:cNvPr id="20" name="Prostokąt 19"/>
          <p:cNvSpPr/>
          <p:nvPr/>
        </p:nvSpPr>
        <p:spPr>
          <a:xfrm>
            <a:off x="2483768" y="1772816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dla „S” ;</a:t>
            </a:r>
            <a:endParaRPr lang="pl-PL" dirty="0"/>
          </a:p>
        </p:txBody>
      </p:sp>
      <p:sp>
        <p:nvSpPr>
          <p:cNvPr id="22" name="Prostokąt 21"/>
          <p:cNvSpPr/>
          <p:nvPr/>
        </p:nvSpPr>
        <p:spPr>
          <a:xfrm>
            <a:off x="2411760" y="4653136"/>
            <a:ext cx="5342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dla</a:t>
            </a:r>
            <a:endParaRPr lang="pl-PL" sz="1400" dirty="0"/>
          </a:p>
        </p:txBody>
      </p:sp>
      <p:sp>
        <p:nvSpPr>
          <p:cNvPr id="23" name="Prostokąt 22"/>
          <p:cNvSpPr/>
          <p:nvPr/>
        </p:nvSpPr>
        <p:spPr>
          <a:xfrm>
            <a:off x="899592" y="3068960"/>
            <a:ext cx="212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Dla </a:t>
            </a:r>
            <a:r>
              <a:rPr lang="pl-PL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nominant</a:t>
            </a:r>
            <a:r>
              <a:rPr lang="pl-PL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„N” </a:t>
            </a:r>
            <a:r>
              <a:rPr lang="pl-PL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792088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Metodologia badania  </a:t>
            </a:r>
            <a:r>
              <a:rPr lang="pl-PL" sz="2000" b="1" dirty="0" smtClean="0"/>
              <a:t>(miernik syntetyczny)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467600" cy="4968552"/>
          </a:xfrm>
        </p:spPr>
        <p:txBody>
          <a:bodyPr/>
          <a:lstStyle/>
          <a:p>
            <a:pPr>
              <a:buNone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Miernik syntetyczny </a:t>
            </a:r>
            <a:r>
              <a:rPr lang="pl-PL" sz="2000" dirty="0" smtClean="0"/>
              <a:t>przyjmuje wartości z przedziału [0; </a:t>
            </a:r>
            <a:r>
              <a:rPr lang="pl-PL" sz="2000" dirty="0" smtClean="0"/>
              <a:t>100]. </a:t>
            </a:r>
            <a:endParaRPr lang="pl-PL" sz="2000" dirty="0" smtClean="0"/>
          </a:p>
          <a:p>
            <a:pPr>
              <a:spcBef>
                <a:spcPts val="1200"/>
              </a:spcBef>
              <a:buNone/>
            </a:pPr>
            <a:r>
              <a:rPr lang="pl-PL" sz="2000" dirty="0" smtClean="0"/>
              <a:t>Na podstawie wartości miernika rozwoju </a:t>
            </a:r>
            <a:r>
              <a:rPr lang="pl-PL" sz="2000" dirty="0" smtClean="0"/>
              <a:t>(</a:t>
            </a:r>
            <a:r>
              <a:rPr lang="pl-PL" sz="2000" b="1" i="1" dirty="0" err="1" smtClean="0"/>
              <a:t>Wi</a:t>
            </a:r>
            <a:r>
              <a:rPr lang="pl-PL" sz="2000" dirty="0" smtClean="0"/>
              <a:t>) </a:t>
            </a:r>
            <a:r>
              <a:rPr lang="pl-PL" sz="2000" dirty="0" smtClean="0"/>
              <a:t>dokonujemy:</a:t>
            </a:r>
          </a:p>
          <a:p>
            <a:pPr>
              <a:buFontTx/>
              <a:buChar char="-"/>
            </a:pPr>
            <a:r>
              <a:rPr lang="pl-PL" sz="2000" u="sng" dirty="0" smtClean="0"/>
              <a:t>uporządkowania</a:t>
            </a:r>
            <a:r>
              <a:rPr lang="pl-PL" sz="2000" i="1" u="sng" dirty="0" smtClean="0"/>
              <a:t> </a:t>
            </a:r>
            <a:r>
              <a:rPr lang="pl-PL" sz="2000" dirty="0" smtClean="0"/>
              <a:t> obiektów oraz </a:t>
            </a:r>
            <a:r>
              <a:rPr lang="pl-PL" sz="2000" u="sng" dirty="0" smtClean="0"/>
              <a:t>grupowania</a:t>
            </a:r>
            <a:r>
              <a:rPr lang="pl-PL" sz="2000" dirty="0" smtClean="0"/>
              <a:t> obiektów.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000" dirty="0" smtClean="0"/>
              <a:t>Jednym z kryteriów </a:t>
            </a:r>
            <a:r>
              <a:rPr lang="pl-PL" sz="2000" u="sng" dirty="0" smtClean="0"/>
              <a:t>grupowania</a:t>
            </a:r>
            <a:r>
              <a:rPr lang="pl-PL" sz="2000" dirty="0" smtClean="0"/>
              <a:t> jest podział obiektów na 4 klasy zgodnie z regułą opartą na średniej i odchyleniu standardowym syntetycznego miernika </a:t>
            </a:r>
            <a:r>
              <a:rPr lang="pl-PL" sz="2000" b="1" i="1" dirty="0" err="1" smtClean="0"/>
              <a:t>Wi</a:t>
            </a:r>
            <a:r>
              <a:rPr lang="pl-PL" sz="2000" b="1" i="1" dirty="0" smtClean="0"/>
              <a:t> </a:t>
            </a:r>
            <a:r>
              <a:rPr lang="pl-PL" sz="2000" b="1" i="1" dirty="0" smtClean="0"/>
              <a:t>: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Gr. I (najlepsza):   </a:t>
            </a:r>
            <a:r>
              <a:rPr lang="pl-PL" sz="2000" b="1" i="1" dirty="0" err="1" smtClean="0"/>
              <a:t>Wi</a:t>
            </a:r>
            <a:r>
              <a:rPr lang="pl-PL" sz="2000" b="1" i="1" dirty="0" smtClean="0"/>
              <a:t> </a:t>
            </a:r>
            <a:r>
              <a:rPr lang="pl-PL" sz="2000" dirty="0" smtClean="0"/>
              <a:t>&gt; </a:t>
            </a:r>
            <a:r>
              <a:rPr lang="pl-PL" sz="2000" i="1" dirty="0" smtClean="0"/>
              <a:t>W</a:t>
            </a:r>
            <a:r>
              <a:rPr lang="pl-PL" sz="2000" dirty="0" smtClean="0"/>
              <a:t>(śr</a:t>
            </a:r>
            <a:r>
              <a:rPr lang="pl-PL" sz="2000" dirty="0" smtClean="0"/>
              <a:t>) + </a:t>
            </a:r>
            <a:r>
              <a:rPr lang="pl-PL" sz="2000" dirty="0" smtClean="0"/>
              <a:t>S(w) 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Gr. II (dobra):   </a:t>
            </a:r>
            <a:r>
              <a:rPr lang="pl-PL" sz="2000" i="1" dirty="0" smtClean="0"/>
              <a:t>W</a:t>
            </a:r>
            <a:r>
              <a:rPr lang="pl-PL" sz="2000" dirty="0" smtClean="0"/>
              <a:t>(śr</a:t>
            </a:r>
            <a:r>
              <a:rPr lang="pl-PL" sz="2000" dirty="0" smtClean="0"/>
              <a:t>) &lt; </a:t>
            </a:r>
            <a:r>
              <a:rPr lang="pl-PL" sz="2000" b="1" i="1" dirty="0" err="1" smtClean="0"/>
              <a:t>Wi</a:t>
            </a:r>
            <a:r>
              <a:rPr lang="pl-PL" sz="2000" i="1" dirty="0" smtClean="0"/>
              <a:t> </a:t>
            </a:r>
            <a:r>
              <a:rPr lang="pl-PL" sz="2000" dirty="0" smtClean="0"/>
              <a:t>&lt; </a:t>
            </a:r>
            <a:r>
              <a:rPr lang="pl-PL" sz="2000" i="1" dirty="0" smtClean="0"/>
              <a:t>W</a:t>
            </a:r>
            <a:r>
              <a:rPr lang="pl-PL" sz="2000" dirty="0" smtClean="0"/>
              <a:t>(śr</a:t>
            </a:r>
            <a:r>
              <a:rPr lang="pl-PL" sz="2000" dirty="0" smtClean="0"/>
              <a:t>) + </a:t>
            </a:r>
            <a:r>
              <a:rPr lang="pl-PL" sz="2000" dirty="0" smtClean="0"/>
              <a:t>S(w)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Gr. III (przeciętna) :  </a:t>
            </a:r>
            <a:r>
              <a:rPr lang="pl-PL" sz="2000" i="1" dirty="0" smtClean="0"/>
              <a:t>W</a:t>
            </a:r>
            <a:r>
              <a:rPr lang="pl-PL" sz="2000" dirty="0" smtClean="0"/>
              <a:t>(śr</a:t>
            </a:r>
            <a:r>
              <a:rPr lang="pl-PL" sz="2000" dirty="0" smtClean="0"/>
              <a:t>) – </a:t>
            </a:r>
            <a:r>
              <a:rPr lang="pl-PL" sz="2000" dirty="0" smtClean="0"/>
              <a:t>S(w) </a:t>
            </a:r>
            <a:r>
              <a:rPr lang="pl-PL" sz="2000" dirty="0" smtClean="0"/>
              <a:t>&lt; </a:t>
            </a:r>
            <a:r>
              <a:rPr lang="pl-PL" sz="2000" b="1" i="1" dirty="0" err="1" smtClean="0"/>
              <a:t>Wi</a:t>
            </a:r>
            <a:r>
              <a:rPr lang="pl-PL" sz="2000" dirty="0" smtClean="0"/>
              <a:t> </a:t>
            </a:r>
            <a:r>
              <a:rPr lang="pl-PL" sz="2000" dirty="0" smtClean="0"/>
              <a:t>&lt; </a:t>
            </a:r>
            <a:r>
              <a:rPr lang="pl-PL" sz="2000" i="1" dirty="0" smtClean="0"/>
              <a:t>W</a:t>
            </a:r>
            <a:r>
              <a:rPr lang="pl-PL" sz="2000" dirty="0" smtClean="0"/>
              <a:t>(śr</a:t>
            </a:r>
            <a:r>
              <a:rPr lang="pl-PL" sz="2000" dirty="0" smtClean="0"/>
              <a:t>)</a:t>
            </a:r>
          </a:p>
          <a:p>
            <a:pPr>
              <a:buNone/>
            </a:pPr>
            <a:r>
              <a:rPr lang="pl-PL" sz="2000" dirty="0" smtClean="0"/>
              <a:t>Gr. IV (niekorzystna):        </a:t>
            </a:r>
            <a:r>
              <a:rPr lang="pl-PL" sz="2000" b="1" i="1" dirty="0" err="1" smtClean="0"/>
              <a:t>Wi</a:t>
            </a:r>
            <a:r>
              <a:rPr lang="pl-PL" sz="2000" dirty="0" smtClean="0"/>
              <a:t> </a:t>
            </a:r>
            <a:r>
              <a:rPr lang="pl-PL" sz="2000" dirty="0" smtClean="0"/>
              <a:t>&lt; </a:t>
            </a:r>
            <a:r>
              <a:rPr lang="pl-PL" sz="2000" i="1" dirty="0" smtClean="0"/>
              <a:t>W</a:t>
            </a:r>
            <a:r>
              <a:rPr lang="pl-PL" sz="2000" dirty="0" smtClean="0"/>
              <a:t>(śr</a:t>
            </a:r>
            <a:r>
              <a:rPr lang="pl-PL" sz="2000" dirty="0" smtClean="0"/>
              <a:t>) – </a:t>
            </a:r>
            <a:r>
              <a:rPr lang="pl-PL" sz="2000" dirty="0" smtClean="0"/>
              <a:t>S(w)</a:t>
            </a:r>
            <a:endParaRPr lang="pl-PL" sz="2000" dirty="0" smtClean="0"/>
          </a:p>
          <a:p>
            <a:pPr>
              <a:buFontTx/>
              <a:buChar char="-"/>
            </a:pPr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268760"/>
            <a:ext cx="2893655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r>
              <a:rPr lang="pl-PL" sz="1800" b="1" dirty="0" smtClean="0"/>
              <a:t>ranking krajów (rynek pracy kobiet)</a:t>
            </a:r>
            <a:endParaRPr lang="pl-PL" sz="18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331638" y="980739"/>
          <a:ext cx="5340565" cy="5192132"/>
        </p:xfrm>
        <a:graphic>
          <a:graphicData uri="http://schemas.openxmlformats.org/drawingml/2006/table">
            <a:tbl>
              <a:tblPr/>
              <a:tblGrid>
                <a:gridCol w="336475"/>
                <a:gridCol w="934122"/>
                <a:gridCol w="681316"/>
                <a:gridCol w="932328"/>
                <a:gridCol w="761998"/>
                <a:gridCol w="932328"/>
                <a:gridCol w="761998"/>
              </a:tblGrid>
              <a:tr h="248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latin typeface="Arial"/>
                          <a:ea typeface="Times New Roman"/>
                        </a:rPr>
                        <a:t>Rok</a:t>
                      </a:r>
                      <a:endParaRPr lang="pl-PL" sz="900" dirty="0">
                        <a:latin typeface="Times New Roman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2005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 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2010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 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2018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 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Lp.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Kraj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Miernik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Kraj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Miernik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Kraj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Miernik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Sweden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86,86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Slovenia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76,34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Sweden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87,74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Slovenia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82,86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Sweden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72,71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Slovenia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85,04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Denmark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79,38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Denmark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71,15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Lithuania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82,98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Romania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76,96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Finland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69,61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Luxembourg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82,21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Finland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76,21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Ireland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68,76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Latvia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81,85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Portugal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71,80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Lithuania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66,03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Denmark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78,29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Estonia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71,20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Romania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63,91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Bulgaria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77,51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Latvia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71,20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Latvia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63,80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Finland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76,64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Lithuania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70,46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Luxembourg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62,99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Germany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76,49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United Kingd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68,46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Netherlands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62,77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Portugal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76,44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Luxembourg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67,66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Bulgaria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62,71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Belgium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76,41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12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Bulgaria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67,51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Germany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62,35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Netherlands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72,01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Hungary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66,94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Austria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61,94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Austria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70,12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Ireland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66,57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Cyprus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61,60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Estonia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69,53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Austria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63,61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Belgium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59,74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Cyprus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69,16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Belgium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62,37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Estonia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59,36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Romania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69,12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Germany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60,43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United Kingd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57,81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France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68,97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France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60,34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Croatia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53,97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Ireland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68,69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Netherlands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59,43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Portugal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52,64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United </a:t>
                      </a: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Kingd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68,13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Cyprus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57,70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France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52,45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Croatia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68,04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Croatia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51,27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Hungary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52,09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Hungary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65,20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22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Czechia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49,17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Poland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51,44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Poland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 dirty="0">
                          <a:latin typeface="Arial Rounded MT Bold" pitchFamily="34" charset="0"/>
                          <a:ea typeface="Times New Roman"/>
                        </a:rPr>
                        <a:t>65,11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Malta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46,90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Czechia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44,28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Czechia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61,91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Italy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46,58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Slovakia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38,89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Malta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61,86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Spain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41,46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Italy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38,29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Slovakia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58,73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Slovakia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39,16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Malta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36,42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latin typeface="Arial Rounded MT Bold" pitchFamily="34" charset="0"/>
                          <a:ea typeface="Times New Roman"/>
                        </a:rPr>
                        <a:t>Spain</a:t>
                      </a:r>
                      <a:endParaRPr lang="pl-PL" sz="1050" dirty="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47,21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74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Poland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b="1">
                          <a:latin typeface="Arial Rounded MT Bold" pitchFamily="34" charset="0"/>
                          <a:ea typeface="Times New Roman"/>
                        </a:rPr>
                        <a:t>37,90</a:t>
                      </a:r>
                      <a:endParaRPr lang="pl-PL" sz="1050">
                        <a:latin typeface="Arial Rounded MT Bold" pitchFamily="34" charset="0"/>
                        <a:ea typeface="Times New Roman"/>
                      </a:endParaRP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Spain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34,74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Italy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36,56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74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28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Greece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8,07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Greece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18,01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>
                          <a:latin typeface="Arial Rounded MT Bold" pitchFamily="34" charset="0"/>
                          <a:ea typeface="Times New Roman"/>
                        </a:rPr>
                        <a:t>Greece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050" dirty="0">
                          <a:latin typeface="Arial Rounded MT Bold" pitchFamily="34" charset="0"/>
                          <a:ea typeface="Times New Roman"/>
                        </a:rPr>
                        <a:t>11,45</a:t>
                      </a:r>
                    </a:p>
                  </a:txBody>
                  <a:tcPr marL="32926" marR="329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32848" cy="504056"/>
          </a:xfrm>
        </p:spPr>
        <p:txBody>
          <a:bodyPr>
            <a:normAutofit fontScale="90000"/>
          </a:bodyPr>
          <a:lstStyle/>
          <a:p>
            <a:r>
              <a:rPr lang="pl-PL" sz="1800" b="1" dirty="0" smtClean="0"/>
              <a:t>ranking krajów według syntetycznego miernika w 2005 i 2018 r.</a:t>
            </a:r>
            <a:endParaRPr lang="pl-PL" sz="1800" b="1" dirty="0"/>
          </a:p>
        </p:txBody>
      </p:sp>
      <p:graphicFrame>
        <p:nvGraphicFramePr>
          <p:cNvPr id="3" name="Wykres 2"/>
          <p:cNvGraphicFramePr/>
          <p:nvPr/>
        </p:nvGraphicFramePr>
        <p:xfrm>
          <a:off x="2409825" y="871537"/>
          <a:ext cx="4324350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504056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podsumowanie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5665840"/>
          </a:xfrm>
        </p:spPr>
        <p:txBody>
          <a:bodyPr/>
          <a:lstStyle/>
          <a:p>
            <a:r>
              <a:rPr lang="pl-PL" sz="2000" dirty="0" smtClean="0"/>
              <a:t>Ogólnie biorąc </a:t>
            </a:r>
            <a:r>
              <a:rPr lang="pl-PL" sz="2000" u="sng" dirty="0" smtClean="0"/>
              <a:t>sytuacja kobiet na rynku pracy </a:t>
            </a:r>
            <a:r>
              <a:rPr lang="pl-PL" sz="2000" dirty="0" smtClean="0"/>
              <a:t>w większości krajów UE oraz w Polsce </a:t>
            </a:r>
            <a:r>
              <a:rPr lang="pl-PL" sz="2000" u="sng" dirty="0" smtClean="0"/>
              <a:t>poprawiła się w 2018r</a:t>
            </a:r>
            <a:r>
              <a:rPr lang="pl-PL" sz="2000" dirty="0" smtClean="0"/>
              <a:t>. w porównaniu do roku 2005</a:t>
            </a:r>
            <a:r>
              <a:rPr lang="pl-PL" sz="2000" dirty="0" smtClean="0"/>
              <a:t>. </a:t>
            </a:r>
            <a:endParaRPr lang="pl-PL" sz="2000" dirty="0" smtClean="0"/>
          </a:p>
          <a:p>
            <a:r>
              <a:rPr lang="pl-PL" sz="2000" dirty="0" smtClean="0"/>
              <a:t>Jednak </a:t>
            </a:r>
            <a:r>
              <a:rPr lang="pl-PL" sz="2000" u="sng" dirty="0" smtClean="0"/>
              <a:t>nie oznacza to poprawy sytuacji rynku pracy kobiet we wszystkich krajach UE </a:t>
            </a:r>
            <a:r>
              <a:rPr lang="pl-PL" sz="2000" dirty="0" smtClean="0"/>
              <a:t>( pogorszyła się sytuacja : Włoch, Rumunii, Węgry). </a:t>
            </a:r>
            <a:endParaRPr lang="pl-PL" sz="2000" dirty="0" smtClean="0"/>
          </a:p>
          <a:p>
            <a:r>
              <a:rPr lang="pl-PL" sz="2000" dirty="0" smtClean="0"/>
              <a:t>Analiza potwierdziła </a:t>
            </a:r>
            <a:r>
              <a:rPr lang="pl-PL" sz="2000" u="sng" dirty="0" smtClean="0"/>
              <a:t>występowanie wyraźnych dysproporcji </a:t>
            </a:r>
            <a:r>
              <a:rPr lang="pl-PL" sz="2000" dirty="0" smtClean="0"/>
              <a:t>w aktywności zawodowej kobiet i mężczyzn. </a:t>
            </a:r>
          </a:p>
          <a:p>
            <a:r>
              <a:rPr lang="pl-PL" sz="2000" u="sng" dirty="0" smtClean="0"/>
              <a:t>Wskaźniki zatrudnienia kobiet</a:t>
            </a:r>
            <a:r>
              <a:rPr lang="pl-PL" sz="2000" dirty="0" smtClean="0"/>
              <a:t> są średnio 5-10% niższe niż </a:t>
            </a:r>
            <a:r>
              <a:rPr lang="pl-PL" sz="2000" dirty="0" smtClean="0"/>
              <a:t>dla mężczyzn</a:t>
            </a:r>
            <a:r>
              <a:rPr lang="pl-PL" sz="2000" dirty="0" smtClean="0"/>
              <a:t>. </a:t>
            </a:r>
          </a:p>
          <a:p>
            <a:r>
              <a:rPr lang="pl-PL" sz="2000" u="sng" dirty="0" smtClean="0"/>
              <a:t>Stopa bezrobocia  kobiet </a:t>
            </a:r>
            <a:r>
              <a:rPr lang="pl-PL" sz="2000" dirty="0" smtClean="0"/>
              <a:t>we wszystkich krajach jest znacznie wyższa (w Grecji i Hiszpanii wyższa o 10 </a:t>
            </a:r>
            <a:r>
              <a:rPr lang="pl-PL" sz="2000" dirty="0" err="1" smtClean="0"/>
              <a:t>p.p</a:t>
            </a:r>
            <a:r>
              <a:rPr lang="pl-PL" sz="2000" dirty="0" smtClean="0"/>
              <a:t>.). Dotyczy to także </a:t>
            </a:r>
            <a:r>
              <a:rPr lang="pl-PL" sz="2000" u="sng" dirty="0" smtClean="0"/>
              <a:t>bezrobocia długoterminowego</a:t>
            </a:r>
            <a:r>
              <a:rPr lang="pl-PL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Europejska strategia zatrudnienia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  </a:t>
            </a:r>
            <a:r>
              <a:rPr lang="pl-PL" sz="2000" dirty="0" smtClean="0"/>
              <a:t> Problemom </a:t>
            </a:r>
            <a:r>
              <a:rPr lang="pl-PL" sz="2000" dirty="0" smtClean="0"/>
              <a:t>rynku pracy i zatrudnienia poświęcone były dyskusje na szczytach UE  - opracowana została tzw. </a:t>
            </a:r>
            <a:r>
              <a:rPr lang="pl-PL" sz="2000" i="1" u="sng" dirty="0" smtClean="0"/>
              <a:t>Europejska </a:t>
            </a:r>
            <a:r>
              <a:rPr lang="pl-PL" sz="2000" i="1" u="sng" dirty="0" smtClean="0"/>
              <a:t>Strategia Zatrudnienia</a:t>
            </a:r>
            <a:r>
              <a:rPr lang="pl-PL" sz="2000" u="sng" dirty="0" smtClean="0"/>
              <a:t> </a:t>
            </a:r>
            <a:r>
              <a:rPr lang="pl-PL" sz="2000" dirty="0" smtClean="0"/>
              <a:t>(</a:t>
            </a:r>
            <a:r>
              <a:rPr lang="pl-PL" sz="2000" dirty="0" smtClean="0"/>
              <a:t>dokument </a:t>
            </a:r>
            <a:r>
              <a:rPr lang="pl-PL" sz="2000" dirty="0" smtClean="0"/>
              <a:t>podpisany </a:t>
            </a:r>
            <a:r>
              <a:rPr lang="pl-PL" sz="2000" dirty="0" smtClean="0"/>
              <a:t>  w </a:t>
            </a:r>
            <a:r>
              <a:rPr lang="pl-PL" sz="2000" dirty="0" smtClean="0"/>
              <a:t>Luksemburgu w 1997 r.). </a:t>
            </a:r>
          </a:p>
          <a:p>
            <a:pPr>
              <a:buNone/>
            </a:pPr>
            <a:r>
              <a:rPr lang="pl-PL" sz="2000" dirty="0" smtClean="0"/>
              <a:t>   </a:t>
            </a:r>
          </a:p>
          <a:p>
            <a:pPr>
              <a:buNone/>
            </a:pPr>
            <a:r>
              <a:rPr lang="pl-PL" sz="2000" dirty="0" smtClean="0"/>
              <a:t>  Dokument zawiera główne </a:t>
            </a:r>
            <a:r>
              <a:rPr lang="pl-PL" sz="2000" u="sng" dirty="0" smtClean="0"/>
              <a:t>cele </a:t>
            </a:r>
            <a:r>
              <a:rPr lang="pl-PL" sz="2000" u="sng" dirty="0" smtClean="0"/>
              <a:t> i zadania </a:t>
            </a:r>
            <a:r>
              <a:rPr lang="pl-PL" sz="2000" dirty="0" smtClean="0"/>
              <a:t>odnoszące </a:t>
            </a:r>
            <a:r>
              <a:rPr lang="pl-PL" sz="2000" dirty="0" smtClean="0"/>
              <a:t>się do podstawowych problemów rynku pracy :</a:t>
            </a:r>
          </a:p>
          <a:p>
            <a:pPr lvl="0"/>
            <a:r>
              <a:rPr lang="pl-PL" sz="2000" dirty="0" smtClean="0"/>
              <a:t>Zwiększenie zatrudnienia wśród wszystkich grup na rynku pracy,</a:t>
            </a:r>
          </a:p>
          <a:p>
            <a:pPr lvl="0"/>
            <a:r>
              <a:rPr lang="pl-PL" sz="2000" dirty="0" smtClean="0"/>
              <a:t>Aktywne zwalczanie bezrobocia (głównie wśród młodych); przeciwdziałanie bezrobociu długookresowemu; </a:t>
            </a:r>
          </a:p>
          <a:p>
            <a:pPr lvl="0"/>
            <a:r>
              <a:rPr lang="pl-PL" sz="2000" dirty="0" smtClean="0"/>
              <a:t>Równość szans na rynku pracy– zwalczanie dyskryminacji kobiet na rynku pracy, </a:t>
            </a:r>
          </a:p>
          <a:p>
            <a:pPr>
              <a:buNone/>
            </a:pPr>
            <a:endParaRPr lang="pl-PL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504056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podsumowanie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5665840"/>
          </a:xfrm>
        </p:spPr>
        <p:txBody>
          <a:bodyPr/>
          <a:lstStyle/>
          <a:p>
            <a:r>
              <a:rPr lang="pl-PL" sz="2000" u="sng" dirty="0" smtClean="0"/>
              <a:t>Najgorsza </a:t>
            </a:r>
            <a:r>
              <a:rPr lang="pl-PL" sz="2000" u="sng" dirty="0" smtClean="0"/>
              <a:t>sytuacja jest w Grecji </a:t>
            </a:r>
            <a:r>
              <a:rPr lang="pl-PL" sz="2000" dirty="0" smtClean="0"/>
              <a:t> (mimo częściowej poprawy sytuacji kobiet na rynku w 2010 r. - </a:t>
            </a:r>
            <a:r>
              <a:rPr lang="pl-PL" sz="2000" dirty="0" smtClean="0"/>
              <a:t>cały czas </a:t>
            </a:r>
            <a:r>
              <a:rPr lang="pl-PL" sz="2000" dirty="0" smtClean="0"/>
              <a:t>jest na końcu listy rankingowej. Także bardzo niekorzystną sytuację na rynku pracy mają Włochy i Hiszpania. </a:t>
            </a:r>
          </a:p>
          <a:p>
            <a:r>
              <a:rPr lang="pl-PL" sz="2000" dirty="0" smtClean="0"/>
              <a:t> </a:t>
            </a:r>
            <a:r>
              <a:rPr lang="pl-PL" sz="2000" u="sng" dirty="0" smtClean="0"/>
              <a:t>Polska</a:t>
            </a:r>
            <a:r>
              <a:rPr lang="pl-PL" sz="2000" dirty="0" smtClean="0"/>
              <a:t> pod względem rynku pracy kobiet </a:t>
            </a:r>
            <a:r>
              <a:rPr lang="pl-PL" sz="2000" u="sng" dirty="0" smtClean="0"/>
              <a:t>nie wypada dobrze na tle UE</a:t>
            </a:r>
            <a:r>
              <a:rPr lang="pl-PL" sz="2000" dirty="0" smtClean="0"/>
              <a:t> . W 2005 r. była </a:t>
            </a:r>
            <a:r>
              <a:rPr lang="pl-PL" sz="2000" dirty="0" smtClean="0"/>
              <a:t>na </a:t>
            </a:r>
            <a:r>
              <a:rPr lang="pl-PL" sz="2000" dirty="0" smtClean="0"/>
              <a:t>drugim miejscu od końca,  w 2010 i 2018 r. </a:t>
            </a:r>
            <a:r>
              <a:rPr lang="pl-PL" sz="2000" dirty="0" smtClean="0"/>
              <a:t>jest na 22 pozycji - </a:t>
            </a:r>
            <a:r>
              <a:rPr lang="pl-PL" sz="2000" dirty="0" smtClean="0"/>
              <a:t>przesunęła się do grupy o przeciętnej pozycji kobiet na rynku pracy</a:t>
            </a:r>
            <a:r>
              <a:rPr lang="pl-PL" sz="2000" dirty="0" smtClean="0"/>
              <a:t>.</a:t>
            </a:r>
          </a:p>
          <a:p>
            <a:pPr>
              <a:buNone/>
            </a:pPr>
            <a:r>
              <a:rPr lang="pl-PL" sz="2000" u="sng" dirty="0" smtClean="0"/>
              <a:t>Czy jest dyskryminacja kobiet na rynku pracy</a:t>
            </a:r>
            <a:r>
              <a:rPr lang="pl-PL" sz="2000" dirty="0" smtClean="0"/>
              <a:t>? </a:t>
            </a:r>
          </a:p>
          <a:p>
            <a:pPr>
              <a:buNone/>
            </a:pPr>
            <a:r>
              <a:rPr lang="pl-PL" sz="2000" dirty="0" smtClean="0"/>
              <a:t>   Nie można potwierdzić jednoznacznie tej hipotezy.</a:t>
            </a:r>
          </a:p>
          <a:p>
            <a:r>
              <a:rPr lang="pl-PL" sz="2000" dirty="0" smtClean="0"/>
              <a:t> Relacje płacowe w niektórych krajach są dobre (Słowenia, </a:t>
            </a:r>
            <a:r>
              <a:rPr lang="pl-PL" sz="1800" dirty="0" smtClean="0"/>
              <a:t>Luxemburg, Rumunia, Chorwacja –pow. 90%),  </a:t>
            </a:r>
            <a:r>
              <a:rPr lang="pl-PL" sz="1800" dirty="0" smtClean="0"/>
              <a:t>Polska </a:t>
            </a:r>
            <a:r>
              <a:rPr lang="pl-PL" sz="2000" dirty="0" smtClean="0"/>
              <a:t>(83%). </a:t>
            </a:r>
            <a:endParaRPr lang="pl-PL" sz="2000" dirty="0" smtClean="0"/>
          </a:p>
          <a:p>
            <a:r>
              <a:rPr lang="pl-PL" sz="2000" dirty="0" smtClean="0"/>
              <a:t>największa poprawa relacji płacowych na korzyść kobiet w Grecji (66% w 2006 i 82 % w 2014 r</a:t>
            </a:r>
            <a:r>
              <a:rPr lang="pl-PL" sz="2000" dirty="0" smtClean="0"/>
              <a:t>.),</a:t>
            </a:r>
          </a:p>
          <a:p>
            <a:r>
              <a:rPr lang="pl-PL" sz="2000" dirty="0" smtClean="0"/>
              <a:t>W kilku krajach relacje pogorszyły się: </a:t>
            </a:r>
          </a:p>
          <a:p>
            <a:pPr>
              <a:buNone/>
            </a:pPr>
            <a:r>
              <a:rPr lang="pl-PL" sz="2000" dirty="0" smtClean="0"/>
              <a:t>    </a:t>
            </a:r>
            <a:r>
              <a:rPr lang="pl-PL" sz="2000" dirty="0" smtClean="0"/>
              <a:t>Włochy (</a:t>
            </a:r>
            <a:r>
              <a:rPr lang="pl-PL" sz="2000" dirty="0" smtClean="0"/>
              <a:t>z 89 do 80%), Portugalia (87/82), Malta (90/85).</a:t>
            </a:r>
          </a:p>
          <a:p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68538" y="2565400"/>
            <a:ext cx="6875462" cy="17494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Dziękuję za uwagę </a:t>
            </a:r>
            <a:br>
              <a:rPr lang="pl-PL" sz="3600" dirty="0" smtClean="0"/>
            </a:b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Europejska strategia zatrudnienia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pl-PL" sz="2000" u="sng" dirty="0" smtClean="0"/>
              <a:t>Lizbona </a:t>
            </a:r>
            <a:r>
              <a:rPr lang="pl-PL" sz="2000" u="sng" dirty="0" smtClean="0"/>
              <a:t>w 2000 r</a:t>
            </a:r>
            <a:r>
              <a:rPr lang="pl-PL" sz="2000" dirty="0" smtClean="0"/>
              <a:t>.  - Przyjęcie założeń i celów wspólnotowych, jakie Unia ma osiągnąć do 2010 r. </a:t>
            </a:r>
          </a:p>
          <a:p>
            <a:pPr>
              <a:buNone/>
            </a:pPr>
            <a:r>
              <a:rPr lang="pl-PL" sz="2000" dirty="0" smtClean="0"/>
              <a:t>    Założenia te zapisano w </a:t>
            </a:r>
            <a:r>
              <a:rPr lang="pl-PL" sz="2000" dirty="0" smtClean="0"/>
              <a:t>dokumencie: </a:t>
            </a:r>
            <a:r>
              <a:rPr lang="pl-PL" sz="2000" u="sng" dirty="0" err="1" smtClean="0"/>
              <a:t>S</a:t>
            </a:r>
            <a:r>
              <a:rPr lang="pl-PL" sz="2000" i="1" u="sng" dirty="0" err="1" smtClean="0"/>
              <a:t>rategia</a:t>
            </a:r>
            <a:r>
              <a:rPr lang="pl-PL" sz="2000" i="1" u="sng" dirty="0" smtClean="0"/>
              <a:t> Lizbońska</a:t>
            </a:r>
            <a:r>
              <a:rPr lang="pl-PL" sz="2000" u="sng" dirty="0" smtClean="0"/>
              <a:t>.</a:t>
            </a:r>
            <a:r>
              <a:rPr lang="pl-PL" sz="2000" dirty="0" smtClean="0"/>
              <a:t>  </a:t>
            </a:r>
            <a:r>
              <a:rPr lang="pl-PL" sz="2000" u="sng" dirty="0" smtClean="0"/>
              <a:t>Główne cele</a:t>
            </a:r>
            <a:r>
              <a:rPr lang="pl-PL" sz="2000" dirty="0" smtClean="0"/>
              <a:t>:  </a:t>
            </a:r>
          </a:p>
          <a:p>
            <a:pPr>
              <a:buNone/>
            </a:pPr>
            <a:r>
              <a:rPr lang="pl-PL" sz="2000" dirty="0" smtClean="0"/>
              <a:t>- zwiększenie </a:t>
            </a:r>
            <a:r>
              <a:rPr lang="pl-PL" sz="2000" dirty="0" smtClean="0"/>
              <a:t>aktywności </a:t>
            </a:r>
            <a:r>
              <a:rPr lang="pl-PL" sz="2000" dirty="0" smtClean="0"/>
              <a:t>młodych </a:t>
            </a:r>
            <a:r>
              <a:rPr lang="pl-PL" sz="2000" dirty="0" smtClean="0"/>
              <a:t>i osób starszych na </a:t>
            </a:r>
            <a:r>
              <a:rPr lang="pl-PL" sz="2000" dirty="0" smtClean="0"/>
              <a:t>rynku</a:t>
            </a:r>
          </a:p>
          <a:p>
            <a:pPr>
              <a:buNone/>
            </a:pPr>
            <a:r>
              <a:rPr lang="pl-PL" sz="2000" dirty="0" smtClean="0"/>
              <a:t>- walka </a:t>
            </a:r>
            <a:r>
              <a:rPr lang="pl-PL" sz="2000" dirty="0" smtClean="0"/>
              <a:t>z dyskryminacją.</a:t>
            </a:r>
          </a:p>
          <a:p>
            <a:pPr>
              <a:buNone/>
            </a:pPr>
            <a:r>
              <a:rPr lang="pl-PL" sz="2000" dirty="0" smtClean="0"/>
              <a:t> W Strategii przyjęto </a:t>
            </a:r>
            <a:r>
              <a:rPr lang="pl-PL" sz="2000" u="sng" dirty="0" smtClean="0"/>
              <a:t>założenia</a:t>
            </a:r>
            <a:r>
              <a:rPr lang="pl-PL" sz="2000" dirty="0" smtClean="0"/>
              <a:t>:  państwa członkowskie UE osiągną do 2010 r. </a:t>
            </a:r>
            <a:r>
              <a:rPr lang="pl-PL" sz="2000" u="sng" dirty="0" smtClean="0"/>
              <a:t>wskaźnik zatrudnienia co najmniej 70% dla mężczyzn oraz 60% dla kobiet w wieku 15-64 lata</a:t>
            </a:r>
            <a:r>
              <a:rPr lang="pl-PL" sz="2000" dirty="0" smtClean="0"/>
              <a:t>. </a:t>
            </a:r>
          </a:p>
          <a:p>
            <a:pPr>
              <a:buFontTx/>
              <a:buChar char="-"/>
            </a:pPr>
            <a:r>
              <a:rPr lang="pl-PL" sz="2000" dirty="0" smtClean="0"/>
              <a:t>Postulowano także, aby przeciętny wiek przechodzenia na emeryturę był w 2010 r. o 5 lat wyższy.</a:t>
            </a:r>
          </a:p>
          <a:p>
            <a:r>
              <a:rPr lang="pl-PL" sz="2000" dirty="0" smtClean="0"/>
              <a:t>W </a:t>
            </a:r>
            <a:r>
              <a:rPr lang="pl-PL" sz="2000" dirty="0" smtClean="0"/>
              <a:t>2010 r</a:t>
            </a:r>
            <a:r>
              <a:rPr lang="pl-PL" sz="2000" dirty="0" smtClean="0"/>
              <a:t>. (lata kryzysu…) przyjęta </a:t>
            </a:r>
            <a:r>
              <a:rPr lang="pl-PL" sz="2000" dirty="0" smtClean="0"/>
              <a:t>została nowa </a:t>
            </a:r>
            <a:r>
              <a:rPr lang="pl-PL" sz="2000" dirty="0" smtClean="0"/>
              <a:t>strategia: „</a:t>
            </a:r>
            <a:r>
              <a:rPr lang="pl-PL" sz="2000" i="1" u="sng" dirty="0" smtClean="0"/>
              <a:t>Europa 2020</a:t>
            </a:r>
            <a:r>
              <a:rPr lang="pl-PL" sz="2000" dirty="0" smtClean="0"/>
              <a:t>”.</a:t>
            </a:r>
            <a:r>
              <a:rPr lang="pl-PL" sz="2000" b="1" i="1" dirty="0" smtClean="0"/>
              <a:t> </a:t>
            </a:r>
            <a:r>
              <a:rPr lang="pl-PL" sz="2000" dirty="0" smtClean="0"/>
              <a:t>Jedynym celem jaki przyjęto w dokumencie jest </a:t>
            </a:r>
            <a:r>
              <a:rPr lang="pl-PL" sz="2000" u="sng" dirty="0" smtClean="0"/>
              <a:t>osiągnięcie w 2020 r. wskaźnika zatrudnienia na poziomie 75%.</a:t>
            </a:r>
          </a:p>
          <a:p>
            <a:pPr>
              <a:buFontTx/>
              <a:buChar char="-"/>
            </a:pPr>
            <a:endParaRPr lang="pl-P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848872" cy="72005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800" b="1" dirty="0" smtClean="0"/>
              <a:t>Cele i hipotezy badawcze</a:t>
            </a:r>
            <a:br>
              <a:rPr lang="pl-PL" sz="1800" b="1" dirty="0" smtClean="0"/>
            </a:br>
            <a:endParaRPr lang="en-US" sz="18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412776"/>
            <a:ext cx="7467600" cy="4752528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pl-PL" sz="2000" u="sng" dirty="0" smtClean="0"/>
              <a:t>Cel główny ;</a:t>
            </a:r>
            <a:r>
              <a:rPr lang="pl-PL" sz="2000" dirty="0" smtClean="0"/>
              <a:t> </a:t>
            </a:r>
          </a:p>
          <a:p>
            <a:pPr marL="457200" indent="-457200" eaLnBrk="1" hangingPunct="1">
              <a:buNone/>
            </a:pPr>
            <a:r>
              <a:rPr lang="pl-PL" sz="2000" dirty="0" smtClean="0"/>
              <a:t>analiza porównawcza i ocena sytuacji kobiet na rynku pracy w Polsce w porównaniu z pozostałymi krajami UE</a:t>
            </a:r>
          </a:p>
          <a:p>
            <a:pPr>
              <a:buNone/>
            </a:pPr>
            <a:r>
              <a:rPr lang="pl-PL" sz="2000" u="sng" dirty="0" smtClean="0"/>
              <a:t>Cele szczegółowe</a:t>
            </a:r>
            <a:r>
              <a:rPr lang="pl-PL" sz="2000" dirty="0" smtClean="0"/>
              <a:t> :</a:t>
            </a:r>
          </a:p>
          <a:p>
            <a:pPr>
              <a:buNone/>
            </a:pPr>
            <a:r>
              <a:rPr lang="pl-PL" sz="2000" dirty="0" smtClean="0"/>
              <a:t>- weryfikacja przyjętych w </a:t>
            </a:r>
            <a:r>
              <a:rPr lang="pl-PL" sz="2000" i="1" dirty="0" smtClean="0"/>
              <a:t>Europejskiej</a:t>
            </a:r>
            <a:r>
              <a:rPr lang="pl-PL" sz="2000" dirty="0" smtClean="0"/>
              <a:t> </a:t>
            </a:r>
            <a:r>
              <a:rPr lang="pl-PL" sz="2000" i="1" dirty="0" smtClean="0"/>
              <a:t>Strategii</a:t>
            </a:r>
            <a:r>
              <a:rPr lang="pl-PL" sz="2000" dirty="0" smtClean="0"/>
              <a:t> </a:t>
            </a:r>
            <a:r>
              <a:rPr lang="pl-PL" sz="2000" i="1" dirty="0" smtClean="0"/>
              <a:t>Zatrudnienia</a:t>
            </a:r>
            <a:r>
              <a:rPr lang="pl-PL" sz="2000" dirty="0" smtClean="0"/>
              <a:t> założeń i celów dotyczących aktywności zawodowej kobiet w krajach UE</a:t>
            </a:r>
            <a:r>
              <a:rPr lang="pl-PL" sz="2000" dirty="0" smtClean="0"/>
              <a:t>,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- analiza zmian podstawowych wskaźników rynku pracy kobiet w latach 2005-2018,</a:t>
            </a:r>
          </a:p>
          <a:p>
            <a:pPr>
              <a:buFontTx/>
              <a:buChar char="-"/>
            </a:pPr>
            <a:r>
              <a:rPr lang="pl-PL" sz="2000" dirty="0" smtClean="0"/>
              <a:t>analiza relacji płacowych kobiet i mężczyzn  w krajach członkowskich UE, </a:t>
            </a:r>
            <a:endParaRPr lang="pl-PL" sz="2000" dirty="0" smtClean="0"/>
          </a:p>
          <a:p>
            <a:pPr>
              <a:buFontTx/>
              <a:buChar char="-"/>
            </a:pPr>
            <a:r>
              <a:rPr lang="pl-PL" sz="2000" dirty="0" smtClean="0"/>
              <a:t>ustalenie </a:t>
            </a:r>
            <a:r>
              <a:rPr lang="pl-PL" sz="2000" dirty="0" smtClean="0"/>
              <a:t>rankingów krajów pod względem sytuacji kobiet na rynku </a:t>
            </a:r>
            <a:r>
              <a:rPr lang="pl-PL" sz="2000" dirty="0" smtClean="0"/>
              <a:t>pracy. </a:t>
            </a:r>
            <a:endParaRPr lang="pl-PL" sz="2000" dirty="0" smtClean="0"/>
          </a:p>
          <a:p>
            <a:pPr marL="342900" indent="-342900" eaLnBrk="1" hangingPunct="1">
              <a:buFontTx/>
              <a:buChar char="-"/>
            </a:pPr>
            <a:endParaRPr lang="pl-PL" sz="18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620688"/>
            <a:ext cx="8147248" cy="64807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000" b="1" dirty="0" smtClean="0"/>
              <a:t>Hipotezy badawcze</a:t>
            </a:r>
            <a:endParaRPr lang="pl-PL" sz="2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628801"/>
            <a:ext cx="7849244" cy="3888432"/>
          </a:xfrm>
        </p:spPr>
        <p:txBody>
          <a:bodyPr/>
          <a:lstStyle/>
          <a:p>
            <a:pPr marL="342900" indent="-342900" eaLnBrk="1" hangingPunct="1">
              <a:buNone/>
            </a:pPr>
            <a:endParaRPr lang="pl-PL" sz="2000" dirty="0" smtClean="0"/>
          </a:p>
          <a:p>
            <a:pPr marL="342900" indent="-342900" eaLnBrk="1" hangingPunct="1"/>
            <a:r>
              <a:rPr lang="pl-PL" sz="2000" dirty="0" smtClean="0"/>
              <a:t>W krajach </a:t>
            </a:r>
            <a:r>
              <a:rPr lang="pl-PL" sz="2000" dirty="0" smtClean="0"/>
              <a:t>Europy Centralnej nastąpiła </a:t>
            </a:r>
            <a:r>
              <a:rPr lang="pl-PL" sz="2000" dirty="0" smtClean="0"/>
              <a:t>poprawa ogólnej sytuacji kobiet na rynku </a:t>
            </a:r>
            <a:r>
              <a:rPr lang="pl-PL" sz="2000" dirty="0" smtClean="0"/>
              <a:t>pracy po </a:t>
            </a:r>
            <a:r>
              <a:rPr lang="pl-PL" sz="2000" dirty="0" smtClean="0"/>
              <a:t>wejściu do UE ,</a:t>
            </a:r>
            <a:endParaRPr lang="pl-PL" sz="2000" dirty="0" smtClean="0"/>
          </a:p>
          <a:p>
            <a:pPr marL="342900" indent="-342900" eaLnBrk="1" hangingPunct="1"/>
            <a:r>
              <a:rPr lang="pl-PL" sz="2000" dirty="0" smtClean="0"/>
              <a:t>po roku 2005 </a:t>
            </a:r>
            <a:r>
              <a:rPr lang="pl-PL" sz="2000" dirty="0" smtClean="0"/>
              <a:t>w </a:t>
            </a:r>
            <a:r>
              <a:rPr lang="pl-PL" sz="2000" dirty="0" smtClean="0"/>
              <a:t>krajach </a:t>
            </a:r>
            <a:r>
              <a:rPr lang="pl-PL" sz="2000" dirty="0" smtClean="0"/>
              <a:t>członkowskich UE występował </a:t>
            </a:r>
            <a:r>
              <a:rPr lang="pl-PL" sz="2000" dirty="0" smtClean="0"/>
              <a:t>szybszy wzrost aktywności zawodowej kobiet niż mężczyzn,</a:t>
            </a:r>
          </a:p>
          <a:p>
            <a:pPr marL="342900" indent="-342900" eaLnBrk="1" hangingPunct="1"/>
            <a:r>
              <a:rPr lang="pl-PL" sz="2000" dirty="0" smtClean="0"/>
              <a:t>Nie występuje dyskryminacja kobiet na rynku pracy w krajach członkowskich UE.</a:t>
            </a:r>
          </a:p>
          <a:p>
            <a:pPr marL="342900" indent="-342900" eaLnBrk="1" hangingPunct="1"/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576064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Zakres analizy empirycznej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4824536"/>
          </a:xfrm>
        </p:spPr>
        <p:txBody>
          <a:bodyPr/>
          <a:lstStyle/>
          <a:p>
            <a:pPr>
              <a:buNone/>
            </a:pPr>
            <a:r>
              <a:rPr lang="pl-PL" sz="2000" dirty="0" smtClean="0"/>
              <a:t>1</a:t>
            </a:r>
            <a:r>
              <a:rPr lang="pl-PL" sz="2000" dirty="0" smtClean="0"/>
              <a:t>. </a:t>
            </a:r>
            <a:r>
              <a:rPr lang="pl-PL" sz="2000" u="sng" dirty="0" smtClean="0"/>
              <a:t>Aktywność zawodowa/ Zatrudnienie</a:t>
            </a:r>
            <a:r>
              <a:rPr lang="pl-PL" sz="2000" dirty="0" smtClean="0"/>
              <a:t> </a:t>
            </a:r>
            <a:r>
              <a:rPr lang="pl-PL" sz="2000" dirty="0" smtClean="0"/>
              <a:t>:</a:t>
            </a:r>
          </a:p>
          <a:p>
            <a:pPr>
              <a:buNone/>
            </a:pPr>
            <a:r>
              <a:rPr lang="pl-PL" sz="2000" dirty="0" smtClean="0"/>
              <a:t>  - wskaźniki zatrudnienia kobiet i mężczyzn; </a:t>
            </a:r>
          </a:p>
          <a:p>
            <a:pPr>
              <a:buNone/>
            </a:pPr>
            <a:r>
              <a:rPr lang="pl-PL" sz="2000" dirty="0" smtClean="0"/>
              <a:t>  - zatrudnienie w niepełnym wymiarze czasu pracy,</a:t>
            </a:r>
          </a:p>
          <a:p>
            <a:pPr>
              <a:buNone/>
            </a:pPr>
            <a:r>
              <a:rPr lang="pl-PL" sz="2000" dirty="0" smtClean="0"/>
              <a:t>2. </a:t>
            </a:r>
            <a:r>
              <a:rPr lang="pl-PL" sz="2000" u="sng" dirty="0" smtClean="0"/>
              <a:t>Bezrobocie  </a:t>
            </a:r>
          </a:p>
          <a:p>
            <a:pPr>
              <a:buNone/>
            </a:pPr>
            <a:r>
              <a:rPr lang="pl-PL" sz="2000" dirty="0" smtClean="0"/>
              <a:t>  - stopa bezrobocia  kobiet i mężczyzn;</a:t>
            </a:r>
          </a:p>
          <a:p>
            <a:pPr>
              <a:buNone/>
            </a:pPr>
            <a:r>
              <a:rPr lang="pl-PL" sz="2000" dirty="0" smtClean="0"/>
              <a:t>  - stopa bezrobocia długoterminowego,</a:t>
            </a:r>
          </a:p>
          <a:p>
            <a:pPr>
              <a:buNone/>
            </a:pPr>
            <a:r>
              <a:rPr lang="pl-PL" sz="2000" dirty="0" smtClean="0"/>
              <a:t>3. </a:t>
            </a:r>
            <a:r>
              <a:rPr lang="pl-PL" sz="2000" u="sng" dirty="0" smtClean="0"/>
              <a:t>Wynagrodzenia</a:t>
            </a:r>
            <a:r>
              <a:rPr lang="pl-PL" sz="2000" dirty="0" smtClean="0"/>
              <a:t>:</a:t>
            </a:r>
          </a:p>
          <a:p>
            <a:pPr>
              <a:buNone/>
            </a:pPr>
            <a:r>
              <a:rPr lang="pl-PL" sz="2000" dirty="0" smtClean="0"/>
              <a:t>   - przeciętne roczne wynagrodzenie brutto dla kobiet i mężczyzn,</a:t>
            </a:r>
          </a:p>
          <a:p>
            <a:pPr>
              <a:buNone/>
            </a:pPr>
            <a:r>
              <a:rPr lang="pl-PL" sz="2000" dirty="0" smtClean="0"/>
              <a:t>   - relacje płacowe kobiet i mężczyzn </a:t>
            </a:r>
          </a:p>
          <a:p>
            <a:pPr>
              <a:buNone/>
            </a:pPr>
            <a:r>
              <a:rPr lang="pl-PL" sz="2000" dirty="0" smtClean="0"/>
              <a:t>4. </a:t>
            </a:r>
            <a:r>
              <a:rPr lang="pl-PL" sz="2000" u="sng" dirty="0" smtClean="0"/>
              <a:t>Wyznaczenie syntetycznego miernika</a:t>
            </a: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5696" y="2276872"/>
            <a:ext cx="684076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100" dirty="0" err="1" smtClean="0"/>
              <a:t>Employment</a:t>
            </a:r>
            <a:r>
              <a:rPr lang="pl-PL" sz="3100" dirty="0" smtClean="0"/>
              <a:t> of </a:t>
            </a:r>
            <a:r>
              <a:rPr lang="pl-PL" sz="3100" dirty="0" err="1" smtClean="0"/>
              <a:t>women</a:t>
            </a:r>
            <a:r>
              <a:rPr lang="pl-PL" sz="3100" dirty="0" smtClean="0"/>
              <a:t> </a:t>
            </a:r>
            <a:r>
              <a:rPr lang="pl-PL" sz="3100" dirty="0" smtClean="0"/>
              <a:t>&amp; </a:t>
            </a:r>
            <a:r>
              <a:rPr lang="pl-PL" sz="3100" dirty="0" smtClean="0"/>
              <a:t>men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700" dirty="0" smtClean="0"/>
              <a:t>Zatrudnienie kobiet </a:t>
            </a:r>
            <a:r>
              <a:rPr lang="pl-PL" sz="2700" dirty="0" smtClean="0"/>
              <a:t>i mężczyzn</a:t>
            </a:r>
            <a:endParaRPr lang="pl-PL" sz="27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l-PL" sz="2000" b="1" dirty="0" err="1" smtClean="0"/>
              <a:t>Employment</a:t>
            </a:r>
            <a:r>
              <a:rPr lang="pl-PL" sz="2000" b="1" dirty="0" smtClean="0"/>
              <a:t>  </a:t>
            </a:r>
            <a:r>
              <a:rPr lang="pl-PL" sz="2000" b="1" dirty="0" err="1" smtClean="0"/>
              <a:t>rate</a:t>
            </a:r>
            <a:r>
              <a:rPr lang="pl-PL" sz="2000" b="1" dirty="0" smtClean="0"/>
              <a:t> for </a:t>
            </a:r>
            <a:r>
              <a:rPr lang="pl-PL" sz="2000" b="1" dirty="0" err="1" smtClean="0"/>
              <a:t>women</a:t>
            </a:r>
            <a:r>
              <a:rPr lang="pl-PL" sz="2000" b="1" dirty="0" smtClean="0"/>
              <a:t> and men </a:t>
            </a:r>
            <a:r>
              <a:rPr lang="pl-PL" sz="1800" dirty="0" smtClean="0"/>
              <a:t>- </a:t>
            </a:r>
            <a:r>
              <a:rPr lang="pl-PL" sz="2000" dirty="0" smtClean="0"/>
              <a:t> 2018 </a:t>
            </a:r>
            <a:r>
              <a:rPr lang="pl-PL" sz="2000" dirty="0" err="1" smtClean="0"/>
              <a:t>r</a:t>
            </a:r>
            <a:r>
              <a:rPr lang="pl-PL" sz="2000" dirty="0" smtClean="0"/>
              <a:t> .</a:t>
            </a:r>
            <a:endParaRPr lang="pl-PL" sz="2000" dirty="0"/>
          </a:p>
        </p:txBody>
      </p:sp>
      <p:pic>
        <p:nvPicPr>
          <p:cNvPr id="2050" name="Wykres 2"/>
          <p:cNvPicPr>
            <a:picLocks noChangeArrowheads="1"/>
          </p:cNvPicPr>
          <p:nvPr/>
        </p:nvPicPr>
        <p:blipFill>
          <a:blip r:embed="rId2" cstate="print"/>
          <a:srcRect b="-60"/>
          <a:stretch>
            <a:fillRect/>
          </a:stretch>
        </p:blipFill>
        <p:spPr bwMode="auto">
          <a:xfrm>
            <a:off x="1043608" y="1772816"/>
            <a:ext cx="612068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5610</TotalTime>
  <Words>1460</Words>
  <Application>Microsoft Office PowerPoint</Application>
  <PresentationFormat>Pokaz na ekranie (4:3)</PresentationFormat>
  <Paragraphs>425</Paragraphs>
  <Slides>31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Wykusz</vt:lpstr>
      <vt:lpstr>         Analiza porównawcza rynku pracy kobiet  w krajach unii europejskiej w latach 2005-2018  comparison of the women’s labour market in the eu countries  2005-2018 </vt:lpstr>
      <vt:lpstr>Plan referatu  </vt:lpstr>
      <vt:lpstr>Europejska strategia zatrudnienia</vt:lpstr>
      <vt:lpstr>Europejska strategia zatrudnienia</vt:lpstr>
      <vt:lpstr>Cele i hipotezy badawcze </vt:lpstr>
      <vt:lpstr>Hipotezy badawcze</vt:lpstr>
      <vt:lpstr>Zakres analizy empirycznej</vt:lpstr>
      <vt:lpstr> Employment of women &amp; men  Zatrudnienie kobiet i mężczyzn</vt:lpstr>
      <vt:lpstr>Employment  rate for women and men -  2018 r .</vt:lpstr>
      <vt:lpstr>Employment  rate for women  (2005 i 2018) .</vt:lpstr>
      <vt:lpstr>1. Employment rate for men &amp; woman 2. Part-time employment rate (total)</vt:lpstr>
      <vt:lpstr>Employment  rate for women (rys.1);  men(rys. 2)  2005-2018</vt:lpstr>
      <vt:lpstr>unemployment rate  /stopa bezrobocia/</vt:lpstr>
      <vt:lpstr>unemployment rate by sex in eu countries in 2018  </vt:lpstr>
      <vt:lpstr>Total unemployment rate in EU countries (2005 i 2018) </vt:lpstr>
      <vt:lpstr>unemployment rate for Women (%) - 2005 i 2018 </vt:lpstr>
      <vt:lpstr>unemployment rate: woman (rys.1);  men (rys.2)  w 2005-2018</vt:lpstr>
      <vt:lpstr>Long-term unemployment  rate by sex  - 2018.</vt:lpstr>
      <vt:lpstr>Earnings - wage relations zarobki - relacje płacowe  </vt:lpstr>
      <vt:lpstr>      mean annual earnings (Euro) in poland and eu-28 Przeciętne roczne wynagrodzenie brutto ( w Euro)</vt:lpstr>
      <vt:lpstr> women and men wage relations - 2006  i 2014 .</vt:lpstr>
      <vt:lpstr>Synthetic measure  of the women labour market  in EU countries  Syntetyczna ocena  rynku pracy kobiet w krajach  unii europejskiej</vt:lpstr>
      <vt:lpstr>Metodologia badania </vt:lpstr>
      <vt:lpstr>Miernik syntetyczny (dobór zmiennych)</vt:lpstr>
      <vt:lpstr>Normalizacja  cech </vt:lpstr>
      <vt:lpstr>Metodologia badania  (miernik syntetyczny)</vt:lpstr>
      <vt:lpstr>ranking krajów (rynek pracy kobiet)</vt:lpstr>
      <vt:lpstr>ranking krajów według syntetycznego miernika w 2005 i 2018 r.</vt:lpstr>
      <vt:lpstr>podsumowanie</vt:lpstr>
      <vt:lpstr>podsumowanie</vt:lpstr>
      <vt:lpstr>Dziękuję za uwagę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Witamy!</dc:title>
  <dc:creator>Dorota</dc:creator>
  <cp:lastModifiedBy>UEK</cp:lastModifiedBy>
  <cp:revision>296</cp:revision>
  <dcterms:created xsi:type="dcterms:W3CDTF">2010-09-12T17:13:24Z</dcterms:created>
  <dcterms:modified xsi:type="dcterms:W3CDTF">2019-10-04T14:53:10Z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TC062562941045</vt:lpwstr>
  </property>
</Properties>
</file>