
<file path=[Content_Types].xml><?xml version="1.0" encoding="utf-8"?>
<Types xmlns="http://schemas.openxmlformats.org/package/2006/content-types">
  <Default Extension="png" ContentType="image/png"/>
  <Default Extension="xlsm" ContentType="application/vnd.ms-excel.sheet.macroEnabled.12"/>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ppt/drawings/drawing1.xml" ContentType="application/vnd.openxmlformats-officedocument.drawingml.chartshapes+xml"/>
  <Override PartName="/ppt/charts/chart8.xml" ContentType="application/vnd.openxmlformats-officedocument.drawingml.chart+xml"/>
  <Override PartName="/ppt/drawings/drawing2.xml" ContentType="application/vnd.openxmlformats-officedocument.drawingml.chartshapes+xml"/>
  <Override PartName="/ppt/charts/chart9.xml" ContentType="application/vnd.openxmlformats-officedocument.drawingml.chart+xml"/>
  <Override PartName="/ppt/drawings/drawing3.xml" ContentType="application/vnd.openxmlformats-officedocument.drawingml.chartshapes+xml"/>
  <Override PartName="/ppt/charts/chart10.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1.xml" ContentType="application/vnd.openxmlformats-officedocument.drawingml.chart+xml"/>
  <Override PartName="/ppt/charts/style4.xml" ContentType="application/vnd.ms-office.chartstyle+xml"/>
  <Override PartName="/ppt/charts/colors4.xml" ContentType="application/vnd.ms-office.chartcolorstyle+xml"/>
  <Override PartName="/ppt/charts/chart12.xml" ContentType="application/vnd.openxmlformats-officedocument.drawingml.chart+xml"/>
  <Override PartName="/ppt/charts/chart13.xml" ContentType="application/vnd.openxmlformats-officedocument.drawingml.chart+xml"/>
  <Override PartName="/ppt/charts/style5.xml" ContentType="application/vnd.ms-office.chartstyle+xml"/>
  <Override PartName="/ppt/charts/colors5.xml" ContentType="application/vnd.ms-office.chartcolorstyle+xml"/>
  <Override PartName="/ppt/charts/chart14.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8.xml" ContentType="application/vnd.openxmlformats-officedocument.presentationml.notesSlide+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notesSlides/notesSlide9.xml" ContentType="application/vnd.openxmlformats-officedocument.presentationml.notesSlide+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style7.xml" ContentType="application/vnd.ms-office.chartstyle+xml"/>
  <Override PartName="/ppt/charts/colors7.xml" ContentType="application/vnd.ms-office.chartcolorstyle+xml"/>
  <Override PartName="/ppt/charts/chart21.xml" ContentType="application/vnd.openxmlformats-officedocument.drawingml.chart+xml"/>
  <Override PartName="/ppt/charts/style8.xml" ContentType="application/vnd.ms-office.chartstyle+xml"/>
  <Override PartName="/ppt/charts/colors8.xml" ContentType="application/vnd.ms-office.chartcolorstyle+xml"/>
  <Override PartName="/ppt/charts/chart22.xml" ContentType="application/vnd.openxmlformats-officedocument.drawingml.chart+xml"/>
  <Override PartName="/ppt/charts/chart23.xml" ContentType="application/vnd.openxmlformats-officedocument.drawingml.chart+xml"/>
  <Override PartName="/ppt/charts/style9.xml" ContentType="application/vnd.ms-office.chartstyle+xml"/>
  <Override PartName="/ppt/charts/colors9.xml" ContentType="application/vnd.ms-office.chartcolorstyle+xml"/>
  <Override PartName="/ppt/charts/chart24.xml" ContentType="application/vnd.openxmlformats-officedocument.drawingml.chart+xml"/>
  <Override PartName="/ppt/charts/chart25.xml" ContentType="application/vnd.openxmlformats-officedocument.drawingml.chart+xml"/>
  <Override PartName="/ppt/charts/style10.xml" ContentType="application/vnd.ms-office.chartstyle+xml"/>
  <Override PartName="/ppt/charts/colors10.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9" r:id="rId1"/>
  </p:sldMasterIdLst>
  <p:notesMasterIdLst>
    <p:notesMasterId r:id="rId50"/>
  </p:notesMasterIdLst>
  <p:handoutMasterIdLst>
    <p:handoutMasterId r:id="rId51"/>
  </p:handoutMasterIdLst>
  <p:sldIdLst>
    <p:sldId id="480" r:id="rId2"/>
    <p:sldId id="872" r:id="rId3"/>
    <p:sldId id="487" r:id="rId4"/>
    <p:sldId id="873" r:id="rId5"/>
    <p:sldId id="503" r:id="rId6"/>
    <p:sldId id="883" r:id="rId7"/>
    <p:sldId id="497" r:id="rId8"/>
    <p:sldId id="885" r:id="rId9"/>
    <p:sldId id="880" r:id="rId10"/>
    <p:sldId id="876" r:id="rId11"/>
    <p:sldId id="879" r:id="rId12"/>
    <p:sldId id="495" r:id="rId13"/>
    <p:sldId id="488" r:id="rId14"/>
    <p:sldId id="874" r:id="rId15"/>
    <p:sldId id="884" r:id="rId16"/>
    <p:sldId id="505" r:id="rId17"/>
    <p:sldId id="501" r:id="rId18"/>
    <p:sldId id="481" r:id="rId19"/>
    <p:sldId id="862" r:id="rId20"/>
    <p:sldId id="871" r:id="rId21"/>
    <p:sldId id="856" r:id="rId22"/>
    <p:sldId id="490" r:id="rId23"/>
    <p:sldId id="512" r:id="rId24"/>
    <p:sldId id="492" r:id="rId25"/>
    <p:sldId id="482" r:id="rId26"/>
    <p:sldId id="529" r:id="rId27"/>
    <p:sldId id="483" r:id="rId28"/>
    <p:sldId id="509" r:id="rId29"/>
    <p:sldId id="506" r:id="rId30"/>
    <p:sldId id="491" r:id="rId31"/>
    <p:sldId id="527" r:id="rId32"/>
    <p:sldId id="528" r:id="rId33"/>
    <p:sldId id="878" r:id="rId34"/>
    <p:sldId id="513" r:id="rId35"/>
    <p:sldId id="518" r:id="rId36"/>
    <p:sldId id="514" r:id="rId37"/>
    <p:sldId id="564" r:id="rId38"/>
    <p:sldId id="568" r:id="rId39"/>
    <p:sldId id="565" r:id="rId40"/>
    <p:sldId id="547" r:id="rId41"/>
    <p:sldId id="563" r:id="rId42"/>
    <p:sldId id="554" r:id="rId43"/>
    <p:sldId id="540" r:id="rId44"/>
    <p:sldId id="566" r:id="rId45"/>
    <p:sldId id="535" r:id="rId46"/>
    <p:sldId id="567" r:id="rId47"/>
    <p:sldId id="881" r:id="rId48"/>
    <p:sldId id="886" r:id="rId49"/>
  </p:sldIdLst>
  <p:sldSz cx="9144000" cy="6858000" type="screen4x3"/>
  <p:notesSz cx="6794500" cy="9921875"/>
  <p:defaultTextStyle>
    <a:defPPr>
      <a:defRPr lang="ru-RU"/>
    </a:defPPr>
    <a:lvl1pPr algn="l" rtl="0" fontAlgn="base">
      <a:spcBef>
        <a:spcPct val="0"/>
      </a:spcBef>
      <a:spcAft>
        <a:spcPct val="0"/>
      </a:spcAft>
      <a:defRPr kern="1200">
        <a:solidFill>
          <a:schemeClr val="tx1"/>
        </a:solidFill>
        <a:latin typeface="Arial" charset="0"/>
        <a:ea typeface="MS PGothic" pitchFamily="34" charset="-128"/>
        <a:cs typeface="Arial" charset="0"/>
      </a:defRPr>
    </a:lvl1pPr>
    <a:lvl2pPr marL="457200" algn="l" rtl="0" fontAlgn="base">
      <a:spcBef>
        <a:spcPct val="0"/>
      </a:spcBef>
      <a:spcAft>
        <a:spcPct val="0"/>
      </a:spcAft>
      <a:defRPr kern="1200">
        <a:solidFill>
          <a:schemeClr val="tx1"/>
        </a:solidFill>
        <a:latin typeface="Arial" charset="0"/>
        <a:ea typeface="MS PGothic" pitchFamily="34" charset="-128"/>
        <a:cs typeface="Arial" charset="0"/>
      </a:defRPr>
    </a:lvl2pPr>
    <a:lvl3pPr marL="914400" algn="l" rtl="0" fontAlgn="base">
      <a:spcBef>
        <a:spcPct val="0"/>
      </a:spcBef>
      <a:spcAft>
        <a:spcPct val="0"/>
      </a:spcAft>
      <a:defRPr kern="1200">
        <a:solidFill>
          <a:schemeClr val="tx1"/>
        </a:solidFill>
        <a:latin typeface="Arial" charset="0"/>
        <a:ea typeface="MS PGothic" pitchFamily="34" charset="-128"/>
        <a:cs typeface="Arial" charset="0"/>
      </a:defRPr>
    </a:lvl3pPr>
    <a:lvl4pPr marL="1371600" algn="l" rtl="0" fontAlgn="base">
      <a:spcBef>
        <a:spcPct val="0"/>
      </a:spcBef>
      <a:spcAft>
        <a:spcPct val="0"/>
      </a:spcAft>
      <a:defRPr kern="1200">
        <a:solidFill>
          <a:schemeClr val="tx1"/>
        </a:solidFill>
        <a:latin typeface="Arial" charset="0"/>
        <a:ea typeface="MS PGothic" pitchFamily="34" charset="-128"/>
        <a:cs typeface="Arial" charset="0"/>
      </a:defRPr>
    </a:lvl4pPr>
    <a:lvl5pPr marL="1828800" algn="l" rtl="0" fontAlgn="base">
      <a:spcBef>
        <a:spcPct val="0"/>
      </a:spcBef>
      <a:spcAft>
        <a:spcPct val="0"/>
      </a:spcAft>
      <a:defRPr kern="1200">
        <a:solidFill>
          <a:schemeClr val="tx1"/>
        </a:solidFill>
        <a:latin typeface="Arial" charset="0"/>
        <a:ea typeface="MS PGothic" pitchFamily="34" charset="-128"/>
        <a:cs typeface="Arial" charset="0"/>
      </a:defRPr>
    </a:lvl5pPr>
    <a:lvl6pPr marL="2286000" algn="l" defTabSz="914400" rtl="0" eaLnBrk="1" latinLnBrk="0" hangingPunct="1">
      <a:defRPr kern="1200">
        <a:solidFill>
          <a:schemeClr val="tx1"/>
        </a:solidFill>
        <a:latin typeface="Arial" charset="0"/>
        <a:ea typeface="MS PGothic" pitchFamily="34" charset="-128"/>
        <a:cs typeface="Arial" charset="0"/>
      </a:defRPr>
    </a:lvl6pPr>
    <a:lvl7pPr marL="2743200" algn="l" defTabSz="914400" rtl="0" eaLnBrk="1" latinLnBrk="0" hangingPunct="1">
      <a:defRPr kern="1200">
        <a:solidFill>
          <a:schemeClr val="tx1"/>
        </a:solidFill>
        <a:latin typeface="Arial" charset="0"/>
        <a:ea typeface="MS PGothic" pitchFamily="34" charset="-128"/>
        <a:cs typeface="Arial" charset="0"/>
      </a:defRPr>
    </a:lvl7pPr>
    <a:lvl8pPr marL="3200400" algn="l" defTabSz="914400" rtl="0" eaLnBrk="1" latinLnBrk="0" hangingPunct="1">
      <a:defRPr kern="1200">
        <a:solidFill>
          <a:schemeClr val="tx1"/>
        </a:solidFill>
        <a:latin typeface="Arial" charset="0"/>
        <a:ea typeface="MS PGothic" pitchFamily="34" charset="-128"/>
        <a:cs typeface="Arial" charset="0"/>
      </a:defRPr>
    </a:lvl8pPr>
    <a:lvl9pPr marL="3657600" algn="l" defTabSz="914400" rtl="0" eaLnBrk="1" latinLnBrk="0" hangingPunct="1">
      <a:defRPr kern="1200">
        <a:solidFill>
          <a:schemeClr val="tx1"/>
        </a:solidFill>
        <a:latin typeface="Arial" charset="0"/>
        <a:ea typeface="MS PGothic" pitchFamily="34" charset="-128"/>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5">
          <p15:clr>
            <a:srgbClr val="A4A3A4"/>
          </p15:clr>
        </p15:guide>
        <p15:guide id="2" pos="214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gan Darlington" initials="MD" lastIdx="8" clrIdx="0">
    <p:extLst>
      <p:ext uri="{19B8F6BF-5375-455C-9EA6-DF929625EA0E}">
        <p15:presenceInfo xmlns:p15="http://schemas.microsoft.com/office/powerpoint/2012/main" userId="S-1-5-21-1476393823-2128368138-3055589962-1454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336600"/>
    <a:srgbClr val="003300"/>
    <a:srgbClr val="669900"/>
    <a:srgbClr val="0099CC"/>
    <a:srgbClr val="993300"/>
    <a:srgbClr val="000099"/>
    <a:srgbClr val="8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789" autoAdjust="0"/>
    <p:restoredTop sz="94674" autoAdjust="0"/>
  </p:normalViewPr>
  <p:slideViewPr>
    <p:cSldViewPr snapToGrid="0">
      <p:cViewPr varScale="1">
        <p:scale>
          <a:sx n="124" d="100"/>
          <a:sy n="124" d="100"/>
        </p:scale>
        <p:origin x="1044" y="108"/>
      </p:cViewPr>
      <p:guideLst>
        <p:guide orient="horz" pos="2160"/>
        <p:guide pos="2880"/>
      </p:guideLst>
    </p:cSldViewPr>
  </p:slideViewPr>
  <p:outlineViewPr>
    <p:cViewPr>
      <p:scale>
        <a:sx n="33" d="100"/>
        <a:sy n="33" d="100"/>
      </p:scale>
      <p:origin x="6"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6" d="100"/>
          <a:sy n="76" d="100"/>
        </p:scale>
        <p:origin x="-1596" y="-90"/>
      </p:cViewPr>
      <p:guideLst>
        <p:guide orient="horz" pos="3125"/>
        <p:guide pos="2140"/>
      </p:guideLst>
    </p:cSldViewPr>
  </p:notesViewPr>
  <p:gridSpacing cx="72010" cy="7201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4.xml"/><Relationship Id="rId1" Type="http://schemas.microsoft.com/office/2011/relationships/chartStyle" Target="style4.xml"/></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5.xml"/><Relationship Id="rId1" Type="http://schemas.microsoft.com/office/2011/relationships/chartStyle" Target="style5.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6.xml"/><Relationship Id="rId1" Type="http://schemas.microsoft.com/office/2011/relationships/chartStyle" Target="style6.xml"/></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Macro-Enabled_Worksheet.xlsm"/></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Macro-Enabled_Worksheet15.xlsm"/></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Macro-Enabled_Worksheet16.xlsm"/></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0.xml.rels><?xml version="1.0" encoding="UTF-8" standalone="yes"?>
<Relationships xmlns="http://schemas.openxmlformats.org/package/2006/relationships"><Relationship Id="rId3" Type="http://schemas.openxmlformats.org/officeDocument/2006/relationships/package" Target="../embeddings/Microsoft_Excel_Worksheet18.xlsx"/><Relationship Id="rId2" Type="http://schemas.microsoft.com/office/2011/relationships/chartColorStyle" Target="colors7.xml"/><Relationship Id="rId1" Type="http://schemas.microsoft.com/office/2011/relationships/chartStyle" Target="style7.xml"/></Relationships>
</file>

<file path=ppt/charts/_rels/chart21.xml.rels><?xml version="1.0" encoding="UTF-8" standalone="yes"?>
<Relationships xmlns="http://schemas.openxmlformats.org/package/2006/relationships"><Relationship Id="rId3" Type="http://schemas.openxmlformats.org/officeDocument/2006/relationships/package" Target="../embeddings/Microsoft_Excel_Worksheet19.xlsx"/><Relationship Id="rId2" Type="http://schemas.microsoft.com/office/2011/relationships/chartColorStyle" Target="colors8.xml"/><Relationship Id="rId1" Type="http://schemas.microsoft.com/office/2011/relationships/chartStyle" Target="style8.xml"/></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Macro-Enabled_Worksheet20.xlsm"/></Relationships>
</file>

<file path=ppt/charts/_rels/chart23.xml.rels><?xml version="1.0" encoding="UTF-8" standalone="yes"?>
<Relationships xmlns="http://schemas.openxmlformats.org/package/2006/relationships"><Relationship Id="rId3" Type="http://schemas.openxmlformats.org/officeDocument/2006/relationships/package" Target="../embeddings/Microsoft_Excel_Worksheet21.xlsx"/><Relationship Id="rId2" Type="http://schemas.microsoft.com/office/2011/relationships/chartColorStyle" Target="colors9.xml"/><Relationship Id="rId1" Type="http://schemas.microsoft.com/office/2011/relationships/chartStyle" Target="style9.xml"/></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Macro-Enabled_Worksheet22.xlsm"/></Relationships>
</file>

<file path=ppt/charts/_rels/chart25.xml.rels><?xml version="1.0" encoding="UTF-8" standalone="yes"?>
<Relationships xmlns="http://schemas.openxmlformats.org/package/2006/relationships"><Relationship Id="rId3" Type="http://schemas.openxmlformats.org/officeDocument/2006/relationships/package" Target="../embeddings/Microsoft_Excel_Worksheet23.xlsx"/><Relationship Id="rId2" Type="http://schemas.microsoft.com/office/2011/relationships/chartColorStyle" Target="colors10.xml"/><Relationship Id="rId1" Type="http://schemas.microsoft.com/office/2011/relationships/chartStyle" Target="style10.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3.xml"/><Relationship Id="rId1" Type="http://schemas.microsoft.com/office/2011/relationships/chartStyle" Target="style3.xml"/></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6975308641975308E-2"/>
          <c:y val="3.0866359269839369E-2"/>
          <c:w val="0.97170859548092336"/>
          <c:h val="0.87129301955233129"/>
        </c:manualLayout>
      </c:layout>
      <c:barChart>
        <c:barDir val="col"/>
        <c:grouping val="stacked"/>
        <c:varyColors val="0"/>
        <c:ser>
          <c:idx val="0"/>
          <c:order val="0"/>
          <c:tx>
            <c:strRef>
              <c:f>Лист1!$B$1</c:f>
              <c:strCache>
                <c:ptCount val="1"/>
                <c:pt idx="0">
                  <c:v>0-19</c:v>
                </c:pt>
              </c:strCache>
            </c:strRef>
          </c:tx>
          <c:spPr>
            <a:solidFill>
              <a:srgbClr val="66FF66"/>
            </a:solidFill>
            <a:ln>
              <a:noFill/>
            </a:ln>
            <a:effectLst/>
          </c:spPr>
          <c:invertIfNegative val="0"/>
          <c:dLbls>
            <c:spPr>
              <a:solidFill>
                <a:schemeClr val="bg1"/>
              </a:solidFill>
              <a:ln>
                <a:solidFill>
                  <a:schemeClr val="tx1"/>
                </a:solid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Лист1!$A$2:$A$8</c:f>
              <c:numCache>
                <c:formatCode>General</c:formatCode>
                <c:ptCount val="7"/>
                <c:pt idx="0">
                  <c:v>1959</c:v>
                </c:pt>
                <c:pt idx="1">
                  <c:v>1970</c:v>
                </c:pt>
                <c:pt idx="2">
                  <c:v>1979</c:v>
                </c:pt>
                <c:pt idx="3">
                  <c:v>1989</c:v>
                </c:pt>
                <c:pt idx="4" formatCode="0">
                  <c:v>2001</c:v>
                </c:pt>
                <c:pt idx="5" formatCode="0">
                  <c:v>2014</c:v>
                </c:pt>
                <c:pt idx="6" formatCode="0">
                  <c:v>2018</c:v>
                </c:pt>
              </c:numCache>
            </c:numRef>
          </c:cat>
          <c:val>
            <c:numRef>
              <c:f>Лист1!$B$2:$B$8</c:f>
              <c:numCache>
                <c:formatCode>_-* #,##0_-;\-* #,##0_-;_-* "-"??_-;_-@_-</c:formatCode>
                <c:ptCount val="7"/>
                <c:pt idx="0">
                  <c:v>14.381</c:v>
                </c:pt>
                <c:pt idx="1">
                  <c:v>15.6071877392709</c:v>
                </c:pt>
                <c:pt idx="2">
                  <c:v>14.7875081224553</c:v>
                </c:pt>
                <c:pt idx="3">
                  <c:v>14.652697032953901</c:v>
                </c:pt>
                <c:pt idx="4" formatCode="0">
                  <c:v>12</c:v>
                </c:pt>
                <c:pt idx="5" formatCode="0">
                  <c:v>9</c:v>
                </c:pt>
                <c:pt idx="6" formatCode="0">
                  <c:v>8</c:v>
                </c:pt>
              </c:numCache>
            </c:numRef>
          </c:val>
          <c:extLst>
            <c:ext xmlns:c16="http://schemas.microsoft.com/office/drawing/2014/chart" uri="{C3380CC4-5D6E-409C-BE32-E72D297353CC}">
              <c16:uniqueId val="{00000000-28A9-9A46-8015-C8EA1688FCB0}"/>
            </c:ext>
          </c:extLst>
        </c:ser>
        <c:ser>
          <c:idx val="1"/>
          <c:order val="1"/>
          <c:tx>
            <c:strRef>
              <c:f>Лист1!$C$1</c:f>
              <c:strCache>
                <c:ptCount val="1"/>
                <c:pt idx="0">
                  <c:v>20-59</c:v>
                </c:pt>
              </c:strCache>
            </c:strRef>
          </c:tx>
          <c:spPr>
            <a:solidFill>
              <a:srgbClr val="669900"/>
            </a:solidFill>
            <a:ln>
              <a:noFill/>
            </a:ln>
            <a:effectLst/>
          </c:spPr>
          <c:invertIfNegative val="0"/>
          <c:dLbls>
            <c:spPr>
              <a:solidFill>
                <a:schemeClr val="bg1"/>
              </a:solidFill>
              <a:ln>
                <a:solidFill>
                  <a:schemeClr val="tx1"/>
                </a:solid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Лист1!$A$2:$A$8</c:f>
              <c:numCache>
                <c:formatCode>General</c:formatCode>
                <c:ptCount val="7"/>
                <c:pt idx="0">
                  <c:v>1959</c:v>
                </c:pt>
                <c:pt idx="1">
                  <c:v>1970</c:v>
                </c:pt>
                <c:pt idx="2">
                  <c:v>1979</c:v>
                </c:pt>
                <c:pt idx="3">
                  <c:v>1989</c:v>
                </c:pt>
                <c:pt idx="4" formatCode="0">
                  <c:v>2001</c:v>
                </c:pt>
                <c:pt idx="5" formatCode="0">
                  <c:v>2014</c:v>
                </c:pt>
                <c:pt idx="6" formatCode="0">
                  <c:v>2018</c:v>
                </c:pt>
              </c:numCache>
            </c:numRef>
          </c:cat>
          <c:val>
            <c:numRef>
              <c:f>Лист1!$C$2:$C$8</c:f>
              <c:numCache>
                <c:formatCode>_-* #,##0_-;\-* #,##0_-;_-* "-"??_-;_-@_-</c:formatCode>
                <c:ptCount val="7"/>
                <c:pt idx="0">
                  <c:v>17.937999999999999</c:v>
                </c:pt>
                <c:pt idx="1">
                  <c:v>24.946999999999999</c:v>
                </c:pt>
                <c:pt idx="2">
                  <c:v>27.053999999999998</c:v>
                </c:pt>
                <c:pt idx="3">
                  <c:v>27.542000000000002</c:v>
                </c:pt>
                <c:pt idx="4" formatCode="0">
                  <c:v>26</c:v>
                </c:pt>
                <c:pt idx="5" formatCode="0">
                  <c:v>27</c:v>
                </c:pt>
                <c:pt idx="6" formatCode="0">
                  <c:v>24</c:v>
                </c:pt>
              </c:numCache>
            </c:numRef>
          </c:val>
          <c:extLst>
            <c:ext xmlns:c16="http://schemas.microsoft.com/office/drawing/2014/chart" uri="{C3380CC4-5D6E-409C-BE32-E72D297353CC}">
              <c16:uniqueId val="{00000001-28A9-9A46-8015-C8EA1688FCB0}"/>
            </c:ext>
          </c:extLst>
        </c:ser>
        <c:ser>
          <c:idx val="2"/>
          <c:order val="2"/>
          <c:tx>
            <c:strRef>
              <c:f>Лист1!$D$1</c:f>
              <c:strCache>
                <c:ptCount val="1"/>
                <c:pt idx="0">
                  <c:v>60+</c:v>
                </c:pt>
              </c:strCache>
            </c:strRef>
          </c:tx>
          <c:spPr>
            <a:solidFill>
              <a:srgbClr val="FF0000"/>
            </a:solidFill>
            <a:ln>
              <a:noFill/>
            </a:ln>
            <a:effectLst/>
          </c:spPr>
          <c:invertIfNegative val="0"/>
          <c:dLbls>
            <c:spPr>
              <a:solidFill>
                <a:schemeClr val="bg1"/>
              </a:solidFill>
              <a:ln>
                <a:solidFill>
                  <a:schemeClr val="tx1"/>
                </a:solid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Лист1!$A$2:$A$8</c:f>
              <c:numCache>
                <c:formatCode>General</c:formatCode>
                <c:ptCount val="7"/>
                <c:pt idx="0">
                  <c:v>1959</c:v>
                </c:pt>
                <c:pt idx="1">
                  <c:v>1970</c:v>
                </c:pt>
                <c:pt idx="2">
                  <c:v>1979</c:v>
                </c:pt>
                <c:pt idx="3">
                  <c:v>1989</c:v>
                </c:pt>
                <c:pt idx="4" formatCode="0">
                  <c:v>2001</c:v>
                </c:pt>
                <c:pt idx="5" formatCode="0">
                  <c:v>2014</c:v>
                </c:pt>
                <c:pt idx="6" formatCode="0">
                  <c:v>2018</c:v>
                </c:pt>
              </c:numCache>
            </c:numRef>
          </c:cat>
          <c:val>
            <c:numRef>
              <c:f>Лист1!$D$2:$D$8</c:f>
              <c:numCache>
                <c:formatCode>_-* #,##0_-;\-* #,##0_-;_-* "-"??_-;_-@_-</c:formatCode>
                <c:ptCount val="7"/>
                <c:pt idx="0">
                  <c:v>4.3869999999999996</c:v>
                </c:pt>
                <c:pt idx="1">
                  <c:v>6.5709999999999997</c:v>
                </c:pt>
                <c:pt idx="2">
                  <c:v>7.766</c:v>
                </c:pt>
                <c:pt idx="3">
                  <c:v>9.2569999999999997</c:v>
                </c:pt>
                <c:pt idx="4" formatCode="0">
                  <c:v>10</c:v>
                </c:pt>
                <c:pt idx="5" formatCode="0">
                  <c:v>10</c:v>
                </c:pt>
                <c:pt idx="6" formatCode="0">
                  <c:v>10</c:v>
                </c:pt>
              </c:numCache>
            </c:numRef>
          </c:val>
          <c:extLst>
            <c:ext xmlns:c16="http://schemas.microsoft.com/office/drawing/2014/chart" uri="{C3380CC4-5D6E-409C-BE32-E72D297353CC}">
              <c16:uniqueId val="{00000002-28A9-9A46-8015-C8EA1688FCB0}"/>
            </c:ext>
          </c:extLst>
        </c:ser>
        <c:dLbls>
          <c:dLblPos val="ctr"/>
          <c:showLegendKey val="0"/>
          <c:showVal val="1"/>
          <c:showCatName val="0"/>
          <c:showSerName val="0"/>
          <c:showPercent val="0"/>
          <c:showBubbleSize val="0"/>
        </c:dLbls>
        <c:gapWidth val="150"/>
        <c:overlap val="100"/>
        <c:axId val="318412816"/>
        <c:axId val="242229008"/>
      </c:barChart>
      <c:catAx>
        <c:axId val="318412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42229008"/>
        <c:crosses val="autoZero"/>
        <c:auto val="1"/>
        <c:lblAlgn val="ctr"/>
        <c:lblOffset val="100"/>
        <c:noMultiLvlLbl val="0"/>
      </c:catAx>
      <c:valAx>
        <c:axId val="242229008"/>
        <c:scaling>
          <c:orientation val="minMax"/>
          <c:max val="55"/>
        </c:scaling>
        <c:delete val="1"/>
        <c:axPos val="l"/>
        <c:numFmt formatCode="_-* #,##0_-;\-* #,##0_-;_-* &quot;-&quot;??_-;_-@_-" sourceLinked="1"/>
        <c:majorTickMark val="none"/>
        <c:minorTickMark val="none"/>
        <c:tickLblPos val="nextTo"/>
        <c:crossAx val="3184128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2677651404685498E-2"/>
          <c:y val="3.5973338712667301E-2"/>
          <c:w val="0.91269271896568505"/>
          <c:h val="0.81879569055248602"/>
        </c:manualLayout>
      </c:layout>
      <c:lineChart>
        <c:grouping val="standard"/>
        <c:varyColors val="0"/>
        <c:ser>
          <c:idx val="0"/>
          <c:order val="0"/>
          <c:tx>
            <c:strRef>
              <c:f>Лист1!$B$1</c:f>
              <c:strCache>
                <c:ptCount val="1"/>
                <c:pt idx="0">
                  <c:v>15-19</c:v>
                </c:pt>
              </c:strCache>
            </c:strRef>
          </c:tx>
          <c:spPr>
            <a:ln>
              <a:solidFill>
                <a:srgbClr val="FF0000"/>
              </a:solidFill>
            </a:ln>
          </c:spPr>
          <c:marker>
            <c:spPr>
              <a:solidFill>
                <a:srgbClr val="FF0000"/>
              </a:solidFill>
            </c:spPr>
          </c:marker>
          <c:cat>
            <c:numRef>
              <c:f>Лист1!$A$2:$A$29</c:f>
              <c:numCache>
                <c:formatCode>General</c:formatCode>
                <c:ptCount val="28"/>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numCache>
            </c:numRef>
          </c:cat>
          <c:val>
            <c:numRef>
              <c:f>Лист1!$B$2:$B$29</c:f>
              <c:numCache>
                <c:formatCode>0.0</c:formatCode>
                <c:ptCount val="28"/>
                <c:pt idx="0">
                  <c:v>59.1</c:v>
                </c:pt>
                <c:pt idx="1">
                  <c:v>60.3</c:v>
                </c:pt>
                <c:pt idx="2">
                  <c:v>60.5</c:v>
                </c:pt>
                <c:pt idx="3">
                  <c:v>58.4</c:v>
                </c:pt>
                <c:pt idx="4">
                  <c:v>57</c:v>
                </c:pt>
                <c:pt idx="5">
                  <c:v>55.1</c:v>
                </c:pt>
                <c:pt idx="6">
                  <c:v>51.5</c:v>
                </c:pt>
                <c:pt idx="7">
                  <c:v>46.2</c:v>
                </c:pt>
                <c:pt idx="8">
                  <c:v>41.6</c:v>
                </c:pt>
                <c:pt idx="9">
                  <c:v>35</c:v>
                </c:pt>
                <c:pt idx="10">
                  <c:v>32.1</c:v>
                </c:pt>
                <c:pt idx="11">
                  <c:v>29.2</c:v>
                </c:pt>
                <c:pt idx="12">
                  <c:v>29.2</c:v>
                </c:pt>
                <c:pt idx="13">
                  <c:v>29</c:v>
                </c:pt>
                <c:pt idx="14">
                  <c:v>29.6</c:v>
                </c:pt>
                <c:pt idx="15">
                  <c:v>28.6</c:v>
                </c:pt>
                <c:pt idx="16">
                  <c:v>29.5</c:v>
                </c:pt>
                <c:pt idx="17">
                  <c:v>30.3</c:v>
                </c:pt>
                <c:pt idx="18">
                  <c:v>32</c:v>
                </c:pt>
                <c:pt idx="19">
                  <c:v>31.2</c:v>
                </c:pt>
                <c:pt idx="20">
                  <c:v>28.8</c:v>
                </c:pt>
                <c:pt idx="21">
                  <c:v>28.1</c:v>
                </c:pt>
                <c:pt idx="22">
                  <c:v>28.7</c:v>
                </c:pt>
                <c:pt idx="23">
                  <c:v>27.2</c:v>
                </c:pt>
                <c:pt idx="24">
                  <c:v>27</c:v>
                </c:pt>
                <c:pt idx="25">
                  <c:v>27.3</c:v>
                </c:pt>
                <c:pt idx="26">
                  <c:v>25.3</c:v>
                </c:pt>
                <c:pt idx="27">
                  <c:v>22.4</c:v>
                </c:pt>
              </c:numCache>
            </c:numRef>
          </c:val>
          <c:smooth val="0"/>
          <c:extLst>
            <c:ext xmlns:c16="http://schemas.microsoft.com/office/drawing/2014/chart" uri="{C3380CC4-5D6E-409C-BE32-E72D297353CC}">
              <c16:uniqueId val="{00000000-FF26-2A40-8B34-FE43E8F2A916}"/>
            </c:ext>
          </c:extLst>
        </c:ser>
        <c:ser>
          <c:idx val="1"/>
          <c:order val="1"/>
          <c:tx>
            <c:strRef>
              <c:f>Лист1!$C$1</c:f>
              <c:strCache>
                <c:ptCount val="1"/>
                <c:pt idx="0">
                  <c:v>20-24</c:v>
                </c:pt>
              </c:strCache>
            </c:strRef>
          </c:tx>
          <c:spPr>
            <a:ln>
              <a:solidFill>
                <a:srgbClr val="00B0F0"/>
              </a:solidFill>
            </a:ln>
          </c:spPr>
          <c:marker>
            <c:symbol val="square"/>
            <c:size val="5"/>
            <c:spPr>
              <a:solidFill>
                <a:srgbClr val="00B0F0"/>
              </a:solidFill>
            </c:spPr>
          </c:marker>
          <c:cat>
            <c:numRef>
              <c:f>Лист1!$A$2:$A$29</c:f>
              <c:numCache>
                <c:formatCode>General</c:formatCode>
                <c:ptCount val="28"/>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numCache>
            </c:numRef>
          </c:cat>
          <c:val>
            <c:numRef>
              <c:f>Лист1!$C$2:$C$29</c:f>
              <c:numCache>
                <c:formatCode>0.0</c:formatCode>
                <c:ptCount val="28"/>
                <c:pt idx="0">
                  <c:v>161.80000000000001</c:v>
                </c:pt>
                <c:pt idx="1">
                  <c:v>156.9</c:v>
                </c:pt>
                <c:pt idx="2">
                  <c:v>147.9</c:v>
                </c:pt>
                <c:pt idx="3">
                  <c:v>135.5</c:v>
                </c:pt>
                <c:pt idx="4">
                  <c:v>126.1</c:v>
                </c:pt>
                <c:pt idx="5">
                  <c:v>119.1</c:v>
                </c:pt>
                <c:pt idx="6">
                  <c:v>114.2</c:v>
                </c:pt>
                <c:pt idx="7">
                  <c:v>108.6</c:v>
                </c:pt>
                <c:pt idx="8">
                  <c:v>103.3</c:v>
                </c:pt>
                <c:pt idx="9">
                  <c:v>95.8</c:v>
                </c:pt>
                <c:pt idx="10">
                  <c:v>94.9</c:v>
                </c:pt>
                <c:pt idx="11">
                  <c:v>89.9</c:v>
                </c:pt>
                <c:pt idx="12">
                  <c:v>91.3</c:v>
                </c:pt>
                <c:pt idx="13">
                  <c:v>92.3</c:v>
                </c:pt>
                <c:pt idx="14">
                  <c:v>93.4</c:v>
                </c:pt>
                <c:pt idx="15">
                  <c:v>88.8</c:v>
                </c:pt>
                <c:pt idx="16">
                  <c:v>92.2</c:v>
                </c:pt>
                <c:pt idx="17">
                  <c:v>92.2</c:v>
                </c:pt>
                <c:pt idx="18">
                  <c:v>97.5</c:v>
                </c:pt>
                <c:pt idx="19">
                  <c:v>94.8</c:v>
                </c:pt>
                <c:pt idx="20">
                  <c:v>90.1</c:v>
                </c:pt>
                <c:pt idx="21">
                  <c:v>89.9</c:v>
                </c:pt>
                <c:pt idx="22">
                  <c:v>93.6</c:v>
                </c:pt>
                <c:pt idx="23">
                  <c:v>91</c:v>
                </c:pt>
                <c:pt idx="24">
                  <c:v>89.9</c:v>
                </c:pt>
                <c:pt idx="25">
                  <c:v>92.3</c:v>
                </c:pt>
                <c:pt idx="26">
                  <c:v>87.8</c:v>
                </c:pt>
                <c:pt idx="27">
                  <c:v>79.5</c:v>
                </c:pt>
              </c:numCache>
            </c:numRef>
          </c:val>
          <c:smooth val="0"/>
          <c:extLst>
            <c:ext xmlns:c16="http://schemas.microsoft.com/office/drawing/2014/chart" uri="{C3380CC4-5D6E-409C-BE32-E72D297353CC}">
              <c16:uniqueId val="{00000001-FF26-2A40-8B34-FE43E8F2A916}"/>
            </c:ext>
          </c:extLst>
        </c:ser>
        <c:ser>
          <c:idx val="2"/>
          <c:order val="2"/>
          <c:tx>
            <c:strRef>
              <c:f>Лист1!$D$1</c:f>
              <c:strCache>
                <c:ptCount val="1"/>
                <c:pt idx="0">
                  <c:v>25-29</c:v>
                </c:pt>
              </c:strCache>
            </c:strRef>
          </c:tx>
          <c:spPr>
            <a:ln>
              <a:solidFill>
                <a:srgbClr val="66FF66"/>
              </a:solidFill>
            </a:ln>
          </c:spPr>
          <c:marker>
            <c:symbol val="triangle"/>
            <c:size val="5"/>
            <c:spPr>
              <a:solidFill>
                <a:srgbClr val="66FF66"/>
              </a:solidFill>
            </c:spPr>
          </c:marker>
          <c:cat>
            <c:numRef>
              <c:f>Лист1!$A$2:$A$29</c:f>
              <c:numCache>
                <c:formatCode>General</c:formatCode>
                <c:ptCount val="28"/>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numCache>
            </c:numRef>
          </c:cat>
          <c:val>
            <c:numRef>
              <c:f>Лист1!$D$2:$D$29</c:f>
              <c:numCache>
                <c:formatCode>0.0</c:formatCode>
                <c:ptCount val="28"/>
                <c:pt idx="0">
                  <c:v>87.6</c:v>
                </c:pt>
                <c:pt idx="1">
                  <c:v>82.4</c:v>
                </c:pt>
                <c:pt idx="2">
                  <c:v>76.5</c:v>
                </c:pt>
                <c:pt idx="3">
                  <c:v>72.2</c:v>
                </c:pt>
                <c:pt idx="4">
                  <c:v>67.8</c:v>
                </c:pt>
                <c:pt idx="5">
                  <c:v>65.8</c:v>
                </c:pt>
                <c:pt idx="6">
                  <c:v>62.8</c:v>
                </c:pt>
                <c:pt idx="7">
                  <c:v>61.4</c:v>
                </c:pt>
                <c:pt idx="8">
                  <c:v>59.2</c:v>
                </c:pt>
                <c:pt idx="9">
                  <c:v>56.8</c:v>
                </c:pt>
                <c:pt idx="10">
                  <c:v>57.7</c:v>
                </c:pt>
                <c:pt idx="11">
                  <c:v>57.4</c:v>
                </c:pt>
                <c:pt idx="12">
                  <c:v>62.7</c:v>
                </c:pt>
                <c:pt idx="13">
                  <c:v>67.099999999999994</c:v>
                </c:pt>
                <c:pt idx="14">
                  <c:v>70.599999999999994</c:v>
                </c:pt>
                <c:pt idx="15">
                  <c:v>71.7</c:v>
                </c:pt>
                <c:pt idx="16">
                  <c:v>79.400000000000006</c:v>
                </c:pt>
                <c:pt idx="17">
                  <c:v>81.3</c:v>
                </c:pt>
                <c:pt idx="18">
                  <c:v>87.8</c:v>
                </c:pt>
                <c:pt idx="19">
                  <c:v>89</c:v>
                </c:pt>
                <c:pt idx="20">
                  <c:v>87.9</c:v>
                </c:pt>
                <c:pt idx="21">
                  <c:v>89.2</c:v>
                </c:pt>
                <c:pt idx="22">
                  <c:v>93.6</c:v>
                </c:pt>
                <c:pt idx="23">
                  <c:v>91.5</c:v>
                </c:pt>
                <c:pt idx="24">
                  <c:v>91.3</c:v>
                </c:pt>
                <c:pt idx="25">
                  <c:v>91.8</c:v>
                </c:pt>
                <c:pt idx="26">
                  <c:v>90.1</c:v>
                </c:pt>
                <c:pt idx="27">
                  <c:v>84.8</c:v>
                </c:pt>
              </c:numCache>
            </c:numRef>
          </c:val>
          <c:smooth val="0"/>
          <c:extLst>
            <c:ext xmlns:c16="http://schemas.microsoft.com/office/drawing/2014/chart" uri="{C3380CC4-5D6E-409C-BE32-E72D297353CC}">
              <c16:uniqueId val="{00000002-FF26-2A40-8B34-FE43E8F2A916}"/>
            </c:ext>
          </c:extLst>
        </c:ser>
        <c:ser>
          <c:idx val="3"/>
          <c:order val="3"/>
          <c:tx>
            <c:strRef>
              <c:f>Лист1!$E$1</c:f>
              <c:strCache>
                <c:ptCount val="1"/>
                <c:pt idx="0">
                  <c:v>30-34</c:v>
                </c:pt>
              </c:strCache>
            </c:strRef>
          </c:tx>
          <c:spPr>
            <a:ln>
              <a:solidFill>
                <a:srgbClr val="7030A0"/>
              </a:solidFill>
            </a:ln>
          </c:spPr>
          <c:marker>
            <c:symbol val="triangle"/>
            <c:size val="7"/>
            <c:spPr>
              <a:solidFill>
                <a:schemeClr val="accent6">
                  <a:lumMod val="60000"/>
                  <a:lumOff val="40000"/>
                </a:schemeClr>
              </a:solidFill>
            </c:spPr>
          </c:marker>
          <c:cat>
            <c:numRef>
              <c:f>Лист1!$A$2:$A$29</c:f>
              <c:numCache>
                <c:formatCode>General</c:formatCode>
                <c:ptCount val="28"/>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numCache>
            </c:numRef>
          </c:cat>
          <c:val>
            <c:numRef>
              <c:f>Лист1!$E$2:$E$29</c:f>
              <c:numCache>
                <c:formatCode>0.0</c:formatCode>
                <c:ptCount val="28"/>
                <c:pt idx="0">
                  <c:v>41.6</c:v>
                </c:pt>
                <c:pt idx="1">
                  <c:v>37.9</c:v>
                </c:pt>
                <c:pt idx="2">
                  <c:v>34.6</c:v>
                </c:pt>
                <c:pt idx="3">
                  <c:v>32</c:v>
                </c:pt>
                <c:pt idx="4">
                  <c:v>29.6</c:v>
                </c:pt>
                <c:pt idx="5">
                  <c:v>27.5</c:v>
                </c:pt>
                <c:pt idx="6">
                  <c:v>26.6</c:v>
                </c:pt>
                <c:pt idx="7">
                  <c:v>26.4</c:v>
                </c:pt>
                <c:pt idx="8">
                  <c:v>26.2</c:v>
                </c:pt>
                <c:pt idx="9">
                  <c:v>25.9</c:v>
                </c:pt>
                <c:pt idx="10">
                  <c:v>26.5</c:v>
                </c:pt>
                <c:pt idx="11">
                  <c:v>27.5</c:v>
                </c:pt>
                <c:pt idx="12">
                  <c:v>30.2</c:v>
                </c:pt>
                <c:pt idx="13">
                  <c:v>33</c:v>
                </c:pt>
                <c:pt idx="14">
                  <c:v>35.4</c:v>
                </c:pt>
                <c:pt idx="15">
                  <c:v>37.700000000000003</c:v>
                </c:pt>
                <c:pt idx="16">
                  <c:v>42.7</c:v>
                </c:pt>
                <c:pt idx="17">
                  <c:v>45.4</c:v>
                </c:pt>
                <c:pt idx="18">
                  <c:v>51.1</c:v>
                </c:pt>
                <c:pt idx="19">
                  <c:v>54.1</c:v>
                </c:pt>
                <c:pt idx="20">
                  <c:v>55.1</c:v>
                </c:pt>
                <c:pt idx="21">
                  <c:v>58</c:v>
                </c:pt>
                <c:pt idx="22">
                  <c:v>61.4</c:v>
                </c:pt>
                <c:pt idx="23">
                  <c:v>61.2</c:v>
                </c:pt>
                <c:pt idx="24">
                  <c:v>60.6</c:v>
                </c:pt>
                <c:pt idx="25">
                  <c:v>58.8</c:v>
                </c:pt>
                <c:pt idx="26">
                  <c:v>58.7</c:v>
                </c:pt>
                <c:pt idx="27">
                  <c:v>56.3</c:v>
                </c:pt>
              </c:numCache>
            </c:numRef>
          </c:val>
          <c:smooth val="0"/>
          <c:extLst>
            <c:ext xmlns:c16="http://schemas.microsoft.com/office/drawing/2014/chart" uri="{C3380CC4-5D6E-409C-BE32-E72D297353CC}">
              <c16:uniqueId val="{00000003-FF26-2A40-8B34-FE43E8F2A916}"/>
            </c:ext>
          </c:extLst>
        </c:ser>
        <c:dLbls>
          <c:showLegendKey val="0"/>
          <c:showVal val="0"/>
          <c:showCatName val="0"/>
          <c:showSerName val="0"/>
          <c:showPercent val="0"/>
          <c:showBubbleSize val="0"/>
        </c:dLbls>
        <c:marker val="1"/>
        <c:smooth val="0"/>
        <c:axId val="865330144"/>
        <c:axId val="866012608"/>
      </c:lineChart>
      <c:catAx>
        <c:axId val="865330144"/>
        <c:scaling>
          <c:orientation val="minMax"/>
        </c:scaling>
        <c:delete val="0"/>
        <c:axPos val="b"/>
        <c:numFmt formatCode="General" sourceLinked="1"/>
        <c:majorTickMark val="out"/>
        <c:minorTickMark val="none"/>
        <c:tickLblPos val="nextTo"/>
        <c:txPr>
          <a:bodyPr/>
          <a:lstStyle/>
          <a:p>
            <a:pPr>
              <a:defRPr sz="1600"/>
            </a:pPr>
            <a:endParaRPr lang="en-US"/>
          </a:p>
        </c:txPr>
        <c:crossAx val="866012608"/>
        <c:crosses val="autoZero"/>
        <c:auto val="1"/>
        <c:lblAlgn val="ctr"/>
        <c:lblOffset val="100"/>
        <c:noMultiLvlLbl val="0"/>
      </c:catAx>
      <c:valAx>
        <c:axId val="866012608"/>
        <c:scaling>
          <c:orientation val="minMax"/>
          <c:max val="170"/>
          <c:min val="25"/>
        </c:scaling>
        <c:delete val="0"/>
        <c:axPos val="l"/>
        <c:majorGridlines/>
        <c:numFmt formatCode="0.0" sourceLinked="1"/>
        <c:majorTickMark val="out"/>
        <c:minorTickMark val="none"/>
        <c:tickLblPos val="nextTo"/>
        <c:txPr>
          <a:bodyPr/>
          <a:lstStyle/>
          <a:p>
            <a:pPr>
              <a:defRPr sz="1400"/>
            </a:pPr>
            <a:endParaRPr lang="en-US"/>
          </a:p>
        </c:txPr>
        <c:crossAx val="865330144"/>
        <c:crosses val="autoZero"/>
        <c:crossBetween val="between"/>
        <c:majorUnit val="10"/>
      </c:valAx>
      <c:spPr>
        <a:noFill/>
        <a:ln w="25402">
          <a:noFill/>
        </a:ln>
      </c:spPr>
    </c:plotArea>
    <c:legend>
      <c:legendPos val="r"/>
      <c:layout>
        <c:manualLayout>
          <c:xMode val="edge"/>
          <c:yMode val="edge"/>
          <c:x val="0.82402002639843397"/>
          <c:y val="2.6291713535808E-2"/>
          <c:w val="0.11733806684569"/>
          <c:h val="0.29080482586735501"/>
        </c:manualLayout>
      </c:layout>
      <c:overlay val="0"/>
      <c:spPr>
        <a:solidFill>
          <a:schemeClr val="bg1"/>
        </a:solidFill>
      </c:spPr>
    </c:legend>
    <c:plotVisOnly val="1"/>
    <c:dispBlanksAs val="gap"/>
    <c:showDLblsOverMax val="0"/>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2000" dirty="0">
                <a:latin typeface="Arial" charset="0"/>
                <a:ea typeface="Arial" charset="0"/>
                <a:cs typeface="Arial" charset="0"/>
              </a:rPr>
              <a:t>Young Ukrainian’s priorities</a:t>
            </a:r>
            <a:r>
              <a:rPr lang="ru-RU" sz="2000" dirty="0">
                <a:latin typeface="Arial" charset="0"/>
                <a:ea typeface="Arial" charset="0"/>
                <a:cs typeface="Arial" charset="0"/>
              </a:rPr>
              <a:t>, 2016, %</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Лист1!$B$1</c:f>
              <c:strCache>
                <c:ptCount val="1"/>
                <c:pt idx="0">
                  <c:v>Столбец1</c:v>
                </c:pt>
              </c:strCache>
            </c:strRef>
          </c:tx>
          <c:spPr>
            <a:solidFill>
              <a:srgbClr val="66FF66"/>
            </a:solidFill>
            <a:ln>
              <a:solidFill>
                <a:srgbClr val="66FF66"/>
              </a:solid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Arial" charset="0"/>
                    <a:ea typeface="Arial" charset="0"/>
                    <a:cs typeface="Arial"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Лист1!$A$2:$A$11</c:f>
              <c:strCache>
                <c:ptCount val="10"/>
                <c:pt idx="0">
                  <c:v>family happiness</c:v>
                </c:pt>
                <c:pt idx="1">
                  <c:v>career</c:v>
                </c:pt>
                <c:pt idx="2">
                  <c:v>freedom and independence</c:v>
                </c:pt>
                <c:pt idx="3">
                  <c:v>self-realization</c:v>
                </c:pt>
                <c:pt idx="4">
                  <c:v>wealth</c:v>
                </c:pt>
                <c:pt idx="5">
                  <c:v>high skill</c:v>
                </c:pt>
                <c:pt idx="6">
                  <c:v>benefit your country</c:v>
                </c:pt>
                <c:pt idx="7">
                  <c:v>rest and opportunity not to interfere in anything</c:v>
                </c:pt>
                <c:pt idx="8">
                  <c:v>power</c:v>
                </c:pt>
                <c:pt idx="9">
                  <c:v>other </c:v>
                </c:pt>
              </c:strCache>
            </c:strRef>
          </c:cat>
          <c:val>
            <c:numRef>
              <c:f>Лист1!$B$2:$B$11</c:f>
              <c:numCache>
                <c:formatCode>General</c:formatCode>
                <c:ptCount val="10"/>
                <c:pt idx="0">
                  <c:v>71.7</c:v>
                </c:pt>
                <c:pt idx="1">
                  <c:v>48.1</c:v>
                </c:pt>
                <c:pt idx="2">
                  <c:v>38</c:v>
                </c:pt>
                <c:pt idx="3">
                  <c:v>32.1</c:v>
                </c:pt>
                <c:pt idx="4">
                  <c:v>25</c:v>
                </c:pt>
                <c:pt idx="5">
                  <c:v>18.600000000000001</c:v>
                </c:pt>
                <c:pt idx="6">
                  <c:v>12.7</c:v>
                </c:pt>
                <c:pt idx="7">
                  <c:v>10.5</c:v>
                </c:pt>
                <c:pt idx="8">
                  <c:v>5.2</c:v>
                </c:pt>
                <c:pt idx="9">
                  <c:v>3.8</c:v>
                </c:pt>
              </c:numCache>
            </c:numRef>
          </c:val>
          <c:extLst>
            <c:ext xmlns:c16="http://schemas.microsoft.com/office/drawing/2014/chart" uri="{C3380CC4-5D6E-409C-BE32-E72D297353CC}">
              <c16:uniqueId val="{00000000-1AE2-6F4B-84B0-E82137B361DB}"/>
            </c:ext>
          </c:extLst>
        </c:ser>
        <c:dLbls>
          <c:showLegendKey val="0"/>
          <c:showVal val="0"/>
          <c:showCatName val="0"/>
          <c:showSerName val="0"/>
          <c:showPercent val="0"/>
          <c:showBubbleSize val="0"/>
        </c:dLbls>
        <c:gapWidth val="219"/>
        <c:overlap val="-27"/>
        <c:axId val="616777664"/>
        <c:axId val="1098464720"/>
      </c:barChart>
      <c:catAx>
        <c:axId val="6167776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charset="0"/>
                <a:ea typeface="Arial" charset="0"/>
                <a:cs typeface="Arial" charset="0"/>
              </a:defRPr>
            </a:pPr>
            <a:endParaRPr lang="en-US"/>
          </a:p>
        </c:txPr>
        <c:crossAx val="1098464720"/>
        <c:crosses val="autoZero"/>
        <c:auto val="1"/>
        <c:lblAlgn val="ctr"/>
        <c:lblOffset val="100"/>
        <c:noMultiLvlLbl val="0"/>
      </c:catAx>
      <c:valAx>
        <c:axId val="1098464720"/>
        <c:scaling>
          <c:orientation val="minMax"/>
        </c:scaling>
        <c:delete val="1"/>
        <c:axPos val="l"/>
        <c:numFmt formatCode="General" sourceLinked="1"/>
        <c:majorTickMark val="none"/>
        <c:minorTickMark val="none"/>
        <c:tickLblPos val="nextTo"/>
        <c:crossAx val="6167776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382501418149276"/>
          <c:y val="3.6259540817169318E-2"/>
          <c:w val="0.73189547487119699"/>
          <c:h val="0.86028860391998696"/>
        </c:manualLayout>
      </c:layout>
      <c:lineChart>
        <c:grouping val="standard"/>
        <c:varyColors val="0"/>
        <c:ser>
          <c:idx val="0"/>
          <c:order val="0"/>
          <c:tx>
            <c:strRef>
              <c:f>Лист1!$B$1</c:f>
              <c:strCache>
                <c:ptCount val="1"/>
                <c:pt idx="0">
                  <c:v>urban-male</c:v>
                </c:pt>
              </c:strCache>
            </c:strRef>
          </c:tx>
          <c:spPr>
            <a:ln w="25402">
              <a:solidFill>
                <a:srgbClr val="0070C0"/>
              </a:solidFill>
              <a:prstDash val="solid"/>
            </a:ln>
          </c:spPr>
          <c:marker>
            <c:symbol val="square"/>
            <c:size val="5"/>
            <c:spPr>
              <a:solidFill>
                <a:srgbClr val="0070C0"/>
              </a:solidFill>
              <a:ln>
                <a:solidFill>
                  <a:srgbClr val="865357"/>
                </a:solidFill>
                <a:prstDash val="solid"/>
              </a:ln>
            </c:spPr>
          </c:marker>
          <c:cat>
            <c:numRef>
              <c:f>Лист1!$A$2:$A$28</c:f>
              <c:numCache>
                <c:formatCode>General</c:formatCode>
                <c:ptCount val="27"/>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numCache>
            </c:numRef>
          </c:cat>
          <c:val>
            <c:numRef>
              <c:f>Лист1!$B$2:$B$28</c:f>
              <c:numCache>
                <c:formatCode>0.0</c:formatCode>
                <c:ptCount val="27"/>
                <c:pt idx="0">
                  <c:v>65.3</c:v>
                </c:pt>
                <c:pt idx="1">
                  <c:v>64.3</c:v>
                </c:pt>
                <c:pt idx="2">
                  <c:v>63.5</c:v>
                </c:pt>
                <c:pt idx="3">
                  <c:v>62.7</c:v>
                </c:pt>
                <c:pt idx="4">
                  <c:v>61.2</c:v>
                </c:pt>
                <c:pt idx="5">
                  <c:v>61.6</c:v>
                </c:pt>
                <c:pt idx="6">
                  <c:v>62.5</c:v>
                </c:pt>
                <c:pt idx="7">
                  <c:v>63.5</c:v>
                </c:pt>
                <c:pt idx="8">
                  <c:v>62.9</c:v>
                </c:pt>
                <c:pt idx="9">
                  <c:v>62.3</c:v>
                </c:pt>
                <c:pt idx="10">
                  <c:v>62.7</c:v>
                </c:pt>
                <c:pt idx="11">
                  <c:v>62.4</c:v>
                </c:pt>
                <c:pt idx="12">
                  <c:v>62.6</c:v>
                </c:pt>
                <c:pt idx="13">
                  <c:v>62.5</c:v>
                </c:pt>
                <c:pt idx="14">
                  <c:v>62.2</c:v>
                </c:pt>
                <c:pt idx="15">
                  <c:v>62.9</c:v>
                </c:pt>
                <c:pt idx="16">
                  <c:v>62.6</c:v>
                </c:pt>
                <c:pt idx="17">
                  <c:v>63.1</c:v>
                </c:pt>
                <c:pt idx="18">
                  <c:v>65.2</c:v>
                </c:pt>
                <c:pt idx="19">
                  <c:v>65.900000000000006</c:v>
                </c:pt>
                <c:pt idx="20">
                  <c:v>66.7</c:v>
                </c:pt>
                <c:pt idx="21">
                  <c:v>66.8</c:v>
                </c:pt>
                <c:pt idx="22">
                  <c:v>67.099999999999994</c:v>
                </c:pt>
                <c:pt idx="23">
                  <c:v>67.099999999999994</c:v>
                </c:pt>
                <c:pt idx="24">
                  <c:v>67.3</c:v>
                </c:pt>
                <c:pt idx="25">
                  <c:v>69.11</c:v>
                </c:pt>
                <c:pt idx="26">
                  <c:v>69.44</c:v>
                </c:pt>
              </c:numCache>
            </c:numRef>
          </c:val>
          <c:smooth val="0"/>
          <c:extLst>
            <c:ext xmlns:c16="http://schemas.microsoft.com/office/drawing/2014/chart" uri="{C3380CC4-5D6E-409C-BE32-E72D297353CC}">
              <c16:uniqueId val="{00000000-6C18-714B-8C96-B2FC391BD318}"/>
            </c:ext>
          </c:extLst>
        </c:ser>
        <c:ser>
          <c:idx val="1"/>
          <c:order val="1"/>
          <c:tx>
            <c:strRef>
              <c:f>Лист1!$C$1</c:f>
              <c:strCache>
                <c:ptCount val="1"/>
                <c:pt idx="0">
                  <c:v>urban-female</c:v>
                </c:pt>
              </c:strCache>
            </c:strRef>
          </c:tx>
          <c:spPr>
            <a:ln w="25402">
              <a:solidFill>
                <a:srgbClr val="DD0806"/>
              </a:solidFill>
              <a:prstDash val="solid"/>
            </a:ln>
          </c:spPr>
          <c:marker>
            <c:symbol val="square"/>
            <c:size val="5"/>
            <c:spPr>
              <a:solidFill>
                <a:srgbClr val="FF0000"/>
              </a:solidFill>
              <a:ln>
                <a:solidFill>
                  <a:srgbClr val="FF0000"/>
                </a:solidFill>
              </a:ln>
            </c:spPr>
          </c:marker>
          <c:cat>
            <c:numRef>
              <c:f>Лист1!$A$2:$A$28</c:f>
              <c:numCache>
                <c:formatCode>General</c:formatCode>
                <c:ptCount val="27"/>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numCache>
            </c:numRef>
          </c:cat>
          <c:val>
            <c:numRef>
              <c:f>Лист1!$C$2:$C$28</c:f>
              <c:numCache>
                <c:formatCode>0.0</c:formatCode>
                <c:ptCount val="27"/>
                <c:pt idx="0">
                  <c:v>74.3</c:v>
                </c:pt>
                <c:pt idx="1">
                  <c:v>74</c:v>
                </c:pt>
                <c:pt idx="2">
                  <c:v>73.3</c:v>
                </c:pt>
                <c:pt idx="3">
                  <c:v>72.900000000000006</c:v>
                </c:pt>
                <c:pt idx="4">
                  <c:v>72.400000000000006</c:v>
                </c:pt>
                <c:pt idx="5">
                  <c:v>72.7</c:v>
                </c:pt>
                <c:pt idx="6">
                  <c:v>73.2</c:v>
                </c:pt>
                <c:pt idx="7">
                  <c:v>73.8</c:v>
                </c:pt>
                <c:pt idx="8">
                  <c:v>73.599999999999994</c:v>
                </c:pt>
                <c:pt idx="9">
                  <c:v>73.5</c:v>
                </c:pt>
                <c:pt idx="10">
                  <c:v>73.599999999999994</c:v>
                </c:pt>
                <c:pt idx="11">
                  <c:v>73.8</c:v>
                </c:pt>
                <c:pt idx="12">
                  <c:v>73.7</c:v>
                </c:pt>
                <c:pt idx="13">
                  <c:v>73.8</c:v>
                </c:pt>
                <c:pt idx="14">
                  <c:v>73.7</c:v>
                </c:pt>
                <c:pt idx="15">
                  <c:v>74.099999999999994</c:v>
                </c:pt>
                <c:pt idx="16">
                  <c:v>74</c:v>
                </c:pt>
                <c:pt idx="17">
                  <c:v>74.2</c:v>
                </c:pt>
                <c:pt idx="18">
                  <c:v>75.2</c:v>
                </c:pt>
                <c:pt idx="19">
                  <c:v>75.5</c:v>
                </c:pt>
                <c:pt idx="20">
                  <c:v>76.2</c:v>
                </c:pt>
                <c:pt idx="21">
                  <c:v>76.400000000000006</c:v>
                </c:pt>
                <c:pt idx="22">
                  <c:v>76.599999999999994</c:v>
                </c:pt>
                <c:pt idx="23">
                  <c:v>76.8</c:v>
                </c:pt>
                <c:pt idx="24">
                  <c:v>76.7</c:v>
                </c:pt>
                <c:pt idx="25">
                  <c:v>78.180000000000007</c:v>
                </c:pt>
                <c:pt idx="26">
                  <c:v>78.53</c:v>
                </c:pt>
              </c:numCache>
            </c:numRef>
          </c:val>
          <c:smooth val="0"/>
          <c:extLst>
            <c:ext xmlns:c16="http://schemas.microsoft.com/office/drawing/2014/chart" uri="{C3380CC4-5D6E-409C-BE32-E72D297353CC}">
              <c16:uniqueId val="{00000001-6C18-714B-8C96-B2FC391BD318}"/>
            </c:ext>
          </c:extLst>
        </c:ser>
        <c:ser>
          <c:idx val="2"/>
          <c:order val="2"/>
          <c:tx>
            <c:strRef>
              <c:f>Лист1!$D$1</c:f>
              <c:strCache>
                <c:ptCount val="1"/>
                <c:pt idx="0">
                  <c:v>rural-male</c:v>
                </c:pt>
              </c:strCache>
            </c:strRef>
          </c:tx>
          <c:spPr>
            <a:ln w="25402">
              <a:solidFill>
                <a:srgbClr val="0070C0"/>
              </a:solidFill>
              <a:prstDash val="solid"/>
            </a:ln>
          </c:spPr>
          <c:marker>
            <c:symbol val="triangle"/>
            <c:size val="5"/>
            <c:spPr>
              <a:solidFill>
                <a:srgbClr val="0070C0"/>
              </a:solidFill>
              <a:ln>
                <a:solidFill>
                  <a:srgbClr val="865357"/>
                </a:solidFill>
                <a:prstDash val="solid"/>
              </a:ln>
            </c:spPr>
          </c:marker>
          <c:cat>
            <c:numRef>
              <c:f>Лист1!$A$2:$A$28</c:f>
              <c:numCache>
                <c:formatCode>General</c:formatCode>
                <c:ptCount val="27"/>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numCache>
            </c:numRef>
          </c:cat>
          <c:val>
            <c:numRef>
              <c:f>Лист1!$D$2:$D$28</c:f>
              <c:numCache>
                <c:formatCode>0.0</c:formatCode>
                <c:ptCount val="27"/>
                <c:pt idx="0">
                  <c:v>63.1</c:v>
                </c:pt>
                <c:pt idx="1">
                  <c:v>62.6</c:v>
                </c:pt>
                <c:pt idx="2">
                  <c:v>62.3</c:v>
                </c:pt>
                <c:pt idx="3">
                  <c:v>61.8</c:v>
                </c:pt>
                <c:pt idx="4">
                  <c:v>61.2</c:v>
                </c:pt>
                <c:pt idx="5">
                  <c:v>61.3</c:v>
                </c:pt>
                <c:pt idx="6">
                  <c:v>61.6</c:v>
                </c:pt>
                <c:pt idx="7">
                  <c:v>62.5</c:v>
                </c:pt>
                <c:pt idx="8">
                  <c:v>62.1</c:v>
                </c:pt>
                <c:pt idx="9">
                  <c:v>61.8</c:v>
                </c:pt>
                <c:pt idx="10">
                  <c:v>61.6</c:v>
                </c:pt>
                <c:pt idx="11">
                  <c:v>61.6</c:v>
                </c:pt>
                <c:pt idx="12">
                  <c:v>61.5</c:v>
                </c:pt>
                <c:pt idx="13">
                  <c:v>61.1</c:v>
                </c:pt>
                <c:pt idx="14">
                  <c:v>60.1</c:v>
                </c:pt>
                <c:pt idx="15">
                  <c:v>61</c:v>
                </c:pt>
                <c:pt idx="16">
                  <c:v>60.2</c:v>
                </c:pt>
                <c:pt idx="17">
                  <c:v>60.6</c:v>
                </c:pt>
                <c:pt idx="18">
                  <c:v>62.7</c:v>
                </c:pt>
                <c:pt idx="19">
                  <c:v>63.8</c:v>
                </c:pt>
                <c:pt idx="20">
                  <c:v>64.599999999999994</c:v>
                </c:pt>
                <c:pt idx="21">
                  <c:v>64.599999999999994</c:v>
                </c:pt>
                <c:pt idx="22">
                  <c:v>64.8</c:v>
                </c:pt>
                <c:pt idx="23">
                  <c:v>64.5</c:v>
                </c:pt>
                <c:pt idx="24">
                  <c:v>64.7</c:v>
                </c:pt>
                <c:pt idx="25">
                  <c:v>65.510000000000005</c:v>
                </c:pt>
                <c:pt idx="26">
                  <c:v>65.739999999999995</c:v>
                </c:pt>
              </c:numCache>
            </c:numRef>
          </c:val>
          <c:smooth val="0"/>
          <c:extLst>
            <c:ext xmlns:c16="http://schemas.microsoft.com/office/drawing/2014/chart" uri="{C3380CC4-5D6E-409C-BE32-E72D297353CC}">
              <c16:uniqueId val="{00000002-6C18-714B-8C96-B2FC391BD318}"/>
            </c:ext>
          </c:extLst>
        </c:ser>
        <c:ser>
          <c:idx val="3"/>
          <c:order val="3"/>
          <c:tx>
            <c:strRef>
              <c:f>Лист1!$E$1</c:f>
              <c:strCache>
                <c:ptCount val="1"/>
                <c:pt idx="0">
                  <c:v>rural-female</c:v>
                </c:pt>
              </c:strCache>
            </c:strRef>
          </c:tx>
          <c:spPr>
            <a:ln w="25402">
              <a:solidFill>
                <a:srgbClr val="DD0806"/>
              </a:solidFill>
              <a:prstDash val="solid"/>
            </a:ln>
          </c:spPr>
          <c:marker>
            <c:symbol val="triangle"/>
            <c:size val="5"/>
            <c:spPr>
              <a:solidFill>
                <a:srgbClr val="FF0000"/>
              </a:solidFill>
              <a:ln>
                <a:solidFill>
                  <a:srgbClr val="FF0000"/>
                </a:solidFill>
              </a:ln>
            </c:spPr>
          </c:marker>
          <c:cat>
            <c:numRef>
              <c:f>Лист1!$A$2:$A$28</c:f>
              <c:numCache>
                <c:formatCode>General</c:formatCode>
                <c:ptCount val="27"/>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numCache>
            </c:numRef>
          </c:cat>
          <c:val>
            <c:numRef>
              <c:f>Лист1!$E$2:$E$28</c:f>
              <c:numCache>
                <c:formatCode>0.0</c:formatCode>
                <c:ptCount val="27"/>
                <c:pt idx="0">
                  <c:v>73.8</c:v>
                </c:pt>
                <c:pt idx="1">
                  <c:v>73.7</c:v>
                </c:pt>
                <c:pt idx="2">
                  <c:v>73.3</c:v>
                </c:pt>
                <c:pt idx="3">
                  <c:v>72.8</c:v>
                </c:pt>
                <c:pt idx="4">
                  <c:v>72.7</c:v>
                </c:pt>
                <c:pt idx="5">
                  <c:v>72.8</c:v>
                </c:pt>
                <c:pt idx="6">
                  <c:v>73.099999999999994</c:v>
                </c:pt>
                <c:pt idx="7">
                  <c:v>73.8</c:v>
                </c:pt>
                <c:pt idx="8">
                  <c:v>73.5</c:v>
                </c:pt>
                <c:pt idx="9">
                  <c:v>73.5</c:v>
                </c:pt>
                <c:pt idx="10">
                  <c:v>73.5</c:v>
                </c:pt>
                <c:pt idx="11">
                  <c:v>73.400000000000006</c:v>
                </c:pt>
                <c:pt idx="12">
                  <c:v>73.3</c:v>
                </c:pt>
                <c:pt idx="13">
                  <c:v>73.3</c:v>
                </c:pt>
                <c:pt idx="14">
                  <c:v>72.8</c:v>
                </c:pt>
                <c:pt idx="15">
                  <c:v>73.2</c:v>
                </c:pt>
                <c:pt idx="16">
                  <c:v>73</c:v>
                </c:pt>
                <c:pt idx="17">
                  <c:v>73.2</c:v>
                </c:pt>
                <c:pt idx="18">
                  <c:v>74</c:v>
                </c:pt>
                <c:pt idx="19">
                  <c:v>74.5</c:v>
                </c:pt>
                <c:pt idx="20">
                  <c:v>75.2</c:v>
                </c:pt>
                <c:pt idx="21">
                  <c:v>75.2</c:v>
                </c:pt>
                <c:pt idx="22">
                  <c:v>75.3</c:v>
                </c:pt>
                <c:pt idx="23">
                  <c:v>75.3</c:v>
                </c:pt>
                <c:pt idx="24">
                  <c:v>75.400000000000006</c:v>
                </c:pt>
                <c:pt idx="25">
                  <c:v>75.900000000000006</c:v>
                </c:pt>
                <c:pt idx="26">
                  <c:v>76.2</c:v>
                </c:pt>
              </c:numCache>
            </c:numRef>
          </c:val>
          <c:smooth val="0"/>
          <c:extLst>
            <c:ext xmlns:c16="http://schemas.microsoft.com/office/drawing/2014/chart" uri="{C3380CC4-5D6E-409C-BE32-E72D297353CC}">
              <c16:uniqueId val="{00000003-6C18-714B-8C96-B2FC391BD318}"/>
            </c:ext>
          </c:extLst>
        </c:ser>
        <c:dLbls>
          <c:showLegendKey val="0"/>
          <c:showVal val="0"/>
          <c:showCatName val="0"/>
          <c:showSerName val="0"/>
          <c:showPercent val="0"/>
          <c:showBubbleSize val="0"/>
        </c:dLbls>
        <c:marker val="1"/>
        <c:smooth val="0"/>
        <c:axId val="865323040"/>
        <c:axId val="865581680"/>
      </c:lineChart>
      <c:catAx>
        <c:axId val="865323040"/>
        <c:scaling>
          <c:orientation val="minMax"/>
        </c:scaling>
        <c:delete val="0"/>
        <c:axPos val="b"/>
        <c:numFmt formatCode="General" sourceLinked="1"/>
        <c:majorTickMark val="out"/>
        <c:minorTickMark val="none"/>
        <c:tickLblPos val="nextTo"/>
        <c:spPr>
          <a:ln w="3175">
            <a:solidFill>
              <a:srgbClr val="808080"/>
            </a:solidFill>
            <a:prstDash val="solid"/>
          </a:ln>
        </c:spPr>
        <c:txPr>
          <a:bodyPr/>
          <a:lstStyle/>
          <a:p>
            <a:pPr>
              <a:defRPr sz="1200" baseline="0"/>
            </a:pPr>
            <a:endParaRPr lang="en-US"/>
          </a:p>
        </c:txPr>
        <c:crossAx val="865581680"/>
        <c:crosses val="autoZero"/>
        <c:auto val="1"/>
        <c:lblAlgn val="ctr"/>
        <c:lblOffset val="100"/>
        <c:noMultiLvlLbl val="0"/>
      </c:catAx>
      <c:valAx>
        <c:axId val="865581680"/>
        <c:scaling>
          <c:orientation val="minMax"/>
          <c:max val="80"/>
          <c:min val="60"/>
        </c:scaling>
        <c:delete val="0"/>
        <c:axPos val="l"/>
        <c:majorGridlines>
          <c:spPr>
            <a:ln w="3175">
              <a:solidFill>
                <a:srgbClr val="808080"/>
              </a:solidFill>
              <a:prstDash val="solid"/>
            </a:ln>
          </c:spPr>
        </c:majorGridlines>
        <c:numFmt formatCode="0.0" sourceLinked="1"/>
        <c:majorTickMark val="out"/>
        <c:minorTickMark val="none"/>
        <c:tickLblPos val="nextTo"/>
        <c:spPr>
          <a:ln w="3175">
            <a:solidFill>
              <a:srgbClr val="808080"/>
            </a:solidFill>
            <a:prstDash val="solid"/>
          </a:ln>
        </c:spPr>
        <c:txPr>
          <a:bodyPr/>
          <a:lstStyle/>
          <a:p>
            <a:pPr>
              <a:defRPr sz="1200" baseline="0"/>
            </a:pPr>
            <a:endParaRPr lang="en-US"/>
          </a:p>
        </c:txPr>
        <c:crossAx val="865323040"/>
        <c:crosses val="autoZero"/>
        <c:crossBetween val="between"/>
      </c:valAx>
      <c:spPr>
        <a:noFill/>
        <a:ln w="25402">
          <a:noFill/>
        </a:ln>
      </c:spPr>
    </c:plotArea>
    <c:legend>
      <c:legendPos val="r"/>
      <c:layout>
        <c:manualLayout>
          <c:xMode val="edge"/>
          <c:yMode val="edge"/>
          <c:x val="0.76682349972812769"/>
          <c:y val="0.27540977053910271"/>
          <c:w val="0.22624434389140299"/>
          <c:h val="0.27807486631015998"/>
        </c:manualLayout>
      </c:layout>
      <c:overlay val="0"/>
      <c:spPr>
        <a:noFill/>
        <a:ln w="25402">
          <a:noFill/>
        </a:ln>
      </c:spPr>
    </c:legend>
    <c:plotVisOnly val="1"/>
    <c:dispBlanksAs val="gap"/>
    <c:showDLblsOverMax val="0"/>
  </c:chart>
  <c:spPr>
    <a:noFill/>
    <a:ln>
      <a:noFill/>
    </a:ln>
  </c:spPr>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Лист1!$B$1</c:f>
              <c:strCache>
                <c:ptCount val="1"/>
                <c:pt idx="0">
                  <c:v>Ряд 1</c:v>
                </c:pt>
              </c:strCache>
            </c:strRef>
          </c:tx>
          <c:spPr>
            <a:solidFill>
              <a:srgbClr val="FF0000"/>
            </a:solidFill>
            <a:ln>
              <a:no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Лист1!$A$2:$A$29</c:f>
              <c:numCache>
                <c:formatCode>General</c:formatCode>
                <c:ptCount val="28"/>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numCache>
            </c:numRef>
          </c:cat>
          <c:val>
            <c:numRef>
              <c:f>Лист1!$B$2:$B$29</c:f>
              <c:numCache>
                <c:formatCode>General</c:formatCode>
                <c:ptCount val="28"/>
                <c:pt idx="0">
                  <c:v>12.8</c:v>
                </c:pt>
                <c:pt idx="1">
                  <c:v>13.9</c:v>
                </c:pt>
                <c:pt idx="2">
                  <c:v>14</c:v>
                </c:pt>
                <c:pt idx="3">
                  <c:v>14.9</c:v>
                </c:pt>
                <c:pt idx="4">
                  <c:v>14.5</c:v>
                </c:pt>
                <c:pt idx="5">
                  <c:v>14.7</c:v>
                </c:pt>
                <c:pt idx="6">
                  <c:v>14.3</c:v>
                </c:pt>
                <c:pt idx="7">
                  <c:v>14</c:v>
                </c:pt>
                <c:pt idx="8">
                  <c:v>12.8</c:v>
                </c:pt>
                <c:pt idx="9">
                  <c:v>12.8</c:v>
                </c:pt>
                <c:pt idx="10">
                  <c:v>11.9</c:v>
                </c:pt>
                <c:pt idx="11">
                  <c:v>11.3</c:v>
                </c:pt>
                <c:pt idx="12">
                  <c:v>10.3</c:v>
                </c:pt>
                <c:pt idx="13">
                  <c:v>9.6</c:v>
                </c:pt>
                <c:pt idx="14">
                  <c:v>9.5</c:v>
                </c:pt>
                <c:pt idx="15">
                  <c:v>10</c:v>
                </c:pt>
                <c:pt idx="16">
                  <c:v>9.8000000000000007</c:v>
                </c:pt>
                <c:pt idx="17">
                  <c:v>11</c:v>
                </c:pt>
                <c:pt idx="18">
                  <c:v>10</c:v>
                </c:pt>
                <c:pt idx="19">
                  <c:v>9.4</c:v>
                </c:pt>
                <c:pt idx="20">
                  <c:v>9.1</c:v>
                </c:pt>
                <c:pt idx="21">
                  <c:v>9</c:v>
                </c:pt>
                <c:pt idx="22">
                  <c:v>8.4</c:v>
                </c:pt>
                <c:pt idx="23">
                  <c:v>8</c:v>
                </c:pt>
                <c:pt idx="24">
                  <c:v>7.8</c:v>
                </c:pt>
                <c:pt idx="25">
                  <c:v>7.9</c:v>
                </c:pt>
                <c:pt idx="26">
                  <c:v>7.4</c:v>
                </c:pt>
                <c:pt idx="27">
                  <c:v>7.6</c:v>
                </c:pt>
              </c:numCache>
            </c:numRef>
          </c:val>
          <c:extLst>
            <c:ext xmlns:c16="http://schemas.microsoft.com/office/drawing/2014/chart" uri="{C3380CC4-5D6E-409C-BE32-E72D297353CC}">
              <c16:uniqueId val="{00000000-0861-6F41-8001-1079061DE96A}"/>
            </c:ext>
          </c:extLst>
        </c:ser>
        <c:dLbls>
          <c:dLblPos val="outEnd"/>
          <c:showLegendKey val="0"/>
          <c:showVal val="1"/>
          <c:showCatName val="0"/>
          <c:showSerName val="0"/>
          <c:showPercent val="0"/>
          <c:showBubbleSize val="0"/>
        </c:dLbls>
        <c:gapWidth val="219"/>
        <c:overlap val="-27"/>
        <c:axId val="268841920"/>
        <c:axId val="268872080"/>
      </c:barChart>
      <c:catAx>
        <c:axId val="2688419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68872080"/>
        <c:crosses val="autoZero"/>
        <c:auto val="1"/>
        <c:lblAlgn val="ctr"/>
        <c:lblOffset val="100"/>
        <c:noMultiLvlLbl val="0"/>
      </c:catAx>
      <c:valAx>
        <c:axId val="268872080"/>
        <c:scaling>
          <c:orientation val="minMax"/>
        </c:scaling>
        <c:delete val="1"/>
        <c:axPos val="l"/>
        <c:numFmt formatCode="General" sourceLinked="1"/>
        <c:majorTickMark val="none"/>
        <c:minorTickMark val="none"/>
        <c:tickLblPos val="nextTo"/>
        <c:crossAx val="2688419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Лист1!$B$1</c:f>
              <c:strCache>
                <c:ptCount val="1"/>
                <c:pt idx="0">
                  <c:v>Males</c:v>
                </c:pt>
              </c:strCache>
            </c:strRef>
          </c:tx>
          <c:spPr>
            <a:solidFill>
              <a:srgbClr val="0070C0"/>
            </a:solidFill>
            <a:ln>
              <a:noFill/>
            </a:ln>
            <a:effectLst/>
          </c:spPr>
          <c:invertIfNegative val="0"/>
          <c:cat>
            <c:numRef>
              <c:f>Лист1!$A$2:$A$38</c:f>
              <c:numCache>
                <c:formatCode>General</c:formatCode>
                <c:ptCount val="37"/>
                <c:pt idx="0">
                  <c:v>1897</c:v>
                </c:pt>
                <c:pt idx="1">
                  <c:v>1927</c:v>
                </c:pt>
                <c:pt idx="2">
                  <c:v>1939</c:v>
                </c:pt>
                <c:pt idx="3">
                  <c:v>1950</c:v>
                </c:pt>
                <c:pt idx="4">
                  <c:v>1960</c:v>
                </c:pt>
                <c:pt idx="5">
                  <c:v>1966</c:v>
                </c:pt>
                <c:pt idx="6">
                  <c:v>1970</c:v>
                </c:pt>
                <c:pt idx="7">
                  <c:v>1980</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pt idx="36">
                  <c:v>2017</c:v>
                </c:pt>
              </c:numCache>
            </c:numRef>
          </c:cat>
          <c:val>
            <c:numRef>
              <c:f>Лист1!$B$2:$B$38</c:f>
              <c:numCache>
                <c:formatCode>General</c:formatCode>
                <c:ptCount val="37"/>
                <c:pt idx="0">
                  <c:v>35.799999999999997</c:v>
                </c:pt>
                <c:pt idx="1">
                  <c:v>44.2</c:v>
                </c:pt>
                <c:pt idx="2">
                  <c:v>49.9</c:v>
                </c:pt>
                <c:pt idx="3">
                  <c:v>56.2</c:v>
                </c:pt>
                <c:pt idx="4">
                  <c:v>66.599999999999994</c:v>
                </c:pt>
                <c:pt idx="5">
                  <c:v>68</c:v>
                </c:pt>
                <c:pt idx="6">
                  <c:v>66.5</c:v>
                </c:pt>
                <c:pt idx="7">
                  <c:v>64.599999999999994</c:v>
                </c:pt>
                <c:pt idx="8">
                  <c:v>66.2</c:v>
                </c:pt>
                <c:pt idx="9">
                  <c:v>65.7</c:v>
                </c:pt>
                <c:pt idx="10">
                  <c:v>64.7</c:v>
                </c:pt>
                <c:pt idx="11">
                  <c:v>63.9</c:v>
                </c:pt>
                <c:pt idx="12">
                  <c:v>63.2</c:v>
                </c:pt>
                <c:pt idx="13">
                  <c:v>62.4</c:v>
                </c:pt>
                <c:pt idx="14">
                  <c:v>61.2</c:v>
                </c:pt>
                <c:pt idx="15">
                  <c:v>61.5</c:v>
                </c:pt>
                <c:pt idx="16">
                  <c:v>62.3</c:v>
                </c:pt>
                <c:pt idx="17">
                  <c:v>63.2</c:v>
                </c:pt>
                <c:pt idx="18">
                  <c:v>62.6</c:v>
                </c:pt>
                <c:pt idx="19">
                  <c:v>62.1</c:v>
                </c:pt>
                <c:pt idx="20">
                  <c:v>62.3</c:v>
                </c:pt>
                <c:pt idx="21">
                  <c:v>62.2</c:v>
                </c:pt>
                <c:pt idx="22">
                  <c:v>62.3</c:v>
                </c:pt>
                <c:pt idx="23">
                  <c:v>62</c:v>
                </c:pt>
                <c:pt idx="24">
                  <c:v>61.5</c:v>
                </c:pt>
                <c:pt idx="25">
                  <c:v>62.3</c:v>
                </c:pt>
                <c:pt idx="26">
                  <c:v>61.8</c:v>
                </c:pt>
                <c:pt idx="27">
                  <c:v>62.3</c:v>
                </c:pt>
                <c:pt idx="28">
                  <c:v>64.400000000000006</c:v>
                </c:pt>
                <c:pt idx="29">
                  <c:v>65.2</c:v>
                </c:pt>
                <c:pt idx="30">
                  <c:v>66</c:v>
                </c:pt>
                <c:pt idx="31">
                  <c:v>66.099999999999994</c:v>
                </c:pt>
                <c:pt idx="32">
                  <c:v>66.3</c:v>
                </c:pt>
                <c:pt idx="33">
                  <c:v>66.25</c:v>
                </c:pt>
                <c:pt idx="34">
                  <c:v>66.37</c:v>
                </c:pt>
                <c:pt idx="35">
                  <c:v>66.73</c:v>
                </c:pt>
                <c:pt idx="36">
                  <c:v>67.02</c:v>
                </c:pt>
              </c:numCache>
            </c:numRef>
          </c:val>
          <c:extLst>
            <c:ext xmlns:c16="http://schemas.microsoft.com/office/drawing/2014/chart" uri="{C3380CC4-5D6E-409C-BE32-E72D297353CC}">
              <c16:uniqueId val="{00000000-69ED-764B-AB77-7ADE6346780A}"/>
            </c:ext>
          </c:extLst>
        </c:ser>
        <c:ser>
          <c:idx val="1"/>
          <c:order val="1"/>
          <c:tx>
            <c:strRef>
              <c:f>Лист1!$C$1</c:f>
              <c:strCache>
                <c:ptCount val="1"/>
                <c:pt idx="0">
                  <c:v>Females</c:v>
                </c:pt>
              </c:strCache>
            </c:strRef>
          </c:tx>
          <c:spPr>
            <a:solidFill>
              <a:srgbClr val="FF0000"/>
            </a:solidFill>
            <a:ln>
              <a:noFill/>
            </a:ln>
            <a:effectLst/>
          </c:spPr>
          <c:invertIfNegative val="0"/>
          <c:cat>
            <c:numRef>
              <c:f>Лист1!$A$2:$A$38</c:f>
              <c:numCache>
                <c:formatCode>General</c:formatCode>
                <c:ptCount val="37"/>
                <c:pt idx="0">
                  <c:v>1897</c:v>
                </c:pt>
                <c:pt idx="1">
                  <c:v>1927</c:v>
                </c:pt>
                <c:pt idx="2">
                  <c:v>1939</c:v>
                </c:pt>
                <c:pt idx="3">
                  <c:v>1950</c:v>
                </c:pt>
                <c:pt idx="4">
                  <c:v>1960</c:v>
                </c:pt>
                <c:pt idx="5">
                  <c:v>1966</c:v>
                </c:pt>
                <c:pt idx="6">
                  <c:v>1970</c:v>
                </c:pt>
                <c:pt idx="7">
                  <c:v>1980</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pt idx="36">
                  <c:v>2017</c:v>
                </c:pt>
              </c:numCache>
            </c:numRef>
          </c:cat>
          <c:val>
            <c:numRef>
              <c:f>Лист1!$C$2:$C$38</c:f>
              <c:numCache>
                <c:formatCode>General</c:formatCode>
                <c:ptCount val="37"/>
                <c:pt idx="0">
                  <c:v>36.5</c:v>
                </c:pt>
                <c:pt idx="1">
                  <c:v>47.3</c:v>
                </c:pt>
                <c:pt idx="2">
                  <c:v>54.2</c:v>
                </c:pt>
                <c:pt idx="3">
                  <c:v>66.8</c:v>
                </c:pt>
                <c:pt idx="4">
                  <c:v>73</c:v>
                </c:pt>
                <c:pt idx="5">
                  <c:v>75.2</c:v>
                </c:pt>
                <c:pt idx="6">
                  <c:v>74.400000000000006</c:v>
                </c:pt>
                <c:pt idx="7">
                  <c:v>74.099999999999994</c:v>
                </c:pt>
                <c:pt idx="8">
                  <c:v>75.3</c:v>
                </c:pt>
                <c:pt idx="9">
                  <c:v>75</c:v>
                </c:pt>
                <c:pt idx="10">
                  <c:v>74.400000000000006</c:v>
                </c:pt>
                <c:pt idx="11">
                  <c:v>74.099999999999994</c:v>
                </c:pt>
                <c:pt idx="12">
                  <c:v>73.400000000000006</c:v>
                </c:pt>
                <c:pt idx="13">
                  <c:v>73</c:v>
                </c:pt>
                <c:pt idx="14">
                  <c:v>72.599999999999994</c:v>
                </c:pt>
                <c:pt idx="15">
                  <c:v>72.900000000000006</c:v>
                </c:pt>
                <c:pt idx="16">
                  <c:v>73.3</c:v>
                </c:pt>
                <c:pt idx="17">
                  <c:v>73.900000000000006</c:v>
                </c:pt>
                <c:pt idx="18">
                  <c:v>73.7</c:v>
                </c:pt>
                <c:pt idx="19">
                  <c:v>73.599999999999994</c:v>
                </c:pt>
                <c:pt idx="20">
                  <c:v>73.8</c:v>
                </c:pt>
                <c:pt idx="21">
                  <c:v>73.8</c:v>
                </c:pt>
                <c:pt idx="22">
                  <c:v>73.599999999999994</c:v>
                </c:pt>
                <c:pt idx="23">
                  <c:v>73.7</c:v>
                </c:pt>
                <c:pt idx="24">
                  <c:v>73.400000000000006</c:v>
                </c:pt>
                <c:pt idx="25">
                  <c:v>73.8</c:v>
                </c:pt>
                <c:pt idx="26">
                  <c:v>73.8</c:v>
                </c:pt>
                <c:pt idx="27">
                  <c:v>73.900000000000006</c:v>
                </c:pt>
                <c:pt idx="28">
                  <c:v>74.8</c:v>
                </c:pt>
                <c:pt idx="29">
                  <c:v>75.2</c:v>
                </c:pt>
                <c:pt idx="30">
                  <c:v>75.900000000000006</c:v>
                </c:pt>
                <c:pt idx="31">
                  <c:v>76</c:v>
                </c:pt>
                <c:pt idx="32">
                  <c:v>76.2</c:v>
                </c:pt>
                <c:pt idx="33">
                  <c:v>76.37</c:v>
                </c:pt>
                <c:pt idx="34">
                  <c:v>76.25</c:v>
                </c:pt>
                <c:pt idx="35">
                  <c:v>76.459999999999994</c:v>
                </c:pt>
                <c:pt idx="36">
                  <c:v>76.78</c:v>
                </c:pt>
              </c:numCache>
            </c:numRef>
          </c:val>
          <c:extLst>
            <c:ext xmlns:c16="http://schemas.microsoft.com/office/drawing/2014/chart" uri="{C3380CC4-5D6E-409C-BE32-E72D297353CC}">
              <c16:uniqueId val="{00000001-69ED-764B-AB77-7ADE6346780A}"/>
            </c:ext>
          </c:extLst>
        </c:ser>
        <c:dLbls>
          <c:showLegendKey val="0"/>
          <c:showVal val="0"/>
          <c:showCatName val="0"/>
          <c:showSerName val="0"/>
          <c:showPercent val="0"/>
          <c:showBubbleSize val="0"/>
        </c:dLbls>
        <c:gapWidth val="219"/>
        <c:overlap val="-27"/>
        <c:axId val="272992416"/>
        <c:axId val="272992800"/>
      </c:barChart>
      <c:catAx>
        <c:axId val="2729924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72992800"/>
        <c:crosses val="autoZero"/>
        <c:auto val="1"/>
        <c:lblAlgn val="ctr"/>
        <c:lblOffset val="100"/>
        <c:noMultiLvlLbl val="0"/>
      </c:catAx>
      <c:valAx>
        <c:axId val="272992800"/>
        <c:scaling>
          <c:orientation val="minMax"/>
          <c:max val="8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729924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7340575483620098E-2"/>
          <c:y val="5.0508587896100798E-2"/>
          <c:w val="0.72576005179029401"/>
          <c:h val="0.84863331847829904"/>
        </c:manualLayout>
      </c:layout>
      <c:lineChart>
        <c:grouping val="standard"/>
        <c:varyColors val="0"/>
        <c:ser>
          <c:idx val="0"/>
          <c:order val="0"/>
          <c:tx>
            <c:strRef>
              <c:f>Лист1!$B$1</c:f>
              <c:strCache>
                <c:ptCount val="1"/>
                <c:pt idx="0">
                  <c:v>urban-male</c:v>
                </c:pt>
              </c:strCache>
            </c:strRef>
          </c:tx>
          <c:spPr>
            <a:ln w="25402">
              <a:solidFill>
                <a:srgbClr val="0070C0"/>
              </a:solidFill>
              <a:prstDash val="solid"/>
            </a:ln>
          </c:spPr>
          <c:marker>
            <c:symbol val="square"/>
            <c:size val="5"/>
            <c:spPr>
              <a:solidFill>
                <a:srgbClr val="0099CC"/>
              </a:solidFill>
              <a:ln>
                <a:solidFill>
                  <a:srgbClr val="865357"/>
                </a:solidFill>
                <a:prstDash val="solid"/>
              </a:ln>
            </c:spPr>
          </c:marker>
          <c:cat>
            <c:numRef>
              <c:f>Лист1!$A$2:$A$28</c:f>
              <c:numCache>
                <c:formatCode>General</c:formatCode>
                <c:ptCount val="27"/>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numCache>
            </c:numRef>
          </c:cat>
          <c:val>
            <c:numRef>
              <c:f>Лист1!$B$2:$B$28</c:f>
              <c:numCache>
                <c:formatCode>0.0</c:formatCode>
                <c:ptCount val="27"/>
                <c:pt idx="0">
                  <c:v>14.9</c:v>
                </c:pt>
                <c:pt idx="1">
                  <c:v>14.7</c:v>
                </c:pt>
                <c:pt idx="2">
                  <c:v>14.2</c:v>
                </c:pt>
                <c:pt idx="3">
                  <c:v>14</c:v>
                </c:pt>
                <c:pt idx="4">
                  <c:v>13.6</c:v>
                </c:pt>
                <c:pt idx="5">
                  <c:v>13.8</c:v>
                </c:pt>
                <c:pt idx="6">
                  <c:v>14</c:v>
                </c:pt>
                <c:pt idx="7">
                  <c:v>14.4</c:v>
                </c:pt>
                <c:pt idx="8">
                  <c:v>14.2</c:v>
                </c:pt>
                <c:pt idx="9">
                  <c:v>14</c:v>
                </c:pt>
                <c:pt idx="10">
                  <c:v>14.2</c:v>
                </c:pt>
                <c:pt idx="11">
                  <c:v>14.1</c:v>
                </c:pt>
                <c:pt idx="12">
                  <c:v>14.2</c:v>
                </c:pt>
                <c:pt idx="13">
                  <c:v>14.3</c:v>
                </c:pt>
                <c:pt idx="14">
                  <c:v>14.2</c:v>
                </c:pt>
                <c:pt idx="15">
                  <c:v>14.4</c:v>
                </c:pt>
                <c:pt idx="16">
                  <c:v>14.5</c:v>
                </c:pt>
                <c:pt idx="17">
                  <c:v>14.7</c:v>
                </c:pt>
                <c:pt idx="18">
                  <c:v>15.1</c:v>
                </c:pt>
                <c:pt idx="19">
                  <c:v>15.2</c:v>
                </c:pt>
                <c:pt idx="20">
                  <c:v>15.7</c:v>
                </c:pt>
                <c:pt idx="21">
                  <c:v>15.8</c:v>
                </c:pt>
                <c:pt idx="22">
                  <c:v>15.8</c:v>
                </c:pt>
                <c:pt idx="23">
                  <c:v>16</c:v>
                </c:pt>
                <c:pt idx="24">
                  <c:v>15.6</c:v>
                </c:pt>
                <c:pt idx="25">
                  <c:v>16.86</c:v>
                </c:pt>
                <c:pt idx="26">
                  <c:v>17.12</c:v>
                </c:pt>
              </c:numCache>
            </c:numRef>
          </c:val>
          <c:smooth val="0"/>
          <c:extLst>
            <c:ext xmlns:c16="http://schemas.microsoft.com/office/drawing/2014/chart" uri="{C3380CC4-5D6E-409C-BE32-E72D297353CC}">
              <c16:uniqueId val="{00000000-CFF7-0040-A35F-9DC6D393762E}"/>
            </c:ext>
          </c:extLst>
        </c:ser>
        <c:ser>
          <c:idx val="1"/>
          <c:order val="1"/>
          <c:tx>
            <c:strRef>
              <c:f>Лист1!$C$1</c:f>
              <c:strCache>
                <c:ptCount val="1"/>
                <c:pt idx="0">
                  <c:v>urban-female</c:v>
                </c:pt>
              </c:strCache>
            </c:strRef>
          </c:tx>
          <c:spPr>
            <a:ln w="25402">
              <a:solidFill>
                <a:srgbClr val="DD0806"/>
              </a:solidFill>
              <a:prstDash val="solid"/>
            </a:ln>
          </c:spPr>
          <c:marker>
            <c:symbol val="square"/>
            <c:size val="5"/>
            <c:spPr>
              <a:solidFill>
                <a:srgbClr val="FF0000"/>
              </a:solidFill>
              <a:ln>
                <a:solidFill>
                  <a:srgbClr val="FF0000"/>
                </a:solidFill>
              </a:ln>
            </c:spPr>
          </c:marker>
          <c:cat>
            <c:numRef>
              <c:f>Лист1!$A$2:$A$28</c:f>
              <c:numCache>
                <c:formatCode>General</c:formatCode>
                <c:ptCount val="27"/>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numCache>
            </c:numRef>
          </c:cat>
          <c:val>
            <c:numRef>
              <c:f>Лист1!$C$2:$C$28</c:f>
              <c:numCache>
                <c:formatCode>0.0</c:formatCode>
                <c:ptCount val="27"/>
                <c:pt idx="0">
                  <c:v>19</c:v>
                </c:pt>
                <c:pt idx="1">
                  <c:v>18.899999999999999</c:v>
                </c:pt>
                <c:pt idx="2">
                  <c:v>18.399999999999999</c:v>
                </c:pt>
                <c:pt idx="3">
                  <c:v>18.2</c:v>
                </c:pt>
                <c:pt idx="4">
                  <c:v>18.100000000000001</c:v>
                </c:pt>
                <c:pt idx="5">
                  <c:v>18.399999999999999</c:v>
                </c:pt>
                <c:pt idx="6">
                  <c:v>18.600000000000001</c:v>
                </c:pt>
                <c:pt idx="7">
                  <c:v>18.899999999999999</c:v>
                </c:pt>
                <c:pt idx="8">
                  <c:v>18.8</c:v>
                </c:pt>
                <c:pt idx="9">
                  <c:v>18.7</c:v>
                </c:pt>
                <c:pt idx="10">
                  <c:v>18.899999999999999</c:v>
                </c:pt>
                <c:pt idx="11">
                  <c:v>19</c:v>
                </c:pt>
                <c:pt idx="12">
                  <c:v>19</c:v>
                </c:pt>
                <c:pt idx="13">
                  <c:v>19.2</c:v>
                </c:pt>
                <c:pt idx="14">
                  <c:v>19.2</c:v>
                </c:pt>
                <c:pt idx="15">
                  <c:v>19.399999999999999</c:v>
                </c:pt>
                <c:pt idx="16">
                  <c:v>19.5</c:v>
                </c:pt>
                <c:pt idx="17">
                  <c:v>19.7</c:v>
                </c:pt>
                <c:pt idx="18">
                  <c:v>20</c:v>
                </c:pt>
                <c:pt idx="19">
                  <c:v>20</c:v>
                </c:pt>
                <c:pt idx="20">
                  <c:v>20.5</c:v>
                </c:pt>
                <c:pt idx="21">
                  <c:v>20.7</c:v>
                </c:pt>
                <c:pt idx="22">
                  <c:v>20.8</c:v>
                </c:pt>
                <c:pt idx="23">
                  <c:v>21</c:v>
                </c:pt>
                <c:pt idx="24">
                  <c:v>20.6</c:v>
                </c:pt>
                <c:pt idx="25">
                  <c:v>21.89</c:v>
                </c:pt>
                <c:pt idx="26">
                  <c:v>22.16</c:v>
                </c:pt>
              </c:numCache>
            </c:numRef>
          </c:val>
          <c:smooth val="0"/>
          <c:extLst>
            <c:ext xmlns:c16="http://schemas.microsoft.com/office/drawing/2014/chart" uri="{C3380CC4-5D6E-409C-BE32-E72D297353CC}">
              <c16:uniqueId val="{00000001-CFF7-0040-A35F-9DC6D393762E}"/>
            </c:ext>
          </c:extLst>
        </c:ser>
        <c:ser>
          <c:idx val="2"/>
          <c:order val="2"/>
          <c:tx>
            <c:strRef>
              <c:f>Лист1!$D$1</c:f>
              <c:strCache>
                <c:ptCount val="1"/>
                <c:pt idx="0">
                  <c:v>rural-male</c:v>
                </c:pt>
              </c:strCache>
            </c:strRef>
          </c:tx>
          <c:spPr>
            <a:ln w="25402">
              <a:solidFill>
                <a:srgbClr val="0070C0"/>
              </a:solidFill>
              <a:prstDash val="solid"/>
            </a:ln>
          </c:spPr>
          <c:marker>
            <c:symbol val="triangle"/>
            <c:size val="5"/>
            <c:spPr>
              <a:solidFill>
                <a:srgbClr val="0099CC"/>
              </a:solidFill>
              <a:ln>
                <a:solidFill>
                  <a:srgbClr val="865357"/>
                </a:solidFill>
                <a:prstDash val="solid"/>
              </a:ln>
            </c:spPr>
          </c:marker>
          <c:cat>
            <c:numRef>
              <c:f>Лист1!$A$2:$A$28</c:f>
              <c:numCache>
                <c:formatCode>General</c:formatCode>
                <c:ptCount val="27"/>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numCache>
            </c:numRef>
          </c:cat>
          <c:val>
            <c:numRef>
              <c:f>Лист1!$D$2:$D$28</c:f>
              <c:numCache>
                <c:formatCode>0.0</c:formatCode>
                <c:ptCount val="27"/>
                <c:pt idx="0">
                  <c:v>14.9</c:v>
                </c:pt>
                <c:pt idx="1">
                  <c:v>14.8</c:v>
                </c:pt>
                <c:pt idx="2">
                  <c:v>14.5</c:v>
                </c:pt>
                <c:pt idx="3">
                  <c:v>14.3</c:v>
                </c:pt>
                <c:pt idx="4">
                  <c:v>14.1</c:v>
                </c:pt>
                <c:pt idx="5">
                  <c:v>14.1</c:v>
                </c:pt>
                <c:pt idx="6">
                  <c:v>14.1</c:v>
                </c:pt>
                <c:pt idx="7">
                  <c:v>14.5</c:v>
                </c:pt>
                <c:pt idx="8">
                  <c:v>14.2</c:v>
                </c:pt>
                <c:pt idx="9">
                  <c:v>14</c:v>
                </c:pt>
                <c:pt idx="10">
                  <c:v>14.1</c:v>
                </c:pt>
                <c:pt idx="11">
                  <c:v>13.9</c:v>
                </c:pt>
                <c:pt idx="12">
                  <c:v>13.7</c:v>
                </c:pt>
                <c:pt idx="13">
                  <c:v>13.7</c:v>
                </c:pt>
                <c:pt idx="14">
                  <c:v>13.3</c:v>
                </c:pt>
                <c:pt idx="15">
                  <c:v>13.7</c:v>
                </c:pt>
                <c:pt idx="16">
                  <c:v>13.6</c:v>
                </c:pt>
                <c:pt idx="17">
                  <c:v>13.8</c:v>
                </c:pt>
                <c:pt idx="18">
                  <c:v>14.1</c:v>
                </c:pt>
                <c:pt idx="19">
                  <c:v>14.4</c:v>
                </c:pt>
                <c:pt idx="20">
                  <c:v>14.8</c:v>
                </c:pt>
                <c:pt idx="21">
                  <c:v>14.7</c:v>
                </c:pt>
                <c:pt idx="22">
                  <c:v>14.8</c:v>
                </c:pt>
                <c:pt idx="23">
                  <c:v>14.7</c:v>
                </c:pt>
                <c:pt idx="24">
                  <c:v>14.6</c:v>
                </c:pt>
                <c:pt idx="25">
                  <c:v>14.94</c:v>
                </c:pt>
                <c:pt idx="26">
                  <c:v>15.09</c:v>
                </c:pt>
              </c:numCache>
            </c:numRef>
          </c:val>
          <c:smooth val="0"/>
          <c:extLst>
            <c:ext xmlns:c16="http://schemas.microsoft.com/office/drawing/2014/chart" uri="{C3380CC4-5D6E-409C-BE32-E72D297353CC}">
              <c16:uniqueId val="{00000002-CFF7-0040-A35F-9DC6D393762E}"/>
            </c:ext>
          </c:extLst>
        </c:ser>
        <c:ser>
          <c:idx val="3"/>
          <c:order val="3"/>
          <c:tx>
            <c:strRef>
              <c:f>Лист1!$E$1</c:f>
              <c:strCache>
                <c:ptCount val="1"/>
                <c:pt idx="0">
                  <c:v>rural-female</c:v>
                </c:pt>
              </c:strCache>
            </c:strRef>
          </c:tx>
          <c:spPr>
            <a:ln w="25402">
              <a:solidFill>
                <a:srgbClr val="DD0806"/>
              </a:solidFill>
              <a:prstDash val="solid"/>
            </a:ln>
          </c:spPr>
          <c:marker>
            <c:symbol val="triangle"/>
            <c:size val="5"/>
            <c:spPr>
              <a:solidFill>
                <a:srgbClr val="FF0000"/>
              </a:solidFill>
              <a:ln>
                <a:solidFill>
                  <a:srgbClr val="FF0000"/>
                </a:solidFill>
              </a:ln>
            </c:spPr>
          </c:marker>
          <c:cat>
            <c:numRef>
              <c:f>Лист1!$A$2:$A$28</c:f>
              <c:numCache>
                <c:formatCode>General</c:formatCode>
                <c:ptCount val="27"/>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numCache>
            </c:numRef>
          </c:cat>
          <c:val>
            <c:numRef>
              <c:f>Лист1!$E$2:$E$28</c:f>
              <c:numCache>
                <c:formatCode>0.0</c:formatCode>
                <c:ptCount val="27"/>
                <c:pt idx="0">
                  <c:v>19.5</c:v>
                </c:pt>
                <c:pt idx="1">
                  <c:v>19.5</c:v>
                </c:pt>
                <c:pt idx="2">
                  <c:v>19.2</c:v>
                </c:pt>
                <c:pt idx="3">
                  <c:v>19</c:v>
                </c:pt>
                <c:pt idx="4">
                  <c:v>19</c:v>
                </c:pt>
                <c:pt idx="5">
                  <c:v>19</c:v>
                </c:pt>
                <c:pt idx="6">
                  <c:v>19</c:v>
                </c:pt>
                <c:pt idx="7">
                  <c:v>19.3</c:v>
                </c:pt>
                <c:pt idx="8">
                  <c:v>19.2</c:v>
                </c:pt>
                <c:pt idx="9">
                  <c:v>19.100000000000001</c:v>
                </c:pt>
                <c:pt idx="10">
                  <c:v>19.2</c:v>
                </c:pt>
                <c:pt idx="11">
                  <c:v>19.100000000000001</c:v>
                </c:pt>
                <c:pt idx="12">
                  <c:v>18.899999999999999</c:v>
                </c:pt>
                <c:pt idx="13">
                  <c:v>19.100000000000001</c:v>
                </c:pt>
                <c:pt idx="14">
                  <c:v>18.899999999999999</c:v>
                </c:pt>
                <c:pt idx="15">
                  <c:v>19.2</c:v>
                </c:pt>
                <c:pt idx="16">
                  <c:v>19.3</c:v>
                </c:pt>
                <c:pt idx="17">
                  <c:v>19.399999999999999</c:v>
                </c:pt>
                <c:pt idx="18">
                  <c:v>19.600000000000001</c:v>
                </c:pt>
                <c:pt idx="19">
                  <c:v>19.600000000000001</c:v>
                </c:pt>
                <c:pt idx="20">
                  <c:v>20.100000000000001</c:v>
                </c:pt>
                <c:pt idx="21">
                  <c:v>20.2</c:v>
                </c:pt>
                <c:pt idx="22">
                  <c:v>20.2</c:v>
                </c:pt>
                <c:pt idx="23">
                  <c:v>20.2</c:v>
                </c:pt>
                <c:pt idx="24">
                  <c:v>20.2</c:v>
                </c:pt>
                <c:pt idx="25">
                  <c:v>20.48</c:v>
                </c:pt>
                <c:pt idx="26">
                  <c:v>20.68</c:v>
                </c:pt>
              </c:numCache>
            </c:numRef>
          </c:val>
          <c:smooth val="0"/>
          <c:extLst>
            <c:ext xmlns:c16="http://schemas.microsoft.com/office/drawing/2014/chart" uri="{C3380CC4-5D6E-409C-BE32-E72D297353CC}">
              <c16:uniqueId val="{00000003-CFF7-0040-A35F-9DC6D393762E}"/>
            </c:ext>
          </c:extLst>
        </c:ser>
        <c:dLbls>
          <c:showLegendKey val="0"/>
          <c:showVal val="0"/>
          <c:showCatName val="0"/>
          <c:showSerName val="0"/>
          <c:showPercent val="0"/>
          <c:showBubbleSize val="0"/>
        </c:dLbls>
        <c:marker val="1"/>
        <c:smooth val="0"/>
        <c:axId val="1052483536"/>
        <c:axId val="1051239168"/>
      </c:lineChart>
      <c:catAx>
        <c:axId val="1052483536"/>
        <c:scaling>
          <c:orientation val="minMax"/>
        </c:scaling>
        <c:delete val="0"/>
        <c:axPos val="b"/>
        <c:numFmt formatCode="General" sourceLinked="1"/>
        <c:majorTickMark val="out"/>
        <c:minorTickMark val="none"/>
        <c:tickLblPos val="nextTo"/>
        <c:spPr>
          <a:ln w="3175">
            <a:solidFill>
              <a:srgbClr val="808080"/>
            </a:solidFill>
            <a:prstDash val="solid"/>
          </a:ln>
        </c:spPr>
        <c:txPr>
          <a:bodyPr rot="-5400000" vert="horz"/>
          <a:lstStyle/>
          <a:p>
            <a:pPr>
              <a:defRPr sz="1200" baseline="0"/>
            </a:pPr>
            <a:endParaRPr lang="en-US"/>
          </a:p>
        </c:txPr>
        <c:crossAx val="1051239168"/>
        <c:crosses val="autoZero"/>
        <c:auto val="1"/>
        <c:lblAlgn val="ctr"/>
        <c:lblOffset val="100"/>
        <c:noMultiLvlLbl val="0"/>
      </c:catAx>
      <c:valAx>
        <c:axId val="1051239168"/>
        <c:scaling>
          <c:orientation val="minMax"/>
          <c:max val="22"/>
          <c:min val="10"/>
        </c:scaling>
        <c:delete val="0"/>
        <c:axPos val="l"/>
        <c:majorGridlines>
          <c:spPr>
            <a:ln w="3175">
              <a:solidFill>
                <a:srgbClr val="808080"/>
              </a:solidFill>
              <a:prstDash val="solid"/>
            </a:ln>
          </c:spPr>
        </c:majorGridlines>
        <c:numFmt formatCode="0.0" sourceLinked="1"/>
        <c:majorTickMark val="out"/>
        <c:minorTickMark val="none"/>
        <c:tickLblPos val="nextTo"/>
        <c:spPr>
          <a:ln w="3175">
            <a:solidFill>
              <a:srgbClr val="808080"/>
            </a:solidFill>
            <a:prstDash val="solid"/>
          </a:ln>
        </c:spPr>
        <c:txPr>
          <a:bodyPr/>
          <a:lstStyle/>
          <a:p>
            <a:pPr>
              <a:defRPr sz="1200" baseline="0"/>
            </a:pPr>
            <a:endParaRPr lang="en-US"/>
          </a:p>
        </c:txPr>
        <c:crossAx val="1052483536"/>
        <c:crosses val="autoZero"/>
        <c:crossBetween val="between"/>
      </c:valAx>
      <c:spPr>
        <a:noFill/>
        <a:ln w="25402">
          <a:noFill/>
        </a:ln>
      </c:spPr>
    </c:plotArea>
    <c:legend>
      <c:legendPos val="r"/>
      <c:layout>
        <c:manualLayout>
          <c:xMode val="edge"/>
          <c:yMode val="edge"/>
          <c:x val="0.76018099547511297"/>
          <c:y val="0.36631016042780701"/>
          <c:w val="0.22624434389140299"/>
          <c:h val="0.27807486631015998"/>
        </c:manualLayout>
      </c:layout>
      <c:overlay val="0"/>
      <c:spPr>
        <a:noFill/>
        <a:ln w="25402">
          <a:noFill/>
        </a:ln>
      </c:spPr>
    </c:legend>
    <c:plotVisOnly val="1"/>
    <c:dispBlanksAs val="gap"/>
    <c:showDLblsOverMax val="0"/>
  </c:chart>
  <c:spPr>
    <a:noFill/>
    <a:ln>
      <a:noFill/>
    </a:ln>
  </c:spPr>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6" b="1" i="0" u="none" strike="noStrike" baseline="0">
                <a:solidFill>
                  <a:srgbClr val="000000"/>
                </a:solidFill>
                <a:latin typeface="Arial"/>
                <a:ea typeface="Arial"/>
                <a:cs typeface="Arial"/>
              </a:defRPr>
            </a:pPr>
            <a:r>
              <a:rPr lang="en-US" dirty="0"/>
              <a:t>2013</a:t>
            </a:r>
          </a:p>
        </c:rich>
      </c:tx>
      <c:layout>
        <c:manualLayout>
          <c:xMode val="edge"/>
          <c:yMode val="edge"/>
          <c:x val="0"/>
          <c:y val="3.83141762452107E-3"/>
        </c:manualLayout>
      </c:layout>
      <c:overlay val="0"/>
      <c:spPr>
        <a:noFill/>
        <a:ln w="25522">
          <a:noFill/>
        </a:ln>
      </c:spPr>
    </c:title>
    <c:autoTitleDeleted val="0"/>
    <c:plotArea>
      <c:layout>
        <c:manualLayout>
          <c:layoutTarget val="inner"/>
          <c:xMode val="edge"/>
          <c:yMode val="edge"/>
          <c:x val="4.4999999999999998E-2"/>
          <c:y val="3.83141762452107E-3"/>
          <c:w val="0.94"/>
          <c:h val="0.73563218390804597"/>
        </c:manualLayout>
      </c:layout>
      <c:barChart>
        <c:barDir val="col"/>
        <c:grouping val="clustered"/>
        <c:varyColors val="0"/>
        <c:ser>
          <c:idx val="0"/>
          <c:order val="0"/>
          <c:tx>
            <c:strRef>
              <c:f>Sheet1!$B$1</c:f>
              <c:strCache>
                <c:ptCount val="1"/>
              </c:strCache>
            </c:strRef>
          </c:tx>
          <c:spPr>
            <a:solidFill>
              <a:srgbClr val="FFFF99"/>
            </a:solidFill>
            <a:ln w="3190">
              <a:solidFill>
                <a:srgbClr val="000000"/>
              </a:solidFill>
              <a:prstDash val="solid"/>
            </a:ln>
          </c:spPr>
          <c:invertIfNegative val="0"/>
          <c:dPt>
            <c:idx val="1"/>
            <c:invertIfNegative val="0"/>
            <c:bubble3D val="0"/>
            <c:spPr>
              <a:solidFill>
                <a:srgbClr val="0070C0"/>
              </a:solidFill>
              <a:ln w="3190">
                <a:solidFill>
                  <a:srgbClr val="000000"/>
                </a:solidFill>
                <a:prstDash val="solid"/>
              </a:ln>
            </c:spPr>
            <c:extLst>
              <c:ext xmlns:c16="http://schemas.microsoft.com/office/drawing/2014/chart" uri="{C3380CC4-5D6E-409C-BE32-E72D297353CC}">
                <c16:uniqueId val="{00000001-C826-8A47-8919-223D5AF6C96E}"/>
              </c:ext>
            </c:extLst>
          </c:dPt>
          <c:dLbls>
            <c:dLbl>
              <c:idx val="12"/>
              <c:layout>
                <c:manualLayout>
                  <c:x val="-1.05325304536385E-16"/>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C826-8A47-8919-223D5AF6C96E}"/>
                </c:ext>
              </c:extLst>
            </c:dLbl>
            <c:numFmt formatCode="0" sourceLinked="0"/>
            <c:spPr>
              <a:noFill/>
              <a:ln w="25522">
                <a:noFill/>
              </a:ln>
            </c:spPr>
            <c:txPr>
              <a:bodyPr wrap="square" lIns="38100" tIns="19050" rIns="38100" bIns="19050" anchor="ctr">
                <a:spAutoFit/>
              </a:bodyPr>
              <a:lstStyle/>
              <a:p>
                <a:pPr>
                  <a:defRPr sz="1206" b="1"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Sheet1!$A$2:$A$14</c:f>
              <c:strCache>
                <c:ptCount val="13"/>
                <c:pt idx="0">
                  <c:v>Russian Federation</c:v>
                </c:pt>
                <c:pt idx="1">
                  <c:v>Ukraine</c:v>
                </c:pt>
                <c:pt idx="2">
                  <c:v>Bulgaria</c:v>
                </c:pt>
                <c:pt idx="3">
                  <c:v>Latvia</c:v>
                </c:pt>
                <c:pt idx="4">
                  <c:v>Lithuania</c:v>
                </c:pt>
                <c:pt idx="5">
                  <c:v>Hungary</c:v>
                </c:pt>
                <c:pt idx="6">
                  <c:v>Slovakia</c:v>
                </c:pt>
                <c:pt idx="7">
                  <c:v>Czech Republic</c:v>
                </c:pt>
                <c:pt idx="8">
                  <c:v>Germany</c:v>
                </c:pt>
                <c:pt idx="9">
                  <c:v>United Kingdom</c:v>
                </c:pt>
                <c:pt idx="10">
                  <c:v>Sweden</c:v>
                </c:pt>
                <c:pt idx="11">
                  <c:v>France</c:v>
                </c:pt>
                <c:pt idx="12">
                  <c:v>Japan</c:v>
                </c:pt>
              </c:strCache>
            </c:strRef>
          </c:cat>
          <c:val>
            <c:numRef>
              <c:f>Sheet1!$B$2:$B$14</c:f>
              <c:numCache>
                <c:formatCode>General</c:formatCode>
                <c:ptCount val="13"/>
                <c:pt idx="0">
                  <c:v>70.209999999999994</c:v>
                </c:pt>
                <c:pt idx="1">
                  <c:v>71.37</c:v>
                </c:pt>
                <c:pt idx="2">
                  <c:v>74.084241870731802</c:v>
                </c:pt>
                <c:pt idx="3">
                  <c:v>74.39</c:v>
                </c:pt>
                <c:pt idx="4">
                  <c:v>74.5030856019184</c:v>
                </c:pt>
                <c:pt idx="5">
                  <c:v>75.52</c:v>
                </c:pt>
                <c:pt idx="6">
                  <c:v>76.592576505125152</c:v>
                </c:pt>
                <c:pt idx="7">
                  <c:v>78.736316258388342</c:v>
                </c:pt>
                <c:pt idx="8">
                  <c:v>80.258260587891357</c:v>
                </c:pt>
                <c:pt idx="9">
                  <c:v>80.824578145134296</c:v>
                </c:pt>
                <c:pt idx="10">
                  <c:v>82.3</c:v>
                </c:pt>
                <c:pt idx="11">
                  <c:v>82.35</c:v>
                </c:pt>
                <c:pt idx="12">
                  <c:v>83.665000000000006</c:v>
                </c:pt>
              </c:numCache>
            </c:numRef>
          </c:val>
          <c:extLst>
            <c:ext xmlns:c16="http://schemas.microsoft.com/office/drawing/2014/chart" uri="{C3380CC4-5D6E-409C-BE32-E72D297353CC}">
              <c16:uniqueId val="{00000003-C826-8A47-8919-223D5AF6C96E}"/>
            </c:ext>
          </c:extLst>
        </c:ser>
        <c:dLbls>
          <c:showLegendKey val="0"/>
          <c:showVal val="0"/>
          <c:showCatName val="0"/>
          <c:showSerName val="0"/>
          <c:showPercent val="0"/>
          <c:showBubbleSize val="0"/>
        </c:dLbls>
        <c:gapWidth val="100"/>
        <c:axId val="832047744"/>
        <c:axId val="832049792"/>
      </c:barChart>
      <c:catAx>
        <c:axId val="832047744"/>
        <c:scaling>
          <c:orientation val="minMax"/>
        </c:scaling>
        <c:delete val="0"/>
        <c:axPos val="b"/>
        <c:numFmt formatCode="General" sourceLinked="1"/>
        <c:majorTickMark val="out"/>
        <c:minorTickMark val="none"/>
        <c:tickLblPos val="nextTo"/>
        <c:spPr>
          <a:ln w="3190">
            <a:solidFill>
              <a:srgbClr val="000000"/>
            </a:solidFill>
            <a:prstDash val="solid"/>
          </a:ln>
        </c:spPr>
        <c:txPr>
          <a:bodyPr rot="-5400000" vert="horz"/>
          <a:lstStyle/>
          <a:p>
            <a:pPr>
              <a:defRPr sz="1000" b="0" i="0" u="none" strike="noStrike" baseline="0">
                <a:solidFill>
                  <a:srgbClr val="000000"/>
                </a:solidFill>
                <a:latin typeface="Arial"/>
                <a:ea typeface="Arial"/>
                <a:cs typeface="Arial"/>
              </a:defRPr>
            </a:pPr>
            <a:endParaRPr lang="en-US"/>
          </a:p>
        </c:txPr>
        <c:crossAx val="832049792"/>
        <c:crosses val="autoZero"/>
        <c:auto val="1"/>
        <c:lblAlgn val="ctr"/>
        <c:lblOffset val="100"/>
        <c:tickLblSkip val="1"/>
        <c:tickMarkSkip val="1"/>
        <c:noMultiLvlLbl val="0"/>
      </c:catAx>
      <c:valAx>
        <c:axId val="832049792"/>
        <c:scaling>
          <c:orientation val="minMax"/>
          <c:max val="84"/>
          <c:min val="64"/>
        </c:scaling>
        <c:delete val="1"/>
        <c:axPos val="l"/>
        <c:numFmt formatCode="General" sourceLinked="1"/>
        <c:majorTickMark val="out"/>
        <c:minorTickMark val="none"/>
        <c:tickLblPos val="nextTo"/>
        <c:crossAx val="832047744"/>
        <c:crosses val="autoZero"/>
        <c:crossBetween val="between"/>
        <c:majorUnit val="2"/>
        <c:minorUnit val="0.4"/>
      </c:valAx>
      <c:spPr>
        <a:solidFill>
          <a:srgbClr val="FFFFFF"/>
        </a:solidFill>
        <a:ln w="25522">
          <a:noFill/>
        </a:ln>
      </c:spPr>
    </c:plotArea>
    <c:plotVisOnly val="1"/>
    <c:dispBlanksAs val="gap"/>
    <c:showDLblsOverMax val="0"/>
  </c:chart>
  <c:spPr>
    <a:noFill/>
    <a:ln>
      <a:noFill/>
    </a:ln>
  </c:spPr>
  <c:txPr>
    <a:bodyPr/>
    <a:lstStyle/>
    <a:p>
      <a:pPr>
        <a:defRPr sz="571" b="0" i="0" u="none" strike="noStrike" baseline="0">
          <a:solidFill>
            <a:schemeClr val="tx1"/>
          </a:solidFill>
          <a:latin typeface="Arial"/>
          <a:ea typeface="Arial"/>
          <a:cs typeface="Arial"/>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12" b="1" i="0" u="none" strike="noStrike" baseline="0">
                <a:solidFill>
                  <a:srgbClr val="000000"/>
                </a:solidFill>
                <a:latin typeface="Arial"/>
                <a:ea typeface="Arial"/>
                <a:cs typeface="Arial"/>
              </a:defRPr>
            </a:pPr>
            <a:r>
              <a:rPr lang="en-US" dirty="0"/>
              <a:t>1960</a:t>
            </a:r>
          </a:p>
        </c:rich>
      </c:tx>
      <c:layout>
        <c:manualLayout>
          <c:xMode val="edge"/>
          <c:yMode val="edge"/>
          <c:x val="0"/>
          <c:y val="0"/>
        </c:manualLayout>
      </c:layout>
      <c:overlay val="0"/>
      <c:spPr>
        <a:noFill/>
        <a:ln w="25650">
          <a:noFill/>
        </a:ln>
      </c:spPr>
    </c:title>
    <c:autoTitleDeleted val="0"/>
    <c:plotArea>
      <c:layout>
        <c:manualLayout>
          <c:layoutTarget val="inner"/>
          <c:xMode val="edge"/>
          <c:yMode val="edge"/>
          <c:x val="1.11111111111111E-3"/>
          <c:y val="3.7451480964646798E-3"/>
          <c:w val="0.97"/>
          <c:h val="0.75280898876404501"/>
        </c:manualLayout>
      </c:layout>
      <c:barChart>
        <c:barDir val="col"/>
        <c:grouping val="clustered"/>
        <c:varyColors val="0"/>
        <c:ser>
          <c:idx val="0"/>
          <c:order val="0"/>
          <c:tx>
            <c:strRef>
              <c:f>Sheet1!$B$1</c:f>
              <c:strCache>
                <c:ptCount val="1"/>
              </c:strCache>
            </c:strRef>
          </c:tx>
          <c:spPr>
            <a:solidFill>
              <a:srgbClr val="FFFF99"/>
            </a:solidFill>
            <a:ln w="12825">
              <a:solidFill>
                <a:srgbClr val="000000"/>
              </a:solidFill>
              <a:prstDash val="solid"/>
            </a:ln>
          </c:spPr>
          <c:invertIfNegative val="0"/>
          <c:dPt>
            <c:idx val="10"/>
            <c:invertIfNegative val="0"/>
            <c:bubble3D val="0"/>
            <c:spPr>
              <a:solidFill>
                <a:srgbClr val="0070C0"/>
              </a:solidFill>
              <a:ln w="12825">
                <a:solidFill>
                  <a:srgbClr val="000000"/>
                </a:solidFill>
                <a:prstDash val="solid"/>
              </a:ln>
            </c:spPr>
            <c:extLst>
              <c:ext xmlns:c16="http://schemas.microsoft.com/office/drawing/2014/chart" uri="{C3380CC4-5D6E-409C-BE32-E72D297353CC}">
                <c16:uniqueId val="{00000001-5F7A-4C4C-8A18-64E8A8E64D47}"/>
              </c:ext>
            </c:extLst>
          </c:dPt>
          <c:dLbls>
            <c:numFmt formatCode="0" sourceLinked="0"/>
            <c:spPr>
              <a:noFill/>
              <a:ln w="25650">
                <a:noFill/>
              </a:ln>
            </c:spPr>
            <c:txPr>
              <a:bodyPr wrap="square" lIns="38100" tIns="19050" rIns="38100" bIns="19050" anchor="ctr">
                <a:spAutoFit/>
              </a:bodyPr>
              <a:lstStyle/>
              <a:p>
                <a:pPr>
                  <a:defRPr sz="1212" b="1"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Sheet1!$A$2:$A$14</c:f>
              <c:strCache>
                <c:ptCount val="13"/>
                <c:pt idx="0">
                  <c:v>Japan</c:v>
                </c:pt>
                <c:pt idx="1">
                  <c:v>Hungary</c:v>
                </c:pt>
                <c:pt idx="2">
                  <c:v>Russian Federation</c:v>
                </c:pt>
                <c:pt idx="3">
                  <c:v>Bulgaria</c:v>
                </c:pt>
                <c:pt idx="4">
                  <c:v>Germany</c:v>
                </c:pt>
                <c:pt idx="5">
                  <c:v>Lithuania</c:v>
                </c:pt>
                <c:pt idx="6">
                  <c:v>Latvia</c:v>
                </c:pt>
                <c:pt idx="7">
                  <c:v>Slovakia</c:v>
                </c:pt>
                <c:pt idx="8">
                  <c:v>France</c:v>
                </c:pt>
                <c:pt idx="9">
                  <c:v>Czech Republic</c:v>
                </c:pt>
                <c:pt idx="10">
                  <c:v>Ukraine</c:v>
                </c:pt>
                <c:pt idx="11">
                  <c:v>United Kingdom</c:v>
                </c:pt>
                <c:pt idx="12">
                  <c:v>Sweden</c:v>
                </c:pt>
              </c:strCache>
            </c:strRef>
          </c:cat>
          <c:val>
            <c:numRef>
              <c:f>Sheet1!$B$2:$B$14</c:f>
              <c:numCache>
                <c:formatCode>General</c:formatCode>
                <c:ptCount val="13"/>
                <c:pt idx="0">
                  <c:v>67.8</c:v>
                </c:pt>
                <c:pt idx="1">
                  <c:v>68.09</c:v>
                </c:pt>
                <c:pt idx="2">
                  <c:v>68.669999999999973</c:v>
                </c:pt>
                <c:pt idx="3">
                  <c:v>69.180000000000007</c:v>
                </c:pt>
                <c:pt idx="4">
                  <c:v>69.31</c:v>
                </c:pt>
                <c:pt idx="5">
                  <c:v>70.28</c:v>
                </c:pt>
                <c:pt idx="6">
                  <c:v>70.3</c:v>
                </c:pt>
                <c:pt idx="7">
                  <c:v>70.34</c:v>
                </c:pt>
                <c:pt idx="8">
                  <c:v>70.400000000000006</c:v>
                </c:pt>
                <c:pt idx="9">
                  <c:v>70.47</c:v>
                </c:pt>
                <c:pt idx="10">
                  <c:v>71.06</c:v>
                </c:pt>
                <c:pt idx="11">
                  <c:v>71.349999999999994</c:v>
                </c:pt>
                <c:pt idx="12">
                  <c:v>73.040000000000006</c:v>
                </c:pt>
              </c:numCache>
            </c:numRef>
          </c:val>
          <c:extLst>
            <c:ext xmlns:c16="http://schemas.microsoft.com/office/drawing/2014/chart" uri="{C3380CC4-5D6E-409C-BE32-E72D297353CC}">
              <c16:uniqueId val="{00000002-5F7A-4C4C-8A18-64E8A8E64D47}"/>
            </c:ext>
          </c:extLst>
        </c:ser>
        <c:dLbls>
          <c:showLegendKey val="0"/>
          <c:showVal val="0"/>
          <c:showCatName val="0"/>
          <c:showSerName val="0"/>
          <c:showPercent val="0"/>
          <c:showBubbleSize val="0"/>
        </c:dLbls>
        <c:gapWidth val="100"/>
        <c:axId val="833308128"/>
        <c:axId val="833311136"/>
      </c:barChart>
      <c:catAx>
        <c:axId val="833308128"/>
        <c:scaling>
          <c:orientation val="minMax"/>
        </c:scaling>
        <c:delete val="0"/>
        <c:axPos val="b"/>
        <c:numFmt formatCode="General" sourceLinked="1"/>
        <c:majorTickMark val="out"/>
        <c:minorTickMark val="none"/>
        <c:tickLblPos val="nextTo"/>
        <c:spPr>
          <a:ln w="3206">
            <a:solidFill>
              <a:srgbClr val="000000"/>
            </a:solidFill>
            <a:prstDash val="solid"/>
          </a:ln>
        </c:spPr>
        <c:txPr>
          <a:bodyPr rot="-5400000" vert="horz"/>
          <a:lstStyle/>
          <a:p>
            <a:pPr>
              <a:defRPr sz="1000" b="0" i="0" u="none" strike="noStrike" baseline="0">
                <a:solidFill>
                  <a:srgbClr val="000000"/>
                </a:solidFill>
                <a:latin typeface="Arial"/>
                <a:ea typeface="Arial"/>
                <a:cs typeface="Arial"/>
              </a:defRPr>
            </a:pPr>
            <a:endParaRPr lang="en-US"/>
          </a:p>
        </c:txPr>
        <c:crossAx val="833311136"/>
        <c:crosses val="autoZero"/>
        <c:auto val="1"/>
        <c:lblAlgn val="ctr"/>
        <c:lblOffset val="100"/>
        <c:tickLblSkip val="1"/>
        <c:tickMarkSkip val="1"/>
        <c:noMultiLvlLbl val="0"/>
      </c:catAx>
      <c:valAx>
        <c:axId val="833311136"/>
        <c:scaling>
          <c:orientation val="minMax"/>
        </c:scaling>
        <c:delete val="1"/>
        <c:axPos val="l"/>
        <c:numFmt formatCode="General" sourceLinked="0"/>
        <c:majorTickMark val="out"/>
        <c:minorTickMark val="none"/>
        <c:tickLblPos val="nextTo"/>
        <c:crossAx val="833308128"/>
        <c:crosses val="autoZero"/>
        <c:crossBetween val="between"/>
      </c:valAx>
      <c:spPr>
        <a:noFill/>
        <a:ln w="25650">
          <a:noFill/>
        </a:ln>
      </c:spPr>
    </c:plotArea>
    <c:plotVisOnly val="1"/>
    <c:dispBlanksAs val="gap"/>
    <c:showDLblsOverMax val="0"/>
  </c:chart>
  <c:spPr>
    <a:noFill/>
    <a:ln>
      <a:noFill/>
    </a:ln>
  </c:spPr>
  <c:txPr>
    <a:bodyPr/>
    <a:lstStyle/>
    <a:p>
      <a:pPr>
        <a:defRPr sz="405" b="0" i="0" u="none" strike="noStrike" baseline="0">
          <a:solidFill>
            <a:schemeClr val="tx1"/>
          </a:solidFill>
          <a:latin typeface="Arial"/>
          <a:ea typeface="Arial"/>
          <a:cs typeface="Arial"/>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6710526315789501"/>
          <c:y val="6.8750000000000006E-2"/>
          <c:w val="0.56842105263157905"/>
          <c:h val="0.9"/>
        </c:manualLayout>
      </c:layout>
      <c:radarChart>
        <c:radarStyle val="marker"/>
        <c:varyColors val="0"/>
        <c:ser>
          <c:idx val="0"/>
          <c:order val="0"/>
          <c:tx>
            <c:strRef>
              <c:f>Лист1!$B$1</c:f>
              <c:strCache>
                <c:ptCount val="1"/>
                <c:pt idx="0">
                  <c:v>Males</c:v>
                </c:pt>
              </c:strCache>
            </c:strRef>
          </c:tx>
          <c:spPr>
            <a:ln w="38392">
              <a:solidFill>
                <a:srgbClr val="00CCFF"/>
              </a:solidFill>
              <a:prstDash val="solid"/>
            </a:ln>
          </c:spPr>
          <c:marker>
            <c:symbol val="square"/>
            <c:size val="5"/>
            <c:spPr>
              <a:solidFill>
                <a:srgbClr val="00B0F0"/>
              </a:solidFill>
              <a:ln>
                <a:solidFill>
                  <a:srgbClr val="00CCFF"/>
                </a:solidFill>
                <a:prstDash val="solid"/>
              </a:ln>
            </c:spPr>
          </c:marker>
          <c:cat>
            <c:strRef>
              <c:f>Лист1!$A$2:$A$18</c:f>
              <c:strCache>
                <c:ptCount val="17"/>
                <c:pt idx="0">
                  <c:v>Russian Federation</c:v>
                </c:pt>
                <c:pt idx="1">
                  <c:v>Kazakhstan</c:v>
                </c:pt>
                <c:pt idx="2">
                  <c:v>Ukraine</c:v>
                </c:pt>
                <c:pt idx="3">
                  <c:v>Belarus</c:v>
                </c:pt>
                <c:pt idx="4">
                  <c:v>Lithuania</c:v>
                </c:pt>
                <c:pt idx="5">
                  <c:v>Latvia</c:v>
                </c:pt>
                <c:pt idx="6">
                  <c:v>Bulgaria</c:v>
                </c:pt>
                <c:pt idx="7">
                  <c:v>Hungary</c:v>
                </c:pt>
                <c:pt idx="8">
                  <c:v>Estonia</c:v>
                </c:pt>
                <c:pt idx="9">
                  <c:v>Slovakia</c:v>
                </c:pt>
                <c:pt idx="10">
                  <c:v>Poland</c:v>
                </c:pt>
                <c:pt idx="11">
                  <c:v>Germany</c:v>
                </c:pt>
                <c:pt idx="12">
                  <c:v>France</c:v>
                </c:pt>
                <c:pt idx="13">
                  <c:v>Spain</c:v>
                </c:pt>
                <c:pt idx="14">
                  <c:v>Italy</c:v>
                </c:pt>
                <c:pt idx="15">
                  <c:v>Sweden</c:v>
                </c:pt>
                <c:pt idx="16">
                  <c:v>Switzerland</c:v>
                </c:pt>
              </c:strCache>
            </c:strRef>
          </c:cat>
          <c:val>
            <c:numRef>
              <c:f>Лист1!$B$2:$B$18</c:f>
              <c:numCache>
                <c:formatCode>0.0</c:formatCode>
                <c:ptCount val="17"/>
                <c:pt idx="0">
                  <c:v>64.56</c:v>
                </c:pt>
                <c:pt idx="1">
                  <c:v>64.84</c:v>
                </c:pt>
                <c:pt idx="2">
                  <c:v>66.34</c:v>
                </c:pt>
                <c:pt idx="3">
                  <c:v>67.25</c:v>
                </c:pt>
                <c:pt idx="4">
                  <c:v>69.127882137349516</c:v>
                </c:pt>
                <c:pt idx="5">
                  <c:v>69.31</c:v>
                </c:pt>
                <c:pt idx="6">
                  <c:v>70.623010690231979</c:v>
                </c:pt>
                <c:pt idx="7">
                  <c:v>72.13</c:v>
                </c:pt>
                <c:pt idx="8">
                  <c:v>72.32209403520136</c:v>
                </c:pt>
                <c:pt idx="9">
                  <c:v>73.19</c:v>
                </c:pt>
                <c:pt idx="10">
                  <c:v>73.75</c:v>
                </c:pt>
                <c:pt idx="11">
                  <c:v>77.717964322966793</c:v>
                </c:pt>
                <c:pt idx="12">
                  <c:v>79.3</c:v>
                </c:pt>
                <c:pt idx="13">
                  <c:v>79.970123357377503</c:v>
                </c:pt>
                <c:pt idx="14">
                  <c:v>80.281000000000006</c:v>
                </c:pt>
                <c:pt idx="15">
                  <c:v>80.400000000000006</c:v>
                </c:pt>
                <c:pt idx="16">
                  <c:v>80.959999999999994</c:v>
                </c:pt>
              </c:numCache>
            </c:numRef>
          </c:val>
          <c:extLst>
            <c:ext xmlns:c16="http://schemas.microsoft.com/office/drawing/2014/chart" uri="{C3380CC4-5D6E-409C-BE32-E72D297353CC}">
              <c16:uniqueId val="{00000000-3B59-C843-BFBF-E2248776B9AC}"/>
            </c:ext>
          </c:extLst>
        </c:ser>
        <c:ser>
          <c:idx val="1"/>
          <c:order val="1"/>
          <c:tx>
            <c:strRef>
              <c:f>Лист1!$C$1</c:f>
              <c:strCache>
                <c:ptCount val="1"/>
                <c:pt idx="0">
                  <c:v>Females</c:v>
                </c:pt>
              </c:strCache>
            </c:strRef>
          </c:tx>
          <c:spPr>
            <a:ln w="38392">
              <a:solidFill>
                <a:srgbClr val="DD0806"/>
              </a:solidFill>
              <a:prstDash val="solid"/>
            </a:ln>
          </c:spPr>
          <c:marker>
            <c:symbol val="square"/>
            <c:size val="5"/>
            <c:spPr>
              <a:solidFill>
                <a:srgbClr val="C00000"/>
              </a:solidFill>
              <a:ln>
                <a:solidFill>
                  <a:srgbClr val="DD0806"/>
                </a:solidFill>
                <a:prstDash val="solid"/>
              </a:ln>
            </c:spPr>
          </c:marker>
          <c:cat>
            <c:strRef>
              <c:f>Лист1!$A$2:$A$18</c:f>
              <c:strCache>
                <c:ptCount val="17"/>
                <c:pt idx="0">
                  <c:v>Russian Federation</c:v>
                </c:pt>
                <c:pt idx="1">
                  <c:v>Kazakhstan</c:v>
                </c:pt>
                <c:pt idx="2">
                  <c:v>Ukraine</c:v>
                </c:pt>
                <c:pt idx="3">
                  <c:v>Belarus</c:v>
                </c:pt>
                <c:pt idx="4">
                  <c:v>Lithuania</c:v>
                </c:pt>
                <c:pt idx="5">
                  <c:v>Latvia</c:v>
                </c:pt>
                <c:pt idx="6">
                  <c:v>Bulgaria</c:v>
                </c:pt>
                <c:pt idx="7">
                  <c:v>Hungary</c:v>
                </c:pt>
                <c:pt idx="8">
                  <c:v>Estonia</c:v>
                </c:pt>
                <c:pt idx="9">
                  <c:v>Slovakia</c:v>
                </c:pt>
                <c:pt idx="10">
                  <c:v>Poland</c:v>
                </c:pt>
                <c:pt idx="11">
                  <c:v>Germany</c:v>
                </c:pt>
                <c:pt idx="12">
                  <c:v>France</c:v>
                </c:pt>
                <c:pt idx="13">
                  <c:v>Spain</c:v>
                </c:pt>
                <c:pt idx="14">
                  <c:v>Italy</c:v>
                </c:pt>
                <c:pt idx="15">
                  <c:v>Sweden</c:v>
                </c:pt>
                <c:pt idx="16">
                  <c:v>Switzerland</c:v>
                </c:pt>
              </c:strCache>
            </c:strRef>
          </c:cat>
          <c:val>
            <c:numRef>
              <c:f>Лист1!$C$2:$C$18</c:f>
              <c:numCache>
                <c:formatCode>0.0</c:formatCode>
                <c:ptCount val="17"/>
                <c:pt idx="0">
                  <c:v>75.86</c:v>
                </c:pt>
                <c:pt idx="1">
                  <c:v>74.33</c:v>
                </c:pt>
                <c:pt idx="2">
                  <c:v>76.22</c:v>
                </c:pt>
                <c:pt idx="3">
                  <c:v>77.849999999999994</c:v>
                </c:pt>
                <c:pt idx="4">
                  <c:v>79.878289066487156</c:v>
                </c:pt>
                <c:pt idx="5">
                  <c:v>79.47</c:v>
                </c:pt>
                <c:pt idx="6">
                  <c:v>77.545473051231696</c:v>
                </c:pt>
                <c:pt idx="7">
                  <c:v>78.91</c:v>
                </c:pt>
                <c:pt idx="8">
                  <c:v>81.544823480769196</c:v>
                </c:pt>
                <c:pt idx="9">
                  <c:v>79.995153010250306</c:v>
                </c:pt>
                <c:pt idx="10">
                  <c:v>81.61</c:v>
                </c:pt>
                <c:pt idx="11">
                  <c:v>82.798556852815906</c:v>
                </c:pt>
                <c:pt idx="12">
                  <c:v>85.4</c:v>
                </c:pt>
                <c:pt idx="13">
                  <c:v>85.595436543243579</c:v>
                </c:pt>
                <c:pt idx="14">
                  <c:v>84.984999999999999</c:v>
                </c:pt>
                <c:pt idx="15">
                  <c:v>84.2</c:v>
                </c:pt>
                <c:pt idx="16">
                  <c:v>85.16</c:v>
                </c:pt>
              </c:numCache>
            </c:numRef>
          </c:val>
          <c:extLst>
            <c:ext xmlns:c16="http://schemas.microsoft.com/office/drawing/2014/chart" uri="{C3380CC4-5D6E-409C-BE32-E72D297353CC}">
              <c16:uniqueId val="{00000001-3B59-C843-BFBF-E2248776B9AC}"/>
            </c:ext>
          </c:extLst>
        </c:ser>
        <c:dLbls>
          <c:showLegendKey val="0"/>
          <c:showVal val="0"/>
          <c:showCatName val="0"/>
          <c:showSerName val="0"/>
          <c:showPercent val="0"/>
          <c:showBubbleSize val="0"/>
        </c:dLbls>
        <c:axId val="865655840"/>
        <c:axId val="865657888"/>
      </c:radarChart>
      <c:catAx>
        <c:axId val="865655840"/>
        <c:scaling>
          <c:orientation val="minMax"/>
        </c:scaling>
        <c:delete val="0"/>
        <c:axPos val="b"/>
        <c:majorGridlines>
          <c:spPr>
            <a:ln w="3199">
              <a:solidFill>
                <a:srgbClr val="808080"/>
              </a:solidFill>
              <a:prstDash val="solid"/>
            </a:ln>
          </c:spPr>
        </c:majorGridlines>
        <c:numFmt formatCode="General" sourceLinked="1"/>
        <c:majorTickMark val="out"/>
        <c:minorTickMark val="none"/>
        <c:tickLblPos val="nextTo"/>
        <c:txPr>
          <a:bodyPr rot="0" vert="horz"/>
          <a:lstStyle/>
          <a:p>
            <a:pPr>
              <a:defRPr sz="1400" b="0" i="0" u="none" strike="noStrike" baseline="0">
                <a:solidFill>
                  <a:srgbClr val="000000"/>
                </a:solidFill>
                <a:latin typeface="+mn-lt"/>
                <a:ea typeface="Calibri"/>
                <a:cs typeface="Calibri"/>
              </a:defRPr>
            </a:pPr>
            <a:endParaRPr lang="en-US"/>
          </a:p>
        </c:txPr>
        <c:crossAx val="865657888"/>
        <c:crosses val="autoZero"/>
        <c:auto val="0"/>
        <c:lblAlgn val="ctr"/>
        <c:lblOffset val="100"/>
        <c:noMultiLvlLbl val="0"/>
      </c:catAx>
      <c:valAx>
        <c:axId val="865657888"/>
        <c:scaling>
          <c:orientation val="minMax"/>
          <c:max val="90"/>
          <c:min val="60"/>
        </c:scaling>
        <c:delete val="0"/>
        <c:axPos val="l"/>
        <c:majorGridlines>
          <c:spPr>
            <a:ln w="3199">
              <a:solidFill>
                <a:srgbClr val="808080"/>
              </a:solidFill>
              <a:prstDash val="sysDash"/>
            </a:ln>
          </c:spPr>
        </c:majorGridlines>
        <c:numFmt formatCode="0" sourceLinked="0"/>
        <c:majorTickMark val="cross"/>
        <c:minorTickMark val="none"/>
        <c:tickLblPos val="nextTo"/>
        <c:spPr>
          <a:ln w="3199">
            <a:solidFill>
              <a:srgbClr val="808080"/>
            </a:solidFill>
            <a:prstDash val="solid"/>
          </a:ln>
        </c:spPr>
        <c:txPr>
          <a:bodyPr rot="0" vert="horz"/>
          <a:lstStyle/>
          <a:p>
            <a:pPr>
              <a:defRPr sz="1612" b="1" i="0" u="none" strike="noStrike" baseline="0">
                <a:solidFill>
                  <a:srgbClr val="000000"/>
                </a:solidFill>
                <a:latin typeface="Calibri"/>
                <a:ea typeface="Calibri"/>
                <a:cs typeface="Calibri"/>
              </a:defRPr>
            </a:pPr>
            <a:endParaRPr lang="en-US"/>
          </a:p>
        </c:txPr>
        <c:crossAx val="865655840"/>
        <c:crosses val="autoZero"/>
        <c:crossBetween val="between"/>
        <c:majorUnit val="5"/>
        <c:minorUnit val="5"/>
      </c:valAx>
      <c:spPr>
        <a:solidFill>
          <a:srgbClr val="FFFFFF"/>
        </a:solidFill>
        <a:ln w="25594">
          <a:noFill/>
        </a:ln>
      </c:spPr>
    </c:plotArea>
    <c:legend>
      <c:legendPos val="r"/>
      <c:layout>
        <c:manualLayout>
          <c:xMode val="edge"/>
          <c:yMode val="edge"/>
          <c:x val="0.84473684210526301"/>
          <c:y val="7.7083333333333295E-2"/>
          <c:w val="0.128947368421053"/>
          <c:h val="0.116666666666667"/>
        </c:manualLayout>
      </c:layout>
      <c:overlay val="0"/>
      <c:spPr>
        <a:noFill/>
        <a:ln w="25594">
          <a:noFill/>
        </a:ln>
      </c:spPr>
      <c:txPr>
        <a:bodyPr/>
        <a:lstStyle/>
        <a:p>
          <a:pPr>
            <a:defRPr sz="1400" b="0" i="0" u="none" strike="noStrike" baseline="0">
              <a:solidFill>
                <a:srgbClr val="000000"/>
              </a:solidFill>
              <a:latin typeface="+mn-lt"/>
              <a:ea typeface="Calibri"/>
              <a:cs typeface="Calibri"/>
            </a:defRPr>
          </a:pPr>
          <a:endParaRPr lang="en-US"/>
        </a:p>
      </c:txPr>
    </c:legend>
    <c:plotVisOnly val="1"/>
    <c:dispBlanksAs val="gap"/>
    <c:showDLblsOverMax val="0"/>
  </c:chart>
  <c:spPr>
    <a:solidFill>
      <a:srgbClr val="FFFFFF"/>
    </a:solidFill>
    <a:ln w="3199">
      <a:solidFill>
        <a:srgbClr val="808080"/>
      </a:solidFill>
      <a:prstDash val="solid"/>
    </a:ln>
  </c:spPr>
  <c:txPr>
    <a:bodyPr/>
    <a:lstStyle/>
    <a:p>
      <a:pPr>
        <a:defRPr sz="1612" b="1" i="0" u="none" strike="noStrike" baseline="0">
          <a:solidFill>
            <a:srgbClr val="000000"/>
          </a:solidFill>
          <a:latin typeface="Calibri"/>
          <a:ea typeface="Calibri"/>
          <a:cs typeface="Calibri"/>
        </a:defRPr>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8317233176935999E-2"/>
          <c:y val="3.1481078937232301E-2"/>
          <c:w val="0.96336553364612798"/>
          <c:h val="0.74344541436421896"/>
        </c:manualLayout>
      </c:layout>
      <c:barChart>
        <c:barDir val="col"/>
        <c:grouping val="clustered"/>
        <c:varyColors val="0"/>
        <c:ser>
          <c:idx val="0"/>
          <c:order val="0"/>
          <c:tx>
            <c:strRef>
              <c:f>Лист1!$B$1</c:f>
              <c:strCache>
                <c:ptCount val="1"/>
                <c:pt idx="0">
                  <c:v>Ряд 1</c:v>
                </c:pt>
              </c:strCache>
            </c:strRef>
          </c:tx>
          <c:spPr>
            <a:solidFill>
              <a:srgbClr val="FF0000"/>
            </a:solidFill>
          </c:spPr>
          <c:invertIfNegative val="0"/>
          <c:dLbls>
            <c:numFmt formatCode="#,##0" sourceLinked="0"/>
            <c:spPr>
              <a:noFill/>
              <a:ln>
                <a:noFill/>
              </a:ln>
              <a:effectLst/>
            </c:spPr>
            <c:txPr>
              <a:bodyPr/>
              <a:lstStyle/>
              <a:p>
                <a:pPr>
                  <a:defRPr sz="14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Лист1!$A$2:$A$29</c:f>
              <c:numCache>
                <c:formatCode>General</c:formatCode>
                <c:ptCount val="28"/>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numCache>
            </c:numRef>
          </c:cat>
          <c:val>
            <c:numRef>
              <c:f>Лист1!$B$2:$B$29</c:f>
              <c:numCache>
                <c:formatCode>General</c:formatCode>
                <c:ptCount val="28"/>
                <c:pt idx="0">
                  <c:v>78.3</c:v>
                </c:pt>
                <c:pt idx="1">
                  <c:v>151.30000000000001</c:v>
                </c:pt>
                <c:pt idx="2">
                  <c:v>287.8</c:v>
                </c:pt>
                <c:pt idx="3">
                  <c:v>54.5</c:v>
                </c:pt>
                <c:pt idx="4">
                  <c:v>-142.9</c:v>
                </c:pt>
                <c:pt idx="5">
                  <c:v>-131.6</c:v>
                </c:pt>
                <c:pt idx="6">
                  <c:v>-169.2</c:v>
                </c:pt>
                <c:pt idx="7">
                  <c:v>-136</c:v>
                </c:pt>
                <c:pt idx="8">
                  <c:v>-152</c:v>
                </c:pt>
                <c:pt idx="9">
                  <c:v>-138.30000000000001</c:v>
                </c:pt>
                <c:pt idx="10">
                  <c:v>-133.6</c:v>
                </c:pt>
                <c:pt idx="11">
                  <c:v>-152.19999999999999</c:v>
                </c:pt>
                <c:pt idx="12">
                  <c:v>-33.799999999999997</c:v>
                </c:pt>
                <c:pt idx="13">
                  <c:v>-24.2</c:v>
                </c:pt>
                <c:pt idx="14">
                  <c:v>-7.6</c:v>
                </c:pt>
                <c:pt idx="15">
                  <c:v>4.5999999999999996</c:v>
                </c:pt>
                <c:pt idx="16">
                  <c:v>14.2</c:v>
                </c:pt>
                <c:pt idx="17">
                  <c:v>16.8</c:v>
                </c:pt>
                <c:pt idx="18">
                  <c:v>14.9</c:v>
                </c:pt>
                <c:pt idx="19">
                  <c:v>13.4</c:v>
                </c:pt>
                <c:pt idx="20">
                  <c:v>16.100000000000001</c:v>
                </c:pt>
                <c:pt idx="21">
                  <c:v>17.100000000000001</c:v>
                </c:pt>
                <c:pt idx="22">
                  <c:v>61.8</c:v>
                </c:pt>
                <c:pt idx="23">
                  <c:v>31.9</c:v>
                </c:pt>
                <c:pt idx="24">
                  <c:v>22.6</c:v>
                </c:pt>
                <c:pt idx="25">
                  <c:v>14.2</c:v>
                </c:pt>
                <c:pt idx="26">
                  <c:v>10.6</c:v>
                </c:pt>
                <c:pt idx="27">
                  <c:v>12</c:v>
                </c:pt>
              </c:numCache>
            </c:numRef>
          </c:val>
          <c:extLst>
            <c:ext xmlns:c16="http://schemas.microsoft.com/office/drawing/2014/chart" uri="{C3380CC4-5D6E-409C-BE32-E72D297353CC}">
              <c16:uniqueId val="{00000000-29C3-6640-952B-BDF01DFE6CA6}"/>
            </c:ext>
          </c:extLst>
        </c:ser>
        <c:dLbls>
          <c:showLegendKey val="0"/>
          <c:showVal val="0"/>
          <c:showCatName val="0"/>
          <c:showSerName val="0"/>
          <c:showPercent val="0"/>
          <c:showBubbleSize val="0"/>
        </c:dLbls>
        <c:gapWidth val="150"/>
        <c:axId val="806288048"/>
        <c:axId val="806289408"/>
      </c:barChart>
      <c:catAx>
        <c:axId val="806288048"/>
        <c:scaling>
          <c:orientation val="minMax"/>
        </c:scaling>
        <c:delete val="0"/>
        <c:axPos val="b"/>
        <c:numFmt formatCode="General" sourceLinked="1"/>
        <c:majorTickMark val="out"/>
        <c:minorTickMark val="none"/>
        <c:tickLblPos val="low"/>
        <c:txPr>
          <a:bodyPr rot="-5400000" vert="horz"/>
          <a:lstStyle/>
          <a:p>
            <a:pPr>
              <a:defRPr sz="1200" baseline="0"/>
            </a:pPr>
            <a:endParaRPr lang="en-US"/>
          </a:p>
        </c:txPr>
        <c:crossAx val="806289408"/>
        <c:crosses val="autoZero"/>
        <c:auto val="1"/>
        <c:lblAlgn val="ctr"/>
        <c:lblOffset val="100"/>
        <c:noMultiLvlLbl val="0"/>
      </c:catAx>
      <c:valAx>
        <c:axId val="806289408"/>
        <c:scaling>
          <c:orientation val="minMax"/>
          <c:max val="300"/>
        </c:scaling>
        <c:delete val="1"/>
        <c:axPos val="l"/>
        <c:numFmt formatCode="General" sourceLinked="1"/>
        <c:majorTickMark val="out"/>
        <c:minorTickMark val="none"/>
        <c:tickLblPos val="nextTo"/>
        <c:crossAx val="806288048"/>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areaChart>
        <c:grouping val="stacked"/>
        <c:varyColors val="0"/>
        <c:ser>
          <c:idx val="0"/>
          <c:order val="0"/>
          <c:tx>
            <c:strRef>
              <c:f>Лист1!$B$1</c:f>
              <c:strCache>
                <c:ptCount val="1"/>
                <c:pt idx="0">
                  <c:v>0-19 </c:v>
                </c:pt>
              </c:strCache>
            </c:strRef>
          </c:tx>
          <c:spPr>
            <a:solidFill>
              <a:srgbClr val="66FF66"/>
            </a:solidFill>
          </c:spPr>
          <c:cat>
            <c:numRef>
              <c:f>Лист1!$A$2:$A$29</c:f>
              <c:numCache>
                <c:formatCode>General</c:formatCode>
                <c:ptCount val="28"/>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formatCode="@">
                  <c:v>2015</c:v>
                </c:pt>
                <c:pt idx="25" formatCode="@">
                  <c:v>2016</c:v>
                </c:pt>
                <c:pt idx="26" formatCode="@">
                  <c:v>2017</c:v>
                </c:pt>
                <c:pt idx="27" formatCode="@">
                  <c:v>2018</c:v>
                </c:pt>
              </c:numCache>
            </c:numRef>
          </c:cat>
          <c:val>
            <c:numRef>
              <c:f>Лист1!$B$2:$B$29</c:f>
              <c:numCache>
                <c:formatCode>General</c:formatCode>
                <c:ptCount val="28"/>
                <c:pt idx="0">
                  <c:v>14696.4</c:v>
                </c:pt>
                <c:pt idx="1">
                  <c:v>14621.7</c:v>
                </c:pt>
                <c:pt idx="2">
                  <c:v>14551.9</c:v>
                </c:pt>
                <c:pt idx="3">
                  <c:v>14390.3</c:v>
                </c:pt>
                <c:pt idx="4">
                  <c:v>14127.099999999999</c:v>
                </c:pt>
                <c:pt idx="5">
                  <c:v>13843.8</c:v>
                </c:pt>
                <c:pt idx="6">
                  <c:v>13526</c:v>
                </c:pt>
                <c:pt idx="7">
                  <c:v>13236.5</c:v>
                </c:pt>
                <c:pt idx="8">
                  <c:v>12909.300000000001</c:v>
                </c:pt>
                <c:pt idx="9">
                  <c:v>12566.5</c:v>
                </c:pt>
                <c:pt idx="10">
                  <c:v>12192.9</c:v>
                </c:pt>
                <c:pt idx="11">
                  <c:v>11841.400000000001</c:v>
                </c:pt>
                <c:pt idx="12">
                  <c:v>11471.9</c:v>
                </c:pt>
                <c:pt idx="13">
                  <c:v>11061.4</c:v>
                </c:pt>
                <c:pt idx="14">
                  <c:v>10689.4</c:v>
                </c:pt>
                <c:pt idx="15">
                  <c:v>10337.400000000001</c:v>
                </c:pt>
                <c:pt idx="16">
                  <c:v>9999.7999999999993</c:v>
                </c:pt>
                <c:pt idx="17">
                  <c:v>9719.7000000000007</c:v>
                </c:pt>
                <c:pt idx="18">
                  <c:v>9504.7000000000007</c:v>
                </c:pt>
                <c:pt idx="19">
                  <c:v>9335.9</c:v>
                </c:pt>
                <c:pt idx="20">
                  <c:v>9184.1</c:v>
                </c:pt>
                <c:pt idx="21">
                  <c:v>9069.6</c:v>
                </c:pt>
                <c:pt idx="22">
                  <c:v>9025.7000000000007</c:v>
                </c:pt>
                <c:pt idx="23">
                  <c:v>8998.5</c:v>
                </c:pt>
                <c:pt idx="24">
                  <c:v>8522.7999999999993</c:v>
                </c:pt>
                <c:pt idx="25">
                  <c:v>8468.4</c:v>
                </c:pt>
                <c:pt idx="26">
                  <c:v>8417.1669999999995</c:v>
                </c:pt>
                <c:pt idx="27">
                  <c:v>8371.1329999999998</c:v>
                </c:pt>
              </c:numCache>
            </c:numRef>
          </c:val>
          <c:extLst>
            <c:ext xmlns:c16="http://schemas.microsoft.com/office/drawing/2014/chart" uri="{C3380CC4-5D6E-409C-BE32-E72D297353CC}">
              <c16:uniqueId val="{00000000-DCAC-3B40-B6D1-352E8E0C3C86}"/>
            </c:ext>
          </c:extLst>
        </c:ser>
        <c:ser>
          <c:idx val="1"/>
          <c:order val="1"/>
          <c:tx>
            <c:strRef>
              <c:f>Лист1!$C$1</c:f>
              <c:strCache>
                <c:ptCount val="1"/>
                <c:pt idx="0">
                  <c:v>20-59</c:v>
                </c:pt>
              </c:strCache>
            </c:strRef>
          </c:tx>
          <c:spPr>
            <a:solidFill>
              <a:srgbClr val="336600"/>
            </a:solidFill>
          </c:spPr>
          <c:cat>
            <c:numRef>
              <c:f>Лист1!$A$2:$A$29</c:f>
              <c:numCache>
                <c:formatCode>General</c:formatCode>
                <c:ptCount val="28"/>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formatCode="@">
                  <c:v>2015</c:v>
                </c:pt>
                <c:pt idx="25" formatCode="@">
                  <c:v>2016</c:v>
                </c:pt>
                <c:pt idx="26" formatCode="@">
                  <c:v>2017</c:v>
                </c:pt>
                <c:pt idx="27" formatCode="@">
                  <c:v>2018</c:v>
                </c:pt>
              </c:numCache>
            </c:numRef>
          </c:cat>
          <c:val>
            <c:numRef>
              <c:f>Лист1!$C$2:$C$29</c:f>
              <c:numCache>
                <c:formatCode>General</c:formatCode>
                <c:ptCount val="28"/>
                <c:pt idx="0">
                  <c:v>27296.100000000002</c:v>
                </c:pt>
                <c:pt idx="1">
                  <c:v>27383.599999999999</c:v>
                </c:pt>
                <c:pt idx="2">
                  <c:v>27596.9</c:v>
                </c:pt>
                <c:pt idx="3">
                  <c:v>27746.3</c:v>
                </c:pt>
                <c:pt idx="4">
                  <c:v>27716.9</c:v>
                </c:pt>
                <c:pt idx="5">
                  <c:v>27569</c:v>
                </c:pt>
                <c:pt idx="6">
                  <c:v>27313.9</c:v>
                </c:pt>
                <c:pt idx="7">
                  <c:v>26923.200000000001</c:v>
                </c:pt>
                <c:pt idx="8">
                  <c:v>26503.3</c:v>
                </c:pt>
                <c:pt idx="9">
                  <c:v>26358.2</c:v>
                </c:pt>
                <c:pt idx="10">
                  <c:v>26211.399999999998</c:v>
                </c:pt>
                <c:pt idx="11">
                  <c:v>26076.5</c:v>
                </c:pt>
                <c:pt idx="12">
                  <c:v>26158.6</c:v>
                </c:pt>
                <c:pt idx="13">
                  <c:v>26419.300000000003</c:v>
                </c:pt>
                <c:pt idx="14">
                  <c:v>26631.699999999997</c:v>
                </c:pt>
                <c:pt idx="15">
                  <c:v>26882.9</c:v>
                </c:pt>
                <c:pt idx="16">
                  <c:v>27018.1</c:v>
                </c:pt>
                <c:pt idx="17">
                  <c:v>27089.9</c:v>
                </c:pt>
                <c:pt idx="18">
                  <c:v>27086.400000000001</c:v>
                </c:pt>
                <c:pt idx="19">
                  <c:v>26975.300000000003</c:v>
                </c:pt>
                <c:pt idx="20">
                  <c:v>26881.699999999997</c:v>
                </c:pt>
                <c:pt idx="21">
                  <c:v>26765.599999999999</c:v>
                </c:pt>
                <c:pt idx="22">
                  <c:v>26644.9</c:v>
                </c:pt>
                <c:pt idx="23">
                  <c:v>26494.1</c:v>
                </c:pt>
                <c:pt idx="24">
                  <c:v>24906.5</c:v>
                </c:pt>
                <c:pt idx="25">
                  <c:v>24705.3</c:v>
                </c:pt>
                <c:pt idx="26">
                  <c:v>24451.819</c:v>
                </c:pt>
                <c:pt idx="27">
                  <c:v>24165.887999999999</c:v>
                </c:pt>
              </c:numCache>
            </c:numRef>
          </c:val>
          <c:extLst>
            <c:ext xmlns:c16="http://schemas.microsoft.com/office/drawing/2014/chart" uri="{C3380CC4-5D6E-409C-BE32-E72D297353CC}">
              <c16:uniqueId val="{00000001-DCAC-3B40-B6D1-352E8E0C3C86}"/>
            </c:ext>
          </c:extLst>
        </c:ser>
        <c:ser>
          <c:idx val="2"/>
          <c:order val="2"/>
          <c:tx>
            <c:strRef>
              <c:f>Лист1!$D$1</c:f>
              <c:strCache>
                <c:ptCount val="1"/>
                <c:pt idx="0">
                  <c:v>60+</c:v>
                </c:pt>
              </c:strCache>
            </c:strRef>
          </c:tx>
          <c:spPr>
            <a:solidFill>
              <a:srgbClr val="FF0000"/>
            </a:solidFill>
            <a:ln w="25403">
              <a:noFill/>
            </a:ln>
          </c:spPr>
          <c:cat>
            <c:numRef>
              <c:f>Лист1!$A$2:$A$29</c:f>
              <c:numCache>
                <c:formatCode>General</c:formatCode>
                <c:ptCount val="28"/>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formatCode="@">
                  <c:v>2015</c:v>
                </c:pt>
                <c:pt idx="25" formatCode="@">
                  <c:v>2016</c:v>
                </c:pt>
                <c:pt idx="26" formatCode="@">
                  <c:v>2017</c:v>
                </c:pt>
                <c:pt idx="27" formatCode="@">
                  <c:v>2018</c:v>
                </c:pt>
              </c:numCache>
            </c:numRef>
          </c:cat>
          <c:val>
            <c:numRef>
              <c:f>Лист1!$D$2:$D$29</c:f>
              <c:numCache>
                <c:formatCode>General</c:formatCode>
                <c:ptCount val="28"/>
                <c:pt idx="0">
                  <c:v>9631.0999999999985</c:v>
                </c:pt>
                <c:pt idx="1">
                  <c:v>9703</c:v>
                </c:pt>
                <c:pt idx="2">
                  <c:v>9721.7000000000007</c:v>
                </c:pt>
                <c:pt idx="3">
                  <c:v>9578.7000000000007</c:v>
                </c:pt>
                <c:pt idx="4">
                  <c:v>9456.2999999999993</c:v>
                </c:pt>
                <c:pt idx="5">
                  <c:v>9471.2999999999993</c:v>
                </c:pt>
                <c:pt idx="6">
                  <c:v>9563.2000000000007</c:v>
                </c:pt>
                <c:pt idx="7">
                  <c:v>9813.9</c:v>
                </c:pt>
                <c:pt idx="8">
                  <c:v>10022.200000000001</c:v>
                </c:pt>
                <c:pt idx="9">
                  <c:v>10189.700000000001</c:v>
                </c:pt>
                <c:pt idx="10">
                  <c:v>10259.400000000001</c:v>
                </c:pt>
                <c:pt idx="11">
                  <c:v>10323</c:v>
                </c:pt>
                <c:pt idx="12">
                  <c:v>10192.700000000001</c:v>
                </c:pt>
                <c:pt idx="13">
                  <c:v>9961.4</c:v>
                </c:pt>
                <c:pt idx="14">
                  <c:v>9779.4</c:v>
                </c:pt>
                <c:pt idx="15">
                  <c:v>9528.7999999999993</c:v>
                </c:pt>
                <c:pt idx="16">
                  <c:v>9447.7999999999993</c:v>
                </c:pt>
                <c:pt idx="17">
                  <c:v>9382.7000000000007</c:v>
                </c:pt>
                <c:pt idx="18">
                  <c:v>9372.2999999999993</c:v>
                </c:pt>
                <c:pt idx="19">
                  <c:v>9471.5</c:v>
                </c:pt>
                <c:pt idx="20">
                  <c:v>9532.4</c:v>
                </c:pt>
                <c:pt idx="21">
                  <c:v>9618</c:v>
                </c:pt>
                <c:pt idx="22">
                  <c:v>9702</c:v>
                </c:pt>
                <c:pt idx="23">
                  <c:v>9753.2999999999993</c:v>
                </c:pt>
                <c:pt idx="24">
                  <c:v>9330.4</c:v>
                </c:pt>
                <c:pt idx="25">
                  <c:v>9417.2000000000007</c:v>
                </c:pt>
                <c:pt idx="26">
                  <c:v>9545.9</c:v>
                </c:pt>
                <c:pt idx="27">
                  <c:v>9679.7999999999993</c:v>
                </c:pt>
              </c:numCache>
            </c:numRef>
          </c:val>
          <c:extLst>
            <c:ext xmlns:c16="http://schemas.microsoft.com/office/drawing/2014/chart" uri="{C3380CC4-5D6E-409C-BE32-E72D297353CC}">
              <c16:uniqueId val="{00000002-DCAC-3B40-B6D1-352E8E0C3C86}"/>
            </c:ext>
          </c:extLst>
        </c:ser>
        <c:dLbls>
          <c:showLegendKey val="0"/>
          <c:showVal val="0"/>
          <c:showCatName val="0"/>
          <c:showSerName val="0"/>
          <c:showPercent val="0"/>
          <c:showBubbleSize val="0"/>
        </c:dLbls>
        <c:axId val="832260016"/>
        <c:axId val="832262064"/>
      </c:areaChart>
      <c:catAx>
        <c:axId val="832260016"/>
        <c:scaling>
          <c:orientation val="minMax"/>
        </c:scaling>
        <c:delete val="0"/>
        <c:axPos val="b"/>
        <c:numFmt formatCode="General" sourceLinked="1"/>
        <c:majorTickMark val="out"/>
        <c:minorTickMark val="none"/>
        <c:tickLblPos val="nextTo"/>
        <c:txPr>
          <a:bodyPr rot="-5400000" vert="horz"/>
          <a:lstStyle/>
          <a:p>
            <a:pPr>
              <a:defRPr sz="1200"/>
            </a:pPr>
            <a:endParaRPr lang="en-US"/>
          </a:p>
        </c:txPr>
        <c:crossAx val="832262064"/>
        <c:crosses val="autoZero"/>
        <c:auto val="1"/>
        <c:lblAlgn val="ctr"/>
        <c:lblOffset val="100"/>
        <c:noMultiLvlLbl val="0"/>
      </c:catAx>
      <c:valAx>
        <c:axId val="832262064"/>
        <c:scaling>
          <c:orientation val="minMax"/>
          <c:max val="55000"/>
        </c:scaling>
        <c:delete val="0"/>
        <c:axPos val="l"/>
        <c:majorGridlines/>
        <c:numFmt formatCode="General" sourceLinked="1"/>
        <c:majorTickMark val="out"/>
        <c:minorTickMark val="none"/>
        <c:tickLblPos val="nextTo"/>
        <c:txPr>
          <a:bodyPr/>
          <a:lstStyle/>
          <a:p>
            <a:pPr>
              <a:defRPr sz="1200"/>
            </a:pPr>
            <a:endParaRPr lang="en-US"/>
          </a:p>
        </c:txPr>
        <c:crossAx val="832260016"/>
        <c:crosses val="autoZero"/>
        <c:crossBetween val="midCat"/>
        <c:majorUnit val="5000"/>
      </c:valAx>
      <c:spPr>
        <a:noFill/>
        <a:ln w="25403">
          <a:noFill/>
        </a:ln>
      </c:spPr>
    </c:plotArea>
    <c:legend>
      <c:legendPos val="r"/>
      <c:overlay val="0"/>
    </c:legend>
    <c:plotVisOnly val="1"/>
    <c:dispBlanksAs val="zero"/>
    <c:showDLblsOverMax val="0"/>
  </c:chart>
  <c:txPr>
    <a:bodyPr/>
    <a:lstStyle/>
    <a:p>
      <a:pPr>
        <a:defRPr sz="1800"/>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Лист1!$B$1</c:f>
              <c:strCache>
                <c:ptCount val="1"/>
                <c:pt idx="0">
                  <c:v>Столбец4</c:v>
                </c:pt>
              </c:strCache>
            </c:strRef>
          </c:tx>
          <c:spPr>
            <a:solidFill>
              <a:srgbClr val="0070C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Лист1!$A$2:$A$6</c:f>
              <c:strCache>
                <c:ptCount val="5"/>
                <c:pt idx="0">
                  <c:v>Current long-term migrants</c:v>
                </c:pt>
                <c:pt idx="1">
                  <c:v>Current short-term migrants</c:v>
                </c:pt>
                <c:pt idx="2">
                  <c:v>Returned migrants</c:v>
                </c:pt>
                <c:pt idx="3">
                  <c:v>Potential long-term migrants</c:v>
                </c:pt>
                <c:pt idx="4">
                  <c:v>Potential short-term migrants</c:v>
                </c:pt>
              </c:strCache>
            </c:strRef>
          </c:cat>
          <c:val>
            <c:numRef>
              <c:f>Лист1!$B$2:$B$6</c:f>
              <c:numCache>
                <c:formatCode>General</c:formatCode>
                <c:ptCount val="5"/>
                <c:pt idx="0">
                  <c:v>423.8</c:v>
                </c:pt>
                <c:pt idx="1">
                  <c:v>264.39999999999998</c:v>
                </c:pt>
                <c:pt idx="2">
                  <c:v>144.4</c:v>
                </c:pt>
                <c:pt idx="3">
                  <c:v>117.3</c:v>
                </c:pt>
                <c:pt idx="4">
                  <c:v>192.6</c:v>
                </c:pt>
              </c:numCache>
            </c:numRef>
          </c:val>
          <c:extLst>
            <c:ext xmlns:c16="http://schemas.microsoft.com/office/drawing/2014/chart" uri="{C3380CC4-5D6E-409C-BE32-E72D297353CC}">
              <c16:uniqueId val="{00000000-59FD-5243-B612-C8FBC139FF6C}"/>
            </c:ext>
          </c:extLst>
        </c:ser>
        <c:dLbls>
          <c:showLegendKey val="0"/>
          <c:showVal val="0"/>
          <c:showCatName val="0"/>
          <c:showSerName val="0"/>
          <c:showPercent val="0"/>
          <c:showBubbleSize val="0"/>
        </c:dLbls>
        <c:gapWidth val="219"/>
        <c:overlap val="-27"/>
        <c:axId val="275269264"/>
        <c:axId val="186616240"/>
      </c:barChart>
      <c:catAx>
        <c:axId val="275269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6616240"/>
        <c:crosses val="autoZero"/>
        <c:auto val="1"/>
        <c:lblAlgn val="ctr"/>
        <c:lblOffset val="100"/>
        <c:noMultiLvlLbl val="0"/>
      </c:catAx>
      <c:valAx>
        <c:axId val="186616240"/>
        <c:scaling>
          <c:orientation val="minMax"/>
        </c:scaling>
        <c:delete val="1"/>
        <c:axPos val="l"/>
        <c:numFmt formatCode="General" sourceLinked="1"/>
        <c:majorTickMark val="none"/>
        <c:minorTickMark val="none"/>
        <c:tickLblPos val="nextTo"/>
        <c:crossAx val="275269264"/>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Лист1!$A$2</c:f>
              <c:strCache>
                <c:ptCount val="1"/>
                <c:pt idx="0">
                  <c:v>Russian Federation</c:v>
                </c:pt>
              </c:strCache>
            </c:strRef>
          </c:tx>
          <c:spPr>
            <a:solidFill>
              <a:srgbClr val="FF0000"/>
            </a:solidFill>
            <a:ln>
              <a:noFill/>
            </a:ln>
            <a:effectLst/>
          </c:spPr>
          <c:invertIfNegative val="0"/>
          <c:dLbls>
            <c:spPr>
              <a:solidFill>
                <a:schemeClr val="bg1"/>
              </a:solidFill>
              <a:ln>
                <a:solidFill>
                  <a:schemeClr val="tx1"/>
                </a:solid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Лист1!$B$1:$D$1</c:f>
              <c:strCache>
                <c:ptCount val="3"/>
                <c:pt idx="0">
                  <c:v>2005-2008</c:v>
                </c:pt>
                <c:pt idx="1">
                  <c:v>2010-2012</c:v>
                </c:pt>
                <c:pt idx="2">
                  <c:v>2015-2017</c:v>
                </c:pt>
              </c:strCache>
            </c:strRef>
          </c:cat>
          <c:val>
            <c:numRef>
              <c:f>Лист1!$B$2:$D$2</c:f>
              <c:numCache>
                <c:formatCode>General</c:formatCode>
                <c:ptCount val="3"/>
                <c:pt idx="0">
                  <c:v>48.1</c:v>
                </c:pt>
                <c:pt idx="1">
                  <c:v>43.2</c:v>
                </c:pt>
                <c:pt idx="2">
                  <c:v>26.3</c:v>
                </c:pt>
              </c:numCache>
            </c:numRef>
          </c:val>
          <c:extLst>
            <c:ext xmlns:c16="http://schemas.microsoft.com/office/drawing/2014/chart" uri="{C3380CC4-5D6E-409C-BE32-E72D297353CC}">
              <c16:uniqueId val="{00000000-1268-EA47-8CA6-B23ECF541C47}"/>
            </c:ext>
          </c:extLst>
        </c:ser>
        <c:ser>
          <c:idx val="1"/>
          <c:order val="1"/>
          <c:tx>
            <c:strRef>
              <c:f>Лист1!$A$3</c:f>
              <c:strCache>
                <c:ptCount val="1"/>
                <c:pt idx="0">
                  <c:v>Italy</c:v>
                </c:pt>
              </c:strCache>
            </c:strRef>
          </c:tx>
          <c:spPr>
            <a:solidFill>
              <a:srgbClr val="66FF66"/>
            </a:solidFill>
            <a:ln>
              <a:solidFill>
                <a:srgbClr val="00B050"/>
              </a:solidFill>
            </a:ln>
            <a:effectLst/>
          </c:spPr>
          <c:invertIfNegative val="0"/>
          <c:dLbls>
            <c:spPr>
              <a:solidFill>
                <a:schemeClr val="bg1">
                  <a:alpha val="99000"/>
                </a:schemeClr>
              </a:solidFill>
              <a:ln>
                <a:solidFill>
                  <a:schemeClr val="tx1"/>
                </a:solid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Лист1!$B$1:$D$1</c:f>
              <c:strCache>
                <c:ptCount val="3"/>
                <c:pt idx="0">
                  <c:v>2005-2008</c:v>
                </c:pt>
                <c:pt idx="1">
                  <c:v>2010-2012</c:v>
                </c:pt>
                <c:pt idx="2">
                  <c:v>2015-2017</c:v>
                </c:pt>
              </c:strCache>
            </c:strRef>
          </c:cat>
          <c:val>
            <c:numRef>
              <c:f>Лист1!$B$3:$D$3</c:f>
              <c:numCache>
                <c:formatCode>General</c:formatCode>
                <c:ptCount val="3"/>
                <c:pt idx="0">
                  <c:v>13.4</c:v>
                </c:pt>
                <c:pt idx="1">
                  <c:v>13.2</c:v>
                </c:pt>
                <c:pt idx="2">
                  <c:v>11.3</c:v>
                </c:pt>
              </c:numCache>
            </c:numRef>
          </c:val>
          <c:extLst>
            <c:ext xmlns:c16="http://schemas.microsoft.com/office/drawing/2014/chart" uri="{C3380CC4-5D6E-409C-BE32-E72D297353CC}">
              <c16:uniqueId val="{00000001-1268-EA47-8CA6-B23ECF541C47}"/>
            </c:ext>
          </c:extLst>
        </c:ser>
        <c:ser>
          <c:idx val="2"/>
          <c:order val="2"/>
          <c:tx>
            <c:strRef>
              <c:f>Лист1!$A$4</c:f>
              <c:strCache>
                <c:ptCount val="1"/>
                <c:pt idx="0">
                  <c:v>Czech Republic</c:v>
                </c:pt>
              </c:strCache>
            </c:strRef>
          </c:tx>
          <c:spPr>
            <a:solidFill>
              <a:srgbClr val="0099CC"/>
            </a:solidFill>
            <a:ln>
              <a:noFill/>
            </a:ln>
            <a:effectLst/>
          </c:spPr>
          <c:invertIfNegative val="0"/>
          <c:dLbls>
            <c:spPr>
              <a:solidFill>
                <a:schemeClr val="bg1"/>
              </a:solidFill>
              <a:ln>
                <a:solidFill>
                  <a:schemeClr val="tx1"/>
                </a:solid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Лист1!$B$1:$D$1</c:f>
              <c:strCache>
                <c:ptCount val="3"/>
                <c:pt idx="0">
                  <c:v>2005-2008</c:v>
                </c:pt>
                <c:pt idx="1">
                  <c:v>2010-2012</c:v>
                </c:pt>
                <c:pt idx="2">
                  <c:v>2015-2017</c:v>
                </c:pt>
              </c:strCache>
            </c:strRef>
          </c:cat>
          <c:val>
            <c:numRef>
              <c:f>Лист1!$B$4:$D$4</c:f>
              <c:numCache>
                <c:formatCode>General</c:formatCode>
                <c:ptCount val="3"/>
                <c:pt idx="0">
                  <c:v>11.9</c:v>
                </c:pt>
                <c:pt idx="1">
                  <c:v>12.9</c:v>
                </c:pt>
                <c:pt idx="2">
                  <c:v>9.4</c:v>
                </c:pt>
              </c:numCache>
            </c:numRef>
          </c:val>
          <c:extLst>
            <c:ext xmlns:c16="http://schemas.microsoft.com/office/drawing/2014/chart" uri="{C3380CC4-5D6E-409C-BE32-E72D297353CC}">
              <c16:uniqueId val="{00000002-1268-EA47-8CA6-B23ECF541C47}"/>
            </c:ext>
          </c:extLst>
        </c:ser>
        <c:ser>
          <c:idx val="3"/>
          <c:order val="3"/>
          <c:tx>
            <c:strRef>
              <c:f>Лист1!$A$5</c:f>
              <c:strCache>
                <c:ptCount val="1"/>
                <c:pt idx="0">
                  <c:v>Poland</c:v>
                </c:pt>
              </c:strCache>
            </c:strRef>
          </c:tx>
          <c:spPr>
            <a:solidFill>
              <a:schemeClr val="bg1"/>
            </a:solidFill>
            <a:ln>
              <a:solidFill>
                <a:srgbClr val="FF0000"/>
              </a:solidFill>
            </a:ln>
            <a:effectLst/>
          </c:spPr>
          <c:invertIfNegative val="0"/>
          <c:dLbls>
            <c:numFmt formatCode="#,##0.0" sourceLinked="0"/>
            <c:spPr>
              <a:solidFill>
                <a:schemeClr val="bg1"/>
              </a:solidFill>
              <a:ln>
                <a:solidFill>
                  <a:schemeClr val="tx1"/>
                </a:solid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Лист1!$B$1:$D$1</c:f>
              <c:strCache>
                <c:ptCount val="3"/>
                <c:pt idx="0">
                  <c:v>2005-2008</c:v>
                </c:pt>
                <c:pt idx="1">
                  <c:v>2010-2012</c:v>
                </c:pt>
                <c:pt idx="2">
                  <c:v>2015-2017</c:v>
                </c:pt>
              </c:strCache>
            </c:strRef>
          </c:cat>
          <c:val>
            <c:numRef>
              <c:f>Лист1!$B$5:$D$5</c:f>
              <c:numCache>
                <c:formatCode>General</c:formatCode>
                <c:ptCount val="3"/>
                <c:pt idx="0">
                  <c:v>8</c:v>
                </c:pt>
                <c:pt idx="1">
                  <c:v>14.3</c:v>
                </c:pt>
                <c:pt idx="2">
                  <c:v>38.9</c:v>
                </c:pt>
              </c:numCache>
            </c:numRef>
          </c:val>
          <c:extLst>
            <c:ext xmlns:c16="http://schemas.microsoft.com/office/drawing/2014/chart" uri="{C3380CC4-5D6E-409C-BE32-E72D297353CC}">
              <c16:uniqueId val="{00000003-1268-EA47-8CA6-B23ECF541C47}"/>
            </c:ext>
          </c:extLst>
        </c:ser>
        <c:ser>
          <c:idx val="4"/>
          <c:order val="4"/>
          <c:tx>
            <c:strRef>
              <c:f>Лист1!$A$6</c:f>
              <c:strCache>
                <c:ptCount val="1"/>
                <c:pt idx="0">
                  <c:v>Other countries</c:v>
                </c:pt>
              </c:strCache>
            </c:strRef>
          </c:tx>
          <c:spPr>
            <a:solidFill>
              <a:schemeClr val="bg1">
                <a:lumMod val="75000"/>
              </a:schemeClr>
            </a:solidFill>
            <a:ln>
              <a:solidFill>
                <a:schemeClr val="tx1"/>
              </a:solidFill>
            </a:ln>
            <a:effectLst/>
          </c:spPr>
          <c:invertIfNegative val="0"/>
          <c:dLbls>
            <c:spPr>
              <a:solidFill>
                <a:schemeClr val="bg1"/>
              </a:solidFill>
              <a:ln>
                <a:solidFill>
                  <a:schemeClr val="tx1"/>
                </a:solid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Лист1!$B$1:$D$1</c:f>
              <c:strCache>
                <c:ptCount val="3"/>
                <c:pt idx="0">
                  <c:v>2005-2008</c:v>
                </c:pt>
                <c:pt idx="1">
                  <c:v>2010-2012</c:v>
                </c:pt>
                <c:pt idx="2">
                  <c:v>2015-2017</c:v>
                </c:pt>
              </c:strCache>
            </c:strRef>
          </c:cat>
          <c:val>
            <c:numRef>
              <c:f>Лист1!$B$6:$D$6</c:f>
              <c:numCache>
                <c:formatCode>General</c:formatCode>
                <c:ptCount val="3"/>
                <c:pt idx="0">
                  <c:v>18.600000000000001</c:v>
                </c:pt>
                <c:pt idx="1">
                  <c:v>16.399999999999999</c:v>
                </c:pt>
                <c:pt idx="2">
                  <c:v>14.1</c:v>
                </c:pt>
              </c:numCache>
            </c:numRef>
          </c:val>
          <c:extLst>
            <c:ext xmlns:c16="http://schemas.microsoft.com/office/drawing/2014/chart" uri="{C3380CC4-5D6E-409C-BE32-E72D297353CC}">
              <c16:uniqueId val="{00000004-1268-EA47-8CA6-B23ECF541C47}"/>
            </c:ext>
          </c:extLst>
        </c:ser>
        <c:dLbls>
          <c:dLblPos val="ctr"/>
          <c:showLegendKey val="0"/>
          <c:showVal val="1"/>
          <c:showCatName val="0"/>
          <c:showSerName val="0"/>
          <c:showPercent val="0"/>
          <c:showBubbleSize val="0"/>
        </c:dLbls>
        <c:gapWidth val="150"/>
        <c:overlap val="100"/>
        <c:axId val="275879216"/>
        <c:axId val="130107680"/>
      </c:barChart>
      <c:catAx>
        <c:axId val="275879216"/>
        <c:scaling>
          <c:orientation val="minMax"/>
        </c:scaling>
        <c:delete val="0"/>
        <c:axPos val="b"/>
        <c:numFmt formatCode="#,##0.0"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0107680"/>
        <c:crosses val="autoZero"/>
        <c:auto val="0"/>
        <c:lblAlgn val="ctr"/>
        <c:lblOffset val="100"/>
        <c:noMultiLvlLbl val="0"/>
      </c:catAx>
      <c:valAx>
        <c:axId val="130107680"/>
        <c:scaling>
          <c:orientation val="minMax"/>
          <c:max val="100"/>
        </c:scaling>
        <c:delete val="1"/>
        <c:axPos val="l"/>
        <c:numFmt formatCode="General" sourceLinked="1"/>
        <c:majorTickMark val="out"/>
        <c:minorTickMark val="none"/>
        <c:tickLblPos val="nextTo"/>
        <c:crossAx val="2758792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Лист1!$B$1</c:f>
              <c:strCache>
                <c:ptCount val="1"/>
                <c:pt idx="0">
                  <c:v>Average</c:v>
                </c:pt>
              </c:strCache>
            </c:strRef>
          </c:tx>
          <c:spPr>
            <a:solidFill>
              <a:srgbClr val="C00000"/>
            </a:solidFill>
            <a:ln w="9227">
              <a:solidFill>
                <a:srgbClr val="C00000"/>
              </a:solidFill>
              <a:prstDash val="solid"/>
            </a:ln>
          </c:spPr>
          <c:invertIfNegative val="0"/>
          <c:dLbls>
            <c:spPr>
              <a:noFill/>
              <a:ln w="18454">
                <a:noFill/>
              </a:ln>
            </c:spPr>
            <c:txPr>
              <a:bodyPr wrap="square" lIns="38100" tIns="19050" rIns="38100" bIns="19050" anchor="ctr">
                <a:spAutoFit/>
              </a:bodyPr>
              <a:lstStyle/>
              <a:p>
                <a:pPr>
                  <a:defRPr sz="1162" b="0" i="0" u="none" strike="noStrike" baseline="0">
                    <a:solidFill>
                      <a:srgbClr val="333333"/>
                    </a:solidFill>
                    <a:latin typeface="Arial"/>
                    <a:ea typeface="Arial"/>
                    <a:cs typeface="Aria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Лист1!$A$2:$A$14</c:f>
              <c:strCache>
                <c:ptCount val="13"/>
                <c:pt idx="0">
                  <c:v>Bulgaria</c:v>
                </c:pt>
                <c:pt idx="1">
                  <c:v>Czech Republic</c:v>
                </c:pt>
                <c:pt idx="2">
                  <c:v>Germany</c:v>
                </c:pt>
                <c:pt idx="3">
                  <c:v>Greece</c:v>
                </c:pt>
                <c:pt idx="4">
                  <c:v>Hungary</c:v>
                </c:pt>
                <c:pt idx="5">
                  <c:v>Italy</c:v>
                </c:pt>
                <c:pt idx="6">
                  <c:v>Poland</c:v>
                </c:pt>
                <c:pt idx="7">
                  <c:v>Portugal</c:v>
                </c:pt>
                <c:pt idx="8">
                  <c:v>Russian Federation</c:v>
                </c:pt>
                <c:pt idx="9">
                  <c:v>Romania</c:v>
                </c:pt>
                <c:pt idx="10">
                  <c:v>Slovakia</c:v>
                </c:pt>
                <c:pt idx="11">
                  <c:v>Spain</c:v>
                </c:pt>
                <c:pt idx="12">
                  <c:v>Ukraine</c:v>
                </c:pt>
              </c:strCache>
            </c:strRef>
          </c:cat>
          <c:val>
            <c:numRef>
              <c:f>Лист1!$B$2:$B$14</c:f>
              <c:numCache>
                <c:formatCode>0</c:formatCode>
                <c:ptCount val="13"/>
                <c:pt idx="0">
                  <c:v>1298</c:v>
                </c:pt>
                <c:pt idx="1">
                  <c:v>2260</c:v>
                </c:pt>
                <c:pt idx="2">
                  <c:v>5242</c:v>
                </c:pt>
                <c:pt idx="3">
                  <c:v>1432</c:v>
                </c:pt>
                <c:pt idx="4">
                  <c:v>1992</c:v>
                </c:pt>
                <c:pt idx="5">
                  <c:v>2959</c:v>
                </c:pt>
                <c:pt idx="6">
                  <c:v>2307</c:v>
                </c:pt>
                <c:pt idx="7">
                  <c:v>143</c:v>
                </c:pt>
                <c:pt idx="8">
                  <c:v>1449</c:v>
                </c:pt>
                <c:pt idx="9">
                  <c:v>1717</c:v>
                </c:pt>
                <c:pt idx="10">
                  <c:v>2144</c:v>
                </c:pt>
                <c:pt idx="11">
                  <c:v>2837</c:v>
                </c:pt>
                <c:pt idx="12">
                  <c:v>768</c:v>
                </c:pt>
              </c:numCache>
            </c:numRef>
          </c:val>
          <c:extLst>
            <c:ext xmlns:c16="http://schemas.microsoft.com/office/drawing/2014/chart" uri="{C3380CC4-5D6E-409C-BE32-E72D297353CC}">
              <c16:uniqueId val="{00000000-0D61-DE47-BCB8-F336DB28C618}"/>
            </c:ext>
          </c:extLst>
        </c:ser>
        <c:ser>
          <c:idx val="1"/>
          <c:order val="1"/>
          <c:tx>
            <c:strRef>
              <c:f>Лист1!$C$1</c:f>
              <c:strCache>
                <c:ptCount val="1"/>
                <c:pt idx="0">
                  <c:v>Minimal</c:v>
                </c:pt>
              </c:strCache>
            </c:strRef>
          </c:tx>
          <c:invertIfNegative val="0"/>
          <c:cat>
            <c:strRef>
              <c:f>Лист1!$A$2:$A$14</c:f>
              <c:strCache>
                <c:ptCount val="13"/>
                <c:pt idx="0">
                  <c:v>Bulgaria</c:v>
                </c:pt>
                <c:pt idx="1">
                  <c:v>Czech Republic</c:v>
                </c:pt>
                <c:pt idx="2">
                  <c:v>Germany</c:v>
                </c:pt>
                <c:pt idx="3">
                  <c:v>Greece</c:v>
                </c:pt>
                <c:pt idx="4">
                  <c:v>Hungary</c:v>
                </c:pt>
                <c:pt idx="5">
                  <c:v>Italy</c:v>
                </c:pt>
                <c:pt idx="6">
                  <c:v>Poland</c:v>
                </c:pt>
                <c:pt idx="7">
                  <c:v>Portugal</c:v>
                </c:pt>
                <c:pt idx="8">
                  <c:v>Russian Federation</c:v>
                </c:pt>
                <c:pt idx="9">
                  <c:v>Romania</c:v>
                </c:pt>
                <c:pt idx="10">
                  <c:v>Slovakia</c:v>
                </c:pt>
                <c:pt idx="11">
                  <c:v>Spain</c:v>
                </c:pt>
                <c:pt idx="12">
                  <c:v>Ukraine</c:v>
                </c:pt>
              </c:strCache>
            </c:strRef>
          </c:cat>
          <c:val>
            <c:numRef>
              <c:f>Лист1!$C$2:$C$14</c:f>
              <c:numCache>
                <c:formatCode>0</c:formatCode>
                <c:ptCount val="13"/>
                <c:pt idx="0">
                  <c:v>620</c:v>
                </c:pt>
                <c:pt idx="1">
                  <c:v>770</c:v>
                </c:pt>
                <c:pt idx="2">
                  <c:v>1850</c:v>
                </c:pt>
                <c:pt idx="3">
                  <c:v>1119</c:v>
                </c:pt>
                <c:pt idx="4">
                  <c:v>804</c:v>
                </c:pt>
                <c:pt idx="5">
                  <c:v>0</c:v>
                </c:pt>
                <c:pt idx="6">
                  <c:v>1055</c:v>
                </c:pt>
                <c:pt idx="7">
                  <c:v>1057</c:v>
                </c:pt>
                <c:pt idx="8">
                  <c:v>316</c:v>
                </c:pt>
                <c:pt idx="9">
                  <c:v>735</c:v>
                </c:pt>
                <c:pt idx="10">
                  <c:v>832</c:v>
                </c:pt>
                <c:pt idx="11">
                  <c:v>1157</c:v>
                </c:pt>
                <c:pt idx="12">
                  <c:v>471</c:v>
                </c:pt>
              </c:numCache>
            </c:numRef>
          </c:val>
          <c:extLst>
            <c:ext xmlns:c16="http://schemas.microsoft.com/office/drawing/2014/chart" uri="{C3380CC4-5D6E-409C-BE32-E72D297353CC}">
              <c16:uniqueId val="{00000000-C887-164A-A2B2-F682C02913AB}"/>
            </c:ext>
          </c:extLst>
        </c:ser>
        <c:ser>
          <c:idx val="2"/>
          <c:order val="2"/>
          <c:tx>
            <c:strRef>
              <c:f>Лист1!$D$1</c:f>
              <c:strCache>
                <c:ptCount val="1"/>
                <c:pt idx="0">
                  <c:v>Столбец1</c:v>
                </c:pt>
              </c:strCache>
            </c:strRef>
          </c:tx>
          <c:invertIfNegative val="0"/>
          <c:cat>
            <c:strRef>
              <c:f>Лист1!$A$2:$A$14</c:f>
              <c:strCache>
                <c:ptCount val="13"/>
                <c:pt idx="0">
                  <c:v>Bulgaria</c:v>
                </c:pt>
                <c:pt idx="1">
                  <c:v>Czech Republic</c:v>
                </c:pt>
                <c:pt idx="2">
                  <c:v>Germany</c:v>
                </c:pt>
                <c:pt idx="3">
                  <c:v>Greece</c:v>
                </c:pt>
                <c:pt idx="4">
                  <c:v>Hungary</c:v>
                </c:pt>
                <c:pt idx="5">
                  <c:v>Italy</c:v>
                </c:pt>
                <c:pt idx="6">
                  <c:v>Poland</c:v>
                </c:pt>
                <c:pt idx="7">
                  <c:v>Portugal</c:v>
                </c:pt>
                <c:pt idx="8">
                  <c:v>Russian Federation</c:v>
                </c:pt>
                <c:pt idx="9">
                  <c:v>Romania</c:v>
                </c:pt>
                <c:pt idx="10">
                  <c:v>Slovakia</c:v>
                </c:pt>
                <c:pt idx="11">
                  <c:v>Spain</c:v>
                </c:pt>
                <c:pt idx="12">
                  <c:v>Ukraine</c:v>
                </c:pt>
              </c:strCache>
            </c:strRef>
          </c:cat>
          <c:val>
            <c:numRef>
              <c:f>Лист1!$D$2:$D$14</c:f>
              <c:numCache>
                <c:formatCode>General</c:formatCode>
                <c:ptCount val="13"/>
              </c:numCache>
            </c:numRef>
          </c:val>
          <c:extLst>
            <c:ext xmlns:c16="http://schemas.microsoft.com/office/drawing/2014/chart" uri="{C3380CC4-5D6E-409C-BE32-E72D297353CC}">
              <c16:uniqueId val="{00000001-C887-164A-A2B2-F682C02913AB}"/>
            </c:ext>
          </c:extLst>
        </c:ser>
        <c:dLbls>
          <c:showLegendKey val="0"/>
          <c:showVal val="0"/>
          <c:showCatName val="0"/>
          <c:showSerName val="0"/>
          <c:showPercent val="0"/>
          <c:showBubbleSize val="0"/>
        </c:dLbls>
        <c:gapWidth val="219"/>
        <c:overlap val="-27"/>
        <c:axId val="174188800"/>
        <c:axId val="175308800"/>
      </c:barChart>
      <c:catAx>
        <c:axId val="174188800"/>
        <c:scaling>
          <c:orientation val="minMax"/>
        </c:scaling>
        <c:delete val="0"/>
        <c:axPos val="b"/>
        <c:numFmt formatCode="General" sourceLinked="1"/>
        <c:majorTickMark val="none"/>
        <c:minorTickMark val="none"/>
        <c:tickLblPos val="nextTo"/>
        <c:spPr>
          <a:ln w="2307">
            <a:solidFill>
              <a:srgbClr val="C0C0C0"/>
            </a:solidFill>
            <a:prstDash val="solid"/>
          </a:ln>
        </c:spPr>
        <c:txPr>
          <a:bodyPr rot="-2700000" vert="horz"/>
          <a:lstStyle/>
          <a:p>
            <a:pPr>
              <a:defRPr sz="1017" b="0" i="0" u="none" strike="noStrike" baseline="0">
                <a:solidFill>
                  <a:srgbClr val="333333"/>
                </a:solidFill>
                <a:latin typeface="Arial"/>
                <a:ea typeface="Arial"/>
                <a:cs typeface="Arial"/>
              </a:defRPr>
            </a:pPr>
            <a:endParaRPr lang="en-US"/>
          </a:p>
        </c:txPr>
        <c:crossAx val="175308800"/>
        <c:crosses val="autoZero"/>
        <c:auto val="1"/>
        <c:lblAlgn val="ctr"/>
        <c:lblOffset val="100"/>
        <c:noMultiLvlLbl val="0"/>
      </c:catAx>
      <c:valAx>
        <c:axId val="175308800"/>
        <c:scaling>
          <c:orientation val="minMax"/>
        </c:scaling>
        <c:delete val="1"/>
        <c:axPos val="l"/>
        <c:numFmt formatCode="0" sourceLinked="1"/>
        <c:majorTickMark val="out"/>
        <c:minorTickMark val="none"/>
        <c:tickLblPos val="nextTo"/>
        <c:crossAx val="174188800"/>
        <c:crosses val="autoZero"/>
        <c:crossBetween val="between"/>
      </c:valAx>
      <c:spPr>
        <a:noFill/>
        <a:ln w="25400">
          <a:noFill/>
        </a:ln>
      </c:spPr>
    </c:plotArea>
    <c:plotVisOnly val="1"/>
    <c:dispBlanksAs val="gap"/>
    <c:showDLblsOverMax val="0"/>
  </c:chart>
  <c:spPr>
    <a:solidFill>
      <a:schemeClr val="bg1"/>
    </a:solidFill>
    <a:ln>
      <a:noFill/>
    </a:ln>
  </c:spPr>
  <c:txPr>
    <a:bodyPr/>
    <a:lstStyle/>
    <a:p>
      <a:pPr>
        <a:defRPr sz="966" b="0" i="0" u="none" strike="noStrike" baseline="0">
          <a:solidFill>
            <a:srgbClr val="000000"/>
          </a:solidFill>
          <a:latin typeface="Arial"/>
          <a:ea typeface="Arial"/>
          <a:cs typeface="Arial"/>
        </a:defRPr>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Лист1!$B$1</c:f>
              <c:strCache>
                <c:ptCount val="1"/>
                <c:pt idx="0">
                  <c:v>in Ukraine</c:v>
                </c:pt>
              </c:strCache>
            </c:strRef>
          </c:tx>
          <c:spPr>
            <a:ln w="44450" cap="rnd">
              <a:solidFill>
                <a:srgbClr val="0070C0"/>
              </a:solidFill>
              <a:round/>
            </a:ln>
            <a:effectLst/>
          </c:spPr>
          <c:marker>
            <c:symbol val="circle"/>
            <c:size val="5"/>
            <c:spPr>
              <a:solidFill>
                <a:srgbClr val="0070C0"/>
              </a:solidFill>
              <a:ln w="9525">
                <a:solidFill>
                  <a:srgbClr val="0070C0"/>
                </a:solidFill>
              </a:ln>
              <a:effectLst/>
            </c:spPr>
          </c:marker>
          <c:cat>
            <c:numRef>
              <c:f>Лист1!$A$2:$A$16</c:f>
              <c:numCache>
                <c:formatCode>General</c:formatCode>
                <c:ptCount val="15"/>
                <c:pt idx="0">
                  <c:v>1994</c:v>
                </c:pt>
                <c:pt idx="1">
                  <c:v>1996</c:v>
                </c:pt>
                <c:pt idx="2">
                  <c:v>1998</c:v>
                </c:pt>
                <c:pt idx="3">
                  <c:v>2000</c:v>
                </c:pt>
                <c:pt idx="4">
                  <c:v>2002</c:v>
                </c:pt>
                <c:pt idx="5">
                  <c:v>2004</c:v>
                </c:pt>
                <c:pt idx="6">
                  <c:v>2006</c:v>
                </c:pt>
                <c:pt idx="7">
                  <c:v>2008</c:v>
                </c:pt>
                <c:pt idx="8">
                  <c:v>2010</c:v>
                </c:pt>
                <c:pt idx="9">
                  <c:v>2012</c:v>
                </c:pt>
                <c:pt idx="10">
                  <c:v>2013</c:v>
                </c:pt>
                <c:pt idx="11">
                  <c:v>2014</c:v>
                </c:pt>
                <c:pt idx="12">
                  <c:v>2015</c:v>
                </c:pt>
                <c:pt idx="13">
                  <c:v>2016</c:v>
                </c:pt>
                <c:pt idx="14">
                  <c:v>2017</c:v>
                </c:pt>
              </c:numCache>
            </c:numRef>
          </c:cat>
          <c:val>
            <c:numRef>
              <c:f>Лист1!$B$2:$B$16</c:f>
              <c:numCache>
                <c:formatCode>General</c:formatCode>
                <c:ptCount val="15"/>
                <c:pt idx="0">
                  <c:v>15.3</c:v>
                </c:pt>
                <c:pt idx="1">
                  <c:v>10.4</c:v>
                </c:pt>
                <c:pt idx="2">
                  <c:v>11.3</c:v>
                </c:pt>
                <c:pt idx="3">
                  <c:v>14.8</c:v>
                </c:pt>
                <c:pt idx="4">
                  <c:v>9.8000000000000007</c:v>
                </c:pt>
                <c:pt idx="5">
                  <c:v>9.9</c:v>
                </c:pt>
                <c:pt idx="6">
                  <c:v>12.6</c:v>
                </c:pt>
                <c:pt idx="7">
                  <c:v>14.4</c:v>
                </c:pt>
                <c:pt idx="8">
                  <c:v>11.2</c:v>
                </c:pt>
                <c:pt idx="9">
                  <c:v>10.7</c:v>
                </c:pt>
                <c:pt idx="10">
                  <c:v>7.9</c:v>
                </c:pt>
                <c:pt idx="11">
                  <c:v>10</c:v>
                </c:pt>
                <c:pt idx="12">
                  <c:v>10.3</c:v>
                </c:pt>
                <c:pt idx="13">
                  <c:v>9.8000000000000007</c:v>
                </c:pt>
                <c:pt idx="14">
                  <c:v>7.9</c:v>
                </c:pt>
              </c:numCache>
            </c:numRef>
          </c:val>
          <c:smooth val="0"/>
          <c:extLst>
            <c:ext xmlns:c16="http://schemas.microsoft.com/office/drawing/2014/chart" uri="{C3380CC4-5D6E-409C-BE32-E72D297353CC}">
              <c16:uniqueId val="{00000000-638A-4049-876A-501B7A7623A1}"/>
            </c:ext>
          </c:extLst>
        </c:ser>
        <c:ser>
          <c:idx val="1"/>
          <c:order val="1"/>
          <c:tx>
            <c:strRef>
              <c:f>Лист1!$C$1</c:f>
              <c:strCache>
                <c:ptCount val="1"/>
                <c:pt idx="0">
                  <c:v>abropad</c:v>
                </c:pt>
              </c:strCache>
            </c:strRef>
          </c:tx>
          <c:spPr>
            <a:ln w="44450" cap="rnd">
              <a:solidFill>
                <a:srgbClr val="00B050"/>
              </a:solidFill>
              <a:round/>
            </a:ln>
            <a:effectLst/>
          </c:spPr>
          <c:marker>
            <c:symbol val="circle"/>
            <c:size val="5"/>
            <c:spPr>
              <a:solidFill>
                <a:srgbClr val="00B050"/>
              </a:solidFill>
              <a:ln w="9525">
                <a:solidFill>
                  <a:schemeClr val="accent2"/>
                </a:solidFill>
              </a:ln>
              <a:effectLst/>
            </c:spPr>
          </c:marker>
          <c:cat>
            <c:numRef>
              <c:f>Лист1!$A$2:$A$16</c:f>
              <c:numCache>
                <c:formatCode>General</c:formatCode>
                <c:ptCount val="15"/>
                <c:pt idx="0">
                  <c:v>1994</c:v>
                </c:pt>
                <c:pt idx="1">
                  <c:v>1996</c:v>
                </c:pt>
                <c:pt idx="2">
                  <c:v>1998</c:v>
                </c:pt>
                <c:pt idx="3">
                  <c:v>2000</c:v>
                </c:pt>
                <c:pt idx="4">
                  <c:v>2002</c:v>
                </c:pt>
                <c:pt idx="5">
                  <c:v>2004</c:v>
                </c:pt>
                <c:pt idx="6">
                  <c:v>2006</c:v>
                </c:pt>
                <c:pt idx="7">
                  <c:v>2008</c:v>
                </c:pt>
                <c:pt idx="8">
                  <c:v>2010</c:v>
                </c:pt>
                <c:pt idx="9">
                  <c:v>2012</c:v>
                </c:pt>
                <c:pt idx="10">
                  <c:v>2013</c:v>
                </c:pt>
                <c:pt idx="11">
                  <c:v>2014</c:v>
                </c:pt>
                <c:pt idx="12">
                  <c:v>2015</c:v>
                </c:pt>
                <c:pt idx="13">
                  <c:v>2016</c:v>
                </c:pt>
                <c:pt idx="14">
                  <c:v>2017</c:v>
                </c:pt>
              </c:numCache>
            </c:numRef>
          </c:cat>
          <c:val>
            <c:numRef>
              <c:f>Лист1!$C$2:$C$16</c:f>
              <c:numCache>
                <c:formatCode>General</c:formatCode>
                <c:ptCount val="15"/>
                <c:pt idx="0">
                  <c:v>18.399999999999999</c:v>
                </c:pt>
                <c:pt idx="1">
                  <c:v>23.6</c:v>
                </c:pt>
                <c:pt idx="2">
                  <c:v>20.8</c:v>
                </c:pt>
                <c:pt idx="3">
                  <c:v>18.600000000000001</c:v>
                </c:pt>
                <c:pt idx="4">
                  <c:v>21.3</c:v>
                </c:pt>
                <c:pt idx="5">
                  <c:v>21.5</c:v>
                </c:pt>
                <c:pt idx="6">
                  <c:v>16.5</c:v>
                </c:pt>
                <c:pt idx="7">
                  <c:v>15.7</c:v>
                </c:pt>
                <c:pt idx="8">
                  <c:v>17.399999999999999</c:v>
                </c:pt>
                <c:pt idx="9">
                  <c:v>16.3</c:v>
                </c:pt>
                <c:pt idx="10">
                  <c:v>20.7</c:v>
                </c:pt>
                <c:pt idx="11">
                  <c:v>13.9</c:v>
                </c:pt>
                <c:pt idx="12">
                  <c:v>18.3</c:v>
                </c:pt>
                <c:pt idx="13">
                  <c:v>18</c:v>
                </c:pt>
                <c:pt idx="14">
                  <c:v>18.7</c:v>
                </c:pt>
              </c:numCache>
            </c:numRef>
          </c:val>
          <c:smooth val="0"/>
          <c:extLst>
            <c:ext xmlns:c16="http://schemas.microsoft.com/office/drawing/2014/chart" uri="{C3380CC4-5D6E-409C-BE32-E72D297353CC}">
              <c16:uniqueId val="{00000001-638A-4049-876A-501B7A7623A1}"/>
            </c:ext>
          </c:extLst>
        </c:ser>
        <c:ser>
          <c:idx val="2"/>
          <c:order val="2"/>
          <c:tx>
            <c:strRef>
              <c:f>Лист1!$D$1</c:f>
              <c:strCache>
                <c:ptCount val="1"/>
                <c:pt idx="0">
                  <c:v>nowhere</c:v>
                </c:pt>
              </c:strCache>
            </c:strRef>
          </c:tx>
          <c:spPr>
            <a:ln w="44450" cap="rnd">
              <a:solidFill>
                <a:srgbClr val="C00000"/>
              </a:solidFill>
              <a:round/>
            </a:ln>
            <a:effectLst/>
          </c:spPr>
          <c:marker>
            <c:symbol val="circle"/>
            <c:size val="5"/>
            <c:spPr>
              <a:solidFill>
                <a:srgbClr val="C00000"/>
              </a:solidFill>
              <a:ln w="9525">
                <a:solidFill>
                  <a:srgbClr val="C00000"/>
                </a:solidFill>
              </a:ln>
              <a:effectLst/>
            </c:spPr>
          </c:marker>
          <c:cat>
            <c:numRef>
              <c:f>Лист1!$A$2:$A$16</c:f>
              <c:numCache>
                <c:formatCode>General</c:formatCode>
                <c:ptCount val="15"/>
                <c:pt idx="0">
                  <c:v>1994</c:v>
                </c:pt>
                <c:pt idx="1">
                  <c:v>1996</c:v>
                </c:pt>
                <c:pt idx="2">
                  <c:v>1998</c:v>
                </c:pt>
                <c:pt idx="3">
                  <c:v>2000</c:v>
                </c:pt>
                <c:pt idx="4">
                  <c:v>2002</c:v>
                </c:pt>
                <c:pt idx="5">
                  <c:v>2004</c:v>
                </c:pt>
                <c:pt idx="6">
                  <c:v>2006</c:v>
                </c:pt>
                <c:pt idx="7">
                  <c:v>2008</c:v>
                </c:pt>
                <c:pt idx="8">
                  <c:v>2010</c:v>
                </c:pt>
                <c:pt idx="9">
                  <c:v>2012</c:v>
                </c:pt>
                <c:pt idx="10">
                  <c:v>2013</c:v>
                </c:pt>
                <c:pt idx="11">
                  <c:v>2014</c:v>
                </c:pt>
                <c:pt idx="12">
                  <c:v>2015</c:v>
                </c:pt>
                <c:pt idx="13">
                  <c:v>2016</c:v>
                </c:pt>
                <c:pt idx="14">
                  <c:v>2017</c:v>
                </c:pt>
              </c:numCache>
            </c:numRef>
          </c:cat>
          <c:val>
            <c:numRef>
              <c:f>Лист1!$D$2:$D$16</c:f>
              <c:numCache>
                <c:formatCode>General</c:formatCode>
                <c:ptCount val="15"/>
                <c:pt idx="0">
                  <c:v>51.3</c:v>
                </c:pt>
                <c:pt idx="1">
                  <c:v>53.7</c:v>
                </c:pt>
                <c:pt idx="2">
                  <c:v>51.9</c:v>
                </c:pt>
                <c:pt idx="3">
                  <c:v>49.6</c:v>
                </c:pt>
                <c:pt idx="4">
                  <c:v>48.6</c:v>
                </c:pt>
                <c:pt idx="5">
                  <c:v>49.9</c:v>
                </c:pt>
                <c:pt idx="6">
                  <c:v>53.4</c:v>
                </c:pt>
                <c:pt idx="7">
                  <c:v>53.5</c:v>
                </c:pt>
                <c:pt idx="8">
                  <c:v>53</c:v>
                </c:pt>
                <c:pt idx="9">
                  <c:v>53.3</c:v>
                </c:pt>
                <c:pt idx="10">
                  <c:v>50.6</c:v>
                </c:pt>
                <c:pt idx="11">
                  <c:v>57.6</c:v>
                </c:pt>
                <c:pt idx="12">
                  <c:v>45.9</c:v>
                </c:pt>
                <c:pt idx="13">
                  <c:v>52.7</c:v>
                </c:pt>
                <c:pt idx="14">
                  <c:v>50.8</c:v>
                </c:pt>
              </c:numCache>
            </c:numRef>
          </c:val>
          <c:smooth val="0"/>
          <c:extLst>
            <c:ext xmlns:c16="http://schemas.microsoft.com/office/drawing/2014/chart" uri="{C3380CC4-5D6E-409C-BE32-E72D297353CC}">
              <c16:uniqueId val="{00000002-638A-4049-876A-501B7A7623A1}"/>
            </c:ext>
          </c:extLst>
        </c:ser>
        <c:dLbls>
          <c:showLegendKey val="0"/>
          <c:showVal val="0"/>
          <c:showCatName val="0"/>
          <c:showSerName val="0"/>
          <c:showPercent val="0"/>
          <c:showBubbleSize val="0"/>
        </c:dLbls>
        <c:marker val="1"/>
        <c:smooth val="0"/>
        <c:axId val="175027328"/>
        <c:axId val="175029248"/>
      </c:lineChart>
      <c:catAx>
        <c:axId val="1750273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5029248"/>
        <c:crosses val="autoZero"/>
        <c:auto val="1"/>
        <c:lblAlgn val="ctr"/>
        <c:lblOffset val="100"/>
        <c:noMultiLvlLbl val="0"/>
      </c:catAx>
      <c:valAx>
        <c:axId val="175029248"/>
        <c:scaling>
          <c:orientation val="minMax"/>
          <c:max val="6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5027328"/>
        <c:crosses val="autoZero"/>
        <c:crossBetween val="between"/>
      </c:valAx>
      <c:spPr>
        <a:noFill/>
        <a:ln>
          <a:solidFill>
            <a:srgbClr val="7030A0"/>
          </a:solidFill>
        </a:ln>
        <a:effectLst/>
      </c:spPr>
    </c:plotArea>
    <c:legend>
      <c:legendPos val="b"/>
      <c:layout>
        <c:manualLayout>
          <c:xMode val="edge"/>
          <c:yMode val="edge"/>
          <c:x val="0.42225844121179767"/>
          <c:y val="0.41962577168082416"/>
          <c:w val="0.54248876729391882"/>
          <c:h val="6.9641447153185709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Лист1!$B$1</c:f>
              <c:strCache>
                <c:ptCount val="1"/>
                <c:pt idx="0">
                  <c:v>Russian Federation</c:v>
                </c:pt>
              </c:strCache>
            </c:strRef>
          </c:tx>
          <c:spPr>
            <a:solidFill>
              <a:srgbClr val="002060"/>
            </a:solidFill>
            <a:ln w="12178">
              <a:solidFill>
                <a:srgbClr val="003366"/>
              </a:solidFill>
              <a:prstDash val="solid"/>
            </a:ln>
          </c:spPr>
          <c:invertIfNegative val="0"/>
          <c:dLbls>
            <c:spPr>
              <a:solidFill>
                <a:srgbClr val="FFFFFF"/>
              </a:solidFill>
              <a:ln w="12178">
                <a:solidFill>
                  <a:srgbClr val="000000"/>
                </a:solidFill>
                <a:prstDash val="solid"/>
              </a:ln>
            </c:spPr>
            <c:txPr>
              <a:bodyPr wrap="square" lIns="38100" tIns="19050" rIns="38100" bIns="19050" anchor="ctr">
                <a:spAutoFit/>
              </a:bodyPr>
              <a:lstStyle/>
              <a:p>
                <a:pPr>
                  <a:defRPr sz="1146" b="0" i="0" u="none" strike="noStrike" baseline="0">
                    <a:solidFill>
                      <a:srgbClr val="333333"/>
                    </a:solidFill>
                    <a:latin typeface="Arial"/>
                    <a:ea typeface="Arial"/>
                    <a:cs typeface="Aria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Лист1!$A$2:$A$4</c:f>
              <c:numCache>
                <c:formatCode>General</c:formatCode>
                <c:ptCount val="3"/>
                <c:pt idx="0">
                  <c:v>2015</c:v>
                </c:pt>
                <c:pt idx="1">
                  <c:v>2016</c:v>
                </c:pt>
                <c:pt idx="2">
                  <c:v>2017</c:v>
                </c:pt>
              </c:numCache>
            </c:numRef>
          </c:cat>
          <c:val>
            <c:numRef>
              <c:f>Лист1!$B$2:$B$4</c:f>
              <c:numCache>
                <c:formatCode>General</c:formatCode>
                <c:ptCount val="3"/>
                <c:pt idx="0">
                  <c:v>1.7</c:v>
                </c:pt>
                <c:pt idx="1">
                  <c:v>1.4</c:v>
                </c:pt>
                <c:pt idx="2">
                  <c:v>1.3</c:v>
                </c:pt>
              </c:numCache>
            </c:numRef>
          </c:val>
          <c:extLst>
            <c:ext xmlns:c16="http://schemas.microsoft.com/office/drawing/2014/chart" uri="{C3380CC4-5D6E-409C-BE32-E72D297353CC}">
              <c16:uniqueId val="{00000000-1AD4-1B48-AFC3-9EEDA39834D6}"/>
            </c:ext>
          </c:extLst>
        </c:ser>
        <c:ser>
          <c:idx val="1"/>
          <c:order val="1"/>
          <c:tx>
            <c:strRef>
              <c:f>Лист1!$C$1</c:f>
              <c:strCache>
                <c:ptCount val="1"/>
                <c:pt idx="0">
                  <c:v>Poland</c:v>
                </c:pt>
              </c:strCache>
            </c:strRef>
          </c:tx>
          <c:spPr>
            <a:solidFill>
              <a:srgbClr val="FF0000"/>
            </a:solidFill>
            <a:ln w="12178">
              <a:solidFill>
                <a:srgbClr val="DD0806"/>
              </a:solidFill>
              <a:prstDash val="solid"/>
            </a:ln>
          </c:spPr>
          <c:invertIfNegative val="0"/>
          <c:dLbls>
            <c:numFmt formatCode="#,##0.0" sourceLinked="0"/>
            <c:spPr>
              <a:solidFill>
                <a:srgbClr val="FFFFFF"/>
              </a:solidFill>
              <a:ln w="12178">
                <a:solidFill>
                  <a:srgbClr val="000000"/>
                </a:solidFill>
                <a:prstDash val="solid"/>
              </a:ln>
            </c:spPr>
            <c:txPr>
              <a:bodyPr wrap="square" lIns="38100" tIns="19050" rIns="38100" bIns="19050" anchor="ctr">
                <a:spAutoFit/>
              </a:bodyPr>
              <a:lstStyle/>
              <a:p>
                <a:pPr>
                  <a:defRPr sz="1146" b="0" i="0" u="none" strike="noStrike" baseline="0">
                    <a:solidFill>
                      <a:srgbClr val="333333"/>
                    </a:solidFill>
                    <a:latin typeface="Arial"/>
                    <a:ea typeface="Arial"/>
                    <a:cs typeface="Aria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Лист1!$A$2:$A$4</c:f>
              <c:numCache>
                <c:formatCode>General</c:formatCode>
                <c:ptCount val="3"/>
                <c:pt idx="0">
                  <c:v>2015</c:v>
                </c:pt>
                <c:pt idx="1">
                  <c:v>2016</c:v>
                </c:pt>
                <c:pt idx="2">
                  <c:v>2017</c:v>
                </c:pt>
              </c:numCache>
            </c:numRef>
          </c:cat>
          <c:val>
            <c:numRef>
              <c:f>Лист1!$C$2:$C$4</c:f>
              <c:numCache>
                <c:formatCode>General</c:formatCode>
                <c:ptCount val="3"/>
                <c:pt idx="0">
                  <c:v>1.3</c:v>
                </c:pt>
                <c:pt idx="1">
                  <c:v>2</c:v>
                </c:pt>
                <c:pt idx="2">
                  <c:v>3.1</c:v>
                </c:pt>
              </c:numCache>
            </c:numRef>
          </c:val>
          <c:extLst>
            <c:ext xmlns:c16="http://schemas.microsoft.com/office/drawing/2014/chart" uri="{C3380CC4-5D6E-409C-BE32-E72D297353CC}">
              <c16:uniqueId val="{00000001-1AD4-1B48-AFC3-9EEDA39834D6}"/>
            </c:ext>
          </c:extLst>
        </c:ser>
        <c:ser>
          <c:idx val="2"/>
          <c:order val="2"/>
          <c:tx>
            <c:strRef>
              <c:f>Лист1!$D$1</c:f>
              <c:strCache>
                <c:ptCount val="1"/>
                <c:pt idx="0">
                  <c:v>Other countries of EU</c:v>
                </c:pt>
              </c:strCache>
            </c:strRef>
          </c:tx>
          <c:spPr>
            <a:solidFill>
              <a:srgbClr val="66FF66"/>
            </a:solidFill>
            <a:ln w="12178">
              <a:solidFill>
                <a:srgbClr val="4EE257"/>
              </a:solidFill>
              <a:prstDash val="solid"/>
            </a:ln>
          </c:spPr>
          <c:invertIfNegative val="0"/>
          <c:dLbls>
            <c:spPr>
              <a:solidFill>
                <a:srgbClr val="FFFFFF"/>
              </a:solidFill>
              <a:ln w="12178">
                <a:solidFill>
                  <a:srgbClr val="000000"/>
                </a:solidFill>
                <a:prstDash val="solid"/>
              </a:ln>
            </c:spPr>
            <c:txPr>
              <a:bodyPr wrap="square" lIns="38100" tIns="19050" rIns="38100" bIns="19050" anchor="ctr">
                <a:spAutoFit/>
              </a:bodyPr>
              <a:lstStyle/>
              <a:p>
                <a:pPr>
                  <a:defRPr sz="1146" b="0" i="0" u="none" strike="noStrike" baseline="0">
                    <a:solidFill>
                      <a:srgbClr val="333333"/>
                    </a:solidFill>
                    <a:latin typeface="Arial"/>
                    <a:ea typeface="Arial"/>
                    <a:cs typeface="Aria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Лист1!$A$2:$A$4</c:f>
              <c:numCache>
                <c:formatCode>General</c:formatCode>
                <c:ptCount val="3"/>
                <c:pt idx="0">
                  <c:v>2015</c:v>
                </c:pt>
                <c:pt idx="1">
                  <c:v>2016</c:v>
                </c:pt>
                <c:pt idx="2">
                  <c:v>2017</c:v>
                </c:pt>
              </c:numCache>
            </c:numRef>
          </c:cat>
          <c:val>
            <c:numRef>
              <c:f>Лист1!$D$2:$D$4</c:f>
              <c:numCache>
                <c:formatCode>General</c:formatCode>
                <c:ptCount val="3"/>
                <c:pt idx="0">
                  <c:v>2.1</c:v>
                </c:pt>
                <c:pt idx="1">
                  <c:v>2.2999999999999998</c:v>
                </c:pt>
                <c:pt idx="2">
                  <c:v>2.6</c:v>
                </c:pt>
              </c:numCache>
            </c:numRef>
          </c:val>
          <c:extLst>
            <c:ext xmlns:c16="http://schemas.microsoft.com/office/drawing/2014/chart" uri="{C3380CC4-5D6E-409C-BE32-E72D297353CC}">
              <c16:uniqueId val="{00000002-1AD4-1B48-AFC3-9EEDA39834D6}"/>
            </c:ext>
          </c:extLst>
        </c:ser>
        <c:ser>
          <c:idx val="3"/>
          <c:order val="3"/>
          <c:tx>
            <c:strRef>
              <c:f>Лист1!$E$1</c:f>
              <c:strCache>
                <c:ptCount val="1"/>
                <c:pt idx="0">
                  <c:v>USA + Canada</c:v>
                </c:pt>
              </c:strCache>
            </c:strRef>
          </c:tx>
          <c:spPr>
            <a:solidFill>
              <a:srgbClr val="00B0F0"/>
            </a:solidFill>
            <a:ln w="12178">
              <a:solidFill>
                <a:srgbClr val="00ABEA"/>
              </a:solidFill>
              <a:prstDash val="solid"/>
            </a:ln>
          </c:spPr>
          <c:invertIfNegative val="0"/>
          <c:dLbls>
            <c:spPr>
              <a:solidFill>
                <a:srgbClr val="FFFFFF"/>
              </a:solidFill>
              <a:ln w="12178">
                <a:solidFill>
                  <a:srgbClr val="000000"/>
                </a:solidFill>
                <a:prstDash val="solid"/>
              </a:ln>
            </c:spPr>
            <c:txPr>
              <a:bodyPr wrap="square" lIns="38100" tIns="19050" rIns="38100" bIns="19050" anchor="ctr">
                <a:spAutoFit/>
              </a:bodyPr>
              <a:lstStyle/>
              <a:p>
                <a:pPr>
                  <a:defRPr sz="1146" b="0" i="0" u="none" strike="noStrike" baseline="0">
                    <a:solidFill>
                      <a:srgbClr val="333333"/>
                    </a:solidFill>
                    <a:latin typeface="Arial"/>
                    <a:ea typeface="Arial"/>
                    <a:cs typeface="Aria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Лист1!$A$2:$A$4</c:f>
              <c:numCache>
                <c:formatCode>General</c:formatCode>
                <c:ptCount val="3"/>
                <c:pt idx="0">
                  <c:v>2015</c:v>
                </c:pt>
                <c:pt idx="1">
                  <c:v>2016</c:v>
                </c:pt>
                <c:pt idx="2">
                  <c:v>2017</c:v>
                </c:pt>
              </c:numCache>
            </c:numRef>
          </c:cat>
          <c:val>
            <c:numRef>
              <c:f>Лист1!$E$2:$E$4</c:f>
              <c:numCache>
                <c:formatCode>General</c:formatCode>
                <c:ptCount val="3"/>
                <c:pt idx="0">
                  <c:v>0.6</c:v>
                </c:pt>
                <c:pt idx="1">
                  <c:v>0.6</c:v>
                </c:pt>
                <c:pt idx="2">
                  <c:v>0.8</c:v>
                </c:pt>
              </c:numCache>
            </c:numRef>
          </c:val>
          <c:extLst>
            <c:ext xmlns:c16="http://schemas.microsoft.com/office/drawing/2014/chart" uri="{C3380CC4-5D6E-409C-BE32-E72D297353CC}">
              <c16:uniqueId val="{00000003-1AD4-1B48-AFC3-9EEDA39834D6}"/>
            </c:ext>
          </c:extLst>
        </c:ser>
        <c:ser>
          <c:idx val="4"/>
          <c:order val="4"/>
          <c:tx>
            <c:strRef>
              <c:f>Лист1!$F$1</c:f>
              <c:strCache>
                <c:ptCount val="1"/>
                <c:pt idx="0">
                  <c:v>Other countries of world</c:v>
                </c:pt>
              </c:strCache>
            </c:strRef>
          </c:tx>
          <c:spPr>
            <a:solidFill>
              <a:srgbClr val="7F7F7F"/>
            </a:solidFill>
            <a:ln w="12178">
              <a:solidFill>
                <a:srgbClr val="808080"/>
              </a:solidFill>
              <a:prstDash val="solid"/>
            </a:ln>
          </c:spPr>
          <c:invertIfNegative val="0"/>
          <c:dLbls>
            <c:spPr>
              <a:solidFill>
                <a:srgbClr val="FFFFFF"/>
              </a:solidFill>
              <a:ln w="12178">
                <a:solidFill>
                  <a:srgbClr val="000000"/>
                </a:solidFill>
                <a:prstDash val="solid"/>
              </a:ln>
            </c:spPr>
            <c:txPr>
              <a:bodyPr wrap="square" lIns="38100" tIns="19050" rIns="38100" bIns="19050" anchor="ctr">
                <a:spAutoFit/>
              </a:bodyPr>
              <a:lstStyle/>
              <a:p>
                <a:pPr>
                  <a:defRPr sz="1146" b="0" i="0" u="none" strike="noStrike" baseline="0">
                    <a:solidFill>
                      <a:srgbClr val="333333"/>
                    </a:solidFill>
                    <a:latin typeface="Arial"/>
                    <a:ea typeface="Arial"/>
                    <a:cs typeface="Aria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Лист1!$A$2:$A$4</c:f>
              <c:numCache>
                <c:formatCode>General</c:formatCode>
                <c:ptCount val="3"/>
                <c:pt idx="0">
                  <c:v>2015</c:v>
                </c:pt>
                <c:pt idx="1">
                  <c:v>2016</c:v>
                </c:pt>
                <c:pt idx="2">
                  <c:v>2017</c:v>
                </c:pt>
              </c:numCache>
            </c:numRef>
          </c:cat>
          <c:val>
            <c:numRef>
              <c:f>Лист1!$F$2:$F$4</c:f>
              <c:numCache>
                <c:formatCode>General</c:formatCode>
                <c:ptCount val="3"/>
                <c:pt idx="0">
                  <c:v>1.1000000000000001</c:v>
                </c:pt>
                <c:pt idx="1">
                  <c:v>1.2</c:v>
                </c:pt>
                <c:pt idx="2">
                  <c:v>1.5</c:v>
                </c:pt>
              </c:numCache>
            </c:numRef>
          </c:val>
          <c:extLst>
            <c:ext xmlns:c16="http://schemas.microsoft.com/office/drawing/2014/chart" uri="{C3380CC4-5D6E-409C-BE32-E72D297353CC}">
              <c16:uniqueId val="{00000004-1AD4-1B48-AFC3-9EEDA39834D6}"/>
            </c:ext>
          </c:extLst>
        </c:ser>
        <c:dLbls>
          <c:showLegendKey val="0"/>
          <c:showVal val="0"/>
          <c:showCatName val="0"/>
          <c:showSerName val="0"/>
          <c:showPercent val="0"/>
          <c:showBubbleSize val="0"/>
        </c:dLbls>
        <c:gapWidth val="150"/>
        <c:overlap val="100"/>
        <c:axId val="200546944"/>
        <c:axId val="200569216"/>
      </c:barChart>
      <c:catAx>
        <c:axId val="200546944"/>
        <c:scaling>
          <c:orientation val="minMax"/>
        </c:scaling>
        <c:delete val="0"/>
        <c:axPos val="b"/>
        <c:numFmt formatCode="General" sourceLinked="1"/>
        <c:majorTickMark val="none"/>
        <c:minorTickMark val="none"/>
        <c:tickLblPos val="nextTo"/>
        <c:spPr>
          <a:ln w="3044">
            <a:solidFill>
              <a:srgbClr val="C0C0C0"/>
            </a:solidFill>
            <a:prstDash val="solid"/>
          </a:ln>
        </c:spPr>
        <c:txPr>
          <a:bodyPr rot="0" vert="horz"/>
          <a:lstStyle/>
          <a:p>
            <a:pPr>
              <a:defRPr sz="1146" b="0" i="0" u="none" strike="noStrike" baseline="0">
                <a:solidFill>
                  <a:srgbClr val="333333"/>
                </a:solidFill>
                <a:latin typeface="Arial"/>
                <a:ea typeface="Arial"/>
                <a:cs typeface="Arial"/>
              </a:defRPr>
            </a:pPr>
            <a:endParaRPr lang="en-US"/>
          </a:p>
        </c:txPr>
        <c:crossAx val="200569216"/>
        <c:crosses val="autoZero"/>
        <c:auto val="1"/>
        <c:lblAlgn val="ctr"/>
        <c:lblOffset val="100"/>
        <c:noMultiLvlLbl val="0"/>
      </c:catAx>
      <c:valAx>
        <c:axId val="200569216"/>
        <c:scaling>
          <c:orientation val="minMax"/>
        </c:scaling>
        <c:delete val="1"/>
        <c:axPos val="l"/>
        <c:numFmt formatCode="General" sourceLinked="1"/>
        <c:majorTickMark val="out"/>
        <c:minorTickMark val="none"/>
        <c:tickLblPos val="nextTo"/>
        <c:crossAx val="200546944"/>
        <c:crosses val="autoZero"/>
        <c:crossBetween val="between"/>
      </c:valAx>
      <c:spPr>
        <a:noFill/>
        <a:ln w="24356">
          <a:noFill/>
        </a:ln>
      </c:spPr>
    </c:plotArea>
    <c:legend>
      <c:legendPos val="b"/>
      <c:overlay val="0"/>
      <c:spPr>
        <a:noFill/>
        <a:ln w="24356">
          <a:noFill/>
        </a:ln>
      </c:spPr>
      <c:txPr>
        <a:bodyPr/>
        <a:lstStyle/>
        <a:p>
          <a:pPr>
            <a:defRPr sz="1410" b="0" i="0" u="none" strike="noStrike" baseline="0">
              <a:solidFill>
                <a:srgbClr val="333333"/>
              </a:solidFill>
              <a:latin typeface="Arial"/>
              <a:ea typeface="Arial"/>
              <a:cs typeface="Arial"/>
            </a:defRPr>
          </a:pPr>
          <a:endParaRPr lang="en-US"/>
        </a:p>
      </c:txPr>
    </c:legend>
    <c:plotVisOnly val="1"/>
    <c:dispBlanksAs val="gap"/>
    <c:showDLblsOverMax val="0"/>
  </c:chart>
  <c:spPr>
    <a:noFill/>
    <a:ln>
      <a:noFill/>
    </a:ln>
  </c:spPr>
  <c:txPr>
    <a:bodyPr/>
    <a:lstStyle/>
    <a:p>
      <a:pPr>
        <a:defRPr sz="1275" b="0" i="0" u="none" strike="noStrike" baseline="0">
          <a:solidFill>
            <a:srgbClr val="000000"/>
          </a:solidFill>
          <a:latin typeface="Arial"/>
          <a:ea typeface="Arial"/>
          <a:cs typeface="Arial"/>
        </a:defRPr>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Лист1!$A$2</c:f>
              <c:strCache>
                <c:ptCount val="1"/>
                <c:pt idx="0">
                  <c:v>0-19</c:v>
                </c:pt>
              </c:strCache>
            </c:strRef>
          </c:tx>
          <c:spPr>
            <a:solidFill>
              <a:srgbClr val="66FF66"/>
            </a:solidFill>
            <a:ln>
              <a:noFill/>
            </a:ln>
            <a:effectLst/>
          </c:spPr>
          <c:invertIfNegative val="0"/>
          <c:cat>
            <c:strRef>
              <c:f>Лист1!$B$1:$AI$1</c:f>
              <c:strCache>
                <c:ptCount val="34"/>
                <c:pt idx="0">
                  <c:v>2018</c:v>
                </c:pt>
                <c:pt idx="1">
                  <c:v>2019</c:v>
                </c:pt>
                <c:pt idx="2">
                  <c:v>2020</c:v>
                </c:pt>
                <c:pt idx="3">
                  <c:v>2021</c:v>
                </c:pt>
                <c:pt idx="4">
                  <c:v>2022</c:v>
                </c:pt>
                <c:pt idx="5">
                  <c:v>2023</c:v>
                </c:pt>
                <c:pt idx="6">
                  <c:v>2024</c:v>
                </c:pt>
                <c:pt idx="7">
                  <c:v>2025</c:v>
                </c:pt>
                <c:pt idx="8">
                  <c:v>2026</c:v>
                </c:pt>
                <c:pt idx="9">
                  <c:v>2027</c:v>
                </c:pt>
                <c:pt idx="10">
                  <c:v>2028</c:v>
                </c:pt>
                <c:pt idx="11">
                  <c:v>2029</c:v>
                </c:pt>
                <c:pt idx="12">
                  <c:v>2030</c:v>
                </c:pt>
                <c:pt idx="13">
                  <c:v>2031</c:v>
                </c:pt>
                <c:pt idx="14">
                  <c:v>2032</c:v>
                </c:pt>
                <c:pt idx="15">
                  <c:v>2033</c:v>
                </c:pt>
                <c:pt idx="16">
                  <c:v>2034</c:v>
                </c:pt>
                <c:pt idx="17">
                  <c:v>2035</c:v>
                </c:pt>
                <c:pt idx="18">
                  <c:v>2036</c:v>
                </c:pt>
                <c:pt idx="19">
                  <c:v>2037</c:v>
                </c:pt>
                <c:pt idx="20">
                  <c:v>2038</c:v>
                </c:pt>
                <c:pt idx="21">
                  <c:v>2039</c:v>
                </c:pt>
                <c:pt idx="22">
                  <c:v>2040</c:v>
                </c:pt>
                <c:pt idx="23">
                  <c:v>2041</c:v>
                </c:pt>
                <c:pt idx="24">
                  <c:v>2042</c:v>
                </c:pt>
                <c:pt idx="25">
                  <c:v>2043</c:v>
                </c:pt>
                <c:pt idx="26">
                  <c:v>2044</c:v>
                </c:pt>
                <c:pt idx="27">
                  <c:v>2045</c:v>
                </c:pt>
                <c:pt idx="28">
                  <c:v>2046</c:v>
                </c:pt>
                <c:pt idx="29">
                  <c:v>2047</c:v>
                </c:pt>
                <c:pt idx="30">
                  <c:v>2048</c:v>
                </c:pt>
                <c:pt idx="31">
                  <c:v>2049</c:v>
                </c:pt>
                <c:pt idx="32">
                  <c:v>2050</c:v>
                </c:pt>
                <c:pt idx="33">
                  <c:v>2051</c:v>
                </c:pt>
              </c:strCache>
            </c:strRef>
          </c:cat>
          <c:val>
            <c:numRef>
              <c:f>Лист1!$B$2:$AI$2</c:f>
              <c:numCache>
                <c:formatCode>0.0</c:formatCode>
                <c:ptCount val="34"/>
                <c:pt idx="0">
                  <c:v>7786.2890000000016</c:v>
                </c:pt>
                <c:pt idx="1">
                  <c:v>7759.4069999999992</c:v>
                </c:pt>
                <c:pt idx="2">
                  <c:v>7750.3119999999999</c:v>
                </c:pt>
                <c:pt idx="3">
                  <c:v>7741.2250000000004</c:v>
                </c:pt>
                <c:pt idx="4">
                  <c:v>7736.7479999999987</c:v>
                </c:pt>
                <c:pt idx="5">
                  <c:v>7715.6939999999995</c:v>
                </c:pt>
                <c:pt idx="6">
                  <c:v>7674.6150000000016</c:v>
                </c:pt>
                <c:pt idx="7">
                  <c:v>7611.6470000000008</c:v>
                </c:pt>
                <c:pt idx="8">
                  <c:v>7544.7939999999981</c:v>
                </c:pt>
                <c:pt idx="9">
                  <c:v>7444.3090000000002</c:v>
                </c:pt>
                <c:pt idx="10">
                  <c:v>7330.2560000000012</c:v>
                </c:pt>
                <c:pt idx="11">
                  <c:v>7179.6310000000003</c:v>
                </c:pt>
                <c:pt idx="12">
                  <c:v>7023.7190000000001</c:v>
                </c:pt>
                <c:pt idx="13">
                  <c:v>6878.9150000000009</c:v>
                </c:pt>
                <c:pt idx="14">
                  <c:v>6727.9319999999998</c:v>
                </c:pt>
                <c:pt idx="15">
                  <c:v>6561.8399999999992</c:v>
                </c:pt>
                <c:pt idx="16">
                  <c:v>6410.8779999999997</c:v>
                </c:pt>
                <c:pt idx="17">
                  <c:v>6261.7240000000002</c:v>
                </c:pt>
                <c:pt idx="18">
                  <c:v>6154.2380000000003</c:v>
                </c:pt>
                <c:pt idx="19">
                  <c:v>6066.0969999999988</c:v>
                </c:pt>
                <c:pt idx="20">
                  <c:v>6011.866</c:v>
                </c:pt>
                <c:pt idx="21">
                  <c:v>5971.0710000000008</c:v>
                </c:pt>
                <c:pt idx="22">
                  <c:v>5936.9679999999998</c:v>
                </c:pt>
                <c:pt idx="23">
                  <c:v>5909.4390000000012</c:v>
                </c:pt>
                <c:pt idx="24">
                  <c:v>5887.9490000000005</c:v>
                </c:pt>
                <c:pt idx="25">
                  <c:v>5871.5319999999992</c:v>
                </c:pt>
                <c:pt idx="26">
                  <c:v>5859.2520000000004</c:v>
                </c:pt>
                <c:pt idx="27">
                  <c:v>5849.8089999999993</c:v>
                </c:pt>
                <c:pt idx="28">
                  <c:v>5841.9770000000008</c:v>
                </c:pt>
                <c:pt idx="29">
                  <c:v>5834.3919999999989</c:v>
                </c:pt>
                <c:pt idx="30">
                  <c:v>5825.8179999999993</c:v>
                </c:pt>
                <c:pt idx="31">
                  <c:v>5815.1890000000003</c:v>
                </c:pt>
                <c:pt idx="32">
                  <c:v>5801.4989999999998</c:v>
                </c:pt>
                <c:pt idx="33">
                  <c:v>5783.8869999999988</c:v>
                </c:pt>
              </c:numCache>
            </c:numRef>
          </c:val>
          <c:extLst>
            <c:ext xmlns:c16="http://schemas.microsoft.com/office/drawing/2014/chart" uri="{C3380CC4-5D6E-409C-BE32-E72D297353CC}">
              <c16:uniqueId val="{00000000-9AB8-BA49-8CE3-5447FD5AFC0E}"/>
            </c:ext>
          </c:extLst>
        </c:ser>
        <c:ser>
          <c:idx val="1"/>
          <c:order val="1"/>
          <c:tx>
            <c:strRef>
              <c:f>Лист1!$A$3</c:f>
              <c:strCache>
                <c:ptCount val="1"/>
                <c:pt idx="0">
                  <c:v>20-59</c:v>
                </c:pt>
              </c:strCache>
            </c:strRef>
          </c:tx>
          <c:spPr>
            <a:solidFill>
              <a:srgbClr val="336600"/>
            </a:solidFill>
            <a:ln>
              <a:noFill/>
            </a:ln>
            <a:effectLst/>
          </c:spPr>
          <c:invertIfNegative val="0"/>
          <c:cat>
            <c:strRef>
              <c:f>Лист1!$B$1:$AI$1</c:f>
              <c:strCache>
                <c:ptCount val="34"/>
                <c:pt idx="0">
                  <c:v>2018</c:v>
                </c:pt>
                <c:pt idx="1">
                  <c:v>2019</c:v>
                </c:pt>
                <c:pt idx="2">
                  <c:v>2020</c:v>
                </c:pt>
                <c:pt idx="3">
                  <c:v>2021</c:v>
                </c:pt>
                <c:pt idx="4">
                  <c:v>2022</c:v>
                </c:pt>
                <c:pt idx="5">
                  <c:v>2023</c:v>
                </c:pt>
                <c:pt idx="6">
                  <c:v>2024</c:v>
                </c:pt>
                <c:pt idx="7">
                  <c:v>2025</c:v>
                </c:pt>
                <c:pt idx="8">
                  <c:v>2026</c:v>
                </c:pt>
                <c:pt idx="9">
                  <c:v>2027</c:v>
                </c:pt>
                <c:pt idx="10">
                  <c:v>2028</c:v>
                </c:pt>
                <c:pt idx="11">
                  <c:v>2029</c:v>
                </c:pt>
                <c:pt idx="12">
                  <c:v>2030</c:v>
                </c:pt>
                <c:pt idx="13">
                  <c:v>2031</c:v>
                </c:pt>
                <c:pt idx="14">
                  <c:v>2032</c:v>
                </c:pt>
                <c:pt idx="15">
                  <c:v>2033</c:v>
                </c:pt>
                <c:pt idx="16">
                  <c:v>2034</c:v>
                </c:pt>
                <c:pt idx="17">
                  <c:v>2035</c:v>
                </c:pt>
                <c:pt idx="18">
                  <c:v>2036</c:v>
                </c:pt>
                <c:pt idx="19">
                  <c:v>2037</c:v>
                </c:pt>
                <c:pt idx="20">
                  <c:v>2038</c:v>
                </c:pt>
                <c:pt idx="21">
                  <c:v>2039</c:v>
                </c:pt>
                <c:pt idx="22">
                  <c:v>2040</c:v>
                </c:pt>
                <c:pt idx="23">
                  <c:v>2041</c:v>
                </c:pt>
                <c:pt idx="24">
                  <c:v>2042</c:v>
                </c:pt>
                <c:pt idx="25">
                  <c:v>2043</c:v>
                </c:pt>
                <c:pt idx="26">
                  <c:v>2044</c:v>
                </c:pt>
                <c:pt idx="27">
                  <c:v>2045</c:v>
                </c:pt>
                <c:pt idx="28">
                  <c:v>2046</c:v>
                </c:pt>
                <c:pt idx="29">
                  <c:v>2047</c:v>
                </c:pt>
                <c:pt idx="30">
                  <c:v>2048</c:v>
                </c:pt>
                <c:pt idx="31">
                  <c:v>2049</c:v>
                </c:pt>
                <c:pt idx="32">
                  <c:v>2050</c:v>
                </c:pt>
                <c:pt idx="33">
                  <c:v>2051</c:v>
                </c:pt>
              </c:strCache>
            </c:strRef>
          </c:cat>
          <c:val>
            <c:numRef>
              <c:f>Лист1!$B$3:$AI$3</c:f>
              <c:numCache>
                <c:formatCode>0.0</c:formatCode>
                <c:ptCount val="34"/>
                <c:pt idx="0">
                  <c:v>22011.949000000004</c:v>
                </c:pt>
                <c:pt idx="1">
                  <c:v>21733.559000000008</c:v>
                </c:pt>
                <c:pt idx="2">
                  <c:v>21434.041000000001</c:v>
                </c:pt>
                <c:pt idx="3">
                  <c:v>21111.394</c:v>
                </c:pt>
                <c:pt idx="4">
                  <c:v>20804.467999999997</c:v>
                </c:pt>
                <c:pt idx="5">
                  <c:v>20541.929</c:v>
                </c:pt>
                <c:pt idx="6">
                  <c:v>20316.417999999998</c:v>
                </c:pt>
                <c:pt idx="7">
                  <c:v>20148.752000000004</c:v>
                </c:pt>
                <c:pt idx="8">
                  <c:v>20007.249</c:v>
                </c:pt>
                <c:pt idx="9">
                  <c:v>19894.095999999994</c:v>
                </c:pt>
                <c:pt idx="10">
                  <c:v>19806.201000000001</c:v>
                </c:pt>
                <c:pt idx="11">
                  <c:v>19747.951999999994</c:v>
                </c:pt>
                <c:pt idx="12">
                  <c:v>19703.456000000002</c:v>
                </c:pt>
                <c:pt idx="13">
                  <c:v>19613.985000000004</c:v>
                </c:pt>
                <c:pt idx="14">
                  <c:v>19521.471999999998</c:v>
                </c:pt>
                <c:pt idx="15">
                  <c:v>19441.992000000002</c:v>
                </c:pt>
                <c:pt idx="16">
                  <c:v>19363.396999999997</c:v>
                </c:pt>
                <c:pt idx="17">
                  <c:v>19274.627</c:v>
                </c:pt>
                <c:pt idx="18">
                  <c:v>19135.399999999998</c:v>
                </c:pt>
                <c:pt idx="19">
                  <c:v>18973.810999999994</c:v>
                </c:pt>
                <c:pt idx="20">
                  <c:v>18805.769</c:v>
                </c:pt>
                <c:pt idx="21">
                  <c:v>18612.996999999999</c:v>
                </c:pt>
                <c:pt idx="22">
                  <c:v>18412.592999999993</c:v>
                </c:pt>
                <c:pt idx="23">
                  <c:v>18178.845999999998</c:v>
                </c:pt>
                <c:pt idx="24">
                  <c:v>17950.847999999998</c:v>
                </c:pt>
                <c:pt idx="25">
                  <c:v>17699.631000000001</c:v>
                </c:pt>
                <c:pt idx="26">
                  <c:v>17392.563000000002</c:v>
                </c:pt>
                <c:pt idx="27">
                  <c:v>17087.3</c:v>
                </c:pt>
                <c:pt idx="28">
                  <c:v>16790.118000000002</c:v>
                </c:pt>
                <c:pt idx="29">
                  <c:v>16470.640999999996</c:v>
                </c:pt>
                <c:pt idx="30">
                  <c:v>16182.313000000002</c:v>
                </c:pt>
                <c:pt idx="31">
                  <c:v>15904.524999999994</c:v>
                </c:pt>
                <c:pt idx="32">
                  <c:v>15654.876999999997</c:v>
                </c:pt>
                <c:pt idx="33">
                  <c:v>15424.083999999999</c:v>
                </c:pt>
              </c:numCache>
            </c:numRef>
          </c:val>
          <c:extLst>
            <c:ext xmlns:c16="http://schemas.microsoft.com/office/drawing/2014/chart" uri="{C3380CC4-5D6E-409C-BE32-E72D297353CC}">
              <c16:uniqueId val="{00000001-9AB8-BA49-8CE3-5447FD5AFC0E}"/>
            </c:ext>
          </c:extLst>
        </c:ser>
        <c:ser>
          <c:idx val="2"/>
          <c:order val="2"/>
          <c:tx>
            <c:strRef>
              <c:f>Лист1!$A$4</c:f>
              <c:strCache>
                <c:ptCount val="1"/>
                <c:pt idx="0">
                  <c:v>60+</c:v>
                </c:pt>
              </c:strCache>
            </c:strRef>
          </c:tx>
          <c:spPr>
            <a:solidFill>
              <a:srgbClr val="FF0000"/>
            </a:solidFill>
            <a:ln w="25400">
              <a:noFill/>
            </a:ln>
            <a:effectLst/>
          </c:spPr>
          <c:invertIfNegative val="0"/>
          <c:cat>
            <c:strRef>
              <c:f>Лист1!$B$1:$AI$1</c:f>
              <c:strCache>
                <c:ptCount val="34"/>
                <c:pt idx="0">
                  <c:v>2018</c:v>
                </c:pt>
                <c:pt idx="1">
                  <c:v>2019</c:v>
                </c:pt>
                <c:pt idx="2">
                  <c:v>2020</c:v>
                </c:pt>
                <c:pt idx="3">
                  <c:v>2021</c:v>
                </c:pt>
                <c:pt idx="4">
                  <c:v>2022</c:v>
                </c:pt>
                <c:pt idx="5">
                  <c:v>2023</c:v>
                </c:pt>
                <c:pt idx="6">
                  <c:v>2024</c:v>
                </c:pt>
                <c:pt idx="7">
                  <c:v>2025</c:v>
                </c:pt>
                <c:pt idx="8">
                  <c:v>2026</c:v>
                </c:pt>
                <c:pt idx="9">
                  <c:v>2027</c:v>
                </c:pt>
                <c:pt idx="10">
                  <c:v>2028</c:v>
                </c:pt>
                <c:pt idx="11">
                  <c:v>2029</c:v>
                </c:pt>
                <c:pt idx="12">
                  <c:v>2030</c:v>
                </c:pt>
                <c:pt idx="13">
                  <c:v>2031</c:v>
                </c:pt>
                <c:pt idx="14">
                  <c:v>2032</c:v>
                </c:pt>
                <c:pt idx="15">
                  <c:v>2033</c:v>
                </c:pt>
                <c:pt idx="16">
                  <c:v>2034</c:v>
                </c:pt>
                <c:pt idx="17">
                  <c:v>2035</c:v>
                </c:pt>
                <c:pt idx="18">
                  <c:v>2036</c:v>
                </c:pt>
                <c:pt idx="19">
                  <c:v>2037</c:v>
                </c:pt>
                <c:pt idx="20">
                  <c:v>2038</c:v>
                </c:pt>
                <c:pt idx="21">
                  <c:v>2039</c:v>
                </c:pt>
                <c:pt idx="22">
                  <c:v>2040</c:v>
                </c:pt>
                <c:pt idx="23">
                  <c:v>2041</c:v>
                </c:pt>
                <c:pt idx="24">
                  <c:v>2042</c:v>
                </c:pt>
                <c:pt idx="25">
                  <c:v>2043</c:v>
                </c:pt>
                <c:pt idx="26">
                  <c:v>2044</c:v>
                </c:pt>
                <c:pt idx="27">
                  <c:v>2045</c:v>
                </c:pt>
                <c:pt idx="28">
                  <c:v>2046</c:v>
                </c:pt>
                <c:pt idx="29">
                  <c:v>2047</c:v>
                </c:pt>
                <c:pt idx="30">
                  <c:v>2048</c:v>
                </c:pt>
                <c:pt idx="31">
                  <c:v>2049</c:v>
                </c:pt>
                <c:pt idx="32">
                  <c:v>2050</c:v>
                </c:pt>
                <c:pt idx="33">
                  <c:v>2051</c:v>
                </c:pt>
              </c:strCache>
            </c:strRef>
          </c:cat>
          <c:val>
            <c:numRef>
              <c:f>Лист1!$B$4:$AI$4</c:f>
              <c:numCache>
                <c:formatCode>0.0</c:formatCode>
                <c:ptCount val="34"/>
                <c:pt idx="0">
                  <c:v>8642.9329999999991</c:v>
                </c:pt>
                <c:pt idx="1">
                  <c:v>8727.6769999999997</c:v>
                </c:pt>
                <c:pt idx="2">
                  <c:v>8818.1370000000024</c:v>
                </c:pt>
                <c:pt idx="3">
                  <c:v>8934.992000000002</c:v>
                </c:pt>
                <c:pt idx="4">
                  <c:v>9033.7969999999987</c:v>
                </c:pt>
                <c:pt idx="5">
                  <c:v>9115.1059999999979</c:v>
                </c:pt>
                <c:pt idx="6">
                  <c:v>9185.6590000000015</c:v>
                </c:pt>
                <c:pt idx="7">
                  <c:v>9224.8539999999975</c:v>
                </c:pt>
                <c:pt idx="8">
                  <c:v>9243.4560000000001</c:v>
                </c:pt>
                <c:pt idx="9">
                  <c:v>9268.876000000002</c:v>
                </c:pt>
                <c:pt idx="10">
                  <c:v>9281.6259999999966</c:v>
                </c:pt>
                <c:pt idx="11">
                  <c:v>9300.2389999999978</c:v>
                </c:pt>
                <c:pt idx="12">
                  <c:v>9311.501000000002</c:v>
                </c:pt>
                <c:pt idx="13">
                  <c:v>9358.76</c:v>
                </c:pt>
                <c:pt idx="14">
                  <c:v>9409.3219999999983</c:v>
                </c:pt>
                <c:pt idx="15">
                  <c:v>9463.9350000000013</c:v>
                </c:pt>
                <c:pt idx="16">
                  <c:v>9502.4689999999991</c:v>
                </c:pt>
                <c:pt idx="17">
                  <c:v>9550.8820000000014</c:v>
                </c:pt>
                <c:pt idx="18">
                  <c:v>9609.8049999999967</c:v>
                </c:pt>
                <c:pt idx="19">
                  <c:v>9675.8909999999978</c:v>
                </c:pt>
                <c:pt idx="20">
                  <c:v>9715.44</c:v>
                </c:pt>
                <c:pt idx="21">
                  <c:v>9769.0459999999966</c:v>
                </c:pt>
                <c:pt idx="22">
                  <c:v>9824.5389999999952</c:v>
                </c:pt>
                <c:pt idx="23">
                  <c:v>9907.7260000000024</c:v>
                </c:pt>
                <c:pt idx="24">
                  <c:v>9979.618000000004</c:v>
                </c:pt>
                <c:pt idx="25">
                  <c:v>10068.677000000003</c:v>
                </c:pt>
                <c:pt idx="26">
                  <c:v>10208.165000000003</c:v>
                </c:pt>
                <c:pt idx="27">
                  <c:v>10340.491</c:v>
                </c:pt>
                <c:pt idx="28">
                  <c:v>10460.079000000003</c:v>
                </c:pt>
                <c:pt idx="29">
                  <c:v>10597.836000000001</c:v>
                </c:pt>
                <c:pt idx="30">
                  <c:v>10701.071999999998</c:v>
                </c:pt>
                <c:pt idx="31">
                  <c:v>10791.322999999999</c:v>
                </c:pt>
                <c:pt idx="32">
                  <c:v>10851.947999999999</c:v>
                </c:pt>
                <c:pt idx="33">
                  <c:v>10893.304000000002</c:v>
                </c:pt>
              </c:numCache>
            </c:numRef>
          </c:val>
          <c:extLst>
            <c:ext xmlns:c16="http://schemas.microsoft.com/office/drawing/2014/chart" uri="{C3380CC4-5D6E-409C-BE32-E72D297353CC}">
              <c16:uniqueId val="{00000002-9AB8-BA49-8CE3-5447FD5AFC0E}"/>
            </c:ext>
          </c:extLst>
        </c:ser>
        <c:dLbls>
          <c:showLegendKey val="0"/>
          <c:showVal val="0"/>
          <c:showCatName val="0"/>
          <c:showSerName val="0"/>
          <c:showPercent val="0"/>
          <c:showBubbleSize val="0"/>
        </c:dLbls>
        <c:gapWidth val="150"/>
        <c:overlap val="100"/>
        <c:axId val="315542752"/>
        <c:axId val="351193520"/>
      </c:barChart>
      <c:catAx>
        <c:axId val="315542752"/>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51193520"/>
        <c:crosses val="autoZero"/>
        <c:auto val="1"/>
        <c:lblAlgn val="ctr"/>
        <c:lblOffset val="100"/>
        <c:noMultiLvlLbl val="0"/>
      </c:catAx>
      <c:valAx>
        <c:axId val="351193520"/>
        <c:scaling>
          <c:orientation val="minMax"/>
          <c:max val="4000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155427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zero"/>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spPr>
            <a:ln w="28575" cap="rnd">
              <a:solidFill>
                <a:srgbClr val="003300"/>
              </a:solidFill>
              <a:round/>
            </a:ln>
            <a:effectLst/>
          </c:spPr>
          <c:marker>
            <c:symbol val="circle"/>
            <c:size val="5"/>
            <c:spPr>
              <a:solidFill>
                <a:srgbClr val="002060"/>
              </a:solidFill>
              <a:ln w="9525">
                <a:solidFill>
                  <a:srgbClr val="002060"/>
                </a:solidFill>
              </a:ln>
              <a:effectLst/>
            </c:spPr>
          </c:marker>
          <c:cat>
            <c:strRef>
              <c:f>Лист1!$A$1:$DS$1</c:f>
              <c:strCache>
                <c:ptCount val="123"/>
                <c:pt idx="0">
                  <c:v>1897</c:v>
                </c:pt>
                <c:pt idx="1">
                  <c:v>1898</c:v>
                </c:pt>
                <c:pt idx="2">
                  <c:v>1899</c:v>
                </c:pt>
                <c:pt idx="3">
                  <c:v>1900</c:v>
                </c:pt>
                <c:pt idx="4">
                  <c:v>1901</c:v>
                </c:pt>
                <c:pt idx="5">
                  <c:v>1902</c:v>
                </c:pt>
                <c:pt idx="6">
                  <c:v>1903</c:v>
                </c:pt>
                <c:pt idx="7">
                  <c:v>1904</c:v>
                </c:pt>
                <c:pt idx="8">
                  <c:v>1905</c:v>
                </c:pt>
                <c:pt idx="9">
                  <c:v>1906</c:v>
                </c:pt>
                <c:pt idx="10">
                  <c:v>1907</c:v>
                </c:pt>
                <c:pt idx="11">
                  <c:v>1908</c:v>
                </c:pt>
                <c:pt idx="12">
                  <c:v>1909</c:v>
                </c:pt>
                <c:pt idx="13">
                  <c:v>1910</c:v>
                </c:pt>
                <c:pt idx="14">
                  <c:v>1911</c:v>
                </c:pt>
                <c:pt idx="15">
                  <c:v>1912</c:v>
                </c:pt>
                <c:pt idx="16">
                  <c:v>1913</c:v>
                </c:pt>
                <c:pt idx="17">
                  <c:v>1914</c:v>
                </c:pt>
                <c:pt idx="18">
                  <c:v>1915</c:v>
                </c:pt>
                <c:pt idx="19">
                  <c:v>1916</c:v>
                </c:pt>
                <c:pt idx="20">
                  <c:v>1917</c:v>
                </c:pt>
                <c:pt idx="21">
                  <c:v>1918</c:v>
                </c:pt>
                <c:pt idx="22">
                  <c:v>1919</c:v>
                </c:pt>
                <c:pt idx="23">
                  <c:v>1920</c:v>
                </c:pt>
                <c:pt idx="24">
                  <c:v>1921</c:v>
                </c:pt>
                <c:pt idx="25">
                  <c:v>1922</c:v>
                </c:pt>
                <c:pt idx="26">
                  <c:v>1923</c:v>
                </c:pt>
                <c:pt idx="27">
                  <c:v>1924</c:v>
                </c:pt>
                <c:pt idx="28">
                  <c:v>1925</c:v>
                </c:pt>
                <c:pt idx="29">
                  <c:v>1926</c:v>
                </c:pt>
                <c:pt idx="30">
                  <c:v>1927</c:v>
                </c:pt>
                <c:pt idx="31">
                  <c:v>1928</c:v>
                </c:pt>
                <c:pt idx="32">
                  <c:v>1929</c:v>
                </c:pt>
                <c:pt idx="33">
                  <c:v>1930</c:v>
                </c:pt>
                <c:pt idx="34">
                  <c:v>1931</c:v>
                </c:pt>
                <c:pt idx="35">
                  <c:v>1932</c:v>
                </c:pt>
                <c:pt idx="36">
                  <c:v>1933</c:v>
                </c:pt>
                <c:pt idx="37">
                  <c:v>1934</c:v>
                </c:pt>
                <c:pt idx="38">
                  <c:v>1935</c:v>
                </c:pt>
                <c:pt idx="39">
                  <c:v>1936</c:v>
                </c:pt>
                <c:pt idx="40">
                  <c:v>1937</c:v>
                </c:pt>
                <c:pt idx="41">
                  <c:v>1938</c:v>
                </c:pt>
                <c:pt idx="42">
                  <c:v>1939</c:v>
                </c:pt>
                <c:pt idx="43">
                  <c:v>1940</c:v>
                </c:pt>
                <c:pt idx="44">
                  <c:v>1941</c:v>
                </c:pt>
                <c:pt idx="45">
                  <c:v>1942</c:v>
                </c:pt>
                <c:pt idx="46">
                  <c:v>1943</c:v>
                </c:pt>
                <c:pt idx="47">
                  <c:v>1944</c:v>
                </c:pt>
                <c:pt idx="48">
                  <c:v>1945</c:v>
                </c:pt>
                <c:pt idx="49">
                  <c:v>1946</c:v>
                </c:pt>
                <c:pt idx="50">
                  <c:v>1947</c:v>
                </c:pt>
                <c:pt idx="51">
                  <c:v>1948</c:v>
                </c:pt>
                <c:pt idx="52">
                  <c:v>1949</c:v>
                </c:pt>
                <c:pt idx="53">
                  <c:v>1950</c:v>
                </c:pt>
                <c:pt idx="54">
                  <c:v>1951</c:v>
                </c:pt>
                <c:pt idx="55">
                  <c:v>1952</c:v>
                </c:pt>
                <c:pt idx="56">
                  <c:v>1953</c:v>
                </c:pt>
                <c:pt idx="57">
                  <c:v>1954</c:v>
                </c:pt>
                <c:pt idx="58">
                  <c:v>1955</c:v>
                </c:pt>
                <c:pt idx="59">
                  <c:v>1956</c:v>
                </c:pt>
                <c:pt idx="60">
                  <c:v>1957</c:v>
                </c:pt>
                <c:pt idx="61">
                  <c:v>1958</c:v>
                </c:pt>
                <c:pt idx="62">
                  <c:v>1959</c:v>
                </c:pt>
                <c:pt idx="63">
                  <c:v>1960</c:v>
                </c:pt>
                <c:pt idx="64">
                  <c:v>1961</c:v>
                </c:pt>
                <c:pt idx="65">
                  <c:v>1962</c:v>
                </c:pt>
                <c:pt idx="66">
                  <c:v>1963</c:v>
                </c:pt>
                <c:pt idx="67">
                  <c:v>1964</c:v>
                </c:pt>
                <c:pt idx="68">
                  <c:v>1965</c:v>
                </c:pt>
                <c:pt idx="69">
                  <c:v>1966</c:v>
                </c:pt>
                <c:pt idx="70">
                  <c:v>1967</c:v>
                </c:pt>
                <c:pt idx="71">
                  <c:v>1968</c:v>
                </c:pt>
                <c:pt idx="72">
                  <c:v>1969</c:v>
                </c:pt>
                <c:pt idx="73">
                  <c:v>1970</c:v>
                </c:pt>
                <c:pt idx="74">
                  <c:v>1971</c:v>
                </c:pt>
                <c:pt idx="75">
                  <c:v>1972</c:v>
                </c:pt>
                <c:pt idx="76">
                  <c:v>1973</c:v>
                </c:pt>
                <c:pt idx="77">
                  <c:v>1974</c:v>
                </c:pt>
                <c:pt idx="78">
                  <c:v>1975</c:v>
                </c:pt>
                <c:pt idx="79">
                  <c:v>1976</c:v>
                </c:pt>
                <c:pt idx="80">
                  <c:v>1977</c:v>
                </c:pt>
                <c:pt idx="81">
                  <c:v>1978</c:v>
                </c:pt>
                <c:pt idx="82">
                  <c:v>1979</c:v>
                </c:pt>
                <c:pt idx="83">
                  <c:v>1980</c:v>
                </c:pt>
                <c:pt idx="84">
                  <c:v>1981</c:v>
                </c:pt>
                <c:pt idx="85">
                  <c:v>1982</c:v>
                </c:pt>
                <c:pt idx="86">
                  <c:v>1983</c:v>
                </c:pt>
                <c:pt idx="87">
                  <c:v>1984</c:v>
                </c:pt>
                <c:pt idx="88">
                  <c:v>1985</c:v>
                </c:pt>
                <c:pt idx="89">
                  <c:v>1986</c:v>
                </c:pt>
                <c:pt idx="90">
                  <c:v>1987</c:v>
                </c:pt>
                <c:pt idx="91">
                  <c:v>1988</c:v>
                </c:pt>
                <c:pt idx="92">
                  <c:v>1989</c:v>
                </c:pt>
                <c:pt idx="93">
                  <c:v>1990</c:v>
                </c:pt>
                <c:pt idx="94">
                  <c:v>1991</c:v>
                </c:pt>
                <c:pt idx="95">
                  <c:v>1992</c:v>
                </c:pt>
                <c:pt idx="96">
                  <c:v>1993</c:v>
                </c:pt>
                <c:pt idx="97">
                  <c:v>1994</c:v>
                </c:pt>
                <c:pt idx="98">
                  <c:v>1995</c:v>
                </c:pt>
                <c:pt idx="99">
                  <c:v>1996</c:v>
                </c:pt>
                <c:pt idx="100">
                  <c:v>1997</c:v>
                </c:pt>
                <c:pt idx="101">
                  <c:v>1998</c:v>
                </c:pt>
                <c:pt idx="102">
                  <c:v>1999</c:v>
                </c:pt>
                <c:pt idx="103">
                  <c:v>2000</c:v>
                </c:pt>
                <c:pt idx="104">
                  <c:v>2001</c:v>
                </c:pt>
                <c:pt idx="105">
                  <c:v>2002</c:v>
                </c:pt>
                <c:pt idx="106">
                  <c:v>2003</c:v>
                </c:pt>
                <c:pt idx="107">
                  <c:v>2004</c:v>
                </c:pt>
                <c:pt idx="108">
                  <c:v>2005</c:v>
                </c:pt>
                <c:pt idx="109">
                  <c:v>2006</c:v>
                </c:pt>
                <c:pt idx="110">
                  <c:v>2007</c:v>
                </c:pt>
                <c:pt idx="111">
                  <c:v>2008</c:v>
                </c:pt>
                <c:pt idx="112">
                  <c:v>2009</c:v>
                </c:pt>
                <c:pt idx="113">
                  <c:v>2010</c:v>
                </c:pt>
                <c:pt idx="114">
                  <c:v>2011</c:v>
                </c:pt>
                <c:pt idx="115">
                  <c:v>2012</c:v>
                </c:pt>
                <c:pt idx="116">
                  <c:v>2013</c:v>
                </c:pt>
                <c:pt idx="117">
                  <c:v>2014</c:v>
                </c:pt>
                <c:pt idx="118">
                  <c:v>2015</c:v>
                </c:pt>
                <c:pt idx="119">
                  <c:v>2016</c:v>
                </c:pt>
                <c:pt idx="120">
                  <c:v>2017</c:v>
                </c:pt>
                <c:pt idx="121">
                  <c:v>2018</c:v>
                </c:pt>
                <c:pt idx="122">
                  <c:v>20182</c:v>
                </c:pt>
              </c:strCache>
            </c:strRef>
          </c:cat>
          <c:val>
            <c:numRef>
              <c:f>Лист1!$A$2:$DS$2</c:f>
              <c:numCache>
                <c:formatCode>General</c:formatCode>
                <c:ptCount val="123"/>
                <c:pt idx="0">
                  <c:v>100.7630600583519</c:v>
                </c:pt>
                <c:pt idx="1">
                  <c:v>100.78111664640659</c:v>
                </c:pt>
                <c:pt idx="2">
                  <c:v>100.77495553770382</c:v>
                </c:pt>
                <c:pt idx="3">
                  <c:v>100.7558333933044</c:v>
                </c:pt>
                <c:pt idx="4">
                  <c:v>100.75899272810508</c:v>
                </c:pt>
                <c:pt idx="5">
                  <c:v>100.64829822751386</c:v>
                </c:pt>
                <c:pt idx="6">
                  <c:v>100.58112554182014</c:v>
                </c:pt>
                <c:pt idx="7">
                  <c:v>100.43399295390687</c:v>
                </c:pt>
                <c:pt idx="8">
                  <c:v>100.25289554570614</c:v>
                </c:pt>
                <c:pt idx="9">
                  <c:v>100.00901197391332</c:v>
                </c:pt>
                <c:pt idx="10">
                  <c:v>99.854188547568583</c:v>
                </c:pt>
                <c:pt idx="11">
                  <c:v>99.565547397664545</c:v>
                </c:pt>
                <c:pt idx="12">
                  <c:v>99.347215174209708</c:v>
                </c:pt>
                <c:pt idx="13">
                  <c:v>99.114504431555858</c:v>
                </c:pt>
                <c:pt idx="14">
                  <c:v>98.843391444602545</c:v>
                </c:pt>
                <c:pt idx="15">
                  <c:v>98.770518145697935</c:v>
                </c:pt>
                <c:pt idx="16">
                  <c:v>98.669432923383752</c:v>
                </c:pt>
                <c:pt idx="17">
                  <c:v>98.511291575990327</c:v>
                </c:pt>
                <c:pt idx="18">
                  <c:v>97.628199245385431</c:v>
                </c:pt>
                <c:pt idx="19">
                  <c:v>96.029143482455552</c:v>
                </c:pt>
                <c:pt idx="20">
                  <c:v>94.790271526818003</c:v>
                </c:pt>
                <c:pt idx="21">
                  <c:v>94.401230602332305</c:v>
                </c:pt>
                <c:pt idx="22">
                  <c:v>93.958662810726352</c:v>
                </c:pt>
                <c:pt idx="23">
                  <c:v>92.905609216968131</c:v>
                </c:pt>
                <c:pt idx="24">
                  <c:v>91.323611250142093</c:v>
                </c:pt>
                <c:pt idx="25">
                  <c:v>92.0450246159822</c:v>
                </c:pt>
                <c:pt idx="26">
                  <c:v>93.881213529284636</c:v>
                </c:pt>
                <c:pt idx="27">
                  <c:v>94.169306664531305</c:v>
                </c:pt>
                <c:pt idx="28">
                  <c:v>94.458682735474483</c:v>
                </c:pt>
                <c:pt idx="29">
                  <c:v>94.726061808590487</c:v>
                </c:pt>
                <c:pt idx="30">
                  <c:v>94.948112253726194</c:v>
                </c:pt>
                <c:pt idx="31">
                  <c:v>95.042872081695634</c:v>
                </c:pt>
                <c:pt idx="32">
                  <c:v>95.123416209045772</c:v>
                </c:pt>
                <c:pt idx="33">
                  <c:v>95.099998864294548</c:v>
                </c:pt>
                <c:pt idx="34">
                  <c:v>94.946305760795696</c:v>
                </c:pt>
                <c:pt idx="35">
                  <c:v>94.647590828561022</c:v>
                </c:pt>
                <c:pt idx="36">
                  <c:v>94.067661377508443</c:v>
                </c:pt>
                <c:pt idx="37">
                  <c:v>89.572392140025627</c:v>
                </c:pt>
                <c:pt idx="38">
                  <c:v>89.549674367486389</c:v>
                </c:pt>
                <c:pt idx="39">
                  <c:v>89.689206858381567</c:v>
                </c:pt>
                <c:pt idx="40">
                  <c:v>89.867217205524014</c:v>
                </c:pt>
                <c:pt idx="41">
                  <c:v>89.416681618394875</c:v>
                </c:pt>
                <c:pt idx="42">
                  <c:v>88.9516570167645</c:v>
                </c:pt>
                <c:pt idx="43">
                  <c:v>89.355183239394464</c:v>
                </c:pt>
                <c:pt idx="44">
                  <c:v>89.796645654282514</c:v>
                </c:pt>
                <c:pt idx="45">
                  <c:v>83.641726292282527</c:v>
                </c:pt>
                <c:pt idx="46">
                  <c:v>78.047437853846191</c:v>
                </c:pt>
                <c:pt idx="47">
                  <c:v>75.381762199827037</c:v>
                </c:pt>
                <c:pt idx="48">
                  <c:v>72.566239753765643</c:v>
                </c:pt>
                <c:pt idx="49">
                  <c:v>71.722200059062843</c:v>
                </c:pt>
                <c:pt idx="50">
                  <c:v>73.802266194401085</c:v>
                </c:pt>
                <c:pt idx="51">
                  <c:v>73.920893923183399</c:v>
                </c:pt>
                <c:pt idx="52">
                  <c:v>74.511337194477022</c:v>
                </c:pt>
                <c:pt idx="53">
                  <c:v>75.143752200191457</c:v>
                </c:pt>
                <c:pt idx="54">
                  <c:v>75.65765892222305</c:v>
                </c:pt>
                <c:pt idx="55">
                  <c:v>76.211427047617647</c:v>
                </c:pt>
                <c:pt idx="56">
                  <c:v>76.625089152006751</c:v>
                </c:pt>
                <c:pt idx="57">
                  <c:v>77.224408224611096</c:v>
                </c:pt>
                <c:pt idx="58">
                  <c:v>77.417772098844836</c:v>
                </c:pt>
                <c:pt idx="59">
                  <c:v>77.791049945436512</c:v>
                </c:pt>
                <c:pt idx="60">
                  <c:v>78.334752425042964</c:v>
                </c:pt>
                <c:pt idx="61">
                  <c:v>79.228989033362438</c:v>
                </c:pt>
                <c:pt idx="62">
                  <c:v>79.764134919250907</c:v>
                </c:pt>
                <c:pt idx="63">
                  <c:v>80.085894910595584</c:v>
                </c:pt>
                <c:pt idx="64">
                  <c:v>80.441000685919747</c:v>
                </c:pt>
                <c:pt idx="65">
                  <c:v>80.971405349416443</c:v>
                </c:pt>
                <c:pt idx="66">
                  <c:v>81.292470695636737</c:v>
                </c:pt>
                <c:pt idx="67">
                  <c:v>81.487632224154027</c:v>
                </c:pt>
                <c:pt idx="68">
                  <c:v>81.755494279347957</c:v>
                </c:pt>
                <c:pt idx="69">
                  <c:v>81.932230833832435</c:v>
                </c:pt>
                <c:pt idx="70">
                  <c:v>82.079491112117921</c:v>
                </c:pt>
                <c:pt idx="71">
                  <c:v>82.220026445956591</c:v>
                </c:pt>
                <c:pt idx="72">
                  <c:v>82.380282435109962</c:v>
                </c:pt>
                <c:pt idx="73">
                  <c:v>82.501230223787033</c:v>
                </c:pt>
                <c:pt idx="74">
                  <c:v>82.294863308407713</c:v>
                </c:pt>
                <c:pt idx="75">
                  <c:v>82.538974035223276</c:v>
                </c:pt>
                <c:pt idx="76">
                  <c:v>82.787922810920421</c:v>
                </c:pt>
                <c:pt idx="77">
                  <c:v>82.990103816814198</c:v>
                </c:pt>
                <c:pt idx="78">
                  <c:v>83.172380059677138</c:v>
                </c:pt>
                <c:pt idx="79">
                  <c:v>83.346555816056039</c:v>
                </c:pt>
                <c:pt idx="80">
                  <c:v>83.524575341591699</c:v>
                </c:pt>
                <c:pt idx="81">
                  <c:v>83.666422682365877</c:v>
                </c:pt>
                <c:pt idx="82">
                  <c:v>83.777340232860325</c:v>
                </c:pt>
                <c:pt idx="83">
                  <c:v>84.013818667692533</c:v>
                </c:pt>
                <c:pt idx="84">
                  <c:v>84.237061928470865</c:v>
                </c:pt>
                <c:pt idx="85">
                  <c:v>84.44827769160473</c:v>
                </c:pt>
                <c:pt idx="86">
                  <c:v>84.63960765267899</c:v>
                </c:pt>
                <c:pt idx="87">
                  <c:v>84.824502973041987</c:v>
                </c:pt>
                <c:pt idx="88">
                  <c:v>84.995360961715079</c:v>
                </c:pt>
                <c:pt idx="89">
                  <c:v>85.138781536793644</c:v>
                </c:pt>
                <c:pt idx="90">
                  <c:v>85.314429437397266</c:v>
                </c:pt>
                <c:pt idx="91">
                  <c:v>85.497321606467054</c:v>
                </c:pt>
                <c:pt idx="92">
                  <c:v>85.694442980647025</c:v>
                </c:pt>
                <c:pt idx="93">
                  <c:v>85.921109376427253</c:v>
                </c:pt>
                <c:pt idx="94">
                  <c:v>86.118017250317948</c:v>
                </c:pt>
                <c:pt idx="95">
                  <c:v>86.276973888271073</c:v>
                </c:pt>
                <c:pt idx="96">
                  <c:v>86.422401554908788</c:v>
                </c:pt>
                <c:pt idx="97">
                  <c:v>86.467006774636346</c:v>
                </c:pt>
                <c:pt idx="98">
                  <c:v>86.49229480657857</c:v>
                </c:pt>
                <c:pt idx="99">
                  <c:v>86.471234285008876</c:v>
                </c:pt>
                <c:pt idx="100">
                  <c:v>86.433100459838357</c:v>
                </c:pt>
                <c:pt idx="101">
                  <c:v>86.398520195282174</c:v>
                </c:pt>
                <c:pt idx="102">
                  <c:v>86.389282324558167</c:v>
                </c:pt>
                <c:pt idx="103">
                  <c:v>86.321750354169126</c:v>
                </c:pt>
                <c:pt idx="104">
                  <c:v>86.213689731995004</c:v>
                </c:pt>
                <c:pt idx="105">
                  <c:v>86.091816615605808</c:v>
                </c:pt>
                <c:pt idx="106">
                  <c:v>85.987656468790775</c:v>
                </c:pt>
                <c:pt idx="107">
                  <c:v>85.936025760260421</c:v>
                </c:pt>
                <c:pt idx="108">
                  <c:v>85.82652281862218</c:v>
                </c:pt>
                <c:pt idx="109">
                  <c:v>85.700468446189376</c:v>
                </c:pt>
                <c:pt idx="110">
                  <c:v>85.632498024150934</c:v>
                </c:pt>
                <c:pt idx="111">
                  <c:v>85.55129015569662</c:v>
                </c:pt>
                <c:pt idx="112">
                  <c:v>85.497485373062617</c:v>
                </c:pt>
                <c:pt idx="113">
                  <c:v>85.538471825827415</c:v>
                </c:pt>
                <c:pt idx="114">
                  <c:v>85.618294195007863</c:v>
                </c:pt>
                <c:pt idx="115">
                  <c:v>85.701190975696349</c:v>
                </c:pt>
                <c:pt idx="116">
                  <c:v>85.877872414967854</c:v>
                </c:pt>
                <c:pt idx="117">
                  <c:v>85.985805590570635</c:v>
                </c:pt>
                <c:pt idx="118">
                  <c:v>86.139509534175218</c:v>
                </c:pt>
                <c:pt idx="119">
                  <c:v>86.205931553004106</c:v>
                </c:pt>
                <c:pt idx="120">
                  <c:v>86.272725575941493</c:v>
                </c:pt>
                <c:pt idx="121">
                  <c:v>86.316860195953964</c:v>
                </c:pt>
                <c:pt idx="122">
                  <c:v>86.316860195953964</c:v>
                </c:pt>
              </c:numCache>
            </c:numRef>
          </c:val>
          <c:smooth val="0"/>
          <c:extLst>
            <c:ext xmlns:c16="http://schemas.microsoft.com/office/drawing/2014/chart" uri="{C3380CC4-5D6E-409C-BE32-E72D297353CC}">
              <c16:uniqueId val="{00000000-C7E5-0D41-BEE5-42F06011BE07}"/>
            </c:ext>
          </c:extLst>
        </c:ser>
        <c:dLbls>
          <c:showLegendKey val="0"/>
          <c:showVal val="0"/>
          <c:showCatName val="0"/>
          <c:showSerName val="0"/>
          <c:showPercent val="0"/>
          <c:showBubbleSize val="0"/>
        </c:dLbls>
        <c:marker val="1"/>
        <c:smooth val="0"/>
        <c:axId val="316929568"/>
        <c:axId val="346979984"/>
      </c:lineChart>
      <c:catAx>
        <c:axId val="3169295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46979984"/>
        <c:crosses val="autoZero"/>
        <c:auto val="1"/>
        <c:lblAlgn val="ctr"/>
        <c:lblOffset val="100"/>
        <c:noMultiLvlLbl val="0"/>
      </c:catAx>
      <c:valAx>
        <c:axId val="346979984"/>
        <c:scaling>
          <c:orientation val="minMax"/>
          <c:min val="6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16929568"/>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5371880561090134E-2"/>
          <c:y val="2.1399749923963401E-2"/>
          <c:w val="0.93366593922268615"/>
          <c:h val="0.85366959473597104"/>
        </c:manualLayout>
      </c:layout>
      <c:lineChart>
        <c:grouping val="standard"/>
        <c:varyColors val="0"/>
        <c:ser>
          <c:idx val="0"/>
          <c:order val="0"/>
          <c:tx>
            <c:strRef>
              <c:f>Лист1!$B$1</c:f>
              <c:strCache>
                <c:ptCount val="1"/>
                <c:pt idx="0">
                  <c:v>Birth rate</c:v>
                </c:pt>
              </c:strCache>
            </c:strRef>
          </c:tx>
          <c:spPr>
            <a:ln>
              <a:solidFill>
                <a:srgbClr val="669900"/>
              </a:solidFill>
            </a:ln>
          </c:spPr>
          <c:marker>
            <c:symbol val="diamond"/>
            <c:size val="5"/>
            <c:spPr>
              <a:solidFill>
                <a:srgbClr val="669900"/>
              </a:solidFill>
              <a:ln>
                <a:solidFill>
                  <a:srgbClr val="669900"/>
                </a:solidFill>
              </a:ln>
            </c:spPr>
          </c:marker>
          <c:cat>
            <c:numRef>
              <c:f>Лист1!$A$2:$A$69</c:f>
              <c:numCache>
                <c:formatCode>General</c:formatCode>
                <c:ptCount val="68"/>
                <c:pt idx="0">
                  <c:v>1950</c:v>
                </c:pt>
                <c:pt idx="1">
                  <c:v>1951</c:v>
                </c:pt>
                <c:pt idx="2">
                  <c:v>1952</c:v>
                </c:pt>
                <c:pt idx="3">
                  <c:v>1953</c:v>
                </c:pt>
                <c:pt idx="4">
                  <c:v>1954</c:v>
                </c:pt>
                <c:pt idx="5">
                  <c:v>1955</c:v>
                </c:pt>
                <c:pt idx="6">
                  <c:v>1956</c:v>
                </c:pt>
                <c:pt idx="7">
                  <c:v>1957</c:v>
                </c:pt>
                <c:pt idx="8">
                  <c:v>1958</c:v>
                </c:pt>
                <c:pt idx="9">
                  <c:v>1959</c:v>
                </c:pt>
                <c:pt idx="10">
                  <c:v>1960</c:v>
                </c:pt>
                <c:pt idx="11">
                  <c:v>1961</c:v>
                </c:pt>
                <c:pt idx="12">
                  <c:v>1962</c:v>
                </c:pt>
                <c:pt idx="13">
                  <c:v>1963</c:v>
                </c:pt>
                <c:pt idx="14">
                  <c:v>1964</c:v>
                </c:pt>
                <c:pt idx="15">
                  <c:v>1965</c:v>
                </c:pt>
                <c:pt idx="16">
                  <c:v>1966</c:v>
                </c:pt>
                <c:pt idx="17">
                  <c:v>1967</c:v>
                </c:pt>
                <c:pt idx="18">
                  <c:v>1968</c:v>
                </c:pt>
                <c:pt idx="19">
                  <c:v>1969</c:v>
                </c:pt>
                <c:pt idx="20">
                  <c:v>1970</c:v>
                </c:pt>
                <c:pt idx="21">
                  <c:v>1971</c:v>
                </c:pt>
                <c:pt idx="22">
                  <c:v>1972</c:v>
                </c:pt>
                <c:pt idx="23">
                  <c:v>1973</c:v>
                </c:pt>
                <c:pt idx="24">
                  <c:v>1974</c:v>
                </c:pt>
                <c:pt idx="25">
                  <c:v>1975</c:v>
                </c:pt>
                <c:pt idx="26">
                  <c:v>1976</c:v>
                </c:pt>
                <c:pt idx="27">
                  <c:v>1977</c:v>
                </c:pt>
                <c:pt idx="28">
                  <c:v>1978</c:v>
                </c:pt>
                <c:pt idx="29">
                  <c:v>1979</c:v>
                </c:pt>
                <c:pt idx="30">
                  <c:v>1980</c:v>
                </c:pt>
                <c:pt idx="31">
                  <c:v>1981</c:v>
                </c:pt>
                <c:pt idx="32">
                  <c:v>1982</c:v>
                </c:pt>
                <c:pt idx="33">
                  <c:v>1983</c:v>
                </c:pt>
                <c:pt idx="34">
                  <c:v>1984</c:v>
                </c:pt>
                <c:pt idx="35">
                  <c:v>1985</c:v>
                </c:pt>
                <c:pt idx="36">
                  <c:v>1986</c:v>
                </c:pt>
                <c:pt idx="37">
                  <c:v>1987</c:v>
                </c:pt>
                <c:pt idx="38">
                  <c:v>1988</c:v>
                </c:pt>
                <c:pt idx="39">
                  <c:v>1989</c:v>
                </c:pt>
                <c:pt idx="40">
                  <c:v>1990</c:v>
                </c:pt>
                <c:pt idx="41">
                  <c:v>1991</c:v>
                </c:pt>
                <c:pt idx="42">
                  <c:v>1992</c:v>
                </c:pt>
                <c:pt idx="43">
                  <c:v>1993</c:v>
                </c:pt>
                <c:pt idx="44">
                  <c:v>1994</c:v>
                </c:pt>
                <c:pt idx="45">
                  <c:v>1995</c:v>
                </c:pt>
                <c:pt idx="46">
                  <c:v>1996</c:v>
                </c:pt>
                <c:pt idx="47">
                  <c:v>1997</c:v>
                </c:pt>
                <c:pt idx="48">
                  <c:v>1998</c:v>
                </c:pt>
                <c:pt idx="49">
                  <c:v>1999</c:v>
                </c:pt>
                <c:pt idx="50">
                  <c:v>2000</c:v>
                </c:pt>
                <c:pt idx="51">
                  <c:v>2001</c:v>
                </c:pt>
                <c:pt idx="52">
                  <c:v>2002</c:v>
                </c:pt>
                <c:pt idx="53">
                  <c:v>2003</c:v>
                </c:pt>
                <c:pt idx="54">
                  <c:v>2004</c:v>
                </c:pt>
                <c:pt idx="55">
                  <c:v>2005</c:v>
                </c:pt>
                <c:pt idx="56">
                  <c:v>2006</c:v>
                </c:pt>
                <c:pt idx="57">
                  <c:v>2007</c:v>
                </c:pt>
                <c:pt idx="58">
                  <c:v>2008</c:v>
                </c:pt>
                <c:pt idx="59">
                  <c:v>2009</c:v>
                </c:pt>
                <c:pt idx="60">
                  <c:v>2010</c:v>
                </c:pt>
                <c:pt idx="61">
                  <c:v>2011</c:v>
                </c:pt>
                <c:pt idx="62">
                  <c:v>2012</c:v>
                </c:pt>
                <c:pt idx="63">
                  <c:v>2013</c:v>
                </c:pt>
                <c:pt idx="64">
                  <c:v>2014</c:v>
                </c:pt>
                <c:pt idx="65">
                  <c:v>2015</c:v>
                </c:pt>
                <c:pt idx="66">
                  <c:v>2016</c:v>
                </c:pt>
                <c:pt idx="67">
                  <c:v>2017</c:v>
                </c:pt>
              </c:numCache>
            </c:numRef>
          </c:cat>
          <c:val>
            <c:numRef>
              <c:f>Лист1!$B$2:$B$69</c:f>
              <c:numCache>
                <c:formatCode>General</c:formatCode>
                <c:ptCount val="68"/>
                <c:pt idx="0">
                  <c:v>22.8</c:v>
                </c:pt>
                <c:pt idx="1">
                  <c:v>22.8</c:v>
                </c:pt>
                <c:pt idx="2">
                  <c:v>22.1</c:v>
                </c:pt>
                <c:pt idx="3">
                  <c:v>20.5</c:v>
                </c:pt>
                <c:pt idx="4">
                  <c:v>21.5</c:v>
                </c:pt>
                <c:pt idx="5">
                  <c:v>20</c:v>
                </c:pt>
                <c:pt idx="6">
                  <c:v>20.5</c:v>
                </c:pt>
                <c:pt idx="7">
                  <c:v>20.7</c:v>
                </c:pt>
                <c:pt idx="8">
                  <c:v>21</c:v>
                </c:pt>
                <c:pt idx="9">
                  <c:v>20.8</c:v>
                </c:pt>
                <c:pt idx="10">
                  <c:v>20.5</c:v>
                </c:pt>
                <c:pt idx="11">
                  <c:v>19.5</c:v>
                </c:pt>
                <c:pt idx="12">
                  <c:v>18.8</c:v>
                </c:pt>
                <c:pt idx="13">
                  <c:v>17.899999999999999</c:v>
                </c:pt>
                <c:pt idx="14">
                  <c:v>16.5</c:v>
                </c:pt>
                <c:pt idx="15">
                  <c:v>15.3</c:v>
                </c:pt>
                <c:pt idx="16">
                  <c:v>15.6</c:v>
                </c:pt>
                <c:pt idx="17">
                  <c:v>15.1</c:v>
                </c:pt>
                <c:pt idx="18">
                  <c:v>14.9</c:v>
                </c:pt>
                <c:pt idx="19">
                  <c:v>14.7</c:v>
                </c:pt>
                <c:pt idx="20">
                  <c:v>15.2</c:v>
                </c:pt>
                <c:pt idx="21">
                  <c:v>15.4</c:v>
                </c:pt>
                <c:pt idx="22">
                  <c:v>15.5</c:v>
                </c:pt>
                <c:pt idx="23">
                  <c:v>14.9</c:v>
                </c:pt>
                <c:pt idx="24">
                  <c:v>15.1</c:v>
                </c:pt>
                <c:pt idx="25">
                  <c:v>15.1</c:v>
                </c:pt>
                <c:pt idx="26">
                  <c:v>15.2</c:v>
                </c:pt>
                <c:pt idx="27">
                  <c:v>14.7</c:v>
                </c:pt>
                <c:pt idx="28">
                  <c:v>14.8</c:v>
                </c:pt>
                <c:pt idx="29">
                  <c:v>14.8</c:v>
                </c:pt>
                <c:pt idx="30">
                  <c:v>14.8</c:v>
                </c:pt>
                <c:pt idx="31">
                  <c:v>14.6</c:v>
                </c:pt>
                <c:pt idx="32">
                  <c:v>14.8</c:v>
                </c:pt>
                <c:pt idx="33">
                  <c:v>16</c:v>
                </c:pt>
                <c:pt idx="34">
                  <c:v>15.6</c:v>
                </c:pt>
                <c:pt idx="35">
                  <c:v>15</c:v>
                </c:pt>
                <c:pt idx="36">
                  <c:v>15.5</c:v>
                </c:pt>
                <c:pt idx="37">
                  <c:v>14.8</c:v>
                </c:pt>
                <c:pt idx="38">
                  <c:v>14.4</c:v>
                </c:pt>
                <c:pt idx="39">
                  <c:v>13.4</c:v>
                </c:pt>
                <c:pt idx="40">
                  <c:v>12.6</c:v>
                </c:pt>
                <c:pt idx="41">
                  <c:v>12.1</c:v>
                </c:pt>
                <c:pt idx="42">
                  <c:v>11.4</c:v>
                </c:pt>
                <c:pt idx="43">
                  <c:v>10.7</c:v>
                </c:pt>
                <c:pt idx="44">
                  <c:v>10</c:v>
                </c:pt>
                <c:pt idx="45">
                  <c:v>9.6</c:v>
                </c:pt>
                <c:pt idx="46">
                  <c:v>9.1999999999999993</c:v>
                </c:pt>
                <c:pt idx="47">
                  <c:v>8.6999999999999993</c:v>
                </c:pt>
                <c:pt idx="48">
                  <c:v>8.4</c:v>
                </c:pt>
                <c:pt idx="49">
                  <c:v>7.8</c:v>
                </c:pt>
                <c:pt idx="50">
                  <c:v>7.8</c:v>
                </c:pt>
                <c:pt idx="51">
                  <c:v>7.7</c:v>
                </c:pt>
                <c:pt idx="52">
                  <c:v>8.1</c:v>
                </c:pt>
                <c:pt idx="53">
                  <c:v>8.5</c:v>
                </c:pt>
                <c:pt idx="54">
                  <c:v>9</c:v>
                </c:pt>
                <c:pt idx="55">
                  <c:v>9</c:v>
                </c:pt>
                <c:pt idx="56">
                  <c:v>9.8000000000000007</c:v>
                </c:pt>
                <c:pt idx="57">
                  <c:v>10.199999999999999</c:v>
                </c:pt>
                <c:pt idx="58">
                  <c:v>11</c:v>
                </c:pt>
                <c:pt idx="59">
                  <c:v>11.1</c:v>
                </c:pt>
                <c:pt idx="60">
                  <c:v>10.8</c:v>
                </c:pt>
                <c:pt idx="61">
                  <c:v>11</c:v>
                </c:pt>
                <c:pt idx="62">
                  <c:v>11.4</c:v>
                </c:pt>
                <c:pt idx="63">
                  <c:v>11.1</c:v>
                </c:pt>
                <c:pt idx="64">
                  <c:v>10.8</c:v>
                </c:pt>
                <c:pt idx="65">
                  <c:v>10.7</c:v>
                </c:pt>
                <c:pt idx="66">
                  <c:v>10.3</c:v>
                </c:pt>
                <c:pt idx="67">
                  <c:v>9.4</c:v>
                </c:pt>
              </c:numCache>
            </c:numRef>
          </c:val>
          <c:smooth val="0"/>
          <c:extLst>
            <c:ext xmlns:c16="http://schemas.microsoft.com/office/drawing/2014/chart" uri="{C3380CC4-5D6E-409C-BE32-E72D297353CC}">
              <c16:uniqueId val="{00000000-9B8A-B345-9448-656D94BBE9FF}"/>
            </c:ext>
          </c:extLst>
        </c:ser>
        <c:ser>
          <c:idx val="1"/>
          <c:order val="1"/>
          <c:tx>
            <c:strRef>
              <c:f>Лист1!$C$1</c:f>
              <c:strCache>
                <c:ptCount val="1"/>
                <c:pt idx="0">
                  <c:v>Death rate</c:v>
                </c:pt>
              </c:strCache>
            </c:strRef>
          </c:tx>
          <c:spPr>
            <a:ln>
              <a:solidFill>
                <a:srgbClr val="C00000"/>
              </a:solidFill>
            </a:ln>
          </c:spPr>
          <c:marker>
            <c:symbol val="square"/>
            <c:size val="5"/>
            <c:spPr>
              <a:solidFill>
                <a:srgbClr val="C00000"/>
              </a:solidFill>
              <a:ln>
                <a:solidFill>
                  <a:srgbClr val="C00000"/>
                </a:solidFill>
              </a:ln>
            </c:spPr>
          </c:marker>
          <c:cat>
            <c:numRef>
              <c:f>Лист1!$A$2:$A$69</c:f>
              <c:numCache>
                <c:formatCode>General</c:formatCode>
                <c:ptCount val="68"/>
                <c:pt idx="0">
                  <c:v>1950</c:v>
                </c:pt>
                <c:pt idx="1">
                  <c:v>1951</c:v>
                </c:pt>
                <c:pt idx="2">
                  <c:v>1952</c:v>
                </c:pt>
                <c:pt idx="3">
                  <c:v>1953</c:v>
                </c:pt>
                <c:pt idx="4">
                  <c:v>1954</c:v>
                </c:pt>
                <c:pt idx="5">
                  <c:v>1955</c:v>
                </c:pt>
                <c:pt idx="6">
                  <c:v>1956</c:v>
                </c:pt>
                <c:pt idx="7">
                  <c:v>1957</c:v>
                </c:pt>
                <c:pt idx="8">
                  <c:v>1958</c:v>
                </c:pt>
                <c:pt idx="9">
                  <c:v>1959</c:v>
                </c:pt>
                <c:pt idx="10">
                  <c:v>1960</c:v>
                </c:pt>
                <c:pt idx="11">
                  <c:v>1961</c:v>
                </c:pt>
                <c:pt idx="12">
                  <c:v>1962</c:v>
                </c:pt>
                <c:pt idx="13">
                  <c:v>1963</c:v>
                </c:pt>
                <c:pt idx="14">
                  <c:v>1964</c:v>
                </c:pt>
                <c:pt idx="15">
                  <c:v>1965</c:v>
                </c:pt>
                <c:pt idx="16">
                  <c:v>1966</c:v>
                </c:pt>
                <c:pt idx="17">
                  <c:v>1967</c:v>
                </c:pt>
                <c:pt idx="18">
                  <c:v>1968</c:v>
                </c:pt>
                <c:pt idx="19">
                  <c:v>1969</c:v>
                </c:pt>
                <c:pt idx="20">
                  <c:v>1970</c:v>
                </c:pt>
                <c:pt idx="21">
                  <c:v>1971</c:v>
                </c:pt>
                <c:pt idx="22">
                  <c:v>1972</c:v>
                </c:pt>
                <c:pt idx="23">
                  <c:v>1973</c:v>
                </c:pt>
                <c:pt idx="24">
                  <c:v>1974</c:v>
                </c:pt>
                <c:pt idx="25">
                  <c:v>1975</c:v>
                </c:pt>
                <c:pt idx="26">
                  <c:v>1976</c:v>
                </c:pt>
                <c:pt idx="27">
                  <c:v>1977</c:v>
                </c:pt>
                <c:pt idx="28">
                  <c:v>1978</c:v>
                </c:pt>
                <c:pt idx="29">
                  <c:v>1979</c:v>
                </c:pt>
                <c:pt idx="30">
                  <c:v>1980</c:v>
                </c:pt>
                <c:pt idx="31">
                  <c:v>1981</c:v>
                </c:pt>
                <c:pt idx="32">
                  <c:v>1982</c:v>
                </c:pt>
                <c:pt idx="33">
                  <c:v>1983</c:v>
                </c:pt>
                <c:pt idx="34">
                  <c:v>1984</c:v>
                </c:pt>
                <c:pt idx="35">
                  <c:v>1985</c:v>
                </c:pt>
                <c:pt idx="36">
                  <c:v>1986</c:v>
                </c:pt>
                <c:pt idx="37">
                  <c:v>1987</c:v>
                </c:pt>
                <c:pt idx="38">
                  <c:v>1988</c:v>
                </c:pt>
                <c:pt idx="39">
                  <c:v>1989</c:v>
                </c:pt>
                <c:pt idx="40">
                  <c:v>1990</c:v>
                </c:pt>
                <c:pt idx="41">
                  <c:v>1991</c:v>
                </c:pt>
                <c:pt idx="42">
                  <c:v>1992</c:v>
                </c:pt>
                <c:pt idx="43">
                  <c:v>1993</c:v>
                </c:pt>
                <c:pt idx="44">
                  <c:v>1994</c:v>
                </c:pt>
                <c:pt idx="45">
                  <c:v>1995</c:v>
                </c:pt>
                <c:pt idx="46">
                  <c:v>1996</c:v>
                </c:pt>
                <c:pt idx="47">
                  <c:v>1997</c:v>
                </c:pt>
                <c:pt idx="48">
                  <c:v>1998</c:v>
                </c:pt>
                <c:pt idx="49">
                  <c:v>1999</c:v>
                </c:pt>
                <c:pt idx="50">
                  <c:v>2000</c:v>
                </c:pt>
                <c:pt idx="51">
                  <c:v>2001</c:v>
                </c:pt>
                <c:pt idx="52">
                  <c:v>2002</c:v>
                </c:pt>
                <c:pt idx="53">
                  <c:v>2003</c:v>
                </c:pt>
                <c:pt idx="54">
                  <c:v>2004</c:v>
                </c:pt>
                <c:pt idx="55">
                  <c:v>2005</c:v>
                </c:pt>
                <c:pt idx="56">
                  <c:v>2006</c:v>
                </c:pt>
                <c:pt idx="57">
                  <c:v>2007</c:v>
                </c:pt>
                <c:pt idx="58">
                  <c:v>2008</c:v>
                </c:pt>
                <c:pt idx="59">
                  <c:v>2009</c:v>
                </c:pt>
                <c:pt idx="60">
                  <c:v>2010</c:v>
                </c:pt>
                <c:pt idx="61">
                  <c:v>2011</c:v>
                </c:pt>
                <c:pt idx="62">
                  <c:v>2012</c:v>
                </c:pt>
                <c:pt idx="63">
                  <c:v>2013</c:v>
                </c:pt>
                <c:pt idx="64">
                  <c:v>2014</c:v>
                </c:pt>
                <c:pt idx="65">
                  <c:v>2015</c:v>
                </c:pt>
                <c:pt idx="66">
                  <c:v>2016</c:v>
                </c:pt>
                <c:pt idx="67">
                  <c:v>2017</c:v>
                </c:pt>
              </c:numCache>
            </c:numRef>
          </c:cat>
          <c:val>
            <c:numRef>
              <c:f>Лист1!$C$2:$C$69</c:f>
              <c:numCache>
                <c:formatCode>General</c:formatCode>
                <c:ptCount val="68"/>
                <c:pt idx="0">
                  <c:v>8.5</c:v>
                </c:pt>
                <c:pt idx="1">
                  <c:v>8.6999999999999993</c:v>
                </c:pt>
                <c:pt idx="2">
                  <c:v>8.5</c:v>
                </c:pt>
                <c:pt idx="3">
                  <c:v>8.4</c:v>
                </c:pt>
                <c:pt idx="4">
                  <c:v>8.1</c:v>
                </c:pt>
                <c:pt idx="5">
                  <c:v>7.4</c:v>
                </c:pt>
                <c:pt idx="6">
                  <c:v>7.3</c:v>
                </c:pt>
                <c:pt idx="7">
                  <c:v>7.4</c:v>
                </c:pt>
                <c:pt idx="8">
                  <c:v>6.9</c:v>
                </c:pt>
                <c:pt idx="9">
                  <c:v>7.5</c:v>
                </c:pt>
                <c:pt idx="10">
                  <c:v>6.9</c:v>
                </c:pt>
                <c:pt idx="11">
                  <c:v>7</c:v>
                </c:pt>
                <c:pt idx="12">
                  <c:v>7.6</c:v>
                </c:pt>
                <c:pt idx="13">
                  <c:v>7.3</c:v>
                </c:pt>
                <c:pt idx="14">
                  <c:v>7</c:v>
                </c:pt>
                <c:pt idx="15">
                  <c:v>7.6</c:v>
                </c:pt>
                <c:pt idx="16">
                  <c:v>7.5</c:v>
                </c:pt>
                <c:pt idx="17">
                  <c:v>8</c:v>
                </c:pt>
                <c:pt idx="18">
                  <c:v>8</c:v>
                </c:pt>
                <c:pt idx="19">
                  <c:v>8.6</c:v>
                </c:pt>
                <c:pt idx="20">
                  <c:v>8.9</c:v>
                </c:pt>
                <c:pt idx="21">
                  <c:v>8.9</c:v>
                </c:pt>
                <c:pt idx="22">
                  <c:v>9.1999999999999993</c:v>
                </c:pt>
                <c:pt idx="23">
                  <c:v>9.3000000000000007</c:v>
                </c:pt>
                <c:pt idx="24">
                  <c:v>9.4</c:v>
                </c:pt>
                <c:pt idx="25">
                  <c:v>10</c:v>
                </c:pt>
                <c:pt idx="26">
                  <c:v>10.199999999999999</c:v>
                </c:pt>
                <c:pt idx="27">
                  <c:v>10.5</c:v>
                </c:pt>
                <c:pt idx="28">
                  <c:v>10.7</c:v>
                </c:pt>
                <c:pt idx="29">
                  <c:v>11.1</c:v>
                </c:pt>
                <c:pt idx="30">
                  <c:v>11.4</c:v>
                </c:pt>
                <c:pt idx="31">
                  <c:v>11.3</c:v>
                </c:pt>
                <c:pt idx="32">
                  <c:v>11.3</c:v>
                </c:pt>
                <c:pt idx="33">
                  <c:v>11.5</c:v>
                </c:pt>
                <c:pt idx="34">
                  <c:v>12</c:v>
                </c:pt>
                <c:pt idx="35">
                  <c:v>12.1</c:v>
                </c:pt>
                <c:pt idx="36">
                  <c:v>11.1</c:v>
                </c:pt>
                <c:pt idx="37">
                  <c:v>11.4</c:v>
                </c:pt>
                <c:pt idx="38">
                  <c:v>11.6</c:v>
                </c:pt>
                <c:pt idx="39">
                  <c:v>11.6</c:v>
                </c:pt>
                <c:pt idx="40">
                  <c:v>12.1</c:v>
                </c:pt>
                <c:pt idx="41">
                  <c:v>12.9</c:v>
                </c:pt>
                <c:pt idx="42">
                  <c:v>13.4</c:v>
                </c:pt>
                <c:pt idx="43">
                  <c:v>14.2</c:v>
                </c:pt>
                <c:pt idx="44">
                  <c:v>14.7</c:v>
                </c:pt>
                <c:pt idx="45">
                  <c:v>15.4</c:v>
                </c:pt>
                <c:pt idx="46">
                  <c:v>15.2</c:v>
                </c:pt>
                <c:pt idx="47">
                  <c:v>14.9</c:v>
                </c:pt>
                <c:pt idx="48">
                  <c:v>14.4</c:v>
                </c:pt>
                <c:pt idx="49">
                  <c:v>14.9</c:v>
                </c:pt>
                <c:pt idx="50">
                  <c:v>15.4</c:v>
                </c:pt>
                <c:pt idx="51">
                  <c:v>15.3</c:v>
                </c:pt>
                <c:pt idx="52">
                  <c:v>15.7</c:v>
                </c:pt>
                <c:pt idx="53">
                  <c:v>16</c:v>
                </c:pt>
                <c:pt idx="54">
                  <c:v>16</c:v>
                </c:pt>
                <c:pt idx="55">
                  <c:v>16.600000000000001</c:v>
                </c:pt>
                <c:pt idx="56">
                  <c:v>16.2</c:v>
                </c:pt>
                <c:pt idx="57">
                  <c:v>16.399999999999999</c:v>
                </c:pt>
                <c:pt idx="58">
                  <c:v>16.3</c:v>
                </c:pt>
                <c:pt idx="59">
                  <c:v>15.3</c:v>
                </c:pt>
                <c:pt idx="60">
                  <c:v>15.2</c:v>
                </c:pt>
                <c:pt idx="61">
                  <c:v>14.5</c:v>
                </c:pt>
                <c:pt idx="62">
                  <c:v>14.5</c:v>
                </c:pt>
                <c:pt idx="63">
                  <c:v>14.6</c:v>
                </c:pt>
                <c:pt idx="64">
                  <c:v>14.7</c:v>
                </c:pt>
                <c:pt idx="65">
                  <c:v>14.9</c:v>
                </c:pt>
                <c:pt idx="66">
                  <c:v>14.7</c:v>
                </c:pt>
                <c:pt idx="67">
                  <c:v>14.5</c:v>
                </c:pt>
              </c:numCache>
            </c:numRef>
          </c:val>
          <c:smooth val="0"/>
          <c:extLst>
            <c:ext xmlns:c16="http://schemas.microsoft.com/office/drawing/2014/chart" uri="{C3380CC4-5D6E-409C-BE32-E72D297353CC}">
              <c16:uniqueId val="{00000001-9B8A-B345-9448-656D94BBE9FF}"/>
            </c:ext>
          </c:extLst>
        </c:ser>
        <c:dLbls>
          <c:showLegendKey val="0"/>
          <c:showVal val="0"/>
          <c:showCatName val="0"/>
          <c:showSerName val="0"/>
          <c:showPercent val="0"/>
          <c:showBubbleSize val="0"/>
        </c:dLbls>
        <c:marker val="1"/>
        <c:smooth val="0"/>
        <c:axId val="865568576"/>
        <c:axId val="865570624"/>
      </c:lineChart>
      <c:catAx>
        <c:axId val="865568576"/>
        <c:scaling>
          <c:orientation val="minMax"/>
        </c:scaling>
        <c:delete val="0"/>
        <c:axPos val="b"/>
        <c:numFmt formatCode="General" sourceLinked="1"/>
        <c:majorTickMark val="out"/>
        <c:minorTickMark val="none"/>
        <c:tickLblPos val="nextTo"/>
        <c:txPr>
          <a:bodyPr rot="-5400000" vert="horz"/>
          <a:lstStyle/>
          <a:p>
            <a:pPr>
              <a:defRPr sz="1200" baseline="0"/>
            </a:pPr>
            <a:endParaRPr lang="en-US"/>
          </a:p>
        </c:txPr>
        <c:crossAx val="865570624"/>
        <c:crosses val="autoZero"/>
        <c:auto val="1"/>
        <c:lblAlgn val="ctr"/>
        <c:lblOffset val="100"/>
        <c:noMultiLvlLbl val="0"/>
      </c:catAx>
      <c:valAx>
        <c:axId val="865570624"/>
        <c:scaling>
          <c:orientation val="minMax"/>
        </c:scaling>
        <c:delete val="0"/>
        <c:axPos val="l"/>
        <c:majorGridlines/>
        <c:numFmt formatCode="General" sourceLinked="1"/>
        <c:majorTickMark val="out"/>
        <c:minorTickMark val="none"/>
        <c:tickLblPos val="nextTo"/>
        <c:txPr>
          <a:bodyPr/>
          <a:lstStyle/>
          <a:p>
            <a:pPr>
              <a:defRPr sz="1200"/>
            </a:pPr>
            <a:endParaRPr lang="en-US"/>
          </a:p>
        </c:txPr>
        <c:crossAx val="865568576"/>
        <c:crosses val="autoZero"/>
        <c:crossBetween val="between"/>
      </c:valAx>
      <c:spPr>
        <a:noFill/>
        <a:ln w="25402">
          <a:noFill/>
        </a:ln>
      </c:spPr>
    </c:plotArea>
    <c:legend>
      <c:legendPos val="r"/>
      <c:layout>
        <c:manualLayout>
          <c:xMode val="edge"/>
          <c:yMode val="edge"/>
          <c:x val="0.46101851851851799"/>
          <c:y val="4.84842673260917E-2"/>
          <c:w val="0.24885802469135801"/>
          <c:h val="0.145402425958851"/>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Лист1!$B$1</c:f>
              <c:strCache>
                <c:ptCount val="1"/>
                <c:pt idx="0">
                  <c:v>TFR</c:v>
                </c:pt>
              </c:strCache>
            </c:strRef>
          </c:tx>
          <c:spPr>
            <a:ln w="28575" cap="rnd">
              <a:solidFill>
                <a:srgbClr val="C00000"/>
              </a:solidFill>
              <a:round/>
            </a:ln>
            <a:effectLst/>
          </c:spPr>
          <c:marker>
            <c:symbol val="circle"/>
            <c:size val="5"/>
            <c:spPr>
              <a:solidFill>
                <a:srgbClr val="C00000"/>
              </a:solidFill>
              <a:ln w="9525">
                <a:solidFill>
                  <a:srgbClr val="C00000"/>
                </a:solidFill>
              </a:ln>
              <a:effectLst/>
            </c:spPr>
          </c:marker>
          <c:cat>
            <c:numRef>
              <c:f>Лист1!$A$2:$A$122</c:f>
              <c:numCache>
                <c:formatCode>General</c:formatCode>
                <c:ptCount val="121"/>
                <c:pt idx="0">
                  <c:v>1897</c:v>
                </c:pt>
                <c:pt idx="1">
                  <c:v>1898</c:v>
                </c:pt>
                <c:pt idx="2">
                  <c:v>1899</c:v>
                </c:pt>
                <c:pt idx="3">
                  <c:v>1900</c:v>
                </c:pt>
                <c:pt idx="4">
                  <c:v>1901</c:v>
                </c:pt>
                <c:pt idx="5">
                  <c:v>1902</c:v>
                </c:pt>
                <c:pt idx="6">
                  <c:v>1903</c:v>
                </c:pt>
                <c:pt idx="7">
                  <c:v>1904</c:v>
                </c:pt>
                <c:pt idx="8">
                  <c:v>1905</c:v>
                </c:pt>
                <c:pt idx="9">
                  <c:v>1906</c:v>
                </c:pt>
                <c:pt idx="10">
                  <c:v>1907</c:v>
                </c:pt>
                <c:pt idx="11">
                  <c:v>1908</c:v>
                </c:pt>
                <c:pt idx="12">
                  <c:v>1909</c:v>
                </c:pt>
                <c:pt idx="13">
                  <c:v>1910</c:v>
                </c:pt>
                <c:pt idx="14">
                  <c:v>1911</c:v>
                </c:pt>
                <c:pt idx="15">
                  <c:v>1912</c:v>
                </c:pt>
                <c:pt idx="16">
                  <c:v>1913</c:v>
                </c:pt>
                <c:pt idx="17">
                  <c:v>1914</c:v>
                </c:pt>
                <c:pt idx="18">
                  <c:v>1915</c:v>
                </c:pt>
                <c:pt idx="19">
                  <c:v>1916</c:v>
                </c:pt>
                <c:pt idx="20">
                  <c:v>1917</c:v>
                </c:pt>
                <c:pt idx="21">
                  <c:v>1918</c:v>
                </c:pt>
                <c:pt idx="22">
                  <c:v>1919</c:v>
                </c:pt>
                <c:pt idx="23">
                  <c:v>1920</c:v>
                </c:pt>
                <c:pt idx="24">
                  <c:v>1921</c:v>
                </c:pt>
                <c:pt idx="25">
                  <c:v>1922</c:v>
                </c:pt>
                <c:pt idx="26">
                  <c:v>1923</c:v>
                </c:pt>
                <c:pt idx="27">
                  <c:v>1924</c:v>
                </c:pt>
                <c:pt idx="28">
                  <c:v>1925</c:v>
                </c:pt>
                <c:pt idx="29">
                  <c:v>1926</c:v>
                </c:pt>
                <c:pt idx="30">
                  <c:v>1927</c:v>
                </c:pt>
                <c:pt idx="31">
                  <c:v>1928</c:v>
                </c:pt>
                <c:pt idx="32">
                  <c:v>1929</c:v>
                </c:pt>
                <c:pt idx="33">
                  <c:v>1930</c:v>
                </c:pt>
                <c:pt idx="34">
                  <c:v>1931</c:v>
                </c:pt>
                <c:pt idx="35">
                  <c:v>1932</c:v>
                </c:pt>
                <c:pt idx="36">
                  <c:v>1933</c:v>
                </c:pt>
                <c:pt idx="37">
                  <c:v>1934</c:v>
                </c:pt>
                <c:pt idx="38">
                  <c:v>1935</c:v>
                </c:pt>
                <c:pt idx="39">
                  <c:v>1936</c:v>
                </c:pt>
                <c:pt idx="40">
                  <c:v>1937</c:v>
                </c:pt>
                <c:pt idx="41">
                  <c:v>1938</c:v>
                </c:pt>
                <c:pt idx="42">
                  <c:v>1939</c:v>
                </c:pt>
                <c:pt idx="43">
                  <c:v>1940</c:v>
                </c:pt>
                <c:pt idx="44">
                  <c:v>1941</c:v>
                </c:pt>
                <c:pt idx="45">
                  <c:v>1942</c:v>
                </c:pt>
                <c:pt idx="46">
                  <c:v>1943</c:v>
                </c:pt>
                <c:pt idx="47">
                  <c:v>1944</c:v>
                </c:pt>
                <c:pt idx="48">
                  <c:v>1945</c:v>
                </c:pt>
                <c:pt idx="49">
                  <c:v>1946</c:v>
                </c:pt>
                <c:pt idx="50">
                  <c:v>1947</c:v>
                </c:pt>
                <c:pt idx="51">
                  <c:v>1948</c:v>
                </c:pt>
                <c:pt idx="52">
                  <c:v>1949</c:v>
                </c:pt>
                <c:pt idx="53">
                  <c:v>1950</c:v>
                </c:pt>
                <c:pt idx="54">
                  <c:v>1951</c:v>
                </c:pt>
                <c:pt idx="55">
                  <c:v>1952</c:v>
                </c:pt>
                <c:pt idx="56">
                  <c:v>1953</c:v>
                </c:pt>
                <c:pt idx="57">
                  <c:v>1954</c:v>
                </c:pt>
                <c:pt idx="58">
                  <c:v>1955</c:v>
                </c:pt>
                <c:pt idx="59">
                  <c:v>1956</c:v>
                </c:pt>
                <c:pt idx="60">
                  <c:v>1957</c:v>
                </c:pt>
                <c:pt idx="61">
                  <c:v>1958</c:v>
                </c:pt>
                <c:pt idx="62">
                  <c:v>1959</c:v>
                </c:pt>
                <c:pt idx="63">
                  <c:v>1960</c:v>
                </c:pt>
                <c:pt idx="64">
                  <c:v>1961</c:v>
                </c:pt>
                <c:pt idx="65">
                  <c:v>1962</c:v>
                </c:pt>
                <c:pt idx="66">
                  <c:v>1963</c:v>
                </c:pt>
                <c:pt idx="67">
                  <c:v>1964</c:v>
                </c:pt>
                <c:pt idx="68">
                  <c:v>1965</c:v>
                </c:pt>
                <c:pt idx="69">
                  <c:v>1966</c:v>
                </c:pt>
                <c:pt idx="70">
                  <c:v>1967</c:v>
                </c:pt>
                <c:pt idx="71">
                  <c:v>1968</c:v>
                </c:pt>
                <c:pt idx="72">
                  <c:v>1969</c:v>
                </c:pt>
                <c:pt idx="73">
                  <c:v>1970</c:v>
                </c:pt>
                <c:pt idx="74">
                  <c:v>1971</c:v>
                </c:pt>
                <c:pt idx="75">
                  <c:v>1972</c:v>
                </c:pt>
                <c:pt idx="76">
                  <c:v>1973</c:v>
                </c:pt>
                <c:pt idx="77">
                  <c:v>1974</c:v>
                </c:pt>
                <c:pt idx="78">
                  <c:v>1975</c:v>
                </c:pt>
                <c:pt idx="79">
                  <c:v>1976</c:v>
                </c:pt>
                <c:pt idx="80">
                  <c:v>1977</c:v>
                </c:pt>
                <c:pt idx="81">
                  <c:v>1978</c:v>
                </c:pt>
                <c:pt idx="82">
                  <c:v>1979</c:v>
                </c:pt>
                <c:pt idx="83">
                  <c:v>1980</c:v>
                </c:pt>
                <c:pt idx="84">
                  <c:v>1981</c:v>
                </c:pt>
                <c:pt idx="85">
                  <c:v>1982</c:v>
                </c:pt>
                <c:pt idx="86">
                  <c:v>1983</c:v>
                </c:pt>
                <c:pt idx="87">
                  <c:v>1984</c:v>
                </c:pt>
                <c:pt idx="88">
                  <c:v>1985</c:v>
                </c:pt>
                <c:pt idx="89">
                  <c:v>1986</c:v>
                </c:pt>
                <c:pt idx="90">
                  <c:v>1987</c:v>
                </c:pt>
                <c:pt idx="91">
                  <c:v>1988</c:v>
                </c:pt>
                <c:pt idx="92">
                  <c:v>1989</c:v>
                </c:pt>
                <c:pt idx="93">
                  <c:v>1990</c:v>
                </c:pt>
                <c:pt idx="94">
                  <c:v>1991</c:v>
                </c:pt>
                <c:pt idx="95">
                  <c:v>1992</c:v>
                </c:pt>
                <c:pt idx="96">
                  <c:v>1993</c:v>
                </c:pt>
                <c:pt idx="97">
                  <c:v>1994</c:v>
                </c:pt>
                <c:pt idx="98">
                  <c:v>1995</c:v>
                </c:pt>
                <c:pt idx="99">
                  <c:v>1996</c:v>
                </c:pt>
                <c:pt idx="100">
                  <c:v>1997</c:v>
                </c:pt>
                <c:pt idx="101">
                  <c:v>1998</c:v>
                </c:pt>
                <c:pt idx="102">
                  <c:v>1999</c:v>
                </c:pt>
                <c:pt idx="103">
                  <c:v>2000</c:v>
                </c:pt>
                <c:pt idx="104">
                  <c:v>2001</c:v>
                </c:pt>
                <c:pt idx="105">
                  <c:v>2002</c:v>
                </c:pt>
                <c:pt idx="106">
                  <c:v>2003</c:v>
                </c:pt>
                <c:pt idx="107">
                  <c:v>2004</c:v>
                </c:pt>
                <c:pt idx="108">
                  <c:v>2005</c:v>
                </c:pt>
                <c:pt idx="109">
                  <c:v>2006</c:v>
                </c:pt>
                <c:pt idx="110">
                  <c:v>2007</c:v>
                </c:pt>
                <c:pt idx="111">
                  <c:v>2008</c:v>
                </c:pt>
                <c:pt idx="112">
                  <c:v>2009</c:v>
                </c:pt>
                <c:pt idx="113">
                  <c:v>2010</c:v>
                </c:pt>
                <c:pt idx="114">
                  <c:v>2011</c:v>
                </c:pt>
                <c:pt idx="115">
                  <c:v>2012</c:v>
                </c:pt>
                <c:pt idx="116">
                  <c:v>2013</c:v>
                </c:pt>
                <c:pt idx="117">
                  <c:v>2014</c:v>
                </c:pt>
                <c:pt idx="118">
                  <c:v>2015</c:v>
                </c:pt>
                <c:pt idx="119">
                  <c:v>2016</c:v>
                </c:pt>
                <c:pt idx="120">
                  <c:v>2017</c:v>
                </c:pt>
              </c:numCache>
            </c:numRef>
          </c:cat>
          <c:val>
            <c:numRef>
              <c:f>Лист1!$B$2:$B$122</c:f>
              <c:numCache>
                <c:formatCode>0.000</c:formatCode>
                <c:ptCount val="121"/>
                <c:pt idx="0">
                  <c:v>7.2359192971706552</c:v>
                </c:pt>
                <c:pt idx="1">
                  <c:v>7.0125090678586632</c:v>
                </c:pt>
                <c:pt idx="2">
                  <c:v>7.3003732737912257</c:v>
                </c:pt>
                <c:pt idx="3">
                  <c:v>7.1139977352087129</c:v>
                </c:pt>
                <c:pt idx="4">
                  <c:v>6.747650963408125</c:v>
                </c:pt>
                <c:pt idx="5">
                  <c:v>6.9943766456583036</c:v>
                </c:pt>
                <c:pt idx="6">
                  <c:v>6.8334625747805946</c:v>
                </c:pt>
                <c:pt idx="7">
                  <c:v>6.7595343167663424</c:v>
                </c:pt>
                <c:pt idx="8">
                  <c:v>6.4425794362101634</c:v>
                </c:pt>
                <c:pt idx="9">
                  <c:v>6.5876004414012819</c:v>
                </c:pt>
                <c:pt idx="10">
                  <c:v>6.8160329523439813</c:v>
                </c:pt>
                <c:pt idx="11">
                  <c:v>6.4337342656654144</c:v>
                </c:pt>
                <c:pt idx="12">
                  <c:v>6.4736471284381683</c:v>
                </c:pt>
                <c:pt idx="13">
                  <c:v>6.4803807836868534</c:v>
                </c:pt>
                <c:pt idx="14">
                  <c:v>6.4616608654150971</c:v>
                </c:pt>
                <c:pt idx="15">
                  <c:v>6.4285194994672583</c:v>
                </c:pt>
                <c:pt idx="16">
                  <c:v>6.1237912286307221</c:v>
                </c:pt>
                <c:pt idx="17">
                  <c:v>6.0417983764551</c:v>
                </c:pt>
                <c:pt idx="18">
                  <c:v>4.6184973323995875</c:v>
                </c:pt>
                <c:pt idx="19">
                  <c:v>3.6490083899734467</c:v>
                </c:pt>
                <c:pt idx="20">
                  <c:v>2.9898038848115247</c:v>
                </c:pt>
                <c:pt idx="21">
                  <c:v>4.2929778244122732</c:v>
                </c:pt>
                <c:pt idx="22">
                  <c:v>4.1850810281430828</c:v>
                </c:pt>
                <c:pt idx="23">
                  <c:v>3.715850904635599</c:v>
                </c:pt>
                <c:pt idx="24">
                  <c:v>5.2758307218967566</c:v>
                </c:pt>
                <c:pt idx="25">
                  <c:v>4.6327242327040992</c:v>
                </c:pt>
                <c:pt idx="26">
                  <c:v>4.8030816814700161</c:v>
                </c:pt>
                <c:pt idx="27">
                  <c:v>5.3197717974827103</c:v>
                </c:pt>
                <c:pt idx="28">
                  <c:v>5.295838583256768</c:v>
                </c:pt>
                <c:pt idx="29">
                  <c:v>5.1227130336471758</c:v>
                </c:pt>
                <c:pt idx="30">
                  <c:v>4.8665881540954228</c:v>
                </c:pt>
                <c:pt idx="31">
                  <c:v>4.5634686428753639</c:v>
                </c:pt>
                <c:pt idx="32">
                  <c:v>4.3060282745244294</c:v>
                </c:pt>
                <c:pt idx="33">
                  <c:v>3.9414462676758117</c:v>
                </c:pt>
                <c:pt idx="34">
                  <c:v>3.6461652140056127</c:v>
                </c:pt>
                <c:pt idx="35">
                  <c:v>3.3041807902884246</c:v>
                </c:pt>
                <c:pt idx="36">
                  <c:v>2.5399421656618775</c:v>
                </c:pt>
                <c:pt idx="37">
                  <c:v>2.3948481750390993</c:v>
                </c:pt>
                <c:pt idx="38">
                  <c:v>2.9095616147105634</c:v>
                </c:pt>
                <c:pt idx="39">
                  <c:v>3.2660587001103547</c:v>
                </c:pt>
                <c:pt idx="40">
                  <c:v>4.1960295394184204</c:v>
                </c:pt>
                <c:pt idx="41">
                  <c:v>3.8529754519762833</c:v>
                </c:pt>
                <c:pt idx="42">
                  <c:v>3.7680777434780031</c:v>
                </c:pt>
                <c:pt idx="43">
                  <c:v>3.2904927197286153</c:v>
                </c:pt>
                <c:pt idx="44">
                  <c:v>3.0992809615455084</c:v>
                </c:pt>
                <c:pt idx="45">
                  <c:v>2.5111211798729358</c:v>
                </c:pt>
                <c:pt idx="46">
                  <c:v>2.0858146165976343</c:v>
                </c:pt>
                <c:pt idx="47">
                  <c:v>2.2055193861759341</c:v>
                </c:pt>
                <c:pt idx="48">
                  <c:v>1.9336190298768479</c:v>
                </c:pt>
                <c:pt idx="49">
                  <c:v>2.5357468304477906</c:v>
                </c:pt>
                <c:pt idx="50">
                  <c:v>2.2521817047917643</c:v>
                </c:pt>
                <c:pt idx="51">
                  <c:v>2.3058139093434393</c:v>
                </c:pt>
                <c:pt idx="52">
                  <c:v>2.6976550855350987</c:v>
                </c:pt>
                <c:pt idx="53">
                  <c:v>2.4475946911354045</c:v>
                </c:pt>
                <c:pt idx="54">
                  <c:v>2.43762787253812</c:v>
                </c:pt>
                <c:pt idx="55">
                  <c:v>2.390382840759874</c:v>
                </c:pt>
                <c:pt idx="56">
                  <c:v>2.2410853371437769</c:v>
                </c:pt>
                <c:pt idx="57">
                  <c:v>2.3845290745161374</c:v>
                </c:pt>
                <c:pt idx="58">
                  <c:v>2.2409389038847292</c:v>
                </c:pt>
                <c:pt idx="59">
                  <c:v>2.3002584915043762</c:v>
                </c:pt>
                <c:pt idx="60">
                  <c:v>2.3261466940234321</c:v>
                </c:pt>
                <c:pt idx="61">
                  <c:v>2.3382919033722627</c:v>
                </c:pt>
                <c:pt idx="62">
                  <c:v>2.300281873576187</c:v>
                </c:pt>
                <c:pt idx="63">
                  <c:v>2.2667697449696491</c:v>
                </c:pt>
                <c:pt idx="64">
                  <c:v>2.1751604558807793</c:v>
                </c:pt>
                <c:pt idx="65">
                  <c:v>2.1576342323554845</c:v>
                </c:pt>
                <c:pt idx="66">
                  <c:v>2.124124344926265</c:v>
                </c:pt>
                <c:pt idx="67">
                  <c:v>2.0280264404857626</c:v>
                </c:pt>
                <c:pt idx="68">
                  <c:v>1.9406636314444969</c:v>
                </c:pt>
                <c:pt idx="69">
                  <c:v>2.0332141748525219</c:v>
                </c:pt>
                <c:pt idx="70">
                  <c:v>2.0131647237357706</c:v>
                </c:pt>
                <c:pt idx="71">
                  <c:v>1.9975920423717313</c:v>
                </c:pt>
                <c:pt idx="72">
                  <c:v>1.9996435998217346</c:v>
                </c:pt>
                <c:pt idx="73">
                  <c:v>2.0987026752027753</c:v>
                </c:pt>
                <c:pt idx="74">
                  <c:v>2.1249871871287116</c:v>
                </c:pt>
                <c:pt idx="75">
                  <c:v>2.1329406592689368</c:v>
                </c:pt>
                <c:pt idx="76">
                  <c:v>2.0429819963924101</c:v>
                </c:pt>
                <c:pt idx="77">
                  <c:v>2.0718849816992337</c:v>
                </c:pt>
                <c:pt idx="78">
                  <c:v>2.0591344485188721</c:v>
                </c:pt>
                <c:pt idx="79">
                  <c:v>2.0539640605177718</c:v>
                </c:pt>
                <c:pt idx="80">
                  <c:v>1.9754904569081535</c:v>
                </c:pt>
                <c:pt idx="81">
                  <c:v>1.9678795333975874</c:v>
                </c:pt>
                <c:pt idx="82">
                  <c:v>1.9499226330436434</c:v>
                </c:pt>
                <c:pt idx="83">
                  <c:v>1.9434923004350932</c:v>
                </c:pt>
                <c:pt idx="84">
                  <c:v>1.9017530719356914</c:v>
                </c:pt>
                <c:pt idx="85">
                  <c:v>1.9297551011466567</c:v>
                </c:pt>
                <c:pt idx="86">
                  <c:v>2.1000615211421483</c:v>
                </c:pt>
                <c:pt idx="87">
                  <c:v>2.0789831561861414</c:v>
                </c:pt>
                <c:pt idx="88">
                  <c:v>2.0248061583844765</c:v>
                </c:pt>
                <c:pt idx="89">
                  <c:v>2.1332870488939015</c:v>
                </c:pt>
                <c:pt idx="90">
                  <c:v>2.0797701908244832</c:v>
                </c:pt>
                <c:pt idx="91">
                  <c:v>2.0643436043192125</c:v>
                </c:pt>
                <c:pt idx="92">
                  <c:v>1.9376290335317989</c:v>
                </c:pt>
                <c:pt idx="93">
                  <c:v>1.8523746236626824</c:v>
                </c:pt>
                <c:pt idx="94">
                  <c:v>1.7780975601497298</c:v>
                </c:pt>
                <c:pt idx="95">
                  <c:v>1.6764610078999702</c:v>
                </c:pt>
                <c:pt idx="96">
                  <c:v>1.563644594193268</c:v>
                </c:pt>
                <c:pt idx="97">
                  <c:v>1.4699126752053995</c:v>
                </c:pt>
                <c:pt idx="98">
                  <c:v>1.3999945396916964</c:v>
                </c:pt>
                <c:pt idx="99">
                  <c:v>1.3364954107289806</c:v>
                </c:pt>
                <c:pt idx="100">
                  <c:v>1.2739855774522519</c:v>
                </c:pt>
                <c:pt idx="101">
                  <c:v>1.2123145161190318</c:v>
                </c:pt>
                <c:pt idx="102">
                  <c:v>1.1286108291031887</c:v>
                </c:pt>
                <c:pt idx="103">
                  <c:v>1.1168755980688008</c:v>
                </c:pt>
                <c:pt idx="104">
                  <c:v>1.0899048468386014</c:v>
                </c:pt>
                <c:pt idx="105">
                  <c:v>1.1258957025633727</c:v>
                </c:pt>
                <c:pt idx="106">
                  <c:v>1.1705067838715082</c:v>
                </c:pt>
                <c:pt idx="107">
                  <c:v>1.2162541212413513</c:v>
                </c:pt>
                <c:pt idx="108">
                  <c:v>1.2074652102770485</c:v>
                </c:pt>
                <c:pt idx="109">
                  <c:v>1.3010870860907717</c:v>
                </c:pt>
                <c:pt idx="110">
                  <c:v>1.3344305973738766</c:v>
                </c:pt>
                <c:pt idx="111">
                  <c:v>1.4457607165117858</c:v>
                </c:pt>
                <c:pt idx="112">
                  <c:v>1.4600818067679939</c:v>
                </c:pt>
                <c:pt idx="113">
                  <c:v>1.4287257178599999</c:v>
                </c:pt>
                <c:pt idx="114">
                  <c:v>1.4586849308319616</c:v>
                </c:pt>
                <c:pt idx="115">
                  <c:v>1.5311304163461923</c:v>
                </c:pt>
                <c:pt idx="116">
                  <c:v>1.505612176454552</c:v>
                </c:pt>
                <c:pt idx="117">
                  <c:v>1.498</c:v>
                </c:pt>
                <c:pt idx="118">
                  <c:v>1.506</c:v>
                </c:pt>
                <c:pt idx="119">
                  <c:v>1.466</c:v>
                </c:pt>
                <c:pt idx="120">
                  <c:v>1.3740000000000001</c:v>
                </c:pt>
              </c:numCache>
            </c:numRef>
          </c:val>
          <c:smooth val="0"/>
          <c:extLst>
            <c:ext xmlns:c16="http://schemas.microsoft.com/office/drawing/2014/chart" uri="{C3380CC4-5D6E-409C-BE32-E72D297353CC}">
              <c16:uniqueId val="{00000000-3CB1-0B46-8D6D-96A03B5E7C86}"/>
            </c:ext>
          </c:extLst>
        </c:ser>
        <c:dLbls>
          <c:showLegendKey val="0"/>
          <c:showVal val="0"/>
          <c:showCatName val="0"/>
          <c:showSerName val="0"/>
          <c:showPercent val="0"/>
          <c:showBubbleSize val="0"/>
        </c:dLbls>
        <c:marker val="1"/>
        <c:smooth val="0"/>
        <c:axId val="189071648"/>
        <c:axId val="188790416"/>
      </c:lineChart>
      <c:catAx>
        <c:axId val="1890716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8790416"/>
        <c:crosses val="autoZero"/>
        <c:auto val="1"/>
        <c:lblAlgn val="ctr"/>
        <c:lblOffset val="100"/>
        <c:noMultiLvlLbl val="0"/>
      </c:catAx>
      <c:valAx>
        <c:axId val="188790416"/>
        <c:scaling>
          <c:orientation val="minMax"/>
        </c:scaling>
        <c:delete val="0"/>
        <c:axPos val="l"/>
        <c:majorGridlines>
          <c:spPr>
            <a:ln w="9525" cap="flat" cmpd="sng" algn="ctr">
              <a:solidFill>
                <a:schemeClr val="tx1">
                  <a:lumMod val="15000"/>
                  <a:lumOff val="85000"/>
                </a:schemeClr>
              </a:solidFill>
              <a:round/>
            </a:ln>
            <a:effectLst/>
          </c:spPr>
        </c:majorGridlines>
        <c:numFmt formatCode="0.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9071648"/>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8649752114318998E-2"/>
          <c:y val="3.5973338712667301E-2"/>
          <c:w val="0.93738565665402995"/>
          <c:h val="0.83469639499925197"/>
        </c:manualLayout>
      </c:layout>
      <c:barChart>
        <c:barDir val="col"/>
        <c:grouping val="clustered"/>
        <c:varyColors val="0"/>
        <c:ser>
          <c:idx val="0"/>
          <c:order val="0"/>
          <c:tx>
            <c:strRef>
              <c:f>Лист1!$B$1</c:f>
              <c:strCache>
                <c:ptCount val="1"/>
                <c:pt idx="0">
                  <c:v>Ukraine</c:v>
                </c:pt>
              </c:strCache>
            </c:strRef>
          </c:tx>
          <c:spPr>
            <a:gradFill>
              <a:gsLst>
                <a:gs pos="0">
                  <a:srgbClr val="00B0F0"/>
                </a:gs>
                <a:gs pos="50000">
                  <a:schemeClr val="accent1">
                    <a:shade val="67500"/>
                    <a:satMod val="115000"/>
                  </a:schemeClr>
                </a:gs>
                <a:gs pos="100000">
                  <a:srgbClr val="FFC000"/>
                </a:gs>
              </a:gsLst>
              <a:lin ang="16200000" scaled="1"/>
            </a:gradFill>
          </c:spPr>
          <c:invertIfNegative val="0"/>
          <c:cat>
            <c:numRef>
              <c:f>Лист1!$A$2:$A$30</c:f>
              <c:numCache>
                <c:formatCode>General</c:formatCode>
                <c:ptCount val="29"/>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pt idx="26">
                  <c:v>2015</c:v>
                </c:pt>
                <c:pt idx="27">
                  <c:v>2016</c:v>
                </c:pt>
                <c:pt idx="28">
                  <c:v>2017</c:v>
                </c:pt>
              </c:numCache>
            </c:numRef>
          </c:cat>
          <c:val>
            <c:numRef>
              <c:f>Лист1!$B$2:$B$30</c:f>
              <c:numCache>
                <c:formatCode>General</c:formatCode>
                <c:ptCount val="29"/>
                <c:pt idx="0">
                  <c:v>1.9350000000000001</c:v>
                </c:pt>
                <c:pt idx="1">
                  <c:v>1.8480000000000001</c:v>
                </c:pt>
                <c:pt idx="2">
                  <c:v>1.776</c:v>
                </c:pt>
                <c:pt idx="3">
                  <c:v>1.6739999999999999</c:v>
                </c:pt>
                <c:pt idx="4">
                  <c:v>1.5620000000000001</c:v>
                </c:pt>
                <c:pt idx="5">
                  <c:v>1.468</c:v>
                </c:pt>
                <c:pt idx="6">
                  <c:v>1.3979999999999999</c:v>
                </c:pt>
                <c:pt idx="7">
                  <c:v>1.335</c:v>
                </c:pt>
                <c:pt idx="8">
                  <c:v>1.272</c:v>
                </c:pt>
                <c:pt idx="9">
                  <c:v>1.2110000000000001</c:v>
                </c:pt>
                <c:pt idx="10">
                  <c:v>1.127</c:v>
                </c:pt>
                <c:pt idx="11">
                  <c:v>1.1160000000000001</c:v>
                </c:pt>
                <c:pt idx="12">
                  <c:v>1.0780000000000001</c:v>
                </c:pt>
                <c:pt idx="13">
                  <c:v>1.095</c:v>
                </c:pt>
                <c:pt idx="14">
                  <c:v>1.147</c:v>
                </c:pt>
                <c:pt idx="15">
                  <c:v>1.1919999999999999</c:v>
                </c:pt>
                <c:pt idx="16">
                  <c:v>1.2110000000000001</c:v>
                </c:pt>
                <c:pt idx="17">
                  <c:v>1.254</c:v>
                </c:pt>
                <c:pt idx="18">
                  <c:v>1.3169999999999999</c:v>
                </c:pt>
                <c:pt idx="19">
                  <c:v>1.39</c:v>
                </c:pt>
                <c:pt idx="20">
                  <c:v>1.4530000000000001</c:v>
                </c:pt>
                <c:pt idx="21">
                  <c:v>1.4450000000000001</c:v>
                </c:pt>
                <c:pt idx="22">
                  <c:v>1.4590000000000001</c:v>
                </c:pt>
                <c:pt idx="23">
                  <c:v>1.5309999999999999</c:v>
                </c:pt>
                <c:pt idx="24">
                  <c:v>1.506</c:v>
                </c:pt>
                <c:pt idx="25">
                  <c:v>1.498</c:v>
                </c:pt>
                <c:pt idx="26">
                  <c:v>1.506</c:v>
                </c:pt>
                <c:pt idx="27">
                  <c:v>1.466</c:v>
                </c:pt>
                <c:pt idx="28">
                  <c:v>1.3740000000000001</c:v>
                </c:pt>
              </c:numCache>
            </c:numRef>
          </c:val>
          <c:extLst>
            <c:ext xmlns:c16="http://schemas.microsoft.com/office/drawing/2014/chart" uri="{C3380CC4-5D6E-409C-BE32-E72D297353CC}">
              <c16:uniqueId val="{00000000-9ADA-BD46-806B-8639B9567BA8}"/>
            </c:ext>
          </c:extLst>
        </c:ser>
        <c:ser>
          <c:idx val="1"/>
          <c:order val="1"/>
          <c:tx>
            <c:strRef>
              <c:f>Лист1!$C$1</c:f>
              <c:strCache>
                <c:ptCount val="1"/>
                <c:pt idx="0">
                  <c:v>Urban</c:v>
                </c:pt>
              </c:strCache>
            </c:strRef>
          </c:tx>
          <c:spPr>
            <a:solidFill>
              <a:srgbClr val="C00000"/>
            </a:solidFill>
            <a:ln>
              <a:solidFill>
                <a:srgbClr val="C00000"/>
              </a:solidFill>
            </a:ln>
          </c:spPr>
          <c:invertIfNegative val="0"/>
          <c:cat>
            <c:numRef>
              <c:f>Лист1!$A$2:$A$30</c:f>
              <c:numCache>
                <c:formatCode>General</c:formatCode>
                <c:ptCount val="29"/>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pt idx="26">
                  <c:v>2015</c:v>
                </c:pt>
                <c:pt idx="27">
                  <c:v>2016</c:v>
                </c:pt>
                <c:pt idx="28">
                  <c:v>2017</c:v>
                </c:pt>
              </c:numCache>
            </c:numRef>
          </c:cat>
          <c:val>
            <c:numRef>
              <c:f>Лист1!$C$2:$C$30</c:f>
              <c:numCache>
                <c:formatCode>General</c:formatCode>
                <c:ptCount val="29"/>
                <c:pt idx="0">
                  <c:v>1.7809999999999999</c:v>
                </c:pt>
                <c:pt idx="1">
                  <c:v>1.6819999999999999</c:v>
                </c:pt>
                <c:pt idx="2">
                  <c:v>1.5980000000000001</c:v>
                </c:pt>
                <c:pt idx="3">
                  <c:v>1.4770000000000001</c:v>
                </c:pt>
                <c:pt idx="4">
                  <c:v>1.369</c:v>
                </c:pt>
                <c:pt idx="5">
                  <c:v>1.2749999999999999</c:v>
                </c:pt>
                <c:pt idx="6">
                  <c:v>1.214</c:v>
                </c:pt>
                <c:pt idx="7">
                  <c:v>1.159</c:v>
                </c:pt>
                <c:pt idx="8">
                  <c:v>1.1040000000000001</c:v>
                </c:pt>
                <c:pt idx="9">
                  <c:v>1.0449999999999999</c:v>
                </c:pt>
                <c:pt idx="10">
                  <c:v>0.97099999999999997</c:v>
                </c:pt>
                <c:pt idx="11">
                  <c:v>0.96499999999999997</c:v>
                </c:pt>
                <c:pt idx="12">
                  <c:v>0.95</c:v>
                </c:pt>
                <c:pt idx="13">
                  <c:v>0.96899999999999997</c:v>
                </c:pt>
                <c:pt idx="14">
                  <c:v>1.0309999999999999</c:v>
                </c:pt>
                <c:pt idx="15">
                  <c:v>1.0920000000000001</c:v>
                </c:pt>
                <c:pt idx="16">
                  <c:v>1.1180000000000001</c:v>
                </c:pt>
                <c:pt idx="17">
                  <c:v>1.155</c:v>
                </c:pt>
                <c:pt idx="18">
                  <c:v>1.2090000000000001</c:v>
                </c:pt>
                <c:pt idx="19">
                  <c:v>1.276</c:v>
                </c:pt>
                <c:pt idx="20">
                  <c:v>1.331</c:v>
                </c:pt>
                <c:pt idx="21">
                  <c:v>1.3120000000000001</c:v>
                </c:pt>
                <c:pt idx="22">
                  <c:v>1.3169999999999999</c:v>
                </c:pt>
                <c:pt idx="23">
                  <c:v>1.387</c:v>
                </c:pt>
                <c:pt idx="24">
                  <c:v>1.365</c:v>
                </c:pt>
                <c:pt idx="25">
                  <c:v>1.351</c:v>
                </c:pt>
                <c:pt idx="26">
                  <c:v>1.3879999999999999</c:v>
                </c:pt>
                <c:pt idx="27">
                  <c:v>1.361</c:v>
                </c:pt>
                <c:pt idx="28">
                  <c:v>1.2829999999999999</c:v>
                </c:pt>
              </c:numCache>
            </c:numRef>
          </c:val>
          <c:extLst>
            <c:ext xmlns:c16="http://schemas.microsoft.com/office/drawing/2014/chart" uri="{C3380CC4-5D6E-409C-BE32-E72D297353CC}">
              <c16:uniqueId val="{00000001-9ADA-BD46-806B-8639B9567BA8}"/>
            </c:ext>
          </c:extLst>
        </c:ser>
        <c:ser>
          <c:idx val="2"/>
          <c:order val="2"/>
          <c:tx>
            <c:strRef>
              <c:f>Лист1!$D$1</c:f>
              <c:strCache>
                <c:ptCount val="1"/>
                <c:pt idx="0">
                  <c:v>Rural</c:v>
                </c:pt>
              </c:strCache>
            </c:strRef>
          </c:tx>
          <c:spPr>
            <a:solidFill>
              <a:srgbClr val="669900"/>
            </a:solidFill>
            <a:ln>
              <a:solidFill>
                <a:srgbClr val="669900"/>
              </a:solidFill>
            </a:ln>
          </c:spPr>
          <c:invertIfNegative val="0"/>
          <c:cat>
            <c:numRef>
              <c:f>Лист1!$A$2:$A$30</c:f>
              <c:numCache>
                <c:formatCode>General</c:formatCode>
                <c:ptCount val="29"/>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pt idx="26">
                  <c:v>2015</c:v>
                </c:pt>
                <c:pt idx="27">
                  <c:v>2016</c:v>
                </c:pt>
                <c:pt idx="28">
                  <c:v>2017</c:v>
                </c:pt>
              </c:numCache>
            </c:numRef>
          </c:cat>
          <c:val>
            <c:numRef>
              <c:f>Лист1!$D$2:$D$30</c:f>
              <c:numCache>
                <c:formatCode>General</c:formatCode>
                <c:ptCount val="29"/>
                <c:pt idx="0">
                  <c:v>2.39</c:v>
                </c:pt>
                <c:pt idx="1">
                  <c:v>2.3279999999999998</c:v>
                </c:pt>
                <c:pt idx="2">
                  <c:v>2.286</c:v>
                </c:pt>
                <c:pt idx="3">
                  <c:v>2.2269999999999999</c:v>
                </c:pt>
                <c:pt idx="4">
                  <c:v>2.0840000000000001</c:v>
                </c:pt>
                <c:pt idx="5">
                  <c:v>1.976</c:v>
                </c:pt>
                <c:pt idx="6">
                  <c:v>1.875</c:v>
                </c:pt>
                <c:pt idx="7">
                  <c:v>1.786</c:v>
                </c:pt>
                <c:pt idx="8">
                  <c:v>1.7030000000000001</c:v>
                </c:pt>
                <c:pt idx="9">
                  <c:v>1.635</c:v>
                </c:pt>
                <c:pt idx="10">
                  <c:v>1.532</c:v>
                </c:pt>
                <c:pt idx="11">
                  <c:v>1.51</c:v>
                </c:pt>
                <c:pt idx="12">
                  <c:v>1.411</c:v>
                </c:pt>
                <c:pt idx="13">
                  <c:v>1.4319999999999999</c:v>
                </c:pt>
                <c:pt idx="14">
                  <c:v>1.4710000000000001</c:v>
                </c:pt>
                <c:pt idx="15">
                  <c:v>1.4770000000000001</c:v>
                </c:pt>
                <c:pt idx="16">
                  <c:v>1.4750000000000001</c:v>
                </c:pt>
                <c:pt idx="17">
                  <c:v>1.53</c:v>
                </c:pt>
                <c:pt idx="18">
                  <c:v>1.613</c:v>
                </c:pt>
                <c:pt idx="19">
                  <c:v>1.694</c:v>
                </c:pt>
                <c:pt idx="20">
                  <c:v>1.7689999999999999</c:v>
                </c:pt>
                <c:pt idx="21">
                  <c:v>1.7769999999999999</c:v>
                </c:pt>
                <c:pt idx="22">
                  <c:v>1.8009999999999999</c:v>
                </c:pt>
                <c:pt idx="23">
                  <c:v>1.8680000000000001</c:v>
                </c:pt>
                <c:pt idx="24">
                  <c:v>1.825</c:v>
                </c:pt>
                <c:pt idx="25">
                  <c:v>1.827</c:v>
                </c:pt>
                <c:pt idx="26">
                  <c:v>1.71</c:v>
                </c:pt>
                <c:pt idx="27">
                  <c:v>1.6419999999999999</c:v>
                </c:pt>
                <c:pt idx="28">
                  <c:v>1.522</c:v>
                </c:pt>
              </c:numCache>
            </c:numRef>
          </c:val>
          <c:extLst>
            <c:ext xmlns:c16="http://schemas.microsoft.com/office/drawing/2014/chart" uri="{C3380CC4-5D6E-409C-BE32-E72D297353CC}">
              <c16:uniqueId val="{00000002-9ADA-BD46-806B-8639B9567BA8}"/>
            </c:ext>
          </c:extLst>
        </c:ser>
        <c:dLbls>
          <c:showLegendKey val="0"/>
          <c:showVal val="0"/>
          <c:showCatName val="0"/>
          <c:showSerName val="0"/>
          <c:showPercent val="0"/>
          <c:showBubbleSize val="0"/>
        </c:dLbls>
        <c:gapWidth val="150"/>
        <c:axId val="865194368"/>
        <c:axId val="1050392784"/>
      </c:barChart>
      <c:catAx>
        <c:axId val="865194368"/>
        <c:scaling>
          <c:orientation val="minMax"/>
        </c:scaling>
        <c:delete val="0"/>
        <c:axPos val="b"/>
        <c:numFmt formatCode="General" sourceLinked="1"/>
        <c:majorTickMark val="out"/>
        <c:minorTickMark val="none"/>
        <c:tickLblPos val="nextTo"/>
        <c:txPr>
          <a:bodyPr/>
          <a:lstStyle/>
          <a:p>
            <a:pPr>
              <a:defRPr sz="1400"/>
            </a:pPr>
            <a:endParaRPr lang="en-US"/>
          </a:p>
        </c:txPr>
        <c:crossAx val="1050392784"/>
        <c:crosses val="autoZero"/>
        <c:auto val="1"/>
        <c:lblAlgn val="ctr"/>
        <c:lblOffset val="100"/>
        <c:noMultiLvlLbl val="0"/>
      </c:catAx>
      <c:valAx>
        <c:axId val="1050392784"/>
        <c:scaling>
          <c:orientation val="minMax"/>
          <c:max val="3"/>
          <c:min val="0"/>
        </c:scaling>
        <c:delete val="0"/>
        <c:axPos val="l"/>
        <c:majorGridlines/>
        <c:numFmt formatCode="#,##0.0" sourceLinked="0"/>
        <c:majorTickMark val="out"/>
        <c:minorTickMark val="none"/>
        <c:tickLblPos val="nextTo"/>
        <c:txPr>
          <a:bodyPr/>
          <a:lstStyle/>
          <a:p>
            <a:pPr>
              <a:defRPr sz="1400"/>
            </a:pPr>
            <a:endParaRPr lang="en-US"/>
          </a:p>
        </c:txPr>
        <c:crossAx val="865194368"/>
        <c:crosses val="autoZero"/>
        <c:crossBetween val="between"/>
      </c:valAx>
    </c:plotArea>
    <c:legend>
      <c:legendPos val="r"/>
      <c:layout>
        <c:manualLayout>
          <c:xMode val="edge"/>
          <c:yMode val="edge"/>
          <c:x val="0.51918355691649698"/>
          <c:y val="5.4224261223523099E-2"/>
          <c:w val="0.122900595823006"/>
          <c:h val="0.218103638938277"/>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52777777777778E-2"/>
          <c:y val="2.2859103686224398E-3"/>
          <c:w val="0.969444444444445"/>
          <c:h val="0.493398444099238"/>
        </c:manualLayout>
      </c:layout>
      <c:barChart>
        <c:barDir val="col"/>
        <c:grouping val="clustered"/>
        <c:varyColors val="0"/>
        <c:ser>
          <c:idx val="0"/>
          <c:order val="0"/>
          <c:tx>
            <c:strRef>
              <c:f>Лист1!$B$1</c:f>
              <c:strCache>
                <c:ptCount val="1"/>
                <c:pt idx="0">
                  <c:v>2015</c:v>
                </c:pt>
              </c:strCache>
            </c:strRef>
          </c:tx>
          <c:spPr>
            <a:solidFill>
              <a:srgbClr val="FFC000"/>
            </a:solidFill>
          </c:spPr>
          <c:invertIfNegative val="0"/>
          <c:dPt>
            <c:idx val="9"/>
            <c:invertIfNegative val="0"/>
            <c:bubble3D val="0"/>
            <c:spPr>
              <a:solidFill>
                <a:srgbClr val="00B0F0"/>
              </a:solidFill>
            </c:spPr>
            <c:extLst>
              <c:ext xmlns:c16="http://schemas.microsoft.com/office/drawing/2014/chart" uri="{C3380CC4-5D6E-409C-BE32-E72D297353CC}">
                <c16:uniqueId val="{00000001-AA6C-A14C-8960-BD8BBD07F58C}"/>
              </c:ext>
            </c:extLst>
          </c:dPt>
          <c:dLbls>
            <c:dLbl>
              <c:idx val="9"/>
              <c:spPr/>
              <c:txPr>
                <a:bodyPr/>
                <a:lstStyle/>
                <a:p>
                  <a:pPr>
                    <a:defRPr sz="1400" baseline="0">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A6C-A14C-8960-BD8BBD07F58C}"/>
                </c:ext>
              </c:extLst>
            </c:dLbl>
            <c:spPr>
              <a:noFill/>
              <a:ln>
                <a:noFill/>
              </a:ln>
              <a:effectLst/>
            </c:spPr>
            <c:txPr>
              <a:bodyPr wrap="square" lIns="38100" tIns="19050" rIns="38100" bIns="19050" anchor="ctr">
                <a:spAutoFit/>
              </a:bodyPr>
              <a:lstStyle/>
              <a:p>
                <a:pPr>
                  <a:defRPr sz="1400" baseline="0"/>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Лист1!$A$2:$A$27</c:f>
              <c:strCache>
                <c:ptCount val="26"/>
                <c:pt idx="1">
                  <c:v>Portugal</c:v>
                </c:pt>
                <c:pt idx="2">
                  <c:v>Poland</c:v>
                </c:pt>
                <c:pt idx="3">
                  <c:v>Italy</c:v>
                </c:pt>
                <c:pt idx="4">
                  <c:v>Croatia</c:v>
                </c:pt>
                <c:pt idx="5">
                  <c:v>Slovakia</c:v>
                </c:pt>
                <c:pt idx="6">
                  <c:v>Hungary</c:v>
                </c:pt>
                <c:pt idx="7">
                  <c:v>Austria</c:v>
                </c:pt>
                <c:pt idx="8">
                  <c:v>Germany </c:v>
                </c:pt>
                <c:pt idx="9">
                  <c:v>Ukraine</c:v>
                </c:pt>
                <c:pt idx="10">
                  <c:v>Bulgaria</c:v>
                </c:pt>
                <c:pt idx="11">
                  <c:v>Czech Republic</c:v>
                </c:pt>
                <c:pt idx="12">
                  <c:v>Slovenia</c:v>
                </c:pt>
                <c:pt idx="13">
                  <c:v>Estonia</c:v>
                </c:pt>
                <c:pt idx="14">
                  <c:v>Romania</c:v>
                </c:pt>
                <c:pt idx="15">
                  <c:v>Finland</c:v>
                </c:pt>
                <c:pt idx="16">
                  <c:v>Netherlands</c:v>
                </c:pt>
                <c:pt idx="17">
                  <c:v>Belgium</c:v>
                </c:pt>
                <c:pt idx="18">
                  <c:v>Denmark</c:v>
                </c:pt>
                <c:pt idx="19">
                  <c:v>Norway</c:v>
                </c:pt>
                <c:pt idx="20">
                  <c:v>Russia</c:v>
                </c:pt>
                <c:pt idx="21">
                  <c:v>United Kingdom</c:v>
                </c:pt>
                <c:pt idx="22">
                  <c:v>Sweden</c:v>
                </c:pt>
                <c:pt idx="23">
                  <c:v>Ireland</c:v>
                </c:pt>
                <c:pt idx="24">
                  <c:v>Iкeland</c:v>
                </c:pt>
                <c:pt idx="25">
                  <c:v>France</c:v>
                </c:pt>
              </c:strCache>
            </c:strRef>
          </c:cat>
          <c:val>
            <c:numRef>
              <c:f>Лист1!$B$2:$B$27</c:f>
              <c:numCache>
                <c:formatCode>General</c:formatCode>
                <c:ptCount val="26"/>
                <c:pt idx="1">
                  <c:v>1.31</c:v>
                </c:pt>
                <c:pt idx="2">
                  <c:v>1.32</c:v>
                </c:pt>
                <c:pt idx="3">
                  <c:v>1.35</c:v>
                </c:pt>
                <c:pt idx="4">
                  <c:v>1.4</c:v>
                </c:pt>
                <c:pt idx="5">
                  <c:v>1.4</c:v>
                </c:pt>
                <c:pt idx="6">
                  <c:v>1.45</c:v>
                </c:pt>
                <c:pt idx="7">
                  <c:v>1.49</c:v>
                </c:pt>
                <c:pt idx="8">
                  <c:v>1.5</c:v>
                </c:pt>
                <c:pt idx="9">
                  <c:v>1.51</c:v>
                </c:pt>
                <c:pt idx="10">
                  <c:v>1.53</c:v>
                </c:pt>
                <c:pt idx="11">
                  <c:v>1.57</c:v>
                </c:pt>
                <c:pt idx="12">
                  <c:v>1.57</c:v>
                </c:pt>
                <c:pt idx="13">
                  <c:v>1.58</c:v>
                </c:pt>
                <c:pt idx="14">
                  <c:v>1.58</c:v>
                </c:pt>
                <c:pt idx="15">
                  <c:v>1.65</c:v>
                </c:pt>
                <c:pt idx="16">
                  <c:v>1.66</c:v>
                </c:pt>
                <c:pt idx="17">
                  <c:v>1.7</c:v>
                </c:pt>
                <c:pt idx="18">
                  <c:v>1.71</c:v>
                </c:pt>
                <c:pt idx="19">
                  <c:v>1.72</c:v>
                </c:pt>
                <c:pt idx="20">
                  <c:v>1.78</c:v>
                </c:pt>
                <c:pt idx="21">
                  <c:v>1.8</c:v>
                </c:pt>
                <c:pt idx="22">
                  <c:v>1.85</c:v>
                </c:pt>
                <c:pt idx="23">
                  <c:v>1.92</c:v>
                </c:pt>
                <c:pt idx="24">
                  <c:v>1.92</c:v>
                </c:pt>
                <c:pt idx="25">
                  <c:v>1.96</c:v>
                </c:pt>
              </c:numCache>
            </c:numRef>
          </c:val>
          <c:extLst>
            <c:ext xmlns:c16="http://schemas.microsoft.com/office/drawing/2014/chart" uri="{C3380CC4-5D6E-409C-BE32-E72D297353CC}">
              <c16:uniqueId val="{00000002-AA6C-A14C-8960-BD8BBD07F58C}"/>
            </c:ext>
          </c:extLst>
        </c:ser>
        <c:dLbls>
          <c:showLegendKey val="0"/>
          <c:showVal val="0"/>
          <c:showCatName val="0"/>
          <c:showSerName val="0"/>
          <c:showPercent val="0"/>
          <c:showBubbleSize val="0"/>
        </c:dLbls>
        <c:gapWidth val="150"/>
        <c:axId val="833474384"/>
        <c:axId val="833476160"/>
      </c:barChart>
      <c:catAx>
        <c:axId val="833474384"/>
        <c:scaling>
          <c:orientation val="minMax"/>
        </c:scaling>
        <c:delete val="0"/>
        <c:axPos val="b"/>
        <c:numFmt formatCode="General" sourceLinked="1"/>
        <c:majorTickMark val="out"/>
        <c:minorTickMark val="none"/>
        <c:tickLblPos val="nextTo"/>
        <c:txPr>
          <a:bodyPr rot="-5400000" vert="horz"/>
          <a:lstStyle/>
          <a:p>
            <a:pPr>
              <a:defRPr sz="1000" baseline="0">
                <a:latin typeface="Arial" panose="020B0604020202020204" pitchFamily="34" charset="0"/>
              </a:defRPr>
            </a:pPr>
            <a:endParaRPr lang="en-US"/>
          </a:p>
        </c:txPr>
        <c:crossAx val="833476160"/>
        <c:crosses val="autoZero"/>
        <c:auto val="1"/>
        <c:lblAlgn val="ctr"/>
        <c:lblOffset val="100"/>
        <c:noMultiLvlLbl val="0"/>
      </c:catAx>
      <c:valAx>
        <c:axId val="833476160"/>
        <c:scaling>
          <c:orientation val="minMax"/>
        </c:scaling>
        <c:delete val="1"/>
        <c:axPos val="l"/>
        <c:numFmt formatCode="General" sourceLinked="1"/>
        <c:majorTickMark val="out"/>
        <c:minorTickMark val="none"/>
        <c:tickLblPos val="nextTo"/>
        <c:crossAx val="833474384"/>
        <c:crosses val="autoZero"/>
        <c:crossBetween val="between"/>
      </c:valAx>
      <c:spPr>
        <a:noFill/>
        <a:ln w="25409">
          <a:noFill/>
        </a:ln>
      </c:spPr>
    </c:plotArea>
    <c:plotVisOnly val="1"/>
    <c:dispBlanksAs val="gap"/>
    <c:showDLblsOverMax val="0"/>
  </c:chart>
  <c:spPr>
    <a:noFill/>
  </c:spPr>
  <c:txPr>
    <a:bodyPr/>
    <a:lstStyle/>
    <a:p>
      <a:pPr>
        <a:defRPr sz="1801"/>
      </a:pPr>
      <a:endParaRPr lang="en-US"/>
    </a:p>
  </c:txPr>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4701041402082801E-2"/>
          <c:y val="0"/>
          <c:w val="0.96407587808939299"/>
          <c:h val="0.48434459825946002"/>
        </c:manualLayout>
      </c:layout>
      <c:barChart>
        <c:barDir val="col"/>
        <c:grouping val="clustered"/>
        <c:varyColors val="0"/>
        <c:ser>
          <c:idx val="0"/>
          <c:order val="0"/>
          <c:tx>
            <c:strRef>
              <c:f>Лист1!$B$1</c:f>
              <c:strCache>
                <c:ptCount val="1"/>
                <c:pt idx="0">
                  <c:v>1989</c:v>
                </c:pt>
              </c:strCache>
            </c:strRef>
          </c:tx>
          <c:spPr>
            <a:solidFill>
              <a:srgbClr val="FFC000"/>
            </a:solidFill>
          </c:spPr>
          <c:invertIfNegative val="0"/>
          <c:dPt>
            <c:idx val="7"/>
            <c:invertIfNegative val="0"/>
            <c:bubble3D val="0"/>
            <c:spPr>
              <a:solidFill>
                <a:srgbClr val="FFC000"/>
              </a:solidFill>
              <a:ln>
                <a:solidFill>
                  <a:srgbClr val="FFFF00"/>
                </a:solidFill>
              </a:ln>
            </c:spPr>
            <c:extLst>
              <c:ext xmlns:c16="http://schemas.microsoft.com/office/drawing/2014/chart" uri="{C3380CC4-5D6E-409C-BE32-E72D297353CC}">
                <c16:uniqueId val="{00000001-1EE7-7A49-86CB-DF0CA6C4FD5E}"/>
              </c:ext>
            </c:extLst>
          </c:dPt>
          <c:dPt>
            <c:idx val="15"/>
            <c:invertIfNegative val="0"/>
            <c:bubble3D val="0"/>
            <c:spPr>
              <a:solidFill>
                <a:srgbClr val="00B0F0"/>
              </a:solidFill>
            </c:spPr>
            <c:extLst>
              <c:ext xmlns:c16="http://schemas.microsoft.com/office/drawing/2014/chart" uri="{C3380CC4-5D6E-409C-BE32-E72D297353CC}">
                <c16:uniqueId val="{00000003-1EE7-7A49-86CB-DF0CA6C4FD5E}"/>
              </c:ext>
            </c:extLst>
          </c:dPt>
          <c:dLbls>
            <c:dLbl>
              <c:idx val="15"/>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EE7-7A49-86CB-DF0CA6C4FD5E}"/>
                </c:ext>
              </c:extLst>
            </c:dLbl>
            <c:spPr>
              <a:noFill/>
              <a:ln>
                <a:noFill/>
              </a:ln>
              <a:effectLst/>
            </c:spPr>
            <c:txPr>
              <a:bodyPr wrap="square" lIns="38100" tIns="19050" rIns="38100" bIns="19050" anchor="ctr">
                <a:spAutoFit/>
              </a:bodyPr>
              <a:lstStyle/>
              <a:p>
                <a:pPr>
                  <a:defRPr sz="1400" baseline="0"/>
                </a:pPr>
                <a:endParaRPr lang="en-US"/>
              </a:p>
            </c:txPr>
            <c:showLegendKey val="0"/>
            <c:showVal val="0"/>
            <c:showCatName val="0"/>
            <c:showSerName val="0"/>
            <c:showPercent val="0"/>
            <c:showBubbleSize val="0"/>
            <c:extLst>
              <c:ext xmlns:c15="http://schemas.microsoft.com/office/drawing/2012/chart" uri="{CE6537A1-D6FC-4f65-9D91-7224C49458BB}">
                <c15:showLeaderLines val="1"/>
              </c:ext>
            </c:extLst>
          </c:dLbls>
          <c:cat>
            <c:strRef>
              <c:f>Лист1!$A$2:$A$24</c:f>
              <c:strCache>
                <c:ptCount val="23"/>
                <c:pt idx="0">
                  <c:v>Germany</c:v>
                </c:pt>
                <c:pt idx="1">
                  <c:v>Austria</c:v>
                </c:pt>
                <c:pt idx="2">
                  <c:v>Slovenia</c:v>
                </c:pt>
                <c:pt idx="3">
                  <c:v>Netherlanda</c:v>
                </c:pt>
                <c:pt idx="4">
                  <c:v>Portugal</c:v>
                </c:pt>
                <c:pt idx="5">
                  <c:v>Belgium</c:v>
                </c:pt>
                <c:pt idx="6">
                  <c:v>Denmark</c:v>
                </c:pt>
                <c:pt idx="7">
                  <c:v>Croatia</c:v>
                </c:pt>
                <c:pt idx="8">
                  <c:v>Finland</c:v>
                </c:pt>
                <c:pt idx="9">
                  <c:v>France</c:v>
                </c:pt>
                <c:pt idx="10">
                  <c:v>United Kingdom</c:v>
                </c:pt>
                <c:pt idx="11">
                  <c:v>Hungary</c:v>
                </c:pt>
                <c:pt idx="12">
                  <c:v>Czech Republic</c:v>
                </c:pt>
                <c:pt idx="13">
                  <c:v>Norway</c:v>
                </c:pt>
                <c:pt idx="14">
                  <c:v>Bulgaria</c:v>
                </c:pt>
                <c:pt idx="15">
                  <c:v>Ukraine</c:v>
                </c:pt>
                <c:pt idx="16">
                  <c:v>Sweden</c:v>
                </c:pt>
                <c:pt idx="17">
                  <c:v>Russia</c:v>
                </c:pt>
                <c:pt idx="18">
                  <c:v>Poland</c:v>
                </c:pt>
                <c:pt idx="19">
                  <c:v>Slovakia</c:v>
                </c:pt>
                <c:pt idx="20">
                  <c:v>Ireland</c:v>
                </c:pt>
                <c:pt idx="21">
                  <c:v>Romania</c:v>
                </c:pt>
                <c:pt idx="22">
                  <c:v>Estonia</c:v>
                </c:pt>
              </c:strCache>
            </c:strRef>
          </c:cat>
          <c:val>
            <c:numRef>
              <c:f>Лист1!$B$2:$B$24</c:f>
              <c:numCache>
                <c:formatCode>General</c:formatCode>
                <c:ptCount val="23"/>
                <c:pt idx="0">
                  <c:v>1.42</c:v>
                </c:pt>
                <c:pt idx="1">
                  <c:v>1.45</c:v>
                </c:pt>
                <c:pt idx="2">
                  <c:v>1.52</c:v>
                </c:pt>
                <c:pt idx="3">
                  <c:v>1.55</c:v>
                </c:pt>
                <c:pt idx="4">
                  <c:v>1.57</c:v>
                </c:pt>
                <c:pt idx="5">
                  <c:v>1.58</c:v>
                </c:pt>
                <c:pt idx="6">
                  <c:v>1.62</c:v>
                </c:pt>
                <c:pt idx="7">
                  <c:v>1.67</c:v>
                </c:pt>
                <c:pt idx="8">
                  <c:v>1.71</c:v>
                </c:pt>
                <c:pt idx="9">
                  <c:v>1.79</c:v>
                </c:pt>
                <c:pt idx="10">
                  <c:v>1.79</c:v>
                </c:pt>
                <c:pt idx="11">
                  <c:v>1.82</c:v>
                </c:pt>
                <c:pt idx="12">
                  <c:v>1.87</c:v>
                </c:pt>
                <c:pt idx="13">
                  <c:v>1.89</c:v>
                </c:pt>
                <c:pt idx="14">
                  <c:v>1.9</c:v>
                </c:pt>
                <c:pt idx="15">
                  <c:v>1.93</c:v>
                </c:pt>
                <c:pt idx="16">
                  <c:v>2.0099999999999998</c:v>
                </c:pt>
                <c:pt idx="17">
                  <c:v>2.0099999999999998</c:v>
                </c:pt>
                <c:pt idx="18">
                  <c:v>2.0699999999999998</c:v>
                </c:pt>
                <c:pt idx="19">
                  <c:v>2.0699999999999998</c:v>
                </c:pt>
                <c:pt idx="20">
                  <c:v>2.08</c:v>
                </c:pt>
                <c:pt idx="21">
                  <c:v>2.2200000000000002</c:v>
                </c:pt>
                <c:pt idx="22">
                  <c:v>2.2200000000000002</c:v>
                </c:pt>
              </c:numCache>
            </c:numRef>
          </c:val>
          <c:extLst>
            <c:ext xmlns:c16="http://schemas.microsoft.com/office/drawing/2014/chart" uri="{C3380CC4-5D6E-409C-BE32-E72D297353CC}">
              <c16:uniqueId val="{00000004-1EE7-7A49-86CB-DF0CA6C4FD5E}"/>
            </c:ext>
          </c:extLst>
        </c:ser>
        <c:dLbls>
          <c:showLegendKey val="0"/>
          <c:showVal val="0"/>
          <c:showCatName val="0"/>
          <c:showSerName val="0"/>
          <c:showPercent val="0"/>
          <c:showBubbleSize val="0"/>
        </c:dLbls>
        <c:gapWidth val="150"/>
        <c:axId val="676690928"/>
        <c:axId val="676692976"/>
      </c:barChart>
      <c:catAx>
        <c:axId val="676690928"/>
        <c:scaling>
          <c:orientation val="minMax"/>
        </c:scaling>
        <c:delete val="0"/>
        <c:axPos val="b"/>
        <c:numFmt formatCode="General" sourceLinked="1"/>
        <c:majorTickMark val="out"/>
        <c:minorTickMark val="none"/>
        <c:tickLblPos val="nextTo"/>
        <c:txPr>
          <a:bodyPr rot="-5400000" vert="horz"/>
          <a:lstStyle/>
          <a:p>
            <a:pPr>
              <a:defRPr sz="1000" baseline="0">
                <a:latin typeface="Arial" panose="020B0604020202020204" pitchFamily="34" charset="0"/>
                <a:cs typeface="Arial" panose="020B0604020202020204" pitchFamily="34" charset="0"/>
              </a:defRPr>
            </a:pPr>
            <a:endParaRPr lang="en-US"/>
          </a:p>
        </c:txPr>
        <c:crossAx val="676692976"/>
        <c:crosses val="autoZero"/>
        <c:auto val="1"/>
        <c:lblAlgn val="ctr"/>
        <c:lblOffset val="100"/>
        <c:noMultiLvlLbl val="0"/>
      </c:catAx>
      <c:valAx>
        <c:axId val="676692976"/>
        <c:scaling>
          <c:orientation val="minMax"/>
        </c:scaling>
        <c:delete val="1"/>
        <c:axPos val="l"/>
        <c:numFmt formatCode="General" sourceLinked="1"/>
        <c:majorTickMark val="out"/>
        <c:minorTickMark val="none"/>
        <c:tickLblPos val="nextTo"/>
        <c:crossAx val="676690928"/>
        <c:crosses val="autoZero"/>
        <c:crossBetween val="between"/>
      </c:valAx>
      <c:spPr>
        <a:noFill/>
        <a:ln w="25394">
          <a:noFill/>
        </a:ln>
      </c:spPr>
    </c:plotArea>
    <c:plotVisOnly val="1"/>
    <c:dispBlanksAs val="gap"/>
    <c:showDLblsOverMax val="0"/>
  </c:chart>
  <c:spPr>
    <a:ln>
      <a:noFill/>
    </a:ln>
  </c:spPr>
  <c:txPr>
    <a:bodyPr/>
    <a:lstStyle/>
    <a:p>
      <a:pPr>
        <a:defRPr sz="1800"/>
      </a:pPr>
      <a:endParaRPr lang="en-US"/>
    </a:p>
  </c:txPr>
  <c:externalData r:id="rId1">
    <c:autoUpdate val="0"/>
  </c:externalData>
  <c:userShapes r:id="rId2"/>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0916927630869898E-2"/>
          <c:y val="6.2936131678474399E-3"/>
          <c:w val="0.96908307755500001"/>
          <c:h val="0.57511550693267299"/>
        </c:manualLayout>
      </c:layout>
      <c:barChart>
        <c:barDir val="col"/>
        <c:grouping val="clustered"/>
        <c:varyColors val="0"/>
        <c:ser>
          <c:idx val="0"/>
          <c:order val="0"/>
          <c:tx>
            <c:strRef>
              <c:f>Лист1!$B$1</c:f>
              <c:strCache>
                <c:ptCount val="1"/>
                <c:pt idx="0">
                  <c:v>2001</c:v>
                </c:pt>
              </c:strCache>
            </c:strRef>
          </c:tx>
          <c:spPr>
            <a:solidFill>
              <a:srgbClr val="FFC000"/>
            </a:solidFill>
          </c:spPr>
          <c:invertIfNegative val="0"/>
          <c:dPt>
            <c:idx val="0"/>
            <c:invertIfNegative val="0"/>
            <c:bubble3D val="0"/>
            <c:spPr>
              <a:solidFill>
                <a:srgbClr val="00B0F0"/>
              </a:solidFill>
            </c:spPr>
            <c:extLst>
              <c:ext xmlns:c16="http://schemas.microsoft.com/office/drawing/2014/chart" uri="{C3380CC4-5D6E-409C-BE32-E72D297353CC}">
                <c16:uniqueId val="{00000001-E35D-0A48-AEEF-3CCC9359ABFC}"/>
              </c:ext>
            </c:extLst>
          </c:dPt>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35D-0A48-AEEF-3CCC9359ABFC}"/>
                </c:ext>
              </c:extLst>
            </c:dLbl>
            <c:spPr>
              <a:noFill/>
              <a:ln>
                <a:noFill/>
              </a:ln>
              <a:effectLst/>
            </c:spPr>
            <c:txPr>
              <a:bodyPr wrap="square" lIns="38100" tIns="19050" rIns="38100" bIns="19050" anchor="ctr">
                <a:spAutoFit/>
              </a:bodyPr>
              <a:lstStyle/>
              <a:p>
                <a:pPr>
                  <a:defRPr sz="1400" baseline="0"/>
                </a:pPr>
                <a:endParaRPr lang="en-US"/>
              </a:p>
            </c:txPr>
            <c:showLegendKey val="0"/>
            <c:showVal val="0"/>
            <c:showCatName val="0"/>
            <c:showSerName val="0"/>
            <c:showPercent val="0"/>
            <c:showBubbleSize val="0"/>
            <c:extLst>
              <c:ext xmlns:c15="http://schemas.microsoft.com/office/drawing/2012/chart" uri="{CE6537A1-D6FC-4f65-9D91-7224C49458BB}">
                <c15:showLeaderLines val="1"/>
              </c:ext>
            </c:extLst>
          </c:dLbls>
          <c:cat>
            <c:strRef>
              <c:f>Лист1!$A$2:$A$24</c:f>
              <c:strCache>
                <c:ptCount val="23"/>
                <c:pt idx="0">
                  <c:v>Ukraine</c:v>
                </c:pt>
                <c:pt idx="1">
                  <c:v>Czech Republic</c:v>
                </c:pt>
                <c:pt idx="2">
                  <c:v>Slovakia</c:v>
                </c:pt>
                <c:pt idx="3">
                  <c:v>Bulgaria</c:v>
                </c:pt>
                <c:pt idx="4">
                  <c:v>Slovenia</c:v>
                </c:pt>
                <c:pt idx="5">
                  <c:v>Russia</c:v>
                </c:pt>
                <c:pt idx="6">
                  <c:v>Romania</c:v>
                </c:pt>
                <c:pt idx="7">
                  <c:v>Poland</c:v>
                </c:pt>
                <c:pt idx="8">
                  <c:v>Hungary</c:v>
                </c:pt>
                <c:pt idx="9">
                  <c:v>Austria</c:v>
                </c:pt>
                <c:pt idx="10">
                  <c:v>Estonia</c:v>
                </c:pt>
                <c:pt idx="11">
                  <c:v>Germany</c:v>
                </c:pt>
                <c:pt idx="12">
                  <c:v>Croatia</c:v>
                </c:pt>
                <c:pt idx="13">
                  <c:v>Portugal</c:v>
                </c:pt>
                <c:pt idx="14">
                  <c:v>Sweden</c:v>
                </c:pt>
                <c:pt idx="15">
                  <c:v>United Kingdom</c:v>
                </c:pt>
                <c:pt idx="16">
                  <c:v>Belgium</c:v>
                </c:pt>
                <c:pt idx="17">
                  <c:v>Netherland</c:v>
                </c:pt>
                <c:pt idx="18">
                  <c:v>Finland</c:v>
                </c:pt>
                <c:pt idx="19">
                  <c:v>Denmark</c:v>
                </c:pt>
                <c:pt idx="20">
                  <c:v>Norway</c:v>
                </c:pt>
                <c:pt idx="21">
                  <c:v>France</c:v>
                </c:pt>
                <c:pt idx="22">
                  <c:v>Ireland</c:v>
                </c:pt>
              </c:strCache>
            </c:strRef>
          </c:cat>
          <c:val>
            <c:numRef>
              <c:f>Лист1!$B$2:$B$24</c:f>
              <c:numCache>
                <c:formatCode>General</c:formatCode>
                <c:ptCount val="23"/>
                <c:pt idx="0">
                  <c:v>1.08</c:v>
                </c:pt>
                <c:pt idx="1">
                  <c:v>1.1399999999999999</c:v>
                </c:pt>
                <c:pt idx="2">
                  <c:v>1.2</c:v>
                </c:pt>
                <c:pt idx="3">
                  <c:v>1.21</c:v>
                </c:pt>
                <c:pt idx="4">
                  <c:v>1.21</c:v>
                </c:pt>
                <c:pt idx="5">
                  <c:v>1.22</c:v>
                </c:pt>
                <c:pt idx="6">
                  <c:v>1.27</c:v>
                </c:pt>
                <c:pt idx="7">
                  <c:v>1.31</c:v>
                </c:pt>
                <c:pt idx="8">
                  <c:v>1.31</c:v>
                </c:pt>
                <c:pt idx="9">
                  <c:v>1.33</c:v>
                </c:pt>
                <c:pt idx="10">
                  <c:v>1.34</c:v>
                </c:pt>
                <c:pt idx="11">
                  <c:v>1.35</c:v>
                </c:pt>
                <c:pt idx="12">
                  <c:v>1.38</c:v>
                </c:pt>
                <c:pt idx="13">
                  <c:v>1.45</c:v>
                </c:pt>
                <c:pt idx="14">
                  <c:v>1.57</c:v>
                </c:pt>
                <c:pt idx="15">
                  <c:v>1.63</c:v>
                </c:pt>
                <c:pt idx="16">
                  <c:v>1.67</c:v>
                </c:pt>
                <c:pt idx="17">
                  <c:v>1.71</c:v>
                </c:pt>
                <c:pt idx="18">
                  <c:v>1.73</c:v>
                </c:pt>
                <c:pt idx="19">
                  <c:v>1.74</c:v>
                </c:pt>
                <c:pt idx="20">
                  <c:v>1.78</c:v>
                </c:pt>
                <c:pt idx="21">
                  <c:v>1.88</c:v>
                </c:pt>
                <c:pt idx="22">
                  <c:v>1.94</c:v>
                </c:pt>
              </c:numCache>
            </c:numRef>
          </c:val>
          <c:extLst>
            <c:ext xmlns:c16="http://schemas.microsoft.com/office/drawing/2014/chart" uri="{C3380CC4-5D6E-409C-BE32-E72D297353CC}">
              <c16:uniqueId val="{00000002-E35D-0A48-AEEF-3CCC9359ABFC}"/>
            </c:ext>
          </c:extLst>
        </c:ser>
        <c:dLbls>
          <c:showLegendKey val="0"/>
          <c:showVal val="0"/>
          <c:showCatName val="0"/>
          <c:showSerName val="0"/>
          <c:showPercent val="0"/>
          <c:showBubbleSize val="0"/>
        </c:dLbls>
        <c:gapWidth val="150"/>
        <c:axId val="833114352"/>
        <c:axId val="833116672"/>
      </c:barChart>
      <c:catAx>
        <c:axId val="833114352"/>
        <c:scaling>
          <c:orientation val="minMax"/>
        </c:scaling>
        <c:delete val="0"/>
        <c:axPos val="b"/>
        <c:numFmt formatCode="General" sourceLinked="1"/>
        <c:majorTickMark val="out"/>
        <c:minorTickMark val="none"/>
        <c:tickLblPos val="nextTo"/>
        <c:txPr>
          <a:bodyPr rot="-5400000" vert="horz"/>
          <a:lstStyle/>
          <a:p>
            <a:pPr>
              <a:defRPr sz="1000" baseline="0">
                <a:latin typeface="Arial" panose="020B0604020202020204" pitchFamily="34" charset="0"/>
              </a:defRPr>
            </a:pPr>
            <a:endParaRPr lang="en-US"/>
          </a:p>
        </c:txPr>
        <c:crossAx val="833116672"/>
        <c:crosses val="autoZero"/>
        <c:auto val="1"/>
        <c:lblAlgn val="ctr"/>
        <c:lblOffset val="100"/>
        <c:noMultiLvlLbl val="0"/>
      </c:catAx>
      <c:valAx>
        <c:axId val="833116672"/>
        <c:scaling>
          <c:orientation val="minMax"/>
          <c:max val="2"/>
          <c:min val="1"/>
        </c:scaling>
        <c:delete val="1"/>
        <c:axPos val="l"/>
        <c:numFmt formatCode="General" sourceLinked="1"/>
        <c:majorTickMark val="out"/>
        <c:minorTickMark val="none"/>
        <c:tickLblPos val="nextTo"/>
        <c:crossAx val="833114352"/>
        <c:crosses val="autoZero"/>
        <c:crossBetween val="between"/>
      </c:valAx>
      <c:spPr>
        <a:noFill/>
        <a:ln w="25402">
          <a:noFill/>
        </a:ln>
      </c:spPr>
    </c:plotArea>
    <c:plotVisOnly val="1"/>
    <c:dispBlanksAs val="gap"/>
    <c:showDLblsOverMax val="0"/>
  </c:chart>
  <c:spPr>
    <a:noFill/>
  </c:spPr>
  <c:txPr>
    <a:bodyPr/>
    <a:lstStyle/>
    <a:p>
      <a:pPr>
        <a:defRPr sz="1800"/>
      </a:pPr>
      <a:endParaRPr lang="en-US"/>
    </a:p>
  </c:txPr>
  <c:externalData r:id="rId1">
    <c:autoUpdate val="0"/>
  </c:externalData>
  <c:userShapes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0.02724</cdr:x>
      <cdr:y>0.06064</cdr:y>
    </cdr:from>
    <cdr:to>
      <cdr:x>0.25473</cdr:x>
      <cdr:y>0.22389</cdr:y>
    </cdr:to>
    <cdr:sp macro="" textlink="">
      <cdr:nvSpPr>
        <cdr:cNvPr id="3" name="Прямоугольник 2"/>
        <cdr:cNvSpPr/>
      </cdr:nvSpPr>
      <cdr:spPr>
        <a:xfrm xmlns:a="http://schemas.openxmlformats.org/drawingml/2006/main">
          <a:off x="161840" y="105196"/>
          <a:ext cx="1351370" cy="283221"/>
        </a:xfrm>
        <a:prstGeom xmlns:a="http://schemas.openxmlformats.org/drawingml/2006/main" prst="rect">
          <a:avLst/>
        </a:prstGeom>
        <a:solidFill xmlns:a="http://schemas.openxmlformats.org/drawingml/2006/main">
          <a:schemeClr val="bg1"/>
        </a:solidFill>
        <a:ln xmlns:a="http://schemas.openxmlformats.org/drawingml/2006/main">
          <a:solidFill>
            <a:schemeClr val="bg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pPr algn="l"/>
          <a:r>
            <a:rPr lang="ru-RU" b="1" dirty="0">
              <a:solidFill>
                <a:sysClr val="windowText" lastClr="000000"/>
              </a:solidFill>
              <a:latin typeface="Arial" panose="020B0604020202020204" pitchFamily="34" charset="0"/>
              <a:cs typeface="Arial" panose="020B0604020202020204" pitchFamily="34" charset="0"/>
            </a:rPr>
            <a:t>2015</a:t>
          </a:r>
        </a:p>
      </cdr:txBody>
    </cdr:sp>
  </cdr:relSizeAnchor>
</c:userShapes>
</file>

<file path=ppt/drawings/drawing2.xml><?xml version="1.0" encoding="utf-8"?>
<c:userShapes xmlns:c="http://schemas.openxmlformats.org/drawingml/2006/chart">
  <cdr:relSizeAnchor xmlns:cdr="http://schemas.openxmlformats.org/drawingml/2006/chartDrawing">
    <cdr:from>
      <cdr:x>0.01587</cdr:x>
      <cdr:y>0</cdr:y>
    </cdr:from>
    <cdr:to>
      <cdr:x>0.18642</cdr:x>
      <cdr:y>0.16479</cdr:y>
    </cdr:to>
    <cdr:sp macro="" textlink="">
      <cdr:nvSpPr>
        <cdr:cNvPr id="4" name="Прямоугольник 3"/>
        <cdr:cNvSpPr/>
      </cdr:nvSpPr>
      <cdr:spPr>
        <a:xfrm xmlns:a="http://schemas.openxmlformats.org/drawingml/2006/main">
          <a:off x="140612" y="-1196975"/>
          <a:ext cx="1510774" cy="288026"/>
        </a:xfrm>
        <a:prstGeom xmlns:a="http://schemas.openxmlformats.org/drawingml/2006/main" prst="rect">
          <a:avLst/>
        </a:prstGeom>
        <a:ln xmlns:a="http://schemas.openxmlformats.org/drawingml/2006/main">
          <a:solidFill>
            <a:schemeClr val="bg1"/>
          </a:solid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vertOverflow="clip"/>
        <a:lstStyle xmlns:a="http://schemas.openxmlformats.org/drawingml/2006/main"/>
        <a:p xmlns:a="http://schemas.openxmlformats.org/drawingml/2006/main">
          <a:r>
            <a:rPr lang="ru-RU" b="1">
              <a:latin typeface="Arial" panose="020B0604020202020204" pitchFamily="34" charset="0"/>
              <a:cs typeface="Arial" panose="020B0604020202020204" pitchFamily="34" charset="0"/>
            </a:rPr>
            <a:t>1989</a:t>
          </a:r>
          <a:endParaRPr lang="ru-RU"/>
        </a:p>
      </cdr:txBody>
    </cdr:sp>
  </cdr:relSizeAnchor>
</c:userShapes>
</file>

<file path=ppt/drawings/drawing3.xml><?xml version="1.0" encoding="utf-8"?>
<c:userShapes xmlns:c="http://schemas.openxmlformats.org/drawingml/2006/chart">
  <cdr:relSizeAnchor xmlns:cdr="http://schemas.openxmlformats.org/drawingml/2006/chartDrawing">
    <cdr:from>
      <cdr:x>0.0218</cdr:x>
      <cdr:y>0.0939</cdr:y>
    </cdr:from>
    <cdr:to>
      <cdr:x>0.20024</cdr:x>
      <cdr:y>0.25934</cdr:y>
    </cdr:to>
    <cdr:sp macro="" textlink="">
      <cdr:nvSpPr>
        <cdr:cNvPr id="4" name="Прямоугольник 3"/>
        <cdr:cNvSpPr/>
      </cdr:nvSpPr>
      <cdr:spPr>
        <a:xfrm xmlns:a="http://schemas.openxmlformats.org/drawingml/2006/main">
          <a:off x="129472" y="169933"/>
          <a:ext cx="1060057" cy="299405"/>
        </a:xfrm>
        <a:prstGeom xmlns:a="http://schemas.openxmlformats.org/drawingml/2006/main" prst="rect">
          <a:avLst/>
        </a:prstGeom>
        <a:ln xmlns:a="http://schemas.openxmlformats.org/drawingml/2006/main">
          <a:solidFill>
            <a:schemeClr val="bg1"/>
          </a:solid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vertOverflow="clip"/>
        <a:lstStyle xmlns:a="http://schemas.openxmlformats.org/drawingml/2006/main"/>
        <a:p xmlns:a="http://schemas.openxmlformats.org/drawingml/2006/main">
          <a:r>
            <a:rPr lang="ru-RU" b="1">
              <a:latin typeface="Arial" panose="020B0604020202020204" pitchFamily="34" charset="0"/>
              <a:cs typeface="Arial" panose="020B0604020202020204" pitchFamily="34" charset="0"/>
            </a:rPr>
            <a:t>2001</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44813" cy="496888"/>
          </a:xfrm>
          <a:prstGeom prst="rect">
            <a:avLst/>
          </a:prstGeom>
          <a:noFill/>
          <a:ln>
            <a:noFill/>
          </a:ln>
          <a:effectLst/>
          <a:extLst/>
        </p:spPr>
        <p:txBody>
          <a:bodyPr vert="horz" wrap="square" lIns="92075" tIns="46038" rIns="92075" bIns="46038" numCol="1" anchor="t" anchorCtr="0" compatLnSpc="1">
            <a:prstTxWarp prst="textNoShape">
              <a:avLst/>
            </a:prstTxWarp>
          </a:bodyPr>
          <a:lstStyle>
            <a:lvl1pPr algn="l" defTabSz="915988">
              <a:defRPr sz="1200" b="0">
                <a:latin typeface="Times New Roman" charset="0"/>
                <a:ea typeface="ＭＳ Ｐゴシック" charset="0"/>
                <a:cs typeface="+mn-cs"/>
              </a:defRPr>
            </a:lvl1pPr>
          </a:lstStyle>
          <a:p>
            <a:pPr>
              <a:defRPr/>
            </a:pPr>
            <a:endParaRPr lang="ru-RU"/>
          </a:p>
        </p:txBody>
      </p:sp>
      <p:sp>
        <p:nvSpPr>
          <p:cNvPr id="3075" name="Rectangle 3"/>
          <p:cNvSpPr>
            <a:spLocks noGrp="1" noChangeArrowheads="1"/>
          </p:cNvSpPr>
          <p:nvPr>
            <p:ph type="dt" sz="quarter" idx="1"/>
          </p:nvPr>
        </p:nvSpPr>
        <p:spPr bwMode="auto">
          <a:xfrm>
            <a:off x="3849688" y="0"/>
            <a:ext cx="2944812" cy="496888"/>
          </a:xfrm>
          <a:prstGeom prst="rect">
            <a:avLst/>
          </a:prstGeom>
          <a:noFill/>
          <a:ln>
            <a:noFill/>
          </a:ln>
          <a:effectLst/>
          <a:extLst/>
        </p:spPr>
        <p:txBody>
          <a:bodyPr vert="horz" wrap="square" lIns="92075" tIns="46038" rIns="92075" bIns="46038" numCol="1" anchor="t" anchorCtr="0" compatLnSpc="1">
            <a:prstTxWarp prst="textNoShape">
              <a:avLst/>
            </a:prstTxWarp>
          </a:bodyPr>
          <a:lstStyle>
            <a:lvl1pPr algn="r" defTabSz="915988">
              <a:defRPr sz="1200" b="0">
                <a:latin typeface="Times New Roman" charset="0"/>
                <a:ea typeface="ＭＳ Ｐゴシック" charset="0"/>
                <a:cs typeface="+mn-cs"/>
              </a:defRPr>
            </a:lvl1pPr>
          </a:lstStyle>
          <a:p>
            <a:pPr>
              <a:defRPr/>
            </a:pPr>
            <a:endParaRPr lang="ru-RU"/>
          </a:p>
        </p:txBody>
      </p:sp>
      <p:sp>
        <p:nvSpPr>
          <p:cNvPr id="3076" name="Rectangle 4"/>
          <p:cNvSpPr>
            <a:spLocks noGrp="1" noChangeArrowheads="1"/>
          </p:cNvSpPr>
          <p:nvPr>
            <p:ph type="ftr" sz="quarter" idx="2"/>
          </p:nvPr>
        </p:nvSpPr>
        <p:spPr bwMode="auto">
          <a:xfrm>
            <a:off x="0" y="9424988"/>
            <a:ext cx="2944813" cy="496887"/>
          </a:xfrm>
          <a:prstGeom prst="rect">
            <a:avLst/>
          </a:prstGeom>
          <a:noFill/>
          <a:ln>
            <a:noFill/>
          </a:ln>
          <a:effectLst/>
          <a:extLst/>
        </p:spPr>
        <p:txBody>
          <a:bodyPr vert="horz" wrap="square" lIns="92075" tIns="46038" rIns="92075" bIns="46038" numCol="1" anchor="b" anchorCtr="0" compatLnSpc="1">
            <a:prstTxWarp prst="textNoShape">
              <a:avLst/>
            </a:prstTxWarp>
          </a:bodyPr>
          <a:lstStyle>
            <a:lvl1pPr algn="l" defTabSz="915988">
              <a:defRPr sz="1200" b="0">
                <a:latin typeface="Times New Roman" charset="0"/>
                <a:ea typeface="ＭＳ Ｐゴシック" charset="0"/>
                <a:cs typeface="+mn-cs"/>
              </a:defRPr>
            </a:lvl1pPr>
          </a:lstStyle>
          <a:p>
            <a:pPr>
              <a:defRPr/>
            </a:pPr>
            <a:endParaRPr lang="ru-RU"/>
          </a:p>
        </p:txBody>
      </p:sp>
      <p:sp>
        <p:nvSpPr>
          <p:cNvPr id="3077" name="Rectangle 5"/>
          <p:cNvSpPr>
            <a:spLocks noGrp="1" noChangeArrowheads="1"/>
          </p:cNvSpPr>
          <p:nvPr>
            <p:ph type="sldNum" sz="quarter" idx="3"/>
          </p:nvPr>
        </p:nvSpPr>
        <p:spPr bwMode="auto">
          <a:xfrm>
            <a:off x="3849688" y="9424988"/>
            <a:ext cx="2944812" cy="496887"/>
          </a:xfrm>
          <a:prstGeom prst="rect">
            <a:avLst/>
          </a:prstGeom>
          <a:noFill/>
          <a:ln>
            <a:noFill/>
          </a:ln>
          <a:effectLst/>
          <a:extLst/>
        </p:spPr>
        <p:txBody>
          <a:bodyPr vert="horz" wrap="square" lIns="92075" tIns="46038" rIns="92075" bIns="46038" numCol="1" anchor="b" anchorCtr="0" compatLnSpc="1">
            <a:prstTxWarp prst="textNoShape">
              <a:avLst/>
            </a:prstTxWarp>
          </a:bodyPr>
          <a:lstStyle>
            <a:lvl1pPr algn="r" defTabSz="915988">
              <a:defRPr sz="1200">
                <a:latin typeface="Times New Roman" pitchFamily="18" charset="0"/>
                <a:ea typeface="ＭＳ Ｐゴシック" charset="-128"/>
                <a:cs typeface="+mn-cs"/>
              </a:defRPr>
            </a:lvl1pPr>
          </a:lstStyle>
          <a:p>
            <a:pPr>
              <a:defRPr/>
            </a:pPr>
            <a:fld id="{5094CEF6-B05A-4C4E-84EE-B621A2BDD316}" type="slidenum">
              <a:rPr lang="ru-RU"/>
              <a:pPr>
                <a:defRPr/>
              </a:pPr>
              <a:t>‹#›</a:t>
            </a:fld>
            <a:endParaRPr lang="ru-RU"/>
          </a:p>
        </p:txBody>
      </p:sp>
    </p:spTree>
    <p:extLst>
      <p:ext uri="{BB962C8B-B14F-4D97-AF65-F5344CB8AC3E}">
        <p14:creationId xmlns:p14="http://schemas.microsoft.com/office/powerpoint/2010/main" val="17554711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44813" cy="496888"/>
          </a:xfrm>
          <a:prstGeom prst="rect">
            <a:avLst/>
          </a:prstGeom>
          <a:noFill/>
          <a:ln>
            <a:noFill/>
          </a:ln>
          <a:effectLst/>
          <a:extLst/>
        </p:spPr>
        <p:txBody>
          <a:bodyPr vert="horz" wrap="square" lIns="92075" tIns="46038" rIns="92075" bIns="46038" numCol="1" anchor="t" anchorCtr="0" compatLnSpc="1">
            <a:prstTxWarp prst="textNoShape">
              <a:avLst/>
            </a:prstTxWarp>
          </a:bodyPr>
          <a:lstStyle>
            <a:lvl1pPr algn="l" defTabSz="915988">
              <a:defRPr sz="1200" b="0">
                <a:latin typeface="Times New Roman" charset="0"/>
                <a:ea typeface="ＭＳ Ｐゴシック" charset="0"/>
                <a:cs typeface="+mn-cs"/>
              </a:defRPr>
            </a:lvl1pPr>
          </a:lstStyle>
          <a:p>
            <a:pPr>
              <a:defRPr/>
            </a:pPr>
            <a:endParaRPr lang="ru-RU"/>
          </a:p>
        </p:txBody>
      </p:sp>
      <p:sp>
        <p:nvSpPr>
          <p:cNvPr id="2051" name="Rectangle 3"/>
          <p:cNvSpPr>
            <a:spLocks noGrp="1" noChangeArrowheads="1"/>
          </p:cNvSpPr>
          <p:nvPr>
            <p:ph type="dt" idx="1"/>
          </p:nvPr>
        </p:nvSpPr>
        <p:spPr bwMode="auto">
          <a:xfrm>
            <a:off x="3849688" y="0"/>
            <a:ext cx="2944812" cy="496888"/>
          </a:xfrm>
          <a:prstGeom prst="rect">
            <a:avLst/>
          </a:prstGeom>
          <a:noFill/>
          <a:ln>
            <a:noFill/>
          </a:ln>
          <a:effectLst/>
          <a:extLst/>
        </p:spPr>
        <p:txBody>
          <a:bodyPr vert="horz" wrap="square" lIns="92075" tIns="46038" rIns="92075" bIns="46038" numCol="1" anchor="t" anchorCtr="0" compatLnSpc="1">
            <a:prstTxWarp prst="textNoShape">
              <a:avLst/>
            </a:prstTxWarp>
          </a:bodyPr>
          <a:lstStyle>
            <a:lvl1pPr algn="r" defTabSz="915988">
              <a:defRPr sz="1200" b="0">
                <a:latin typeface="Times New Roman" charset="0"/>
                <a:ea typeface="ＭＳ Ｐゴシック" charset="0"/>
                <a:cs typeface="+mn-cs"/>
              </a:defRPr>
            </a:lvl1pPr>
          </a:lstStyle>
          <a:p>
            <a:pPr>
              <a:defRPr/>
            </a:pPr>
            <a:endParaRPr lang="ru-RU"/>
          </a:p>
        </p:txBody>
      </p:sp>
      <p:sp>
        <p:nvSpPr>
          <p:cNvPr id="21508" name="Rectangle 4"/>
          <p:cNvSpPr>
            <a:spLocks noGrp="1" noRot="1" noChangeAspect="1" noChangeArrowheads="1" noTextEdit="1"/>
          </p:cNvSpPr>
          <p:nvPr>
            <p:ph type="sldImg" idx="2"/>
          </p:nvPr>
        </p:nvSpPr>
        <p:spPr bwMode="auto">
          <a:xfrm>
            <a:off x="920750" y="747713"/>
            <a:ext cx="4953000" cy="371475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06463" y="4710113"/>
            <a:ext cx="4981575" cy="4465637"/>
          </a:xfrm>
          <a:prstGeom prst="rect">
            <a:avLst/>
          </a:prstGeom>
          <a:noFill/>
          <a:ln>
            <a:noFill/>
          </a:ln>
          <a:effectLst/>
          <a:extLst/>
        </p:spPr>
        <p:txBody>
          <a:bodyPr vert="horz" wrap="square" lIns="92075" tIns="46038" rIns="92075" bIns="46038" numCol="1" anchor="t" anchorCtr="0" compatLnSpc="1">
            <a:prstTxWarp prst="textNoShape">
              <a:avLst/>
            </a:prstTxWarp>
          </a:bodyPr>
          <a:lstStyle/>
          <a:p>
            <a:pPr lvl="0"/>
            <a:r>
              <a:rPr lang="ru-RU" noProof="0"/>
              <a:t>Click to edit Master text styles</a:t>
            </a:r>
          </a:p>
          <a:p>
            <a:pPr lvl="1"/>
            <a:r>
              <a:rPr lang="ru-RU" noProof="0"/>
              <a:t>Second level</a:t>
            </a:r>
          </a:p>
          <a:p>
            <a:pPr lvl="2"/>
            <a:r>
              <a:rPr lang="ru-RU" noProof="0"/>
              <a:t>Third level</a:t>
            </a:r>
          </a:p>
          <a:p>
            <a:pPr lvl="3"/>
            <a:r>
              <a:rPr lang="ru-RU" noProof="0"/>
              <a:t>Fourth level</a:t>
            </a:r>
          </a:p>
          <a:p>
            <a:pPr lvl="4"/>
            <a:r>
              <a:rPr lang="ru-RU" noProof="0"/>
              <a:t>Fifth level</a:t>
            </a:r>
          </a:p>
        </p:txBody>
      </p:sp>
      <p:sp>
        <p:nvSpPr>
          <p:cNvPr id="2054" name="Rectangle 6"/>
          <p:cNvSpPr>
            <a:spLocks noGrp="1" noChangeArrowheads="1"/>
          </p:cNvSpPr>
          <p:nvPr>
            <p:ph type="ftr" sz="quarter" idx="4"/>
          </p:nvPr>
        </p:nvSpPr>
        <p:spPr bwMode="auto">
          <a:xfrm>
            <a:off x="0" y="9424988"/>
            <a:ext cx="2944813" cy="496887"/>
          </a:xfrm>
          <a:prstGeom prst="rect">
            <a:avLst/>
          </a:prstGeom>
          <a:noFill/>
          <a:ln>
            <a:noFill/>
          </a:ln>
          <a:effectLst/>
          <a:extLst/>
        </p:spPr>
        <p:txBody>
          <a:bodyPr vert="horz" wrap="square" lIns="92075" tIns="46038" rIns="92075" bIns="46038" numCol="1" anchor="b" anchorCtr="0" compatLnSpc="1">
            <a:prstTxWarp prst="textNoShape">
              <a:avLst/>
            </a:prstTxWarp>
          </a:bodyPr>
          <a:lstStyle>
            <a:lvl1pPr algn="l" defTabSz="915988">
              <a:defRPr sz="1200" b="0">
                <a:latin typeface="Times New Roman" charset="0"/>
                <a:ea typeface="ＭＳ Ｐゴシック" charset="0"/>
                <a:cs typeface="+mn-cs"/>
              </a:defRPr>
            </a:lvl1pPr>
          </a:lstStyle>
          <a:p>
            <a:pPr>
              <a:defRPr/>
            </a:pPr>
            <a:endParaRPr lang="ru-RU"/>
          </a:p>
        </p:txBody>
      </p:sp>
      <p:sp>
        <p:nvSpPr>
          <p:cNvPr id="2055" name="Rectangle 7"/>
          <p:cNvSpPr>
            <a:spLocks noGrp="1" noChangeArrowheads="1"/>
          </p:cNvSpPr>
          <p:nvPr>
            <p:ph type="sldNum" sz="quarter" idx="5"/>
          </p:nvPr>
        </p:nvSpPr>
        <p:spPr bwMode="auto">
          <a:xfrm>
            <a:off x="3849688" y="9424988"/>
            <a:ext cx="2944812" cy="496887"/>
          </a:xfrm>
          <a:prstGeom prst="rect">
            <a:avLst/>
          </a:prstGeom>
          <a:noFill/>
          <a:ln>
            <a:noFill/>
          </a:ln>
          <a:effectLst/>
          <a:extLst/>
        </p:spPr>
        <p:txBody>
          <a:bodyPr vert="horz" wrap="square" lIns="92075" tIns="46038" rIns="92075" bIns="46038" numCol="1" anchor="b" anchorCtr="0" compatLnSpc="1">
            <a:prstTxWarp prst="textNoShape">
              <a:avLst/>
            </a:prstTxWarp>
          </a:bodyPr>
          <a:lstStyle>
            <a:lvl1pPr algn="r" defTabSz="915988">
              <a:defRPr sz="1200">
                <a:latin typeface="Times New Roman" pitchFamily="18" charset="0"/>
                <a:ea typeface="ＭＳ Ｐゴシック" charset="-128"/>
                <a:cs typeface="+mn-cs"/>
              </a:defRPr>
            </a:lvl1pPr>
          </a:lstStyle>
          <a:p>
            <a:pPr>
              <a:defRPr/>
            </a:pPr>
            <a:fld id="{0E1BD660-6561-475A-B67A-6959A7137C0A}" type="slidenum">
              <a:rPr lang="ru-RU"/>
              <a:pPr>
                <a:defRPr/>
              </a:pPr>
              <a:t>‹#›</a:t>
            </a:fld>
            <a:endParaRPr lang="ru-RU"/>
          </a:p>
        </p:txBody>
      </p:sp>
    </p:spTree>
    <p:extLst>
      <p:ext uri="{BB962C8B-B14F-4D97-AF65-F5344CB8AC3E}">
        <p14:creationId xmlns:p14="http://schemas.microsoft.com/office/powerpoint/2010/main" val="37615977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S PGothic"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charset="0"/>
        <a:ea typeface="MS PGothic"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Times New Roman" charset="0"/>
        <a:ea typeface="MS PGothic"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Times New Roman" charset="0"/>
        <a:ea typeface="MS PGothic"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Times New Roman" charset="0"/>
        <a:ea typeface="MS PGothic" pitchFamily="34" charset="-128"/>
        <a:cs typeface="MS PGothic"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uk-UA" altLang="ru-RU">
              <a:latin typeface="Times New Roman" pitchFamily="18" charset="0"/>
            </a:endParaRPr>
          </a:p>
        </p:txBody>
      </p:sp>
    </p:spTree>
    <p:extLst>
      <p:ext uri="{BB962C8B-B14F-4D97-AF65-F5344CB8AC3E}">
        <p14:creationId xmlns:p14="http://schemas.microsoft.com/office/powerpoint/2010/main" val="6251544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pPr>
              <a:defRPr/>
            </a:pPr>
            <a:fld id="{B20B41D4-C828-48D9-9388-A70E2A0B2C14}" type="slidenum">
              <a:rPr lang="ru-RU" smtClean="0"/>
              <a:pPr>
                <a:defRPr/>
              </a:pPr>
              <a:t>9</a:t>
            </a:fld>
            <a:endParaRPr lang="ru-RU"/>
          </a:p>
        </p:txBody>
      </p:sp>
    </p:spTree>
    <p:extLst>
      <p:ext uri="{BB962C8B-B14F-4D97-AF65-F5344CB8AC3E}">
        <p14:creationId xmlns:p14="http://schemas.microsoft.com/office/powerpoint/2010/main" val="14963641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pPr>
              <a:defRPr/>
            </a:pPr>
            <a:fld id="{B20B41D4-C828-48D9-9388-A70E2A0B2C14}" type="slidenum">
              <a:rPr lang="ru-RU" smtClean="0"/>
              <a:pPr>
                <a:defRPr/>
              </a:pPr>
              <a:t>11</a:t>
            </a:fld>
            <a:endParaRPr lang="ru-RU"/>
          </a:p>
        </p:txBody>
      </p:sp>
    </p:spTree>
    <p:extLst>
      <p:ext uri="{BB962C8B-B14F-4D97-AF65-F5344CB8AC3E}">
        <p14:creationId xmlns:p14="http://schemas.microsoft.com/office/powerpoint/2010/main" val="4525205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0E1BD660-6561-475A-B67A-6959A7137C0A}" type="slidenum">
              <a:rPr lang="ru-RU" smtClean="0"/>
              <a:pPr>
                <a:defRPr/>
              </a:pPr>
              <a:t>16</a:t>
            </a:fld>
            <a:endParaRPr lang="ru-RU"/>
          </a:p>
        </p:txBody>
      </p:sp>
    </p:spTree>
    <p:extLst>
      <p:ext uri="{BB962C8B-B14F-4D97-AF65-F5344CB8AC3E}">
        <p14:creationId xmlns:p14="http://schemas.microsoft.com/office/powerpoint/2010/main" val="19712335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97D729AF-E4AC-44B7-B5E0-AC2268F9B67D}" type="slidenum">
              <a:rPr lang="ru-RU" smtClean="0">
                <a:solidFill>
                  <a:prstClr val="black"/>
                </a:solidFill>
              </a:rPr>
              <a:pPr>
                <a:defRPr/>
              </a:pPr>
              <a:t>19</a:t>
            </a:fld>
            <a:endParaRPr lang="ru-RU">
              <a:solidFill>
                <a:prstClr val="black"/>
              </a:solidFill>
            </a:endParaRPr>
          </a:p>
        </p:txBody>
      </p:sp>
    </p:spTree>
    <p:extLst>
      <p:ext uri="{BB962C8B-B14F-4D97-AF65-F5344CB8AC3E}">
        <p14:creationId xmlns:p14="http://schemas.microsoft.com/office/powerpoint/2010/main" val="9818231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97D729AF-E4AC-44B7-B5E0-AC2268F9B67D}" type="slidenum">
              <a:rPr lang="ru-RU" smtClean="0">
                <a:solidFill>
                  <a:prstClr val="black"/>
                </a:solidFill>
              </a:rPr>
              <a:pPr>
                <a:defRPr/>
              </a:pPr>
              <a:t>20</a:t>
            </a:fld>
            <a:endParaRPr lang="ru-RU">
              <a:solidFill>
                <a:prstClr val="black"/>
              </a:solidFill>
            </a:endParaRPr>
          </a:p>
        </p:txBody>
      </p:sp>
    </p:spTree>
    <p:extLst>
      <p:ext uri="{BB962C8B-B14F-4D97-AF65-F5344CB8AC3E}">
        <p14:creationId xmlns:p14="http://schemas.microsoft.com/office/powerpoint/2010/main" val="31025831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97D729AF-E4AC-44B7-B5E0-AC2268F9B67D}" type="slidenum">
              <a:rPr lang="ru-RU" smtClean="0"/>
              <a:pPr>
                <a:defRPr/>
              </a:pPr>
              <a:t>21</a:t>
            </a:fld>
            <a:endParaRPr lang="ru-RU"/>
          </a:p>
        </p:txBody>
      </p:sp>
    </p:spTree>
    <p:extLst>
      <p:ext uri="{BB962C8B-B14F-4D97-AF65-F5344CB8AC3E}">
        <p14:creationId xmlns:p14="http://schemas.microsoft.com/office/powerpoint/2010/main" val="37870873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0E1BD660-6561-475A-B67A-6959A7137C0A}" type="slidenum">
              <a:rPr lang="ru-RU" smtClean="0"/>
              <a:pPr>
                <a:defRPr/>
              </a:pPr>
              <a:t>27</a:t>
            </a:fld>
            <a:endParaRPr lang="ru-RU"/>
          </a:p>
        </p:txBody>
      </p:sp>
    </p:spTree>
    <p:extLst>
      <p:ext uri="{BB962C8B-B14F-4D97-AF65-F5344CB8AC3E}">
        <p14:creationId xmlns:p14="http://schemas.microsoft.com/office/powerpoint/2010/main" val="13224737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pPr>
              <a:defRPr/>
            </a:pPr>
            <a:fld id="{0E1BD660-6561-475A-B67A-6959A7137C0A}" type="slidenum">
              <a:rPr lang="ru-RU" smtClean="0"/>
              <a:pPr>
                <a:defRPr/>
              </a:pPr>
              <a:t>29</a:t>
            </a:fld>
            <a:endParaRPr lang="ru-RU"/>
          </a:p>
        </p:txBody>
      </p:sp>
    </p:spTree>
    <p:extLst>
      <p:ext uri="{BB962C8B-B14F-4D97-AF65-F5344CB8AC3E}">
        <p14:creationId xmlns:p14="http://schemas.microsoft.com/office/powerpoint/2010/main" val="21454365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fld id="{CB10F397-4B5F-488C-ADC1-6A7478F29D52}" type="datetimeFigureOut">
              <a:rPr lang="ru-RU"/>
              <a:pPr>
                <a:defRPr/>
              </a:pPr>
              <a:t>04.04.2019</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BEB1C25E-3BBE-4337-A010-CEC95AD84092}" type="slidenum">
              <a:rPr lang="ru-RU"/>
              <a:pPr>
                <a:defRPr/>
              </a:pPr>
              <a:t>‹#›</a:t>
            </a:fld>
            <a:endParaRPr lang="ru-RU"/>
          </a:p>
        </p:txBody>
      </p:sp>
    </p:spTree>
    <p:extLst>
      <p:ext uri="{BB962C8B-B14F-4D97-AF65-F5344CB8AC3E}">
        <p14:creationId xmlns:p14="http://schemas.microsoft.com/office/powerpoint/2010/main" val="2062065246"/>
      </p:ext>
    </p:extLst>
  </p:cSld>
  <p:clrMapOvr>
    <a:masterClrMapping/>
  </p:clrMapOvr>
  <p:transition spd="med">
    <p:split orient="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41848CD7-6AFB-4229-918F-3AB970A8AB1F}" type="datetimeFigureOut">
              <a:rPr lang="ru-RU"/>
              <a:pPr>
                <a:defRPr/>
              </a:pPr>
              <a:t>04.04.2019</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9BA1AD54-A660-42A8-BD48-DEB6D1A64017}" type="slidenum">
              <a:rPr lang="ru-RU"/>
              <a:pPr>
                <a:defRPr/>
              </a:pPr>
              <a:t>‹#›</a:t>
            </a:fld>
            <a:endParaRPr lang="ru-RU"/>
          </a:p>
        </p:txBody>
      </p:sp>
    </p:spTree>
    <p:extLst>
      <p:ext uri="{BB962C8B-B14F-4D97-AF65-F5344CB8AC3E}">
        <p14:creationId xmlns:p14="http://schemas.microsoft.com/office/powerpoint/2010/main" val="1913198146"/>
      </p:ext>
    </p:extLst>
  </p:cSld>
  <p:clrMapOvr>
    <a:masterClrMapping/>
  </p:clrMapOvr>
  <p:transition spd="med">
    <p:split orient="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9341076B-23AA-425E-9C5D-0CDA52402F56}" type="datetimeFigureOut">
              <a:rPr lang="ru-RU"/>
              <a:pPr>
                <a:defRPr/>
              </a:pPr>
              <a:t>04.04.2019</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906D85FE-0546-4026-BD7D-6D9A344AB20C}" type="slidenum">
              <a:rPr lang="ru-RU"/>
              <a:pPr>
                <a:defRPr/>
              </a:pPr>
              <a:t>‹#›</a:t>
            </a:fld>
            <a:endParaRPr lang="ru-RU"/>
          </a:p>
        </p:txBody>
      </p:sp>
    </p:spTree>
    <p:extLst>
      <p:ext uri="{BB962C8B-B14F-4D97-AF65-F5344CB8AC3E}">
        <p14:creationId xmlns:p14="http://schemas.microsoft.com/office/powerpoint/2010/main" val="1114762222"/>
      </p:ext>
    </p:extLst>
  </p:cSld>
  <p:clrMapOvr>
    <a:masterClrMapping/>
  </p:clrMapOvr>
  <p:transition spd="med">
    <p:split orient="ver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hart Placeholder 2"/>
          <p:cNvSpPr>
            <a:spLocks noGrp="1"/>
          </p:cNvSpPr>
          <p:nvPr>
            <p:ph type="chart" idx="1"/>
          </p:nvPr>
        </p:nvSpPr>
        <p:spPr>
          <a:xfrm>
            <a:off x="457200" y="1600200"/>
            <a:ext cx="8229600" cy="4525963"/>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fld id="{76A549B0-801C-41F6-B83D-74583E896ED0}" type="datetimeFigureOut">
              <a:rPr lang="ru-RU"/>
              <a:pPr>
                <a:defRPr/>
              </a:pPr>
              <a:t>04.04.2019</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251C67DD-FBF7-470A-88EE-5EDDD71E4049}" type="slidenum">
              <a:rPr lang="ru-RU"/>
              <a:pPr>
                <a:defRPr/>
              </a:pPr>
              <a:t>‹#›</a:t>
            </a:fld>
            <a:endParaRPr lang="ru-RU"/>
          </a:p>
        </p:txBody>
      </p:sp>
    </p:spTree>
    <p:extLst>
      <p:ext uri="{BB962C8B-B14F-4D97-AF65-F5344CB8AC3E}">
        <p14:creationId xmlns:p14="http://schemas.microsoft.com/office/powerpoint/2010/main" val="2299616678"/>
      </p:ext>
    </p:extLst>
  </p:cSld>
  <p:clrMapOvr>
    <a:masterClrMapping/>
  </p:clrMapOvr>
  <p:transition spd="med">
    <p:split orient="vert"/>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fld id="{BFC5558E-DF87-480B-85D9-E77784D55B3C}" type="datetimeFigureOut">
              <a:rPr lang="ru-RU"/>
              <a:pPr>
                <a:defRPr/>
              </a:pPr>
              <a:t>04.04.2019</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6827C391-C09A-46DA-AD9E-B3C0C9458C0C}" type="slidenum">
              <a:rPr lang="ru-RU"/>
              <a:pPr>
                <a:defRPr/>
              </a:pPr>
              <a:t>‹#›</a:t>
            </a:fld>
            <a:endParaRPr lang="ru-RU"/>
          </a:p>
        </p:txBody>
      </p:sp>
    </p:spTree>
    <p:extLst>
      <p:ext uri="{BB962C8B-B14F-4D97-AF65-F5344CB8AC3E}">
        <p14:creationId xmlns:p14="http://schemas.microsoft.com/office/powerpoint/2010/main" val="710912462"/>
      </p:ext>
    </p:extLst>
  </p:cSld>
  <p:clrMapOvr>
    <a:masterClrMapping/>
  </p:clrMapOvr>
  <p:transition spd="med">
    <p:split orient="vert"/>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272E0876-8CA2-48F2-B148-6DB046339E1A}" type="datetimeFigureOut">
              <a:rPr lang="ru-RU"/>
              <a:pPr>
                <a:defRPr/>
              </a:pPr>
              <a:t>04.04.2019</a:t>
            </a:fld>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698E710A-5DEA-464B-91CC-C6C7211A71FF}" type="slidenum">
              <a:rPr lang="ru-RU"/>
              <a:pPr>
                <a:defRPr/>
              </a:pPr>
              <a:t>‹#›</a:t>
            </a:fld>
            <a:endParaRPr lang="ru-RU"/>
          </a:p>
        </p:txBody>
      </p:sp>
    </p:spTree>
    <p:extLst>
      <p:ext uri="{BB962C8B-B14F-4D97-AF65-F5344CB8AC3E}">
        <p14:creationId xmlns:p14="http://schemas.microsoft.com/office/powerpoint/2010/main" val="2182962637"/>
      </p:ext>
    </p:extLst>
  </p:cSld>
  <p:clrMapOvr>
    <a:masterClrMapping/>
  </p:clrMapOvr>
  <p:transition spd="med">
    <p:split orient="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AB6689FC-C72F-4A7B-9D20-0BF80364171A}" type="datetimeFigureOut">
              <a:rPr lang="ru-RU"/>
              <a:pPr>
                <a:defRPr/>
              </a:pPr>
              <a:t>04.04.2019</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1D789BAA-F4E0-4F2A-8BEE-9C2A98A7D802}" type="slidenum">
              <a:rPr lang="ru-RU"/>
              <a:pPr>
                <a:defRPr/>
              </a:pPr>
              <a:t>‹#›</a:t>
            </a:fld>
            <a:endParaRPr lang="ru-RU"/>
          </a:p>
        </p:txBody>
      </p:sp>
    </p:spTree>
    <p:extLst>
      <p:ext uri="{BB962C8B-B14F-4D97-AF65-F5344CB8AC3E}">
        <p14:creationId xmlns:p14="http://schemas.microsoft.com/office/powerpoint/2010/main" val="2702754961"/>
      </p:ext>
    </p:extLst>
  </p:cSld>
  <p:clrMapOvr>
    <a:masterClrMapping/>
  </p:clrMapOvr>
  <p:transition spd="med">
    <p:split orient="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70FFE192-3D8E-493E-B71E-F78761893809}" type="datetimeFigureOut">
              <a:rPr lang="ru-RU"/>
              <a:pPr>
                <a:defRPr/>
              </a:pPr>
              <a:t>04.04.2019</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6194677A-8053-4AD7-A92F-591897DCC9C9}" type="slidenum">
              <a:rPr lang="ru-RU"/>
              <a:pPr>
                <a:defRPr/>
              </a:pPr>
              <a:t>‹#›</a:t>
            </a:fld>
            <a:endParaRPr lang="ru-RU"/>
          </a:p>
        </p:txBody>
      </p:sp>
    </p:spTree>
    <p:extLst>
      <p:ext uri="{BB962C8B-B14F-4D97-AF65-F5344CB8AC3E}">
        <p14:creationId xmlns:p14="http://schemas.microsoft.com/office/powerpoint/2010/main" val="4268240495"/>
      </p:ext>
    </p:extLst>
  </p:cSld>
  <p:clrMapOvr>
    <a:masterClrMapping/>
  </p:clrMapOvr>
  <p:transition spd="med">
    <p:split orient="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A7817FDE-018B-43AE-AA3D-79497084AAD5}" type="datetimeFigureOut">
              <a:rPr lang="ru-RU"/>
              <a:pPr>
                <a:defRPr/>
              </a:pPr>
              <a:t>04.04.2019</a:t>
            </a:fld>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9219C092-3AA6-4D98-8342-6B9F8012EF2D}" type="slidenum">
              <a:rPr lang="ru-RU"/>
              <a:pPr>
                <a:defRPr/>
              </a:pPr>
              <a:t>‹#›</a:t>
            </a:fld>
            <a:endParaRPr lang="ru-RU"/>
          </a:p>
        </p:txBody>
      </p:sp>
    </p:spTree>
    <p:extLst>
      <p:ext uri="{BB962C8B-B14F-4D97-AF65-F5344CB8AC3E}">
        <p14:creationId xmlns:p14="http://schemas.microsoft.com/office/powerpoint/2010/main" val="306331803"/>
      </p:ext>
    </p:extLst>
  </p:cSld>
  <p:clrMapOvr>
    <a:masterClrMapping/>
  </p:clrMapOvr>
  <p:transition spd="med">
    <p:split orient="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157E1B8D-45F1-4C16-8ADB-57E82DB36F65}" type="datetimeFigureOut">
              <a:rPr lang="ru-RU"/>
              <a:pPr>
                <a:defRPr/>
              </a:pPr>
              <a:t>04.04.2019</a:t>
            </a:fld>
            <a:endParaRPr lang="ru-RU"/>
          </a:p>
        </p:txBody>
      </p:sp>
      <p:sp>
        <p:nvSpPr>
          <p:cNvPr id="8" name="Rectangle 5"/>
          <p:cNvSpPr>
            <a:spLocks noGrp="1" noChangeArrowheads="1"/>
          </p:cNvSpPr>
          <p:nvPr>
            <p:ph type="ftr" sz="quarter" idx="11"/>
          </p:nvPr>
        </p:nvSpPr>
        <p:spPr>
          <a:ln/>
        </p:spPr>
        <p:txBody>
          <a:bodyPr/>
          <a:lstStyle>
            <a:lvl1pPr>
              <a:defRPr/>
            </a:lvl1pPr>
          </a:lstStyle>
          <a:p>
            <a:pPr>
              <a:defRPr/>
            </a:pPr>
            <a:endParaRPr lang="ru-RU"/>
          </a:p>
        </p:txBody>
      </p:sp>
      <p:sp>
        <p:nvSpPr>
          <p:cNvPr id="9" name="Rectangle 6"/>
          <p:cNvSpPr>
            <a:spLocks noGrp="1" noChangeArrowheads="1"/>
          </p:cNvSpPr>
          <p:nvPr>
            <p:ph type="sldNum" sz="quarter" idx="12"/>
          </p:nvPr>
        </p:nvSpPr>
        <p:spPr>
          <a:ln/>
        </p:spPr>
        <p:txBody>
          <a:bodyPr/>
          <a:lstStyle>
            <a:lvl1pPr>
              <a:defRPr/>
            </a:lvl1pPr>
          </a:lstStyle>
          <a:p>
            <a:pPr>
              <a:defRPr/>
            </a:pPr>
            <a:fld id="{1802C255-DF27-488C-9CB2-4CEC30E5A3EF}" type="slidenum">
              <a:rPr lang="ru-RU"/>
              <a:pPr>
                <a:defRPr/>
              </a:pPr>
              <a:t>‹#›</a:t>
            </a:fld>
            <a:endParaRPr lang="ru-RU"/>
          </a:p>
        </p:txBody>
      </p:sp>
    </p:spTree>
    <p:extLst>
      <p:ext uri="{BB962C8B-B14F-4D97-AF65-F5344CB8AC3E}">
        <p14:creationId xmlns:p14="http://schemas.microsoft.com/office/powerpoint/2010/main" val="737049175"/>
      </p:ext>
    </p:extLst>
  </p:cSld>
  <p:clrMapOvr>
    <a:masterClrMapping/>
  </p:clrMapOvr>
  <p:transition spd="med">
    <p:split orient="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28088947-F2EE-4AC4-98CA-717EEF0A339B}" type="datetimeFigureOut">
              <a:rPr lang="ru-RU"/>
              <a:pPr>
                <a:defRPr/>
              </a:pPr>
              <a:t>04.04.2019</a:t>
            </a:fld>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pPr>
              <a:defRPr/>
            </a:pPr>
            <a:fld id="{EC48ADE3-69A9-4A83-9A17-C2EBFC0E892C}" type="slidenum">
              <a:rPr lang="ru-RU"/>
              <a:pPr>
                <a:defRPr/>
              </a:pPr>
              <a:t>‹#›</a:t>
            </a:fld>
            <a:endParaRPr lang="ru-RU"/>
          </a:p>
        </p:txBody>
      </p:sp>
    </p:spTree>
    <p:extLst>
      <p:ext uri="{BB962C8B-B14F-4D97-AF65-F5344CB8AC3E}">
        <p14:creationId xmlns:p14="http://schemas.microsoft.com/office/powerpoint/2010/main" val="2017892277"/>
      </p:ext>
    </p:extLst>
  </p:cSld>
  <p:clrMapOvr>
    <a:masterClrMapping/>
  </p:clrMapOvr>
  <p:transition spd="med">
    <p:split orient="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3738B2AB-7CEC-4D29-9CC7-B4D228B8682A}" type="datetimeFigureOut">
              <a:rPr lang="ru-RU"/>
              <a:pPr>
                <a:defRPr/>
              </a:pPr>
              <a:t>04.04.2019</a:t>
            </a:fld>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p>
        </p:txBody>
      </p:sp>
      <p:sp>
        <p:nvSpPr>
          <p:cNvPr id="4" name="Rectangle 6"/>
          <p:cNvSpPr>
            <a:spLocks noGrp="1" noChangeArrowheads="1"/>
          </p:cNvSpPr>
          <p:nvPr>
            <p:ph type="sldNum" sz="quarter" idx="12"/>
          </p:nvPr>
        </p:nvSpPr>
        <p:spPr>
          <a:ln/>
        </p:spPr>
        <p:txBody>
          <a:bodyPr/>
          <a:lstStyle>
            <a:lvl1pPr>
              <a:defRPr/>
            </a:lvl1pPr>
          </a:lstStyle>
          <a:p>
            <a:pPr>
              <a:defRPr/>
            </a:pPr>
            <a:fld id="{D85315F8-5DDA-4926-A489-2285A54D1062}" type="slidenum">
              <a:rPr lang="ru-RU"/>
              <a:pPr>
                <a:defRPr/>
              </a:pPr>
              <a:t>‹#›</a:t>
            </a:fld>
            <a:endParaRPr lang="ru-RU"/>
          </a:p>
        </p:txBody>
      </p:sp>
    </p:spTree>
    <p:extLst>
      <p:ext uri="{BB962C8B-B14F-4D97-AF65-F5344CB8AC3E}">
        <p14:creationId xmlns:p14="http://schemas.microsoft.com/office/powerpoint/2010/main" val="189790923"/>
      </p:ext>
    </p:extLst>
  </p:cSld>
  <p:clrMapOvr>
    <a:masterClrMapping/>
  </p:clrMapOvr>
  <p:transition spd="med">
    <p:split orient="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48F86EC4-5B1C-41B1-ABBB-09A2AC9D417B}" type="datetimeFigureOut">
              <a:rPr lang="ru-RU"/>
              <a:pPr>
                <a:defRPr/>
              </a:pPr>
              <a:t>04.04.2019</a:t>
            </a:fld>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409177B2-C8F8-40A3-A56C-68E801890695}" type="slidenum">
              <a:rPr lang="ru-RU"/>
              <a:pPr>
                <a:defRPr/>
              </a:pPr>
              <a:t>‹#›</a:t>
            </a:fld>
            <a:endParaRPr lang="ru-RU"/>
          </a:p>
        </p:txBody>
      </p:sp>
    </p:spTree>
    <p:extLst>
      <p:ext uri="{BB962C8B-B14F-4D97-AF65-F5344CB8AC3E}">
        <p14:creationId xmlns:p14="http://schemas.microsoft.com/office/powerpoint/2010/main" val="506548762"/>
      </p:ext>
    </p:extLst>
  </p:cSld>
  <p:clrMapOvr>
    <a:masterClrMapping/>
  </p:clrMapOvr>
  <p:transition spd="med">
    <p:split orient="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8A7B8B23-DAB5-4576-81EB-BC03218810A9}" type="datetimeFigureOut">
              <a:rPr lang="ru-RU"/>
              <a:pPr>
                <a:defRPr/>
              </a:pPr>
              <a:t>04.04.2019</a:t>
            </a:fld>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C3DC3438-3828-442F-929C-0B53BEAAC8BE}" type="slidenum">
              <a:rPr lang="ru-RU"/>
              <a:pPr>
                <a:defRPr/>
              </a:pPr>
              <a:t>‹#›</a:t>
            </a:fld>
            <a:endParaRPr lang="ru-RU"/>
          </a:p>
        </p:txBody>
      </p:sp>
    </p:spTree>
    <p:extLst>
      <p:ext uri="{BB962C8B-B14F-4D97-AF65-F5344CB8AC3E}">
        <p14:creationId xmlns:p14="http://schemas.microsoft.com/office/powerpoint/2010/main" val="721200085"/>
      </p:ext>
    </p:extLst>
  </p:cSld>
  <p:clrMapOvr>
    <a:masterClrMapping/>
  </p:clrMapOvr>
  <p:transition spd="med">
    <p:split orient="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gi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ctr" anchorCtr="0" compatLnSpc="1">
            <a:prstTxWarp prst="textNoShape">
              <a:avLst/>
            </a:prstTxWarp>
          </a:bodyPr>
          <a:lstStyle/>
          <a:p>
            <a:pPr lvl="0"/>
            <a:r>
              <a:rPr lang="ru-RU"/>
              <a:t>Образец заголовка</a:t>
            </a:r>
          </a:p>
        </p:txBody>
      </p:sp>
      <p:sp>
        <p:nvSpPr>
          <p:cNvPr id="86019"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86020"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pitchFamily="34" charset="0"/>
                <a:ea typeface="ＭＳ Ｐゴシック" charset="-128"/>
                <a:cs typeface="+mn-cs"/>
              </a:defRPr>
            </a:lvl1pPr>
          </a:lstStyle>
          <a:p>
            <a:pPr>
              <a:defRPr/>
            </a:pPr>
            <a:fld id="{502D054D-92C3-4FB9-B185-827CBA903283}" type="datetimeFigureOut">
              <a:rPr lang="ru-RU"/>
              <a:pPr>
                <a:defRPr/>
              </a:pPr>
              <a:t>04.04.2019</a:t>
            </a:fld>
            <a:endParaRPr lang="ru-RU"/>
          </a:p>
        </p:txBody>
      </p:sp>
      <p:sp>
        <p:nvSpPr>
          <p:cNvPr id="86021"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charset="0"/>
                <a:ea typeface="MS PGothic" charset="0"/>
                <a:cs typeface="MS PGothic" charset="0"/>
              </a:defRPr>
            </a:lvl1pPr>
          </a:lstStyle>
          <a:p>
            <a:pPr>
              <a:defRPr/>
            </a:pPr>
            <a:endParaRPr lang="ru-RU"/>
          </a:p>
        </p:txBody>
      </p:sp>
      <p:sp>
        <p:nvSpPr>
          <p:cNvPr id="86022"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Arial" pitchFamily="34" charset="0"/>
                <a:ea typeface="ＭＳ Ｐゴシック" charset="-128"/>
                <a:cs typeface="+mn-cs"/>
              </a:defRPr>
            </a:lvl1pPr>
          </a:lstStyle>
          <a:p>
            <a:pPr>
              <a:defRPr/>
            </a:pPr>
            <a:fld id="{6030ACFA-7616-422B-A253-CFBC158F5BB8}" type="slidenum">
              <a:rPr lang="ru-RU"/>
              <a:pPr>
                <a:defRPr/>
              </a:pPr>
              <a:t>‹#›</a:t>
            </a:fld>
            <a:endParaRPr lang="ru-RU"/>
          </a:p>
        </p:txBody>
      </p:sp>
      <p:grpSp>
        <p:nvGrpSpPr>
          <p:cNvPr id="1031" name="Group 15"/>
          <p:cNvGrpSpPr>
            <a:grpSpLocks/>
          </p:cNvGrpSpPr>
          <p:nvPr/>
        </p:nvGrpSpPr>
        <p:grpSpPr bwMode="auto">
          <a:xfrm>
            <a:off x="892175" y="206375"/>
            <a:ext cx="7342188" cy="387350"/>
            <a:chOff x="720" y="96"/>
            <a:chExt cx="5040" cy="244"/>
          </a:xfrm>
        </p:grpSpPr>
        <p:sp>
          <p:nvSpPr>
            <p:cNvPr id="1034" name="Rectangle 16"/>
            <p:cNvSpPr>
              <a:spLocks noChangeArrowheads="1"/>
            </p:cNvSpPr>
            <p:nvPr/>
          </p:nvSpPr>
          <p:spPr bwMode="auto">
            <a:xfrm>
              <a:off x="720" y="96"/>
              <a:ext cx="5028" cy="244"/>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defRPr/>
              </a:pPr>
              <a:endParaRPr lang="en-US" altLang="ru-RU" sz="1600" b="1">
                <a:latin typeface="Times New Roman" pitchFamily="18" charset="0"/>
                <a:cs typeface="+mn-cs"/>
              </a:endParaRPr>
            </a:p>
          </p:txBody>
        </p:sp>
        <p:sp>
          <p:nvSpPr>
            <p:cNvPr id="1035" name="Rectangle 17"/>
            <p:cNvSpPr>
              <a:spLocks noChangeArrowheads="1"/>
            </p:cNvSpPr>
            <p:nvPr/>
          </p:nvSpPr>
          <p:spPr bwMode="auto">
            <a:xfrm>
              <a:off x="732" y="96"/>
              <a:ext cx="5028" cy="77"/>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defRPr/>
              </a:pPr>
              <a:endParaRPr lang="en-US" altLang="ru-RU" sz="1600" b="1">
                <a:latin typeface="Times New Roman" pitchFamily="18" charset="0"/>
                <a:cs typeface="+mn-cs"/>
              </a:endParaRPr>
            </a:p>
          </p:txBody>
        </p:sp>
        <p:sp>
          <p:nvSpPr>
            <p:cNvPr id="1036" name="Freeform 18"/>
            <p:cNvSpPr>
              <a:spLocks/>
            </p:cNvSpPr>
            <p:nvPr/>
          </p:nvSpPr>
          <p:spPr bwMode="auto">
            <a:xfrm>
              <a:off x="819" y="126"/>
              <a:ext cx="2444" cy="63"/>
            </a:xfrm>
            <a:custGeom>
              <a:avLst/>
              <a:gdLst>
                <a:gd name="T0" fmla="*/ 2387 w 2444"/>
                <a:gd name="T1" fmla="*/ 12 h 63"/>
                <a:gd name="T2" fmla="*/ 2279 w 2444"/>
                <a:gd name="T3" fmla="*/ 38 h 63"/>
                <a:gd name="T4" fmla="*/ 2193 w 2444"/>
                <a:gd name="T5" fmla="*/ 16 h 63"/>
                <a:gd name="T6" fmla="*/ 2113 w 2444"/>
                <a:gd name="T7" fmla="*/ 2 h 63"/>
                <a:gd name="T8" fmla="*/ 2023 w 2444"/>
                <a:gd name="T9" fmla="*/ 29 h 63"/>
                <a:gd name="T10" fmla="*/ 1928 w 2444"/>
                <a:gd name="T11" fmla="*/ 33 h 63"/>
                <a:gd name="T12" fmla="*/ 1847 w 2444"/>
                <a:gd name="T13" fmla="*/ 6 h 63"/>
                <a:gd name="T14" fmla="*/ 1788 w 2444"/>
                <a:gd name="T15" fmla="*/ 5 h 63"/>
                <a:gd name="T16" fmla="*/ 1724 w 2444"/>
                <a:gd name="T17" fmla="*/ 26 h 63"/>
                <a:gd name="T18" fmla="*/ 1654 w 2444"/>
                <a:gd name="T19" fmla="*/ 40 h 63"/>
                <a:gd name="T20" fmla="*/ 1568 w 2444"/>
                <a:gd name="T21" fmla="*/ 17 h 63"/>
                <a:gd name="T22" fmla="*/ 1505 w 2444"/>
                <a:gd name="T23" fmla="*/ 2 h 63"/>
                <a:gd name="T24" fmla="*/ 1441 w 2444"/>
                <a:gd name="T25" fmla="*/ 16 h 63"/>
                <a:gd name="T26" fmla="*/ 1339 w 2444"/>
                <a:gd name="T27" fmla="*/ 40 h 63"/>
                <a:gd name="T28" fmla="*/ 1253 w 2444"/>
                <a:gd name="T29" fmla="*/ 20 h 63"/>
                <a:gd name="T30" fmla="*/ 1188 w 2444"/>
                <a:gd name="T31" fmla="*/ 2 h 63"/>
                <a:gd name="T32" fmla="*/ 1103 w 2444"/>
                <a:gd name="T33" fmla="*/ 24 h 63"/>
                <a:gd name="T34" fmla="*/ 1003 w 2444"/>
                <a:gd name="T35" fmla="*/ 40 h 63"/>
                <a:gd name="T36" fmla="*/ 920 w 2444"/>
                <a:gd name="T37" fmla="*/ 12 h 63"/>
                <a:gd name="T38" fmla="*/ 858 w 2444"/>
                <a:gd name="T39" fmla="*/ 5 h 63"/>
                <a:gd name="T40" fmla="*/ 765 w 2444"/>
                <a:gd name="T41" fmla="*/ 32 h 63"/>
                <a:gd name="T42" fmla="*/ 669 w 2444"/>
                <a:gd name="T43" fmla="*/ 36 h 63"/>
                <a:gd name="T44" fmla="*/ 587 w 2444"/>
                <a:gd name="T45" fmla="*/ 8 h 63"/>
                <a:gd name="T46" fmla="*/ 544 w 2444"/>
                <a:gd name="T47" fmla="*/ 5 h 63"/>
                <a:gd name="T48" fmla="*/ 450 w 2444"/>
                <a:gd name="T49" fmla="*/ 33 h 63"/>
                <a:gd name="T50" fmla="*/ 353 w 2444"/>
                <a:gd name="T51" fmla="*/ 37 h 63"/>
                <a:gd name="T52" fmla="*/ 271 w 2444"/>
                <a:gd name="T53" fmla="*/ 10 h 63"/>
                <a:gd name="T54" fmla="*/ 190 w 2444"/>
                <a:gd name="T55" fmla="*/ 16 h 63"/>
                <a:gd name="T56" fmla="*/ 90 w 2444"/>
                <a:gd name="T57" fmla="*/ 42 h 63"/>
                <a:gd name="T58" fmla="*/ 0 w 2444"/>
                <a:gd name="T59" fmla="*/ 24 h 63"/>
                <a:gd name="T60" fmla="*/ 48 w 2444"/>
                <a:gd name="T61" fmla="*/ 59 h 63"/>
                <a:gd name="T62" fmla="*/ 147 w 2444"/>
                <a:gd name="T63" fmla="*/ 50 h 63"/>
                <a:gd name="T64" fmla="*/ 235 w 2444"/>
                <a:gd name="T65" fmla="*/ 25 h 63"/>
                <a:gd name="T66" fmla="*/ 316 w 2444"/>
                <a:gd name="T67" fmla="*/ 42 h 63"/>
                <a:gd name="T68" fmla="*/ 405 w 2444"/>
                <a:gd name="T69" fmla="*/ 60 h 63"/>
                <a:gd name="T70" fmla="*/ 504 w 2444"/>
                <a:gd name="T71" fmla="*/ 34 h 63"/>
                <a:gd name="T72" fmla="*/ 559 w 2444"/>
                <a:gd name="T73" fmla="*/ 24 h 63"/>
                <a:gd name="T74" fmla="*/ 633 w 2444"/>
                <a:gd name="T75" fmla="*/ 44 h 63"/>
                <a:gd name="T76" fmla="*/ 721 w 2444"/>
                <a:gd name="T77" fmla="*/ 60 h 63"/>
                <a:gd name="T78" fmla="*/ 821 w 2444"/>
                <a:gd name="T79" fmla="*/ 35 h 63"/>
                <a:gd name="T80" fmla="*/ 901 w 2444"/>
                <a:gd name="T81" fmla="*/ 26 h 63"/>
                <a:gd name="T82" fmla="*/ 983 w 2444"/>
                <a:gd name="T83" fmla="*/ 54 h 63"/>
                <a:gd name="T84" fmla="*/ 1080 w 2444"/>
                <a:gd name="T85" fmla="*/ 51 h 63"/>
                <a:gd name="T86" fmla="*/ 1172 w 2444"/>
                <a:gd name="T87" fmla="*/ 24 h 63"/>
                <a:gd name="T88" fmla="*/ 1253 w 2444"/>
                <a:gd name="T89" fmla="*/ 37 h 63"/>
                <a:gd name="T90" fmla="*/ 1339 w 2444"/>
                <a:gd name="T91" fmla="*/ 59 h 63"/>
                <a:gd name="T92" fmla="*/ 1439 w 2444"/>
                <a:gd name="T93" fmla="*/ 35 h 63"/>
                <a:gd name="T94" fmla="*/ 1504 w 2444"/>
                <a:gd name="T95" fmla="*/ 21 h 63"/>
                <a:gd name="T96" fmla="*/ 1569 w 2444"/>
                <a:gd name="T97" fmla="*/ 38 h 63"/>
                <a:gd name="T98" fmla="*/ 1655 w 2444"/>
                <a:gd name="T99" fmla="*/ 59 h 63"/>
                <a:gd name="T100" fmla="*/ 1725 w 2444"/>
                <a:gd name="T101" fmla="*/ 46 h 63"/>
                <a:gd name="T102" fmla="*/ 1788 w 2444"/>
                <a:gd name="T103" fmla="*/ 25 h 63"/>
                <a:gd name="T104" fmla="*/ 1847 w 2444"/>
                <a:gd name="T105" fmla="*/ 24 h 63"/>
                <a:gd name="T106" fmla="*/ 1929 w 2444"/>
                <a:gd name="T107" fmla="*/ 52 h 63"/>
                <a:gd name="T108" fmla="*/ 2023 w 2444"/>
                <a:gd name="T109" fmla="*/ 49 h 63"/>
                <a:gd name="T110" fmla="*/ 2113 w 2444"/>
                <a:gd name="T111" fmla="*/ 22 h 63"/>
                <a:gd name="T112" fmla="*/ 2193 w 2444"/>
                <a:gd name="T113" fmla="*/ 35 h 63"/>
                <a:gd name="T114" fmla="*/ 2279 w 2444"/>
                <a:gd name="T115" fmla="*/ 57 h 63"/>
                <a:gd name="T116" fmla="*/ 2387 w 2444"/>
                <a:gd name="T117" fmla="*/ 33 h 6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444" h="63">
                  <a:moveTo>
                    <a:pt x="2443" y="0"/>
                  </a:moveTo>
                  <a:lnTo>
                    <a:pt x="2443" y="0"/>
                  </a:lnTo>
                  <a:lnTo>
                    <a:pt x="2437" y="0"/>
                  </a:lnTo>
                  <a:lnTo>
                    <a:pt x="2429" y="1"/>
                  </a:lnTo>
                  <a:lnTo>
                    <a:pt x="2422" y="2"/>
                  </a:lnTo>
                  <a:lnTo>
                    <a:pt x="2413" y="4"/>
                  </a:lnTo>
                  <a:lnTo>
                    <a:pt x="2405" y="7"/>
                  </a:lnTo>
                  <a:lnTo>
                    <a:pt x="2396" y="10"/>
                  </a:lnTo>
                  <a:lnTo>
                    <a:pt x="2387" y="12"/>
                  </a:lnTo>
                  <a:lnTo>
                    <a:pt x="2377" y="15"/>
                  </a:lnTo>
                  <a:lnTo>
                    <a:pt x="2366" y="20"/>
                  </a:lnTo>
                  <a:lnTo>
                    <a:pt x="2353" y="24"/>
                  </a:lnTo>
                  <a:lnTo>
                    <a:pt x="2341" y="27"/>
                  </a:lnTo>
                  <a:lnTo>
                    <a:pt x="2328" y="31"/>
                  </a:lnTo>
                  <a:lnTo>
                    <a:pt x="2316" y="34"/>
                  </a:lnTo>
                  <a:lnTo>
                    <a:pt x="2303" y="36"/>
                  </a:lnTo>
                  <a:lnTo>
                    <a:pt x="2291" y="37"/>
                  </a:lnTo>
                  <a:lnTo>
                    <a:pt x="2279" y="38"/>
                  </a:lnTo>
                  <a:lnTo>
                    <a:pt x="2268" y="37"/>
                  </a:lnTo>
                  <a:lnTo>
                    <a:pt x="2258" y="37"/>
                  </a:lnTo>
                  <a:lnTo>
                    <a:pt x="2247" y="34"/>
                  </a:lnTo>
                  <a:lnTo>
                    <a:pt x="2238" y="32"/>
                  </a:lnTo>
                  <a:lnTo>
                    <a:pt x="2229" y="29"/>
                  </a:lnTo>
                  <a:lnTo>
                    <a:pt x="2219" y="26"/>
                  </a:lnTo>
                  <a:lnTo>
                    <a:pt x="2211" y="22"/>
                  </a:lnTo>
                  <a:lnTo>
                    <a:pt x="2201" y="19"/>
                  </a:lnTo>
                  <a:lnTo>
                    <a:pt x="2193" y="16"/>
                  </a:lnTo>
                  <a:lnTo>
                    <a:pt x="2184" y="12"/>
                  </a:lnTo>
                  <a:lnTo>
                    <a:pt x="2175" y="9"/>
                  </a:lnTo>
                  <a:lnTo>
                    <a:pt x="2166" y="7"/>
                  </a:lnTo>
                  <a:lnTo>
                    <a:pt x="2156" y="4"/>
                  </a:lnTo>
                  <a:lnTo>
                    <a:pt x="2148" y="2"/>
                  </a:lnTo>
                  <a:lnTo>
                    <a:pt x="2138" y="1"/>
                  </a:lnTo>
                  <a:lnTo>
                    <a:pt x="2128" y="1"/>
                  </a:lnTo>
                  <a:lnTo>
                    <a:pt x="2121" y="1"/>
                  </a:lnTo>
                  <a:lnTo>
                    <a:pt x="2113" y="2"/>
                  </a:lnTo>
                  <a:lnTo>
                    <a:pt x="2104" y="4"/>
                  </a:lnTo>
                  <a:lnTo>
                    <a:pt x="2096" y="7"/>
                  </a:lnTo>
                  <a:lnTo>
                    <a:pt x="2086" y="10"/>
                  </a:lnTo>
                  <a:lnTo>
                    <a:pt x="2076" y="12"/>
                  </a:lnTo>
                  <a:lnTo>
                    <a:pt x="2066" y="16"/>
                  </a:lnTo>
                  <a:lnTo>
                    <a:pt x="2056" y="20"/>
                  </a:lnTo>
                  <a:lnTo>
                    <a:pt x="2045" y="23"/>
                  </a:lnTo>
                  <a:lnTo>
                    <a:pt x="2034" y="27"/>
                  </a:lnTo>
                  <a:lnTo>
                    <a:pt x="2023" y="29"/>
                  </a:lnTo>
                  <a:lnTo>
                    <a:pt x="2012" y="33"/>
                  </a:lnTo>
                  <a:lnTo>
                    <a:pt x="2002" y="35"/>
                  </a:lnTo>
                  <a:lnTo>
                    <a:pt x="1991" y="37"/>
                  </a:lnTo>
                  <a:lnTo>
                    <a:pt x="1980" y="38"/>
                  </a:lnTo>
                  <a:lnTo>
                    <a:pt x="1969" y="38"/>
                  </a:lnTo>
                  <a:lnTo>
                    <a:pt x="1958" y="38"/>
                  </a:lnTo>
                  <a:lnTo>
                    <a:pt x="1948" y="37"/>
                  </a:lnTo>
                  <a:lnTo>
                    <a:pt x="1939" y="35"/>
                  </a:lnTo>
                  <a:lnTo>
                    <a:pt x="1928" y="33"/>
                  </a:lnTo>
                  <a:lnTo>
                    <a:pt x="1919" y="31"/>
                  </a:lnTo>
                  <a:lnTo>
                    <a:pt x="1910" y="28"/>
                  </a:lnTo>
                  <a:lnTo>
                    <a:pt x="1901" y="25"/>
                  </a:lnTo>
                  <a:lnTo>
                    <a:pt x="1891" y="21"/>
                  </a:lnTo>
                  <a:lnTo>
                    <a:pt x="1883" y="18"/>
                  </a:lnTo>
                  <a:lnTo>
                    <a:pt x="1874" y="15"/>
                  </a:lnTo>
                  <a:lnTo>
                    <a:pt x="1865" y="11"/>
                  </a:lnTo>
                  <a:lnTo>
                    <a:pt x="1856" y="9"/>
                  </a:lnTo>
                  <a:lnTo>
                    <a:pt x="1847" y="6"/>
                  </a:lnTo>
                  <a:lnTo>
                    <a:pt x="1837" y="4"/>
                  </a:lnTo>
                  <a:lnTo>
                    <a:pt x="1828" y="2"/>
                  </a:lnTo>
                  <a:lnTo>
                    <a:pt x="1819" y="1"/>
                  </a:lnTo>
                  <a:lnTo>
                    <a:pt x="1814" y="1"/>
                  </a:lnTo>
                  <a:lnTo>
                    <a:pt x="1809" y="1"/>
                  </a:lnTo>
                  <a:lnTo>
                    <a:pt x="1804" y="2"/>
                  </a:lnTo>
                  <a:lnTo>
                    <a:pt x="1799" y="3"/>
                  </a:lnTo>
                  <a:lnTo>
                    <a:pt x="1794" y="4"/>
                  </a:lnTo>
                  <a:lnTo>
                    <a:pt x="1788" y="5"/>
                  </a:lnTo>
                  <a:lnTo>
                    <a:pt x="1782" y="7"/>
                  </a:lnTo>
                  <a:lnTo>
                    <a:pt x="1776" y="9"/>
                  </a:lnTo>
                  <a:lnTo>
                    <a:pt x="1769" y="11"/>
                  </a:lnTo>
                  <a:lnTo>
                    <a:pt x="1762" y="14"/>
                  </a:lnTo>
                  <a:lnTo>
                    <a:pt x="1755" y="16"/>
                  </a:lnTo>
                  <a:lnTo>
                    <a:pt x="1747" y="18"/>
                  </a:lnTo>
                  <a:lnTo>
                    <a:pt x="1740" y="21"/>
                  </a:lnTo>
                  <a:lnTo>
                    <a:pt x="1732" y="24"/>
                  </a:lnTo>
                  <a:lnTo>
                    <a:pt x="1724" y="26"/>
                  </a:lnTo>
                  <a:lnTo>
                    <a:pt x="1716" y="28"/>
                  </a:lnTo>
                  <a:lnTo>
                    <a:pt x="1708" y="31"/>
                  </a:lnTo>
                  <a:lnTo>
                    <a:pt x="1700" y="33"/>
                  </a:lnTo>
                  <a:lnTo>
                    <a:pt x="1692" y="34"/>
                  </a:lnTo>
                  <a:lnTo>
                    <a:pt x="1684" y="36"/>
                  </a:lnTo>
                  <a:lnTo>
                    <a:pt x="1677" y="37"/>
                  </a:lnTo>
                  <a:lnTo>
                    <a:pt x="1670" y="38"/>
                  </a:lnTo>
                  <a:lnTo>
                    <a:pt x="1662" y="39"/>
                  </a:lnTo>
                  <a:lnTo>
                    <a:pt x="1654" y="40"/>
                  </a:lnTo>
                  <a:lnTo>
                    <a:pt x="1643" y="39"/>
                  </a:lnTo>
                  <a:lnTo>
                    <a:pt x="1633" y="38"/>
                  </a:lnTo>
                  <a:lnTo>
                    <a:pt x="1624" y="36"/>
                  </a:lnTo>
                  <a:lnTo>
                    <a:pt x="1614" y="34"/>
                  </a:lnTo>
                  <a:lnTo>
                    <a:pt x="1604" y="31"/>
                  </a:lnTo>
                  <a:lnTo>
                    <a:pt x="1596" y="28"/>
                  </a:lnTo>
                  <a:lnTo>
                    <a:pt x="1586" y="24"/>
                  </a:lnTo>
                  <a:lnTo>
                    <a:pt x="1577" y="21"/>
                  </a:lnTo>
                  <a:lnTo>
                    <a:pt x="1568" y="17"/>
                  </a:lnTo>
                  <a:lnTo>
                    <a:pt x="1559" y="14"/>
                  </a:lnTo>
                  <a:lnTo>
                    <a:pt x="1551" y="11"/>
                  </a:lnTo>
                  <a:lnTo>
                    <a:pt x="1542" y="8"/>
                  </a:lnTo>
                  <a:lnTo>
                    <a:pt x="1533" y="5"/>
                  </a:lnTo>
                  <a:lnTo>
                    <a:pt x="1523" y="4"/>
                  </a:lnTo>
                  <a:lnTo>
                    <a:pt x="1514" y="2"/>
                  </a:lnTo>
                  <a:lnTo>
                    <a:pt x="1505" y="2"/>
                  </a:lnTo>
                  <a:lnTo>
                    <a:pt x="1504" y="2"/>
                  </a:lnTo>
                  <a:lnTo>
                    <a:pt x="1505" y="2"/>
                  </a:lnTo>
                  <a:lnTo>
                    <a:pt x="1497" y="2"/>
                  </a:lnTo>
                  <a:lnTo>
                    <a:pt x="1489" y="3"/>
                  </a:lnTo>
                  <a:lnTo>
                    <a:pt x="1481" y="5"/>
                  </a:lnTo>
                  <a:lnTo>
                    <a:pt x="1471" y="7"/>
                  </a:lnTo>
                  <a:lnTo>
                    <a:pt x="1461" y="10"/>
                  </a:lnTo>
                  <a:lnTo>
                    <a:pt x="1451" y="13"/>
                  </a:lnTo>
                  <a:lnTo>
                    <a:pt x="1441" y="16"/>
                  </a:lnTo>
                  <a:lnTo>
                    <a:pt x="1429" y="20"/>
                  </a:lnTo>
                  <a:lnTo>
                    <a:pt x="1418" y="24"/>
                  </a:lnTo>
                  <a:lnTo>
                    <a:pt x="1407" y="27"/>
                  </a:lnTo>
                  <a:lnTo>
                    <a:pt x="1395" y="30"/>
                  </a:lnTo>
                  <a:lnTo>
                    <a:pt x="1384" y="33"/>
                  </a:lnTo>
                  <a:lnTo>
                    <a:pt x="1372" y="35"/>
                  </a:lnTo>
                  <a:lnTo>
                    <a:pt x="1361" y="38"/>
                  </a:lnTo>
                  <a:lnTo>
                    <a:pt x="1349" y="39"/>
                  </a:lnTo>
                  <a:lnTo>
                    <a:pt x="1339" y="40"/>
                  </a:lnTo>
                  <a:lnTo>
                    <a:pt x="1328" y="40"/>
                  </a:lnTo>
                  <a:lnTo>
                    <a:pt x="1318" y="38"/>
                  </a:lnTo>
                  <a:lnTo>
                    <a:pt x="1307" y="37"/>
                  </a:lnTo>
                  <a:lnTo>
                    <a:pt x="1298" y="35"/>
                  </a:lnTo>
                  <a:lnTo>
                    <a:pt x="1289" y="32"/>
                  </a:lnTo>
                  <a:lnTo>
                    <a:pt x="1279" y="29"/>
                  </a:lnTo>
                  <a:lnTo>
                    <a:pt x="1270" y="26"/>
                  </a:lnTo>
                  <a:lnTo>
                    <a:pt x="1261" y="22"/>
                  </a:lnTo>
                  <a:lnTo>
                    <a:pt x="1253" y="20"/>
                  </a:lnTo>
                  <a:lnTo>
                    <a:pt x="1243" y="16"/>
                  </a:lnTo>
                  <a:lnTo>
                    <a:pt x="1235" y="13"/>
                  </a:lnTo>
                  <a:lnTo>
                    <a:pt x="1226" y="10"/>
                  </a:lnTo>
                  <a:lnTo>
                    <a:pt x="1216" y="7"/>
                  </a:lnTo>
                  <a:lnTo>
                    <a:pt x="1207" y="5"/>
                  </a:lnTo>
                  <a:lnTo>
                    <a:pt x="1198" y="4"/>
                  </a:lnTo>
                  <a:lnTo>
                    <a:pt x="1188" y="2"/>
                  </a:lnTo>
                  <a:lnTo>
                    <a:pt x="1187" y="2"/>
                  </a:lnTo>
                  <a:lnTo>
                    <a:pt x="1188" y="2"/>
                  </a:lnTo>
                  <a:lnTo>
                    <a:pt x="1181" y="2"/>
                  </a:lnTo>
                  <a:lnTo>
                    <a:pt x="1173" y="4"/>
                  </a:lnTo>
                  <a:lnTo>
                    <a:pt x="1164" y="5"/>
                  </a:lnTo>
                  <a:lnTo>
                    <a:pt x="1155" y="8"/>
                  </a:lnTo>
                  <a:lnTo>
                    <a:pt x="1145" y="11"/>
                  </a:lnTo>
                  <a:lnTo>
                    <a:pt x="1136" y="14"/>
                  </a:lnTo>
                  <a:lnTo>
                    <a:pt x="1124" y="17"/>
                  </a:lnTo>
                  <a:lnTo>
                    <a:pt x="1114" y="21"/>
                  </a:lnTo>
                  <a:lnTo>
                    <a:pt x="1103" y="24"/>
                  </a:lnTo>
                  <a:lnTo>
                    <a:pt x="1092" y="28"/>
                  </a:lnTo>
                  <a:lnTo>
                    <a:pt x="1080" y="31"/>
                  </a:lnTo>
                  <a:lnTo>
                    <a:pt x="1069" y="34"/>
                  </a:lnTo>
                  <a:lnTo>
                    <a:pt x="1057" y="37"/>
                  </a:lnTo>
                  <a:lnTo>
                    <a:pt x="1046" y="39"/>
                  </a:lnTo>
                  <a:lnTo>
                    <a:pt x="1035" y="40"/>
                  </a:lnTo>
                  <a:lnTo>
                    <a:pt x="1024" y="41"/>
                  </a:lnTo>
                  <a:lnTo>
                    <a:pt x="1013" y="40"/>
                  </a:lnTo>
                  <a:lnTo>
                    <a:pt x="1003" y="40"/>
                  </a:lnTo>
                  <a:lnTo>
                    <a:pt x="993" y="37"/>
                  </a:lnTo>
                  <a:lnTo>
                    <a:pt x="983" y="35"/>
                  </a:lnTo>
                  <a:lnTo>
                    <a:pt x="974" y="33"/>
                  </a:lnTo>
                  <a:lnTo>
                    <a:pt x="964" y="29"/>
                  </a:lnTo>
                  <a:lnTo>
                    <a:pt x="956" y="25"/>
                  </a:lnTo>
                  <a:lnTo>
                    <a:pt x="946" y="22"/>
                  </a:lnTo>
                  <a:lnTo>
                    <a:pt x="938" y="19"/>
                  </a:lnTo>
                  <a:lnTo>
                    <a:pt x="929" y="15"/>
                  </a:lnTo>
                  <a:lnTo>
                    <a:pt x="920" y="12"/>
                  </a:lnTo>
                  <a:lnTo>
                    <a:pt x="911" y="10"/>
                  </a:lnTo>
                  <a:lnTo>
                    <a:pt x="901" y="7"/>
                  </a:lnTo>
                  <a:lnTo>
                    <a:pt x="893" y="5"/>
                  </a:lnTo>
                  <a:lnTo>
                    <a:pt x="883" y="4"/>
                  </a:lnTo>
                  <a:lnTo>
                    <a:pt x="873" y="4"/>
                  </a:lnTo>
                  <a:lnTo>
                    <a:pt x="874" y="4"/>
                  </a:lnTo>
                  <a:lnTo>
                    <a:pt x="873" y="4"/>
                  </a:lnTo>
                  <a:lnTo>
                    <a:pt x="866" y="4"/>
                  </a:lnTo>
                  <a:lnTo>
                    <a:pt x="858" y="5"/>
                  </a:lnTo>
                  <a:lnTo>
                    <a:pt x="850" y="7"/>
                  </a:lnTo>
                  <a:lnTo>
                    <a:pt x="840" y="9"/>
                  </a:lnTo>
                  <a:lnTo>
                    <a:pt x="831" y="11"/>
                  </a:lnTo>
                  <a:lnTo>
                    <a:pt x="821" y="15"/>
                  </a:lnTo>
                  <a:lnTo>
                    <a:pt x="810" y="18"/>
                  </a:lnTo>
                  <a:lnTo>
                    <a:pt x="800" y="21"/>
                  </a:lnTo>
                  <a:lnTo>
                    <a:pt x="788" y="25"/>
                  </a:lnTo>
                  <a:lnTo>
                    <a:pt x="777" y="29"/>
                  </a:lnTo>
                  <a:lnTo>
                    <a:pt x="765" y="32"/>
                  </a:lnTo>
                  <a:lnTo>
                    <a:pt x="754" y="35"/>
                  </a:lnTo>
                  <a:lnTo>
                    <a:pt x="743" y="37"/>
                  </a:lnTo>
                  <a:lnTo>
                    <a:pt x="731" y="40"/>
                  </a:lnTo>
                  <a:lnTo>
                    <a:pt x="720" y="41"/>
                  </a:lnTo>
                  <a:lnTo>
                    <a:pt x="709" y="41"/>
                  </a:lnTo>
                  <a:lnTo>
                    <a:pt x="698" y="41"/>
                  </a:lnTo>
                  <a:lnTo>
                    <a:pt x="688" y="40"/>
                  </a:lnTo>
                  <a:lnTo>
                    <a:pt x="679" y="38"/>
                  </a:lnTo>
                  <a:lnTo>
                    <a:pt x="669" y="36"/>
                  </a:lnTo>
                  <a:lnTo>
                    <a:pt x="659" y="33"/>
                  </a:lnTo>
                  <a:lnTo>
                    <a:pt x="651" y="30"/>
                  </a:lnTo>
                  <a:lnTo>
                    <a:pt x="641" y="27"/>
                  </a:lnTo>
                  <a:lnTo>
                    <a:pt x="632" y="23"/>
                  </a:lnTo>
                  <a:lnTo>
                    <a:pt x="623" y="20"/>
                  </a:lnTo>
                  <a:lnTo>
                    <a:pt x="614" y="16"/>
                  </a:lnTo>
                  <a:lnTo>
                    <a:pt x="606" y="13"/>
                  </a:lnTo>
                  <a:lnTo>
                    <a:pt x="596" y="10"/>
                  </a:lnTo>
                  <a:lnTo>
                    <a:pt x="587" y="8"/>
                  </a:lnTo>
                  <a:lnTo>
                    <a:pt x="578" y="6"/>
                  </a:lnTo>
                  <a:lnTo>
                    <a:pt x="569" y="5"/>
                  </a:lnTo>
                  <a:lnTo>
                    <a:pt x="559" y="4"/>
                  </a:lnTo>
                  <a:lnTo>
                    <a:pt x="558" y="4"/>
                  </a:lnTo>
                  <a:lnTo>
                    <a:pt x="559" y="4"/>
                  </a:lnTo>
                  <a:lnTo>
                    <a:pt x="560" y="4"/>
                  </a:lnTo>
                  <a:lnTo>
                    <a:pt x="559" y="4"/>
                  </a:lnTo>
                  <a:lnTo>
                    <a:pt x="552" y="4"/>
                  </a:lnTo>
                  <a:lnTo>
                    <a:pt x="544" y="5"/>
                  </a:lnTo>
                  <a:lnTo>
                    <a:pt x="536" y="7"/>
                  </a:lnTo>
                  <a:lnTo>
                    <a:pt x="526" y="10"/>
                  </a:lnTo>
                  <a:lnTo>
                    <a:pt x="516" y="12"/>
                  </a:lnTo>
                  <a:lnTo>
                    <a:pt x="506" y="15"/>
                  </a:lnTo>
                  <a:lnTo>
                    <a:pt x="496" y="18"/>
                  </a:lnTo>
                  <a:lnTo>
                    <a:pt x="484" y="22"/>
                  </a:lnTo>
                  <a:lnTo>
                    <a:pt x="473" y="26"/>
                  </a:lnTo>
                  <a:lnTo>
                    <a:pt x="462" y="29"/>
                  </a:lnTo>
                  <a:lnTo>
                    <a:pt x="450" y="33"/>
                  </a:lnTo>
                  <a:lnTo>
                    <a:pt x="438" y="35"/>
                  </a:lnTo>
                  <a:lnTo>
                    <a:pt x="427" y="38"/>
                  </a:lnTo>
                  <a:lnTo>
                    <a:pt x="416" y="40"/>
                  </a:lnTo>
                  <a:lnTo>
                    <a:pt x="404" y="41"/>
                  </a:lnTo>
                  <a:lnTo>
                    <a:pt x="394" y="42"/>
                  </a:lnTo>
                  <a:lnTo>
                    <a:pt x="383" y="42"/>
                  </a:lnTo>
                  <a:lnTo>
                    <a:pt x="373" y="41"/>
                  </a:lnTo>
                  <a:lnTo>
                    <a:pt x="363" y="39"/>
                  </a:lnTo>
                  <a:lnTo>
                    <a:pt x="353" y="37"/>
                  </a:lnTo>
                  <a:lnTo>
                    <a:pt x="344" y="34"/>
                  </a:lnTo>
                  <a:lnTo>
                    <a:pt x="334" y="31"/>
                  </a:lnTo>
                  <a:lnTo>
                    <a:pt x="325" y="28"/>
                  </a:lnTo>
                  <a:lnTo>
                    <a:pt x="316" y="25"/>
                  </a:lnTo>
                  <a:lnTo>
                    <a:pt x="308" y="21"/>
                  </a:lnTo>
                  <a:lnTo>
                    <a:pt x="298" y="18"/>
                  </a:lnTo>
                  <a:lnTo>
                    <a:pt x="289" y="15"/>
                  </a:lnTo>
                  <a:lnTo>
                    <a:pt x="281" y="12"/>
                  </a:lnTo>
                  <a:lnTo>
                    <a:pt x="271" y="10"/>
                  </a:lnTo>
                  <a:lnTo>
                    <a:pt x="262" y="7"/>
                  </a:lnTo>
                  <a:lnTo>
                    <a:pt x="252" y="6"/>
                  </a:lnTo>
                  <a:lnTo>
                    <a:pt x="243" y="5"/>
                  </a:lnTo>
                  <a:lnTo>
                    <a:pt x="236" y="5"/>
                  </a:lnTo>
                  <a:lnTo>
                    <a:pt x="228" y="6"/>
                  </a:lnTo>
                  <a:lnTo>
                    <a:pt x="219" y="8"/>
                  </a:lnTo>
                  <a:lnTo>
                    <a:pt x="210" y="10"/>
                  </a:lnTo>
                  <a:lnTo>
                    <a:pt x="201" y="12"/>
                  </a:lnTo>
                  <a:lnTo>
                    <a:pt x="190" y="16"/>
                  </a:lnTo>
                  <a:lnTo>
                    <a:pt x="180" y="19"/>
                  </a:lnTo>
                  <a:lnTo>
                    <a:pt x="168" y="22"/>
                  </a:lnTo>
                  <a:lnTo>
                    <a:pt x="158" y="27"/>
                  </a:lnTo>
                  <a:lnTo>
                    <a:pt x="147" y="30"/>
                  </a:lnTo>
                  <a:lnTo>
                    <a:pt x="135" y="33"/>
                  </a:lnTo>
                  <a:lnTo>
                    <a:pt x="124" y="36"/>
                  </a:lnTo>
                  <a:lnTo>
                    <a:pt x="112" y="38"/>
                  </a:lnTo>
                  <a:lnTo>
                    <a:pt x="101" y="41"/>
                  </a:lnTo>
                  <a:lnTo>
                    <a:pt x="90" y="42"/>
                  </a:lnTo>
                  <a:lnTo>
                    <a:pt x="79" y="42"/>
                  </a:lnTo>
                  <a:lnTo>
                    <a:pt x="68" y="42"/>
                  </a:lnTo>
                  <a:lnTo>
                    <a:pt x="57" y="41"/>
                  </a:lnTo>
                  <a:lnTo>
                    <a:pt x="47" y="40"/>
                  </a:lnTo>
                  <a:lnTo>
                    <a:pt x="38" y="37"/>
                  </a:lnTo>
                  <a:lnTo>
                    <a:pt x="28" y="34"/>
                  </a:lnTo>
                  <a:lnTo>
                    <a:pt x="19" y="31"/>
                  </a:lnTo>
                  <a:lnTo>
                    <a:pt x="10" y="27"/>
                  </a:lnTo>
                  <a:lnTo>
                    <a:pt x="0" y="24"/>
                  </a:lnTo>
                  <a:lnTo>
                    <a:pt x="0" y="28"/>
                  </a:lnTo>
                  <a:lnTo>
                    <a:pt x="1" y="34"/>
                  </a:lnTo>
                  <a:lnTo>
                    <a:pt x="1" y="38"/>
                  </a:lnTo>
                  <a:lnTo>
                    <a:pt x="1" y="43"/>
                  </a:lnTo>
                  <a:lnTo>
                    <a:pt x="10" y="47"/>
                  </a:lnTo>
                  <a:lnTo>
                    <a:pt x="19" y="50"/>
                  </a:lnTo>
                  <a:lnTo>
                    <a:pt x="28" y="53"/>
                  </a:lnTo>
                  <a:lnTo>
                    <a:pt x="38" y="56"/>
                  </a:lnTo>
                  <a:lnTo>
                    <a:pt x="48" y="59"/>
                  </a:lnTo>
                  <a:lnTo>
                    <a:pt x="58" y="60"/>
                  </a:lnTo>
                  <a:lnTo>
                    <a:pt x="68" y="61"/>
                  </a:lnTo>
                  <a:lnTo>
                    <a:pt x="79" y="62"/>
                  </a:lnTo>
                  <a:lnTo>
                    <a:pt x="90" y="61"/>
                  </a:lnTo>
                  <a:lnTo>
                    <a:pt x="101" y="60"/>
                  </a:lnTo>
                  <a:lnTo>
                    <a:pt x="113" y="59"/>
                  </a:lnTo>
                  <a:lnTo>
                    <a:pt x="124" y="56"/>
                  </a:lnTo>
                  <a:lnTo>
                    <a:pt x="135" y="53"/>
                  </a:lnTo>
                  <a:lnTo>
                    <a:pt x="147" y="50"/>
                  </a:lnTo>
                  <a:lnTo>
                    <a:pt x="158" y="47"/>
                  </a:lnTo>
                  <a:lnTo>
                    <a:pt x="168" y="43"/>
                  </a:lnTo>
                  <a:lnTo>
                    <a:pt x="180" y="40"/>
                  </a:lnTo>
                  <a:lnTo>
                    <a:pt x="189" y="36"/>
                  </a:lnTo>
                  <a:lnTo>
                    <a:pt x="200" y="33"/>
                  </a:lnTo>
                  <a:lnTo>
                    <a:pt x="210" y="30"/>
                  </a:lnTo>
                  <a:lnTo>
                    <a:pt x="218" y="28"/>
                  </a:lnTo>
                  <a:lnTo>
                    <a:pt x="227" y="26"/>
                  </a:lnTo>
                  <a:lnTo>
                    <a:pt x="235" y="25"/>
                  </a:lnTo>
                  <a:lnTo>
                    <a:pt x="242" y="24"/>
                  </a:lnTo>
                  <a:lnTo>
                    <a:pt x="252" y="25"/>
                  </a:lnTo>
                  <a:lnTo>
                    <a:pt x="262" y="25"/>
                  </a:lnTo>
                  <a:lnTo>
                    <a:pt x="271" y="27"/>
                  </a:lnTo>
                  <a:lnTo>
                    <a:pt x="280" y="29"/>
                  </a:lnTo>
                  <a:lnTo>
                    <a:pt x="289" y="33"/>
                  </a:lnTo>
                  <a:lnTo>
                    <a:pt x="298" y="35"/>
                  </a:lnTo>
                  <a:lnTo>
                    <a:pt x="308" y="39"/>
                  </a:lnTo>
                  <a:lnTo>
                    <a:pt x="316" y="42"/>
                  </a:lnTo>
                  <a:lnTo>
                    <a:pt x="326" y="46"/>
                  </a:lnTo>
                  <a:lnTo>
                    <a:pt x="335" y="50"/>
                  </a:lnTo>
                  <a:lnTo>
                    <a:pt x="345" y="52"/>
                  </a:lnTo>
                  <a:lnTo>
                    <a:pt x="354" y="55"/>
                  </a:lnTo>
                  <a:lnTo>
                    <a:pt x="363" y="58"/>
                  </a:lnTo>
                  <a:lnTo>
                    <a:pt x="374" y="60"/>
                  </a:lnTo>
                  <a:lnTo>
                    <a:pt x="383" y="60"/>
                  </a:lnTo>
                  <a:lnTo>
                    <a:pt x="395" y="61"/>
                  </a:lnTo>
                  <a:lnTo>
                    <a:pt x="405" y="60"/>
                  </a:lnTo>
                  <a:lnTo>
                    <a:pt x="417" y="59"/>
                  </a:lnTo>
                  <a:lnTo>
                    <a:pt x="428" y="57"/>
                  </a:lnTo>
                  <a:lnTo>
                    <a:pt x="439" y="55"/>
                  </a:lnTo>
                  <a:lnTo>
                    <a:pt x="450" y="52"/>
                  </a:lnTo>
                  <a:lnTo>
                    <a:pt x="462" y="48"/>
                  </a:lnTo>
                  <a:lnTo>
                    <a:pt x="473" y="45"/>
                  </a:lnTo>
                  <a:lnTo>
                    <a:pt x="483" y="41"/>
                  </a:lnTo>
                  <a:lnTo>
                    <a:pt x="494" y="38"/>
                  </a:lnTo>
                  <a:lnTo>
                    <a:pt x="504" y="34"/>
                  </a:lnTo>
                  <a:lnTo>
                    <a:pt x="515" y="31"/>
                  </a:lnTo>
                  <a:lnTo>
                    <a:pt x="524" y="28"/>
                  </a:lnTo>
                  <a:lnTo>
                    <a:pt x="533" y="26"/>
                  </a:lnTo>
                  <a:lnTo>
                    <a:pt x="541" y="24"/>
                  </a:lnTo>
                  <a:lnTo>
                    <a:pt x="549" y="23"/>
                  </a:lnTo>
                  <a:lnTo>
                    <a:pt x="557" y="23"/>
                  </a:lnTo>
                  <a:lnTo>
                    <a:pt x="558" y="23"/>
                  </a:lnTo>
                  <a:lnTo>
                    <a:pt x="559" y="24"/>
                  </a:lnTo>
                  <a:lnTo>
                    <a:pt x="560" y="24"/>
                  </a:lnTo>
                  <a:lnTo>
                    <a:pt x="569" y="25"/>
                  </a:lnTo>
                  <a:lnTo>
                    <a:pt x="579" y="27"/>
                  </a:lnTo>
                  <a:lnTo>
                    <a:pt x="588" y="28"/>
                  </a:lnTo>
                  <a:lnTo>
                    <a:pt x="597" y="31"/>
                  </a:lnTo>
                  <a:lnTo>
                    <a:pt x="606" y="34"/>
                  </a:lnTo>
                  <a:lnTo>
                    <a:pt x="615" y="37"/>
                  </a:lnTo>
                  <a:lnTo>
                    <a:pt x="624" y="41"/>
                  </a:lnTo>
                  <a:lnTo>
                    <a:pt x="633" y="44"/>
                  </a:lnTo>
                  <a:lnTo>
                    <a:pt x="642" y="47"/>
                  </a:lnTo>
                  <a:lnTo>
                    <a:pt x="651" y="50"/>
                  </a:lnTo>
                  <a:lnTo>
                    <a:pt x="660" y="53"/>
                  </a:lnTo>
                  <a:lnTo>
                    <a:pt x="669" y="56"/>
                  </a:lnTo>
                  <a:lnTo>
                    <a:pt x="679" y="58"/>
                  </a:lnTo>
                  <a:lnTo>
                    <a:pt x="689" y="60"/>
                  </a:lnTo>
                  <a:lnTo>
                    <a:pt x="699" y="61"/>
                  </a:lnTo>
                  <a:lnTo>
                    <a:pt x="710" y="61"/>
                  </a:lnTo>
                  <a:lnTo>
                    <a:pt x="721" y="60"/>
                  </a:lnTo>
                  <a:lnTo>
                    <a:pt x="732" y="59"/>
                  </a:lnTo>
                  <a:lnTo>
                    <a:pt x="743" y="57"/>
                  </a:lnTo>
                  <a:lnTo>
                    <a:pt x="755" y="55"/>
                  </a:lnTo>
                  <a:lnTo>
                    <a:pt x="766" y="52"/>
                  </a:lnTo>
                  <a:lnTo>
                    <a:pt x="777" y="48"/>
                  </a:lnTo>
                  <a:lnTo>
                    <a:pt x="789" y="45"/>
                  </a:lnTo>
                  <a:lnTo>
                    <a:pt x="800" y="41"/>
                  </a:lnTo>
                  <a:lnTo>
                    <a:pt x="810" y="38"/>
                  </a:lnTo>
                  <a:lnTo>
                    <a:pt x="821" y="35"/>
                  </a:lnTo>
                  <a:lnTo>
                    <a:pt x="831" y="31"/>
                  </a:lnTo>
                  <a:lnTo>
                    <a:pt x="840" y="28"/>
                  </a:lnTo>
                  <a:lnTo>
                    <a:pt x="850" y="26"/>
                  </a:lnTo>
                  <a:lnTo>
                    <a:pt x="858" y="24"/>
                  </a:lnTo>
                  <a:lnTo>
                    <a:pt x="866" y="23"/>
                  </a:lnTo>
                  <a:lnTo>
                    <a:pt x="873" y="22"/>
                  </a:lnTo>
                  <a:lnTo>
                    <a:pt x="883" y="23"/>
                  </a:lnTo>
                  <a:lnTo>
                    <a:pt x="893" y="24"/>
                  </a:lnTo>
                  <a:lnTo>
                    <a:pt x="901" y="26"/>
                  </a:lnTo>
                  <a:lnTo>
                    <a:pt x="911" y="28"/>
                  </a:lnTo>
                  <a:lnTo>
                    <a:pt x="920" y="31"/>
                  </a:lnTo>
                  <a:lnTo>
                    <a:pt x="929" y="34"/>
                  </a:lnTo>
                  <a:lnTo>
                    <a:pt x="938" y="38"/>
                  </a:lnTo>
                  <a:lnTo>
                    <a:pt x="946" y="41"/>
                  </a:lnTo>
                  <a:lnTo>
                    <a:pt x="956" y="45"/>
                  </a:lnTo>
                  <a:lnTo>
                    <a:pt x="964" y="48"/>
                  </a:lnTo>
                  <a:lnTo>
                    <a:pt x="974" y="51"/>
                  </a:lnTo>
                  <a:lnTo>
                    <a:pt x="983" y="54"/>
                  </a:lnTo>
                  <a:lnTo>
                    <a:pt x="993" y="57"/>
                  </a:lnTo>
                  <a:lnTo>
                    <a:pt x="1003" y="59"/>
                  </a:lnTo>
                  <a:lnTo>
                    <a:pt x="1013" y="59"/>
                  </a:lnTo>
                  <a:lnTo>
                    <a:pt x="1024" y="60"/>
                  </a:lnTo>
                  <a:lnTo>
                    <a:pt x="1035" y="59"/>
                  </a:lnTo>
                  <a:lnTo>
                    <a:pt x="1046" y="58"/>
                  </a:lnTo>
                  <a:lnTo>
                    <a:pt x="1057" y="56"/>
                  </a:lnTo>
                  <a:lnTo>
                    <a:pt x="1069" y="54"/>
                  </a:lnTo>
                  <a:lnTo>
                    <a:pt x="1080" y="51"/>
                  </a:lnTo>
                  <a:lnTo>
                    <a:pt x="1091" y="48"/>
                  </a:lnTo>
                  <a:lnTo>
                    <a:pt x="1103" y="44"/>
                  </a:lnTo>
                  <a:lnTo>
                    <a:pt x="1114" y="41"/>
                  </a:lnTo>
                  <a:lnTo>
                    <a:pt x="1124" y="37"/>
                  </a:lnTo>
                  <a:lnTo>
                    <a:pt x="1135" y="34"/>
                  </a:lnTo>
                  <a:lnTo>
                    <a:pt x="1145" y="31"/>
                  </a:lnTo>
                  <a:lnTo>
                    <a:pt x="1154" y="28"/>
                  </a:lnTo>
                  <a:lnTo>
                    <a:pt x="1164" y="25"/>
                  </a:lnTo>
                  <a:lnTo>
                    <a:pt x="1172" y="24"/>
                  </a:lnTo>
                  <a:lnTo>
                    <a:pt x="1180" y="22"/>
                  </a:lnTo>
                  <a:lnTo>
                    <a:pt x="1187" y="22"/>
                  </a:lnTo>
                  <a:lnTo>
                    <a:pt x="1198" y="22"/>
                  </a:lnTo>
                  <a:lnTo>
                    <a:pt x="1207" y="23"/>
                  </a:lnTo>
                  <a:lnTo>
                    <a:pt x="1216" y="25"/>
                  </a:lnTo>
                  <a:lnTo>
                    <a:pt x="1225" y="28"/>
                  </a:lnTo>
                  <a:lnTo>
                    <a:pt x="1235" y="30"/>
                  </a:lnTo>
                  <a:lnTo>
                    <a:pt x="1243" y="34"/>
                  </a:lnTo>
                  <a:lnTo>
                    <a:pt x="1253" y="37"/>
                  </a:lnTo>
                  <a:lnTo>
                    <a:pt x="1261" y="40"/>
                  </a:lnTo>
                  <a:lnTo>
                    <a:pt x="1271" y="44"/>
                  </a:lnTo>
                  <a:lnTo>
                    <a:pt x="1279" y="47"/>
                  </a:lnTo>
                  <a:lnTo>
                    <a:pt x="1289" y="51"/>
                  </a:lnTo>
                  <a:lnTo>
                    <a:pt x="1298" y="53"/>
                  </a:lnTo>
                  <a:lnTo>
                    <a:pt x="1308" y="55"/>
                  </a:lnTo>
                  <a:lnTo>
                    <a:pt x="1318" y="58"/>
                  </a:lnTo>
                  <a:lnTo>
                    <a:pt x="1328" y="59"/>
                  </a:lnTo>
                  <a:lnTo>
                    <a:pt x="1339" y="59"/>
                  </a:lnTo>
                  <a:lnTo>
                    <a:pt x="1349" y="59"/>
                  </a:lnTo>
                  <a:lnTo>
                    <a:pt x="1361" y="57"/>
                  </a:lnTo>
                  <a:lnTo>
                    <a:pt x="1372" y="55"/>
                  </a:lnTo>
                  <a:lnTo>
                    <a:pt x="1384" y="52"/>
                  </a:lnTo>
                  <a:lnTo>
                    <a:pt x="1395" y="50"/>
                  </a:lnTo>
                  <a:lnTo>
                    <a:pt x="1406" y="47"/>
                  </a:lnTo>
                  <a:lnTo>
                    <a:pt x="1418" y="43"/>
                  </a:lnTo>
                  <a:lnTo>
                    <a:pt x="1428" y="39"/>
                  </a:lnTo>
                  <a:lnTo>
                    <a:pt x="1439" y="35"/>
                  </a:lnTo>
                  <a:lnTo>
                    <a:pt x="1449" y="33"/>
                  </a:lnTo>
                  <a:lnTo>
                    <a:pt x="1460" y="29"/>
                  </a:lnTo>
                  <a:lnTo>
                    <a:pt x="1469" y="27"/>
                  </a:lnTo>
                  <a:lnTo>
                    <a:pt x="1477" y="24"/>
                  </a:lnTo>
                  <a:lnTo>
                    <a:pt x="1486" y="22"/>
                  </a:lnTo>
                  <a:lnTo>
                    <a:pt x="1494" y="21"/>
                  </a:lnTo>
                  <a:lnTo>
                    <a:pt x="1501" y="21"/>
                  </a:lnTo>
                  <a:lnTo>
                    <a:pt x="1502" y="21"/>
                  </a:lnTo>
                  <a:lnTo>
                    <a:pt x="1504" y="21"/>
                  </a:lnTo>
                  <a:lnTo>
                    <a:pt x="1505" y="21"/>
                  </a:lnTo>
                  <a:lnTo>
                    <a:pt x="1514" y="22"/>
                  </a:lnTo>
                  <a:lnTo>
                    <a:pt x="1524" y="24"/>
                  </a:lnTo>
                  <a:lnTo>
                    <a:pt x="1533" y="26"/>
                  </a:lnTo>
                  <a:lnTo>
                    <a:pt x="1542" y="29"/>
                  </a:lnTo>
                  <a:lnTo>
                    <a:pt x="1551" y="32"/>
                  </a:lnTo>
                  <a:lnTo>
                    <a:pt x="1560" y="35"/>
                  </a:lnTo>
                  <a:lnTo>
                    <a:pt x="1569" y="38"/>
                  </a:lnTo>
                  <a:lnTo>
                    <a:pt x="1578" y="41"/>
                  </a:lnTo>
                  <a:lnTo>
                    <a:pt x="1587" y="45"/>
                  </a:lnTo>
                  <a:lnTo>
                    <a:pt x="1596" y="48"/>
                  </a:lnTo>
                  <a:lnTo>
                    <a:pt x="1605" y="51"/>
                  </a:lnTo>
                  <a:lnTo>
                    <a:pt x="1614" y="54"/>
                  </a:lnTo>
                  <a:lnTo>
                    <a:pt x="1624" y="55"/>
                  </a:lnTo>
                  <a:lnTo>
                    <a:pt x="1634" y="57"/>
                  </a:lnTo>
                  <a:lnTo>
                    <a:pt x="1644" y="59"/>
                  </a:lnTo>
                  <a:lnTo>
                    <a:pt x="1655" y="59"/>
                  </a:lnTo>
                  <a:lnTo>
                    <a:pt x="1662" y="59"/>
                  </a:lnTo>
                  <a:lnTo>
                    <a:pt x="1670" y="58"/>
                  </a:lnTo>
                  <a:lnTo>
                    <a:pt x="1678" y="57"/>
                  </a:lnTo>
                  <a:lnTo>
                    <a:pt x="1685" y="55"/>
                  </a:lnTo>
                  <a:lnTo>
                    <a:pt x="1693" y="54"/>
                  </a:lnTo>
                  <a:lnTo>
                    <a:pt x="1701" y="52"/>
                  </a:lnTo>
                  <a:lnTo>
                    <a:pt x="1709" y="50"/>
                  </a:lnTo>
                  <a:lnTo>
                    <a:pt x="1717" y="48"/>
                  </a:lnTo>
                  <a:lnTo>
                    <a:pt x="1725" y="46"/>
                  </a:lnTo>
                  <a:lnTo>
                    <a:pt x="1732" y="43"/>
                  </a:lnTo>
                  <a:lnTo>
                    <a:pt x="1740" y="41"/>
                  </a:lnTo>
                  <a:lnTo>
                    <a:pt x="1748" y="38"/>
                  </a:lnTo>
                  <a:lnTo>
                    <a:pt x="1755" y="36"/>
                  </a:lnTo>
                  <a:lnTo>
                    <a:pt x="1763" y="34"/>
                  </a:lnTo>
                  <a:lnTo>
                    <a:pt x="1769" y="31"/>
                  </a:lnTo>
                  <a:lnTo>
                    <a:pt x="1777" y="29"/>
                  </a:lnTo>
                  <a:lnTo>
                    <a:pt x="1782" y="27"/>
                  </a:lnTo>
                  <a:lnTo>
                    <a:pt x="1788" y="25"/>
                  </a:lnTo>
                  <a:lnTo>
                    <a:pt x="1794" y="24"/>
                  </a:lnTo>
                  <a:lnTo>
                    <a:pt x="1799" y="23"/>
                  </a:lnTo>
                  <a:lnTo>
                    <a:pt x="1804" y="22"/>
                  </a:lnTo>
                  <a:lnTo>
                    <a:pt x="1809" y="21"/>
                  </a:lnTo>
                  <a:lnTo>
                    <a:pt x="1814" y="21"/>
                  </a:lnTo>
                  <a:lnTo>
                    <a:pt x="1819" y="21"/>
                  </a:lnTo>
                  <a:lnTo>
                    <a:pt x="1828" y="21"/>
                  </a:lnTo>
                  <a:lnTo>
                    <a:pt x="1837" y="22"/>
                  </a:lnTo>
                  <a:lnTo>
                    <a:pt x="1847" y="24"/>
                  </a:lnTo>
                  <a:lnTo>
                    <a:pt x="1856" y="27"/>
                  </a:lnTo>
                  <a:lnTo>
                    <a:pt x="1865" y="29"/>
                  </a:lnTo>
                  <a:lnTo>
                    <a:pt x="1874" y="33"/>
                  </a:lnTo>
                  <a:lnTo>
                    <a:pt x="1883" y="36"/>
                  </a:lnTo>
                  <a:lnTo>
                    <a:pt x="1892" y="39"/>
                  </a:lnTo>
                  <a:lnTo>
                    <a:pt x="1901" y="42"/>
                  </a:lnTo>
                  <a:lnTo>
                    <a:pt x="1910" y="46"/>
                  </a:lnTo>
                  <a:lnTo>
                    <a:pt x="1920" y="50"/>
                  </a:lnTo>
                  <a:lnTo>
                    <a:pt x="1929" y="52"/>
                  </a:lnTo>
                  <a:lnTo>
                    <a:pt x="1939" y="54"/>
                  </a:lnTo>
                  <a:lnTo>
                    <a:pt x="1949" y="57"/>
                  </a:lnTo>
                  <a:lnTo>
                    <a:pt x="1959" y="57"/>
                  </a:lnTo>
                  <a:lnTo>
                    <a:pt x="1970" y="58"/>
                  </a:lnTo>
                  <a:lnTo>
                    <a:pt x="1981" y="57"/>
                  </a:lnTo>
                  <a:lnTo>
                    <a:pt x="1991" y="56"/>
                  </a:lnTo>
                  <a:lnTo>
                    <a:pt x="2002" y="54"/>
                  </a:lnTo>
                  <a:lnTo>
                    <a:pt x="2012" y="52"/>
                  </a:lnTo>
                  <a:lnTo>
                    <a:pt x="2023" y="49"/>
                  </a:lnTo>
                  <a:lnTo>
                    <a:pt x="2034" y="46"/>
                  </a:lnTo>
                  <a:lnTo>
                    <a:pt x="2045" y="42"/>
                  </a:lnTo>
                  <a:lnTo>
                    <a:pt x="2056" y="39"/>
                  </a:lnTo>
                  <a:lnTo>
                    <a:pt x="2066" y="35"/>
                  </a:lnTo>
                  <a:lnTo>
                    <a:pt x="2076" y="32"/>
                  </a:lnTo>
                  <a:lnTo>
                    <a:pt x="2086" y="29"/>
                  </a:lnTo>
                  <a:lnTo>
                    <a:pt x="2096" y="26"/>
                  </a:lnTo>
                  <a:lnTo>
                    <a:pt x="2104" y="24"/>
                  </a:lnTo>
                  <a:lnTo>
                    <a:pt x="2113" y="22"/>
                  </a:lnTo>
                  <a:lnTo>
                    <a:pt x="2121" y="21"/>
                  </a:lnTo>
                  <a:lnTo>
                    <a:pt x="2128" y="20"/>
                  </a:lnTo>
                  <a:lnTo>
                    <a:pt x="2138" y="20"/>
                  </a:lnTo>
                  <a:lnTo>
                    <a:pt x="2148" y="21"/>
                  </a:lnTo>
                  <a:lnTo>
                    <a:pt x="2157" y="23"/>
                  </a:lnTo>
                  <a:lnTo>
                    <a:pt x="2166" y="25"/>
                  </a:lnTo>
                  <a:lnTo>
                    <a:pt x="2175" y="28"/>
                  </a:lnTo>
                  <a:lnTo>
                    <a:pt x="2184" y="31"/>
                  </a:lnTo>
                  <a:lnTo>
                    <a:pt x="2193" y="35"/>
                  </a:lnTo>
                  <a:lnTo>
                    <a:pt x="2202" y="38"/>
                  </a:lnTo>
                  <a:lnTo>
                    <a:pt x="2211" y="42"/>
                  </a:lnTo>
                  <a:lnTo>
                    <a:pt x="2220" y="46"/>
                  </a:lnTo>
                  <a:lnTo>
                    <a:pt x="2229" y="48"/>
                  </a:lnTo>
                  <a:lnTo>
                    <a:pt x="2238" y="51"/>
                  </a:lnTo>
                  <a:lnTo>
                    <a:pt x="2248" y="54"/>
                  </a:lnTo>
                  <a:lnTo>
                    <a:pt x="2258" y="55"/>
                  </a:lnTo>
                  <a:lnTo>
                    <a:pt x="2268" y="57"/>
                  </a:lnTo>
                  <a:lnTo>
                    <a:pt x="2279" y="57"/>
                  </a:lnTo>
                  <a:lnTo>
                    <a:pt x="2291" y="57"/>
                  </a:lnTo>
                  <a:lnTo>
                    <a:pt x="2303" y="55"/>
                  </a:lnTo>
                  <a:lnTo>
                    <a:pt x="2316" y="53"/>
                  </a:lnTo>
                  <a:lnTo>
                    <a:pt x="2329" y="50"/>
                  </a:lnTo>
                  <a:lnTo>
                    <a:pt x="2341" y="47"/>
                  </a:lnTo>
                  <a:lnTo>
                    <a:pt x="2353" y="43"/>
                  </a:lnTo>
                  <a:lnTo>
                    <a:pt x="2366" y="39"/>
                  </a:lnTo>
                  <a:lnTo>
                    <a:pt x="2377" y="35"/>
                  </a:lnTo>
                  <a:lnTo>
                    <a:pt x="2387" y="33"/>
                  </a:lnTo>
                  <a:lnTo>
                    <a:pt x="2396" y="29"/>
                  </a:lnTo>
                  <a:lnTo>
                    <a:pt x="2405" y="27"/>
                  </a:lnTo>
                  <a:lnTo>
                    <a:pt x="2413" y="24"/>
                  </a:lnTo>
                  <a:lnTo>
                    <a:pt x="2421" y="22"/>
                  </a:lnTo>
                  <a:lnTo>
                    <a:pt x="2429" y="21"/>
                  </a:lnTo>
                  <a:lnTo>
                    <a:pt x="2436" y="20"/>
                  </a:lnTo>
                  <a:lnTo>
                    <a:pt x="2442" y="20"/>
                  </a:lnTo>
                  <a:lnTo>
                    <a:pt x="2443" y="0"/>
                  </a:lnTo>
                </a:path>
              </a:pathLst>
            </a:custGeom>
            <a:solidFill>
              <a:srgbClr val="AAFFF4"/>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ru-RU"/>
            </a:p>
          </p:txBody>
        </p:sp>
        <p:sp>
          <p:nvSpPr>
            <p:cNvPr id="1037" name="Freeform 19"/>
            <p:cNvSpPr>
              <a:spLocks/>
            </p:cNvSpPr>
            <p:nvPr/>
          </p:nvSpPr>
          <p:spPr bwMode="auto">
            <a:xfrm>
              <a:off x="789" y="167"/>
              <a:ext cx="2444" cy="62"/>
            </a:xfrm>
            <a:custGeom>
              <a:avLst/>
              <a:gdLst>
                <a:gd name="T0" fmla="*/ 2387 w 2444"/>
                <a:gd name="T1" fmla="*/ 12 h 62"/>
                <a:gd name="T2" fmla="*/ 2279 w 2444"/>
                <a:gd name="T3" fmla="*/ 37 h 62"/>
                <a:gd name="T4" fmla="*/ 2193 w 2444"/>
                <a:gd name="T5" fmla="*/ 16 h 62"/>
                <a:gd name="T6" fmla="*/ 2114 w 2444"/>
                <a:gd name="T7" fmla="*/ 2 h 62"/>
                <a:gd name="T8" fmla="*/ 2024 w 2444"/>
                <a:gd name="T9" fmla="*/ 29 h 62"/>
                <a:gd name="T10" fmla="*/ 1929 w 2444"/>
                <a:gd name="T11" fmla="*/ 33 h 62"/>
                <a:gd name="T12" fmla="*/ 1848 w 2444"/>
                <a:gd name="T13" fmla="*/ 6 h 62"/>
                <a:gd name="T14" fmla="*/ 1800 w 2444"/>
                <a:gd name="T15" fmla="*/ 3 h 62"/>
                <a:gd name="T16" fmla="*/ 1740 w 2444"/>
                <a:gd name="T17" fmla="*/ 20 h 62"/>
                <a:gd name="T18" fmla="*/ 1670 w 2444"/>
                <a:gd name="T19" fmla="*/ 38 h 62"/>
                <a:gd name="T20" fmla="*/ 1586 w 2444"/>
                <a:gd name="T21" fmla="*/ 23 h 62"/>
                <a:gd name="T22" fmla="*/ 1505 w 2444"/>
                <a:gd name="T23" fmla="*/ 2 h 62"/>
                <a:gd name="T24" fmla="*/ 1441 w 2444"/>
                <a:gd name="T25" fmla="*/ 16 h 62"/>
                <a:gd name="T26" fmla="*/ 1339 w 2444"/>
                <a:gd name="T27" fmla="*/ 39 h 62"/>
                <a:gd name="T28" fmla="*/ 1253 w 2444"/>
                <a:gd name="T29" fmla="*/ 19 h 62"/>
                <a:gd name="T30" fmla="*/ 1173 w 2444"/>
                <a:gd name="T31" fmla="*/ 3 h 62"/>
                <a:gd name="T32" fmla="*/ 1081 w 2444"/>
                <a:gd name="T33" fmla="*/ 31 h 62"/>
                <a:gd name="T34" fmla="*/ 984 w 2444"/>
                <a:gd name="T35" fmla="*/ 34 h 62"/>
                <a:gd name="T36" fmla="*/ 902 w 2444"/>
                <a:gd name="T37" fmla="*/ 7 h 62"/>
                <a:gd name="T38" fmla="*/ 821 w 2444"/>
                <a:gd name="T39" fmla="*/ 14 h 62"/>
                <a:gd name="T40" fmla="*/ 721 w 2444"/>
                <a:gd name="T41" fmla="*/ 40 h 62"/>
                <a:gd name="T42" fmla="*/ 632 w 2444"/>
                <a:gd name="T43" fmla="*/ 22 h 62"/>
                <a:gd name="T44" fmla="*/ 558 w 2444"/>
                <a:gd name="T45" fmla="*/ 4 h 62"/>
                <a:gd name="T46" fmla="*/ 507 w 2444"/>
                <a:gd name="T47" fmla="*/ 15 h 62"/>
                <a:gd name="T48" fmla="*/ 405 w 2444"/>
                <a:gd name="T49" fmla="*/ 41 h 62"/>
                <a:gd name="T50" fmla="*/ 317 w 2444"/>
                <a:gd name="T51" fmla="*/ 24 h 62"/>
                <a:gd name="T52" fmla="*/ 236 w 2444"/>
                <a:gd name="T53" fmla="*/ 5 h 62"/>
                <a:gd name="T54" fmla="*/ 147 w 2444"/>
                <a:gd name="T55" fmla="*/ 30 h 62"/>
                <a:gd name="T56" fmla="*/ 48 w 2444"/>
                <a:gd name="T57" fmla="*/ 39 h 62"/>
                <a:gd name="T58" fmla="*/ 0 w 2444"/>
                <a:gd name="T59" fmla="*/ 42 h 62"/>
                <a:gd name="T60" fmla="*/ 90 w 2444"/>
                <a:gd name="T61" fmla="*/ 60 h 62"/>
                <a:gd name="T62" fmla="*/ 190 w 2444"/>
                <a:gd name="T63" fmla="*/ 35 h 62"/>
                <a:gd name="T64" fmla="*/ 272 w 2444"/>
                <a:gd name="T65" fmla="*/ 27 h 62"/>
                <a:gd name="T66" fmla="*/ 354 w 2444"/>
                <a:gd name="T67" fmla="*/ 54 h 62"/>
                <a:gd name="T68" fmla="*/ 451 w 2444"/>
                <a:gd name="T69" fmla="*/ 51 h 62"/>
                <a:gd name="T70" fmla="*/ 542 w 2444"/>
                <a:gd name="T71" fmla="*/ 24 h 62"/>
                <a:gd name="T72" fmla="*/ 589 w 2444"/>
                <a:gd name="T73" fmla="*/ 28 h 62"/>
                <a:gd name="T74" fmla="*/ 670 w 2444"/>
                <a:gd name="T75" fmla="*/ 55 h 62"/>
                <a:gd name="T76" fmla="*/ 767 w 2444"/>
                <a:gd name="T77" fmla="*/ 51 h 62"/>
                <a:gd name="T78" fmla="*/ 859 w 2444"/>
                <a:gd name="T79" fmla="*/ 24 h 62"/>
                <a:gd name="T80" fmla="*/ 938 w 2444"/>
                <a:gd name="T81" fmla="*/ 37 h 62"/>
                <a:gd name="T82" fmla="*/ 1025 w 2444"/>
                <a:gd name="T83" fmla="*/ 59 h 62"/>
                <a:gd name="T84" fmla="*/ 1125 w 2444"/>
                <a:gd name="T85" fmla="*/ 37 h 62"/>
                <a:gd name="T86" fmla="*/ 1208 w 2444"/>
                <a:gd name="T87" fmla="*/ 23 h 62"/>
                <a:gd name="T88" fmla="*/ 1290 w 2444"/>
                <a:gd name="T89" fmla="*/ 50 h 62"/>
                <a:gd name="T90" fmla="*/ 1384 w 2444"/>
                <a:gd name="T91" fmla="*/ 52 h 62"/>
                <a:gd name="T92" fmla="*/ 1478 w 2444"/>
                <a:gd name="T93" fmla="*/ 24 h 62"/>
                <a:gd name="T94" fmla="*/ 1525 w 2444"/>
                <a:gd name="T95" fmla="*/ 24 h 62"/>
                <a:gd name="T96" fmla="*/ 1605 w 2444"/>
                <a:gd name="T97" fmla="*/ 50 h 62"/>
                <a:gd name="T98" fmla="*/ 1686 w 2444"/>
                <a:gd name="T99" fmla="*/ 54 h 62"/>
                <a:gd name="T100" fmla="*/ 1756 w 2444"/>
                <a:gd name="T101" fmla="*/ 35 h 62"/>
                <a:gd name="T102" fmla="*/ 1810 w 2444"/>
                <a:gd name="T103" fmla="*/ 21 h 62"/>
                <a:gd name="T104" fmla="*/ 1883 w 2444"/>
                <a:gd name="T105" fmla="*/ 35 h 62"/>
                <a:gd name="T106" fmla="*/ 1970 w 2444"/>
                <a:gd name="T107" fmla="*/ 57 h 62"/>
                <a:gd name="T108" fmla="*/ 2067 w 2444"/>
                <a:gd name="T109" fmla="*/ 35 h 62"/>
                <a:gd name="T110" fmla="*/ 2148 w 2444"/>
                <a:gd name="T111" fmla="*/ 21 h 62"/>
                <a:gd name="T112" fmla="*/ 2230 w 2444"/>
                <a:gd name="T113" fmla="*/ 48 h 62"/>
                <a:gd name="T114" fmla="*/ 2329 w 2444"/>
                <a:gd name="T115" fmla="*/ 49 h 62"/>
                <a:gd name="T116" fmla="*/ 2422 w 2444"/>
                <a:gd name="T117" fmla="*/ 22 h 62"/>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444" h="62">
                  <a:moveTo>
                    <a:pt x="2443" y="0"/>
                  </a:moveTo>
                  <a:lnTo>
                    <a:pt x="2443" y="0"/>
                  </a:lnTo>
                  <a:lnTo>
                    <a:pt x="2437" y="0"/>
                  </a:lnTo>
                  <a:lnTo>
                    <a:pt x="2429" y="1"/>
                  </a:lnTo>
                  <a:lnTo>
                    <a:pt x="2422" y="2"/>
                  </a:lnTo>
                  <a:lnTo>
                    <a:pt x="2414" y="4"/>
                  </a:lnTo>
                  <a:lnTo>
                    <a:pt x="2405" y="7"/>
                  </a:lnTo>
                  <a:lnTo>
                    <a:pt x="2396" y="9"/>
                  </a:lnTo>
                  <a:lnTo>
                    <a:pt x="2387" y="12"/>
                  </a:lnTo>
                  <a:lnTo>
                    <a:pt x="2378" y="15"/>
                  </a:lnTo>
                  <a:lnTo>
                    <a:pt x="2366" y="19"/>
                  </a:lnTo>
                  <a:lnTo>
                    <a:pt x="2353" y="23"/>
                  </a:lnTo>
                  <a:lnTo>
                    <a:pt x="2341" y="27"/>
                  </a:lnTo>
                  <a:lnTo>
                    <a:pt x="2329" y="30"/>
                  </a:lnTo>
                  <a:lnTo>
                    <a:pt x="2316" y="33"/>
                  </a:lnTo>
                  <a:lnTo>
                    <a:pt x="2304" y="35"/>
                  </a:lnTo>
                  <a:lnTo>
                    <a:pt x="2292" y="37"/>
                  </a:lnTo>
                  <a:lnTo>
                    <a:pt x="2279" y="37"/>
                  </a:lnTo>
                  <a:lnTo>
                    <a:pt x="2268" y="37"/>
                  </a:lnTo>
                  <a:lnTo>
                    <a:pt x="2259" y="36"/>
                  </a:lnTo>
                  <a:lnTo>
                    <a:pt x="2248" y="34"/>
                  </a:lnTo>
                  <a:lnTo>
                    <a:pt x="2239" y="31"/>
                  </a:lnTo>
                  <a:lnTo>
                    <a:pt x="2230" y="29"/>
                  </a:lnTo>
                  <a:lnTo>
                    <a:pt x="2220" y="26"/>
                  </a:lnTo>
                  <a:lnTo>
                    <a:pt x="2211" y="22"/>
                  </a:lnTo>
                  <a:lnTo>
                    <a:pt x="2202" y="19"/>
                  </a:lnTo>
                  <a:lnTo>
                    <a:pt x="2193" y="16"/>
                  </a:lnTo>
                  <a:lnTo>
                    <a:pt x="2184" y="12"/>
                  </a:lnTo>
                  <a:lnTo>
                    <a:pt x="2175" y="9"/>
                  </a:lnTo>
                  <a:lnTo>
                    <a:pt x="2167" y="7"/>
                  </a:lnTo>
                  <a:lnTo>
                    <a:pt x="2157" y="4"/>
                  </a:lnTo>
                  <a:lnTo>
                    <a:pt x="2148" y="2"/>
                  </a:lnTo>
                  <a:lnTo>
                    <a:pt x="2138" y="1"/>
                  </a:lnTo>
                  <a:lnTo>
                    <a:pt x="2129" y="1"/>
                  </a:lnTo>
                  <a:lnTo>
                    <a:pt x="2122" y="1"/>
                  </a:lnTo>
                  <a:lnTo>
                    <a:pt x="2114" y="2"/>
                  </a:lnTo>
                  <a:lnTo>
                    <a:pt x="2105" y="4"/>
                  </a:lnTo>
                  <a:lnTo>
                    <a:pt x="2097" y="7"/>
                  </a:lnTo>
                  <a:lnTo>
                    <a:pt x="2087" y="9"/>
                  </a:lnTo>
                  <a:lnTo>
                    <a:pt x="2077" y="12"/>
                  </a:lnTo>
                  <a:lnTo>
                    <a:pt x="2067" y="16"/>
                  </a:lnTo>
                  <a:lnTo>
                    <a:pt x="2056" y="19"/>
                  </a:lnTo>
                  <a:lnTo>
                    <a:pt x="2046" y="23"/>
                  </a:lnTo>
                  <a:lnTo>
                    <a:pt x="2035" y="26"/>
                  </a:lnTo>
                  <a:lnTo>
                    <a:pt x="2024" y="29"/>
                  </a:lnTo>
                  <a:lnTo>
                    <a:pt x="2013" y="32"/>
                  </a:lnTo>
                  <a:lnTo>
                    <a:pt x="2002" y="34"/>
                  </a:lnTo>
                  <a:lnTo>
                    <a:pt x="1991" y="36"/>
                  </a:lnTo>
                  <a:lnTo>
                    <a:pt x="1981" y="37"/>
                  </a:lnTo>
                  <a:lnTo>
                    <a:pt x="1970" y="38"/>
                  </a:lnTo>
                  <a:lnTo>
                    <a:pt x="1959" y="38"/>
                  </a:lnTo>
                  <a:lnTo>
                    <a:pt x="1949" y="37"/>
                  </a:lnTo>
                  <a:lnTo>
                    <a:pt x="1939" y="35"/>
                  </a:lnTo>
                  <a:lnTo>
                    <a:pt x="1929" y="33"/>
                  </a:lnTo>
                  <a:lnTo>
                    <a:pt x="1920" y="30"/>
                  </a:lnTo>
                  <a:lnTo>
                    <a:pt x="1910" y="27"/>
                  </a:lnTo>
                  <a:lnTo>
                    <a:pt x="1901" y="24"/>
                  </a:lnTo>
                  <a:lnTo>
                    <a:pt x="1892" y="21"/>
                  </a:lnTo>
                  <a:lnTo>
                    <a:pt x="1883" y="18"/>
                  </a:lnTo>
                  <a:lnTo>
                    <a:pt x="1874" y="14"/>
                  </a:lnTo>
                  <a:lnTo>
                    <a:pt x="1866" y="11"/>
                  </a:lnTo>
                  <a:lnTo>
                    <a:pt x="1857" y="9"/>
                  </a:lnTo>
                  <a:lnTo>
                    <a:pt x="1848" y="6"/>
                  </a:lnTo>
                  <a:lnTo>
                    <a:pt x="1838" y="3"/>
                  </a:lnTo>
                  <a:lnTo>
                    <a:pt x="1829" y="2"/>
                  </a:lnTo>
                  <a:lnTo>
                    <a:pt x="1819" y="1"/>
                  </a:lnTo>
                  <a:lnTo>
                    <a:pt x="1815" y="1"/>
                  </a:lnTo>
                  <a:lnTo>
                    <a:pt x="1810" y="1"/>
                  </a:lnTo>
                  <a:lnTo>
                    <a:pt x="1805" y="2"/>
                  </a:lnTo>
                  <a:lnTo>
                    <a:pt x="1800" y="3"/>
                  </a:lnTo>
                  <a:lnTo>
                    <a:pt x="1795" y="4"/>
                  </a:lnTo>
                  <a:lnTo>
                    <a:pt x="1789" y="5"/>
                  </a:lnTo>
                  <a:lnTo>
                    <a:pt x="1783" y="7"/>
                  </a:lnTo>
                  <a:lnTo>
                    <a:pt x="1777" y="9"/>
                  </a:lnTo>
                  <a:lnTo>
                    <a:pt x="1770" y="11"/>
                  </a:lnTo>
                  <a:lnTo>
                    <a:pt x="1763" y="13"/>
                  </a:lnTo>
                  <a:lnTo>
                    <a:pt x="1755" y="16"/>
                  </a:lnTo>
                  <a:lnTo>
                    <a:pt x="1748" y="18"/>
                  </a:lnTo>
                  <a:lnTo>
                    <a:pt x="1740" y="20"/>
                  </a:lnTo>
                  <a:lnTo>
                    <a:pt x="1733" y="23"/>
                  </a:lnTo>
                  <a:lnTo>
                    <a:pt x="1725" y="26"/>
                  </a:lnTo>
                  <a:lnTo>
                    <a:pt x="1717" y="28"/>
                  </a:lnTo>
                  <a:lnTo>
                    <a:pt x="1709" y="30"/>
                  </a:lnTo>
                  <a:lnTo>
                    <a:pt x="1701" y="32"/>
                  </a:lnTo>
                  <a:lnTo>
                    <a:pt x="1693" y="34"/>
                  </a:lnTo>
                  <a:lnTo>
                    <a:pt x="1685" y="35"/>
                  </a:lnTo>
                  <a:lnTo>
                    <a:pt x="1678" y="37"/>
                  </a:lnTo>
                  <a:lnTo>
                    <a:pt x="1670" y="38"/>
                  </a:lnTo>
                  <a:lnTo>
                    <a:pt x="1662" y="38"/>
                  </a:lnTo>
                  <a:lnTo>
                    <a:pt x="1655" y="38"/>
                  </a:lnTo>
                  <a:lnTo>
                    <a:pt x="1644" y="38"/>
                  </a:lnTo>
                  <a:lnTo>
                    <a:pt x="1634" y="37"/>
                  </a:lnTo>
                  <a:lnTo>
                    <a:pt x="1624" y="35"/>
                  </a:lnTo>
                  <a:lnTo>
                    <a:pt x="1614" y="33"/>
                  </a:lnTo>
                  <a:lnTo>
                    <a:pt x="1605" y="30"/>
                  </a:lnTo>
                  <a:lnTo>
                    <a:pt x="1596" y="27"/>
                  </a:lnTo>
                  <a:lnTo>
                    <a:pt x="1586" y="23"/>
                  </a:lnTo>
                  <a:lnTo>
                    <a:pt x="1577" y="20"/>
                  </a:lnTo>
                  <a:lnTo>
                    <a:pt x="1569" y="17"/>
                  </a:lnTo>
                  <a:lnTo>
                    <a:pt x="1559" y="13"/>
                  </a:lnTo>
                  <a:lnTo>
                    <a:pt x="1551" y="10"/>
                  </a:lnTo>
                  <a:lnTo>
                    <a:pt x="1542" y="8"/>
                  </a:lnTo>
                  <a:lnTo>
                    <a:pt x="1533" y="5"/>
                  </a:lnTo>
                  <a:lnTo>
                    <a:pt x="1523" y="3"/>
                  </a:lnTo>
                  <a:lnTo>
                    <a:pt x="1514" y="2"/>
                  </a:lnTo>
                  <a:lnTo>
                    <a:pt x="1505" y="2"/>
                  </a:lnTo>
                  <a:lnTo>
                    <a:pt x="1504" y="2"/>
                  </a:lnTo>
                  <a:lnTo>
                    <a:pt x="1505" y="2"/>
                  </a:lnTo>
                  <a:lnTo>
                    <a:pt x="1497" y="2"/>
                  </a:lnTo>
                  <a:lnTo>
                    <a:pt x="1489" y="3"/>
                  </a:lnTo>
                  <a:lnTo>
                    <a:pt x="1481" y="5"/>
                  </a:lnTo>
                  <a:lnTo>
                    <a:pt x="1471" y="7"/>
                  </a:lnTo>
                  <a:lnTo>
                    <a:pt x="1462" y="9"/>
                  </a:lnTo>
                  <a:lnTo>
                    <a:pt x="1452" y="13"/>
                  </a:lnTo>
                  <a:lnTo>
                    <a:pt x="1441" y="16"/>
                  </a:lnTo>
                  <a:lnTo>
                    <a:pt x="1430" y="19"/>
                  </a:lnTo>
                  <a:lnTo>
                    <a:pt x="1418" y="23"/>
                  </a:lnTo>
                  <a:lnTo>
                    <a:pt x="1407" y="27"/>
                  </a:lnTo>
                  <a:lnTo>
                    <a:pt x="1396" y="30"/>
                  </a:lnTo>
                  <a:lnTo>
                    <a:pt x="1384" y="33"/>
                  </a:lnTo>
                  <a:lnTo>
                    <a:pt x="1373" y="35"/>
                  </a:lnTo>
                  <a:lnTo>
                    <a:pt x="1362" y="37"/>
                  </a:lnTo>
                  <a:lnTo>
                    <a:pt x="1350" y="38"/>
                  </a:lnTo>
                  <a:lnTo>
                    <a:pt x="1339" y="39"/>
                  </a:lnTo>
                  <a:lnTo>
                    <a:pt x="1328" y="39"/>
                  </a:lnTo>
                  <a:lnTo>
                    <a:pt x="1319" y="38"/>
                  </a:lnTo>
                  <a:lnTo>
                    <a:pt x="1308" y="36"/>
                  </a:lnTo>
                  <a:lnTo>
                    <a:pt x="1299" y="34"/>
                  </a:lnTo>
                  <a:lnTo>
                    <a:pt x="1290" y="31"/>
                  </a:lnTo>
                  <a:lnTo>
                    <a:pt x="1280" y="28"/>
                  </a:lnTo>
                  <a:lnTo>
                    <a:pt x="1271" y="26"/>
                  </a:lnTo>
                  <a:lnTo>
                    <a:pt x="1262" y="22"/>
                  </a:lnTo>
                  <a:lnTo>
                    <a:pt x="1253" y="19"/>
                  </a:lnTo>
                  <a:lnTo>
                    <a:pt x="1244" y="16"/>
                  </a:lnTo>
                  <a:lnTo>
                    <a:pt x="1235" y="12"/>
                  </a:lnTo>
                  <a:lnTo>
                    <a:pt x="1226" y="10"/>
                  </a:lnTo>
                  <a:lnTo>
                    <a:pt x="1217" y="7"/>
                  </a:lnTo>
                  <a:lnTo>
                    <a:pt x="1208" y="5"/>
                  </a:lnTo>
                  <a:lnTo>
                    <a:pt x="1198" y="3"/>
                  </a:lnTo>
                  <a:lnTo>
                    <a:pt x="1188" y="2"/>
                  </a:lnTo>
                  <a:lnTo>
                    <a:pt x="1181" y="2"/>
                  </a:lnTo>
                  <a:lnTo>
                    <a:pt x="1173" y="3"/>
                  </a:lnTo>
                  <a:lnTo>
                    <a:pt x="1164" y="5"/>
                  </a:lnTo>
                  <a:lnTo>
                    <a:pt x="1155" y="8"/>
                  </a:lnTo>
                  <a:lnTo>
                    <a:pt x="1145" y="10"/>
                  </a:lnTo>
                  <a:lnTo>
                    <a:pt x="1136" y="13"/>
                  </a:lnTo>
                  <a:lnTo>
                    <a:pt x="1125" y="17"/>
                  </a:lnTo>
                  <a:lnTo>
                    <a:pt x="1114" y="20"/>
                  </a:lnTo>
                  <a:lnTo>
                    <a:pt x="1104" y="24"/>
                  </a:lnTo>
                  <a:lnTo>
                    <a:pt x="1092" y="27"/>
                  </a:lnTo>
                  <a:lnTo>
                    <a:pt x="1081" y="31"/>
                  </a:lnTo>
                  <a:lnTo>
                    <a:pt x="1070" y="34"/>
                  </a:lnTo>
                  <a:lnTo>
                    <a:pt x="1058" y="36"/>
                  </a:lnTo>
                  <a:lnTo>
                    <a:pt x="1047" y="38"/>
                  </a:lnTo>
                  <a:lnTo>
                    <a:pt x="1036" y="39"/>
                  </a:lnTo>
                  <a:lnTo>
                    <a:pt x="1025" y="40"/>
                  </a:lnTo>
                  <a:lnTo>
                    <a:pt x="1014" y="39"/>
                  </a:lnTo>
                  <a:lnTo>
                    <a:pt x="1004" y="39"/>
                  </a:lnTo>
                  <a:lnTo>
                    <a:pt x="993" y="37"/>
                  </a:lnTo>
                  <a:lnTo>
                    <a:pt x="984" y="34"/>
                  </a:lnTo>
                  <a:lnTo>
                    <a:pt x="975" y="32"/>
                  </a:lnTo>
                  <a:lnTo>
                    <a:pt x="965" y="28"/>
                  </a:lnTo>
                  <a:lnTo>
                    <a:pt x="956" y="25"/>
                  </a:lnTo>
                  <a:lnTo>
                    <a:pt x="947" y="22"/>
                  </a:lnTo>
                  <a:lnTo>
                    <a:pt x="938" y="19"/>
                  </a:lnTo>
                  <a:lnTo>
                    <a:pt x="929" y="15"/>
                  </a:lnTo>
                  <a:lnTo>
                    <a:pt x="921" y="12"/>
                  </a:lnTo>
                  <a:lnTo>
                    <a:pt x="912" y="9"/>
                  </a:lnTo>
                  <a:lnTo>
                    <a:pt x="902" y="7"/>
                  </a:lnTo>
                  <a:lnTo>
                    <a:pt x="893" y="5"/>
                  </a:lnTo>
                  <a:lnTo>
                    <a:pt x="884" y="4"/>
                  </a:lnTo>
                  <a:lnTo>
                    <a:pt x="874" y="3"/>
                  </a:lnTo>
                  <a:lnTo>
                    <a:pt x="867" y="3"/>
                  </a:lnTo>
                  <a:lnTo>
                    <a:pt x="859" y="5"/>
                  </a:lnTo>
                  <a:lnTo>
                    <a:pt x="850" y="7"/>
                  </a:lnTo>
                  <a:lnTo>
                    <a:pt x="841" y="9"/>
                  </a:lnTo>
                  <a:lnTo>
                    <a:pt x="831" y="11"/>
                  </a:lnTo>
                  <a:lnTo>
                    <a:pt x="821" y="14"/>
                  </a:lnTo>
                  <a:lnTo>
                    <a:pt x="810" y="18"/>
                  </a:lnTo>
                  <a:lnTo>
                    <a:pt x="800" y="21"/>
                  </a:lnTo>
                  <a:lnTo>
                    <a:pt x="789" y="25"/>
                  </a:lnTo>
                  <a:lnTo>
                    <a:pt x="778" y="28"/>
                  </a:lnTo>
                  <a:lnTo>
                    <a:pt x="766" y="31"/>
                  </a:lnTo>
                  <a:lnTo>
                    <a:pt x="755" y="34"/>
                  </a:lnTo>
                  <a:lnTo>
                    <a:pt x="743" y="37"/>
                  </a:lnTo>
                  <a:lnTo>
                    <a:pt x="732" y="39"/>
                  </a:lnTo>
                  <a:lnTo>
                    <a:pt x="721" y="40"/>
                  </a:lnTo>
                  <a:lnTo>
                    <a:pt x="710" y="41"/>
                  </a:lnTo>
                  <a:lnTo>
                    <a:pt x="699" y="40"/>
                  </a:lnTo>
                  <a:lnTo>
                    <a:pt x="689" y="39"/>
                  </a:lnTo>
                  <a:lnTo>
                    <a:pt x="679" y="37"/>
                  </a:lnTo>
                  <a:lnTo>
                    <a:pt x="669" y="35"/>
                  </a:lnTo>
                  <a:lnTo>
                    <a:pt x="660" y="33"/>
                  </a:lnTo>
                  <a:lnTo>
                    <a:pt x="651" y="29"/>
                  </a:lnTo>
                  <a:lnTo>
                    <a:pt x="641" y="26"/>
                  </a:lnTo>
                  <a:lnTo>
                    <a:pt x="632" y="22"/>
                  </a:lnTo>
                  <a:lnTo>
                    <a:pt x="624" y="19"/>
                  </a:lnTo>
                  <a:lnTo>
                    <a:pt x="614" y="16"/>
                  </a:lnTo>
                  <a:lnTo>
                    <a:pt x="606" y="12"/>
                  </a:lnTo>
                  <a:lnTo>
                    <a:pt x="597" y="10"/>
                  </a:lnTo>
                  <a:lnTo>
                    <a:pt x="587" y="8"/>
                  </a:lnTo>
                  <a:lnTo>
                    <a:pt x="578" y="5"/>
                  </a:lnTo>
                  <a:lnTo>
                    <a:pt x="569" y="5"/>
                  </a:lnTo>
                  <a:lnTo>
                    <a:pt x="559" y="4"/>
                  </a:lnTo>
                  <a:lnTo>
                    <a:pt x="558" y="4"/>
                  </a:lnTo>
                  <a:lnTo>
                    <a:pt x="559" y="4"/>
                  </a:lnTo>
                  <a:lnTo>
                    <a:pt x="560" y="4"/>
                  </a:lnTo>
                  <a:lnTo>
                    <a:pt x="559" y="4"/>
                  </a:lnTo>
                  <a:lnTo>
                    <a:pt x="552" y="4"/>
                  </a:lnTo>
                  <a:lnTo>
                    <a:pt x="544" y="5"/>
                  </a:lnTo>
                  <a:lnTo>
                    <a:pt x="536" y="7"/>
                  </a:lnTo>
                  <a:lnTo>
                    <a:pt x="526" y="9"/>
                  </a:lnTo>
                  <a:lnTo>
                    <a:pt x="517" y="12"/>
                  </a:lnTo>
                  <a:lnTo>
                    <a:pt x="507" y="15"/>
                  </a:lnTo>
                  <a:lnTo>
                    <a:pt x="496" y="18"/>
                  </a:lnTo>
                  <a:lnTo>
                    <a:pt x="485" y="22"/>
                  </a:lnTo>
                  <a:lnTo>
                    <a:pt x="473" y="26"/>
                  </a:lnTo>
                  <a:lnTo>
                    <a:pt x="462" y="29"/>
                  </a:lnTo>
                  <a:lnTo>
                    <a:pt x="451" y="32"/>
                  </a:lnTo>
                  <a:lnTo>
                    <a:pt x="439" y="35"/>
                  </a:lnTo>
                  <a:lnTo>
                    <a:pt x="428" y="37"/>
                  </a:lnTo>
                  <a:lnTo>
                    <a:pt x="417" y="39"/>
                  </a:lnTo>
                  <a:lnTo>
                    <a:pt x="405" y="41"/>
                  </a:lnTo>
                  <a:lnTo>
                    <a:pt x="395" y="41"/>
                  </a:lnTo>
                  <a:lnTo>
                    <a:pt x="383" y="41"/>
                  </a:lnTo>
                  <a:lnTo>
                    <a:pt x="374" y="40"/>
                  </a:lnTo>
                  <a:lnTo>
                    <a:pt x="363" y="38"/>
                  </a:lnTo>
                  <a:lnTo>
                    <a:pt x="354" y="36"/>
                  </a:lnTo>
                  <a:lnTo>
                    <a:pt x="345" y="34"/>
                  </a:lnTo>
                  <a:lnTo>
                    <a:pt x="335" y="31"/>
                  </a:lnTo>
                  <a:lnTo>
                    <a:pt x="326" y="28"/>
                  </a:lnTo>
                  <a:lnTo>
                    <a:pt x="317" y="24"/>
                  </a:lnTo>
                  <a:lnTo>
                    <a:pt x="308" y="21"/>
                  </a:lnTo>
                  <a:lnTo>
                    <a:pt x="299" y="18"/>
                  </a:lnTo>
                  <a:lnTo>
                    <a:pt x="290" y="14"/>
                  </a:lnTo>
                  <a:lnTo>
                    <a:pt x="281" y="12"/>
                  </a:lnTo>
                  <a:lnTo>
                    <a:pt x="272" y="9"/>
                  </a:lnTo>
                  <a:lnTo>
                    <a:pt x="263" y="7"/>
                  </a:lnTo>
                  <a:lnTo>
                    <a:pt x="252" y="6"/>
                  </a:lnTo>
                  <a:lnTo>
                    <a:pt x="243" y="5"/>
                  </a:lnTo>
                  <a:lnTo>
                    <a:pt x="236" y="5"/>
                  </a:lnTo>
                  <a:lnTo>
                    <a:pt x="228" y="6"/>
                  </a:lnTo>
                  <a:lnTo>
                    <a:pt x="219" y="8"/>
                  </a:lnTo>
                  <a:lnTo>
                    <a:pt x="210" y="10"/>
                  </a:lnTo>
                  <a:lnTo>
                    <a:pt x="201" y="12"/>
                  </a:lnTo>
                  <a:lnTo>
                    <a:pt x="190" y="16"/>
                  </a:lnTo>
                  <a:lnTo>
                    <a:pt x="180" y="19"/>
                  </a:lnTo>
                  <a:lnTo>
                    <a:pt x="169" y="22"/>
                  </a:lnTo>
                  <a:lnTo>
                    <a:pt x="159" y="26"/>
                  </a:lnTo>
                  <a:lnTo>
                    <a:pt x="147" y="30"/>
                  </a:lnTo>
                  <a:lnTo>
                    <a:pt x="136" y="33"/>
                  </a:lnTo>
                  <a:lnTo>
                    <a:pt x="124" y="35"/>
                  </a:lnTo>
                  <a:lnTo>
                    <a:pt x="113" y="38"/>
                  </a:lnTo>
                  <a:lnTo>
                    <a:pt x="102" y="40"/>
                  </a:lnTo>
                  <a:lnTo>
                    <a:pt x="90" y="41"/>
                  </a:lnTo>
                  <a:lnTo>
                    <a:pt x="80" y="42"/>
                  </a:lnTo>
                  <a:lnTo>
                    <a:pt x="69" y="42"/>
                  </a:lnTo>
                  <a:lnTo>
                    <a:pt x="58" y="41"/>
                  </a:lnTo>
                  <a:lnTo>
                    <a:pt x="48" y="39"/>
                  </a:lnTo>
                  <a:lnTo>
                    <a:pt x="38" y="36"/>
                  </a:lnTo>
                  <a:lnTo>
                    <a:pt x="29" y="33"/>
                  </a:lnTo>
                  <a:lnTo>
                    <a:pt x="19" y="30"/>
                  </a:lnTo>
                  <a:lnTo>
                    <a:pt x="10" y="27"/>
                  </a:lnTo>
                  <a:lnTo>
                    <a:pt x="1" y="23"/>
                  </a:lnTo>
                  <a:lnTo>
                    <a:pt x="1" y="28"/>
                  </a:lnTo>
                  <a:lnTo>
                    <a:pt x="1" y="32"/>
                  </a:lnTo>
                  <a:lnTo>
                    <a:pt x="0" y="37"/>
                  </a:lnTo>
                  <a:lnTo>
                    <a:pt x="0" y="42"/>
                  </a:lnTo>
                  <a:lnTo>
                    <a:pt x="10" y="45"/>
                  </a:lnTo>
                  <a:lnTo>
                    <a:pt x="19" y="49"/>
                  </a:lnTo>
                  <a:lnTo>
                    <a:pt x="28" y="52"/>
                  </a:lnTo>
                  <a:lnTo>
                    <a:pt x="38" y="54"/>
                  </a:lnTo>
                  <a:lnTo>
                    <a:pt x="48" y="57"/>
                  </a:lnTo>
                  <a:lnTo>
                    <a:pt x="58" y="59"/>
                  </a:lnTo>
                  <a:lnTo>
                    <a:pt x="69" y="60"/>
                  </a:lnTo>
                  <a:lnTo>
                    <a:pt x="80" y="61"/>
                  </a:lnTo>
                  <a:lnTo>
                    <a:pt x="90" y="60"/>
                  </a:lnTo>
                  <a:lnTo>
                    <a:pt x="102" y="59"/>
                  </a:lnTo>
                  <a:lnTo>
                    <a:pt x="113" y="57"/>
                  </a:lnTo>
                  <a:lnTo>
                    <a:pt x="124" y="55"/>
                  </a:lnTo>
                  <a:lnTo>
                    <a:pt x="136" y="52"/>
                  </a:lnTo>
                  <a:lnTo>
                    <a:pt x="147" y="49"/>
                  </a:lnTo>
                  <a:lnTo>
                    <a:pt x="159" y="46"/>
                  </a:lnTo>
                  <a:lnTo>
                    <a:pt x="169" y="42"/>
                  </a:lnTo>
                  <a:lnTo>
                    <a:pt x="180" y="39"/>
                  </a:lnTo>
                  <a:lnTo>
                    <a:pt x="190" y="35"/>
                  </a:lnTo>
                  <a:lnTo>
                    <a:pt x="201" y="33"/>
                  </a:lnTo>
                  <a:lnTo>
                    <a:pt x="210" y="30"/>
                  </a:lnTo>
                  <a:lnTo>
                    <a:pt x="219" y="27"/>
                  </a:lnTo>
                  <a:lnTo>
                    <a:pt x="228" y="26"/>
                  </a:lnTo>
                  <a:lnTo>
                    <a:pt x="236" y="24"/>
                  </a:lnTo>
                  <a:lnTo>
                    <a:pt x="243" y="24"/>
                  </a:lnTo>
                  <a:lnTo>
                    <a:pt x="253" y="24"/>
                  </a:lnTo>
                  <a:lnTo>
                    <a:pt x="263" y="25"/>
                  </a:lnTo>
                  <a:lnTo>
                    <a:pt x="272" y="27"/>
                  </a:lnTo>
                  <a:lnTo>
                    <a:pt x="281" y="29"/>
                  </a:lnTo>
                  <a:lnTo>
                    <a:pt x="290" y="32"/>
                  </a:lnTo>
                  <a:lnTo>
                    <a:pt x="299" y="35"/>
                  </a:lnTo>
                  <a:lnTo>
                    <a:pt x="308" y="38"/>
                  </a:lnTo>
                  <a:lnTo>
                    <a:pt x="317" y="42"/>
                  </a:lnTo>
                  <a:lnTo>
                    <a:pt x="326" y="45"/>
                  </a:lnTo>
                  <a:lnTo>
                    <a:pt x="335" y="49"/>
                  </a:lnTo>
                  <a:lnTo>
                    <a:pt x="345" y="52"/>
                  </a:lnTo>
                  <a:lnTo>
                    <a:pt x="354" y="54"/>
                  </a:lnTo>
                  <a:lnTo>
                    <a:pt x="364" y="57"/>
                  </a:lnTo>
                  <a:lnTo>
                    <a:pt x="374" y="59"/>
                  </a:lnTo>
                  <a:lnTo>
                    <a:pt x="383" y="59"/>
                  </a:lnTo>
                  <a:lnTo>
                    <a:pt x="395" y="60"/>
                  </a:lnTo>
                  <a:lnTo>
                    <a:pt x="405" y="59"/>
                  </a:lnTo>
                  <a:lnTo>
                    <a:pt x="417" y="58"/>
                  </a:lnTo>
                  <a:lnTo>
                    <a:pt x="428" y="56"/>
                  </a:lnTo>
                  <a:lnTo>
                    <a:pt x="439" y="54"/>
                  </a:lnTo>
                  <a:lnTo>
                    <a:pt x="451" y="51"/>
                  </a:lnTo>
                  <a:lnTo>
                    <a:pt x="462" y="48"/>
                  </a:lnTo>
                  <a:lnTo>
                    <a:pt x="473" y="44"/>
                  </a:lnTo>
                  <a:lnTo>
                    <a:pt x="484" y="41"/>
                  </a:lnTo>
                  <a:lnTo>
                    <a:pt x="494" y="37"/>
                  </a:lnTo>
                  <a:lnTo>
                    <a:pt x="505" y="34"/>
                  </a:lnTo>
                  <a:lnTo>
                    <a:pt x="515" y="31"/>
                  </a:lnTo>
                  <a:lnTo>
                    <a:pt x="525" y="28"/>
                  </a:lnTo>
                  <a:lnTo>
                    <a:pt x="533" y="26"/>
                  </a:lnTo>
                  <a:lnTo>
                    <a:pt x="542" y="24"/>
                  </a:lnTo>
                  <a:lnTo>
                    <a:pt x="550" y="23"/>
                  </a:lnTo>
                  <a:lnTo>
                    <a:pt x="557" y="23"/>
                  </a:lnTo>
                  <a:lnTo>
                    <a:pt x="558" y="23"/>
                  </a:lnTo>
                  <a:lnTo>
                    <a:pt x="559" y="23"/>
                  </a:lnTo>
                  <a:lnTo>
                    <a:pt x="560" y="23"/>
                  </a:lnTo>
                  <a:lnTo>
                    <a:pt x="561" y="23"/>
                  </a:lnTo>
                  <a:lnTo>
                    <a:pt x="570" y="24"/>
                  </a:lnTo>
                  <a:lnTo>
                    <a:pt x="580" y="26"/>
                  </a:lnTo>
                  <a:lnTo>
                    <a:pt x="589" y="28"/>
                  </a:lnTo>
                  <a:lnTo>
                    <a:pt x="598" y="31"/>
                  </a:lnTo>
                  <a:lnTo>
                    <a:pt x="607" y="34"/>
                  </a:lnTo>
                  <a:lnTo>
                    <a:pt x="616" y="37"/>
                  </a:lnTo>
                  <a:lnTo>
                    <a:pt x="624" y="40"/>
                  </a:lnTo>
                  <a:lnTo>
                    <a:pt x="634" y="43"/>
                  </a:lnTo>
                  <a:lnTo>
                    <a:pt x="643" y="47"/>
                  </a:lnTo>
                  <a:lnTo>
                    <a:pt x="651" y="49"/>
                  </a:lnTo>
                  <a:lnTo>
                    <a:pt x="661" y="52"/>
                  </a:lnTo>
                  <a:lnTo>
                    <a:pt x="670" y="55"/>
                  </a:lnTo>
                  <a:lnTo>
                    <a:pt x="680" y="57"/>
                  </a:lnTo>
                  <a:lnTo>
                    <a:pt x="690" y="59"/>
                  </a:lnTo>
                  <a:lnTo>
                    <a:pt x="700" y="60"/>
                  </a:lnTo>
                  <a:lnTo>
                    <a:pt x="711" y="60"/>
                  </a:lnTo>
                  <a:lnTo>
                    <a:pt x="722" y="59"/>
                  </a:lnTo>
                  <a:lnTo>
                    <a:pt x="733" y="58"/>
                  </a:lnTo>
                  <a:lnTo>
                    <a:pt x="744" y="56"/>
                  </a:lnTo>
                  <a:lnTo>
                    <a:pt x="756" y="54"/>
                  </a:lnTo>
                  <a:lnTo>
                    <a:pt x="767" y="51"/>
                  </a:lnTo>
                  <a:lnTo>
                    <a:pt x="778" y="48"/>
                  </a:lnTo>
                  <a:lnTo>
                    <a:pt x="789" y="44"/>
                  </a:lnTo>
                  <a:lnTo>
                    <a:pt x="800" y="41"/>
                  </a:lnTo>
                  <a:lnTo>
                    <a:pt x="811" y="38"/>
                  </a:lnTo>
                  <a:lnTo>
                    <a:pt x="821" y="34"/>
                  </a:lnTo>
                  <a:lnTo>
                    <a:pt x="831" y="31"/>
                  </a:lnTo>
                  <a:lnTo>
                    <a:pt x="841" y="28"/>
                  </a:lnTo>
                  <a:lnTo>
                    <a:pt x="850" y="26"/>
                  </a:lnTo>
                  <a:lnTo>
                    <a:pt x="859" y="24"/>
                  </a:lnTo>
                  <a:lnTo>
                    <a:pt x="867" y="23"/>
                  </a:lnTo>
                  <a:lnTo>
                    <a:pt x="874" y="22"/>
                  </a:lnTo>
                  <a:lnTo>
                    <a:pt x="884" y="23"/>
                  </a:lnTo>
                  <a:lnTo>
                    <a:pt x="893" y="24"/>
                  </a:lnTo>
                  <a:lnTo>
                    <a:pt x="902" y="26"/>
                  </a:lnTo>
                  <a:lnTo>
                    <a:pt x="912" y="28"/>
                  </a:lnTo>
                  <a:lnTo>
                    <a:pt x="921" y="31"/>
                  </a:lnTo>
                  <a:lnTo>
                    <a:pt x="930" y="34"/>
                  </a:lnTo>
                  <a:lnTo>
                    <a:pt x="938" y="37"/>
                  </a:lnTo>
                  <a:lnTo>
                    <a:pt x="947" y="41"/>
                  </a:lnTo>
                  <a:lnTo>
                    <a:pt x="957" y="44"/>
                  </a:lnTo>
                  <a:lnTo>
                    <a:pt x="965" y="48"/>
                  </a:lnTo>
                  <a:lnTo>
                    <a:pt x="975" y="51"/>
                  </a:lnTo>
                  <a:lnTo>
                    <a:pt x="984" y="53"/>
                  </a:lnTo>
                  <a:lnTo>
                    <a:pt x="993" y="56"/>
                  </a:lnTo>
                  <a:lnTo>
                    <a:pt x="1004" y="57"/>
                  </a:lnTo>
                  <a:lnTo>
                    <a:pt x="1014" y="58"/>
                  </a:lnTo>
                  <a:lnTo>
                    <a:pt x="1025" y="59"/>
                  </a:lnTo>
                  <a:lnTo>
                    <a:pt x="1036" y="58"/>
                  </a:lnTo>
                  <a:lnTo>
                    <a:pt x="1047" y="57"/>
                  </a:lnTo>
                  <a:lnTo>
                    <a:pt x="1058" y="55"/>
                  </a:lnTo>
                  <a:lnTo>
                    <a:pt x="1070" y="53"/>
                  </a:lnTo>
                  <a:lnTo>
                    <a:pt x="1081" y="50"/>
                  </a:lnTo>
                  <a:lnTo>
                    <a:pt x="1092" y="47"/>
                  </a:lnTo>
                  <a:lnTo>
                    <a:pt x="1104" y="43"/>
                  </a:lnTo>
                  <a:lnTo>
                    <a:pt x="1114" y="40"/>
                  </a:lnTo>
                  <a:lnTo>
                    <a:pt x="1125" y="37"/>
                  </a:lnTo>
                  <a:lnTo>
                    <a:pt x="1136" y="33"/>
                  </a:lnTo>
                  <a:lnTo>
                    <a:pt x="1145" y="30"/>
                  </a:lnTo>
                  <a:lnTo>
                    <a:pt x="1155" y="27"/>
                  </a:lnTo>
                  <a:lnTo>
                    <a:pt x="1164" y="25"/>
                  </a:lnTo>
                  <a:lnTo>
                    <a:pt x="1173" y="23"/>
                  </a:lnTo>
                  <a:lnTo>
                    <a:pt x="1181" y="22"/>
                  </a:lnTo>
                  <a:lnTo>
                    <a:pt x="1188" y="22"/>
                  </a:lnTo>
                  <a:lnTo>
                    <a:pt x="1198" y="22"/>
                  </a:lnTo>
                  <a:lnTo>
                    <a:pt x="1208" y="23"/>
                  </a:lnTo>
                  <a:lnTo>
                    <a:pt x="1217" y="25"/>
                  </a:lnTo>
                  <a:lnTo>
                    <a:pt x="1226" y="27"/>
                  </a:lnTo>
                  <a:lnTo>
                    <a:pt x="1235" y="30"/>
                  </a:lnTo>
                  <a:lnTo>
                    <a:pt x="1244" y="33"/>
                  </a:lnTo>
                  <a:lnTo>
                    <a:pt x="1253" y="37"/>
                  </a:lnTo>
                  <a:lnTo>
                    <a:pt x="1262" y="39"/>
                  </a:lnTo>
                  <a:lnTo>
                    <a:pt x="1271" y="43"/>
                  </a:lnTo>
                  <a:lnTo>
                    <a:pt x="1280" y="47"/>
                  </a:lnTo>
                  <a:lnTo>
                    <a:pt x="1290" y="50"/>
                  </a:lnTo>
                  <a:lnTo>
                    <a:pt x="1299" y="52"/>
                  </a:lnTo>
                  <a:lnTo>
                    <a:pt x="1308" y="54"/>
                  </a:lnTo>
                  <a:lnTo>
                    <a:pt x="1319" y="57"/>
                  </a:lnTo>
                  <a:lnTo>
                    <a:pt x="1328" y="57"/>
                  </a:lnTo>
                  <a:lnTo>
                    <a:pt x="1339" y="58"/>
                  </a:lnTo>
                  <a:lnTo>
                    <a:pt x="1350" y="57"/>
                  </a:lnTo>
                  <a:lnTo>
                    <a:pt x="1362" y="56"/>
                  </a:lnTo>
                  <a:lnTo>
                    <a:pt x="1373" y="54"/>
                  </a:lnTo>
                  <a:lnTo>
                    <a:pt x="1384" y="52"/>
                  </a:lnTo>
                  <a:lnTo>
                    <a:pt x="1395" y="49"/>
                  </a:lnTo>
                  <a:lnTo>
                    <a:pt x="1407" y="46"/>
                  </a:lnTo>
                  <a:lnTo>
                    <a:pt x="1418" y="42"/>
                  </a:lnTo>
                  <a:lnTo>
                    <a:pt x="1428" y="38"/>
                  </a:lnTo>
                  <a:lnTo>
                    <a:pt x="1439" y="35"/>
                  </a:lnTo>
                  <a:lnTo>
                    <a:pt x="1449" y="32"/>
                  </a:lnTo>
                  <a:lnTo>
                    <a:pt x="1460" y="28"/>
                  </a:lnTo>
                  <a:lnTo>
                    <a:pt x="1470" y="26"/>
                  </a:lnTo>
                  <a:lnTo>
                    <a:pt x="1478" y="24"/>
                  </a:lnTo>
                  <a:lnTo>
                    <a:pt x="1487" y="22"/>
                  </a:lnTo>
                  <a:lnTo>
                    <a:pt x="1495" y="21"/>
                  </a:lnTo>
                  <a:lnTo>
                    <a:pt x="1502" y="21"/>
                  </a:lnTo>
                  <a:lnTo>
                    <a:pt x="1503" y="21"/>
                  </a:lnTo>
                  <a:lnTo>
                    <a:pt x="1505" y="21"/>
                  </a:lnTo>
                  <a:lnTo>
                    <a:pt x="1506" y="21"/>
                  </a:lnTo>
                  <a:lnTo>
                    <a:pt x="1515" y="22"/>
                  </a:lnTo>
                  <a:lnTo>
                    <a:pt x="1525" y="24"/>
                  </a:lnTo>
                  <a:lnTo>
                    <a:pt x="1534" y="26"/>
                  </a:lnTo>
                  <a:lnTo>
                    <a:pt x="1543" y="28"/>
                  </a:lnTo>
                  <a:lnTo>
                    <a:pt x="1552" y="31"/>
                  </a:lnTo>
                  <a:lnTo>
                    <a:pt x="1561" y="34"/>
                  </a:lnTo>
                  <a:lnTo>
                    <a:pt x="1570" y="38"/>
                  </a:lnTo>
                  <a:lnTo>
                    <a:pt x="1578" y="41"/>
                  </a:lnTo>
                  <a:lnTo>
                    <a:pt x="1587" y="44"/>
                  </a:lnTo>
                  <a:lnTo>
                    <a:pt x="1596" y="47"/>
                  </a:lnTo>
                  <a:lnTo>
                    <a:pt x="1605" y="50"/>
                  </a:lnTo>
                  <a:lnTo>
                    <a:pt x="1614" y="53"/>
                  </a:lnTo>
                  <a:lnTo>
                    <a:pt x="1624" y="54"/>
                  </a:lnTo>
                  <a:lnTo>
                    <a:pt x="1634" y="56"/>
                  </a:lnTo>
                  <a:lnTo>
                    <a:pt x="1644" y="57"/>
                  </a:lnTo>
                  <a:lnTo>
                    <a:pt x="1655" y="57"/>
                  </a:lnTo>
                  <a:lnTo>
                    <a:pt x="1663" y="57"/>
                  </a:lnTo>
                  <a:lnTo>
                    <a:pt x="1670" y="57"/>
                  </a:lnTo>
                  <a:lnTo>
                    <a:pt x="1678" y="56"/>
                  </a:lnTo>
                  <a:lnTo>
                    <a:pt x="1686" y="54"/>
                  </a:lnTo>
                  <a:lnTo>
                    <a:pt x="1694" y="53"/>
                  </a:lnTo>
                  <a:lnTo>
                    <a:pt x="1702" y="51"/>
                  </a:lnTo>
                  <a:lnTo>
                    <a:pt x="1710" y="49"/>
                  </a:lnTo>
                  <a:lnTo>
                    <a:pt x="1718" y="47"/>
                  </a:lnTo>
                  <a:lnTo>
                    <a:pt x="1726" y="45"/>
                  </a:lnTo>
                  <a:lnTo>
                    <a:pt x="1733" y="42"/>
                  </a:lnTo>
                  <a:lnTo>
                    <a:pt x="1741" y="40"/>
                  </a:lnTo>
                  <a:lnTo>
                    <a:pt x="1748" y="38"/>
                  </a:lnTo>
                  <a:lnTo>
                    <a:pt x="1756" y="35"/>
                  </a:lnTo>
                  <a:lnTo>
                    <a:pt x="1763" y="33"/>
                  </a:lnTo>
                  <a:lnTo>
                    <a:pt x="1770" y="31"/>
                  </a:lnTo>
                  <a:lnTo>
                    <a:pt x="1777" y="28"/>
                  </a:lnTo>
                  <a:lnTo>
                    <a:pt x="1783" y="27"/>
                  </a:lnTo>
                  <a:lnTo>
                    <a:pt x="1789" y="25"/>
                  </a:lnTo>
                  <a:lnTo>
                    <a:pt x="1795" y="24"/>
                  </a:lnTo>
                  <a:lnTo>
                    <a:pt x="1800" y="23"/>
                  </a:lnTo>
                  <a:lnTo>
                    <a:pt x="1805" y="22"/>
                  </a:lnTo>
                  <a:lnTo>
                    <a:pt x="1810" y="21"/>
                  </a:lnTo>
                  <a:lnTo>
                    <a:pt x="1814" y="20"/>
                  </a:lnTo>
                  <a:lnTo>
                    <a:pt x="1819" y="20"/>
                  </a:lnTo>
                  <a:lnTo>
                    <a:pt x="1829" y="21"/>
                  </a:lnTo>
                  <a:lnTo>
                    <a:pt x="1838" y="22"/>
                  </a:lnTo>
                  <a:lnTo>
                    <a:pt x="1848" y="24"/>
                  </a:lnTo>
                  <a:lnTo>
                    <a:pt x="1856" y="26"/>
                  </a:lnTo>
                  <a:lnTo>
                    <a:pt x="1866" y="28"/>
                  </a:lnTo>
                  <a:lnTo>
                    <a:pt x="1874" y="32"/>
                  </a:lnTo>
                  <a:lnTo>
                    <a:pt x="1883" y="35"/>
                  </a:lnTo>
                  <a:lnTo>
                    <a:pt x="1892" y="38"/>
                  </a:lnTo>
                  <a:lnTo>
                    <a:pt x="1902" y="42"/>
                  </a:lnTo>
                  <a:lnTo>
                    <a:pt x="1911" y="45"/>
                  </a:lnTo>
                  <a:lnTo>
                    <a:pt x="1920" y="49"/>
                  </a:lnTo>
                  <a:lnTo>
                    <a:pt x="1930" y="51"/>
                  </a:lnTo>
                  <a:lnTo>
                    <a:pt x="1939" y="53"/>
                  </a:lnTo>
                  <a:lnTo>
                    <a:pt x="1949" y="56"/>
                  </a:lnTo>
                  <a:lnTo>
                    <a:pt x="1960" y="56"/>
                  </a:lnTo>
                  <a:lnTo>
                    <a:pt x="1970" y="57"/>
                  </a:lnTo>
                  <a:lnTo>
                    <a:pt x="1981" y="56"/>
                  </a:lnTo>
                  <a:lnTo>
                    <a:pt x="1991" y="55"/>
                  </a:lnTo>
                  <a:lnTo>
                    <a:pt x="2002" y="53"/>
                  </a:lnTo>
                  <a:lnTo>
                    <a:pt x="2013" y="51"/>
                  </a:lnTo>
                  <a:lnTo>
                    <a:pt x="2024" y="48"/>
                  </a:lnTo>
                  <a:lnTo>
                    <a:pt x="2035" y="45"/>
                  </a:lnTo>
                  <a:lnTo>
                    <a:pt x="2046" y="42"/>
                  </a:lnTo>
                  <a:lnTo>
                    <a:pt x="2056" y="38"/>
                  </a:lnTo>
                  <a:lnTo>
                    <a:pt x="2067" y="35"/>
                  </a:lnTo>
                  <a:lnTo>
                    <a:pt x="2077" y="31"/>
                  </a:lnTo>
                  <a:lnTo>
                    <a:pt x="2087" y="28"/>
                  </a:lnTo>
                  <a:lnTo>
                    <a:pt x="2097" y="26"/>
                  </a:lnTo>
                  <a:lnTo>
                    <a:pt x="2105" y="23"/>
                  </a:lnTo>
                  <a:lnTo>
                    <a:pt x="2114" y="22"/>
                  </a:lnTo>
                  <a:lnTo>
                    <a:pt x="2122" y="20"/>
                  </a:lnTo>
                  <a:lnTo>
                    <a:pt x="2129" y="20"/>
                  </a:lnTo>
                  <a:lnTo>
                    <a:pt x="2138" y="20"/>
                  </a:lnTo>
                  <a:lnTo>
                    <a:pt x="2148" y="21"/>
                  </a:lnTo>
                  <a:lnTo>
                    <a:pt x="2157" y="23"/>
                  </a:lnTo>
                  <a:lnTo>
                    <a:pt x="2167" y="25"/>
                  </a:lnTo>
                  <a:lnTo>
                    <a:pt x="2175" y="28"/>
                  </a:lnTo>
                  <a:lnTo>
                    <a:pt x="2185" y="31"/>
                  </a:lnTo>
                  <a:lnTo>
                    <a:pt x="2193" y="34"/>
                  </a:lnTo>
                  <a:lnTo>
                    <a:pt x="2202" y="38"/>
                  </a:lnTo>
                  <a:lnTo>
                    <a:pt x="2211" y="41"/>
                  </a:lnTo>
                  <a:lnTo>
                    <a:pt x="2220" y="45"/>
                  </a:lnTo>
                  <a:lnTo>
                    <a:pt x="2230" y="48"/>
                  </a:lnTo>
                  <a:lnTo>
                    <a:pt x="2239" y="51"/>
                  </a:lnTo>
                  <a:lnTo>
                    <a:pt x="2248" y="53"/>
                  </a:lnTo>
                  <a:lnTo>
                    <a:pt x="2259" y="54"/>
                  </a:lnTo>
                  <a:lnTo>
                    <a:pt x="2268" y="56"/>
                  </a:lnTo>
                  <a:lnTo>
                    <a:pt x="2279" y="56"/>
                  </a:lnTo>
                  <a:lnTo>
                    <a:pt x="2292" y="56"/>
                  </a:lnTo>
                  <a:lnTo>
                    <a:pt x="2304" y="54"/>
                  </a:lnTo>
                  <a:lnTo>
                    <a:pt x="2316" y="52"/>
                  </a:lnTo>
                  <a:lnTo>
                    <a:pt x="2329" y="49"/>
                  </a:lnTo>
                  <a:lnTo>
                    <a:pt x="2341" y="47"/>
                  </a:lnTo>
                  <a:lnTo>
                    <a:pt x="2353" y="42"/>
                  </a:lnTo>
                  <a:lnTo>
                    <a:pt x="2366" y="39"/>
                  </a:lnTo>
                  <a:lnTo>
                    <a:pt x="2377" y="35"/>
                  </a:lnTo>
                  <a:lnTo>
                    <a:pt x="2387" y="32"/>
                  </a:lnTo>
                  <a:lnTo>
                    <a:pt x="2396" y="29"/>
                  </a:lnTo>
                  <a:lnTo>
                    <a:pt x="2405" y="26"/>
                  </a:lnTo>
                  <a:lnTo>
                    <a:pt x="2413" y="24"/>
                  </a:lnTo>
                  <a:lnTo>
                    <a:pt x="2422" y="22"/>
                  </a:lnTo>
                  <a:lnTo>
                    <a:pt x="2429" y="20"/>
                  </a:lnTo>
                  <a:lnTo>
                    <a:pt x="2437" y="20"/>
                  </a:lnTo>
                  <a:lnTo>
                    <a:pt x="2443" y="19"/>
                  </a:lnTo>
                  <a:lnTo>
                    <a:pt x="2443" y="0"/>
                  </a:lnTo>
                </a:path>
              </a:pathLst>
            </a:custGeom>
            <a:solidFill>
              <a:srgbClr val="AAFFF4"/>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ru-RU"/>
            </a:p>
          </p:txBody>
        </p:sp>
        <p:sp>
          <p:nvSpPr>
            <p:cNvPr id="1038" name="Freeform 20"/>
            <p:cNvSpPr>
              <a:spLocks/>
            </p:cNvSpPr>
            <p:nvPr/>
          </p:nvSpPr>
          <p:spPr bwMode="auto">
            <a:xfrm>
              <a:off x="3214" y="121"/>
              <a:ext cx="2445" cy="62"/>
            </a:xfrm>
            <a:custGeom>
              <a:avLst/>
              <a:gdLst>
                <a:gd name="T0" fmla="*/ 73 w 2447"/>
                <a:gd name="T1" fmla="*/ 25 h 62"/>
                <a:gd name="T2" fmla="*/ 161 w 2447"/>
                <a:gd name="T3" fmla="*/ 41 h 62"/>
                <a:gd name="T4" fmla="*/ 263 w 2447"/>
                <a:gd name="T5" fmla="*/ 16 h 62"/>
                <a:gd name="T6" fmla="*/ 316 w 2447"/>
                <a:gd name="T7" fmla="*/ 5 h 62"/>
                <a:gd name="T8" fmla="*/ 389 w 2447"/>
                <a:gd name="T9" fmla="*/ 23 h 62"/>
                <a:gd name="T10" fmla="*/ 477 w 2447"/>
                <a:gd name="T11" fmla="*/ 41 h 62"/>
                <a:gd name="T12" fmla="*/ 577 w 2447"/>
                <a:gd name="T13" fmla="*/ 15 h 62"/>
                <a:gd name="T14" fmla="*/ 620 w 2447"/>
                <a:gd name="T15" fmla="*/ 5 h 62"/>
                <a:gd name="T16" fmla="*/ 702 w 2447"/>
                <a:gd name="T17" fmla="*/ 29 h 62"/>
                <a:gd name="T18" fmla="*/ 795 w 2447"/>
                <a:gd name="T19" fmla="*/ 37 h 62"/>
                <a:gd name="T20" fmla="*/ 892 w 2447"/>
                <a:gd name="T21" fmla="*/ 8 h 62"/>
                <a:gd name="T22" fmla="*/ 954 w 2447"/>
                <a:gd name="T23" fmla="*/ 8 h 62"/>
                <a:gd name="T24" fmla="*/ 1036 w 2447"/>
                <a:gd name="T25" fmla="*/ 35 h 62"/>
                <a:gd name="T26" fmla="*/ 1133 w 2447"/>
                <a:gd name="T27" fmla="*/ 30 h 62"/>
                <a:gd name="T28" fmla="*/ 1227 w 2447"/>
                <a:gd name="T29" fmla="*/ 3 h 62"/>
                <a:gd name="T30" fmla="*/ 1270 w 2447"/>
                <a:gd name="T31" fmla="*/ 6 h 62"/>
                <a:gd name="T32" fmla="*/ 1351 w 2447"/>
                <a:gd name="T33" fmla="*/ 34 h 62"/>
                <a:gd name="T34" fmla="*/ 1448 w 2447"/>
                <a:gd name="T35" fmla="*/ 30 h 62"/>
                <a:gd name="T36" fmla="*/ 1541 w 2447"/>
                <a:gd name="T37" fmla="*/ 3 h 62"/>
                <a:gd name="T38" fmla="*/ 1620 w 2447"/>
                <a:gd name="T39" fmla="*/ 19 h 62"/>
                <a:gd name="T40" fmla="*/ 1707 w 2447"/>
                <a:gd name="T41" fmla="*/ 38 h 62"/>
                <a:gd name="T42" fmla="*/ 1806 w 2447"/>
                <a:gd name="T43" fmla="*/ 15 h 62"/>
                <a:gd name="T44" fmla="*/ 1849 w 2447"/>
                <a:gd name="T45" fmla="*/ 1 h 62"/>
                <a:gd name="T46" fmla="*/ 1932 w 2447"/>
                <a:gd name="T47" fmla="*/ 24 h 62"/>
                <a:gd name="T48" fmla="*/ 2022 w 2447"/>
                <a:gd name="T49" fmla="*/ 35 h 62"/>
                <a:gd name="T50" fmla="*/ 2117 w 2447"/>
                <a:gd name="T51" fmla="*/ 9 h 62"/>
                <a:gd name="T52" fmla="*/ 2197 w 2447"/>
                <a:gd name="T53" fmla="*/ 6 h 62"/>
                <a:gd name="T54" fmla="*/ 2278 w 2447"/>
                <a:gd name="T55" fmla="*/ 33 h 62"/>
                <a:gd name="T56" fmla="*/ 2384 w 2447"/>
                <a:gd name="T57" fmla="*/ 23 h 62"/>
                <a:gd name="T58" fmla="*/ 2372 w 2447"/>
                <a:gd name="T59" fmla="*/ 45 h 62"/>
                <a:gd name="T60" fmla="*/ 2269 w 2447"/>
                <a:gd name="T61" fmla="*/ 50 h 62"/>
                <a:gd name="T62" fmla="*/ 2188 w 2447"/>
                <a:gd name="T63" fmla="*/ 22 h 62"/>
                <a:gd name="T64" fmla="*/ 2107 w 2447"/>
                <a:gd name="T65" fmla="*/ 31 h 62"/>
                <a:gd name="T66" fmla="*/ 2011 w 2447"/>
                <a:gd name="T67" fmla="*/ 55 h 62"/>
                <a:gd name="T68" fmla="*/ 1923 w 2447"/>
                <a:gd name="T69" fmla="*/ 39 h 62"/>
                <a:gd name="T70" fmla="*/ 1842 w 2447"/>
                <a:gd name="T71" fmla="*/ 20 h 62"/>
                <a:gd name="T72" fmla="*/ 1774 w 2447"/>
                <a:gd name="T73" fmla="*/ 45 h 62"/>
                <a:gd name="T74" fmla="*/ 1676 w 2447"/>
                <a:gd name="T75" fmla="*/ 54 h 62"/>
                <a:gd name="T76" fmla="*/ 1594 w 2447"/>
                <a:gd name="T77" fmla="*/ 27 h 62"/>
                <a:gd name="T78" fmla="*/ 1513 w 2447"/>
                <a:gd name="T79" fmla="*/ 30 h 62"/>
                <a:gd name="T80" fmla="*/ 1415 w 2447"/>
                <a:gd name="T81" fmla="*/ 56 h 62"/>
                <a:gd name="T82" fmla="*/ 1324 w 2447"/>
                <a:gd name="T83" fmla="*/ 45 h 62"/>
                <a:gd name="T84" fmla="*/ 1243 w 2447"/>
                <a:gd name="T85" fmla="*/ 21 h 62"/>
                <a:gd name="T86" fmla="*/ 1197 w 2447"/>
                <a:gd name="T87" fmla="*/ 29 h 62"/>
                <a:gd name="T88" fmla="*/ 1099 w 2447"/>
                <a:gd name="T89" fmla="*/ 57 h 62"/>
                <a:gd name="T90" fmla="*/ 1008 w 2447"/>
                <a:gd name="T91" fmla="*/ 44 h 62"/>
                <a:gd name="T92" fmla="*/ 925 w 2447"/>
                <a:gd name="T93" fmla="*/ 22 h 62"/>
                <a:gd name="T94" fmla="*/ 840 w 2447"/>
                <a:gd name="T95" fmla="*/ 44 h 62"/>
                <a:gd name="T96" fmla="*/ 740 w 2447"/>
                <a:gd name="T97" fmla="*/ 58 h 62"/>
                <a:gd name="T98" fmla="*/ 657 w 2447"/>
                <a:gd name="T99" fmla="*/ 31 h 62"/>
                <a:gd name="T100" fmla="*/ 597 w 2447"/>
                <a:gd name="T101" fmla="*/ 29 h 62"/>
                <a:gd name="T102" fmla="*/ 500 w 2447"/>
                <a:gd name="T103" fmla="*/ 57 h 62"/>
                <a:gd name="T104" fmla="*/ 407 w 2447"/>
                <a:gd name="T105" fmla="*/ 50 h 62"/>
                <a:gd name="T106" fmla="*/ 326 w 2447"/>
                <a:gd name="T107" fmla="*/ 25 h 62"/>
                <a:gd name="T108" fmla="*/ 281 w 2447"/>
                <a:gd name="T109" fmla="*/ 29 h 62"/>
                <a:gd name="T110" fmla="*/ 184 w 2447"/>
                <a:gd name="T111" fmla="*/ 57 h 62"/>
                <a:gd name="T112" fmla="*/ 92 w 2447"/>
                <a:gd name="T113" fmla="*/ 50 h 62"/>
                <a:gd name="T114" fmla="*/ 10 w 2447"/>
                <a:gd name="T115" fmla="*/ 25 h 62"/>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447" h="62">
                  <a:moveTo>
                    <a:pt x="1" y="5"/>
                  </a:moveTo>
                  <a:lnTo>
                    <a:pt x="10" y="6"/>
                  </a:lnTo>
                  <a:lnTo>
                    <a:pt x="19" y="7"/>
                  </a:lnTo>
                  <a:lnTo>
                    <a:pt x="29" y="10"/>
                  </a:lnTo>
                  <a:lnTo>
                    <a:pt x="38" y="13"/>
                  </a:lnTo>
                  <a:lnTo>
                    <a:pt x="46" y="15"/>
                  </a:lnTo>
                  <a:lnTo>
                    <a:pt x="56" y="19"/>
                  </a:lnTo>
                  <a:lnTo>
                    <a:pt x="64" y="21"/>
                  </a:lnTo>
                  <a:lnTo>
                    <a:pt x="73" y="25"/>
                  </a:lnTo>
                  <a:lnTo>
                    <a:pt x="82" y="29"/>
                  </a:lnTo>
                  <a:lnTo>
                    <a:pt x="91" y="31"/>
                  </a:lnTo>
                  <a:lnTo>
                    <a:pt x="101" y="34"/>
                  </a:lnTo>
                  <a:lnTo>
                    <a:pt x="110" y="37"/>
                  </a:lnTo>
                  <a:lnTo>
                    <a:pt x="119" y="39"/>
                  </a:lnTo>
                  <a:lnTo>
                    <a:pt x="130" y="41"/>
                  </a:lnTo>
                  <a:lnTo>
                    <a:pt x="139" y="42"/>
                  </a:lnTo>
                  <a:lnTo>
                    <a:pt x="151" y="42"/>
                  </a:lnTo>
                  <a:lnTo>
                    <a:pt x="161" y="41"/>
                  </a:lnTo>
                  <a:lnTo>
                    <a:pt x="173" y="40"/>
                  </a:lnTo>
                  <a:lnTo>
                    <a:pt x="184" y="38"/>
                  </a:lnTo>
                  <a:lnTo>
                    <a:pt x="196" y="35"/>
                  </a:lnTo>
                  <a:lnTo>
                    <a:pt x="208" y="32"/>
                  </a:lnTo>
                  <a:lnTo>
                    <a:pt x="219" y="30"/>
                  </a:lnTo>
                  <a:lnTo>
                    <a:pt x="230" y="26"/>
                  </a:lnTo>
                  <a:lnTo>
                    <a:pt x="242" y="22"/>
                  </a:lnTo>
                  <a:lnTo>
                    <a:pt x="253" y="19"/>
                  </a:lnTo>
                  <a:lnTo>
                    <a:pt x="263" y="16"/>
                  </a:lnTo>
                  <a:lnTo>
                    <a:pt x="274" y="12"/>
                  </a:lnTo>
                  <a:lnTo>
                    <a:pt x="283" y="10"/>
                  </a:lnTo>
                  <a:lnTo>
                    <a:pt x="292" y="7"/>
                  </a:lnTo>
                  <a:lnTo>
                    <a:pt x="301" y="6"/>
                  </a:lnTo>
                  <a:lnTo>
                    <a:pt x="309" y="5"/>
                  </a:lnTo>
                  <a:lnTo>
                    <a:pt x="316" y="5"/>
                  </a:lnTo>
                  <a:lnTo>
                    <a:pt x="317" y="5"/>
                  </a:lnTo>
                  <a:lnTo>
                    <a:pt x="316" y="5"/>
                  </a:lnTo>
                  <a:lnTo>
                    <a:pt x="325" y="5"/>
                  </a:lnTo>
                  <a:lnTo>
                    <a:pt x="335" y="6"/>
                  </a:lnTo>
                  <a:lnTo>
                    <a:pt x="344" y="8"/>
                  </a:lnTo>
                  <a:lnTo>
                    <a:pt x="353" y="11"/>
                  </a:lnTo>
                  <a:lnTo>
                    <a:pt x="362" y="13"/>
                  </a:lnTo>
                  <a:lnTo>
                    <a:pt x="371" y="17"/>
                  </a:lnTo>
                  <a:lnTo>
                    <a:pt x="381" y="20"/>
                  </a:lnTo>
                  <a:lnTo>
                    <a:pt x="389" y="23"/>
                  </a:lnTo>
                  <a:lnTo>
                    <a:pt x="399" y="27"/>
                  </a:lnTo>
                  <a:lnTo>
                    <a:pt x="407" y="30"/>
                  </a:lnTo>
                  <a:lnTo>
                    <a:pt x="417" y="33"/>
                  </a:lnTo>
                  <a:lnTo>
                    <a:pt x="426" y="36"/>
                  </a:lnTo>
                  <a:lnTo>
                    <a:pt x="436" y="38"/>
                  </a:lnTo>
                  <a:lnTo>
                    <a:pt x="445" y="40"/>
                  </a:lnTo>
                  <a:lnTo>
                    <a:pt x="456" y="41"/>
                  </a:lnTo>
                  <a:lnTo>
                    <a:pt x="467" y="41"/>
                  </a:lnTo>
                  <a:lnTo>
                    <a:pt x="477" y="41"/>
                  </a:lnTo>
                  <a:lnTo>
                    <a:pt x="489" y="40"/>
                  </a:lnTo>
                  <a:lnTo>
                    <a:pt x="500" y="37"/>
                  </a:lnTo>
                  <a:lnTo>
                    <a:pt x="511" y="35"/>
                  </a:lnTo>
                  <a:lnTo>
                    <a:pt x="523" y="32"/>
                  </a:lnTo>
                  <a:lnTo>
                    <a:pt x="534" y="29"/>
                  </a:lnTo>
                  <a:lnTo>
                    <a:pt x="545" y="26"/>
                  </a:lnTo>
                  <a:lnTo>
                    <a:pt x="556" y="21"/>
                  </a:lnTo>
                  <a:lnTo>
                    <a:pt x="567" y="18"/>
                  </a:lnTo>
                  <a:lnTo>
                    <a:pt x="577" y="15"/>
                  </a:lnTo>
                  <a:lnTo>
                    <a:pt x="588" y="12"/>
                  </a:lnTo>
                  <a:lnTo>
                    <a:pt x="597" y="9"/>
                  </a:lnTo>
                  <a:lnTo>
                    <a:pt x="606" y="7"/>
                  </a:lnTo>
                  <a:lnTo>
                    <a:pt x="615" y="5"/>
                  </a:lnTo>
                  <a:lnTo>
                    <a:pt x="623" y="4"/>
                  </a:lnTo>
                  <a:lnTo>
                    <a:pt x="630" y="4"/>
                  </a:lnTo>
                  <a:lnTo>
                    <a:pt x="631" y="4"/>
                  </a:lnTo>
                  <a:lnTo>
                    <a:pt x="630" y="4"/>
                  </a:lnTo>
                  <a:lnTo>
                    <a:pt x="639" y="5"/>
                  </a:lnTo>
                  <a:lnTo>
                    <a:pt x="650" y="5"/>
                  </a:lnTo>
                  <a:lnTo>
                    <a:pt x="658" y="7"/>
                  </a:lnTo>
                  <a:lnTo>
                    <a:pt x="668" y="10"/>
                  </a:lnTo>
                  <a:lnTo>
                    <a:pt x="676" y="12"/>
                  </a:lnTo>
                  <a:lnTo>
                    <a:pt x="686" y="16"/>
                  </a:lnTo>
                  <a:lnTo>
                    <a:pt x="695" y="19"/>
                  </a:lnTo>
                  <a:lnTo>
                    <a:pt x="703" y="22"/>
                  </a:lnTo>
                  <a:lnTo>
                    <a:pt x="713" y="26"/>
                  </a:lnTo>
                  <a:lnTo>
                    <a:pt x="721" y="29"/>
                  </a:lnTo>
                  <a:lnTo>
                    <a:pt x="730" y="32"/>
                  </a:lnTo>
                  <a:lnTo>
                    <a:pt x="740" y="35"/>
                  </a:lnTo>
                  <a:lnTo>
                    <a:pt x="750" y="37"/>
                  </a:lnTo>
                  <a:lnTo>
                    <a:pt x="759" y="40"/>
                  </a:lnTo>
                  <a:lnTo>
                    <a:pt x="770" y="40"/>
                  </a:lnTo>
                  <a:lnTo>
                    <a:pt x="780" y="41"/>
                  </a:lnTo>
                  <a:lnTo>
                    <a:pt x="791" y="40"/>
                  </a:lnTo>
                  <a:lnTo>
                    <a:pt x="803" y="39"/>
                  </a:lnTo>
                  <a:lnTo>
                    <a:pt x="814" y="37"/>
                  </a:lnTo>
                  <a:lnTo>
                    <a:pt x="825" y="34"/>
                  </a:lnTo>
                  <a:lnTo>
                    <a:pt x="837" y="31"/>
                  </a:lnTo>
                  <a:lnTo>
                    <a:pt x="849" y="28"/>
                  </a:lnTo>
                  <a:lnTo>
                    <a:pt x="859" y="25"/>
                  </a:lnTo>
                  <a:lnTo>
                    <a:pt x="870" y="21"/>
                  </a:lnTo>
                  <a:lnTo>
                    <a:pt x="881" y="17"/>
                  </a:lnTo>
                  <a:lnTo>
                    <a:pt x="892" y="14"/>
                  </a:lnTo>
                  <a:lnTo>
                    <a:pt x="902" y="11"/>
                  </a:lnTo>
                  <a:lnTo>
                    <a:pt x="911" y="8"/>
                  </a:lnTo>
                  <a:lnTo>
                    <a:pt x="921" y="6"/>
                  </a:lnTo>
                  <a:lnTo>
                    <a:pt x="929" y="5"/>
                  </a:lnTo>
                  <a:lnTo>
                    <a:pt x="937" y="3"/>
                  </a:lnTo>
                  <a:lnTo>
                    <a:pt x="945" y="3"/>
                  </a:lnTo>
                  <a:lnTo>
                    <a:pt x="944" y="3"/>
                  </a:lnTo>
                  <a:lnTo>
                    <a:pt x="945" y="3"/>
                  </a:lnTo>
                  <a:lnTo>
                    <a:pt x="954" y="5"/>
                  </a:lnTo>
                  <a:lnTo>
                    <a:pt x="964" y="6"/>
                  </a:lnTo>
                  <a:lnTo>
                    <a:pt x="973" y="8"/>
                  </a:lnTo>
                  <a:lnTo>
                    <a:pt x="982" y="11"/>
                  </a:lnTo>
                  <a:lnTo>
                    <a:pt x="991" y="13"/>
                  </a:lnTo>
                  <a:lnTo>
                    <a:pt x="1000" y="17"/>
                  </a:lnTo>
                  <a:lnTo>
                    <a:pt x="1009" y="20"/>
                  </a:lnTo>
                  <a:lnTo>
                    <a:pt x="1018" y="23"/>
                  </a:lnTo>
                  <a:lnTo>
                    <a:pt x="1027" y="26"/>
                  </a:lnTo>
                  <a:lnTo>
                    <a:pt x="1036" y="29"/>
                  </a:lnTo>
                  <a:lnTo>
                    <a:pt x="1045" y="32"/>
                  </a:lnTo>
                  <a:lnTo>
                    <a:pt x="1055" y="35"/>
                  </a:lnTo>
                  <a:lnTo>
                    <a:pt x="1064" y="37"/>
                  </a:lnTo>
                  <a:lnTo>
                    <a:pt x="1074" y="38"/>
                  </a:lnTo>
                  <a:lnTo>
                    <a:pt x="1084" y="40"/>
                  </a:lnTo>
                  <a:lnTo>
                    <a:pt x="1095" y="40"/>
                  </a:lnTo>
                  <a:lnTo>
                    <a:pt x="1106" y="39"/>
                  </a:lnTo>
                  <a:lnTo>
                    <a:pt x="1118" y="38"/>
                  </a:lnTo>
                  <a:lnTo>
                    <a:pt x="1129" y="35"/>
                  </a:lnTo>
                  <a:lnTo>
                    <a:pt x="1140" y="33"/>
                  </a:lnTo>
                  <a:lnTo>
                    <a:pt x="1152" y="30"/>
                  </a:lnTo>
                  <a:lnTo>
                    <a:pt x="1163" y="27"/>
                  </a:lnTo>
                  <a:lnTo>
                    <a:pt x="1175" y="24"/>
                  </a:lnTo>
                  <a:lnTo>
                    <a:pt x="1186" y="20"/>
                  </a:lnTo>
                  <a:lnTo>
                    <a:pt x="1197" y="16"/>
                  </a:lnTo>
                  <a:lnTo>
                    <a:pt x="1207" y="13"/>
                  </a:lnTo>
                  <a:lnTo>
                    <a:pt x="1217" y="10"/>
                  </a:lnTo>
                  <a:lnTo>
                    <a:pt x="1228" y="7"/>
                  </a:lnTo>
                  <a:lnTo>
                    <a:pt x="1237" y="5"/>
                  </a:lnTo>
                  <a:lnTo>
                    <a:pt x="1246" y="3"/>
                  </a:lnTo>
                  <a:lnTo>
                    <a:pt x="1254" y="2"/>
                  </a:lnTo>
                  <a:lnTo>
                    <a:pt x="1261" y="2"/>
                  </a:lnTo>
                  <a:lnTo>
                    <a:pt x="1262" y="2"/>
                  </a:lnTo>
                  <a:lnTo>
                    <a:pt x="1261" y="2"/>
                  </a:lnTo>
                  <a:lnTo>
                    <a:pt x="1260" y="2"/>
                  </a:lnTo>
                  <a:lnTo>
                    <a:pt x="1261" y="2"/>
                  </a:lnTo>
                  <a:lnTo>
                    <a:pt x="1270" y="3"/>
                  </a:lnTo>
                  <a:lnTo>
                    <a:pt x="1280" y="4"/>
                  </a:lnTo>
                  <a:lnTo>
                    <a:pt x="1289" y="6"/>
                  </a:lnTo>
                  <a:lnTo>
                    <a:pt x="1298" y="9"/>
                  </a:lnTo>
                  <a:lnTo>
                    <a:pt x="1307" y="11"/>
                  </a:lnTo>
                  <a:lnTo>
                    <a:pt x="1316" y="15"/>
                  </a:lnTo>
                  <a:lnTo>
                    <a:pt x="1325" y="18"/>
                  </a:lnTo>
                  <a:lnTo>
                    <a:pt x="1334" y="21"/>
                  </a:lnTo>
                  <a:lnTo>
                    <a:pt x="1342" y="25"/>
                  </a:lnTo>
                  <a:lnTo>
                    <a:pt x="1352" y="28"/>
                  </a:lnTo>
                  <a:lnTo>
                    <a:pt x="1361" y="31"/>
                  </a:lnTo>
                  <a:lnTo>
                    <a:pt x="1370" y="34"/>
                  </a:lnTo>
                  <a:lnTo>
                    <a:pt x="1380" y="37"/>
                  </a:lnTo>
                  <a:lnTo>
                    <a:pt x="1390" y="38"/>
                  </a:lnTo>
                  <a:lnTo>
                    <a:pt x="1400" y="39"/>
                  </a:lnTo>
                  <a:lnTo>
                    <a:pt x="1411" y="40"/>
                  </a:lnTo>
                  <a:lnTo>
                    <a:pt x="1421" y="39"/>
                  </a:lnTo>
                  <a:lnTo>
                    <a:pt x="1433" y="38"/>
                  </a:lnTo>
                  <a:lnTo>
                    <a:pt x="1444" y="35"/>
                  </a:lnTo>
                  <a:lnTo>
                    <a:pt x="1456" y="33"/>
                  </a:lnTo>
                  <a:lnTo>
                    <a:pt x="1467" y="30"/>
                  </a:lnTo>
                  <a:lnTo>
                    <a:pt x="1478" y="27"/>
                  </a:lnTo>
                  <a:lnTo>
                    <a:pt x="1490" y="23"/>
                  </a:lnTo>
                  <a:lnTo>
                    <a:pt x="1500" y="20"/>
                  </a:lnTo>
                  <a:lnTo>
                    <a:pt x="1511" y="16"/>
                  </a:lnTo>
                  <a:lnTo>
                    <a:pt x="1522" y="13"/>
                  </a:lnTo>
                  <a:lnTo>
                    <a:pt x="1532" y="10"/>
                  </a:lnTo>
                  <a:lnTo>
                    <a:pt x="1542" y="7"/>
                  </a:lnTo>
                  <a:lnTo>
                    <a:pt x="1551" y="5"/>
                  </a:lnTo>
                  <a:lnTo>
                    <a:pt x="1560" y="3"/>
                  </a:lnTo>
                  <a:lnTo>
                    <a:pt x="1568" y="2"/>
                  </a:lnTo>
                  <a:lnTo>
                    <a:pt x="1575" y="2"/>
                  </a:lnTo>
                  <a:lnTo>
                    <a:pt x="1584" y="3"/>
                  </a:lnTo>
                  <a:lnTo>
                    <a:pt x="1594" y="5"/>
                  </a:lnTo>
                  <a:lnTo>
                    <a:pt x="1603" y="6"/>
                  </a:lnTo>
                  <a:lnTo>
                    <a:pt x="1613" y="9"/>
                  </a:lnTo>
                  <a:lnTo>
                    <a:pt x="1621" y="12"/>
                  </a:lnTo>
                  <a:lnTo>
                    <a:pt x="1631" y="15"/>
                  </a:lnTo>
                  <a:lnTo>
                    <a:pt x="1639" y="19"/>
                  </a:lnTo>
                  <a:lnTo>
                    <a:pt x="1648" y="21"/>
                  </a:lnTo>
                  <a:lnTo>
                    <a:pt x="1657" y="25"/>
                  </a:lnTo>
                  <a:lnTo>
                    <a:pt x="1667" y="28"/>
                  </a:lnTo>
                  <a:lnTo>
                    <a:pt x="1676" y="31"/>
                  </a:lnTo>
                  <a:lnTo>
                    <a:pt x="1685" y="34"/>
                  </a:lnTo>
                  <a:lnTo>
                    <a:pt x="1695" y="35"/>
                  </a:lnTo>
                  <a:lnTo>
                    <a:pt x="1705" y="37"/>
                  </a:lnTo>
                  <a:lnTo>
                    <a:pt x="1715" y="38"/>
                  </a:lnTo>
                  <a:lnTo>
                    <a:pt x="1726" y="38"/>
                  </a:lnTo>
                  <a:lnTo>
                    <a:pt x="1737" y="38"/>
                  </a:lnTo>
                  <a:lnTo>
                    <a:pt x="1748" y="37"/>
                  </a:lnTo>
                  <a:lnTo>
                    <a:pt x="1759" y="34"/>
                  </a:lnTo>
                  <a:lnTo>
                    <a:pt x="1770" y="32"/>
                  </a:lnTo>
                  <a:lnTo>
                    <a:pt x="1782" y="29"/>
                  </a:lnTo>
                  <a:lnTo>
                    <a:pt x="1792" y="26"/>
                  </a:lnTo>
                  <a:lnTo>
                    <a:pt x="1804" y="22"/>
                  </a:lnTo>
                  <a:lnTo>
                    <a:pt x="1814" y="19"/>
                  </a:lnTo>
                  <a:lnTo>
                    <a:pt x="1825" y="15"/>
                  </a:lnTo>
                  <a:lnTo>
                    <a:pt x="1835" y="12"/>
                  </a:lnTo>
                  <a:lnTo>
                    <a:pt x="1845" y="9"/>
                  </a:lnTo>
                  <a:lnTo>
                    <a:pt x="1855" y="6"/>
                  </a:lnTo>
                  <a:lnTo>
                    <a:pt x="1863" y="3"/>
                  </a:lnTo>
                  <a:lnTo>
                    <a:pt x="1872" y="2"/>
                  </a:lnTo>
                  <a:lnTo>
                    <a:pt x="1880" y="1"/>
                  </a:lnTo>
                  <a:lnTo>
                    <a:pt x="1887" y="1"/>
                  </a:lnTo>
                  <a:lnTo>
                    <a:pt x="1888" y="1"/>
                  </a:lnTo>
                  <a:lnTo>
                    <a:pt x="1887" y="1"/>
                  </a:lnTo>
                  <a:lnTo>
                    <a:pt x="1897" y="2"/>
                  </a:lnTo>
                  <a:lnTo>
                    <a:pt x="1907" y="3"/>
                  </a:lnTo>
                  <a:lnTo>
                    <a:pt x="1916" y="5"/>
                  </a:lnTo>
                  <a:lnTo>
                    <a:pt x="1925" y="8"/>
                  </a:lnTo>
                  <a:lnTo>
                    <a:pt x="1933" y="11"/>
                  </a:lnTo>
                  <a:lnTo>
                    <a:pt x="1943" y="14"/>
                  </a:lnTo>
                  <a:lnTo>
                    <a:pt x="1952" y="17"/>
                  </a:lnTo>
                  <a:lnTo>
                    <a:pt x="1961" y="20"/>
                  </a:lnTo>
                  <a:lnTo>
                    <a:pt x="1970" y="24"/>
                  </a:lnTo>
                  <a:lnTo>
                    <a:pt x="1978" y="27"/>
                  </a:lnTo>
                  <a:lnTo>
                    <a:pt x="1988" y="30"/>
                  </a:lnTo>
                  <a:lnTo>
                    <a:pt x="1997" y="32"/>
                  </a:lnTo>
                  <a:lnTo>
                    <a:pt x="2007" y="34"/>
                  </a:lnTo>
                  <a:lnTo>
                    <a:pt x="2017" y="36"/>
                  </a:lnTo>
                  <a:lnTo>
                    <a:pt x="2027" y="37"/>
                  </a:lnTo>
                  <a:lnTo>
                    <a:pt x="2038" y="37"/>
                  </a:lnTo>
                  <a:lnTo>
                    <a:pt x="2049" y="37"/>
                  </a:lnTo>
                  <a:lnTo>
                    <a:pt x="2060" y="35"/>
                  </a:lnTo>
                  <a:lnTo>
                    <a:pt x="2070" y="34"/>
                  </a:lnTo>
                  <a:lnTo>
                    <a:pt x="2081" y="31"/>
                  </a:lnTo>
                  <a:lnTo>
                    <a:pt x="2092" y="29"/>
                  </a:lnTo>
                  <a:lnTo>
                    <a:pt x="2103" y="25"/>
                  </a:lnTo>
                  <a:lnTo>
                    <a:pt x="2114" y="22"/>
                  </a:lnTo>
                  <a:lnTo>
                    <a:pt x="2125" y="19"/>
                  </a:lnTo>
                  <a:lnTo>
                    <a:pt x="2135" y="15"/>
                  </a:lnTo>
                  <a:lnTo>
                    <a:pt x="2145" y="12"/>
                  </a:lnTo>
                  <a:lnTo>
                    <a:pt x="2155" y="9"/>
                  </a:lnTo>
                  <a:lnTo>
                    <a:pt x="2164" y="6"/>
                  </a:lnTo>
                  <a:lnTo>
                    <a:pt x="2173" y="3"/>
                  </a:lnTo>
                  <a:lnTo>
                    <a:pt x="2182" y="2"/>
                  </a:lnTo>
                  <a:lnTo>
                    <a:pt x="2190" y="1"/>
                  </a:lnTo>
                  <a:lnTo>
                    <a:pt x="2197" y="0"/>
                  </a:lnTo>
                  <a:lnTo>
                    <a:pt x="2206" y="1"/>
                  </a:lnTo>
                  <a:lnTo>
                    <a:pt x="2217" y="1"/>
                  </a:lnTo>
                  <a:lnTo>
                    <a:pt x="2225" y="3"/>
                  </a:lnTo>
                  <a:lnTo>
                    <a:pt x="2235" y="6"/>
                  </a:lnTo>
                  <a:lnTo>
                    <a:pt x="2243" y="8"/>
                  </a:lnTo>
                  <a:lnTo>
                    <a:pt x="2253" y="12"/>
                  </a:lnTo>
                  <a:lnTo>
                    <a:pt x="2261" y="15"/>
                  </a:lnTo>
                  <a:lnTo>
                    <a:pt x="2270" y="18"/>
                  </a:lnTo>
                  <a:lnTo>
                    <a:pt x="2279" y="21"/>
                  </a:lnTo>
                  <a:lnTo>
                    <a:pt x="2288" y="25"/>
                  </a:lnTo>
                  <a:lnTo>
                    <a:pt x="2297" y="29"/>
                  </a:lnTo>
                  <a:lnTo>
                    <a:pt x="2307" y="31"/>
                  </a:lnTo>
                  <a:lnTo>
                    <a:pt x="2316" y="33"/>
                  </a:lnTo>
                  <a:lnTo>
                    <a:pt x="2326" y="35"/>
                  </a:lnTo>
                  <a:lnTo>
                    <a:pt x="2337" y="36"/>
                  </a:lnTo>
                  <a:lnTo>
                    <a:pt x="2347" y="37"/>
                  </a:lnTo>
                  <a:lnTo>
                    <a:pt x="2360" y="36"/>
                  </a:lnTo>
                  <a:lnTo>
                    <a:pt x="2372" y="35"/>
                  </a:lnTo>
                  <a:lnTo>
                    <a:pt x="2384" y="32"/>
                  </a:lnTo>
                  <a:lnTo>
                    <a:pt x="2396" y="30"/>
                  </a:lnTo>
                  <a:lnTo>
                    <a:pt x="2410" y="26"/>
                  </a:lnTo>
                  <a:lnTo>
                    <a:pt x="2422" y="23"/>
                  </a:lnTo>
                  <a:lnTo>
                    <a:pt x="2434" y="19"/>
                  </a:lnTo>
                  <a:lnTo>
                    <a:pt x="2446" y="15"/>
                  </a:lnTo>
                  <a:lnTo>
                    <a:pt x="2446" y="20"/>
                  </a:lnTo>
                  <a:lnTo>
                    <a:pt x="2446" y="26"/>
                  </a:lnTo>
                  <a:lnTo>
                    <a:pt x="2446" y="30"/>
                  </a:lnTo>
                  <a:lnTo>
                    <a:pt x="2446" y="34"/>
                  </a:lnTo>
                  <a:lnTo>
                    <a:pt x="2434" y="38"/>
                  </a:lnTo>
                  <a:lnTo>
                    <a:pt x="2422" y="42"/>
                  </a:lnTo>
                  <a:lnTo>
                    <a:pt x="2410" y="45"/>
                  </a:lnTo>
                  <a:lnTo>
                    <a:pt x="2397" y="48"/>
                  </a:lnTo>
                  <a:lnTo>
                    <a:pt x="2384" y="51"/>
                  </a:lnTo>
                  <a:lnTo>
                    <a:pt x="2372" y="54"/>
                  </a:lnTo>
                  <a:lnTo>
                    <a:pt x="2360" y="55"/>
                  </a:lnTo>
                  <a:lnTo>
                    <a:pt x="2347" y="56"/>
                  </a:lnTo>
                  <a:lnTo>
                    <a:pt x="2337" y="55"/>
                  </a:lnTo>
                  <a:lnTo>
                    <a:pt x="2326" y="54"/>
                  </a:lnTo>
                  <a:lnTo>
                    <a:pt x="2317" y="52"/>
                  </a:lnTo>
                  <a:lnTo>
                    <a:pt x="2307" y="50"/>
                  </a:lnTo>
                  <a:lnTo>
                    <a:pt x="2297" y="47"/>
                  </a:lnTo>
                  <a:lnTo>
                    <a:pt x="2289" y="44"/>
                  </a:lnTo>
                  <a:lnTo>
                    <a:pt x="2279" y="41"/>
                  </a:lnTo>
                  <a:lnTo>
                    <a:pt x="2271" y="37"/>
                  </a:lnTo>
                  <a:lnTo>
                    <a:pt x="2261" y="34"/>
                  </a:lnTo>
                  <a:lnTo>
                    <a:pt x="2253" y="30"/>
                  </a:lnTo>
                  <a:lnTo>
                    <a:pt x="2244" y="27"/>
                  </a:lnTo>
                  <a:lnTo>
                    <a:pt x="2235" y="25"/>
                  </a:lnTo>
                  <a:lnTo>
                    <a:pt x="2226" y="22"/>
                  </a:lnTo>
                  <a:lnTo>
                    <a:pt x="2217" y="20"/>
                  </a:lnTo>
                  <a:lnTo>
                    <a:pt x="2206" y="19"/>
                  </a:lnTo>
                  <a:lnTo>
                    <a:pt x="2197" y="19"/>
                  </a:lnTo>
                  <a:lnTo>
                    <a:pt x="2190" y="20"/>
                  </a:lnTo>
                  <a:lnTo>
                    <a:pt x="2182" y="21"/>
                  </a:lnTo>
                  <a:lnTo>
                    <a:pt x="2173" y="23"/>
                  </a:lnTo>
                  <a:lnTo>
                    <a:pt x="2164" y="25"/>
                  </a:lnTo>
                  <a:lnTo>
                    <a:pt x="2155" y="28"/>
                  </a:lnTo>
                  <a:lnTo>
                    <a:pt x="2145" y="31"/>
                  </a:lnTo>
                  <a:lnTo>
                    <a:pt x="2135" y="34"/>
                  </a:lnTo>
                  <a:lnTo>
                    <a:pt x="2125" y="38"/>
                  </a:lnTo>
                  <a:lnTo>
                    <a:pt x="2114" y="41"/>
                  </a:lnTo>
                  <a:lnTo>
                    <a:pt x="2103" y="44"/>
                  </a:lnTo>
                  <a:lnTo>
                    <a:pt x="2092" y="48"/>
                  </a:lnTo>
                  <a:lnTo>
                    <a:pt x="2081" y="50"/>
                  </a:lnTo>
                  <a:lnTo>
                    <a:pt x="2070" y="52"/>
                  </a:lnTo>
                  <a:lnTo>
                    <a:pt x="2060" y="54"/>
                  </a:lnTo>
                  <a:lnTo>
                    <a:pt x="2049" y="55"/>
                  </a:lnTo>
                  <a:lnTo>
                    <a:pt x="2039" y="56"/>
                  </a:lnTo>
                  <a:lnTo>
                    <a:pt x="2028" y="56"/>
                  </a:lnTo>
                  <a:lnTo>
                    <a:pt x="2018" y="55"/>
                  </a:lnTo>
                  <a:lnTo>
                    <a:pt x="2007" y="53"/>
                  </a:lnTo>
                  <a:lnTo>
                    <a:pt x="1998" y="51"/>
                  </a:lnTo>
                  <a:lnTo>
                    <a:pt x="1989" y="48"/>
                  </a:lnTo>
                  <a:lnTo>
                    <a:pt x="1979" y="45"/>
                  </a:lnTo>
                  <a:lnTo>
                    <a:pt x="1970" y="42"/>
                  </a:lnTo>
                  <a:lnTo>
                    <a:pt x="1961" y="39"/>
                  </a:lnTo>
                  <a:lnTo>
                    <a:pt x="1952" y="35"/>
                  </a:lnTo>
                  <a:lnTo>
                    <a:pt x="1943" y="32"/>
                  </a:lnTo>
                  <a:lnTo>
                    <a:pt x="1934" y="29"/>
                  </a:lnTo>
                  <a:lnTo>
                    <a:pt x="1925" y="27"/>
                  </a:lnTo>
                  <a:lnTo>
                    <a:pt x="1916" y="24"/>
                  </a:lnTo>
                  <a:lnTo>
                    <a:pt x="1907" y="22"/>
                  </a:lnTo>
                  <a:lnTo>
                    <a:pt x="1897" y="20"/>
                  </a:lnTo>
                  <a:lnTo>
                    <a:pt x="1887" y="20"/>
                  </a:lnTo>
                  <a:lnTo>
                    <a:pt x="1880" y="20"/>
                  </a:lnTo>
                  <a:lnTo>
                    <a:pt x="1872" y="21"/>
                  </a:lnTo>
                  <a:lnTo>
                    <a:pt x="1864" y="23"/>
                  </a:lnTo>
                  <a:lnTo>
                    <a:pt x="1855" y="25"/>
                  </a:lnTo>
                  <a:lnTo>
                    <a:pt x="1845" y="28"/>
                  </a:lnTo>
                  <a:lnTo>
                    <a:pt x="1836" y="31"/>
                  </a:lnTo>
                  <a:lnTo>
                    <a:pt x="1825" y="34"/>
                  </a:lnTo>
                  <a:lnTo>
                    <a:pt x="1815" y="38"/>
                  </a:lnTo>
                  <a:lnTo>
                    <a:pt x="1804" y="41"/>
                  </a:lnTo>
                  <a:lnTo>
                    <a:pt x="1793" y="45"/>
                  </a:lnTo>
                  <a:lnTo>
                    <a:pt x="1782" y="48"/>
                  </a:lnTo>
                  <a:lnTo>
                    <a:pt x="1771" y="51"/>
                  </a:lnTo>
                  <a:lnTo>
                    <a:pt x="1759" y="54"/>
                  </a:lnTo>
                  <a:lnTo>
                    <a:pt x="1748" y="56"/>
                  </a:lnTo>
                  <a:lnTo>
                    <a:pt x="1737" y="57"/>
                  </a:lnTo>
                  <a:lnTo>
                    <a:pt x="1726" y="58"/>
                  </a:lnTo>
                  <a:lnTo>
                    <a:pt x="1715" y="57"/>
                  </a:lnTo>
                  <a:lnTo>
                    <a:pt x="1705" y="56"/>
                  </a:lnTo>
                  <a:lnTo>
                    <a:pt x="1695" y="54"/>
                  </a:lnTo>
                  <a:lnTo>
                    <a:pt x="1685" y="52"/>
                  </a:lnTo>
                  <a:lnTo>
                    <a:pt x="1676" y="50"/>
                  </a:lnTo>
                  <a:lnTo>
                    <a:pt x="1667" y="46"/>
                  </a:lnTo>
                  <a:lnTo>
                    <a:pt x="1657" y="42"/>
                  </a:lnTo>
                  <a:lnTo>
                    <a:pt x="1648" y="39"/>
                  </a:lnTo>
                  <a:lnTo>
                    <a:pt x="1639" y="36"/>
                  </a:lnTo>
                  <a:lnTo>
                    <a:pt x="1631" y="32"/>
                  </a:lnTo>
                  <a:lnTo>
                    <a:pt x="1621" y="29"/>
                  </a:lnTo>
                  <a:lnTo>
                    <a:pt x="1613" y="27"/>
                  </a:lnTo>
                  <a:lnTo>
                    <a:pt x="1603" y="25"/>
                  </a:lnTo>
                  <a:lnTo>
                    <a:pt x="1594" y="22"/>
                  </a:lnTo>
                  <a:lnTo>
                    <a:pt x="1584" y="21"/>
                  </a:lnTo>
                  <a:lnTo>
                    <a:pt x="1575" y="21"/>
                  </a:lnTo>
                  <a:lnTo>
                    <a:pt x="1568" y="21"/>
                  </a:lnTo>
                  <a:lnTo>
                    <a:pt x="1560" y="23"/>
                  </a:lnTo>
                  <a:lnTo>
                    <a:pt x="1551" y="25"/>
                  </a:lnTo>
                  <a:lnTo>
                    <a:pt x="1542" y="27"/>
                  </a:lnTo>
                  <a:lnTo>
                    <a:pt x="1532" y="30"/>
                  </a:lnTo>
                  <a:lnTo>
                    <a:pt x="1522" y="32"/>
                  </a:lnTo>
                  <a:lnTo>
                    <a:pt x="1512" y="36"/>
                  </a:lnTo>
                  <a:lnTo>
                    <a:pt x="1501" y="40"/>
                  </a:lnTo>
                  <a:lnTo>
                    <a:pt x="1490" y="43"/>
                  </a:lnTo>
                  <a:lnTo>
                    <a:pt x="1478" y="46"/>
                  </a:lnTo>
                  <a:lnTo>
                    <a:pt x="1468" y="50"/>
                  </a:lnTo>
                  <a:lnTo>
                    <a:pt x="1456" y="52"/>
                  </a:lnTo>
                  <a:lnTo>
                    <a:pt x="1445" y="55"/>
                  </a:lnTo>
                  <a:lnTo>
                    <a:pt x="1434" y="56"/>
                  </a:lnTo>
                  <a:lnTo>
                    <a:pt x="1422" y="58"/>
                  </a:lnTo>
                  <a:lnTo>
                    <a:pt x="1411" y="58"/>
                  </a:lnTo>
                  <a:lnTo>
                    <a:pt x="1400" y="58"/>
                  </a:lnTo>
                  <a:lnTo>
                    <a:pt x="1390" y="57"/>
                  </a:lnTo>
                  <a:lnTo>
                    <a:pt x="1380" y="55"/>
                  </a:lnTo>
                  <a:lnTo>
                    <a:pt x="1371" y="54"/>
                  </a:lnTo>
                  <a:lnTo>
                    <a:pt x="1362" y="51"/>
                  </a:lnTo>
                  <a:lnTo>
                    <a:pt x="1352" y="48"/>
                  </a:lnTo>
                  <a:lnTo>
                    <a:pt x="1343" y="45"/>
                  </a:lnTo>
                  <a:lnTo>
                    <a:pt x="1335" y="41"/>
                  </a:lnTo>
                  <a:lnTo>
                    <a:pt x="1325" y="38"/>
                  </a:lnTo>
                  <a:lnTo>
                    <a:pt x="1317" y="35"/>
                  </a:lnTo>
                  <a:lnTo>
                    <a:pt x="1308" y="32"/>
                  </a:lnTo>
                  <a:lnTo>
                    <a:pt x="1299" y="29"/>
                  </a:lnTo>
                  <a:lnTo>
                    <a:pt x="1290" y="26"/>
                  </a:lnTo>
                  <a:lnTo>
                    <a:pt x="1280" y="25"/>
                  </a:lnTo>
                  <a:lnTo>
                    <a:pt x="1271" y="23"/>
                  </a:lnTo>
                  <a:lnTo>
                    <a:pt x="1262" y="21"/>
                  </a:lnTo>
                  <a:lnTo>
                    <a:pt x="1261" y="21"/>
                  </a:lnTo>
                  <a:lnTo>
                    <a:pt x="1260" y="21"/>
                  </a:lnTo>
                  <a:lnTo>
                    <a:pt x="1259" y="21"/>
                  </a:lnTo>
                  <a:lnTo>
                    <a:pt x="1258" y="21"/>
                  </a:lnTo>
                  <a:lnTo>
                    <a:pt x="1251" y="21"/>
                  </a:lnTo>
                  <a:lnTo>
                    <a:pt x="1243" y="23"/>
                  </a:lnTo>
                  <a:lnTo>
                    <a:pt x="1234" y="25"/>
                  </a:lnTo>
                  <a:lnTo>
                    <a:pt x="1225" y="27"/>
                  </a:lnTo>
                  <a:lnTo>
                    <a:pt x="1216" y="29"/>
                  </a:lnTo>
                  <a:lnTo>
                    <a:pt x="1206" y="32"/>
                  </a:lnTo>
                  <a:lnTo>
                    <a:pt x="1196" y="35"/>
                  </a:lnTo>
                  <a:lnTo>
                    <a:pt x="1185" y="39"/>
                  </a:lnTo>
                  <a:lnTo>
                    <a:pt x="1174" y="43"/>
                  </a:lnTo>
                  <a:lnTo>
                    <a:pt x="1163" y="46"/>
                  </a:lnTo>
                  <a:lnTo>
                    <a:pt x="1152" y="50"/>
                  </a:lnTo>
                  <a:lnTo>
                    <a:pt x="1141" y="52"/>
                  </a:lnTo>
                  <a:lnTo>
                    <a:pt x="1129" y="55"/>
                  </a:lnTo>
                  <a:lnTo>
                    <a:pt x="1118" y="57"/>
                  </a:lnTo>
                  <a:lnTo>
                    <a:pt x="1107" y="58"/>
                  </a:lnTo>
                  <a:lnTo>
                    <a:pt x="1096" y="59"/>
                  </a:lnTo>
                  <a:lnTo>
                    <a:pt x="1085" y="58"/>
                  </a:lnTo>
                  <a:lnTo>
                    <a:pt x="1075" y="58"/>
                  </a:lnTo>
                  <a:lnTo>
                    <a:pt x="1065" y="55"/>
                  </a:lnTo>
                  <a:lnTo>
                    <a:pt x="1056" y="53"/>
                  </a:lnTo>
                  <a:lnTo>
                    <a:pt x="1046" y="51"/>
                  </a:lnTo>
                  <a:lnTo>
                    <a:pt x="1036" y="47"/>
                  </a:lnTo>
                  <a:lnTo>
                    <a:pt x="1027" y="44"/>
                  </a:lnTo>
                  <a:lnTo>
                    <a:pt x="1018" y="40"/>
                  </a:lnTo>
                  <a:lnTo>
                    <a:pt x="1009" y="37"/>
                  </a:lnTo>
                  <a:lnTo>
                    <a:pt x="1000" y="34"/>
                  </a:lnTo>
                  <a:lnTo>
                    <a:pt x="991" y="30"/>
                  </a:lnTo>
                  <a:lnTo>
                    <a:pt x="982" y="28"/>
                  </a:lnTo>
                  <a:lnTo>
                    <a:pt x="973" y="26"/>
                  </a:lnTo>
                  <a:lnTo>
                    <a:pt x="964" y="23"/>
                  </a:lnTo>
                  <a:lnTo>
                    <a:pt x="954" y="23"/>
                  </a:lnTo>
                  <a:lnTo>
                    <a:pt x="944" y="22"/>
                  </a:lnTo>
                  <a:lnTo>
                    <a:pt x="937" y="23"/>
                  </a:lnTo>
                  <a:lnTo>
                    <a:pt x="929" y="24"/>
                  </a:lnTo>
                  <a:lnTo>
                    <a:pt x="920" y="26"/>
                  </a:lnTo>
                  <a:lnTo>
                    <a:pt x="911" y="28"/>
                  </a:lnTo>
                  <a:lnTo>
                    <a:pt x="901" y="31"/>
                  </a:lnTo>
                  <a:lnTo>
                    <a:pt x="891" y="34"/>
                  </a:lnTo>
                  <a:lnTo>
                    <a:pt x="881" y="37"/>
                  </a:lnTo>
                  <a:lnTo>
                    <a:pt x="870" y="41"/>
                  </a:lnTo>
                  <a:lnTo>
                    <a:pt x="859" y="44"/>
                  </a:lnTo>
                  <a:lnTo>
                    <a:pt x="848" y="48"/>
                  </a:lnTo>
                  <a:lnTo>
                    <a:pt x="837" y="51"/>
                  </a:lnTo>
                  <a:lnTo>
                    <a:pt x="825" y="54"/>
                  </a:lnTo>
                  <a:lnTo>
                    <a:pt x="814" y="56"/>
                  </a:lnTo>
                  <a:lnTo>
                    <a:pt x="803" y="58"/>
                  </a:lnTo>
                  <a:lnTo>
                    <a:pt x="791" y="59"/>
                  </a:lnTo>
                  <a:lnTo>
                    <a:pt x="780" y="59"/>
                  </a:lnTo>
                  <a:lnTo>
                    <a:pt x="770" y="59"/>
                  </a:lnTo>
                  <a:lnTo>
                    <a:pt x="759" y="58"/>
                  </a:lnTo>
                  <a:lnTo>
                    <a:pt x="750" y="56"/>
                  </a:lnTo>
                  <a:lnTo>
                    <a:pt x="740" y="54"/>
                  </a:lnTo>
                  <a:lnTo>
                    <a:pt x="730" y="51"/>
                  </a:lnTo>
                  <a:lnTo>
                    <a:pt x="721" y="48"/>
                  </a:lnTo>
                  <a:lnTo>
                    <a:pt x="713" y="45"/>
                  </a:lnTo>
                  <a:lnTo>
                    <a:pt x="703" y="41"/>
                  </a:lnTo>
                  <a:lnTo>
                    <a:pt x="695" y="38"/>
                  </a:lnTo>
                  <a:lnTo>
                    <a:pt x="686" y="34"/>
                  </a:lnTo>
                  <a:lnTo>
                    <a:pt x="676" y="31"/>
                  </a:lnTo>
                  <a:lnTo>
                    <a:pt x="668" y="29"/>
                  </a:lnTo>
                  <a:lnTo>
                    <a:pt x="658" y="26"/>
                  </a:lnTo>
                  <a:lnTo>
                    <a:pt x="650" y="25"/>
                  </a:lnTo>
                  <a:lnTo>
                    <a:pt x="639" y="24"/>
                  </a:lnTo>
                  <a:lnTo>
                    <a:pt x="630" y="23"/>
                  </a:lnTo>
                  <a:lnTo>
                    <a:pt x="623" y="24"/>
                  </a:lnTo>
                  <a:lnTo>
                    <a:pt x="615" y="25"/>
                  </a:lnTo>
                  <a:lnTo>
                    <a:pt x="606" y="27"/>
                  </a:lnTo>
                  <a:lnTo>
                    <a:pt x="597" y="29"/>
                  </a:lnTo>
                  <a:lnTo>
                    <a:pt x="588" y="32"/>
                  </a:lnTo>
                  <a:lnTo>
                    <a:pt x="577" y="35"/>
                  </a:lnTo>
                  <a:lnTo>
                    <a:pt x="567" y="38"/>
                  </a:lnTo>
                  <a:lnTo>
                    <a:pt x="556" y="42"/>
                  </a:lnTo>
                  <a:lnTo>
                    <a:pt x="545" y="45"/>
                  </a:lnTo>
                  <a:lnTo>
                    <a:pt x="534" y="48"/>
                  </a:lnTo>
                  <a:lnTo>
                    <a:pt x="523" y="52"/>
                  </a:lnTo>
                  <a:lnTo>
                    <a:pt x="511" y="55"/>
                  </a:lnTo>
                  <a:lnTo>
                    <a:pt x="500" y="57"/>
                  </a:lnTo>
                  <a:lnTo>
                    <a:pt x="489" y="59"/>
                  </a:lnTo>
                  <a:lnTo>
                    <a:pt x="477" y="60"/>
                  </a:lnTo>
                  <a:lnTo>
                    <a:pt x="467" y="60"/>
                  </a:lnTo>
                  <a:lnTo>
                    <a:pt x="456" y="60"/>
                  </a:lnTo>
                  <a:lnTo>
                    <a:pt x="445" y="59"/>
                  </a:lnTo>
                  <a:lnTo>
                    <a:pt x="436" y="58"/>
                  </a:lnTo>
                  <a:lnTo>
                    <a:pt x="426" y="56"/>
                  </a:lnTo>
                  <a:lnTo>
                    <a:pt x="417" y="53"/>
                  </a:lnTo>
                  <a:lnTo>
                    <a:pt x="407" y="50"/>
                  </a:lnTo>
                  <a:lnTo>
                    <a:pt x="399" y="47"/>
                  </a:lnTo>
                  <a:lnTo>
                    <a:pt x="390" y="44"/>
                  </a:lnTo>
                  <a:lnTo>
                    <a:pt x="381" y="41"/>
                  </a:lnTo>
                  <a:lnTo>
                    <a:pt x="372" y="37"/>
                  </a:lnTo>
                  <a:lnTo>
                    <a:pt x="363" y="34"/>
                  </a:lnTo>
                  <a:lnTo>
                    <a:pt x="354" y="31"/>
                  </a:lnTo>
                  <a:lnTo>
                    <a:pt x="345" y="29"/>
                  </a:lnTo>
                  <a:lnTo>
                    <a:pt x="336" y="27"/>
                  </a:lnTo>
                  <a:lnTo>
                    <a:pt x="326" y="25"/>
                  </a:lnTo>
                  <a:lnTo>
                    <a:pt x="317" y="24"/>
                  </a:lnTo>
                  <a:lnTo>
                    <a:pt x="316" y="24"/>
                  </a:lnTo>
                  <a:lnTo>
                    <a:pt x="316" y="23"/>
                  </a:lnTo>
                  <a:lnTo>
                    <a:pt x="314" y="23"/>
                  </a:lnTo>
                  <a:lnTo>
                    <a:pt x="313" y="23"/>
                  </a:lnTo>
                  <a:lnTo>
                    <a:pt x="306" y="23"/>
                  </a:lnTo>
                  <a:lnTo>
                    <a:pt x="298" y="25"/>
                  </a:lnTo>
                  <a:lnTo>
                    <a:pt x="289" y="26"/>
                  </a:lnTo>
                  <a:lnTo>
                    <a:pt x="281" y="29"/>
                  </a:lnTo>
                  <a:lnTo>
                    <a:pt x="271" y="31"/>
                  </a:lnTo>
                  <a:lnTo>
                    <a:pt x="261" y="34"/>
                  </a:lnTo>
                  <a:lnTo>
                    <a:pt x="251" y="38"/>
                  </a:lnTo>
                  <a:lnTo>
                    <a:pt x="240" y="41"/>
                  </a:lnTo>
                  <a:lnTo>
                    <a:pt x="229" y="45"/>
                  </a:lnTo>
                  <a:lnTo>
                    <a:pt x="218" y="48"/>
                  </a:lnTo>
                  <a:lnTo>
                    <a:pt x="207" y="52"/>
                  </a:lnTo>
                  <a:lnTo>
                    <a:pt x="196" y="55"/>
                  </a:lnTo>
                  <a:lnTo>
                    <a:pt x="184" y="57"/>
                  </a:lnTo>
                  <a:lnTo>
                    <a:pt x="174" y="59"/>
                  </a:lnTo>
                  <a:lnTo>
                    <a:pt x="162" y="60"/>
                  </a:lnTo>
                  <a:lnTo>
                    <a:pt x="151" y="61"/>
                  </a:lnTo>
                  <a:lnTo>
                    <a:pt x="140" y="60"/>
                  </a:lnTo>
                  <a:lnTo>
                    <a:pt x="130" y="59"/>
                  </a:lnTo>
                  <a:lnTo>
                    <a:pt x="120" y="58"/>
                  </a:lnTo>
                  <a:lnTo>
                    <a:pt x="111" y="55"/>
                  </a:lnTo>
                  <a:lnTo>
                    <a:pt x="101" y="52"/>
                  </a:lnTo>
                  <a:lnTo>
                    <a:pt x="92" y="50"/>
                  </a:lnTo>
                  <a:lnTo>
                    <a:pt x="82" y="46"/>
                  </a:lnTo>
                  <a:lnTo>
                    <a:pt x="74" y="42"/>
                  </a:lnTo>
                  <a:lnTo>
                    <a:pt x="64" y="39"/>
                  </a:lnTo>
                  <a:lnTo>
                    <a:pt x="56" y="35"/>
                  </a:lnTo>
                  <a:lnTo>
                    <a:pt x="46" y="32"/>
                  </a:lnTo>
                  <a:lnTo>
                    <a:pt x="38" y="30"/>
                  </a:lnTo>
                  <a:lnTo>
                    <a:pt x="28" y="27"/>
                  </a:lnTo>
                  <a:lnTo>
                    <a:pt x="19" y="26"/>
                  </a:lnTo>
                  <a:lnTo>
                    <a:pt x="10" y="25"/>
                  </a:lnTo>
                  <a:lnTo>
                    <a:pt x="0" y="25"/>
                  </a:lnTo>
                  <a:lnTo>
                    <a:pt x="1" y="5"/>
                  </a:lnTo>
                </a:path>
              </a:pathLst>
            </a:custGeom>
            <a:solidFill>
              <a:srgbClr val="AAFFF4"/>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ru-RU"/>
            </a:p>
          </p:txBody>
        </p:sp>
        <p:sp>
          <p:nvSpPr>
            <p:cNvPr id="1039" name="Freeform 21"/>
            <p:cNvSpPr>
              <a:spLocks/>
            </p:cNvSpPr>
            <p:nvPr/>
          </p:nvSpPr>
          <p:spPr bwMode="auto">
            <a:xfrm>
              <a:off x="3238" y="162"/>
              <a:ext cx="2445" cy="62"/>
            </a:xfrm>
            <a:custGeom>
              <a:avLst/>
              <a:gdLst>
                <a:gd name="T0" fmla="*/ 73 w 2447"/>
                <a:gd name="T1" fmla="*/ 25 h 62"/>
                <a:gd name="T2" fmla="*/ 161 w 2447"/>
                <a:gd name="T3" fmla="*/ 41 h 62"/>
                <a:gd name="T4" fmla="*/ 263 w 2447"/>
                <a:gd name="T5" fmla="*/ 16 h 62"/>
                <a:gd name="T6" fmla="*/ 315 w 2447"/>
                <a:gd name="T7" fmla="*/ 5 h 62"/>
                <a:gd name="T8" fmla="*/ 388 w 2447"/>
                <a:gd name="T9" fmla="*/ 23 h 62"/>
                <a:gd name="T10" fmla="*/ 477 w 2447"/>
                <a:gd name="T11" fmla="*/ 41 h 62"/>
                <a:gd name="T12" fmla="*/ 577 w 2447"/>
                <a:gd name="T13" fmla="*/ 15 h 62"/>
                <a:gd name="T14" fmla="*/ 639 w 2447"/>
                <a:gd name="T15" fmla="*/ 7 h 62"/>
                <a:gd name="T16" fmla="*/ 721 w 2447"/>
                <a:gd name="T17" fmla="*/ 35 h 62"/>
                <a:gd name="T18" fmla="*/ 818 w 2447"/>
                <a:gd name="T19" fmla="*/ 31 h 62"/>
                <a:gd name="T20" fmla="*/ 910 w 2447"/>
                <a:gd name="T21" fmla="*/ 4 h 62"/>
                <a:gd name="T22" fmla="*/ 990 w 2447"/>
                <a:gd name="T23" fmla="*/ 19 h 62"/>
                <a:gd name="T24" fmla="*/ 1076 w 2447"/>
                <a:gd name="T25" fmla="*/ 40 h 62"/>
                <a:gd name="T26" fmla="*/ 1178 w 2447"/>
                <a:gd name="T27" fmla="*/ 16 h 62"/>
                <a:gd name="T28" fmla="*/ 1242 w 2447"/>
                <a:gd name="T29" fmla="*/ 2 h 62"/>
                <a:gd name="T30" fmla="*/ 1323 w 2447"/>
                <a:gd name="T31" fmla="*/ 25 h 62"/>
                <a:gd name="T32" fmla="*/ 1415 w 2447"/>
                <a:gd name="T33" fmla="*/ 38 h 62"/>
                <a:gd name="T34" fmla="*/ 1514 w 2447"/>
                <a:gd name="T35" fmla="*/ 10 h 62"/>
                <a:gd name="T36" fmla="*/ 1594 w 2447"/>
                <a:gd name="T37" fmla="*/ 9 h 62"/>
                <a:gd name="T38" fmla="*/ 1676 w 2447"/>
                <a:gd name="T39" fmla="*/ 35 h 62"/>
                <a:gd name="T40" fmla="*/ 1774 w 2447"/>
                <a:gd name="T41" fmla="*/ 26 h 62"/>
                <a:gd name="T42" fmla="*/ 1843 w 2447"/>
                <a:gd name="T43" fmla="*/ 1 h 62"/>
                <a:gd name="T44" fmla="*/ 1923 w 2447"/>
                <a:gd name="T45" fmla="*/ 20 h 62"/>
                <a:gd name="T46" fmla="*/ 2011 w 2447"/>
                <a:gd name="T47" fmla="*/ 37 h 62"/>
                <a:gd name="T48" fmla="*/ 2108 w 2447"/>
                <a:gd name="T49" fmla="*/ 12 h 62"/>
                <a:gd name="T50" fmla="*/ 2188 w 2447"/>
                <a:gd name="T51" fmla="*/ 3 h 62"/>
                <a:gd name="T52" fmla="*/ 2270 w 2447"/>
                <a:gd name="T53" fmla="*/ 31 h 62"/>
                <a:gd name="T54" fmla="*/ 2372 w 2447"/>
                <a:gd name="T55" fmla="*/ 26 h 62"/>
                <a:gd name="T56" fmla="*/ 2384 w 2447"/>
                <a:gd name="T57" fmla="*/ 42 h 62"/>
                <a:gd name="T58" fmla="*/ 2279 w 2447"/>
                <a:gd name="T59" fmla="*/ 52 h 62"/>
                <a:gd name="T60" fmla="*/ 2197 w 2447"/>
                <a:gd name="T61" fmla="*/ 25 h 62"/>
                <a:gd name="T62" fmla="*/ 2118 w 2447"/>
                <a:gd name="T63" fmla="*/ 28 h 62"/>
                <a:gd name="T64" fmla="*/ 2022 w 2447"/>
                <a:gd name="T65" fmla="*/ 54 h 62"/>
                <a:gd name="T66" fmla="*/ 1932 w 2447"/>
                <a:gd name="T67" fmla="*/ 42 h 62"/>
                <a:gd name="T68" fmla="*/ 1850 w 2447"/>
                <a:gd name="T69" fmla="*/ 20 h 62"/>
                <a:gd name="T70" fmla="*/ 1785 w 2447"/>
                <a:gd name="T71" fmla="*/ 41 h 62"/>
                <a:gd name="T72" fmla="*/ 1686 w 2447"/>
                <a:gd name="T73" fmla="*/ 56 h 62"/>
                <a:gd name="T74" fmla="*/ 1603 w 2447"/>
                <a:gd name="T75" fmla="*/ 29 h 62"/>
                <a:gd name="T76" fmla="*/ 1523 w 2447"/>
                <a:gd name="T77" fmla="*/ 27 h 62"/>
                <a:gd name="T78" fmla="*/ 1426 w 2447"/>
                <a:gd name="T79" fmla="*/ 55 h 62"/>
                <a:gd name="T80" fmla="*/ 1333 w 2447"/>
                <a:gd name="T81" fmla="*/ 48 h 62"/>
                <a:gd name="T82" fmla="*/ 1252 w 2447"/>
                <a:gd name="T83" fmla="*/ 23 h 62"/>
                <a:gd name="T84" fmla="*/ 1207 w 2447"/>
                <a:gd name="T85" fmla="*/ 27 h 62"/>
                <a:gd name="T86" fmla="*/ 1110 w 2447"/>
                <a:gd name="T87" fmla="*/ 55 h 62"/>
                <a:gd name="T88" fmla="*/ 1017 w 2447"/>
                <a:gd name="T89" fmla="*/ 47 h 62"/>
                <a:gd name="T90" fmla="*/ 935 w 2447"/>
                <a:gd name="T91" fmla="*/ 23 h 62"/>
                <a:gd name="T92" fmla="*/ 852 w 2447"/>
                <a:gd name="T93" fmla="*/ 41 h 62"/>
                <a:gd name="T94" fmla="*/ 751 w 2447"/>
                <a:gd name="T95" fmla="*/ 59 h 62"/>
                <a:gd name="T96" fmla="*/ 667 w 2447"/>
                <a:gd name="T97" fmla="*/ 34 h 62"/>
                <a:gd name="T98" fmla="*/ 606 w 2447"/>
                <a:gd name="T99" fmla="*/ 26 h 62"/>
                <a:gd name="T100" fmla="*/ 512 w 2447"/>
                <a:gd name="T101" fmla="*/ 55 h 62"/>
                <a:gd name="T102" fmla="*/ 417 w 2447"/>
                <a:gd name="T103" fmla="*/ 53 h 62"/>
                <a:gd name="T104" fmla="*/ 336 w 2447"/>
                <a:gd name="T105" fmla="*/ 27 h 62"/>
                <a:gd name="T106" fmla="*/ 289 w 2447"/>
                <a:gd name="T107" fmla="*/ 26 h 62"/>
                <a:gd name="T108" fmla="*/ 196 w 2447"/>
                <a:gd name="T109" fmla="*/ 55 h 62"/>
                <a:gd name="T110" fmla="*/ 101 w 2447"/>
                <a:gd name="T111" fmla="*/ 53 h 62"/>
                <a:gd name="T112" fmla="*/ 19 w 2447"/>
                <a:gd name="T113" fmla="*/ 26 h 62"/>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447" h="62">
                  <a:moveTo>
                    <a:pt x="0" y="5"/>
                  </a:moveTo>
                  <a:lnTo>
                    <a:pt x="10" y="6"/>
                  </a:lnTo>
                  <a:lnTo>
                    <a:pt x="19" y="7"/>
                  </a:lnTo>
                  <a:lnTo>
                    <a:pt x="28" y="10"/>
                  </a:lnTo>
                  <a:lnTo>
                    <a:pt x="38" y="13"/>
                  </a:lnTo>
                  <a:lnTo>
                    <a:pt x="46" y="15"/>
                  </a:lnTo>
                  <a:lnTo>
                    <a:pt x="55" y="19"/>
                  </a:lnTo>
                  <a:lnTo>
                    <a:pt x="64" y="21"/>
                  </a:lnTo>
                  <a:lnTo>
                    <a:pt x="73" y="25"/>
                  </a:lnTo>
                  <a:lnTo>
                    <a:pt x="82" y="29"/>
                  </a:lnTo>
                  <a:lnTo>
                    <a:pt x="91" y="31"/>
                  </a:lnTo>
                  <a:lnTo>
                    <a:pt x="101" y="34"/>
                  </a:lnTo>
                  <a:lnTo>
                    <a:pt x="110" y="37"/>
                  </a:lnTo>
                  <a:lnTo>
                    <a:pt x="119" y="39"/>
                  </a:lnTo>
                  <a:lnTo>
                    <a:pt x="130" y="41"/>
                  </a:lnTo>
                  <a:lnTo>
                    <a:pt x="140" y="42"/>
                  </a:lnTo>
                  <a:lnTo>
                    <a:pt x="151" y="42"/>
                  </a:lnTo>
                  <a:lnTo>
                    <a:pt x="161" y="41"/>
                  </a:lnTo>
                  <a:lnTo>
                    <a:pt x="173" y="40"/>
                  </a:lnTo>
                  <a:lnTo>
                    <a:pt x="184" y="38"/>
                  </a:lnTo>
                  <a:lnTo>
                    <a:pt x="196" y="35"/>
                  </a:lnTo>
                  <a:lnTo>
                    <a:pt x="207" y="32"/>
                  </a:lnTo>
                  <a:lnTo>
                    <a:pt x="218" y="30"/>
                  </a:lnTo>
                  <a:lnTo>
                    <a:pt x="229" y="26"/>
                  </a:lnTo>
                  <a:lnTo>
                    <a:pt x="241" y="22"/>
                  </a:lnTo>
                  <a:lnTo>
                    <a:pt x="252" y="19"/>
                  </a:lnTo>
                  <a:lnTo>
                    <a:pt x="263" y="16"/>
                  </a:lnTo>
                  <a:lnTo>
                    <a:pt x="273" y="12"/>
                  </a:lnTo>
                  <a:lnTo>
                    <a:pt x="282" y="10"/>
                  </a:lnTo>
                  <a:lnTo>
                    <a:pt x="292" y="7"/>
                  </a:lnTo>
                  <a:lnTo>
                    <a:pt x="300" y="6"/>
                  </a:lnTo>
                  <a:lnTo>
                    <a:pt x="308" y="5"/>
                  </a:lnTo>
                  <a:lnTo>
                    <a:pt x="316" y="5"/>
                  </a:lnTo>
                  <a:lnTo>
                    <a:pt x="315" y="5"/>
                  </a:lnTo>
                  <a:lnTo>
                    <a:pt x="316" y="5"/>
                  </a:lnTo>
                  <a:lnTo>
                    <a:pt x="325" y="5"/>
                  </a:lnTo>
                  <a:lnTo>
                    <a:pt x="334" y="6"/>
                  </a:lnTo>
                  <a:lnTo>
                    <a:pt x="344" y="8"/>
                  </a:lnTo>
                  <a:lnTo>
                    <a:pt x="353" y="11"/>
                  </a:lnTo>
                  <a:lnTo>
                    <a:pt x="362" y="13"/>
                  </a:lnTo>
                  <a:lnTo>
                    <a:pt x="371" y="16"/>
                  </a:lnTo>
                  <a:lnTo>
                    <a:pt x="380" y="20"/>
                  </a:lnTo>
                  <a:lnTo>
                    <a:pt x="388" y="23"/>
                  </a:lnTo>
                  <a:lnTo>
                    <a:pt x="397" y="26"/>
                  </a:lnTo>
                  <a:lnTo>
                    <a:pt x="407" y="30"/>
                  </a:lnTo>
                  <a:lnTo>
                    <a:pt x="416" y="33"/>
                  </a:lnTo>
                  <a:lnTo>
                    <a:pt x="425" y="35"/>
                  </a:lnTo>
                  <a:lnTo>
                    <a:pt x="435" y="38"/>
                  </a:lnTo>
                  <a:lnTo>
                    <a:pt x="445" y="40"/>
                  </a:lnTo>
                  <a:lnTo>
                    <a:pt x="455" y="41"/>
                  </a:lnTo>
                  <a:lnTo>
                    <a:pt x="466" y="41"/>
                  </a:lnTo>
                  <a:lnTo>
                    <a:pt x="477" y="41"/>
                  </a:lnTo>
                  <a:lnTo>
                    <a:pt x="488" y="40"/>
                  </a:lnTo>
                  <a:lnTo>
                    <a:pt x="499" y="37"/>
                  </a:lnTo>
                  <a:lnTo>
                    <a:pt x="511" y="35"/>
                  </a:lnTo>
                  <a:lnTo>
                    <a:pt x="523" y="32"/>
                  </a:lnTo>
                  <a:lnTo>
                    <a:pt x="534" y="29"/>
                  </a:lnTo>
                  <a:lnTo>
                    <a:pt x="545" y="26"/>
                  </a:lnTo>
                  <a:lnTo>
                    <a:pt x="556" y="21"/>
                  </a:lnTo>
                  <a:lnTo>
                    <a:pt x="566" y="18"/>
                  </a:lnTo>
                  <a:lnTo>
                    <a:pt x="577" y="15"/>
                  </a:lnTo>
                  <a:lnTo>
                    <a:pt x="587" y="12"/>
                  </a:lnTo>
                  <a:lnTo>
                    <a:pt x="597" y="9"/>
                  </a:lnTo>
                  <a:lnTo>
                    <a:pt x="606" y="7"/>
                  </a:lnTo>
                  <a:lnTo>
                    <a:pt x="615" y="5"/>
                  </a:lnTo>
                  <a:lnTo>
                    <a:pt x="623" y="4"/>
                  </a:lnTo>
                  <a:lnTo>
                    <a:pt x="630" y="4"/>
                  </a:lnTo>
                  <a:lnTo>
                    <a:pt x="640" y="5"/>
                  </a:lnTo>
                  <a:lnTo>
                    <a:pt x="649" y="5"/>
                  </a:lnTo>
                  <a:lnTo>
                    <a:pt x="658" y="7"/>
                  </a:lnTo>
                  <a:lnTo>
                    <a:pt x="668" y="10"/>
                  </a:lnTo>
                  <a:lnTo>
                    <a:pt x="677" y="12"/>
                  </a:lnTo>
                  <a:lnTo>
                    <a:pt x="685" y="16"/>
                  </a:lnTo>
                  <a:lnTo>
                    <a:pt x="695" y="19"/>
                  </a:lnTo>
                  <a:lnTo>
                    <a:pt x="703" y="22"/>
                  </a:lnTo>
                  <a:lnTo>
                    <a:pt x="712" y="26"/>
                  </a:lnTo>
                  <a:lnTo>
                    <a:pt x="722" y="29"/>
                  </a:lnTo>
                  <a:lnTo>
                    <a:pt x="731" y="32"/>
                  </a:lnTo>
                  <a:lnTo>
                    <a:pt x="740" y="35"/>
                  </a:lnTo>
                  <a:lnTo>
                    <a:pt x="750" y="37"/>
                  </a:lnTo>
                  <a:lnTo>
                    <a:pt x="760" y="40"/>
                  </a:lnTo>
                  <a:lnTo>
                    <a:pt x="770" y="40"/>
                  </a:lnTo>
                  <a:lnTo>
                    <a:pt x="781" y="41"/>
                  </a:lnTo>
                  <a:lnTo>
                    <a:pt x="792" y="40"/>
                  </a:lnTo>
                  <a:lnTo>
                    <a:pt x="803" y="39"/>
                  </a:lnTo>
                  <a:lnTo>
                    <a:pt x="814" y="37"/>
                  </a:lnTo>
                  <a:lnTo>
                    <a:pt x="826" y="34"/>
                  </a:lnTo>
                  <a:lnTo>
                    <a:pt x="837" y="31"/>
                  </a:lnTo>
                  <a:lnTo>
                    <a:pt x="848" y="28"/>
                  </a:lnTo>
                  <a:lnTo>
                    <a:pt x="860" y="25"/>
                  </a:lnTo>
                  <a:lnTo>
                    <a:pt x="871" y="21"/>
                  </a:lnTo>
                  <a:lnTo>
                    <a:pt x="881" y="17"/>
                  </a:lnTo>
                  <a:lnTo>
                    <a:pt x="892" y="14"/>
                  </a:lnTo>
                  <a:lnTo>
                    <a:pt x="901" y="11"/>
                  </a:lnTo>
                  <a:lnTo>
                    <a:pt x="911" y="8"/>
                  </a:lnTo>
                  <a:lnTo>
                    <a:pt x="921" y="6"/>
                  </a:lnTo>
                  <a:lnTo>
                    <a:pt x="929" y="4"/>
                  </a:lnTo>
                  <a:lnTo>
                    <a:pt x="937" y="3"/>
                  </a:lnTo>
                  <a:lnTo>
                    <a:pt x="944" y="3"/>
                  </a:lnTo>
                  <a:lnTo>
                    <a:pt x="954" y="4"/>
                  </a:lnTo>
                  <a:lnTo>
                    <a:pt x="964" y="5"/>
                  </a:lnTo>
                  <a:lnTo>
                    <a:pt x="973" y="7"/>
                  </a:lnTo>
                  <a:lnTo>
                    <a:pt x="982" y="11"/>
                  </a:lnTo>
                  <a:lnTo>
                    <a:pt x="991" y="13"/>
                  </a:lnTo>
                  <a:lnTo>
                    <a:pt x="1000" y="16"/>
                  </a:lnTo>
                  <a:lnTo>
                    <a:pt x="1009" y="19"/>
                  </a:lnTo>
                  <a:lnTo>
                    <a:pt x="1018" y="23"/>
                  </a:lnTo>
                  <a:lnTo>
                    <a:pt x="1027" y="26"/>
                  </a:lnTo>
                  <a:lnTo>
                    <a:pt x="1036" y="29"/>
                  </a:lnTo>
                  <a:lnTo>
                    <a:pt x="1046" y="32"/>
                  </a:lnTo>
                  <a:lnTo>
                    <a:pt x="1055" y="34"/>
                  </a:lnTo>
                  <a:lnTo>
                    <a:pt x="1064" y="37"/>
                  </a:lnTo>
                  <a:lnTo>
                    <a:pt x="1075" y="38"/>
                  </a:lnTo>
                  <a:lnTo>
                    <a:pt x="1085" y="40"/>
                  </a:lnTo>
                  <a:lnTo>
                    <a:pt x="1095" y="40"/>
                  </a:lnTo>
                  <a:lnTo>
                    <a:pt x="1107" y="39"/>
                  </a:lnTo>
                  <a:lnTo>
                    <a:pt x="1118" y="38"/>
                  </a:lnTo>
                  <a:lnTo>
                    <a:pt x="1129" y="35"/>
                  </a:lnTo>
                  <a:lnTo>
                    <a:pt x="1140" y="33"/>
                  </a:lnTo>
                  <a:lnTo>
                    <a:pt x="1152" y="30"/>
                  </a:lnTo>
                  <a:lnTo>
                    <a:pt x="1164" y="27"/>
                  </a:lnTo>
                  <a:lnTo>
                    <a:pt x="1174" y="24"/>
                  </a:lnTo>
                  <a:lnTo>
                    <a:pt x="1186" y="20"/>
                  </a:lnTo>
                  <a:lnTo>
                    <a:pt x="1197" y="16"/>
                  </a:lnTo>
                  <a:lnTo>
                    <a:pt x="1208" y="13"/>
                  </a:lnTo>
                  <a:lnTo>
                    <a:pt x="1218" y="10"/>
                  </a:lnTo>
                  <a:lnTo>
                    <a:pt x="1227" y="7"/>
                  </a:lnTo>
                  <a:lnTo>
                    <a:pt x="1237" y="5"/>
                  </a:lnTo>
                  <a:lnTo>
                    <a:pt x="1245" y="3"/>
                  </a:lnTo>
                  <a:lnTo>
                    <a:pt x="1253" y="2"/>
                  </a:lnTo>
                  <a:lnTo>
                    <a:pt x="1261" y="2"/>
                  </a:lnTo>
                  <a:lnTo>
                    <a:pt x="1260" y="2"/>
                  </a:lnTo>
                  <a:lnTo>
                    <a:pt x="1261" y="2"/>
                  </a:lnTo>
                  <a:lnTo>
                    <a:pt x="1270" y="3"/>
                  </a:lnTo>
                  <a:lnTo>
                    <a:pt x="1279" y="4"/>
                  </a:lnTo>
                  <a:lnTo>
                    <a:pt x="1289" y="6"/>
                  </a:lnTo>
                  <a:lnTo>
                    <a:pt x="1298" y="8"/>
                  </a:lnTo>
                  <a:lnTo>
                    <a:pt x="1307" y="11"/>
                  </a:lnTo>
                  <a:lnTo>
                    <a:pt x="1315" y="14"/>
                  </a:lnTo>
                  <a:lnTo>
                    <a:pt x="1325" y="17"/>
                  </a:lnTo>
                  <a:lnTo>
                    <a:pt x="1334" y="21"/>
                  </a:lnTo>
                  <a:lnTo>
                    <a:pt x="1342" y="25"/>
                  </a:lnTo>
                  <a:lnTo>
                    <a:pt x="1352" y="28"/>
                  </a:lnTo>
                  <a:lnTo>
                    <a:pt x="1361" y="31"/>
                  </a:lnTo>
                  <a:lnTo>
                    <a:pt x="1371" y="34"/>
                  </a:lnTo>
                  <a:lnTo>
                    <a:pt x="1380" y="36"/>
                  </a:lnTo>
                  <a:lnTo>
                    <a:pt x="1390" y="38"/>
                  </a:lnTo>
                  <a:lnTo>
                    <a:pt x="1400" y="39"/>
                  </a:lnTo>
                  <a:lnTo>
                    <a:pt x="1411" y="40"/>
                  </a:lnTo>
                  <a:lnTo>
                    <a:pt x="1422" y="39"/>
                  </a:lnTo>
                  <a:lnTo>
                    <a:pt x="1434" y="38"/>
                  </a:lnTo>
                  <a:lnTo>
                    <a:pt x="1444" y="35"/>
                  </a:lnTo>
                  <a:lnTo>
                    <a:pt x="1456" y="33"/>
                  </a:lnTo>
                  <a:lnTo>
                    <a:pt x="1468" y="30"/>
                  </a:lnTo>
                  <a:lnTo>
                    <a:pt x="1479" y="27"/>
                  </a:lnTo>
                  <a:lnTo>
                    <a:pt x="1490" y="23"/>
                  </a:lnTo>
                  <a:lnTo>
                    <a:pt x="1501" y="20"/>
                  </a:lnTo>
                  <a:lnTo>
                    <a:pt x="1512" y="16"/>
                  </a:lnTo>
                  <a:lnTo>
                    <a:pt x="1522" y="13"/>
                  </a:lnTo>
                  <a:lnTo>
                    <a:pt x="1533" y="10"/>
                  </a:lnTo>
                  <a:lnTo>
                    <a:pt x="1542" y="7"/>
                  </a:lnTo>
                  <a:lnTo>
                    <a:pt x="1551" y="5"/>
                  </a:lnTo>
                  <a:lnTo>
                    <a:pt x="1560" y="3"/>
                  </a:lnTo>
                  <a:lnTo>
                    <a:pt x="1568" y="2"/>
                  </a:lnTo>
                  <a:lnTo>
                    <a:pt x="1575" y="2"/>
                  </a:lnTo>
                  <a:lnTo>
                    <a:pt x="1585" y="3"/>
                  </a:lnTo>
                  <a:lnTo>
                    <a:pt x="1594" y="4"/>
                  </a:lnTo>
                  <a:lnTo>
                    <a:pt x="1604" y="6"/>
                  </a:lnTo>
                  <a:lnTo>
                    <a:pt x="1613" y="9"/>
                  </a:lnTo>
                  <a:lnTo>
                    <a:pt x="1622" y="12"/>
                  </a:lnTo>
                  <a:lnTo>
                    <a:pt x="1630" y="15"/>
                  </a:lnTo>
                  <a:lnTo>
                    <a:pt x="1640" y="18"/>
                  </a:lnTo>
                  <a:lnTo>
                    <a:pt x="1648" y="21"/>
                  </a:lnTo>
                  <a:lnTo>
                    <a:pt x="1657" y="25"/>
                  </a:lnTo>
                  <a:lnTo>
                    <a:pt x="1666" y="28"/>
                  </a:lnTo>
                  <a:lnTo>
                    <a:pt x="1676" y="31"/>
                  </a:lnTo>
                  <a:lnTo>
                    <a:pt x="1685" y="33"/>
                  </a:lnTo>
                  <a:lnTo>
                    <a:pt x="1695" y="35"/>
                  </a:lnTo>
                  <a:lnTo>
                    <a:pt x="1705" y="37"/>
                  </a:lnTo>
                  <a:lnTo>
                    <a:pt x="1715" y="38"/>
                  </a:lnTo>
                  <a:lnTo>
                    <a:pt x="1726" y="38"/>
                  </a:lnTo>
                  <a:lnTo>
                    <a:pt x="1737" y="38"/>
                  </a:lnTo>
                  <a:lnTo>
                    <a:pt x="1748" y="37"/>
                  </a:lnTo>
                  <a:lnTo>
                    <a:pt x="1759" y="34"/>
                  </a:lnTo>
                  <a:lnTo>
                    <a:pt x="1771" y="32"/>
                  </a:lnTo>
                  <a:lnTo>
                    <a:pt x="1782" y="29"/>
                  </a:lnTo>
                  <a:lnTo>
                    <a:pt x="1793" y="26"/>
                  </a:lnTo>
                  <a:lnTo>
                    <a:pt x="1804" y="23"/>
                  </a:lnTo>
                  <a:lnTo>
                    <a:pt x="1815" y="19"/>
                  </a:lnTo>
                  <a:lnTo>
                    <a:pt x="1826" y="15"/>
                  </a:lnTo>
                  <a:lnTo>
                    <a:pt x="1836" y="12"/>
                  </a:lnTo>
                  <a:lnTo>
                    <a:pt x="1846" y="9"/>
                  </a:lnTo>
                  <a:lnTo>
                    <a:pt x="1855" y="6"/>
                  </a:lnTo>
                  <a:lnTo>
                    <a:pt x="1864" y="3"/>
                  </a:lnTo>
                  <a:lnTo>
                    <a:pt x="1873" y="2"/>
                  </a:lnTo>
                  <a:lnTo>
                    <a:pt x="1881" y="1"/>
                  </a:lnTo>
                  <a:lnTo>
                    <a:pt x="1888" y="1"/>
                  </a:lnTo>
                  <a:lnTo>
                    <a:pt x="1897" y="2"/>
                  </a:lnTo>
                  <a:lnTo>
                    <a:pt x="1907" y="3"/>
                  </a:lnTo>
                  <a:lnTo>
                    <a:pt x="1916" y="5"/>
                  </a:lnTo>
                  <a:lnTo>
                    <a:pt x="1926" y="8"/>
                  </a:lnTo>
                  <a:lnTo>
                    <a:pt x="1934" y="11"/>
                  </a:lnTo>
                  <a:lnTo>
                    <a:pt x="1943" y="14"/>
                  </a:lnTo>
                  <a:lnTo>
                    <a:pt x="1952" y="17"/>
                  </a:lnTo>
                  <a:lnTo>
                    <a:pt x="1961" y="20"/>
                  </a:lnTo>
                  <a:lnTo>
                    <a:pt x="1970" y="24"/>
                  </a:lnTo>
                  <a:lnTo>
                    <a:pt x="1979" y="27"/>
                  </a:lnTo>
                  <a:lnTo>
                    <a:pt x="1989" y="30"/>
                  </a:lnTo>
                  <a:lnTo>
                    <a:pt x="1998" y="32"/>
                  </a:lnTo>
                  <a:lnTo>
                    <a:pt x="2007" y="34"/>
                  </a:lnTo>
                  <a:lnTo>
                    <a:pt x="2018" y="36"/>
                  </a:lnTo>
                  <a:lnTo>
                    <a:pt x="2027" y="37"/>
                  </a:lnTo>
                  <a:lnTo>
                    <a:pt x="2039" y="37"/>
                  </a:lnTo>
                  <a:lnTo>
                    <a:pt x="2049" y="37"/>
                  </a:lnTo>
                  <a:lnTo>
                    <a:pt x="2060" y="35"/>
                  </a:lnTo>
                  <a:lnTo>
                    <a:pt x="2071" y="34"/>
                  </a:lnTo>
                  <a:lnTo>
                    <a:pt x="2082" y="31"/>
                  </a:lnTo>
                  <a:lnTo>
                    <a:pt x="2093" y="29"/>
                  </a:lnTo>
                  <a:lnTo>
                    <a:pt x="2104" y="25"/>
                  </a:lnTo>
                  <a:lnTo>
                    <a:pt x="2114" y="22"/>
                  </a:lnTo>
                  <a:lnTo>
                    <a:pt x="2125" y="19"/>
                  </a:lnTo>
                  <a:lnTo>
                    <a:pt x="2135" y="15"/>
                  </a:lnTo>
                  <a:lnTo>
                    <a:pt x="2146" y="12"/>
                  </a:lnTo>
                  <a:lnTo>
                    <a:pt x="2156" y="9"/>
                  </a:lnTo>
                  <a:lnTo>
                    <a:pt x="2165" y="6"/>
                  </a:lnTo>
                  <a:lnTo>
                    <a:pt x="2174" y="3"/>
                  </a:lnTo>
                  <a:lnTo>
                    <a:pt x="2183" y="2"/>
                  </a:lnTo>
                  <a:lnTo>
                    <a:pt x="2190" y="1"/>
                  </a:lnTo>
                  <a:lnTo>
                    <a:pt x="2197" y="0"/>
                  </a:lnTo>
                  <a:lnTo>
                    <a:pt x="2207" y="1"/>
                  </a:lnTo>
                  <a:lnTo>
                    <a:pt x="2217" y="1"/>
                  </a:lnTo>
                  <a:lnTo>
                    <a:pt x="2226" y="3"/>
                  </a:lnTo>
                  <a:lnTo>
                    <a:pt x="2235" y="6"/>
                  </a:lnTo>
                  <a:lnTo>
                    <a:pt x="2244" y="8"/>
                  </a:lnTo>
                  <a:lnTo>
                    <a:pt x="2253" y="12"/>
                  </a:lnTo>
                  <a:lnTo>
                    <a:pt x="2262" y="15"/>
                  </a:lnTo>
                  <a:lnTo>
                    <a:pt x="2271" y="18"/>
                  </a:lnTo>
                  <a:lnTo>
                    <a:pt x="2279" y="21"/>
                  </a:lnTo>
                  <a:lnTo>
                    <a:pt x="2289" y="25"/>
                  </a:lnTo>
                  <a:lnTo>
                    <a:pt x="2298" y="29"/>
                  </a:lnTo>
                  <a:lnTo>
                    <a:pt x="2308" y="31"/>
                  </a:lnTo>
                  <a:lnTo>
                    <a:pt x="2317" y="33"/>
                  </a:lnTo>
                  <a:lnTo>
                    <a:pt x="2327" y="35"/>
                  </a:lnTo>
                  <a:lnTo>
                    <a:pt x="2337" y="36"/>
                  </a:lnTo>
                  <a:lnTo>
                    <a:pt x="2348" y="37"/>
                  </a:lnTo>
                  <a:lnTo>
                    <a:pt x="2361" y="36"/>
                  </a:lnTo>
                  <a:lnTo>
                    <a:pt x="2373" y="35"/>
                  </a:lnTo>
                  <a:lnTo>
                    <a:pt x="2385" y="32"/>
                  </a:lnTo>
                  <a:lnTo>
                    <a:pt x="2397" y="30"/>
                  </a:lnTo>
                  <a:lnTo>
                    <a:pt x="2410" y="26"/>
                  </a:lnTo>
                  <a:lnTo>
                    <a:pt x="2422" y="23"/>
                  </a:lnTo>
                  <a:lnTo>
                    <a:pt x="2434" y="19"/>
                  </a:lnTo>
                  <a:lnTo>
                    <a:pt x="2446" y="15"/>
                  </a:lnTo>
                  <a:lnTo>
                    <a:pt x="2446" y="20"/>
                  </a:lnTo>
                  <a:lnTo>
                    <a:pt x="2446" y="26"/>
                  </a:lnTo>
                  <a:lnTo>
                    <a:pt x="2446" y="30"/>
                  </a:lnTo>
                  <a:lnTo>
                    <a:pt x="2446" y="34"/>
                  </a:lnTo>
                  <a:lnTo>
                    <a:pt x="2434" y="38"/>
                  </a:lnTo>
                  <a:lnTo>
                    <a:pt x="2422" y="42"/>
                  </a:lnTo>
                  <a:lnTo>
                    <a:pt x="2410" y="45"/>
                  </a:lnTo>
                  <a:lnTo>
                    <a:pt x="2397" y="48"/>
                  </a:lnTo>
                  <a:lnTo>
                    <a:pt x="2385" y="51"/>
                  </a:lnTo>
                  <a:lnTo>
                    <a:pt x="2373" y="54"/>
                  </a:lnTo>
                  <a:lnTo>
                    <a:pt x="2361" y="55"/>
                  </a:lnTo>
                  <a:lnTo>
                    <a:pt x="2348" y="56"/>
                  </a:lnTo>
                  <a:lnTo>
                    <a:pt x="2337" y="55"/>
                  </a:lnTo>
                  <a:lnTo>
                    <a:pt x="2327" y="54"/>
                  </a:lnTo>
                  <a:lnTo>
                    <a:pt x="2317" y="52"/>
                  </a:lnTo>
                  <a:lnTo>
                    <a:pt x="2308" y="50"/>
                  </a:lnTo>
                  <a:lnTo>
                    <a:pt x="2298" y="47"/>
                  </a:lnTo>
                  <a:lnTo>
                    <a:pt x="2289" y="44"/>
                  </a:lnTo>
                  <a:lnTo>
                    <a:pt x="2280" y="41"/>
                  </a:lnTo>
                  <a:lnTo>
                    <a:pt x="2271" y="37"/>
                  </a:lnTo>
                  <a:lnTo>
                    <a:pt x="2262" y="34"/>
                  </a:lnTo>
                  <a:lnTo>
                    <a:pt x="2254" y="30"/>
                  </a:lnTo>
                  <a:lnTo>
                    <a:pt x="2244" y="27"/>
                  </a:lnTo>
                  <a:lnTo>
                    <a:pt x="2235" y="25"/>
                  </a:lnTo>
                  <a:lnTo>
                    <a:pt x="2226" y="22"/>
                  </a:lnTo>
                  <a:lnTo>
                    <a:pt x="2217" y="20"/>
                  </a:lnTo>
                  <a:lnTo>
                    <a:pt x="2207" y="19"/>
                  </a:lnTo>
                  <a:lnTo>
                    <a:pt x="2197" y="19"/>
                  </a:lnTo>
                  <a:lnTo>
                    <a:pt x="2190" y="20"/>
                  </a:lnTo>
                  <a:lnTo>
                    <a:pt x="2183" y="21"/>
                  </a:lnTo>
                  <a:lnTo>
                    <a:pt x="2174" y="23"/>
                  </a:lnTo>
                  <a:lnTo>
                    <a:pt x="2165" y="25"/>
                  </a:lnTo>
                  <a:lnTo>
                    <a:pt x="2156" y="28"/>
                  </a:lnTo>
                  <a:lnTo>
                    <a:pt x="2146" y="31"/>
                  </a:lnTo>
                  <a:lnTo>
                    <a:pt x="2135" y="34"/>
                  </a:lnTo>
                  <a:lnTo>
                    <a:pt x="2125" y="38"/>
                  </a:lnTo>
                  <a:lnTo>
                    <a:pt x="2114" y="41"/>
                  </a:lnTo>
                  <a:lnTo>
                    <a:pt x="2104" y="44"/>
                  </a:lnTo>
                  <a:lnTo>
                    <a:pt x="2093" y="48"/>
                  </a:lnTo>
                  <a:lnTo>
                    <a:pt x="2082" y="50"/>
                  </a:lnTo>
                  <a:lnTo>
                    <a:pt x="2071" y="52"/>
                  </a:lnTo>
                  <a:lnTo>
                    <a:pt x="2060" y="54"/>
                  </a:lnTo>
                  <a:lnTo>
                    <a:pt x="2050" y="55"/>
                  </a:lnTo>
                  <a:lnTo>
                    <a:pt x="2039" y="56"/>
                  </a:lnTo>
                  <a:lnTo>
                    <a:pt x="2028" y="56"/>
                  </a:lnTo>
                  <a:lnTo>
                    <a:pt x="2018" y="55"/>
                  </a:lnTo>
                  <a:lnTo>
                    <a:pt x="2008" y="53"/>
                  </a:lnTo>
                  <a:lnTo>
                    <a:pt x="1999" y="51"/>
                  </a:lnTo>
                  <a:lnTo>
                    <a:pt x="1989" y="48"/>
                  </a:lnTo>
                  <a:lnTo>
                    <a:pt x="1980" y="45"/>
                  </a:lnTo>
                  <a:lnTo>
                    <a:pt x="1970" y="42"/>
                  </a:lnTo>
                  <a:lnTo>
                    <a:pt x="1962" y="39"/>
                  </a:lnTo>
                  <a:lnTo>
                    <a:pt x="1952" y="35"/>
                  </a:lnTo>
                  <a:lnTo>
                    <a:pt x="1944" y="32"/>
                  </a:lnTo>
                  <a:lnTo>
                    <a:pt x="1935" y="29"/>
                  </a:lnTo>
                  <a:lnTo>
                    <a:pt x="1926" y="27"/>
                  </a:lnTo>
                  <a:lnTo>
                    <a:pt x="1917" y="24"/>
                  </a:lnTo>
                  <a:lnTo>
                    <a:pt x="1907" y="22"/>
                  </a:lnTo>
                  <a:lnTo>
                    <a:pt x="1897" y="20"/>
                  </a:lnTo>
                  <a:lnTo>
                    <a:pt x="1888" y="20"/>
                  </a:lnTo>
                  <a:lnTo>
                    <a:pt x="1881" y="20"/>
                  </a:lnTo>
                  <a:lnTo>
                    <a:pt x="1873" y="21"/>
                  </a:lnTo>
                  <a:lnTo>
                    <a:pt x="1864" y="23"/>
                  </a:lnTo>
                  <a:lnTo>
                    <a:pt x="1855" y="25"/>
                  </a:lnTo>
                  <a:lnTo>
                    <a:pt x="1846" y="28"/>
                  </a:lnTo>
                  <a:lnTo>
                    <a:pt x="1836" y="31"/>
                  </a:lnTo>
                  <a:lnTo>
                    <a:pt x="1826" y="34"/>
                  </a:lnTo>
                  <a:lnTo>
                    <a:pt x="1815" y="38"/>
                  </a:lnTo>
                  <a:lnTo>
                    <a:pt x="1804" y="41"/>
                  </a:lnTo>
                  <a:lnTo>
                    <a:pt x="1793" y="45"/>
                  </a:lnTo>
                  <a:lnTo>
                    <a:pt x="1782" y="48"/>
                  </a:lnTo>
                  <a:lnTo>
                    <a:pt x="1771" y="51"/>
                  </a:lnTo>
                  <a:lnTo>
                    <a:pt x="1760" y="54"/>
                  </a:lnTo>
                  <a:lnTo>
                    <a:pt x="1748" y="56"/>
                  </a:lnTo>
                  <a:lnTo>
                    <a:pt x="1737" y="57"/>
                  </a:lnTo>
                  <a:lnTo>
                    <a:pt x="1727" y="58"/>
                  </a:lnTo>
                  <a:lnTo>
                    <a:pt x="1716" y="57"/>
                  </a:lnTo>
                  <a:lnTo>
                    <a:pt x="1705" y="56"/>
                  </a:lnTo>
                  <a:lnTo>
                    <a:pt x="1695" y="54"/>
                  </a:lnTo>
                  <a:lnTo>
                    <a:pt x="1686" y="52"/>
                  </a:lnTo>
                  <a:lnTo>
                    <a:pt x="1677" y="50"/>
                  </a:lnTo>
                  <a:lnTo>
                    <a:pt x="1667" y="46"/>
                  </a:lnTo>
                  <a:lnTo>
                    <a:pt x="1658" y="42"/>
                  </a:lnTo>
                  <a:lnTo>
                    <a:pt x="1648" y="39"/>
                  </a:lnTo>
                  <a:lnTo>
                    <a:pt x="1640" y="36"/>
                  </a:lnTo>
                  <a:lnTo>
                    <a:pt x="1630" y="32"/>
                  </a:lnTo>
                  <a:lnTo>
                    <a:pt x="1622" y="29"/>
                  </a:lnTo>
                  <a:lnTo>
                    <a:pt x="1612" y="27"/>
                  </a:lnTo>
                  <a:lnTo>
                    <a:pt x="1604" y="25"/>
                  </a:lnTo>
                  <a:lnTo>
                    <a:pt x="1594" y="22"/>
                  </a:lnTo>
                  <a:lnTo>
                    <a:pt x="1585" y="21"/>
                  </a:lnTo>
                  <a:lnTo>
                    <a:pt x="1575" y="21"/>
                  </a:lnTo>
                  <a:lnTo>
                    <a:pt x="1567" y="21"/>
                  </a:lnTo>
                  <a:lnTo>
                    <a:pt x="1559" y="23"/>
                  </a:lnTo>
                  <a:lnTo>
                    <a:pt x="1551" y="25"/>
                  </a:lnTo>
                  <a:lnTo>
                    <a:pt x="1542" y="27"/>
                  </a:lnTo>
                  <a:lnTo>
                    <a:pt x="1532" y="30"/>
                  </a:lnTo>
                  <a:lnTo>
                    <a:pt x="1522" y="32"/>
                  </a:lnTo>
                  <a:lnTo>
                    <a:pt x="1512" y="36"/>
                  </a:lnTo>
                  <a:lnTo>
                    <a:pt x="1501" y="40"/>
                  </a:lnTo>
                  <a:lnTo>
                    <a:pt x="1490" y="43"/>
                  </a:lnTo>
                  <a:lnTo>
                    <a:pt x="1479" y="46"/>
                  </a:lnTo>
                  <a:lnTo>
                    <a:pt x="1468" y="50"/>
                  </a:lnTo>
                  <a:lnTo>
                    <a:pt x="1456" y="52"/>
                  </a:lnTo>
                  <a:lnTo>
                    <a:pt x="1445" y="55"/>
                  </a:lnTo>
                  <a:lnTo>
                    <a:pt x="1434" y="56"/>
                  </a:lnTo>
                  <a:lnTo>
                    <a:pt x="1422" y="58"/>
                  </a:lnTo>
                  <a:lnTo>
                    <a:pt x="1411" y="58"/>
                  </a:lnTo>
                  <a:lnTo>
                    <a:pt x="1400" y="58"/>
                  </a:lnTo>
                  <a:lnTo>
                    <a:pt x="1390" y="57"/>
                  </a:lnTo>
                  <a:lnTo>
                    <a:pt x="1381" y="55"/>
                  </a:lnTo>
                  <a:lnTo>
                    <a:pt x="1371" y="54"/>
                  </a:lnTo>
                  <a:lnTo>
                    <a:pt x="1362" y="51"/>
                  </a:lnTo>
                  <a:lnTo>
                    <a:pt x="1352" y="48"/>
                  </a:lnTo>
                  <a:lnTo>
                    <a:pt x="1344" y="45"/>
                  </a:lnTo>
                  <a:lnTo>
                    <a:pt x="1334" y="41"/>
                  </a:lnTo>
                  <a:lnTo>
                    <a:pt x="1326" y="38"/>
                  </a:lnTo>
                  <a:lnTo>
                    <a:pt x="1317" y="35"/>
                  </a:lnTo>
                  <a:lnTo>
                    <a:pt x="1308" y="32"/>
                  </a:lnTo>
                  <a:lnTo>
                    <a:pt x="1299" y="29"/>
                  </a:lnTo>
                  <a:lnTo>
                    <a:pt x="1290" y="26"/>
                  </a:lnTo>
                  <a:lnTo>
                    <a:pt x="1281" y="25"/>
                  </a:lnTo>
                  <a:lnTo>
                    <a:pt x="1271" y="23"/>
                  </a:lnTo>
                  <a:lnTo>
                    <a:pt x="1262" y="21"/>
                  </a:lnTo>
                  <a:lnTo>
                    <a:pt x="1261" y="21"/>
                  </a:lnTo>
                  <a:lnTo>
                    <a:pt x="1259" y="21"/>
                  </a:lnTo>
                  <a:lnTo>
                    <a:pt x="1258" y="21"/>
                  </a:lnTo>
                  <a:lnTo>
                    <a:pt x="1251" y="21"/>
                  </a:lnTo>
                  <a:lnTo>
                    <a:pt x="1243" y="23"/>
                  </a:lnTo>
                  <a:lnTo>
                    <a:pt x="1235" y="25"/>
                  </a:lnTo>
                  <a:lnTo>
                    <a:pt x="1226" y="27"/>
                  </a:lnTo>
                  <a:lnTo>
                    <a:pt x="1216" y="29"/>
                  </a:lnTo>
                  <a:lnTo>
                    <a:pt x="1206" y="32"/>
                  </a:lnTo>
                  <a:lnTo>
                    <a:pt x="1195" y="35"/>
                  </a:lnTo>
                  <a:lnTo>
                    <a:pt x="1185" y="39"/>
                  </a:lnTo>
                  <a:lnTo>
                    <a:pt x="1174" y="43"/>
                  </a:lnTo>
                  <a:lnTo>
                    <a:pt x="1163" y="46"/>
                  </a:lnTo>
                  <a:lnTo>
                    <a:pt x="1151" y="50"/>
                  </a:lnTo>
                  <a:lnTo>
                    <a:pt x="1140" y="52"/>
                  </a:lnTo>
                  <a:lnTo>
                    <a:pt x="1129" y="55"/>
                  </a:lnTo>
                  <a:lnTo>
                    <a:pt x="1118" y="57"/>
                  </a:lnTo>
                  <a:lnTo>
                    <a:pt x="1107" y="58"/>
                  </a:lnTo>
                  <a:lnTo>
                    <a:pt x="1095" y="59"/>
                  </a:lnTo>
                  <a:lnTo>
                    <a:pt x="1085" y="58"/>
                  </a:lnTo>
                  <a:lnTo>
                    <a:pt x="1075" y="58"/>
                  </a:lnTo>
                  <a:lnTo>
                    <a:pt x="1064" y="55"/>
                  </a:lnTo>
                  <a:lnTo>
                    <a:pt x="1055" y="53"/>
                  </a:lnTo>
                  <a:lnTo>
                    <a:pt x="1046" y="51"/>
                  </a:lnTo>
                  <a:lnTo>
                    <a:pt x="1036" y="47"/>
                  </a:lnTo>
                  <a:lnTo>
                    <a:pt x="1027" y="44"/>
                  </a:lnTo>
                  <a:lnTo>
                    <a:pt x="1018" y="40"/>
                  </a:lnTo>
                  <a:lnTo>
                    <a:pt x="1009" y="37"/>
                  </a:lnTo>
                  <a:lnTo>
                    <a:pt x="1000" y="34"/>
                  </a:lnTo>
                  <a:lnTo>
                    <a:pt x="991" y="30"/>
                  </a:lnTo>
                  <a:lnTo>
                    <a:pt x="982" y="28"/>
                  </a:lnTo>
                  <a:lnTo>
                    <a:pt x="973" y="26"/>
                  </a:lnTo>
                  <a:lnTo>
                    <a:pt x="964" y="23"/>
                  </a:lnTo>
                  <a:lnTo>
                    <a:pt x="954" y="23"/>
                  </a:lnTo>
                  <a:lnTo>
                    <a:pt x="944" y="22"/>
                  </a:lnTo>
                  <a:lnTo>
                    <a:pt x="937" y="23"/>
                  </a:lnTo>
                  <a:lnTo>
                    <a:pt x="929" y="24"/>
                  </a:lnTo>
                  <a:lnTo>
                    <a:pt x="921" y="26"/>
                  </a:lnTo>
                  <a:lnTo>
                    <a:pt x="911" y="28"/>
                  </a:lnTo>
                  <a:lnTo>
                    <a:pt x="901" y="31"/>
                  </a:lnTo>
                  <a:lnTo>
                    <a:pt x="892" y="34"/>
                  </a:lnTo>
                  <a:lnTo>
                    <a:pt x="881" y="37"/>
                  </a:lnTo>
                  <a:lnTo>
                    <a:pt x="871" y="41"/>
                  </a:lnTo>
                  <a:lnTo>
                    <a:pt x="860" y="44"/>
                  </a:lnTo>
                  <a:lnTo>
                    <a:pt x="848" y="48"/>
                  </a:lnTo>
                  <a:lnTo>
                    <a:pt x="837" y="51"/>
                  </a:lnTo>
                  <a:lnTo>
                    <a:pt x="826" y="54"/>
                  </a:lnTo>
                  <a:lnTo>
                    <a:pt x="814" y="56"/>
                  </a:lnTo>
                  <a:lnTo>
                    <a:pt x="803" y="58"/>
                  </a:lnTo>
                  <a:lnTo>
                    <a:pt x="792" y="59"/>
                  </a:lnTo>
                  <a:lnTo>
                    <a:pt x="781" y="59"/>
                  </a:lnTo>
                  <a:lnTo>
                    <a:pt x="770" y="59"/>
                  </a:lnTo>
                  <a:lnTo>
                    <a:pt x="760" y="58"/>
                  </a:lnTo>
                  <a:lnTo>
                    <a:pt x="750" y="56"/>
                  </a:lnTo>
                  <a:lnTo>
                    <a:pt x="740" y="54"/>
                  </a:lnTo>
                  <a:lnTo>
                    <a:pt x="731" y="51"/>
                  </a:lnTo>
                  <a:lnTo>
                    <a:pt x="722" y="48"/>
                  </a:lnTo>
                  <a:lnTo>
                    <a:pt x="713" y="45"/>
                  </a:lnTo>
                  <a:lnTo>
                    <a:pt x="703" y="41"/>
                  </a:lnTo>
                  <a:lnTo>
                    <a:pt x="695" y="38"/>
                  </a:lnTo>
                  <a:lnTo>
                    <a:pt x="686" y="34"/>
                  </a:lnTo>
                  <a:lnTo>
                    <a:pt x="677" y="31"/>
                  </a:lnTo>
                  <a:lnTo>
                    <a:pt x="668" y="29"/>
                  </a:lnTo>
                  <a:lnTo>
                    <a:pt x="658" y="26"/>
                  </a:lnTo>
                  <a:lnTo>
                    <a:pt x="650" y="25"/>
                  </a:lnTo>
                  <a:lnTo>
                    <a:pt x="640" y="23"/>
                  </a:lnTo>
                  <a:lnTo>
                    <a:pt x="630" y="23"/>
                  </a:lnTo>
                  <a:lnTo>
                    <a:pt x="623" y="23"/>
                  </a:lnTo>
                  <a:lnTo>
                    <a:pt x="615" y="25"/>
                  </a:lnTo>
                  <a:lnTo>
                    <a:pt x="606" y="26"/>
                  </a:lnTo>
                  <a:lnTo>
                    <a:pt x="597" y="29"/>
                  </a:lnTo>
                  <a:lnTo>
                    <a:pt x="587" y="31"/>
                  </a:lnTo>
                  <a:lnTo>
                    <a:pt x="577" y="35"/>
                  </a:lnTo>
                  <a:lnTo>
                    <a:pt x="567" y="38"/>
                  </a:lnTo>
                  <a:lnTo>
                    <a:pt x="557" y="41"/>
                  </a:lnTo>
                  <a:lnTo>
                    <a:pt x="545" y="45"/>
                  </a:lnTo>
                  <a:lnTo>
                    <a:pt x="534" y="48"/>
                  </a:lnTo>
                  <a:lnTo>
                    <a:pt x="523" y="52"/>
                  </a:lnTo>
                  <a:lnTo>
                    <a:pt x="512" y="55"/>
                  </a:lnTo>
                  <a:lnTo>
                    <a:pt x="500" y="57"/>
                  </a:lnTo>
                  <a:lnTo>
                    <a:pt x="489" y="59"/>
                  </a:lnTo>
                  <a:lnTo>
                    <a:pt x="478" y="60"/>
                  </a:lnTo>
                  <a:lnTo>
                    <a:pt x="467" y="60"/>
                  </a:lnTo>
                  <a:lnTo>
                    <a:pt x="456" y="60"/>
                  </a:lnTo>
                  <a:lnTo>
                    <a:pt x="446" y="59"/>
                  </a:lnTo>
                  <a:lnTo>
                    <a:pt x="436" y="58"/>
                  </a:lnTo>
                  <a:lnTo>
                    <a:pt x="426" y="56"/>
                  </a:lnTo>
                  <a:lnTo>
                    <a:pt x="417" y="53"/>
                  </a:lnTo>
                  <a:lnTo>
                    <a:pt x="407" y="50"/>
                  </a:lnTo>
                  <a:lnTo>
                    <a:pt x="399" y="47"/>
                  </a:lnTo>
                  <a:lnTo>
                    <a:pt x="390" y="44"/>
                  </a:lnTo>
                  <a:lnTo>
                    <a:pt x="380" y="41"/>
                  </a:lnTo>
                  <a:lnTo>
                    <a:pt x="372" y="37"/>
                  </a:lnTo>
                  <a:lnTo>
                    <a:pt x="363" y="34"/>
                  </a:lnTo>
                  <a:lnTo>
                    <a:pt x="354" y="31"/>
                  </a:lnTo>
                  <a:lnTo>
                    <a:pt x="345" y="29"/>
                  </a:lnTo>
                  <a:lnTo>
                    <a:pt x="336" y="27"/>
                  </a:lnTo>
                  <a:lnTo>
                    <a:pt x="326" y="25"/>
                  </a:lnTo>
                  <a:lnTo>
                    <a:pt x="317" y="24"/>
                  </a:lnTo>
                  <a:lnTo>
                    <a:pt x="316" y="24"/>
                  </a:lnTo>
                  <a:lnTo>
                    <a:pt x="316" y="23"/>
                  </a:lnTo>
                  <a:lnTo>
                    <a:pt x="314" y="23"/>
                  </a:lnTo>
                  <a:lnTo>
                    <a:pt x="313" y="23"/>
                  </a:lnTo>
                  <a:lnTo>
                    <a:pt x="306" y="23"/>
                  </a:lnTo>
                  <a:lnTo>
                    <a:pt x="298" y="25"/>
                  </a:lnTo>
                  <a:lnTo>
                    <a:pt x="289" y="26"/>
                  </a:lnTo>
                  <a:lnTo>
                    <a:pt x="281" y="29"/>
                  </a:lnTo>
                  <a:lnTo>
                    <a:pt x="271" y="31"/>
                  </a:lnTo>
                  <a:lnTo>
                    <a:pt x="261" y="34"/>
                  </a:lnTo>
                  <a:lnTo>
                    <a:pt x="251" y="38"/>
                  </a:lnTo>
                  <a:lnTo>
                    <a:pt x="240" y="41"/>
                  </a:lnTo>
                  <a:lnTo>
                    <a:pt x="229" y="45"/>
                  </a:lnTo>
                  <a:lnTo>
                    <a:pt x="218" y="48"/>
                  </a:lnTo>
                  <a:lnTo>
                    <a:pt x="207" y="52"/>
                  </a:lnTo>
                  <a:lnTo>
                    <a:pt x="196" y="55"/>
                  </a:lnTo>
                  <a:lnTo>
                    <a:pt x="184" y="57"/>
                  </a:lnTo>
                  <a:lnTo>
                    <a:pt x="174" y="59"/>
                  </a:lnTo>
                  <a:lnTo>
                    <a:pt x="162" y="60"/>
                  </a:lnTo>
                  <a:lnTo>
                    <a:pt x="151" y="61"/>
                  </a:lnTo>
                  <a:lnTo>
                    <a:pt x="140" y="60"/>
                  </a:lnTo>
                  <a:lnTo>
                    <a:pt x="130" y="60"/>
                  </a:lnTo>
                  <a:lnTo>
                    <a:pt x="120" y="58"/>
                  </a:lnTo>
                  <a:lnTo>
                    <a:pt x="111" y="55"/>
                  </a:lnTo>
                  <a:lnTo>
                    <a:pt x="101" y="53"/>
                  </a:lnTo>
                  <a:lnTo>
                    <a:pt x="92" y="50"/>
                  </a:lnTo>
                  <a:lnTo>
                    <a:pt x="82" y="46"/>
                  </a:lnTo>
                  <a:lnTo>
                    <a:pt x="74" y="42"/>
                  </a:lnTo>
                  <a:lnTo>
                    <a:pt x="64" y="40"/>
                  </a:lnTo>
                  <a:lnTo>
                    <a:pt x="56" y="36"/>
                  </a:lnTo>
                  <a:lnTo>
                    <a:pt x="46" y="32"/>
                  </a:lnTo>
                  <a:lnTo>
                    <a:pt x="38" y="30"/>
                  </a:lnTo>
                  <a:lnTo>
                    <a:pt x="28" y="28"/>
                  </a:lnTo>
                  <a:lnTo>
                    <a:pt x="19" y="26"/>
                  </a:lnTo>
                  <a:lnTo>
                    <a:pt x="10" y="25"/>
                  </a:lnTo>
                  <a:lnTo>
                    <a:pt x="0" y="25"/>
                  </a:lnTo>
                  <a:lnTo>
                    <a:pt x="0" y="5"/>
                  </a:lnTo>
                </a:path>
              </a:pathLst>
            </a:custGeom>
            <a:solidFill>
              <a:srgbClr val="AAFFF4"/>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ru-RU"/>
            </a:p>
          </p:txBody>
        </p:sp>
        <p:sp>
          <p:nvSpPr>
            <p:cNvPr id="1040" name="Freeform 22"/>
            <p:cNvSpPr>
              <a:spLocks/>
            </p:cNvSpPr>
            <p:nvPr/>
          </p:nvSpPr>
          <p:spPr bwMode="auto">
            <a:xfrm>
              <a:off x="3233" y="204"/>
              <a:ext cx="2449" cy="61"/>
            </a:xfrm>
            <a:custGeom>
              <a:avLst/>
              <a:gdLst>
                <a:gd name="T0" fmla="*/ 73 w 2447"/>
                <a:gd name="T1" fmla="*/ 43 h 61"/>
                <a:gd name="T2" fmla="*/ 161 w 2447"/>
                <a:gd name="T3" fmla="*/ 59 h 61"/>
                <a:gd name="T4" fmla="*/ 261 w 2447"/>
                <a:gd name="T5" fmla="*/ 34 h 61"/>
                <a:gd name="T6" fmla="*/ 316 w 2447"/>
                <a:gd name="T7" fmla="*/ 24 h 61"/>
                <a:gd name="T8" fmla="*/ 389 w 2447"/>
                <a:gd name="T9" fmla="*/ 43 h 61"/>
                <a:gd name="T10" fmla="*/ 477 w 2447"/>
                <a:gd name="T11" fmla="*/ 59 h 61"/>
                <a:gd name="T12" fmla="*/ 577 w 2447"/>
                <a:gd name="T13" fmla="*/ 34 h 61"/>
                <a:gd name="T14" fmla="*/ 677 w 2447"/>
                <a:gd name="T15" fmla="*/ 27 h 61"/>
                <a:gd name="T16" fmla="*/ 759 w 2447"/>
                <a:gd name="T17" fmla="*/ 54 h 61"/>
                <a:gd name="T18" fmla="*/ 856 w 2447"/>
                <a:gd name="T19" fmla="*/ 50 h 61"/>
                <a:gd name="T20" fmla="*/ 948 w 2447"/>
                <a:gd name="T21" fmla="*/ 24 h 61"/>
                <a:gd name="T22" fmla="*/ 1027 w 2447"/>
                <a:gd name="T23" fmla="*/ 38 h 61"/>
                <a:gd name="T24" fmla="*/ 1114 w 2447"/>
                <a:gd name="T25" fmla="*/ 58 h 61"/>
                <a:gd name="T26" fmla="*/ 1214 w 2447"/>
                <a:gd name="T27" fmla="*/ 35 h 61"/>
                <a:gd name="T28" fmla="*/ 1279 w 2447"/>
                <a:gd name="T29" fmla="*/ 22 h 61"/>
                <a:gd name="T30" fmla="*/ 1345 w 2447"/>
                <a:gd name="T31" fmla="*/ 38 h 61"/>
                <a:gd name="T32" fmla="*/ 1430 w 2447"/>
                <a:gd name="T33" fmla="*/ 58 h 61"/>
                <a:gd name="T34" fmla="*/ 1531 w 2447"/>
                <a:gd name="T35" fmla="*/ 35 h 61"/>
                <a:gd name="T36" fmla="*/ 1613 w 2447"/>
                <a:gd name="T37" fmla="*/ 24 h 61"/>
                <a:gd name="T38" fmla="*/ 1695 w 2447"/>
                <a:gd name="T39" fmla="*/ 49 h 61"/>
                <a:gd name="T40" fmla="*/ 1789 w 2447"/>
                <a:gd name="T41" fmla="*/ 51 h 61"/>
                <a:gd name="T42" fmla="*/ 1902 w 2447"/>
                <a:gd name="T43" fmla="*/ 23 h 61"/>
                <a:gd name="T44" fmla="*/ 1981 w 2447"/>
                <a:gd name="T45" fmla="*/ 32 h 61"/>
                <a:gd name="T46" fmla="*/ 2065 w 2447"/>
                <a:gd name="T47" fmla="*/ 55 h 61"/>
                <a:gd name="T48" fmla="*/ 2163 w 2447"/>
                <a:gd name="T49" fmla="*/ 38 h 61"/>
                <a:gd name="T50" fmla="*/ 2245 w 2447"/>
                <a:gd name="T51" fmla="*/ 19 h 61"/>
                <a:gd name="T52" fmla="*/ 2326 w 2447"/>
                <a:gd name="T53" fmla="*/ 44 h 61"/>
                <a:gd name="T54" fmla="*/ 2423 w 2447"/>
                <a:gd name="T55" fmla="*/ 51 h 61"/>
                <a:gd name="T56" fmla="*/ 2483 w 2447"/>
                <a:gd name="T57" fmla="*/ 16 h 61"/>
                <a:gd name="T58" fmla="*/ 2375 w 2447"/>
                <a:gd name="T59" fmla="*/ 37 h 61"/>
                <a:gd name="T60" fmla="*/ 2290 w 2447"/>
                <a:gd name="T61" fmla="*/ 12 h 61"/>
                <a:gd name="T62" fmla="*/ 2212 w 2447"/>
                <a:gd name="T63" fmla="*/ 3 h 61"/>
                <a:gd name="T64" fmla="*/ 2120 w 2447"/>
                <a:gd name="T65" fmla="*/ 31 h 61"/>
                <a:gd name="T66" fmla="*/ 2026 w 2447"/>
                <a:gd name="T67" fmla="*/ 29 h 61"/>
                <a:gd name="T68" fmla="*/ 1944 w 2447"/>
                <a:gd name="T69" fmla="*/ 3 h 61"/>
                <a:gd name="T70" fmla="*/ 1854 w 2447"/>
                <a:gd name="T71" fmla="*/ 16 h 61"/>
                <a:gd name="T72" fmla="*/ 1745 w 2447"/>
                <a:gd name="T73" fmla="*/ 39 h 61"/>
                <a:gd name="T74" fmla="*/ 1659 w 2447"/>
                <a:gd name="T75" fmla="*/ 17 h 61"/>
                <a:gd name="T76" fmla="*/ 1579 w 2447"/>
                <a:gd name="T77" fmla="*/ 4 h 61"/>
                <a:gd name="T78" fmla="*/ 1486 w 2447"/>
                <a:gd name="T79" fmla="*/ 31 h 61"/>
                <a:gd name="T80" fmla="*/ 1389 w 2447"/>
                <a:gd name="T81" fmla="*/ 33 h 61"/>
                <a:gd name="T82" fmla="*/ 1308 w 2447"/>
                <a:gd name="T83" fmla="*/ 6 h 61"/>
                <a:gd name="T84" fmla="*/ 1261 w 2447"/>
                <a:gd name="T85" fmla="*/ 4 h 61"/>
                <a:gd name="T86" fmla="*/ 1170 w 2447"/>
                <a:gd name="T87" fmla="*/ 31 h 61"/>
                <a:gd name="T88" fmla="*/ 1074 w 2447"/>
                <a:gd name="T89" fmla="*/ 35 h 61"/>
                <a:gd name="T90" fmla="*/ 991 w 2447"/>
                <a:gd name="T91" fmla="*/ 7 h 61"/>
                <a:gd name="T92" fmla="*/ 910 w 2447"/>
                <a:gd name="T93" fmla="*/ 15 h 61"/>
                <a:gd name="T94" fmla="*/ 810 w 2447"/>
                <a:gd name="T95" fmla="*/ 40 h 61"/>
                <a:gd name="T96" fmla="*/ 722 w 2447"/>
                <a:gd name="T97" fmla="*/ 23 h 61"/>
                <a:gd name="T98" fmla="*/ 642 w 2447"/>
                <a:gd name="T99" fmla="*/ 5 h 61"/>
                <a:gd name="T100" fmla="*/ 534 w 2447"/>
                <a:gd name="T101" fmla="*/ 29 h 61"/>
                <a:gd name="T102" fmla="*/ 435 w 2447"/>
                <a:gd name="T103" fmla="*/ 38 h 61"/>
                <a:gd name="T104" fmla="*/ 354 w 2447"/>
                <a:gd name="T105" fmla="*/ 11 h 61"/>
                <a:gd name="T106" fmla="*/ 305 w 2447"/>
                <a:gd name="T107" fmla="*/ 5 h 61"/>
                <a:gd name="T108" fmla="*/ 218 w 2447"/>
                <a:gd name="T109" fmla="*/ 29 h 61"/>
                <a:gd name="T110" fmla="*/ 120 w 2447"/>
                <a:gd name="T111" fmla="*/ 39 h 61"/>
                <a:gd name="T112" fmla="*/ 38 w 2447"/>
                <a:gd name="T113" fmla="*/ 12 h 6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447" h="61">
                  <a:moveTo>
                    <a:pt x="0" y="24"/>
                  </a:moveTo>
                  <a:lnTo>
                    <a:pt x="10" y="25"/>
                  </a:lnTo>
                  <a:lnTo>
                    <a:pt x="19" y="27"/>
                  </a:lnTo>
                  <a:lnTo>
                    <a:pt x="28" y="29"/>
                  </a:lnTo>
                  <a:lnTo>
                    <a:pt x="38" y="31"/>
                  </a:lnTo>
                  <a:lnTo>
                    <a:pt x="46" y="34"/>
                  </a:lnTo>
                  <a:lnTo>
                    <a:pt x="55" y="37"/>
                  </a:lnTo>
                  <a:lnTo>
                    <a:pt x="64" y="40"/>
                  </a:lnTo>
                  <a:lnTo>
                    <a:pt x="73" y="43"/>
                  </a:lnTo>
                  <a:lnTo>
                    <a:pt x="82" y="47"/>
                  </a:lnTo>
                  <a:lnTo>
                    <a:pt x="91" y="50"/>
                  </a:lnTo>
                  <a:lnTo>
                    <a:pt x="101" y="53"/>
                  </a:lnTo>
                  <a:lnTo>
                    <a:pt x="110" y="55"/>
                  </a:lnTo>
                  <a:lnTo>
                    <a:pt x="119" y="57"/>
                  </a:lnTo>
                  <a:lnTo>
                    <a:pt x="130" y="59"/>
                  </a:lnTo>
                  <a:lnTo>
                    <a:pt x="139" y="60"/>
                  </a:lnTo>
                  <a:lnTo>
                    <a:pt x="151" y="60"/>
                  </a:lnTo>
                  <a:lnTo>
                    <a:pt x="161" y="59"/>
                  </a:lnTo>
                  <a:lnTo>
                    <a:pt x="173" y="58"/>
                  </a:lnTo>
                  <a:lnTo>
                    <a:pt x="184" y="57"/>
                  </a:lnTo>
                  <a:lnTo>
                    <a:pt x="195" y="54"/>
                  </a:lnTo>
                  <a:lnTo>
                    <a:pt x="207" y="51"/>
                  </a:lnTo>
                  <a:lnTo>
                    <a:pt x="218" y="48"/>
                  </a:lnTo>
                  <a:lnTo>
                    <a:pt x="229" y="44"/>
                  </a:lnTo>
                  <a:lnTo>
                    <a:pt x="240" y="41"/>
                  </a:lnTo>
                  <a:lnTo>
                    <a:pt x="250" y="38"/>
                  </a:lnTo>
                  <a:lnTo>
                    <a:pt x="261" y="34"/>
                  </a:lnTo>
                  <a:lnTo>
                    <a:pt x="271" y="31"/>
                  </a:lnTo>
                  <a:lnTo>
                    <a:pt x="281" y="28"/>
                  </a:lnTo>
                  <a:lnTo>
                    <a:pt x="289" y="27"/>
                  </a:lnTo>
                  <a:lnTo>
                    <a:pt x="298" y="25"/>
                  </a:lnTo>
                  <a:lnTo>
                    <a:pt x="306" y="24"/>
                  </a:lnTo>
                  <a:lnTo>
                    <a:pt x="313" y="24"/>
                  </a:lnTo>
                  <a:lnTo>
                    <a:pt x="314" y="24"/>
                  </a:lnTo>
                  <a:lnTo>
                    <a:pt x="316" y="24"/>
                  </a:lnTo>
                  <a:lnTo>
                    <a:pt x="317" y="24"/>
                  </a:lnTo>
                  <a:lnTo>
                    <a:pt x="326" y="25"/>
                  </a:lnTo>
                  <a:lnTo>
                    <a:pt x="336" y="27"/>
                  </a:lnTo>
                  <a:lnTo>
                    <a:pt x="345" y="28"/>
                  </a:lnTo>
                  <a:lnTo>
                    <a:pt x="354" y="31"/>
                  </a:lnTo>
                  <a:lnTo>
                    <a:pt x="363" y="34"/>
                  </a:lnTo>
                  <a:lnTo>
                    <a:pt x="372" y="37"/>
                  </a:lnTo>
                  <a:lnTo>
                    <a:pt x="380" y="40"/>
                  </a:lnTo>
                  <a:lnTo>
                    <a:pt x="389" y="43"/>
                  </a:lnTo>
                  <a:lnTo>
                    <a:pt x="399" y="47"/>
                  </a:lnTo>
                  <a:lnTo>
                    <a:pt x="407" y="50"/>
                  </a:lnTo>
                  <a:lnTo>
                    <a:pt x="417" y="53"/>
                  </a:lnTo>
                  <a:lnTo>
                    <a:pt x="426" y="55"/>
                  </a:lnTo>
                  <a:lnTo>
                    <a:pt x="436" y="57"/>
                  </a:lnTo>
                  <a:lnTo>
                    <a:pt x="445" y="59"/>
                  </a:lnTo>
                  <a:lnTo>
                    <a:pt x="455" y="59"/>
                  </a:lnTo>
                  <a:lnTo>
                    <a:pt x="466" y="60"/>
                  </a:lnTo>
                  <a:lnTo>
                    <a:pt x="477" y="59"/>
                  </a:lnTo>
                  <a:lnTo>
                    <a:pt x="488" y="58"/>
                  </a:lnTo>
                  <a:lnTo>
                    <a:pt x="500" y="56"/>
                  </a:lnTo>
                  <a:lnTo>
                    <a:pt x="511" y="54"/>
                  </a:lnTo>
                  <a:lnTo>
                    <a:pt x="522" y="51"/>
                  </a:lnTo>
                  <a:lnTo>
                    <a:pt x="534" y="48"/>
                  </a:lnTo>
                  <a:lnTo>
                    <a:pt x="545" y="44"/>
                  </a:lnTo>
                  <a:lnTo>
                    <a:pt x="556" y="40"/>
                  </a:lnTo>
                  <a:lnTo>
                    <a:pt x="567" y="37"/>
                  </a:lnTo>
                  <a:lnTo>
                    <a:pt x="577" y="34"/>
                  </a:lnTo>
                  <a:lnTo>
                    <a:pt x="587" y="31"/>
                  </a:lnTo>
                  <a:lnTo>
                    <a:pt x="597" y="28"/>
                  </a:lnTo>
                  <a:lnTo>
                    <a:pt x="606" y="26"/>
                  </a:lnTo>
                  <a:lnTo>
                    <a:pt x="615" y="24"/>
                  </a:lnTo>
                  <a:lnTo>
                    <a:pt x="623" y="23"/>
                  </a:lnTo>
                  <a:lnTo>
                    <a:pt x="630" y="23"/>
                  </a:lnTo>
                  <a:lnTo>
                    <a:pt x="640" y="24"/>
                  </a:lnTo>
                  <a:lnTo>
                    <a:pt x="649" y="25"/>
                  </a:lnTo>
                  <a:lnTo>
                    <a:pt x="658" y="27"/>
                  </a:lnTo>
                  <a:lnTo>
                    <a:pt x="668" y="30"/>
                  </a:lnTo>
                  <a:lnTo>
                    <a:pt x="676" y="32"/>
                  </a:lnTo>
                  <a:lnTo>
                    <a:pt x="685" y="36"/>
                  </a:lnTo>
                  <a:lnTo>
                    <a:pt x="694" y="39"/>
                  </a:lnTo>
                  <a:lnTo>
                    <a:pt x="703" y="42"/>
                  </a:lnTo>
                  <a:lnTo>
                    <a:pt x="712" y="45"/>
                  </a:lnTo>
                  <a:lnTo>
                    <a:pt x="721" y="49"/>
                  </a:lnTo>
                  <a:lnTo>
                    <a:pt x="731" y="52"/>
                  </a:lnTo>
                  <a:lnTo>
                    <a:pt x="740" y="54"/>
                  </a:lnTo>
                  <a:lnTo>
                    <a:pt x="750" y="56"/>
                  </a:lnTo>
                  <a:lnTo>
                    <a:pt x="760" y="58"/>
                  </a:lnTo>
                  <a:lnTo>
                    <a:pt x="770" y="59"/>
                  </a:lnTo>
                  <a:lnTo>
                    <a:pt x="781" y="59"/>
                  </a:lnTo>
                  <a:lnTo>
                    <a:pt x="792" y="58"/>
                  </a:lnTo>
                  <a:lnTo>
                    <a:pt x="803" y="57"/>
                  </a:lnTo>
                  <a:lnTo>
                    <a:pt x="814" y="55"/>
                  </a:lnTo>
                  <a:lnTo>
                    <a:pt x="825" y="53"/>
                  </a:lnTo>
                  <a:lnTo>
                    <a:pt x="837" y="50"/>
                  </a:lnTo>
                  <a:lnTo>
                    <a:pt x="848" y="47"/>
                  </a:lnTo>
                  <a:lnTo>
                    <a:pt x="859" y="43"/>
                  </a:lnTo>
                  <a:lnTo>
                    <a:pt x="870" y="40"/>
                  </a:lnTo>
                  <a:lnTo>
                    <a:pt x="881" y="37"/>
                  </a:lnTo>
                  <a:lnTo>
                    <a:pt x="891" y="33"/>
                  </a:lnTo>
                  <a:lnTo>
                    <a:pt x="901" y="30"/>
                  </a:lnTo>
                  <a:lnTo>
                    <a:pt x="911" y="27"/>
                  </a:lnTo>
                  <a:lnTo>
                    <a:pt x="920" y="25"/>
                  </a:lnTo>
                  <a:lnTo>
                    <a:pt x="929" y="24"/>
                  </a:lnTo>
                  <a:lnTo>
                    <a:pt x="937" y="23"/>
                  </a:lnTo>
                  <a:lnTo>
                    <a:pt x="944" y="23"/>
                  </a:lnTo>
                  <a:lnTo>
                    <a:pt x="954" y="23"/>
                  </a:lnTo>
                  <a:lnTo>
                    <a:pt x="963" y="25"/>
                  </a:lnTo>
                  <a:lnTo>
                    <a:pt x="972" y="27"/>
                  </a:lnTo>
                  <a:lnTo>
                    <a:pt x="982" y="29"/>
                  </a:lnTo>
                  <a:lnTo>
                    <a:pt x="991" y="32"/>
                  </a:lnTo>
                  <a:lnTo>
                    <a:pt x="1000" y="35"/>
                  </a:lnTo>
                  <a:lnTo>
                    <a:pt x="1008" y="38"/>
                  </a:lnTo>
                  <a:lnTo>
                    <a:pt x="1018" y="41"/>
                  </a:lnTo>
                  <a:lnTo>
                    <a:pt x="1027" y="44"/>
                  </a:lnTo>
                  <a:lnTo>
                    <a:pt x="1036" y="47"/>
                  </a:lnTo>
                  <a:lnTo>
                    <a:pt x="1045" y="50"/>
                  </a:lnTo>
                  <a:lnTo>
                    <a:pt x="1055" y="53"/>
                  </a:lnTo>
                  <a:lnTo>
                    <a:pt x="1064" y="55"/>
                  </a:lnTo>
                  <a:lnTo>
                    <a:pt x="1074" y="57"/>
                  </a:lnTo>
                  <a:lnTo>
                    <a:pt x="1085" y="58"/>
                  </a:lnTo>
                  <a:lnTo>
                    <a:pt x="1095" y="58"/>
                  </a:lnTo>
                  <a:lnTo>
                    <a:pt x="1106" y="58"/>
                  </a:lnTo>
                  <a:lnTo>
                    <a:pt x="1118" y="57"/>
                  </a:lnTo>
                  <a:lnTo>
                    <a:pt x="1128" y="54"/>
                  </a:lnTo>
                  <a:lnTo>
                    <a:pt x="1140" y="52"/>
                  </a:lnTo>
                  <a:lnTo>
                    <a:pt x="1151" y="49"/>
                  </a:lnTo>
                  <a:lnTo>
                    <a:pt x="1163" y="46"/>
                  </a:lnTo>
                  <a:lnTo>
                    <a:pt x="1173" y="43"/>
                  </a:lnTo>
                  <a:lnTo>
                    <a:pt x="1185" y="39"/>
                  </a:lnTo>
                  <a:lnTo>
                    <a:pt x="1195" y="35"/>
                  </a:lnTo>
                  <a:lnTo>
                    <a:pt x="1205" y="32"/>
                  </a:lnTo>
                  <a:lnTo>
                    <a:pt x="1215" y="29"/>
                  </a:lnTo>
                  <a:lnTo>
                    <a:pt x="1226" y="27"/>
                  </a:lnTo>
                  <a:lnTo>
                    <a:pt x="1234" y="24"/>
                  </a:lnTo>
                  <a:lnTo>
                    <a:pt x="1243" y="23"/>
                  </a:lnTo>
                  <a:lnTo>
                    <a:pt x="1251" y="22"/>
                  </a:lnTo>
                  <a:lnTo>
                    <a:pt x="1258" y="22"/>
                  </a:lnTo>
                  <a:lnTo>
                    <a:pt x="1259" y="22"/>
                  </a:lnTo>
                  <a:lnTo>
                    <a:pt x="1260" y="22"/>
                  </a:lnTo>
                  <a:lnTo>
                    <a:pt x="1261" y="22"/>
                  </a:lnTo>
                  <a:lnTo>
                    <a:pt x="1270" y="23"/>
                  </a:lnTo>
                  <a:lnTo>
                    <a:pt x="1281" y="25"/>
                  </a:lnTo>
                  <a:lnTo>
                    <a:pt x="1289" y="27"/>
                  </a:lnTo>
                  <a:lnTo>
                    <a:pt x="1298" y="29"/>
                  </a:lnTo>
                  <a:lnTo>
                    <a:pt x="1307" y="32"/>
                  </a:lnTo>
                  <a:lnTo>
                    <a:pt x="1316" y="35"/>
                  </a:lnTo>
                  <a:lnTo>
                    <a:pt x="1326" y="38"/>
                  </a:lnTo>
                  <a:lnTo>
                    <a:pt x="1334" y="42"/>
                  </a:lnTo>
                  <a:lnTo>
                    <a:pt x="1343" y="44"/>
                  </a:lnTo>
                  <a:lnTo>
                    <a:pt x="1352" y="48"/>
                  </a:lnTo>
                  <a:lnTo>
                    <a:pt x="1361" y="50"/>
                  </a:lnTo>
                  <a:lnTo>
                    <a:pt x="1370" y="53"/>
                  </a:lnTo>
                  <a:lnTo>
                    <a:pt x="1380" y="55"/>
                  </a:lnTo>
                  <a:lnTo>
                    <a:pt x="1390" y="57"/>
                  </a:lnTo>
                  <a:lnTo>
                    <a:pt x="1400" y="58"/>
                  </a:lnTo>
                  <a:lnTo>
                    <a:pt x="1411" y="58"/>
                  </a:lnTo>
                  <a:lnTo>
                    <a:pt x="1422" y="57"/>
                  </a:lnTo>
                  <a:lnTo>
                    <a:pt x="1433" y="56"/>
                  </a:lnTo>
                  <a:lnTo>
                    <a:pt x="1444" y="54"/>
                  </a:lnTo>
                  <a:lnTo>
                    <a:pt x="1455" y="52"/>
                  </a:lnTo>
                  <a:lnTo>
                    <a:pt x="1467" y="49"/>
                  </a:lnTo>
                  <a:lnTo>
                    <a:pt x="1478" y="46"/>
                  </a:lnTo>
                  <a:lnTo>
                    <a:pt x="1490" y="42"/>
                  </a:lnTo>
                  <a:lnTo>
                    <a:pt x="1500" y="39"/>
                  </a:lnTo>
                  <a:lnTo>
                    <a:pt x="1512" y="35"/>
                  </a:lnTo>
                  <a:lnTo>
                    <a:pt x="1521" y="32"/>
                  </a:lnTo>
                  <a:lnTo>
                    <a:pt x="1532" y="29"/>
                  </a:lnTo>
                  <a:lnTo>
                    <a:pt x="1541" y="26"/>
                  </a:lnTo>
                  <a:lnTo>
                    <a:pt x="1550" y="24"/>
                  </a:lnTo>
                  <a:lnTo>
                    <a:pt x="1559" y="23"/>
                  </a:lnTo>
                  <a:lnTo>
                    <a:pt x="1567" y="22"/>
                  </a:lnTo>
                  <a:lnTo>
                    <a:pt x="1574" y="22"/>
                  </a:lnTo>
                  <a:lnTo>
                    <a:pt x="1584" y="22"/>
                  </a:lnTo>
                  <a:lnTo>
                    <a:pt x="1594" y="24"/>
                  </a:lnTo>
                  <a:lnTo>
                    <a:pt x="1603" y="25"/>
                  </a:lnTo>
                  <a:lnTo>
                    <a:pt x="1612" y="28"/>
                  </a:lnTo>
                  <a:lnTo>
                    <a:pt x="1621" y="31"/>
                  </a:lnTo>
                  <a:lnTo>
                    <a:pt x="1630" y="33"/>
                  </a:lnTo>
                  <a:lnTo>
                    <a:pt x="1640" y="37"/>
                  </a:lnTo>
                  <a:lnTo>
                    <a:pt x="1648" y="40"/>
                  </a:lnTo>
                  <a:lnTo>
                    <a:pt x="1657" y="43"/>
                  </a:lnTo>
                  <a:lnTo>
                    <a:pt x="1667" y="46"/>
                  </a:lnTo>
                  <a:lnTo>
                    <a:pt x="1676" y="49"/>
                  </a:lnTo>
                  <a:lnTo>
                    <a:pt x="1686" y="52"/>
                  </a:lnTo>
                  <a:lnTo>
                    <a:pt x="1695" y="54"/>
                  </a:lnTo>
                  <a:lnTo>
                    <a:pt x="1705" y="55"/>
                  </a:lnTo>
                  <a:lnTo>
                    <a:pt x="1715" y="57"/>
                  </a:lnTo>
                  <a:lnTo>
                    <a:pt x="1726" y="57"/>
                  </a:lnTo>
                  <a:lnTo>
                    <a:pt x="1737" y="56"/>
                  </a:lnTo>
                  <a:lnTo>
                    <a:pt x="1748" y="55"/>
                  </a:lnTo>
                  <a:lnTo>
                    <a:pt x="1760" y="53"/>
                  </a:lnTo>
                  <a:lnTo>
                    <a:pt x="1770" y="51"/>
                  </a:lnTo>
                  <a:lnTo>
                    <a:pt x="1782" y="48"/>
                  </a:lnTo>
                  <a:lnTo>
                    <a:pt x="1793" y="44"/>
                  </a:lnTo>
                  <a:lnTo>
                    <a:pt x="1804" y="41"/>
                  </a:lnTo>
                  <a:lnTo>
                    <a:pt x="1814" y="38"/>
                  </a:lnTo>
                  <a:lnTo>
                    <a:pt x="1826" y="34"/>
                  </a:lnTo>
                  <a:lnTo>
                    <a:pt x="1835" y="31"/>
                  </a:lnTo>
                  <a:lnTo>
                    <a:pt x="1846" y="28"/>
                  </a:lnTo>
                  <a:lnTo>
                    <a:pt x="1855" y="25"/>
                  </a:lnTo>
                  <a:lnTo>
                    <a:pt x="1864" y="23"/>
                  </a:lnTo>
                  <a:lnTo>
                    <a:pt x="1872" y="22"/>
                  </a:lnTo>
                  <a:lnTo>
                    <a:pt x="1880" y="20"/>
                  </a:lnTo>
                  <a:lnTo>
                    <a:pt x="1888" y="20"/>
                  </a:lnTo>
                  <a:lnTo>
                    <a:pt x="1897" y="21"/>
                  </a:lnTo>
                  <a:lnTo>
                    <a:pt x="1907" y="23"/>
                  </a:lnTo>
                  <a:lnTo>
                    <a:pt x="1916" y="24"/>
                  </a:lnTo>
                  <a:lnTo>
                    <a:pt x="1925" y="27"/>
                  </a:lnTo>
                  <a:lnTo>
                    <a:pt x="1934" y="29"/>
                  </a:lnTo>
                  <a:lnTo>
                    <a:pt x="1943" y="32"/>
                  </a:lnTo>
                  <a:lnTo>
                    <a:pt x="1952" y="36"/>
                  </a:lnTo>
                  <a:lnTo>
                    <a:pt x="1961" y="39"/>
                  </a:lnTo>
                  <a:lnTo>
                    <a:pt x="1970" y="42"/>
                  </a:lnTo>
                  <a:lnTo>
                    <a:pt x="1979" y="45"/>
                  </a:lnTo>
                  <a:lnTo>
                    <a:pt x="1988" y="48"/>
                  </a:lnTo>
                  <a:lnTo>
                    <a:pt x="1997" y="50"/>
                  </a:lnTo>
                  <a:lnTo>
                    <a:pt x="2007" y="53"/>
                  </a:lnTo>
                  <a:lnTo>
                    <a:pt x="2017" y="54"/>
                  </a:lnTo>
                  <a:lnTo>
                    <a:pt x="2027" y="55"/>
                  </a:lnTo>
                  <a:lnTo>
                    <a:pt x="2038" y="55"/>
                  </a:lnTo>
                  <a:lnTo>
                    <a:pt x="2049" y="55"/>
                  </a:lnTo>
                  <a:lnTo>
                    <a:pt x="2060" y="54"/>
                  </a:lnTo>
                  <a:lnTo>
                    <a:pt x="2071" y="52"/>
                  </a:lnTo>
                  <a:lnTo>
                    <a:pt x="2082" y="50"/>
                  </a:lnTo>
                  <a:lnTo>
                    <a:pt x="2092" y="47"/>
                  </a:lnTo>
                  <a:lnTo>
                    <a:pt x="2103" y="44"/>
                  </a:lnTo>
                  <a:lnTo>
                    <a:pt x="2114" y="41"/>
                  </a:lnTo>
                  <a:lnTo>
                    <a:pt x="2125" y="38"/>
                  </a:lnTo>
                  <a:lnTo>
                    <a:pt x="2135" y="34"/>
                  </a:lnTo>
                  <a:lnTo>
                    <a:pt x="2145" y="31"/>
                  </a:lnTo>
                  <a:lnTo>
                    <a:pt x="2155" y="28"/>
                  </a:lnTo>
                  <a:lnTo>
                    <a:pt x="2165" y="25"/>
                  </a:lnTo>
                  <a:lnTo>
                    <a:pt x="2174" y="23"/>
                  </a:lnTo>
                  <a:lnTo>
                    <a:pt x="2182" y="21"/>
                  </a:lnTo>
                  <a:lnTo>
                    <a:pt x="2190" y="20"/>
                  </a:lnTo>
                  <a:lnTo>
                    <a:pt x="2197" y="19"/>
                  </a:lnTo>
                  <a:lnTo>
                    <a:pt x="2207" y="19"/>
                  </a:lnTo>
                  <a:lnTo>
                    <a:pt x="2216" y="20"/>
                  </a:lnTo>
                  <a:lnTo>
                    <a:pt x="2225" y="22"/>
                  </a:lnTo>
                  <a:lnTo>
                    <a:pt x="2235" y="24"/>
                  </a:lnTo>
                  <a:lnTo>
                    <a:pt x="2244" y="27"/>
                  </a:lnTo>
                  <a:lnTo>
                    <a:pt x="2252" y="30"/>
                  </a:lnTo>
                  <a:lnTo>
                    <a:pt x="2262" y="33"/>
                  </a:lnTo>
                  <a:lnTo>
                    <a:pt x="2270" y="37"/>
                  </a:lnTo>
                  <a:lnTo>
                    <a:pt x="2279" y="40"/>
                  </a:lnTo>
                  <a:lnTo>
                    <a:pt x="2288" y="44"/>
                  </a:lnTo>
                  <a:lnTo>
                    <a:pt x="2298" y="47"/>
                  </a:lnTo>
                  <a:lnTo>
                    <a:pt x="2307" y="50"/>
                  </a:lnTo>
                  <a:lnTo>
                    <a:pt x="2317" y="52"/>
                  </a:lnTo>
                  <a:lnTo>
                    <a:pt x="2327" y="54"/>
                  </a:lnTo>
                  <a:lnTo>
                    <a:pt x="2337" y="55"/>
                  </a:lnTo>
                  <a:lnTo>
                    <a:pt x="2348" y="55"/>
                  </a:lnTo>
                  <a:lnTo>
                    <a:pt x="2360" y="55"/>
                  </a:lnTo>
                  <a:lnTo>
                    <a:pt x="2372" y="53"/>
                  </a:lnTo>
                  <a:lnTo>
                    <a:pt x="2385" y="51"/>
                  </a:lnTo>
                  <a:lnTo>
                    <a:pt x="2397" y="48"/>
                  </a:lnTo>
                  <a:lnTo>
                    <a:pt x="2409" y="45"/>
                  </a:lnTo>
                  <a:lnTo>
                    <a:pt x="2422" y="41"/>
                  </a:lnTo>
                  <a:lnTo>
                    <a:pt x="2434" y="38"/>
                  </a:lnTo>
                  <a:lnTo>
                    <a:pt x="2446" y="33"/>
                  </a:lnTo>
                  <a:lnTo>
                    <a:pt x="2446" y="29"/>
                  </a:lnTo>
                  <a:lnTo>
                    <a:pt x="2446" y="25"/>
                  </a:lnTo>
                  <a:lnTo>
                    <a:pt x="2445" y="21"/>
                  </a:lnTo>
                  <a:lnTo>
                    <a:pt x="2445" y="16"/>
                  </a:lnTo>
                  <a:lnTo>
                    <a:pt x="2434" y="19"/>
                  </a:lnTo>
                  <a:lnTo>
                    <a:pt x="2422" y="23"/>
                  </a:lnTo>
                  <a:lnTo>
                    <a:pt x="2409" y="27"/>
                  </a:lnTo>
                  <a:lnTo>
                    <a:pt x="2397" y="29"/>
                  </a:lnTo>
                  <a:lnTo>
                    <a:pt x="2384" y="32"/>
                  </a:lnTo>
                  <a:lnTo>
                    <a:pt x="2372" y="35"/>
                  </a:lnTo>
                  <a:lnTo>
                    <a:pt x="2359" y="37"/>
                  </a:lnTo>
                  <a:lnTo>
                    <a:pt x="2348" y="37"/>
                  </a:lnTo>
                  <a:lnTo>
                    <a:pt x="2337" y="37"/>
                  </a:lnTo>
                  <a:lnTo>
                    <a:pt x="2327" y="36"/>
                  </a:lnTo>
                  <a:lnTo>
                    <a:pt x="2317" y="33"/>
                  </a:lnTo>
                  <a:lnTo>
                    <a:pt x="2307" y="31"/>
                  </a:lnTo>
                  <a:lnTo>
                    <a:pt x="2298" y="29"/>
                  </a:lnTo>
                  <a:lnTo>
                    <a:pt x="2288" y="25"/>
                  </a:lnTo>
                  <a:lnTo>
                    <a:pt x="2279" y="22"/>
                  </a:lnTo>
                  <a:lnTo>
                    <a:pt x="2270" y="18"/>
                  </a:lnTo>
                  <a:lnTo>
                    <a:pt x="2262" y="15"/>
                  </a:lnTo>
                  <a:lnTo>
                    <a:pt x="2252" y="12"/>
                  </a:lnTo>
                  <a:lnTo>
                    <a:pt x="2244" y="9"/>
                  </a:lnTo>
                  <a:lnTo>
                    <a:pt x="2235" y="6"/>
                  </a:lnTo>
                  <a:lnTo>
                    <a:pt x="2225" y="3"/>
                  </a:lnTo>
                  <a:lnTo>
                    <a:pt x="2216" y="2"/>
                  </a:lnTo>
                  <a:lnTo>
                    <a:pt x="2207" y="1"/>
                  </a:lnTo>
                  <a:lnTo>
                    <a:pt x="2197" y="0"/>
                  </a:lnTo>
                  <a:lnTo>
                    <a:pt x="2190" y="1"/>
                  </a:lnTo>
                  <a:lnTo>
                    <a:pt x="2182" y="2"/>
                  </a:lnTo>
                  <a:lnTo>
                    <a:pt x="2174" y="3"/>
                  </a:lnTo>
                  <a:lnTo>
                    <a:pt x="2165" y="6"/>
                  </a:lnTo>
                  <a:lnTo>
                    <a:pt x="2154" y="9"/>
                  </a:lnTo>
                  <a:lnTo>
                    <a:pt x="2145" y="12"/>
                  </a:lnTo>
                  <a:lnTo>
                    <a:pt x="2135" y="15"/>
                  </a:lnTo>
                  <a:lnTo>
                    <a:pt x="2124" y="18"/>
                  </a:lnTo>
                  <a:lnTo>
                    <a:pt x="2114" y="22"/>
                  </a:lnTo>
                  <a:lnTo>
                    <a:pt x="2103" y="25"/>
                  </a:lnTo>
                  <a:lnTo>
                    <a:pt x="2092" y="28"/>
                  </a:lnTo>
                  <a:lnTo>
                    <a:pt x="2082" y="31"/>
                  </a:lnTo>
                  <a:lnTo>
                    <a:pt x="2070" y="33"/>
                  </a:lnTo>
                  <a:lnTo>
                    <a:pt x="2059" y="35"/>
                  </a:lnTo>
                  <a:lnTo>
                    <a:pt x="2049" y="37"/>
                  </a:lnTo>
                  <a:lnTo>
                    <a:pt x="2038" y="37"/>
                  </a:lnTo>
                  <a:lnTo>
                    <a:pt x="2027" y="37"/>
                  </a:lnTo>
                  <a:lnTo>
                    <a:pt x="2017" y="36"/>
                  </a:lnTo>
                  <a:lnTo>
                    <a:pt x="2008" y="34"/>
                  </a:lnTo>
                  <a:lnTo>
                    <a:pt x="1997" y="32"/>
                  </a:lnTo>
                  <a:lnTo>
                    <a:pt x="1988" y="29"/>
                  </a:lnTo>
                  <a:lnTo>
                    <a:pt x="1979" y="26"/>
                  </a:lnTo>
                  <a:lnTo>
                    <a:pt x="1970" y="23"/>
                  </a:lnTo>
                  <a:lnTo>
                    <a:pt x="1961" y="19"/>
                  </a:lnTo>
                  <a:lnTo>
                    <a:pt x="1952" y="16"/>
                  </a:lnTo>
                  <a:lnTo>
                    <a:pt x="1943" y="13"/>
                  </a:lnTo>
                  <a:lnTo>
                    <a:pt x="1934" y="10"/>
                  </a:lnTo>
                  <a:lnTo>
                    <a:pt x="1925" y="7"/>
                  </a:lnTo>
                  <a:lnTo>
                    <a:pt x="1916" y="5"/>
                  </a:lnTo>
                  <a:lnTo>
                    <a:pt x="1906" y="3"/>
                  </a:lnTo>
                  <a:lnTo>
                    <a:pt x="1897" y="2"/>
                  </a:lnTo>
                  <a:lnTo>
                    <a:pt x="1888" y="1"/>
                  </a:lnTo>
                  <a:lnTo>
                    <a:pt x="1880" y="2"/>
                  </a:lnTo>
                  <a:lnTo>
                    <a:pt x="1872" y="3"/>
                  </a:lnTo>
                  <a:lnTo>
                    <a:pt x="1864" y="5"/>
                  </a:lnTo>
                  <a:lnTo>
                    <a:pt x="1855" y="7"/>
                  </a:lnTo>
                  <a:lnTo>
                    <a:pt x="1846" y="10"/>
                  </a:lnTo>
                  <a:lnTo>
                    <a:pt x="1835" y="13"/>
                  </a:lnTo>
                  <a:lnTo>
                    <a:pt x="1826" y="16"/>
                  </a:lnTo>
                  <a:lnTo>
                    <a:pt x="1814" y="20"/>
                  </a:lnTo>
                  <a:lnTo>
                    <a:pt x="1804" y="23"/>
                  </a:lnTo>
                  <a:lnTo>
                    <a:pt x="1793" y="27"/>
                  </a:lnTo>
                  <a:lnTo>
                    <a:pt x="1781" y="29"/>
                  </a:lnTo>
                  <a:lnTo>
                    <a:pt x="1770" y="32"/>
                  </a:lnTo>
                  <a:lnTo>
                    <a:pt x="1759" y="35"/>
                  </a:lnTo>
                  <a:lnTo>
                    <a:pt x="1748" y="37"/>
                  </a:lnTo>
                  <a:lnTo>
                    <a:pt x="1736" y="38"/>
                  </a:lnTo>
                  <a:lnTo>
                    <a:pt x="1726" y="39"/>
                  </a:lnTo>
                  <a:lnTo>
                    <a:pt x="1715" y="38"/>
                  </a:lnTo>
                  <a:lnTo>
                    <a:pt x="1704" y="38"/>
                  </a:lnTo>
                  <a:lnTo>
                    <a:pt x="1695" y="36"/>
                  </a:lnTo>
                  <a:lnTo>
                    <a:pt x="1685" y="33"/>
                  </a:lnTo>
                  <a:lnTo>
                    <a:pt x="1676" y="31"/>
                  </a:lnTo>
                  <a:lnTo>
                    <a:pt x="1666" y="28"/>
                  </a:lnTo>
                  <a:lnTo>
                    <a:pt x="1657" y="24"/>
                  </a:lnTo>
                  <a:lnTo>
                    <a:pt x="1648" y="21"/>
                  </a:lnTo>
                  <a:lnTo>
                    <a:pt x="1640" y="17"/>
                  </a:lnTo>
                  <a:lnTo>
                    <a:pt x="1630" y="14"/>
                  </a:lnTo>
                  <a:lnTo>
                    <a:pt x="1621" y="11"/>
                  </a:lnTo>
                  <a:lnTo>
                    <a:pt x="1612" y="8"/>
                  </a:lnTo>
                  <a:lnTo>
                    <a:pt x="1603" y="6"/>
                  </a:lnTo>
                  <a:lnTo>
                    <a:pt x="1594" y="4"/>
                  </a:lnTo>
                  <a:lnTo>
                    <a:pt x="1584" y="3"/>
                  </a:lnTo>
                  <a:lnTo>
                    <a:pt x="1575" y="2"/>
                  </a:lnTo>
                  <a:lnTo>
                    <a:pt x="1568" y="3"/>
                  </a:lnTo>
                  <a:lnTo>
                    <a:pt x="1560" y="4"/>
                  </a:lnTo>
                  <a:lnTo>
                    <a:pt x="1551" y="6"/>
                  </a:lnTo>
                  <a:lnTo>
                    <a:pt x="1542" y="8"/>
                  </a:lnTo>
                  <a:lnTo>
                    <a:pt x="1532" y="11"/>
                  </a:lnTo>
                  <a:lnTo>
                    <a:pt x="1522" y="14"/>
                  </a:lnTo>
                  <a:lnTo>
                    <a:pt x="1512" y="17"/>
                  </a:lnTo>
                  <a:lnTo>
                    <a:pt x="1500" y="21"/>
                  </a:lnTo>
                  <a:lnTo>
                    <a:pt x="1490" y="24"/>
                  </a:lnTo>
                  <a:lnTo>
                    <a:pt x="1479" y="27"/>
                  </a:lnTo>
                  <a:lnTo>
                    <a:pt x="1467" y="31"/>
                  </a:lnTo>
                  <a:lnTo>
                    <a:pt x="1455" y="33"/>
                  </a:lnTo>
                  <a:lnTo>
                    <a:pt x="1444" y="36"/>
                  </a:lnTo>
                  <a:lnTo>
                    <a:pt x="1433" y="38"/>
                  </a:lnTo>
                  <a:lnTo>
                    <a:pt x="1422" y="39"/>
                  </a:lnTo>
                  <a:lnTo>
                    <a:pt x="1411" y="39"/>
                  </a:lnTo>
                  <a:lnTo>
                    <a:pt x="1400" y="39"/>
                  </a:lnTo>
                  <a:lnTo>
                    <a:pt x="1390" y="38"/>
                  </a:lnTo>
                  <a:lnTo>
                    <a:pt x="1380" y="36"/>
                  </a:lnTo>
                  <a:lnTo>
                    <a:pt x="1370" y="33"/>
                  </a:lnTo>
                  <a:lnTo>
                    <a:pt x="1361" y="31"/>
                  </a:lnTo>
                  <a:lnTo>
                    <a:pt x="1352" y="28"/>
                  </a:lnTo>
                  <a:lnTo>
                    <a:pt x="1343" y="24"/>
                  </a:lnTo>
                  <a:lnTo>
                    <a:pt x="1334" y="21"/>
                  </a:lnTo>
                  <a:lnTo>
                    <a:pt x="1326" y="18"/>
                  </a:lnTo>
                  <a:lnTo>
                    <a:pt x="1316" y="14"/>
                  </a:lnTo>
                  <a:lnTo>
                    <a:pt x="1307" y="11"/>
                  </a:lnTo>
                  <a:lnTo>
                    <a:pt x="1298" y="9"/>
                  </a:lnTo>
                  <a:lnTo>
                    <a:pt x="1289" y="6"/>
                  </a:lnTo>
                  <a:lnTo>
                    <a:pt x="1281" y="4"/>
                  </a:lnTo>
                  <a:lnTo>
                    <a:pt x="1270" y="3"/>
                  </a:lnTo>
                  <a:lnTo>
                    <a:pt x="1261" y="3"/>
                  </a:lnTo>
                  <a:lnTo>
                    <a:pt x="1260" y="3"/>
                  </a:lnTo>
                  <a:lnTo>
                    <a:pt x="1258" y="3"/>
                  </a:lnTo>
                  <a:lnTo>
                    <a:pt x="1257" y="3"/>
                  </a:lnTo>
                  <a:lnTo>
                    <a:pt x="1250" y="3"/>
                  </a:lnTo>
                  <a:lnTo>
                    <a:pt x="1242" y="4"/>
                  </a:lnTo>
                  <a:lnTo>
                    <a:pt x="1234" y="6"/>
                  </a:lnTo>
                  <a:lnTo>
                    <a:pt x="1225" y="8"/>
                  </a:lnTo>
                  <a:lnTo>
                    <a:pt x="1215" y="10"/>
                  </a:lnTo>
                  <a:lnTo>
                    <a:pt x="1205" y="14"/>
                  </a:lnTo>
                  <a:lnTo>
                    <a:pt x="1195" y="17"/>
                  </a:lnTo>
                  <a:lnTo>
                    <a:pt x="1185" y="20"/>
                  </a:lnTo>
                  <a:lnTo>
                    <a:pt x="1173" y="24"/>
                  </a:lnTo>
                  <a:lnTo>
                    <a:pt x="1163" y="28"/>
                  </a:lnTo>
                  <a:lnTo>
                    <a:pt x="1151" y="31"/>
                  </a:lnTo>
                  <a:lnTo>
                    <a:pt x="1140" y="33"/>
                  </a:lnTo>
                  <a:lnTo>
                    <a:pt x="1128" y="36"/>
                  </a:lnTo>
                  <a:lnTo>
                    <a:pt x="1118" y="38"/>
                  </a:lnTo>
                  <a:lnTo>
                    <a:pt x="1106" y="39"/>
                  </a:lnTo>
                  <a:lnTo>
                    <a:pt x="1095" y="40"/>
                  </a:lnTo>
                  <a:lnTo>
                    <a:pt x="1085" y="39"/>
                  </a:lnTo>
                  <a:lnTo>
                    <a:pt x="1074" y="39"/>
                  </a:lnTo>
                  <a:lnTo>
                    <a:pt x="1065" y="37"/>
                  </a:lnTo>
                  <a:lnTo>
                    <a:pt x="1055" y="35"/>
                  </a:lnTo>
                  <a:lnTo>
                    <a:pt x="1045" y="32"/>
                  </a:lnTo>
                  <a:lnTo>
                    <a:pt x="1036" y="29"/>
                  </a:lnTo>
                  <a:lnTo>
                    <a:pt x="1027" y="25"/>
                  </a:lnTo>
                  <a:lnTo>
                    <a:pt x="1018" y="22"/>
                  </a:lnTo>
                  <a:lnTo>
                    <a:pt x="1008" y="18"/>
                  </a:lnTo>
                  <a:lnTo>
                    <a:pt x="1000" y="15"/>
                  </a:lnTo>
                  <a:lnTo>
                    <a:pt x="991" y="12"/>
                  </a:lnTo>
                  <a:lnTo>
                    <a:pt x="982" y="9"/>
                  </a:lnTo>
                  <a:lnTo>
                    <a:pt x="972" y="7"/>
                  </a:lnTo>
                  <a:lnTo>
                    <a:pt x="963" y="5"/>
                  </a:lnTo>
                  <a:lnTo>
                    <a:pt x="954" y="4"/>
                  </a:lnTo>
                  <a:lnTo>
                    <a:pt x="944" y="3"/>
                  </a:lnTo>
                  <a:lnTo>
                    <a:pt x="937" y="4"/>
                  </a:lnTo>
                  <a:lnTo>
                    <a:pt x="929" y="5"/>
                  </a:lnTo>
                  <a:lnTo>
                    <a:pt x="920" y="7"/>
                  </a:lnTo>
                  <a:lnTo>
                    <a:pt x="911" y="9"/>
                  </a:lnTo>
                  <a:lnTo>
                    <a:pt x="901" y="12"/>
                  </a:lnTo>
                  <a:lnTo>
                    <a:pt x="891" y="15"/>
                  </a:lnTo>
                  <a:lnTo>
                    <a:pt x="881" y="18"/>
                  </a:lnTo>
                  <a:lnTo>
                    <a:pt x="870" y="22"/>
                  </a:lnTo>
                  <a:lnTo>
                    <a:pt x="859" y="25"/>
                  </a:lnTo>
                  <a:lnTo>
                    <a:pt x="848" y="28"/>
                  </a:lnTo>
                  <a:lnTo>
                    <a:pt x="836" y="32"/>
                  </a:lnTo>
                  <a:lnTo>
                    <a:pt x="825" y="35"/>
                  </a:lnTo>
                  <a:lnTo>
                    <a:pt x="814" y="37"/>
                  </a:lnTo>
                  <a:lnTo>
                    <a:pt x="802" y="39"/>
                  </a:lnTo>
                  <a:lnTo>
                    <a:pt x="791" y="40"/>
                  </a:lnTo>
                  <a:lnTo>
                    <a:pt x="780" y="40"/>
                  </a:lnTo>
                  <a:lnTo>
                    <a:pt x="769" y="40"/>
                  </a:lnTo>
                  <a:lnTo>
                    <a:pt x="759" y="39"/>
                  </a:lnTo>
                  <a:lnTo>
                    <a:pt x="750" y="38"/>
                  </a:lnTo>
                  <a:lnTo>
                    <a:pt x="739" y="35"/>
                  </a:lnTo>
                  <a:lnTo>
                    <a:pt x="730" y="32"/>
                  </a:lnTo>
                  <a:lnTo>
                    <a:pt x="721" y="29"/>
                  </a:lnTo>
                  <a:lnTo>
                    <a:pt x="712" y="26"/>
                  </a:lnTo>
                  <a:lnTo>
                    <a:pt x="703" y="23"/>
                  </a:lnTo>
                  <a:lnTo>
                    <a:pt x="694" y="19"/>
                  </a:lnTo>
                  <a:lnTo>
                    <a:pt x="685" y="16"/>
                  </a:lnTo>
                  <a:lnTo>
                    <a:pt x="676" y="13"/>
                  </a:lnTo>
                  <a:lnTo>
                    <a:pt x="668" y="10"/>
                  </a:lnTo>
                  <a:lnTo>
                    <a:pt x="658" y="8"/>
                  </a:lnTo>
                  <a:lnTo>
                    <a:pt x="649" y="6"/>
                  </a:lnTo>
                  <a:lnTo>
                    <a:pt x="640" y="5"/>
                  </a:lnTo>
                  <a:lnTo>
                    <a:pt x="630" y="4"/>
                  </a:lnTo>
                  <a:lnTo>
                    <a:pt x="623" y="5"/>
                  </a:lnTo>
                  <a:lnTo>
                    <a:pt x="615" y="6"/>
                  </a:lnTo>
                  <a:lnTo>
                    <a:pt x="606" y="8"/>
                  </a:lnTo>
                  <a:lnTo>
                    <a:pt x="597" y="10"/>
                  </a:lnTo>
                  <a:lnTo>
                    <a:pt x="587" y="13"/>
                  </a:lnTo>
                  <a:lnTo>
                    <a:pt x="577" y="16"/>
                  </a:lnTo>
                  <a:lnTo>
                    <a:pt x="566" y="20"/>
                  </a:lnTo>
                  <a:lnTo>
                    <a:pt x="556" y="23"/>
                  </a:lnTo>
                  <a:lnTo>
                    <a:pt x="545" y="26"/>
                  </a:lnTo>
                  <a:lnTo>
                    <a:pt x="534" y="29"/>
                  </a:lnTo>
                  <a:lnTo>
                    <a:pt x="522" y="33"/>
                  </a:lnTo>
                  <a:lnTo>
                    <a:pt x="511" y="36"/>
                  </a:lnTo>
                  <a:lnTo>
                    <a:pt x="499" y="38"/>
                  </a:lnTo>
                  <a:lnTo>
                    <a:pt x="488" y="40"/>
                  </a:lnTo>
                  <a:lnTo>
                    <a:pt x="477" y="41"/>
                  </a:lnTo>
                  <a:lnTo>
                    <a:pt x="466" y="42"/>
                  </a:lnTo>
                  <a:lnTo>
                    <a:pt x="455" y="41"/>
                  </a:lnTo>
                  <a:lnTo>
                    <a:pt x="445" y="40"/>
                  </a:lnTo>
                  <a:lnTo>
                    <a:pt x="435" y="38"/>
                  </a:lnTo>
                  <a:lnTo>
                    <a:pt x="425" y="36"/>
                  </a:lnTo>
                  <a:lnTo>
                    <a:pt x="416" y="33"/>
                  </a:lnTo>
                  <a:lnTo>
                    <a:pt x="407" y="30"/>
                  </a:lnTo>
                  <a:lnTo>
                    <a:pt x="398" y="27"/>
                  </a:lnTo>
                  <a:lnTo>
                    <a:pt x="389" y="23"/>
                  </a:lnTo>
                  <a:lnTo>
                    <a:pt x="380" y="20"/>
                  </a:lnTo>
                  <a:lnTo>
                    <a:pt x="372" y="17"/>
                  </a:lnTo>
                  <a:lnTo>
                    <a:pt x="363" y="13"/>
                  </a:lnTo>
                  <a:lnTo>
                    <a:pt x="354" y="11"/>
                  </a:lnTo>
                  <a:lnTo>
                    <a:pt x="345" y="9"/>
                  </a:lnTo>
                  <a:lnTo>
                    <a:pt x="336" y="6"/>
                  </a:lnTo>
                  <a:lnTo>
                    <a:pt x="326" y="6"/>
                  </a:lnTo>
                  <a:lnTo>
                    <a:pt x="317" y="5"/>
                  </a:lnTo>
                  <a:lnTo>
                    <a:pt x="316" y="5"/>
                  </a:lnTo>
                  <a:lnTo>
                    <a:pt x="315" y="5"/>
                  </a:lnTo>
                  <a:lnTo>
                    <a:pt x="314" y="5"/>
                  </a:lnTo>
                  <a:lnTo>
                    <a:pt x="313" y="5"/>
                  </a:lnTo>
                  <a:lnTo>
                    <a:pt x="305" y="5"/>
                  </a:lnTo>
                  <a:lnTo>
                    <a:pt x="297" y="6"/>
                  </a:lnTo>
                  <a:lnTo>
                    <a:pt x="289" y="8"/>
                  </a:lnTo>
                  <a:lnTo>
                    <a:pt x="280" y="10"/>
                  </a:lnTo>
                  <a:lnTo>
                    <a:pt x="271" y="13"/>
                  </a:lnTo>
                  <a:lnTo>
                    <a:pt x="260" y="16"/>
                  </a:lnTo>
                  <a:lnTo>
                    <a:pt x="250" y="19"/>
                  </a:lnTo>
                  <a:lnTo>
                    <a:pt x="239" y="23"/>
                  </a:lnTo>
                  <a:lnTo>
                    <a:pt x="229" y="26"/>
                  </a:lnTo>
                  <a:lnTo>
                    <a:pt x="218" y="29"/>
                  </a:lnTo>
                  <a:lnTo>
                    <a:pt x="206" y="33"/>
                  </a:lnTo>
                  <a:lnTo>
                    <a:pt x="195" y="36"/>
                  </a:lnTo>
                  <a:lnTo>
                    <a:pt x="184" y="38"/>
                  </a:lnTo>
                  <a:lnTo>
                    <a:pt x="173" y="40"/>
                  </a:lnTo>
                  <a:lnTo>
                    <a:pt x="161" y="42"/>
                  </a:lnTo>
                  <a:lnTo>
                    <a:pt x="151" y="42"/>
                  </a:lnTo>
                  <a:lnTo>
                    <a:pt x="139" y="42"/>
                  </a:lnTo>
                  <a:lnTo>
                    <a:pt x="130" y="40"/>
                  </a:lnTo>
                  <a:lnTo>
                    <a:pt x="120" y="39"/>
                  </a:lnTo>
                  <a:lnTo>
                    <a:pt x="110" y="37"/>
                  </a:lnTo>
                  <a:lnTo>
                    <a:pt x="101" y="33"/>
                  </a:lnTo>
                  <a:lnTo>
                    <a:pt x="91" y="31"/>
                  </a:lnTo>
                  <a:lnTo>
                    <a:pt x="82" y="27"/>
                  </a:lnTo>
                  <a:lnTo>
                    <a:pt x="73" y="24"/>
                  </a:lnTo>
                  <a:lnTo>
                    <a:pt x="64" y="21"/>
                  </a:lnTo>
                  <a:lnTo>
                    <a:pt x="55" y="17"/>
                  </a:lnTo>
                  <a:lnTo>
                    <a:pt x="46" y="14"/>
                  </a:lnTo>
                  <a:lnTo>
                    <a:pt x="38" y="12"/>
                  </a:lnTo>
                  <a:lnTo>
                    <a:pt x="28" y="9"/>
                  </a:lnTo>
                  <a:lnTo>
                    <a:pt x="19" y="8"/>
                  </a:lnTo>
                  <a:lnTo>
                    <a:pt x="10" y="6"/>
                  </a:lnTo>
                  <a:lnTo>
                    <a:pt x="1" y="6"/>
                  </a:lnTo>
                  <a:lnTo>
                    <a:pt x="0" y="24"/>
                  </a:lnTo>
                </a:path>
              </a:pathLst>
            </a:custGeom>
            <a:solidFill>
              <a:srgbClr val="AAFFF4"/>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ru-RU"/>
            </a:p>
          </p:txBody>
        </p:sp>
        <p:sp>
          <p:nvSpPr>
            <p:cNvPr id="1041" name="Freeform 23"/>
            <p:cNvSpPr>
              <a:spLocks/>
            </p:cNvSpPr>
            <p:nvPr/>
          </p:nvSpPr>
          <p:spPr bwMode="auto">
            <a:xfrm>
              <a:off x="795" y="209"/>
              <a:ext cx="2444" cy="62"/>
            </a:xfrm>
            <a:custGeom>
              <a:avLst/>
              <a:gdLst>
                <a:gd name="T0" fmla="*/ 2377 w 2444"/>
                <a:gd name="T1" fmla="*/ 34 h 62"/>
                <a:gd name="T2" fmla="*/ 2268 w 2444"/>
                <a:gd name="T3" fmla="*/ 56 h 62"/>
                <a:gd name="T4" fmla="*/ 2184 w 2444"/>
                <a:gd name="T5" fmla="*/ 31 h 62"/>
                <a:gd name="T6" fmla="*/ 2104 w 2444"/>
                <a:gd name="T7" fmla="*/ 23 h 62"/>
                <a:gd name="T8" fmla="*/ 2012 w 2444"/>
                <a:gd name="T9" fmla="*/ 50 h 62"/>
                <a:gd name="T10" fmla="*/ 1919 w 2444"/>
                <a:gd name="T11" fmla="*/ 49 h 62"/>
                <a:gd name="T12" fmla="*/ 1837 w 2444"/>
                <a:gd name="T13" fmla="*/ 22 h 62"/>
                <a:gd name="T14" fmla="*/ 1782 w 2444"/>
                <a:gd name="T15" fmla="*/ 26 h 62"/>
                <a:gd name="T16" fmla="*/ 1716 w 2444"/>
                <a:gd name="T17" fmla="*/ 46 h 62"/>
                <a:gd name="T18" fmla="*/ 1643 w 2444"/>
                <a:gd name="T19" fmla="*/ 58 h 62"/>
                <a:gd name="T20" fmla="*/ 1559 w 2444"/>
                <a:gd name="T21" fmla="*/ 35 h 62"/>
                <a:gd name="T22" fmla="*/ 1501 w 2444"/>
                <a:gd name="T23" fmla="*/ 21 h 62"/>
                <a:gd name="T24" fmla="*/ 1428 w 2444"/>
                <a:gd name="T25" fmla="*/ 38 h 62"/>
                <a:gd name="T26" fmla="*/ 1328 w 2444"/>
                <a:gd name="T27" fmla="*/ 58 h 62"/>
                <a:gd name="T28" fmla="*/ 1243 w 2444"/>
                <a:gd name="T29" fmla="*/ 34 h 62"/>
                <a:gd name="T30" fmla="*/ 1163 w 2444"/>
                <a:gd name="T31" fmla="*/ 24 h 62"/>
                <a:gd name="T32" fmla="*/ 1069 w 2444"/>
                <a:gd name="T33" fmla="*/ 52 h 62"/>
                <a:gd name="T34" fmla="*/ 974 w 2444"/>
                <a:gd name="T35" fmla="*/ 51 h 62"/>
                <a:gd name="T36" fmla="*/ 892 w 2444"/>
                <a:gd name="T37" fmla="*/ 25 h 62"/>
                <a:gd name="T38" fmla="*/ 810 w 2444"/>
                <a:gd name="T39" fmla="*/ 36 h 62"/>
                <a:gd name="T40" fmla="*/ 709 w 2444"/>
                <a:gd name="T41" fmla="*/ 59 h 62"/>
                <a:gd name="T42" fmla="*/ 624 w 2444"/>
                <a:gd name="T43" fmla="*/ 39 h 62"/>
                <a:gd name="T44" fmla="*/ 558 w 2444"/>
                <a:gd name="T45" fmla="*/ 23 h 62"/>
                <a:gd name="T46" fmla="*/ 493 w 2444"/>
                <a:gd name="T47" fmla="*/ 37 h 62"/>
                <a:gd name="T48" fmla="*/ 393 w 2444"/>
                <a:gd name="T49" fmla="*/ 60 h 62"/>
                <a:gd name="T50" fmla="*/ 307 w 2444"/>
                <a:gd name="T51" fmla="*/ 40 h 62"/>
                <a:gd name="T52" fmla="*/ 227 w 2444"/>
                <a:gd name="T53" fmla="*/ 25 h 62"/>
                <a:gd name="T54" fmla="*/ 135 w 2444"/>
                <a:gd name="T55" fmla="*/ 52 h 62"/>
                <a:gd name="T56" fmla="*/ 37 w 2444"/>
                <a:gd name="T57" fmla="*/ 55 h 62"/>
                <a:gd name="T58" fmla="*/ 9 w 2444"/>
                <a:gd name="T59" fmla="*/ 26 h 62"/>
                <a:gd name="T60" fmla="*/ 101 w 2444"/>
                <a:gd name="T61" fmla="*/ 40 h 62"/>
                <a:gd name="T62" fmla="*/ 201 w 2444"/>
                <a:gd name="T63" fmla="*/ 13 h 62"/>
                <a:gd name="T64" fmla="*/ 280 w 2444"/>
                <a:gd name="T65" fmla="*/ 11 h 62"/>
                <a:gd name="T66" fmla="*/ 363 w 2444"/>
                <a:gd name="T67" fmla="*/ 38 h 62"/>
                <a:gd name="T68" fmla="*/ 461 w 2444"/>
                <a:gd name="T69" fmla="*/ 29 h 62"/>
                <a:gd name="T70" fmla="*/ 549 w 2444"/>
                <a:gd name="T71" fmla="*/ 4 h 62"/>
                <a:gd name="T72" fmla="*/ 597 w 2444"/>
                <a:gd name="T73" fmla="*/ 10 h 62"/>
                <a:gd name="T74" fmla="*/ 678 w 2444"/>
                <a:gd name="T75" fmla="*/ 38 h 62"/>
                <a:gd name="T76" fmla="*/ 777 w 2444"/>
                <a:gd name="T77" fmla="*/ 29 h 62"/>
                <a:gd name="T78" fmla="*/ 866 w 2444"/>
                <a:gd name="T79" fmla="*/ 4 h 62"/>
                <a:gd name="T80" fmla="*/ 946 w 2444"/>
                <a:gd name="T81" fmla="*/ 21 h 62"/>
                <a:gd name="T82" fmla="*/ 1034 w 2444"/>
                <a:gd name="T83" fmla="*/ 39 h 62"/>
                <a:gd name="T84" fmla="*/ 1134 w 2444"/>
                <a:gd name="T85" fmla="*/ 14 h 62"/>
                <a:gd name="T86" fmla="*/ 1216 w 2444"/>
                <a:gd name="T87" fmla="*/ 6 h 62"/>
                <a:gd name="T88" fmla="*/ 1298 w 2444"/>
                <a:gd name="T89" fmla="*/ 34 h 62"/>
                <a:gd name="T90" fmla="*/ 1394 w 2444"/>
                <a:gd name="T91" fmla="*/ 30 h 62"/>
                <a:gd name="T92" fmla="*/ 1485 w 2444"/>
                <a:gd name="T93" fmla="*/ 3 h 62"/>
                <a:gd name="T94" fmla="*/ 1533 w 2444"/>
                <a:gd name="T95" fmla="*/ 5 h 62"/>
                <a:gd name="T96" fmla="*/ 1614 w 2444"/>
                <a:gd name="T97" fmla="*/ 33 h 62"/>
                <a:gd name="T98" fmla="*/ 1692 w 2444"/>
                <a:gd name="T99" fmla="*/ 34 h 62"/>
                <a:gd name="T100" fmla="*/ 1762 w 2444"/>
                <a:gd name="T101" fmla="*/ 14 h 62"/>
                <a:gd name="T102" fmla="*/ 1814 w 2444"/>
                <a:gd name="T103" fmla="*/ 1 h 62"/>
                <a:gd name="T104" fmla="*/ 1891 w 2444"/>
                <a:gd name="T105" fmla="*/ 20 h 62"/>
                <a:gd name="T106" fmla="*/ 1980 w 2444"/>
                <a:gd name="T107" fmla="*/ 38 h 62"/>
                <a:gd name="T108" fmla="*/ 2076 w 2444"/>
                <a:gd name="T109" fmla="*/ 12 h 62"/>
                <a:gd name="T110" fmla="*/ 2156 w 2444"/>
                <a:gd name="T111" fmla="*/ 4 h 62"/>
                <a:gd name="T112" fmla="*/ 2238 w 2444"/>
                <a:gd name="T113" fmla="*/ 32 h 62"/>
                <a:gd name="T114" fmla="*/ 2340 w 2444"/>
                <a:gd name="T115" fmla="*/ 27 h 62"/>
                <a:gd name="T116" fmla="*/ 2429 w 2444"/>
                <a:gd name="T117" fmla="*/ 1 h 62"/>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444" h="62">
                  <a:moveTo>
                    <a:pt x="2442" y="19"/>
                  </a:moveTo>
                  <a:lnTo>
                    <a:pt x="2436" y="19"/>
                  </a:lnTo>
                  <a:lnTo>
                    <a:pt x="2429" y="20"/>
                  </a:lnTo>
                  <a:lnTo>
                    <a:pt x="2421" y="21"/>
                  </a:lnTo>
                  <a:lnTo>
                    <a:pt x="2413" y="23"/>
                  </a:lnTo>
                  <a:lnTo>
                    <a:pt x="2405" y="25"/>
                  </a:lnTo>
                  <a:lnTo>
                    <a:pt x="2396" y="28"/>
                  </a:lnTo>
                  <a:lnTo>
                    <a:pt x="2387" y="31"/>
                  </a:lnTo>
                  <a:lnTo>
                    <a:pt x="2377" y="34"/>
                  </a:lnTo>
                  <a:lnTo>
                    <a:pt x="2366" y="38"/>
                  </a:lnTo>
                  <a:lnTo>
                    <a:pt x="2353" y="42"/>
                  </a:lnTo>
                  <a:lnTo>
                    <a:pt x="2341" y="46"/>
                  </a:lnTo>
                  <a:lnTo>
                    <a:pt x="2328" y="49"/>
                  </a:lnTo>
                  <a:lnTo>
                    <a:pt x="2316" y="52"/>
                  </a:lnTo>
                  <a:lnTo>
                    <a:pt x="2303" y="54"/>
                  </a:lnTo>
                  <a:lnTo>
                    <a:pt x="2291" y="56"/>
                  </a:lnTo>
                  <a:lnTo>
                    <a:pt x="2279" y="56"/>
                  </a:lnTo>
                  <a:lnTo>
                    <a:pt x="2268" y="56"/>
                  </a:lnTo>
                  <a:lnTo>
                    <a:pt x="2258" y="54"/>
                  </a:lnTo>
                  <a:lnTo>
                    <a:pt x="2247" y="53"/>
                  </a:lnTo>
                  <a:lnTo>
                    <a:pt x="2238" y="50"/>
                  </a:lnTo>
                  <a:lnTo>
                    <a:pt x="2229" y="48"/>
                  </a:lnTo>
                  <a:lnTo>
                    <a:pt x="2219" y="45"/>
                  </a:lnTo>
                  <a:lnTo>
                    <a:pt x="2210" y="41"/>
                  </a:lnTo>
                  <a:lnTo>
                    <a:pt x="2201" y="38"/>
                  </a:lnTo>
                  <a:lnTo>
                    <a:pt x="2193" y="34"/>
                  </a:lnTo>
                  <a:lnTo>
                    <a:pt x="2184" y="31"/>
                  </a:lnTo>
                  <a:lnTo>
                    <a:pt x="2174" y="27"/>
                  </a:lnTo>
                  <a:lnTo>
                    <a:pt x="2166" y="25"/>
                  </a:lnTo>
                  <a:lnTo>
                    <a:pt x="2156" y="22"/>
                  </a:lnTo>
                  <a:lnTo>
                    <a:pt x="2148" y="21"/>
                  </a:lnTo>
                  <a:lnTo>
                    <a:pt x="2138" y="19"/>
                  </a:lnTo>
                  <a:lnTo>
                    <a:pt x="2128" y="19"/>
                  </a:lnTo>
                  <a:lnTo>
                    <a:pt x="2121" y="20"/>
                  </a:lnTo>
                  <a:lnTo>
                    <a:pt x="2113" y="21"/>
                  </a:lnTo>
                  <a:lnTo>
                    <a:pt x="2104" y="23"/>
                  </a:lnTo>
                  <a:lnTo>
                    <a:pt x="2095" y="26"/>
                  </a:lnTo>
                  <a:lnTo>
                    <a:pt x="2086" y="28"/>
                  </a:lnTo>
                  <a:lnTo>
                    <a:pt x="2076" y="32"/>
                  </a:lnTo>
                  <a:lnTo>
                    <a:pt x="2066" y="35"/>
                  </a:lnTo>
                  <a:lnTo>
                    <a:pt x="2056" y="38"/>
                  </a:lnTo>
                  <a:lnTo>
                    <a:pt x="2045" y="42"/>
                  </a:lnTo>
                  <a:lnTo>
                    <a:pt x="2034" y="45"/>
                  </a:lnTo>
                  <a:lnTo>
                    <a:pt x="2023" y="48"/>
                  </a:lnTo>
                  <a:lnTo>
                    <a:pt x="2012" y="50"/>
                  </a:lnTo>
                  <a:lnTo>
                    <a:pt x="2002" y="53"/>
                  </a:lnTo>
                  <a:lnTo>
                    <a:pt x="1991" y="54"/>
                  </a:lnTo>
                  <a:lnTo>
                    <a:pt x="1980" y="56"/>
                  </a:lnTo>
                  <a:lnTo>
                    <a:pt x="1969" y="56"/>
                  </a:lnTo>
                  <a:lnTo>
                    <a:pt x="1958" y="56"/>
                  </a:lnTo>
                  <a:lnTo>
                    <a:pt x="1948" y="55"/>
                  </a:lnTo>
                  <a:lnTo>
                    <a:pt x="1938" y="53"/>
                  </a:lnTo>
                  <a:lnTo>
                    <a:pt x="1928" y="51"/>
                  </a:lnTo>
                  <a:lnTo>
                    <a:pt x="1919" y="49"/>
                  </a:lnTo>
                  <a:lnTo>
                    <a:pt x="1910" y="46"/>
                  </a:lnTo>
                  <a:lnTo>
                    <a:pt x="1900" y="43"/>
                  </a:lnTo>
                  <a:lnTo>
                    <a:pt x="1891" y="39"/>
                  </a:lnTo>
                  <a:lnTo>
                    <a:pt x="1882" y="36"/>
                  </a:lnTo>
                  <a:lnTo>
                    <a:pt x="1874" y="33"/>
                  </a:lnTo>
                  <a:lnTo>
                    <a:pt x="1865" y="30"/>
                  </a:lnTo>
                  <a:lnTo>
                    <a:pt x="1855" y="27"/>
                  </a:lnTo>
                  <a:lnTo>
                    <a:pt x="1846" y="25"/>
                  </a:lnTo>
                  <a:lnTo>
                    <a:pt x="1837" y="22"/>
                  </a:lnTo>
                  <a:lnTo>
                    <a:pt x="1827" y="21"/>
                  </a:lnTo>
                  <a:lnTo>
                    <a:pt x="1818" y="20"/>
                  </a:lnTo>
                  <a:lnTo>
                    <a:pt x="1813" y="20"/>
                  </a:lnTo>
                  <a:lnTo>
                    <a:pt x="1808" y="20"/>
                  </a:lnTo>
                  <a:lnTo>
                    <a:pt x="1804" y="21"/>
                  </a:lnTo>
                  <a:lnTo>
                    <a:pt x="1799" y="22"/>
                  </a:lnTo>
                  <a:lnTo>
                    <a:pt x="1793" y="23"/>
                  </a:lnTo>
                  <a:lnTo>
                    <a:pt x="1788" y="24"/>
                  </a:lnTo>
                  <a:lnTo>
                    <a:pt x="1782" y="26"/>
                  </a:lnTo>
                  <a:lnTo>
                    <a:pt x="1776" y="27"/>
                  </a:lnTo>
                  <a:lnTo>
                    <a:pt x="1768" y="30"/>
                  </a:lnTo>
                  <a:lnTo>
                    <a:pt x="1762" y="32"/>
                  </a:lnTo>
                  <a:lnTo>
                    <a:pt x="1755" y="35"/>
                  </a:lnTo>
                  <a:lnTo>
                    <a:pt x="1747" y="37"/>
                  </a:lnTo>
                  <a:lnTo>
                    <a:pt x="1739" y="39"/>
                  </a:lnTo>
                  <a:lnTo>
                    <a:pt x="1732" y="42"/>
                  </a:lnTo>
                  <a:lnTo>
                    <a:pt x="1724" y="44"/>
                  </a:lnTo>
                  <a:lnTo>
                    <a:pt x="1716" y="46"/>
                  </a:lnTo>
                  <a:lnTo>
                    <a:pt x="1708" y="49"/>
                  </a:lnTo>
                  <a:lnTo>
                    <a:pt x="1701" y="50"/>
                  </a:lnTo>
                  <a:lnTo>
                    <a:pt x="1693" y="53"/>
                  </a:lnTo>
                  <a:lnTo>
                    <a:pt x="1685" y="54"/>
                  </a:lnTo>
                  <a:lnTo>
                    <a:pt x="1677" y="56"/>
                  </a:lnTo>
                  <a:lnTo>
                    <a:pt x="1669" y="56"/>
                  </a:lnTo>
                  <a:lnTo>
                    <a:pt x="1662" y="57"/>
                  </a:lnTo>
                  <a:lnTo>
                    <a:pt x="1654" y="58"/>
                  </a:lnTo>
                  <a:lnTo>
                    <a:pt x="1643" y="58"/>
                  </a:lnTo>
                  <a:lnTo>
                    <a:pt x="1633" y="56"/>
                  </a:lnTo>
                  <a:lnTo>
                    <a:pt x="1623" y="54"/>
                  </a:lnTo>
                  <a:lnTo>
                    <a:pt x="1614" y="53"/>
                  </a:lnTo>
                  <a:lnTo>
                    <a:pt x="1604" y="50"/>
                  </a:lnTo>
                  <a:lnTo>
                    <a:pt x="1596" y="48"/>
                  </a:lnTo>
                  <a:lnTo>
                    <a:pt x="1586" y="44"/>
                  </a:lnTo>
                  <a:lnTo>
                    <a:pt x="1577" y="41"/>
                  </a:lnTo>
                  <a:lnTo>
                    <a:pt x="1569" y="38"/>
                  </a:lnTo>
                  <a:lnTo>
                    <a:pt x="1559" y="35"/>
                  </a:lnTo>
                  <a:lnTo>
                    <a:pt x="1551" y="32"/>
                  </a:lnTo>
                  <a:lnTo>
                    <a:pt x="1542" y="29"/>
                  </a:lnTo>
                  <a:lnTo>
                    <a:pt x="1533" y="26"/>
                  </a:lnTo>
                  <a:lnTo>
                    <a:pt x="1524" y="24"/>
                  </a:lnTo>
                  <a:lnTo>
                    <a:pt x="1514" y="22"/>
                  </a:lnTo>
                  <a:lnTo>
                    <a:pt x="1505" y="21"/>
                  </a:lnTo>
                  <a:lnTo>
                    <a:pt x="1504" y="21"/>
                  </a:lnTo>
                  <a:lnTo>
                    <a:pt x="1503" y="21"/>
                  </a:lnTo>
                  <a:lnTo>
                    <a:pt x="1501" y="21"/>
                  </a:lnTo>
                  <a:lnTo>
                    <a:pt x="1493" y="21"/>
                  </a:lnTo>
                  <a:lnTo>
                    <a:pt x="1485" y="22"/>
                  </a:lnTo>
                  <a:lnTo>
                    <a:pt x="1477" y="23"/>
                  </a:lnTo>
                  <a:lnTo>
                    <a:pt x="1468" y="26"/>
                  </a:lnTo>
                  <a:lnTo>
                    <a:pt x="1459" y="28"/>
                  </a:lnTo>
                  <a:lnTo>
                    <a:pt x="1448" y="32"/>
                  </a:lnTo>
                  <a:lnTo>
                    <a:pt x="1439" y="35"/>
                  </a:lnTo>
                  <a:lnTo>
                    <a:pt x="1428" y="38"/>
                  </a:lnTo>
                  <a:lnTo>
                    <a:pt x="1417" y="42"/>
                  </a:lnTo>
                  <a:lnTo>
                    <a:pt x="1406" y="45"/>
                  </a:lnTo>
                  <a:lnTo>
                    <a:pt x="1394" y="49"/>
                  </a:lnTo>
                  <a:lnTo>
                    <a:pt x="1383" y="52"/>
                  </a:lnTo>
                  <a:lnTo>
                    <a:pt x="1372" y="54"/>
                  </a:lnTo>
                  <a:lnTo>
                    <a:pt x="1361" y="56"/>
                  </a:lnTo>
                  <a:lnTo>
                    <a:pt x="1349" y="57"/>
                  </a:lnTo>
                  <a:lnTo>
                    <a:pt x="1339" y="58"/>
                  </a:lnTo>
                  <a:lnTo>
                    <a:pt x="1328" y="58"/>
                  </a:lnTo>
                  <a:lnTo>
                    <a:pt x="1318" y="56"/>
                  </a:lnTo>
                  <a:lnTo>
                    <a:pt x="1307" y="54"/>
                  </a:lnTo>
                  <a:lnTo>
                    <a:pt x="1298" y="52"/>
                  </a:lnTo>
                  <a:lnTo>
                    <a:pt x="1289" y="50"/>
                  </a:lnTo>
                  <a:lnTo>
                    <a:pt x="1279" y="47"/>
                  </a:lnTo>
                  <a:lnTo>
                    <a:pt x="1270" y="44"/>
                  </a:lnTo>
                  <a:lnTo>
                    <a:pt x="1261" y="40"/>
                  </a:lnTo>
                  <a:lnTo>
                    <a:pt x="1252" y="38"/>
                  </a:lnTo>
                  <a:lnTo>
                    <a:pt x="1243" y="34"/>
                  </a:lnTo>
                  <a:lnTo>
                    <a:pt x="1234" y="31"/>
                  </a:lnTo>
                  <a:lnTo>
                    <a:pt x="1225" y="28"/>
                  </a:lnTo>
                  <a:lnTo>
                    <a:pt x="1216" y="26"/>
                  </a:lnTo>
                  <a:lnTo>
                    <a:pt x="1206" y="24"/>
                  </a:lnTo>
                  <a:lnTo>
                    <a:pt x="1197" y="22"/>
                  </a:lnTo>
                  <a:lnTo>
                    <a:pt x="1187" y="22"/>
                  </a:lnTo>
                  <a:lnTo>
                    <a:pt x="1180" y="22"/>
                  </a:lnTo>
                  <a:lnTo>
                    <a:pt x="1172" y="23"/>
                  </a:lnTo>
                  <a:lnTo>
                    <a:pt x="1163" y="24"/>
                  </a:lnTo>
                  <a:lnTo>
                    <a:pt x="1154" y="26"/>
                  </a:lnTo>
                  <a:lnTo>
                    <a:pt x="1145" y="29"/>
                  </a:lnTo>
                  <a:lnTo>
                    <a:pt x="1134" y="32"/>
                  </a:lnTo>
                  <a:lnTo>
                    <a:pt x="1124" y="36"/>
                  </a:lnTo>
                  <a:lnTo>
                    <a:pt x="1113" y="39"/>
                  </a:lnTo>
                  <a:lnTo>
                    <a:pt x="1103" y="43"/>
                  </a:lnTo>
                  <a:lnTo>
                    <a:pt x="1091" y="46"/>
                  </a:lnTo>
                  <a:lnTo>
                    <a:pt x="1080" y="49"/>
                  </a:lnTo>
                  <a:lnTo>
                    <a:pt x="1069" y="52"/>
                  </a:lnTo>
                  <a:lnTo>
                    <a:pt x="1057" y="54"/>
                  </a:lnTo>
                  <a:lnTo>
                    <a:pt x="1046" y="57"/>
                  </a:lnTo>
                  <a:lnTo>
                    <a:pt x="1035" y="58"/>
                  </a:lnTo>
                  <a:lnTo>
                    <a:pt x="1024" y="59"/>
                  </a:lnTo>
                  <a:lnTo>
                    <a:pt x="1013" y="59"/>
                  </a:lnTo>
                  <a:lnTo>
                    <a:pt x="1003" y="58"/>
                  </a:lnTo>
                  <a:lnTo>
                    <a:pt x="993" y="56"/>
                  </a:lnTo>
                  <a:lnTo>
                    <a:pt x="983" y="53"/>
                  </a:lnTo>
                  <a:lnTo>
                    <a:pt x="974" y="51"/>
                  </a:lnTo>
                  <a:lnTo>
                    <a:pt x="964" y="48"/>
                  </a:lnTo>
                  <a:lnTo>
                    <a:pt x="955" y="45"/>
                  </a:lnTo>
                  <a:lnTo>
                    <a:pt x="946" y="42"/>
                  </a:lnTo>
                  <a:lnTo>
                    <a:pt x="938" y="38"/>
                  </a:lnTo>
                  <a:lnTo>
                    <a:pt x="928" y="35"/>
                  </a:lnTo>
                  <a:lnTo>
                    <a:pt x="920" y="32"/>
                  </a:lnTo>
                  <a:lnTo>
                    <a:pt x="911" y="29"/>
                  </a:lnTo>
                  <a:lnTo>
                    <a:pt x="901" y="26"/>
                  </a:lnTo>
                  <a:lnTo>
                    <a:pt x="892" y="25"/>
                  </a:lnTo>
                  <a:lnTo>
                    <a:pt x="883" y="23"/>
                  </a:lnTo>
                  <a:lnTo>
                    <a:pt x="873" y="22"/>
                  </a:lnTo>
                  <a:lnTo>
                    <a:pt x="866" y="22"/>
                  </a:lnTo>
                  <a:lnTo>
                    <a:pt x="858" y="23"/>
                  </a:lnTo>
                  <a:lnTo>
                    <a:pt x="849" y="25"/>
                  </a:lnTo>
                  <a:lnTo>
                    <a:pt x="840" y="27"/>
                  </a:lnTo>
                  <a:lnTo>
                    <a:pt x="831" y="30"/>
                  </a:lnTo>
                  <a:lnTo>
                    <a:pt x="821" y="34"/>
                  </a:lnTo>
                  <a:lnTo>
                    <a:pt x="810" y="36"/>
                  </a:lnTo>
                  <a:lnTo>
                    <a:pt x="799" y="40"/>
                  </a:lnTo>
                  <a:lnTo>
                    <a:pt x="788" y="44"/>
                  </a:lnTo>
                  <a:lnTo>
                    <a:pt x="777" y="47"/>
                  </a:lnTo>
                  <a:lnTo>
                    <a:pt x="765" y="50"/>
                  </a:lnTo>
                  <a:lnTo>
                    <a:pt x="754" y="53"/>
                  </a:lnTo>
                  <a:lnTo>
                    <a:pt x="743" y="56"/>
                  </a:lnTo>
                  <a:lnTo>
                    <a:pt x="731" y="58"/>
                  </a:lnTo>
                  <a:lnTo>
                    <a:pt x="720" y="59"/>
                  </a:lnTo>
                  <a:lnTo>
                    <a:pt x="709" y="59"/>
                  </a:lnTo>
                  <a:lnTo>
                    <a:pt x="698" y="59"/>
                  </a:lnTo>
                  <a:lnTo>
                    <a:pt x="688" y="58"/>
                  </a:lnTo>
                  <a:lnTo>
                    <a:pt x="678" y="56"/>
                  </a:lnTo>
                  <a:lnTo>
                    <a:pt x="669" y="54"/>
                  </a:lnTo>
                  <a:lnTo>
                    <a:pt x="659" y="52"/>
                  </a:lnTo>
                  <a:lnTo>
                    <a:pt x="650" y="49"/>
                  </a:lnTo>
                  <a:lnTo>
                    <a:pt x="641" y="46"/>
                  </a:lnTo>
                  <a:lnTo>
                    <a:pt x="632" y="43"/>
                  </a:lnTo>
                  <a:lnTo>
                    <a:pt x="624" y="39"/>
                  </a:lnTo>
                  <a:lnTo>
                    <a:pt x="615" y="36"/>
                  </a:lnTo>
                  <a:lnTo>
                    <a:pt x="606" y="34"/>
                  </a:lnTo>
                  <a:lnTo>
                    <a:pt x="597" y="31"/>
                  </a:lnTo>
                  <a:lnTo>
                    <a:pt x="588" y="27"/>
                  </a:lnTo>
                  <a:lnTo>
                    <a:pt x="579" y="26"/>
                  </a:lnTo>
                  <a:lnTo>
                    <a:pt x="569" y="24"/>
                  </a:lnTo>
                  <a:lnTo>
                    <a:pt x="560" y="23"/>
                  </a:lnTo>
                  <a:lnTo>
                    <a:pt x="559" y="23"/>
                  </a:lnTo>
                  <a:lnTo>
                    <a:pt x="558" y="23"/>
                  </a:lnTo>
                  <a:lnTo>
                    <a:pt x="557" y="23"/>
                  </a:lnTo>
                  <a:lnTo>
                    <a:pt x="549" y="23"/>
                  </a:lnTo>
                  <a:lnTo>
                    <a:pt x="541" y="24"/>
                  </a:lnTo>
                  <a:lnTo>
                    <a:pt x="533" y="26"/>
                  </a:lnTo>
                  <a:lnTo>
                    <a:pt x="524" y="27"/>
                  </a:lnTo>
                  <a:lnTo>
                    <a:pt x="514" y="31"/>
                  </a:lnTo>
                  <a:lnTo>
                    <a:pt x="504" y="34"/>
                  </a:lnTo>
                  <a:lnTo>
                    <a:pt x="493" y="37"/>
                  </a:lnTo>
                  <a:lnTo>
                    <a:pt x="483" y="40"/>
                  </a:lnTo>
                  <a:lnTo>
                    <a:pt x="472" y="44"/>
                  </a:lnTo>
                  <a:lnTo>
                    <a:pt x="461" y="48"/>
                  </a:lnTo>
                  <a:lnTo>
                    <a:pt x="449" y="50"/>
                  </a:lnTo>
                  <a:lnTo>
                    <a:pt x="438" y="53"/>
                  </a:lnTo>
                  <a:lnTo>
                    <a:pt x="427" y="56"/>
                  </a:lnTo>
                  <a:lnTo>
                    <a:pt x="416" y="58"/>
                  </a:lnTo>
                  <a:lnTo>
                    <a:pt x="404" y="59"/>
                  </a:lnTo>
                  <a:lnTo>
                    <a:pt x="393" y="60"/>
                  </a:lnTo>
                  <a:lnTo>
                    <a:pt x="383" y="60"/>
                  </a:lnTo>
                  <a:lnTo>
                    <a:pt x="372" y="59"/>
                  </a:lnTo>
                  <a:lnTo>
                    <a:pt x="363" y="57"/>
                  </a:lnTo>
                  <a:lnTo>
                    <a:pt x="353" y="54"/>
                  </a:lnTo>
                  <a:lnTo>
                    <a:pt x="343" y="52"/>
                  </a:lnTo>
                  <a:lnTo>
                    <a:pt x="334" y="49"/>
                  </a:lnTo>
                  <a:lnTo>
                    <a:pt x="325" y="46"/>
                  </a:lnTo>
                  <a:lnTo>
                    <a:pt x="316" y="43"/>
                  </a:lnTo>
                  <a:lnTo>
                    <a:pt x="307" y="40"/>
                  </a:lnTo>
                  <a:lnTo>
                    <a:pt x="298" y="36"/>
                  </a:lnTo>
                  <a:lnTo>
                    <a:pt x="289" y="34"/>
                  </a:lnTo>
                  <a:lnTo>
                    <a:pt x="280" y="31"/>
                  </a:lnTo>
                  <a:lnTo>
                    <a:pt x="271" y="28"/>
                  </a:lnTo>
                  <a:lnTo>
                    <a:pt x="261" y="26"/>
                  </a:lnTo>
                  <a:lnTo>
                    <a:pt x="252" y="25"/>
                  </a:lnTo>
                  <a:lnTo>
                    <a:pt x="242" y="23"/>
                  </a:lnTo>
                  <a:lnTo>
                    <a:pt x="235" y="23"/>
                  </a:lnTo>
                  <a:lnTo>
                    <a:pt x="227" y="25"/>
                  </a:lnTo>
                  <a:lnTo>
                    <a:pt x="218" y="26"/>
                  </a:lnTo>
                  <a:lnTo>
                    <a:pt x="209" y="29"/>
                  </a:lnTo>
                  <a:lnTo>
                    <a:pt x="200" y="31"/>
                  </a:lnTo>
                  <a:lnTo>
                    <a:pt x="189" y="35"/>
                  </a:lnTo>
                  <a:lnTo>
                    <a:pt x="180" y="38"/>
                  </a:lnTo>
                  <a:lnTo>
                    <a:pt x="168" y="41"/>
                  </a:lnTo>
                  <a:lnTo>
                    <a:pt x="158" y="45"/>
                  </a:lnTo>
                  <a:lnTo>
                    <a:pt x="146" y="49"/>
                  </a:lnTo>
                  <a:lnTo>
                    <a:pt x="135" y="52"/>
                  </a:lnTo>
                  <a:lnTo>
                    <a:pt x="124" y="54"/>
                  </a:lnTo>
                  <a:lnTo>
                    <a:pt x="112" y="57"/>
                  </a:lnTo>
                  <a:lnTo>
                    <a:pt x="101" y="59"/>
                  </a:lnTo>
                  <a:lnTo>
                    <a:pt x="90" y="60"/>
                  </a:lnTo>
                  <a:lnTo>
                    <a:pt x="79" y="61"/>
                  </a:lnTo>
                  <a:lnTo>
                    <a:pt x="68" y="60"/>
                  </a:lnTo>
                  <a:lnTo>
                    <a:pt x="57" y="59"/>
                  </a:lnTo>
                  <a:lnTo>
                    <a:pt x="47" y="58"/>
                  </a:lnTo>
                  <a:lnTo>
                    <a:pt x="37" y="55"/>
                  </a:lnTo>
                  <a:lnTo>
                    <a:pt x="28" y="52"/>
                  </a:lnTo>
                  <a:lnTo>
                    <a:pt x="19" y="49"/>
                  </a:lnTo>
                  <a:lnTo>
                    <a:pt x="9" y="46"/>
                  </a:lnTo>
                  <a:lnTo>
                    <a:pt x="0" y="42"/>
                  </a:lnTo>
                  <a:lnTo>
                    <a:pt x="0" y="38"/>
                  </a:lnTo>
                  <a:lnTo>
                    <a:pt x="0" y="34"/>
                  </a:lnTo>
                  <a:lnTo>
                    <a:pt x="0" y="29"/>
                  </a:lnTo>
                  <a:lnTo>
                    <a:pt x="0" y="23"/>
                  </a:lnTo>
                  <a:lnTo>
                    <a:pt x="9" y="26"/>
                  </a:lnTo>
                  <a:lnTo>
                    <a:pt x="18" y="30"/>
                  </a:lnTo>
                  <a:lnTo>
                    <a:pt x="27" y="34"/>
                  </a:lnTo>
                  <a:lnTo>
                    <a:pt x="37" y="36"/>
                  </a:lnTo>
                  <a:lnTo>
                    <a:pt x="47" y="39"/>
                  </a:lnTo>
                  <a:lnTo>
                    <a:pt x="57" y="40"/>
                  </a:lnTo>
                  <a:lnTo>
                    <a:pt x="68" y="42"/>
                  </a:lnTo>
                  <a:lnTo>
                    <a:pt x="79" y="42"/>
                  </a:lnTo>
                  <a:lnTo>
                    <a:pt x="90" y="42"/>
                  </a:lnTo>
                  <a:lnTo>
                    <a:pt x="101" y="40"/>
                  </a:lnTo>
                  <a:lnTo>
                    <a:pt x="112" y="39"/>
                  </a:lnTo>
                  <a:lnTo>
                    <a:pt x="124" y="36"/>
                  </a:lnTo>
                  <a:lnTo>
                    <a:pt x="135" y="34"/>
                  </a:lnTo>
                  <a:lnTo>
                    <a:pt x="147" y="30"/>
                  </a:lnTo>
                  <a:lnTo>
                    <a:pt x="158" y="26"/>
                  </a:lnTo>
                  <a:lnTo>
                    <a:pt x="168" y="23"/>
                  </a:lnTo>
                  <a:lnTo>
                    <a:pt x="180" y="19"/>
                  </a:lnTo>
                  <a:lnTo>
                    <a:pt x="190" y="17"/>
                  </a:lnTo>
                  <a:lnTo>
                    <a:pt x="201" y="13"/>
                  </a:lnTo>
                  <a:lnTo>
                    <a:pt x="210" y="10"/>
                  </a:lnTo>
                  <a:lnTo>
                    <a:pt x="219" y="8"/>
                  </a:lnTo>
                  <a:lnTo>
                    <a:pt x="228" y="6"/>
                  </a:lnTo>
                  <a:lnTo>
                    <a:pt x="236" y="5"/>
                  </a:lnTo>
                  <a:lnTo>
                    <a:pt x="243" y="5"/>
                  </a:lnTo>
                  <a:lnTo>
                    <a:pt x="252" y="5"/>
                  </a:lnTo>
                  <a:lnTo>
                    <a:pt x="262" y="7"/>
                  </a:lnTo>
                  <a:lnTo>
                    <a:pt x="271" y="8"/>
                  </a:lnTo>
                  <a:lnTo>
                    <a:pt x="280" y="11"/>
                  </a:lnTo>
                  <a:lnTo>
                    <a:pt x="289" y="13"/>
                  </a:lnTo>
                  <a:lnTo>
                    <a:pt x="298" y="17"/>
                  </a:lnTo>
                  <a:lnTo>
                    <a:pt x="308" y="20"/>
                  </a:lnTo>
                  <a:lnTo>
                    <a:pt x="316" y="23"/>
                  </a:lnTo>
                  <a:lnTo>
                    <a:pt x="326" y="26"/>
                  </a:lnTo>
                  <a:lnTo>
                    <a:pt x="334" y="30"/>
                  </a:lnTo>
                  <a:lnTo>
                    <a:pt x="343" y="33"/>
                  </a:lnTo>
                  <a:lnTo>
                    <a:pt x="353" y="36"/>
                  </a:lnTo>
                  <a:lnTo>
                    <a:pt x="363" y="38"/>
                  </a:lnTo>
                  <a:lnTo>
                    <a:pt x="372" y="40"/>
                  </a:lnTo>
                  <a:lnTo>
                    <a:pt x="383" y="40"/>
                  </a:lnTo>
                  <a:lnTo>
                    <a:pt x="393" y="41"/>
                  </a:lnTo>
                  <a:lnTo>
                    <a:pt x="404" y="40"/>
                  </a:lnTo>
                  <a:lnTo>
                    <a:pt x="416" y="39"/>
                  </a:lnTo>
                  <a:lnTo>
                    <a:pt x="427" y="38"/>
                  </a:lnTo>
                  <a:lnTo>
                    <a:pt x="438" y="35"/>
                  </a:lnTo>
                  <a:lnTo>
                    <a:pt x="449" y="32"/>
                  </a:lnTo>
                  <a:lnTo>
                    <a:pt x="461" y="29"/>
                  </a:lnTo>
                  <a:lnTo>
                    <a:pt x="472" y="25"/>
                  </a:lnTo>
                  <a:lnTo>
                    <a:pt x="483" y="22"/>
                  </a:lnTo>
                  <a:lnTo>
                    <a:pt x="493" y="18"/>
                  </a:lnTo>
                  <a:lnTo>
                    <a:pt x="504" y="15"/>
                  </a:lnTo>
                  <a:lnTo>
                    <a:pt x="514" y="12"/>
                  </a:lnTo>
                  <a:lnTo>
                    <a:pt x="523" y="9"/>
                  </a:lnTo>
                  <a:lnTo>
                    <a:pt x="532" y="7"/>
                  </a:lnTo>
                  <a:lnTo>
                    <a:pt x="541" y="5"/>
                  </a:lnTo>
                  <a:lnTo>
                    <a:pt x="549" y="4"/>
                  </a:lnTo>
                  <a:lnTo>
                    <a:pt x="556" y="4"/>
                  </a:lnTo>
                  <a:lnTo>
                    <a:pt x="557" y="4"/>
                  </a:lnTo>
                  <a:lnTo>
                    <a:pt x="558" y="4"/>
                  </a:lnTo>
                  <a:lnTo>
                    <a:pt x="560" y="4"/>
                  </a:lnTo>
                  <a:lnTo>
                    <a:pt x="569" y="5"/>
                  </a:lnTo>
                  <a:lnTo>
                    <a:pt x="579" y="5"/>
                  </a:lnTo>
                  <a:lnTo>
                    <a:pt x="588" y="8"/>
                  </a:lnTo>
                  <a:lnTo>
                    <a:pt x="597" y="10"/>
                  </a:lnTo>
                  <a:lnTo>
                    <a:pt x="606" y="12"/>
                  </a:lnTo>
                  <a:lnTo>
                    <a:pt x="615" y="16"/>
                  </a:lnTo>
                  <a:lnTo>
                    <a:pt x="624" y="19"/>
                  </a:lnTo>
                  <a:lnTo>
                    <a:pt x="632" y="22"/>
                  </a:lnTo>
                  <a:lnTo>
                    <a:pt x="641" y="26"/>
                  </a:lnTo>
                  <a:lnTo>
                    <a:pt x="650" y="29"/>
                  </a:lnTo>
                  <a:lnTo>
                    <a:pt x="659" y="33"/>
                  </a:lnTo>
                  <a:lnTo>
                    <a:pt x="669" y="35"/>
                  </a:lnTo>
                  <a:lnTo>
                    <a:pt x="678" y="38"/>
                  </a:lnTo>
                  <a:lnTo>
                    <a:pt x="688" y="40"/>
                  </a:lnTo>
                  <a:lnTo>
                    <a:pt x="698" y="40"/>
                  </a:lnTo>
                  <a:lnTo>
                    <a:pt x="709" y="41"/>
                  </a:lnTo>
                  <a:lnTo>
                    <a:pt x="720" y="40"/>
                  </a:lnTo>
                  <a:lnTo>
                    <a:pt x="731" y="39"/>
                  </a:lnTo>
                  <a:lnTo>
                    <a:pt x="742" y="38"/>
                  </a:lnTo>
                  <a:lnTo>
                    <a:pt x="754" y="35"/>
                  </a:lnTo>
                  <a:lnTo>
                    <a:pt x="765" y="32"/>
                  </a:lnTo>
                  <a:lnTo>
                    <a:pt x="777" y="29"/>
                  </a:lnTo>
                  <a:lnTo>
                    <a:pt x="788" y="25"/>
                  </a:lnTo>
                  <a:lnTo>
                    <a:pt x="799" y="22"/>
                  </a:lnTo>
                  <a:lnTo>
                    <a:pt x="810" y="19"/>
                  </a:lnTo>
                  <a:lnTo>
                    <a:pt x="821" y="15"/>
                  </a:lnTo>
                  <a:lnTo>
                    <a:pt x="831" y="12"/>
                  </a:lnTo>
                  <a:lnTo>
                    <a:pt x="840" y="9"/>
                  </a:lnTo>
                  <a:lnTo>
                    <a:pt x="849" y="7"/>
                  </a:lnTo>
                  <a:lnTo>
                    <a:pt x="858" y="5"/>
                  </a:lnTo>
                  <a:lnTo>
                    <a:pt x="866" y="4"/>
                  </a:lnTo>
                  <a:lnTo>
                    <a:pt x="873" y="3"/>
                  </a:lnTo>
                  <a:lnTo>
                    <a:pt x="883" y="4"/>
                  </a:lnTo>
                  <a:lnTo>
                    <a:pt x="892" y="4"/>
                  </a:lnTo>
                  <a:lnTo>
                    <a:pt x="901" y="7"/>
                  </a:lnTo>
                  <a:lnTo>
                    <a:pt x="910" y="9"/>
                  </a:lnTo>
                  <a:lnTo>
                    <a:pt x="920" y="11"/>
                  </a:lnTo>
                  <a:lnTo>
                    <a:pt x="928" y="15"/>
                  </a:lnTo>
                  <a:lnTo>
                    <a:pt x="937" y="18"/>
                  </a:lnTo>
                  <a:lnTo>
                    <a:pt x="946" y="21"/>
                  </a:lnTo>
                  <a:lnTo>
                    <a:pt x="955" y="25"/>
                  </a:lnTo>
                  <a:lnTo>
                    <a:pt x="964" y="28"/>
                  </a:lnTo>
                  <a:lnTo>
                    <a:pt x="973" y="32"/>
                  </a:lnTo>
                  <a:lnTo>
                    <a:pt x="983" y="34"/>
                  </a:lnTo>
                  <a:lnTo>
                    <a:pt x="992" y="36"/>
                  </a:lnTo>
                  <a:lnTo>
                    <a:pt x="1002" y="39"/>
                  </a:lnTo>
                  <a:lnTo>
                    <a:pt x="1012" y="39"/>
                  </a:lnTo>
                  <a:lnTo>
                    <a:pt x="1023" y="40"/>
                  </a:lnTo>
                  <a:lnTo>
                    <a:pt x="1034" y="39"/>
                  </a:lnTo>
                  <a:lnTo>
                    <a:pt x="1046" y="38"/>
                  </a:lnTo>
                  <a:lnTo>
                    <a:pt x="1057" y="36"/>
                  </a:lnTo>
                  <a:lnTo>
                    <a:pt x="1068" y="34"/>
                  </a:lnTo>
                  <a:lnTo>
                    <a:pt x="1080" y="31"/>
                  </a:lnTo>
                  <a:lnTo>
                    <a:pt x="1091" y="27"/>
                  </a:lnTo>
                  <a:lnTo>
                    <a:pt x="1102" y="25"/>
                  </a:lnTo>
                  <a:lnTo>
                    <a:pt x="1113" y="21"/>
                  </a:lnTo>
                  <a:lnTo>
                    <a:pt x="1124" y="18"/>
                  </a:lnTo>
                  <a:lnTo>
                    <a:pt x="1134" y="14"/>
                  </a:lnTo>
                  <a:lnTo>
                    <a:pt x="1145" y="11"/>
                  </a:lnTo>
                  <a:lnTo>
                    <a:pt x="1154" y="8"/>
                  </a:lnTo>
                  <a:lnTo>
                    <a:pt x="1163" y="6"/>
                  </a:lnTo>
                  <a:lnTo>
                    <a:pt x="1172" y="4"/>
                  </a:lnTo>
                  <a:lnTo>
                    <a:pt x="1180" y="3"/>
                  </a:lnTo>
                  <a:lnTo>
                    <a:pt x="1187" y="3"/>
                  </a:lnTo>
                  <a:lnTo>
                    <a:pt x="1197" y="3"/>
                  </a:lnTo>
                  <a:lnTo>
                    <a:pt x="1206" y="4"/>
                  </a:lnTo>
                  <a:lnTo>
                    <a:pt x="1216" y="6"/>
                  </a:lnTo>
                  <a:lnTo>
                    <a:pt x="1225" y="8"/>
                  </a:lnTo>
                  <a:lnTo>
                    <a:pt x="1234" y="11"/>
                  </a:lnTo>
                  <a:lnTo>
                    <a:pt x="1243" y="14"/>
                  </a:lnTo>
                  <a:lnTo>
                    <a:pt x="1252" y="18"/>
                  </a:lnTo>
                  <a:lnTo>
                    <a:pt x="1261" y="21"/>
                  </a:lnTo>
                  <a:lnTo>
                    <a:pt x="1270" y="25"/>
                  </a:lnTo>
                  <a:lnTo>
                    <a:pt x="1279" y="28"/>
                  </a:lnTo>
                  <a:lnTo>
                    <a:pt x="1289" y="31"/>
                  </a:lnTo>
                  <a:lnTo>
                    <a:pt x="1298" y="34"/>
                  </a:lnTo>
                  <a:lnTo>
                    <a:pt x="1307" y="36"/>
                  </a:lnTo>
                  <a:lnTo>
                    <a:pt x="1318" y="38"/>
                  </a:lnTo>
                  <a:lnTo>
                    <a:pt x="1328" y="39"/>
                  </a:lnTo>
                  <a:lnTo>
                    <a:pt x="1339" y="39"/>
                  </a:lnTo>
                  <a:lnTo>
                    <a:pt x="1349" y="39"/>
                  </a:lnTo>
                  <a:lnTo>
                    <a:pt x="1361" y="38"/>
                  </a:lnTo>
                  <a:lnTo>
                    <a:pt x="1372" y="35"/>
                  </a:lnTo>
                  <a:lnTo>
                    <a:pt x="1383" y="33"/>
                  </a:lnTo>
                  <a:lnTo>
                    <a:pt x="1394" y="30"/>
                  </a:lnTo>
                  <a:lnTo>
                    <a:pt x="1406" y="26"/>
                  </a:lnTo>
                  <a:lnTo>
                    <a:pt x="1417" y="23"/>
                  </a:lnTo>
                  <a:lnTo>
                    <a:pt x="1428" y="19"/>
                  </a:lnTo>
                  <a:lnTo>
                    <a:pt x="1439" y="16"/>
                  </a:lnTo>
                  <a:lnTo>
                    <a:pt x="1448" y="12"/>
                  </a:lnTo>
                  <a:lnTo>
                    <a:pt x="1459" y="9"/>
                  </a:lnTo>
                  <a:lnTo>
                    <a:pt x="1468" y="7"/>
                  </a:lnTo>
                  <a:lnTo>
                    <a:pt x="1477" y="4"/>
                  </a:lnTo>
                  <a:lnTo>
                    <a:pt x="1485" y="3"/>
                  </a:lnTo>
                  <a:lnTo>
                    <a:pt x="1493" y="2"/>
                  </a:lnTo>
                  <a:lnTo>
                    <a:pt x="1501" y="2"/>
                  </a:lnTo>
                  <a:lnTo>
                    <a:pt x="1503" y="2"/>
                  </a:lnTo>
                  <a:lnTo>
                    <a:pt x="1504" y="2"/>
                  </a:lnTo>
                  <a:lnTo>
                    <a:pt x="1505" y="2"/>
                  </a:lnTo>
                  <a:lnTo>
                    <a:pt x="1514" y="3"/>
                  </a:lnTo>
                  <a:lnTo>
                    <a:pt x="1524" y="3"/>
                  </a:lnTo>
                  <a:lnTo>
                    <a:pt x="1533" y="5"/>
                  </a:lnTo>
                  <a:lnTo>
                    <a:pt x="1542" y="8"/>
                  </a:lnTo>
                  <a:lnTo>
                    <a:pt x="1551" y="10"/>
                  </a:lnTo>
                  <a:lnTo>
                    <a:pt x="1559" y="13"/>
                  </a:lnTo>
                  <a:lnTo>
                    <a:pt x="1569" y="17"/>
                  </a:lnTo>
                  <a:lnTo>
                    <a:pt x="1577" y="20"/>
                  </a:lnTo>
                  <a:lnTo>
                    <a:pt x="1586" y="23"/>
                  </a:lnTo>
                  <a:lnTo>
                    <a:pt x="1596" y="27"/>
                  </a:lnTo>
                  <a:lnTo>
                    <a:pt x="1604" y="31"/>
                  </a:lnTo>
                  <a:lnTo>
                    <a:pt x="1614" y="33"/>
                  </a:lnTo>
                  <a:lnTo>
                    <a:pt x="1623" y="35"/>
                  </a:lnTo>
                  <a:lnTo>
                    <a:pt x="1633" y="38"/>
                  </a:lnTo>
                  <a:lnTo>
                    <a:pt x="1643" y="38"/>
                  </a:lnTo>
                  <a:lnTo>
                    <a:pt x="1654" y="39"/>
                  </a:lnTo>
                  <a:lnTo>
                    <a:pt x="1661" y="39"/>
                  </a:lnTo>
                  <a:lnTo>
                    <a:pt x="1669" y="38"/>
                  </a:lnTo>
                  <a:lnTo>
                    <a:pt x="1677" y="37"/>
                  </a:lnTo>
                  <a:lnTo>
                    <a:pt x="1684" y="36"/>
                  </a:lnTo>
                  <a:lnTo>
                    <a:pt x="1692" y="34"/>
                  </a:lnTo>
                  <a:lnTo>
                    <a:pt x="1700" y="32"/>
                  </a:lnTo>
                  <a:lnTo>
                    <a:pt x="1708" y="31"/>
                  </a:lnTo>
                  <a:lnTo>
                    <a:pt x="1716" y="28"/>
                  </a:lnTo>
                  <a:lnTo>
                    <a:pt x="1724" y="26"/>
                  </a:lnTo>
                  <a:lnTo>
                    <a:pt x="1732" y="23"/>
                  </a:lnTo>
                  <a:lnTo>
                    <a:pt x="1739" y="21"/>
                  </a:lnTo>
                  <a:lnTo>
                    <a:pt x="1747" y="19"/>
                  </a:lnTo>
                  <a:lnTo>
                    <a:pt x="1755" y="17"/>
                  </a:lnTo>
                  <a:lnTo>
                    <a:pt x="1762" y="14"/>
                  </a:lnTo>
                  <a:lnTo>
                    <a:pt x="1768" y="12"/>
                  </a:lnTo>
                  <a:lnTo>
                    <a:pt x="1776" y="9"/>
                  </a:lnTo>
                  <a:lnTo>
                    <a:pt x="1782" y="8"/>
                  </a:lnTo>
                  <a:lnTo>
                    <a:pt x="1788" y="6"/>
                  </a:lnTo>
                  <a:lnTo>
                    <a:pt x="1794" y="5"/>
                  </a:lnTo>
                  <a:lnTo>
                    <a:pt x="1799" y="4"/>
                  </a:lnTo>
                  <a:lnTo>
                    <a:pt x="1804" y="3"/>
                  </a:lnTo>
                  <a:lnTo>
                    <a:pt x="1809" y="2"/>
                  </a:lnTo>
                  <a:lnTo>
                    <a:pt x="1814" y="1"/>
                  </a:lnTo>
                  <a:lnTo>
                    <a:pt x="1818" y="1"/>
                  </a:lnTo>
                  <a:lnTo>
                    <a:pt x="1828" y="2"/>
                  </a:lnTo>
                  <a:lnTo>
                    <a:pt x="1837" y="3"/>
                  </a:lnTo>
                  <a:lnTo>
                    <a:pt x="1846" y="5"/>
                  </a:lnTo>
                  <a:lnTo>
                    <a:pt x="1855" y="7"/>
                  </a:lnTo>
                  <a:lnTo>
                    <a:pt x="1865" y="10"/>
                  </a:lnTo>
                  <a:lnTo>
                    <a:pt x="1874" y="13"/>
                  </a:lnTo>
                  <a:lnTo>
                    <a:pt x="1883" y="17"/>
                  </a:lnTo>
                  <a:lnTo>
                    <a:pt x="1891" y="20"/>
                  </a:lnTo>
                  <a:lnTo>
                    <a:pt x="1901" y="23"/>
                  </a:lnTo>
                  <a:lnTo>
                    <a:pt x="1910" y="27"/>
                  </a:lnTo>
                  <a:lnTo>
                    <a:pt x="1919" y="30"/>
                  </a:lnTo>
                  <a:lnTo>
                    <a:pt x="1928" y="33"/>
                  </a:lnTo>
                  <a:lnTo>
                    <a:pt x="1939" y="35"/>
                  </a:lnTo>
                  <a:lnTo>
                    <a:pt x="1948" y="37"/>
                  </a:lnTo>
                  <a:lnTo>
                    <a:pt x="1958" y="38"/>
                  </a:lnTo>
                  <a:lnTo>
                    <a:pt x="1969" y="38"/>
                  </a:lnTo>
                  <a:lnTo>
                    <a:pt x="1980" y="38"/>
                  </a:lnTo>
                  <a:lnTo>
                    <a:pt x="1991" y="36"/>
                  </a:lnTo>
                  <a:lnTo>
                    <a:pt x="2002" y="35"/>
                  </a:lnTo>
                  <a:lnTo>
                    <a:pt x="2012" y="32"/>
                  </a:lnTo>
                  <a:lnTo>
                    <a:pt x="2023" y="29"/>
                  </a:lnTo>
                  <a:lnTo>
                    <a:pt x="2034" y="26"/>
                  </a:lnTo>
                  <a:lnTo>
                    <a:pt x="2045" y="23"/>
                  </a:lnTo>
                  <a:lnTo>
                    <a:pt x="2056" y="19"/>
                  </a:lnTo>
                  <a:lnTo>
                    <a:pt x="2066" y="16"/>
                  </a:lnTo>
                  <a:lnTo>
                    <a:pt x="2076" y="12"/>
                  </a:lnTo>
                  <a:lnTo>
                    <a:pt x="2086" y="9"/>
                  </a:lnTo>
                  <a:lnTo>
                    <a:pt x="2095" y="7"/>
                  </a:lnTo>
                  <a:lnTo>
                    <a:pt x="2104" y="4"/>
                  </a:lnTo>
                  <a:lnTo>
                    <a:pt x="2113" y="3"/>
                  </a:lnTo>
                  <a:lnTo>
                    <a:pt x="2121" y="1"/>
                  </a:lnTo>
                  <a:lnTo>
                    <a:pt x="2128" y="1"/>
                  </a:lnTo>
                  <a:lnTo>
                    <a:pt x="2138" y="1"/>
                  </a:lnTo>
                  <a:lnTo>
                    <a:pt x="2147" y="2"/>
                  </a:lnTo>
                  <a:lnTo>
                    <a:pt x="2156" y="4"/>
                  </a:lnTo>
                  <a:lnTo>
                    <a:pt x="2166" y="7"/>
                  </a:lnTo>
                  <a:lnTo>
                    <a:pt x="2174" y="9"/>
                  </a:lnTo>
                  <a:lnTo>
                    <a:pt x="2183" y="12"/>
                  </a:lnTo>
                  <a:lnTo>
                    <a:pt x="2193" y="16"/>
                  </a:lnTo>
                  <a:lnTo>
                    <a:pt x="2201" y="19"/>
                  </a:lnTo>
                  <a:lnTo>
                    <a:pt x="2210" y="22"/>
                  </a:lnTo>
                  <a:lnTo>
                    <a:pt x="2219" y="26"/>
                  </a:lnTo>
                  <a:lnTo>
                    <a:pt x="2229" y="29"/>
                  </a:lnTo>
                  <a:lnTo>
                    <a:pt x="2238" y="32"/>
                  </a:lnTo>
                  <a:lnTo>
                    <a:pt x="2247" y="34"/>
                  </a:lnTo>
                  <a:lnTo>
                    <a:pt x="2258" y="36"/>
                  </a:lnTo>
                  <a:lnTo>
                    <a:pt x="2268" y="37"/>
                  </a:lnTo>
                  <a:lnTo>
                    <a:pt x="2279" y="38"/>
                  </a:lnTo>
                  <a:lnTo>
                    <a:pt x="2290" y="37"/>
                  </a:lnTo>
                  <a:lnTo>
                    <a:pt x="2302" y="36"/>
                  </a:lnTo>
                  <a:lnTo>
                    <a:pt x="2315" y="34"/>
                  </a:lnTo>
                  <a:lnTo>
                    <a:pt x="2328" y="31"/>
                  </a:lnTo>
                  <a:lnTo>
                    <a:pt x="2340" y="27"/>
                  </a:lnTo>
                  <a:lnTo>
                    <a:pt x="2352" y="23"/>
                  </a:lnTo>
                  <a:lnTo>
                    <a:pt x="2365" y="19"/>
                  </a:lnTo>
                  <a:lnTo>
                    <a:pt x="2376" y="16"/>
                  </a:lnTo>
                  <a:lnTo>
                    <a:pt x="2386" y="13"/>
                  </a:lnTo>
                  <a:lnTo>
                    <a:pt x="2395" y="10"/>
                  </a:lnTo>
                  <a:lnTo>
                    <a:pt x="2405" y="7"/>
                  </a:lnTo>
                  <a:lnTo>
                    <a:pt x="2413" y="5"/>
                  </a:lnTo>
                  <a:lnTo>
                    <a:pt x="2421" y="3"/>
                  </a:lnTo>
                  <a:lnTo>
                    <a:pt x="2429" y="1"/>
                  </a:lnTo>
                  <a:lnTo>
                    <a:pt x="2437" y="1"/>
                  </a:lnTo>
                  <a:lnTo>
                    <a:pt x="2443" y="0"/>
                  </a:lnTo>
                  <a:lnTo>
                    <a:pt x="2442" y="19"/>
                  </a:lnTo>
                </a:path>
              </a:pathLst>
            </a:custGeom>
            <a:solidFill>
              <a:srgbClr val="AAFFF4"/>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ru-RU"/>
            </a:p>
          </p:txBody>
        </p:sp>
      </p:grpSp>
      <p:pic>
        <p:nvPicPr>
          <p:cNvPr id="1032" name="Picture 26" descr="j0186615"/>
          <p:cNvPicPr>
            <a:picLocks noChangeAspect="1" noChangeArrowheads="1" noCrop="1"/>
          </p:cNvPicPr>
          <p:nvPr/>
        </p:nvPicPr>
        <p:blipFill>
          <a:blip r:embed="rId16">
            <a:extLst>
              <a:ext uri="{28A0092B-C50C-407E-A947-70E740481C1C}">
                <a14:useLocalDpi xmlns:a14="http://schemas.microsoft.com/office/drawing/2010/main" val="0"/>
              </a:ext>
            </a:extLst>
          </a:blip>
          <a:srcRect/>
          <a:stretch>
            <a:fillRect/>
          </a:stretch>
        </p:blipFill>
        <p:spPr bwMode="auto">
          <a:xfrm>
            <a:off x="114300" y="136525"/>
            <a:ext cx="1035050" cy="103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28" descr="Logo_IDSD"/>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7889875" y="147638"/>
            <a:ext cx="1108075" cy="107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Lst>
  <p:transition spd="med">
    <p:split orient="vert"/>
  </p:transition>
  <p:txStyles>
    <p:titleStyle>
      <a:lvl1pPr algn="ctr" rtl="0" eaLnBrk="0" fontAlgn="base" hangingPunct="0">
        <a:spcBef>
          <a:spcPct val="0"/>
        </a:spcBef>
        <a:spcAft>
          <a:spcPct val="0"/>
        </a:spcAft>
        <a:defRPr sz="4400">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4400">
          <a:solidFill>
            <a:schemeClr val="tx2"/>
          </a:solidFill>
          <a:latin typeface="Arial" charset="0"/>
          <a:ea typeface="MS PGothic" pitchFamily="34" charset="-128"/>
          <a:cs typeface="ＭＳ Ｐゴシック" charset="0"/>
        </a:defRPr>
      </a:lvl2pPr>
      <a:lvl3pPr algn="ctr" rtl="0" eaLnBrk="0" fontAlgn="base" hangingPunct="0">
        <a:spcBef>
          <a:spcPct val="0"/>
        </a:spcBef>
        <a:spcAft>
          <a:spcPct val="0"/>
        </a:spcAft>
        <a:defRPr sz="4400">
          <a:solidFill>
            <a:schemeClr val="tx2"/>
          </a:solidFill>
          <a:latin typeface="Arial" charset="0"/>
          <a:ea typeface="MS PGothic" pitchFamily="34" charset="-128"/>
          <a:cs typeface="ＭＳ Ｐゴシック" charset="0"/>
        </a:defRPr>
      </a:lvl3pPr>
      <a:lvl4pPr algn="ctr" rtl="0" eaLnBrk="0" fontAlgn="base" hangingPunct="0">
        <a:spcBef>
          <a:spcPct val="0"/>
        </a:spcBef>
        <a:spcAft>
          <a:spcPct val="0"/>
        </a:spcAft>
        <a:defRPr sz="4400">
          <a:solidFill>
            <a:schemeClr val="tx2"/>
          </a:solidFill>
          <a:latin typeface="Arial" charset="0"/>
          <a:ea typeface="MS PGothic" pitchFamily="34" charset="-128"/>
          <a:cs typeface="ＭＳ Ｐゴシック" charset="0"/>
        </a:defRPr>
      </a:lvl4pPr>
      <a:lvl5pPr algn="ctr" rtl="0" eaLnBrk="0" fontAlgn="base" hangingPunct="0">
        <a:spcBef>
          <a:spcPct val="0"/>
        </a:spcBef>
        <a:spcAft>
          <a:spcPct val="0"/>
        </a:spcAft>
        <a:defRPr sz="4400">
          <a:solidFill>
            <a:schemeClr val="tx2"/>
          </a:solidFill>
          <a:latin typeface="Arial" charset="0"/>
          <a:ea typeface="MS PGothic" pitchFamily="34" charset="-128"/>
          <a:cs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charset="0"/>
        </a:defRPr>
      </a:lvl6pPr>
      <a:lvl7pPr marL="914400" algn="ctr" rtl="0" fontAlgn="base">
        <a:spcBef>
          <a:spcPct val="0"/>
        </a:spcBef>
        <a:spcAft>
          <a:spcPct val="0"/>
        </a:spcAft>
        <a:defRPr sz="4400">
          <a:solidFill>
            <a:schemeClr val="tx2"/>
          </a:solidFill>
          <a:latin typeface="Arial" charset="0"/>
          <a:ea typeface="ＭＳ Ｐゴシック" charset="0"/>
        </a:defRPr>
      </a:lvl7pPr>
      <a:lvl8pPr marL="1371600" algn="ctr" rtl="0" fontAlgn="base">
        <a:spcBef>
          <a:spcPct val="0"/>
        </a:spcBef>
        <a:spcAft>
          <a:spcPct val="0"/>
        </a:spcAft>
        <a:defRPr sz="4400">
          <a:solidFill>
            <a:schemeClr val="tx2"/>
          </a:solidFill>
          <a:latin typeface="Arial" charset="0"/>
          <a:ea typeface="ＭＳ Ｐゴシック" charset="0"/>
        </a:defRPr>
      </a:lvl8pPr>
      <a:lvl9pPr marL="1828800" algn="ctr" rtl="0" fontAlgn="base">
        <a:spcBef>
          <a:spcPct val="0"/>
        </a:spcBef>
        <a:spcAft>
          <a:spcPct val="0"/>
        </a:spcAft>
        <a:defRPr sz="4400">
          <a:solidFill>
            <a:schemeClr val="tx2"/>
          </a:solidFill>
          <a:latin typeface="Arial"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cs typeface="MS PGothic" charset="0"/>
        </a:defRPr>
      </a:lvl2pPr>
      <a:lvl3pPr marL="1143000" indent="-22860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3pPr>
      <a:lvl4pPr marL="160020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4pPr>
      <a:lvl5pPr marL="205740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2.xml"/><Relationship Id="rId4" Type="http://schemas.openxmlformats.org/officeDocument/2006/relationships/chart" Target="../charts/chart9.xml"/></Relationships>
</file>

<file path=ppt/slides/_rels/slide18.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chart" Target="../charts/chart16.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
          <p:cNvSpPr>
            <a:spLocks noGrp="1" noChangeArrowheads="1"/>
          </p:cNvSpPr>
          <p:nvPr>
            <p:ph type="subTitle" idx="1"/>
          </p:nvPr>
        </p:nvSpPr>
        <p:spPr>
          <a:xfrm>
            <a:off x="1692275" y="4781550"/>
            <a:ext cx="7192963" cy="1263650"/>
          </a:xfrm>
        </p:spPr>
        <p:txBody>
          <a:bodyPr/>
          <a:lstStyle/>
          <a:p>
            <a:pPr algn="r">
              <a:spcBef>
                <a:spcPct val="0"/>
              </a:spcBef>
              <a:defRPr/>
            </a:pPr>
            <a:r>
              <a:rPr lang="en-GB" sz="1800" i="1" dirty="0">
                <a:solidFill>
                  <a:srgbClr val="0070C0"/>
                </a:solidFill>
                <a:ea typeface="ＭＳ Ｐゴシック" charset="-128"/>
              </a:rPr>
              <a:t>Ella Libanova, professor, </a:t>
            </a:r>
          </a:p>
          <a:p>
            <a:pPr algn="r">
              <a:spcBef>
                <a:spcPct val="0"/>
              </a:spcBef>
              <a:defRPr/>
            </a:pPr>
            <a:r>
              <a:rPr lang="en-GB" sz="1800" i="1" dirty="0">
                <a:solidFill>
                  <a:srgbClr val="0070C0"/>
                </a:solidFill>
                <a:ea typeface="ＭＳ Ｐゴシック" charset="-128"/>
              </a:rPr>
              <a:t>Academician of National Academy of Sciences of Ukraine,</a:t>
            </a:r>
          </a:p>
          <a:p>
            <a:pPr algn="r">
              <a:spcBef>
                <a:spcPct val="0"/>
              </a:spcBef>
              <a:defRPr/>
            </a:pPr>
            <a:r>
              <a:rPr lang="en-GB" sz="1800" i="1" dirty="0">
                <a:solidFill>
                  <a:srgbClr val="0070C0"/>
                </a:solidFill>
                <a:ea typeface="ＭＳ Ｐゴシック" charset="-128"/>
              </a:rPr>
              <a:t>Director of the </a:t>
            </a:r>
            <a:r>
              <a:rPr lang="en-GB" sz="1800" i="1" dirty="0" err="1">
                <a:solidFill>
                  <a:srgbClr val="0070C0"/>
                </a:solidFill>
                <a:ea typeface="ＭＳ Ｐゴシック" charset="-128"/>
              </a:rPr>
              <a:t>Ptoukha</a:t>
            </a:r>
            <a:r>
              <a:rPr lang="en-GB" sz="1800" i="1" dirty="0">
                <a:solidFill>
                  <a:srgbClr val="0070C0"/>
                </a:solidFill>
                <a:ea typeface="ＭＳ Ｐゴシック" charset="-128"/>
              </a:rPr>
              <a:t> Institute for Demography and </a:t>
            </a:r>
          </a:p>
          <a:p>
            <a:pPr algn="r">
              <a:spcBef>
                <a:spcPct val="0"/>
              </a:spcBef>
              <a:defRPr/>
            </a:pPr>
            <a:r>
              <a:rPr lang="en-GB" sz="1800" i="1" dirty="0">
                <a:solidFill>
                  <a:srgbClr val="0070C0"/>
                </a:solidFill>
                <a:ea typeface="ＭＳ Ｐゴシック" charset="-128"/>
              </a:rPr>
              <a:t>Social Studies of National Academy of Sciences of Ukraine</a:t>
            </a:r>
            <a:endParaRPr lang="ru-RU" sz="1800" i="1" dirty="0">
              <a:solidFill>
                <a:srgbClr val="0070C0"/>
              </a:solidFill>
              <a:ea typeface="ＭＳ Ｐゴシック" charset="-128"/>
            </a:endParaRPr>
          </a:p>
        </p:txBody>
      </p:sp>
      <p:sp>
        <p:nvSpPr>
          <p:cNvPr id="2051" name="Rectangle 6"/>
          <p:cNvSpPr>
            <a:spLocks noChangeArrowheads="1"/>
          </p:cNvSpPr>
          <p:nvPr/>
        </p:nvSpPr>
        <p:spPr bwMode="auto">
          <a:xfrm>
            <a:off x="1066800" y="0"/>
            <a:ext cx="76200" cy="685800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Arial" charset="0"/>
                <a:ea typeface="MS PGothic" pitchFamily="34" charset="-128"/>
              </a:defRPr>
            </a:lvl1pPr>
            <a:lvl2pPr marL="742950" indent="-285750" eaLnBrk="0" hangingPunct="0">
              <a:spcBef>
                <a:spcPct val="20000"/>
              </a:spcBef>
              <a:buChar char="–"/>
              <a:defRPr sz="2800">
                <a:solidFill>
                  <a:schemeClr val="tx1"/>
                </a:solidFill>
                <a:latin typeface="Arial" charset="0"/>
                <a:ea typeface="MS PGothic" pitchFamily="34" charset="-128"/>
              </a:defRPr>
            </a:lvl2pPr>
            <a:lvl3pPr marL="1143000" indent="-228600" eaLnBrk="0" hangingPunct="0">
              <a:spcBef>
                <a:spcPct val="20000"/>
              </a:spcBef>
              <a:buChar char="•"/>
              <a:defRPr sz="2400">
                <a:solidFill>
                  <a:schemeClr val="tx1"/>
                </a:solidFill>
                <a:latin typeface="Arial" charset="0"/>
                <a:ea typeface="MS PGothic" pitchFamily="34" charset="-128"/>
              </a:defRPr>
            </a:lvl3pPr>
            <a:lvl4pPr marL="1600200" indent="-228600" eaLnBrk="0" hangingPunct="0">
              <a:spcBef>
                <a:spcPct val="20000"/>
              </a:spcBef>
              <a:buChar char="–"/>
              <a:defRPr sz="2000">
                <a:solidFill>
                  <a:schemeClr val="tx1"/>
                </a:solidFill>
                <a:latin typeface="Arial" charset="0"/>
                <a:ea typeface="MS PGothic" pitchFamily="34" charset="-128"/>
              </a:defRPr>
            </a:lvl4pPr>
            <a:lvl5pPr marL="2057400" indent="-228600" eaLnBrk="0" hangingPunct="0">
              <a:spcBef>
                <a:spcPct val="20000"/>
              </a:spcBef>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MS PGothic" pitchFamily="34" charset="-128"/>
              </a:defRPr>
            </a:lvl9pPr>
          </a:lstStyle>
          <a:p>
            <a:pPr eaLnBrk="1" hangingPunct="1">
              <a:spcBef>
                <a:spcPct val="0"/>
              </a:spcBef>
              <a:buFontTx/>
              <a:buNone/>
            </a:pPr>
            <a:endParaRPr lang="uk-UA" altLang="ru-RU" sz="1800"/>
          </a:p>
        </p:txBody>
      </p:sp>
      <p:sp>
        <p:nvSpPr>
          <p:cNvPr id="338949" name="Rectangle 5"/>
          <p:cNvSpPr>
            <a:spLocks noGrp="1" noChangeArrowheads="1"/>
          </p:cNvSpPr>
          <p:nvPr>
            <p:ph type="ctrTitle" idx="4294967295"/>
          </p:nvPr>
        </p:nvSpPr>
        <p:spPr>
          <a:xfrm>
            <a:off x="1187450" y="1700213"/>
            <a:ext cx="7772400" cy="19939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a:defRPr/>
            </a:pPr>
            <a:r>
              <a:rPr lang="en-GB" sz="2400" i="1" dirty="0" smtClean="0">
                <a:solidFill>
                  <a:srgbClr val="0070C0"/>
                </a:solidFill>
                <a:latin typeface="+mn-lt"/>
                <a:ea typeface="ＭＳ Ｐゴシック" charset="-128"/>
              </a:rPr>
              <a:t>Demographic </a:t>
            </a:r>
            <a:r>
              <a:rPr lang="en-GB" sz="2400" i="1" dirty="0">
                <a:solidFill>
                  <a:srgbClr val="0070C0"/>
                </a:solidFill>
                <a:latin typeface="+mn-lt"/>
                <a:ea typeface="ＭＳ Ｐゴシック" charset="-128"/>
              </a:rPr>
              <a:t>Shifts in Ukraine</a:t>
            </a:r>
            <a:endParaRPr lang="ru-RU" sz="2400" i="1" dirty="0">
              <a:solidFill>
                <a:srgbClr val="0070C0"/>
              </a:solidFill>
              <a:latin typeface="+mn-lt"/>
              <a:ea typeface="ＭＳ Ｐゴシック" charset="-128"/>
            </a:endParaRPr>
          </a:p>
        </p:txBody>
      </p:sp>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0"/>
                                  </p:stCondLst>
                                  <p:childTnLst>
                                    <p:set>
                                      <p:cBhvr>
                                        <p:cTn id="6" dur="1" fill="hold">
                                          <p:stCondLst>
                                            <p:cond delay="0"/>
                                          </p:stCondLst>
                                        </p:cTn>
                                        <p:tgtEl>
                                          <p:spTgt spid="338949"/>
                                        </p:tgtEl>
                                        <p:attrNameLst>
                                          <p:attrName>style.visibility</p:attrName>
                                        </p:attrNameLst>
                                      </p:cBhvr>
                                      <p:to>
                                        <p:strVal val="visible"/>
                                      </p:to>
                                    </p:set>
                                    <p:animEffect transition="in" filter="strips(downRight)">
                                      <p:cBhvr>
                                        <p:cTn id="7" dur="500"/>
                                        <p:tgtEl>
                                          <p:spTgt spid="3389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949"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DD0C741-B71D-C84E-A646-3EB4077A8097}"/>
              </a:ext>
            </a:extLst>
          </p:cNvPr>
          <p:cNvSpPr>
            <a:spLocks noGrp="1"/>
          </p:cNvSpPr>
          <p:nvPr>
            <p:ph type="title"/>
          </p:nvPr>
        </p:nvSpPr>
        <p:spPr>
          <a:xfrm>
            <a:off x="1097280" y="748144"/>
            <a:ext cx="6666807" cy="669493"/>
          </a:xfrm>
        </p:spPr>
        <p:txBody>
          <a:bodyPr/>
          <a:lstStyle/>
          <a:p>
            <a:r>
              <a:rPr lang="en-US" sz="2000" dirty="0">
                <a:solidFill>
                  <a:srgbClr val="0070C0"/>
                </a:solidFill>
              </a:rPr>
              <a:t>S</a:t>
            </a:r>
            <a:r>
              <a:rPr lang="en-GB" sz="2000" dirty="0" err="1">
                <a:solidFill>
                  <a:srgbClr val="0070C0"/>
                </a:solidFill>
              </a:rPr>
              <a:t>ocial</a:t>
            </a:r>
            <a:r>
              <a:rPr lang="uk-UA" sz="2000" dirty="0">
                <a:solidFill>
                  <a:srgbClr val="0070C0"/>
                </a:solidFill>
              </a:rPr>
              <a:t> </a:t>
            </a:r>
            <a:r>
              <a:rPr lang="en-GB" sz="2000" dirty="0">
                <a:solidFill>
                  <a:srgbClr val="0070C0"/>
                </a:solidFill>
              </a:rPr>
              <a:t>catastrophes of the first part of the 20th century</a:t>
            </a:r>
            <a:endParaRPr lang="ru-RU" sz="2000" dirty="0">
              <a:solidFill>
                <a:srgbClr val="0070C0"/>
              </a:solidFill>
            </a:endParaRPr>
          </a:p>
        </p:txBody>
      </p:sp>
      <p:graphicFrame>
        <p:nvGraphicFramePr>
          <p:cNvPr id="4" name="Таблица 3">
            <a:extLst>
              <a:ext uri="{FF2B5EF4-FFF2-40B4-BE49-F238E27FC236}">
                <a16:creationId xmlns:a16="http://schemas.microsoft.com/office/drawing/2014/main" id="{C9A61959-6498-2840-964D-8E8C8831A7AF}"/>
              </a:ext>
            </a:extLst>
          </p:cNvPr>
          <p:cNvGraphicFramePr>
            <a:graphicFrameLocks noGrp="1"/>
          </p:cNvGraphicFramePr>
          <p:nvPr>
            <p:extLst>
              <p:ext uri="{D42A27DB-BD31-4B8C-83A1-F6EECF244321}">
                <p14:modId xmlns:p14="http://schemas.microsoft.com/office/powerpoint/2010/main" val="2481003677"/>
              </p:ext>
            </p:extLst>
          </p:nvPr>
        </p:nvGraphicFramePr>
        <p:xfrm>
          <a:off x="457200" y="1417637"/>
          <a:ext cx="8229600" cy="3748725"/>
        </p:xfrm>
        <a:graphic>
          <a:graphicData uri="http://schemas.openxmlformats.org/drawingml/2006/table">
            <a:tbl>
              <a:tblPr bandRow="1">
                <a:tableStyleId>{5C22544A-7EE6-4342-B048-85BDC9FD1C3A}</a:tableStyleId>
              </a:tblPr>
              <a:tblGrid>
                <a:gridCol w="5905099">
                  <a:extLst>
                    <a:ext uri="{9D8B030D-6E8A-4147-A177-3AD203B41FA5}">
                      <a16:colId xmlns:a16="http://schemas.microsoft.com/office/drawing/2014/main" val="2883316397"/>
                    </a:ext>
                  </a:extLst>
                </a:gridCol>
                <a:gridCol w="2324501">
                  <a:extLst>
                    <a:ext uri="{9D8B030D-6E8A-4147-A177-3AD203B41FA5}">
                      <a16:colId xmlns:a16="http://schemas.microsoft.com/office/drawing/2014/main" val="1828419221"/>
                    </a:ext>
                  </a:extLst>
                </a:gridCol>
              </a:tblGrid>
              <a:tr h="416525">
                <a:tc>
                  <a:txBody>
                    <a:bodyPr/>
                    <a:lstStyle/>
                    <a:p>
                      <a:pPr marL="0" algn="l" defTabSz="457200" rtl="0" eaLnBrk="1" latinLnBrk="0" hangingPunct="1"/>
                      <a:r>
                        <a:rPr lang="en-GB" sz="2000" b="0" kern="1200" dirty="0">
                          <a:solidFill>
                            <a:schemeClr val="dk1"/>
                          </a:solidFill>
                          <a:effectLst/>
                          <a:latin typeface="+mn-lt"/>
                          <a:ea typeface="+mn-ea"/>
                          <a:cs typeface="+mn-cs"/>
                        </a:rPr>
                        <a:t>Russian-Japanese war </a:t>
                      </a:r>
                      <a:endParaRPr lang="uk-UA" sz="2000" b="0" kern="1200" dirty="0">
                        <a:solidFill>
                          <a:schemeClr val="dk1"/>
                        </a:solidFill>
                        <a:effectLst/>
                        <a:latin typeface="+mn-lt"/>
                        <a:ea typeface="+mn-ea"/>
                        <a:cs typeface="+mn-cs"/>
                      </a:endParaRPr>
                    </a:p>
                  </a:txBody>
                  <a:tcPr/>
                </a:tc>
                <a:tc>
                  <a:txBody>
                    <a:bodyPr/>
                    <a:lstStyle/>
                    <a:p>
                      <a:pPr algn="ctr">
                        <a:spcAft>
                          <a:spcPts val="0"/>
                        </a:spcAft>
                      </a:pPr>
                      <a:r>
                        <a:rPr lang="uk-UA" sz="2000" b="0" dirty="0">
                          <a:solidFill>
                            <a:srgbClr val="000000"/>
                          </a:solidFill>
                          <a:effectLst/>
                          <a:latin typeface="+mn-lt"/>
                          <a:ea typeface="Times New Roman"/>
                        </a:rPr>
                        <a:t>1904-1905</a:t>
                      </a:r>
                      <a:endParaRPr lang="uk-UA" sz="2000" b="0" dirty="0">
                        <a:effectLst/>
                        <a:latin typeface="+mn-lt"/>
                        <a:ea typeface="Times New Roman"/>
                      </a:endParaRPr>
                    </a:p>
                  </a:txBody>
                  <a:tcPr marL="68580" marR="68580" marT="0" marB="0" anchor="b"/>
                </a:tc>
                <a:extLst>
                  <a:ext uri="{0D108BD9-81ED-4DB2-BD59-A6C34878D82A}">
                    <a16:rowId xmlns:a16="http://schemas.microsoft.com/office/drawing/2014/main" val="2422077872"/>
                  </a:ext>
                </a:extLst>
              </a:tr>
              <a:tr h="416525">
                <a:tc>
                  <a:txBody>
                    <a:bodyPr/>
                    <a:lstStyle/>
                    <a:p>
                      <a:r>
                        <a:rPr lang="en-GB" sz="2000" b="0" kern="1200" dirty="0">
                          <a:solidFill>
                            <a:schemeClr val="dk1"/>
                          </a:solidFill>
                          <a:effectLst/>
                          <a:latin typeface="+mn-lt"/>
                          <a:ea typeface="+mn-ea"/>
                          <a:cs typeface="+mn-cs"/>
                        </a:rPr>
                        <a:t>Cholera epidemics </a:t>
                      </a:r>
                      <a:endParaRPr lang="uk-UA" sz="2000" b="0" dirty="0"/>
                    </a:p>
                  </a:txBody>
                  <a:tcPr/>
                </a:tc>
                <a:tc>
                  <a:txBody>
                    <a:bodyPr/>
                    <a:lstStyle/>
                    <a:p>
                      <a:pPr algn="ctr">
                        <a:spcAft>
                          <a:spcPts val="0"/>
                        </a:spcAft>
                      </a:pPr>
                      <a:r>
                        <a:rPr lang="uk-UA" sz="2000" b="0" dirty="0">
                          <a:solidFill>
                            <a:srgbClr val="000000"/>
                          </a:solidFill>
                          <a:effectLst/>
                          <a:latin typeface="+mn-lt"/>
                          <a:ea typeface="Times New Roman"/>
                        </a:rPr>
                        <a:t>1910</a:t>
                      </a:r>
                      <a:endParaRPr lang="uk-UA" sz="2000" b="0" dirty="0">
                        <a:effectLst/>
                        <a:latin typeface="+mn-lt"/>
                        <a:ea typeface="Times New Roman"/>
                      </a:endParaRPr>
                    </a:p>
                  </a:txBody>
                  <a:tcPr marL="68580" marR="68580" marT="0" marB="0" anchor="b"/>
                </a:tc>
                <a:extLst>
                  <a:ext uri="{0D108BD9-81ED-4DB2-BD59-A6C34878D82A}">
                    <a16:rowId xmlns:a16="http://schemas.microsoft.com/office/drawing/2014/main" val="1047501013"/>
                  </a:ext>
                </a:extLst>
              </a:tr>
              <a:tr h="416525">
                <a:tc>
                  <a:txBody>
                    <a:bodyPr/>
                    <a:lstStyle/>
                    <a:p>
                      <a:r>
                        <a:rPr lang="en-GB" sz="2000" b="0" kern="1200" dirty="0">
                          <a:solidFill>
                            <a:schemeClr val="dk1"/>
                          </a:solidFill>
                          <a:effectLst/>
                          <a:latin typeface="+mn-lt"/>
                          <a:ea typeface="+mn-ea"/>
                          <a:cs typeface="+mn-cs"/>
                        </a:rPr>
                        <a:t>World War I</a:t>
                      </a:r>
                      <a:endParaRPr lang="uk-UA" sz="2000" b="0" dirty="0"/>
                    </a:p>
                  </a:txBody>
                  <a:tcPr/>
                </a:tc>
                <a:tc>
                  <a:txBody>
                    <a:bodyPr/>
                    <a:lstStyle/>
                    <a:p>
                      <a:pPr algn="ctr">
                        <a:spcAft>
                          <a:spcPts val="0"/>
                        </a:spcAft>
                      </a:pPr>
                      <a:r>
                        <a:rPr lang="uk-UA" sz="2000" b="0" dirty="0">
                          <a:solidFill>
                            <a:srgbClr val="000000"/>
                          </a:solidFill>
                          <a:effectLst/>
                          <a:latin typeface="+mn-lt"/>
                          <a:ea typeface="Times New Roman"/>
                        </a:rPr>
                        <a:t>1914-191</a:t>
                      </a:r>
                      <a:r>
                        <a:rPr lang="en-US" sz="2000" b="0" dirty="0">
                          <a:solidFill>
                            <a:srgbClr val="000000"/>
                          </a:solidFill>
                          <a:effectLst/>
                          <a:latin typeface="+mn-lt"/>
                          <a:ea typeface="Times New Roman"/>
                        </a:rPr>
                        <a:t>8</a:t>
                      </a:r>
                      <a:endParaRPr lang="uk-UA" sz="2000" b="0" dirty="0">
                        <a:effectLst/>
                        <a:latin typeface="+mn-lt"/>
                        <a:ea typeface="Times New Roman"/>
                      </a:endParaRPr>
                    </a:p>
                  </a:txBody>
                  <a:tcPr marL="68580" marR="68580" marT="0" marB="0" anchor="b"/>
                </a:tc>
                <a:extLst>
                  <a:ext uri="{0D108BD9-81ED-4DB2-BD59-A6C34878D82A}">
                    <a16:rowId xmlns:a16="http://schemas.microsoft.com/office/drawing/2014/main" val="1515413471"/>
                  </a:ext>
                </a:extLst>
              </a:tr>
              <a:tr h="416525">
                <a:tc>
                  <a:txBody>
                    <a:bodyPr/>
                    <a:lstStyle/>
                    <a:p>
                      <a:r>
                        <a:rPr lang="en-GB" sz="2000" b="0" kern="1200" dirty="0">
                          <a:solidFill>
                            <a:schemeClr val="dk1"/>
                          </a:solidFill>
                          <a:effectLst/>
                          <a:latin typeface="+mn-lt"/>
                          <a:ea typeface="+mn-ea"/>
                          <a:cs typeface="+mn-cs"/>
                        </a:rPr>
                        <a:t>Revolutions and Civil War </a:t>
                      </a:r>
                      <a:endParaRPr lang="uk-UA" sz="2000" b="0" dirty="0"/>
                    </a:p>
                  </a:txBody>
                  <a:tcPr/>
                </a:tc>
                <a:tc>
                  <a:txBody>
                    <a:bodyPr/>
                    <a:lstStyle/>
                    <a:p>
                      <a:pPr algn="ctr">
                        <a:spcAft>
                          <a:spcPts val="0"/>
                        </a:spcAft>
                      </a:pPr>
                      <a:r>
                        <a:rPr lang="uk-UA" sz="2000" b="0" dirty="0">
                          <a:solidFill>
                            <a:srgbClr val="000000"/>
                          </a:solidFill>
                          <a:effectLst/>
                          <a:latin typeface="+mn-lt"/>
                          <a:ea typeface="Times New Roman"/>
                        </a:rPr>
                        <a:t>191</a:t>
                      </a:r>
                      <a:r>
                        <a:rPr lang="en-US" sz="2000" b="0" dirty="0">
                          <a:solidFill>
                            <a:srgbClr val="000000"/>
                          </a:solidFill>
                          <a:effectLst/>
                          <a:latin typeface="+mn-lt"/>
                          <a:ea typeface="Times New Roman"/>
                        </a:rPr>
                        <a:t>7</a:t>
                      </a:r>
                      <a:r>
                        <a:rPr lang="uk-UA" sz="2000" b="0" dirty="0">
                          <a:solidFill>
                            <a:srgbClr val="000000"/>
                          </a:solidFill>
                          <a:effectLst/>
                          <a:latin typeface="+mn-lt"/>
                          <a:ea typeface="Times New Roman"/>
                        </a:rPr>
                        <a:t>-192</a:t>
                      </a:r>
                      <a:r>
                        <a:rPr lang="en-US" sz="2000" b="0" dirty="0">
                          <a:solidFill>
                            <a:srgbClr val="000000"/>
                          </a:solidFill>
                          <a:effectLst/>
                          <a:latin typeface="+mn-lt"/>
                          <a:ea typeface="Times New Roman"/>
                        </a:rPr>
                        <a:t>1</a:t>
                      </a:r>
                      <a:endParaRPr lang="uk-UA" sz="2000" b="0" dirty="0">
                        <a:effectLst/>
                        <a:latin typeface="+mn-lt"/>
                        <a:ea typeface="Times New Roman"/>
                      </a:endParaRPr>
                    </a:p>
                  </a:txBody>
                  <a:tcPr marL="68580" marR="68580" marT="0" marB="0" anchor="b"/>
                </a:tc>
                <a:extLst>
                  <a:ext uri="{0D108BD9-81ED-4DB2-BD59-A6C34878D82A}">
                    <a16:rowId xmlns:a16="http://schemas.microsoft.com/office/drawing/2014/main" val="1145082067"/>
                  </a:ext>
                </a:extLst>
              </a:tr>
              <a:tr h="416525">
                <a:tc>
                  <a:txBody>
                    <a:bodyPr/>
                    <a:lstStyle/>
                    <a:p>
                      <a:r>
                        <a:rPr lang="en-GB" sz="2000" b="0" kern="1200" dirty="0">
                          <a:solidFill>
                            <a:schemeClr val="dk1"/>
                          </a:solidFill>
                          <a:effectLst/>
                          <a:latin typeface="+mn-lt"/>
                          <a:ea typeface="+mn-ea"/>
                          <a:cs typeface="+mn-cs"/>
                        </a:rPr>
                        <a:t>Famine</a:t>
                      </a:r>
                      <a:endParaRPr lang="uk-UA" sz="2000" b="0" dirty="0"/>
                    </a:p>
                  </a:txBody>
                  <a:tcPr/>
                </a:tc>
                <a:tc>
                  <a:txBody>
                    <a:bodyPr/>
                    <a:lstStyle/>
                    <a:p>
                      <a:pPr algn="ctr">
                        <a:spcAft>
                          <a:spcPts val="0"/>
                        </a:spcAft>
                      </a:pPr>
                      <a:r>
                        <a:rPr lang="uk-UA" sz="2000" b="0" dirty="0">
                          <a:solidFill>
                            <a:srgbClr val="000000"/>
                          </a:solidFill>
                          <a:effectLst/>
                          <a:latin typeface="+mn-lt"/>
                          <a:ea typeface="Times New Roman"/>
                        </a:rPr>
                        <a:t>1921-1923</a:t>
                      </a:r>
                      <a:endParaRPr lang="uk-UA" sz="2000" b="0" dirty="0">
                        <a:effectLst/>
                        <a:latin typeface="+mn-lt"/>
                        <a:ea typeface="Times New Roman"/>
                      </a:endParaRPr>
                    </a:p>
                  </a:txBody>
                  <a:tcPr marL="68580" marR="68580" marT="0" marB="0" anchor="b"/>
                </a:tc>
                <a:extLst>
                  <a:ext uri="{0D108BD9-81ED-4DB2-BD59-A6C34878D82A}">
                    <a16:rowId xmlns:a16="http://schemas.microsoft.com/office/drawing/2014/main" val="277597058"/>
                  </a:ext>
                </a:extLst>
              </a:tr>
              <a:tr h="416525">
                <a:tc>
                  <a:txBody>
                    <a:bodyPr/>
                    <a:lstStyle/>
                    <a:p>
                      <a:r>
                        <a:rPr lang="en-GB" sz="2000" b="0" kern="1200" dirty="0">
                          <a:solidFill>
                            <a:schemeClr val="dk1"/>
                          </a:solidFill>
                          <a:effectLst/>
                          <a:latin typeface="+mn-lt"/>
                          <a:ea typeface="+mn-ea"/>
                          <a:cs typeface="+mn-cs"/>
                        </a:rPr>
                        <a:t>Holodomor (Great Famine) </a:t>
                      </a:r>
                      <a:endParaRPr lang="uk-UA" sz="2000" b="0" dirty="0"/>
                    </a:p>
                  </a:txBody>
                  <a:tcPr/>
                </a:tc>
                <a:tc>
                  <a:txBody>
                    <a:bodyPr/>
                    <a:lstStyle/>
                    <a:p>
                      <a:pPr algn="ctr">
                        <a:spcAft>
                          <a:spcPts val="0"/>
                        </a:spcAft>
                      </a:pPr>
                      <a:r>
                        <a:rPr lang="uk-UA" sz="2000" b="0" dirty="0">
                          <a:solidFill>
                            <a:srgbClr val="000000"/>
                          </a:solidFill>
                          <a:effectLst/>
                          <a:latin typeface="+mn-lt"/>
                          <a:ea typeface="Times New Roman"/>
                        </a:rPr>
                        <a:t>1932-1934</a:t>
                      </a:r>
                      <a:endParaRPr lang="uk-UA" sz="2000" b="0" dirty="0">
                        <a:effectLst/>
                        <a:latin typeface="+mn-lt"/>
                        <a:ea typeface="Times New Roman"/>
                      </a:endParaRPr>
                    </a:p>
                  </a:txBody>
                  <a:tcPr marL="68580" marR="68580" marT="0" marB="0" anchor="b"/>
                </a:tc>
                <a:extLst>
                  <a:ext uri="{0D108BD9-81ED-4DB2-BD59-A6C34878D82A}">
                    <a16:rowId xmlns:a16="http://schemas.microsoft.com/office/drawing/2014/main" val="2037061462"/>
                  </a:ext>
                </a:extLst>
              </a:tr>
              <a:tr h="416525">
                <a:tc>
                  <a:txBody>
                    <a:bodyPr/>
                    <a:lstStyle/>
                    <a:p>
                      <a:r>
                        <a:rPr lang="en-GB" sz="2000" b="0" kern="1200" dirty="0">
                          <a:solidFill>
                            <a:schemeClr val="dk1"/>
                          </a:solidFill>
                          <a:effectLst/>
                          <a:latin typeface="+mn-lt"/>
                          <a:ea typeface="+mn-ea"/>
                          <a:cs typeface="+mn-cs"/>
                        </a:rPr>
                        <a:t>Great Terror </a:t>
                      </a:r>
                      <a:endParaRPr lang="uk-UA" sz="2000" b="0" dirty="0"/>
                    </a:p>
                  </a:txBody>
                  <a:tcPr/>
                </a:tc>
                <a:tc>
                  <a:txBody>
                    <a:bodyPr/>
                    <a:lstStyle/>
                    <a:p>
                      <a:pPr algn="ctr">
                        <a:spcAft>
                          <a:spcPts val="0"/>
                        </a:spcAft>
                      </a:pPr>
                      <a:r>
                        <a:rPr lang="uk-UA" sz="2000" b="0" dirty="0">
                          <a:solidFill>
                            <a:srgbClr val="000000"/>
                          </a:solidFill>
                          <a:effectLst/>
                          <a:latin typeface="+mn-lt"/>
                          <a:ea typeface="Times New Roman"/>
                        </a:rPr>
                        <a:t>1937-1938</a:t>
                      </a:r>
                      <a:endParaRPr lang="uk-UA" sz="2000" b="0" dirty="0">
                        <a:effectLst/>
                        <a:latin typeface="+mn-lt"/>
                        <a:ea typeface="Times New Roman"/>
                      </a:endParaRPr>
                    </a:p>
                  </a:txBody>
                  <a:tcPr marL="68580" marR="68580" marT="0" marB="0" anchor="b"/>
                </a:tc>
                <a:extLst>
                  <a:ext uri="{0D108BD9-81ED-4DB2-BD59-A6C34878D82A}">
                    <a16:rowId xmlns:a16="http://schemas.microsoft.com/office/drawing/2014/main" val="588591699"/>
                  </a:ext>
                </a:extLst>
              </a:tr>
              <a:tr h="416525">
                <a:tc>
                  <a:txBody>
                    <a:bodyPr/>
                    <a:lstStyle/>
                    <a:p>
                      <a:r>
                        <a:rPr lang="en-GB" sz="2000" b="0" kern="1200" dirty="0">
                          <a:solidFill>
                            <a:schemeClr val="dk1"/>
                          </a:solidFill>
                          <a:effectLst/>
                          <a:latin typeface="+mn-lt"/>
                          <a:ea typeface="+mn-ea"/>
                          <a:cs typeface="+mn-cs"/>
                        </a:rPr>
                        <a:t>World War II </a:t>
                      </a:r>
                      <a:endParaRPr lang="uk-UA" sz="2000" b="0" dirty="0"/>
                    </a:p>
                  </a:txBody>
                  <a:tcPr/>
                </a:tc>
                <a:tc>
                  <a:txBody>
                    <a:bodyPr/>
                    <a:lstStyle/>
                    <a:p>
                      <a:pPr algn="ctr">
                        <a:spcAft>
                          <a:spcPts val="0"/>
                        </a:spcAft>
                      </a:pPr>
                      <a:r>
                        <a:rPr lang="uk-UA" sz="2000" b="0" dirty="0">
                          <a:solidFill>
                            <a:srgbClr val="000000"/>
                          </a:solidFill>
                          <a:effectLst/>
                          <a:latin typeface="+mn-lt"/>
                          <a:ea typeface="Times New Roman"/>
                        </a:rPr>
                        <a:t>1939-1945</a:t>
                      </a:r>
                      <a:endParaRPr lang="uk-UA" sz="2000" b="0" dirty="0">
                        <a:effectLst/>
                        <a:latin typeface="+mn-lt"/>
                        <a:ea typeface="Times New Roman"/>
                      </a:endParaRPr>
                    </a:p>
                  </a:txBody>
                  <a:tcPr marL="68580" marR="68580" marT="0" marB="0" anchor="b"/>
                </a:tc>
                <a:extLst>
                  <a:ext uri="{0D108BD9-81ED-4DB2-BD59-A6C34878D82A}">
                    <a16:rowId xmlns:a16="http://schemas.microsoft.com/office/drawing/2014/main" val="2352903475"/>
                  </a:ext>
                </a:extLst>
              </a:tr>
              <a:tr h="416525">
                <a:tc>
                  <a:txBody>
                    <a:bodyPr/>
                    <a:lstStyle/>
                    <a:p>
                      <a:r>
                        <a:rPr lang="en-GB" sz="2000" b="0" kern="1200" dirty="0">
                          <a:solidFill>
                            <a:schemeClr val="dk1"/>
                          </a:solidFill>
                          <a:effectLst/>
                          <a:latin typeface="+mn-lt"/>
                          <a:ea typeface="+mn-ea"/>
                          <a:cs typeface="+mn-cs"/>
                        </a:rPr>
                        <a:t>Famine</a:t>
                      </a:r>
                      <a:endParaRPr lang="uk-UA" sz="2000" b="0" dirty="0"/>
                    </a:p>
                  </a:txBody>
                  <a:tcPr/>
                </a:tc>
                <a:tc>
                  <a:txBody>
                    <a:bodyPr/>
                    <a:lstStyle/>
                    <a:p>
                      <a:pPr algn="ctr">
                        <a:spcAft>
                          <a:spcPts val="0"/>
                        </a:spcAft>
                      </a:pPr>
                      <a:r>
                        <a:rPr lang="uk-UA" sz="2000" b="0" dirty="0">
                          <a:solidFill>
                            <a:srgbClr val="000000"/>
                          </a:solidFill>
                          <a:effectLst/>
                          <a:latin typeface="+mn-lt"/>
                          <a:ea typeface="Times New Roman"/>
                        </a:rPr>
                        <a:t>1946-1947</a:t>
                      </a:r>
                      <a:endParaRPr lang="uk-UA" sz="2000" b="0" dirty="0">
                        <a:effectLst/>
                        <a:latin typeface="+mn-lt"/>
                        <a:ea typeface="Times New Roman"/>
                      </a:endParaRPr>
                    </a:p>
                  </a:txBody>
                  <a:tcPr marL="68580" marR="68580" marT="0" marB="0" anchor="b"/>
                </a:tc>
                <a:extLst>
                  <a:ext uri="{0D108BD9-81ED-4DB2-BD59-A6C34878D82A}">
                    <a16:rowId xmlns:a16="http://schemas.microsoft.com/office/drawing/2014/main" val="303058348"/>
                  </a:ext>
                </a:extLst>
              </a:tr>
            </a:tbl>
          </a:graphicData>
        </a:graphic>
      </p:graphicFrame>
    </p:spTree>
    <p:extLst>
      <p:ext uri="{BB962C8B-B14F-4D97-AF65-F5344CB8AC3E}">
        <p14:creationId xmlns:p14="http://schemas.microsoft.com/office/powerpoint/2010/main" val="2219139940"/>
      </p:ext>
    </p:extLst>
  </p:cSld>
  <p:clrMapOvr>
    <a:masterClrMapping/>
  </p:clrMapOvr>
  <p:transition spd="med">
    <p:split orient="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47575" y="467143"/>
            <a:ext cx="8229600" cy="1143000"/>
          </a:xfrm>
        </p:spPr>
        <p:txBody>
          <a:bodyPr/>
          <a:lstStyle/>
          <a:p>
            <a:r>
              <a:rPr lang="en-GB" sz="2000" dirty="0">
                <a:solidFill>
                  <a:srgbClr val="0070C0"/>
                </a:solidFill>
              </a:rPr>
              <a:t>Age-sex pyramids</a:t>
            </a:r>
            <a:br>
              <a:rPr lang="en-GB" sz="2000" dirty="0">
                <a:solidFill>
                  <a:srgbClr val="0070C0"/>
                </a:solidFill>
              </a:rPr>
            </a:br>
            <a:r>
              <a:rPr lang="en-GB" sz="2000" i="1" dirty="0">
                <a:solidFill>
                  <a:srgbClr val="0070C0"/>
                </a:solidFill>
              </a:rPr>
              <a:t>(modern borders, thousand</a:t>
            </a:r>
            <a:r>
              <a:rPr lang="en-GB" sz="2000" dirty="0">
                <a:solidFill>
                  <a:srgbClr val="0070C0"/>
                </a:solidFill>
              </a:rPr>
              <a:t>)</a:t>
            </a:r>
            <a:endParaRPr lang="uk-UA" sz="2000" dirty="0"/>
          </a:p>
        </p:txBody>
      </p:sp>
      <p:sp>
        <p:nvSpPr>
          <p:cNvPr id="3" name="Місце для тексту 2"/>
          <p:cNvSpPr>
            <a:spLocks noGrp="1"/>
          </p:cNvSpPr>
          <p:nvPr>
            <p:ph type="body" idx="1"/>
          </p:nvPr>
        </p:nvSpPr>
        <p:spPr/>
        <p:txBody>
          <a:bodyPr/>
          <a:lstStyle/>
          <a:p>
            <a:pPr algn="ctr"/>
            <a:r>
              <a:rPr lang="uk-UA" sz="2000" b="0" dirty="0"/>
              <a:t>19</a:t>
            </a:r>
            <a:r>
              <a:rPr lang="en-US" sz="2000" b="0" dirty="0"/>
              <a:t>9</a:t>
            </a:r>
            <a:r>
              <a:rPr lang="uk-UA" sz="2000" b="0" dirty="0"/>
              <a:t>3</a:t>
            </a:r>
          </a:p>
        </p:txBody>
      </p:sp>
      <p:sp>
        <p:nvSpPr>
          <p:cNvPr id="5" name="Місце для тексту 4"/>
          <p:cNvSpPr>
            <a:spLocks noGrp="1"/>
          </p:cNvSpPr>
          <p:nvPr>
            <p:ph type="body" sz="quarter" idx="3"/>
          </p:nvPr>
        </p:nvSpPr>
        <p:spPr/>
        <p:txBody>
          <a:bodyPr/>
          <a:lstStyle/>
          <a:p>
            <a:pPr algn="ctr"/>
            <a:r>
              <a:rPr lang="en-US" sz="2000" b="0" dirty="0"/>
              <a:t>20</a:t>
            </a:r>
            <a:r>
              <a:rPr lang="uk-UA" sz="2000" b="0" dirty="0"/>
              <a:t>1</a:t>
            </a:r>
            <a:r>
              <a:rPr lang="en-US" sz="2000" b="0" dirty="0"/>
              <a:t>4</a:t>
            </a:r>
            <a:endParaRPr lang="uk-UA" sz="2000" b="0" dirty="0"/>
          </a:p>
        </p:txBody>
      </p:sp>
      <p:pic>
        <p:nvPicPr>
          <p:cNvPr id="9" name="Місце для вмісту 8"/>
          <p:cNvPicPr>
            <a:picLocks noGrp="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bwMode="auto">
          <a:xfrm>
            <a:off x="482492" y="2174875"/>
            <a:ext cx="3989603" cy="3951288"/>
          </a:xfrm>
          <a:prstGeom prst="rect">
            <a:avLst/>
          </a:prstGeom>
          <a:noFill/>
        </p:spPr>
      </p:pic>
      <p:pic>
        <p:nvPicPr>
          <p:cNvPr id="10" name="Місце для вмісту 9"/>
          <p:cNvPicPr>
            <a:picLocks noGrp="1"/>
          </p:cNvPicPr>
          <p:nvPr>
            <p:ph sz="quarter" idx="4"/>
          </p:nvPr>
        </p:nvPicPr>
        <p:blipFill>
          <a:blip r:embed="rId4" cstate="print">
            <a:extLst>
              <a:ext uri="{28A0092B-C50C-407E-A947-70E740481C1C}">
                <a14:useLocalDpi xmlns:a14="http://schemas.microsoft.com/office/drawing/2010/main" val="0"/>
              </a:ext>
            </a:extLst>
          </a:blip>
          <a:srcRect/>
          <a:stretch>
            <a:fillRect/>
          </a:stretch>
        </p:blipFill>
        <p:spPr bwMode="auto">
          <a:xfrm>
            <a:off x="4683102" y="2174875"/>
            <a:ext cx="3965621" cy="3951288"/>
          </a:xfrm>
          <a:prstGeom prst="rect">
            <a:avLst/>
          </a:prstGeom>
          <a:noFill/>
        </p:spPr>
      </p:pic>
    </p:spTree>
    <p:extLst>
      <p:ext uri="{BB962C8B-B14F-4D97-AF65-F5344CB8AC3E}">
        <p14:creationId xmlns:p14="http://schemas.microsoft.com/office/powerpoint/2010/main" val="2907315710"/>
      </p:ext>
    </p:extLst>
  </p:cSld>
  <p:clrMapOvr>
    <a:masterClrMapping/>
  </p:clrMapOvr>
  <p:transition spd="med">
    <p:split orient="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04900" y="700088"/>
            <a:ext cx="6626225" cy="553359"/>
          </a:xfrm>
        </p:spPr>
        <p:txBody>
          <a:bodyPr/>
          <a:lstStyle/>
          <a:p>
            <a:pPr>
              <a:defRPr/>
            </a:pPr>
            <a:r>
              <a:rPr lang="en-US" sz="1800" i="1" dirty="0">
                <a:solidFill>
                  <a:srgbClr val="0070C0"/>
                </a:solidFill>
                <a:ea typeface="ＭＳ Ｐゴシック" charset="0"/>
              </a:rPr>
              <a:t>Natural population movement</a:t>
            </a:r>
            <a:r>
              <a:rPr lang="uk-UA" sz="1800" i="1" dirty="0">
                <a:solidFill>
                  <a:srgbClr val="0070C0"/>
                </a:solidFill>
                <a:ea typeface="ＭＳ Ｐゴシック" charset="0"/>
              </a:rPr>
              <a:t>, </a:t>
            </a:r>
            <a:r>
              <a:rPr lang="uk-UA" sz="1800" i="1" dirty="0" smtClean="0">
                <a:solidFill>
                  <a:srgbClr val="0070C0"/>
                </a:solidFill>
                <a:ea typeface="ＭＳ Ｐゴシック" charset="0"/>
                <a:cs typeface="Arial"/>
              </a:rPr>
              <a:t>‰</a:t>
            </a:r>
            <a:endParaRPr lang="ru-RU" sz="1800" i="1" dirty="0">
              <a:solidFill>
                <a:srgbClr val="0070C0"/>
              </a:solidFill>
              <a:ea typeface="ＭＳ Ｐゴシック" charset="0"/>
            </a:endParaRPr>
          </a:p>
        </p:txBody>
      </p:sp>
      <p:graphicFrame>
        <p:nvGraphicFramePr>
          <p:cNvPr id="5" name="Объект 3"/>
          <p:cNvGraphicFramePr>
            <a:graphicFrameLocks noGrp="1"/>
          </p:cNvGraphicFramePr>
          <p:nvPr>
            <p:ph idx="1"/>
            <p:extLst>
              <p:ext uri="{D42A27DB-BD31-4B8C-83A1-F6EECF244321}">
                <p14:modId xmlns:p14="http://schemas.microsoft.com/office/powerpoint/2010/main" val="947182181"/>
              </p:ext>
            </p:extLst>
          </p:nvPr>
        </p:nvGraphicFramePr>
        <p:xfrm>
          <a:off x="106878" y="1253447"/>
          <a:ext cx="8800816" cy="443865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106878" y="5876124"/>
            <a:ext cx="8554237" cy="738664"/>
          </a:xfrm>
          <a:prstGeom prst="rect">
            <a:avLst/>
          </a:prstGeom>
          <a:noFill/>
        </p:spPr>
        <p:txBody>
          <a:bodyPr wrap="square" rtlCol="0">
            <a:spAutoFit/>
          </a:bodyPr>
          <a:lstStyle/>
          <a:p>
            <a:r>
              <a:rPr lang="en-US" sz="1400" i="1" dirty="0"/>
              <a:t>Source: State Statistics Service of Ukraine; Since 2014: excluding the temporarily occupied territories of the Autonomous Republic of Crimea, the city of Sevastopol and data calculated excluding Donetsk and Luhansk regions</a:t>
            </a:r>
            <a:endParaRPr lang="ru-RU" sz="1400" i="1" dirty="0"/>
          </a:p>
        </p:txBody>
      </p:sp>
    </p:spTree>
  </p:cSld>
  <p:clrMapOvr>
    <a:masterClrMapping/>
  </p:clrMapOvr>
  <p:transition spd="med">
    <p:split orient="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517775"/>
            <a:ext cx="8229600" cy="938213"/>
          </a:xfrm>
        </p:spPr>
        <p:txBody>
          <a:bodyPr/>
          <a:lstStyle/>
          <a:p>
            <a:pPr>
              <a:defRPr/>
            </a:pPr>
            <a:r>
              <a:rPr lang="en-US" sz="3200" i="1" dirty="0">
                <a:solidFill>
                  <a:srgbClr val="0070C0"/>
                </a:solidFill>
                <a:ea typeface="ＭＳ Ｐゴシック" charset="0"/>
              </a:rPr>
              <a:t>Fertility</a:t>
            </a:r>
            <a:endParaRPr lang="ru-RU" sz="3200" i="1" dirty="0">
              <a:solidFill>
                <a:srgbClr val="0070C0"/>
              </a:solidFill>
              <a:ea typeface="ＭＳ Ｐゴシック" charset="0"/>
            </a:endParaRPr>
          </a:p>
        </p:txBody>
      </p:sp>
    </p:spTree>
  </p:cSld>
  <p:clrMapOvr>
    <a:masterClrMapping/>
  </p:clrMapOvr>
  <p:transition spd="med">
    <p:split orient="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F8CFFBD-50EB-4543-9578-EB7A40A15AE7}"/>
              </a:ext>
            </a:extLst>
          </p:cNvPr>
          <p:cNvSpPr>
            <a:spLocks noGrp="1"/>
          </p:cNvSpPr>
          <p:nvPr>
            <p:ph idx="1"/>
          </p:nvPr>
        </p:nvSpPr>
        <p:spPr>
          <a:xfrm>
            <a:off x="897775" y="1600200"/>
            <a:ext cx="7099070" cy="4525963"/>
          </a:xfrm>
        </p:spPr>
        <p:txBody>
          <a:bodyPr/>
          <a:lstStyle/>
          <a:p>
            <a:pPr>
              <a:spcBef>
                <a:spcPts val="600"/>
              </a:spcBef>
              <a:spcAft>
                <a:spcPts val="600"/>
              </a:spcAft>
              <a:buClr>
                <a:srgbClr val="0070C0"/>
              </a:buClr>
              <a:buFont typeface="Wingdings" pitchFamily="2" charset="2"/>
              <a:buChar char="Ø"/>
            </a:pPr>
            <a:r>
              <a:rPr lang="en-US" sz="2000" dirty="0"/>
              <a:t>The birth rate is about </a:t>
            </a:r>
            <a:r>
              <a:rPr lang="en-US" sz="2000" dirty="0" smtClean="0"/>
              <a:t>the same as in Europe</a:t>
            </a:r>
            <a:endParaRPr lang="ru-RU" sz="2000" dirty="0" smtClean="0"/>
          </a:p>
          <a:p>
            <a:pPr>
              <a:spcBef>
                <a:spcPts val="600"/>
              </a:spcBef>
              <a:spcAft>
                <a:spcPts val="600"/>
              </a:spcAft>
              <a:buClr>
                <a:srgbClr val="0070C0"/>
              </a:buClr>
              <a:buFont typeface="Wingdings" pitchFamily="2" charset="2"/>
              <a:buChar char="Ø"/>
            </a:pPr>
            <a:r>
              <a:rPr lang="en-US" sz="2000" dirty="0" smtClean="0"/>
              <a:t>The</a:t>
            </a:r>
            <a:r>
              <a:rPr lang="ru-RU" sz="2000" dirty="0" smtClean="0"/>
              <a:t> </a:t>
            </a:r>
            <a:r>
              <a:rPr lang="en-US" sz="2000" dirty="0" smtClean="0"/>
              <a:t>differences in reproductive behavior of urban and rural populations are quite significant</a:t>
            </a:r>
          </a:p>
          <a:p>
            <a:pPr>
              <a:spcBef>
                <a:spcPts val="600"/>
              </a:spcBef>
              <a:spcAft>
                <a:spcPts val="600"/>
              </a:spcAft>
              <a:buClr>
                <a:srgbClr val="0070C0"/>
              </a:buClr>
              <a:buFont typeface="Wingdings" pitchFamily="2" charset="2"/>
              <a:buChar char="Ø"/>
            </a:pPr>
            <a:r>
              <a:rPr lang="en-US" sz="2000" dirty="0"/>
              <a:t>Over the past 25 years, the birth rate has decreased most noticeably among young (up to 20 years) </a:t>
            </a:r>
            <a:r>
              <a:rPr lang="en-US" sz="2000" dirty="0" err="1"/>
              <a:t>womenin</a:t>
            </a:r>
            <a:r>
              <a:rPr lang="en-US" sz="2000" dirty="0"/>
              <a:t> young (up to 20 years) and older (after 30 years) women; fertility in women 20-24 and 25-29 years, on the contrary, increased</a:t>
            </a:r>
            <a:endParaRPr lang="ru-RU" sz="2000" dirty="0"/>
          </a:p>
          <a:p>
            <a:pPr>
              <a:spcBef>
                <a:spcPts val="600"/>
              </a:spcBef>
              <a:spcAft>
                <a:spcPts val="600"/>
              </a:spcAft>
              <a:buClr>
                <a:srgbClr val="0070C0"/>
              </a:buClr>
              <a:buFont typeface="Wingdings" pitchFamily="2" charset="2"/>
              <a:buChar char="Ø"/>
            </a:pPr>
            <a:r>
              <a:rPr lang="en-US" sz="2000" dirty="0" smtClean="0"/>
              <a:t>After </a:t>
            </a:r>
            <a:r>
              <a:rPr lang="en-US" sz="2000" dirty="0"/>
              <a:t>the “failure” at the end of the 1990s, the birth rate increased slightly, but in recent years it has decreased again</a:t>
            </a:r>
            <a:endParaRPr lang="ru-RU" sz="2000" dirty="0"/>
          </a:p>
          <a:p>
            <a:pPr>
              <a:spcBef>
                <a:spcPts val="600"/>
              </a:spcBef>
              <a:spcAft>
                <a:spcPts val="600"/>
              </a:spcAft>
              <a:buClr>
                <a:srgbClr val="0070C0"/>
              </a:buClr>
              <a:buFont typeface="Wingdings" pitchFamily="2" charset="2"/>
              <a:buChar char="Ø"/>
            </a:pPr>
            <a:r>
              <a:rPr lang="en-US" sz="2000" dirty="0"/>
              <a:t>However, the </a:t>
            </a:r>
            <a:r>
              <a:rPr lang="en-US" sz="2000" dirty="0" smtClean="0"/>
              <a:t>similarity </a:t>
            </a:r>
            <a:r>
              <a:rPr lang="en-US" sz="2000" dirty="0"/>
              <a:t>of the Ukrainian fertility rates with European ones </a:t>
            </a:r>
            <a:r>
              <a:rPr lang="en-US" sz="2000" dirty="0" smtClean="0"/>
              <a:t>is not grounds to count </a:t>
            </a:r>
            <a:r>
              <a:rPr lang="en-US" sz="2000" dirty="0"/>
              <a:t>on their noticeable growth in the near future</a:t>
            </a:r>
            <a:endParaRPr lang="ru-RU" sz="2000" dirty="0"/>
          </a:p>
        </p:txBody>
      </p:sp>
    </p:spTree>
    <p:extLst>
      <p:ext uri="{BB962C8B-B14F-4D97-AF65-F5344CB8AC3E}">
        <p14:creationId xmlns:p14="http://schemas.microsoft.com/office/powerpoint/2010/main" val="3556255797"/>
      </p:ext>
    </p:extLst>
  </p:cSld>
  <p:clrMapOvr>
    <a:masterClrMapping/>
  </p:clrMapOvr>
  <p:transition spd="med">
    <p:split orient="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F514C1D-00C3-FF4A-A633-09261EC89EFE}"/>
              </a:ext>
            </a:extLst>
          </p:cNvPr>
          <p:cNvSpPr>
            <a:spLocks noGrp="1"/>
          </p:cNvSpPr>
          <p:nvPr>
            <p:ph type="title"/>
          </p:nvPr>
        </p:nvSpPr>
        <p:spPr/>
        <p:txBody>
          <a:bodyPr/>
          <a:lstStyle/>
          <a:p>
            <a:r>
              <a:rPr lang="en-US" sz="2000" i="1" dirty="0">
                <a:solidFill>
                  <a:srgbClr val="0070C0"/>
                </a:solidFill>
              </a:rPr>
              <a:t>Total Fertility Rate, 1897-2017</a:t>
            </a:r>
            <a:endParaRPr lang="ru-RU" sz="2000" i="1" dirty="0">
              <a:solidFill>
                <a:srgbClr val="0070C0"/>
              </a:solidFill>
            </a:endParaRPr>
          </a:p>
        </p:txBody>
      </p:sp>
      <p:graphicFrame>
        <p:nvGraphicFramePr>
          <p:cNvPr id="4" name="Объект 3">
            <a:extLst>
              <a:ext uri="{FF2B5EF4-FFF2-40B4-BE49-F238E27FC236}">
                <a16:creationId xmlns:a16="http://schemas.microsoft.com/office/drawing/2014/main" id="{45F2F760-A08B-1A4C-B0D7-6DC68BAD6918}"/>
              </a:ext>
            </a:extLst>
          </p:cNvPr>
          <p:cNvGraphicFramePr>
            <a:graphicFrameLocks noGrp="1"/>
          </p:cNvGraphicFramePr>
          <p:nvPr>
            <p:ph idx="1"/>
            <p:extLst>
              <p:ext uri="{D42A27DB-BD31-4B8C-83A1-F6EECF244321}">
                <p14:modId xmlns:p14="http://schemas.microsoft.com/office/powerpoint/2010/main" val="1042737085"/>
              </p:ext>
            </p:extLst>
          </p:nvPr>
        </p:nvGraphicFramePr>
        <p:xfrm>
          <a:off x="1" y="1213658"/>
          <a:ext cx="8994370" cy="5486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1065515"/>
      </p:ext>
    </p:extLst>
  </p:cSld>
  <p:clrMapOvr>
    <a:masterClrMapping/>
  </p:clrMapOvr>
  <p:transition spd="med">
    <p:split orient="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GB" sz="2000" i="1" dirty="0">
                <a:solidFill>
                  <a:srgbClr val="0070C0"/>
                </a:solidFill>
              </a:rPr>
              <a:t>Total fertility rate</a:t>
            </a:r>
            <a:endParaRPr lang="ru-RU" sz="2000" i="1" dirty="0">
              <a:solidFill>
                <a:srgbClr val="0070C0"/>
              </a:solidFill>
            </a:endParaRPr>
          </a:p>
        </p:txBody>
      </p:sp>
      <p:graphicFrame>
        <p:nvGraphicFramePr>
          <p:cNvPr id="5" name="Объект 3"/>
          <p:cNvGraphicFramePr>
            <a:graphicFrameLocks noGrp="1"/>
          </p:cNvGraphicFramePr>
          <p:nvPr>
            <p:ph idx="1"/>
            <p:extLst>
              <p:ext uri="{D42A27DB-BD31-4B8C-83A1-F6EECF244321}">
                <p14:modId xmlns:p14="http://schemas.microsoft.com/office/powerpoint/2010/main" val="3578876466"/>
              </p:ext>
            </p:extLst>
          </p:nvPr>
        </p:nvGraphicFramePr>
        <p:xfrm>
          <a:off x="0" y="1271427"/>
          <a:ext cx="9048996"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143837" y="5917915"/>
            <a:ext cx="8774131" cy="738664"/>
          </a:xfrm>
          <a:prstGeom prst="rect">
            <a:avLst/>
          </a:prstGeom>
          <a:noFill/>
        </p:spPr>
        <p:txBody>
          <a:bodyPr wrap="square" rtlCol="0">
            <a:spAutoFit/>
          </a:bodyPr>
          <a:lstStyle/>
          <a:p>
            <a:r>
              <a:rPr lang="en-US" sz="1400" i="1" dirty="0"/>
              <a:t>Source: State Statistics Service of Ukraine; Since 2014: excluding the temporarily occupied territories of the Autonomous Republic of Crimea, the city of Sevastopol and data calculated excluding Donetsk and Luhansk regions</a:t>
            </a:r>
            <a:endParaRPr lang="ru-RU" sz="1400" i="1" dirty="0"/>
          </a:p>
        </p:txBody>
      </p:sp>
    </p:spTree>
    <p:extLst>
      <p:ext uri="{BB962C8B-B14F-4D97-AF65-F5344CB8AC3E}">
        <p14:creationId xmlns:p14="http://schemas.microsoft.com/office/powerpoint/2010/main" val="3960014636"/>
      </p:ext>
    </p:extLst>
  </p:cSld>
  <p:clrMapOvr>
    <a:masterClrMapping/>
  </p:clrMapOvr>
  <p:transition spd="med">
    <p:split orient="ver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34988"/>
            <a:ext cx="8229600" cy="569912"/>
          </a:xfrm>
        </p:spPr>
        <p:txBody>
          <a:bodyPr/>
          <a:lstStyle/>
          <a:p>
            <a:pPr>
              <a:defRPr/>
            </a:pPr>
            <a:r>
              <a:rPr lang="en-GB" sz="2000" i="1" dirty="0">
                <a:solidFill>
                  <a:srgbClr val="0070C0"/>
                </a:solidFill>
              </a:rPr>
              <a:t>Total fertility rate</a:t>
            </a:r>
            <a:endParaRPr lang="ru-RU" sz="2000" i="1" dirty="0">
              <a:solidFill>
                <a:srgbClr val="000099"/>
              </a:solidFill>
              <a:ea typeface="ＭＳ Ｐゴシック" charset="0"/>
            </a:endParaRPr>
          </a:p>
        </p:txBody>
      </p:sp>
      <p:graphicFrame>
        <p:nvGraphicFramePr>
          <p:cNvPr id="6" name="Диаграмма 5"/>
          <p:cNvGraphicFramePr>
            <a:graphicFrameLocks/>
          </p:cNvGraphicFramePr>
          <p:nvPr>
            <p:extLst>
              <p:ext uri="{D42A27DB-BD31-4B8C-83A1-F6EECF244321}">
                <p14:modId xmlns:p14="http://schemas.microsoft.com/office/powerpoint/2010/main" val="880299227"/>
              </p:ext>
            </p:extLst>
          </p:nvPr>
        </p:nvGraphicFramePr>
        <p:xfrm>
          <a:off x="92074" y="4283659"/>
          <a:ext cx="9051925" cy="2219883"/>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77402" y="6082301"/>
            <a:ext cx="2517169" cy="307777"/>
          </a:xfrm>
          <a:prstGeom prst="rect">
            <a:avLst/>
          </a:prstGeom>
          <a:noFill/>
        </p:spPr>
        <p:txBody>
          <a:bodyPr wrap="square" rtlCol="0">
            <a:spAutoFit/>
          </a:bodyPr>
          <a:lstStyle/>
          <a:p>
            <a:r>
              <a:rPr lang="en-US" sz="1400" i="1" dirty="0" err="1"/>
              <a:t>Sourse</a:t>
            </a:r>
            <a:r>
              <a:rPr lang="en-US" sz="1400" i="1" dirty="0"/>
              <a:t>: Eurostat</a:t>
            </a:r>
            <a:endParaRPr lang="ru-RU" sz="1400" i="1" dirty="0"/>
          </a:p>
        </p:txBody>
      </p:sp>
      <p:graphicFrame>
        <p:nvGraphicFramePr>
          <p:cNvPr id="8" name="Объект 3"/>
          <p:cNvGraphicFramePr>
            <a:graphicFrameLocks noGrp="1"/>
          </p:cNvGraphicFramePr>
          <p:nvPr>
            <p:ph idx="1"/>
            <p:extLst>
              <p:ext uri="{D42A27DB-BD31-4B8C-83A1-F6EECF244321}">
                <p14:modId xmlns:p14="http://schemas.microsoft.com/office/powerpoint/2010/main" val="1624733124"/>
              </p:ext>
            </p:extLst>
          </p:nvPr>
        </p:nvGraphicFramePr>
        <p:xfrm>
          <a:off x="142875" y="1196976"/>
          <a:ext cx="8858250" cy="19007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Диаграмма 4"/>
          <p:cNvGraphicFramePr>
            <a:graphicFrameLocks/>
          </p:cNvGraphicFramePr>
          <p:nvPr>
            <p:extLst>
              <p:ext uri="{D42A27DB-BD31-4B8C-83A1-F6EECF244321}">
                <p14:modId xmlns:p14="http://schemas.microsoft.com/office/powerpoint/2010/main" val="903208944"/>
              </p:ext>
            </p:extLst>
          </p:nvPr>
        </p:nvGraphicFramePr>
        <p:xfrm>
          <a:off x="0" y="2836506"/>
          <a:ext cx="9001125" cy="1856792"/>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ransition spd="med">
    <p:split orient="ver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00238" y="569913"/>
            <a:ext cx="5449887" cy="726871"/>
          </a:xfrm>
        </p:spPr>
        <p:txBody>
          <a:bodyPr/>
          <a:lstStyle/>
          <a:p>
            <a:pPr>
              <a:defRPr/>
            </a:pPr>
            <a:r>
              <a:rPr lang="en-US" sz="2000" i="1" dirty="0">
                <a:solidFill>
                  <a:srgbClr val="0070C0"/>
                </a:solidFill>
                <a:ea typeface="ＭＳ Ｐゴシック" charset="0"/>
              </a:rPr>
              <a:t>Age-specific fertility rates</a:t>
            </a:r>
            <a:r>
              <a:rPr lang="uk-UA" sz="2000" i="1" dirty="0">
                <a:solidFill>
                  <a:srgbClr val="0070C0"/>
                </a:solidFill>
                <a:ea typeface="ＭＳ Ｐゴシック" charset="0"/>
              </a:rPr>
              <a:t>, </a:t>
            </a:r>
            <a:r>
              <a:rPr lang="uk-UA" sz="2000" i="1" dirty="0">
                <a:solidFill>
                  <a:srgbClr val="0070C0"/>
                </a:solidFill>
                <a:ea typeface="ＭＳ Ｐゴシック" charset="0"/>
                <a:cs typeface="Arial"/>
              </a:rPr>
              <a:t>‰</a:t>
            </a:r>
            <a:endParaRPr lang="ru-RU" sz="2000" i="1" dirty="0">
              <a:solidFill>
                <a:srgbClr val="0070C0"/>
              </a:solidFill>
              <a:ea typeface="ＭＳ Ｐゴシック" charset="0"/>
            </a:endParaRPr>
          </a:p>
        </p:txBody>
      </p:sp>
      <p:graphicFrame>
        <p:nvGraphicFramePr>
          <p:cNvPr id="5" name="Объект 3"/>
          <p:cNvGraphicFramePr>
            <a:graphicFrameLocks noGrp="1"/>
          </p:cNvGraphicFramePr>
          <p:nvPr>
            <p:ph idx="1"/>
            <p:extLst>
              <p:ext uri="{D42A27DB-BD31-4B8C-83A1-F6EECF244321}">
                <p14:modId xmlns:p14="http://schemas.microsoft.com/office/powerpoint/2010/main" val="836981205"/>
              </p:ext>
            </p:extLst>
          </p:nvPr>
        </p:nvGraphicFramePr>
        <p:xfrm>
          <a:off x="351692" y="1068513"/>
          <a:ext cx="8229600" cy="4907726"/>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205485" y="6008875"/>
            <a:ext cx="8116584" cy="738664"/>
          </a:xfrm>
          <a:prstGeom prst="rect">
            <a:avLst/>
          </a:prstGeom>
          <a:noFill/>
        </p:spPr>
        <p:txBody>
          <a:bodyPr wrap="square" rtlCol="0">
            <a:spAutoFit/>
          </a:bodyPr>
          <a:lstStyle/>
          <a:p>
            <a:r>
              <a:rPr lang="en-US" sz="1400" i="1" dirty="0"/>
              <a:t>Source: State Statistics Service of Ukraine; Since 2014: excluding the temporarily occupied territories of the Autonomous Republic of Crimea, the city of Sevastopol and data calculated excluding Donetsk and Luhansk regions</a:t>
            </a:r>
            <a:endParaRPr lang="ru-RU" sz="1400" i="1" dirty="0"/>
          </a:p>
        </p:txBody>
      </p:sp>
    </p:spTree>
  </p:cSld>
  <p:clrMapOvr>
    <a:masterClrMapping/>
  </p:clrMapOvr>
  <p:transition spd="med">
    <p:split orient="ver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85799" y="1152938"/>
            <a:ext cx="7772400" cy="1969477"/>
          </a:xfrm>
        </p:spPr>
        <p:txBody>
          <a:bodyPr/>
          <a:lstStyle/>
          <a:p>
            <a:pPr marL="0" indent="0" algn="just">
              <a:spcBef>
                <a:spcPts val="0"/>
              </a:spcBef>
              <a:buNone/>
              <a:defRPr/>
            </a:pPr>
            <a:r>
              <a:rPr lang="en-US" sz="1800" dirty="0"/>
              <a:t>Most families with children in Ukraine are single-parent. The massive spread of one-childhood has become characteristic of the country during the Soviet Union, but during the years of independence, the process of reducing the rates of children's families continued, the spread of one-childhood, there was a significant reduction in the number of large families. In 2017, 75.9% of families with children were single-parent, and only 2.9% of families raised three or more children.</a:t>
            </a:r>
            <a:endParaRPr lang="ru-RU" sz="1800" dirty="0">
              <a:latin typeface="Arial" charset="0"/>
              <a:ea typeface="Arial" charset="0"/>
              <a:cs typeface="Arial" charset="0"/>
            </a:endParaRPr>
          </a:p>
        </p:txBody>
      </p:sp>
      <p:sp>
        <p:nvSpPr>
          <p:cNvPr id="4" name="Номер слайда 3"/>
          <p:cNvSpPr>
            <a:spLocks noGrp="1"/>
          </p:cNvSpPr>
          <p:nvPr>
            <p:ph type="sldNum" sz="quarter" idx="11"/>
          </p:nvPr>
        </p:nvSpPr>
        <p:spPr/>
        <p:txBody>
          <a:bodyPr/>
          <a:lstStyle/>
          <a:p>
            <a:pPr>
              <a:defRPr/>
            </a:pPr>
            <a:fld id="{6C7ABC0D-081A-41A0-B995-46ED23A70C24}" type="slidenum">
              <a:rPr lang="ru-RU" smtClean="0">
                <a:solidFill>
                  <a:srgbClr val="000000"/>
                </a:solidFill>
              </a:rPr>
              <a:pPr>
                <a:defRPr/>
              </a:pPr>
              <a:t>19</a:t>
            </a:fld>
            <a:endParaRPr lang="ru-RU">
              <a:solidFill>
                <a:srgbClr val="000000"/>
              </a:solidFill>
            </a:endParaRPr>
          </a:p>
        </p:txBody>
      </p:sp>
      <p:graphicFrame>
        <p:nvGraphicFramePr>
          <p:cNvPr id="6" name="Таблица 5"/>
          <p:cNvGraphicFramePr>
            <a:graphicFrameLocks noGrp="1"/>
          </p:cNvGraphicFramePr>
          <p:nvPr>
            <p:extLst>
              <p:ext uri="{D42A27DB-BD31-4B8C-83A1-F6EECF244321}">
                <p14:modId xmlns:p14="http://schemas.microsoft.com/office/powerpoint/2010/main" val="2920849210"/>
              </p:ext>
            </p:extLst>
          </p:nvPr>
        </p:nvGraphicFramePr>
        <p:xfrm>
          <a:off x="-2" y="4241585"/>
          <a:ext cx="9144002" cy="1734777"/>
        </p:xfrm>
        <a:graphic>
          <a:graphicData uri="http://schemas.openxmlformats.org/drawingml/2006/table">
            <a:tbl>
              <a:tblPr firstRow="1" firstCol="1" bandRow="1"/>
              <a:tblGrid>
                <a:gridCol w="1523841">
                  <a:extLst>
                    <a:ext uri="{9D8B030D-6E8A-4147-A177-3AD203B41FA5}">
                      <a16:colId xmlns:a16="http://schemas.microsoft.com/office/drawing/2014/main" val="20000"/>
                    </a:ext>
                  </a:extLst>
                </a:gridCol>
                <a:gridCol w="1523841">
                  <a:extLst>
                    <a:ext uri="{9D8B030D-6E8A-4147-A177-3AD203B41FA5}">
                      <a16:colId xmlns:a16="http://schemas.microsoft.com/office/drawing/2014/main" val="20001"/>
                    </a:ext>
                  </a:extLst>
                </a:gridCol>
                <a:gridCol w="1523841">
                  <a:extLst>
                    <a:ext uri="{9D8B030D-6E8A-4147-A177-3AD203B41FA5}">
                      <a16:colId xmlns:a16="http://schemas.microsoft.com/office/drawing/2014/main" val="20002"/>
                    </a:ext>
                  </a:extLst>
                </a:gridCol>
                <a:gridCol w="1523841">
                  <a:extLst>
                    <a:ext uri="{9D8B030D-6E8A-4147-A177-3AD203B41FA5}">
                      <a16:colId xmlns:a16="http://schemas.microsoft.com/office/drawing/2014/main" val="20003"/>
                    </a:ext>
                  </a:extLst>
                </a:gridCol>
                <a:gridCol w="1523841">
                  <a:extLst>
                    <a:ext uri="{9D8B030D-6E8A-4147-A177-3AD203B41FA5}">
                      <a16:colId xmlns:a16="http://schemas.microsoft.com/office/drawing/2014/main" val="20004"/>
                    </a:ext>
                  </a:extLst>
                </a:gridCol>
                <a:gridCol w="1524797">
                  <a:extLst>
                    <a:ext uri="{9D8B030D-6E8A-4147-A177-3AD203B41FA5}">
                      <a16:colId xmlns:a16="http://schemas.microsoft.com/office/drawing/2014/main" val="20005"/>
                    </a:ext>
                  </a:extLst>
                </a:gridCol>
              </a:tblGrid>
              <a:tr h="331597">
                <a:tc>
                  <a:txBody>
                    <a:bodyPr/>
                    <a:lstStyle/>
                    <a:p>
                      <a:pPr algn="ctr"/>
                      <a:r>
                        <a:rPr lang="uk-UA" sz="2000" dirty="0">
                          <a:effectLst/>
                          <a:latin typeface="Arial" charset="0"/>
                          <a:ea typeface="Arial" charset="0"/>
                          <a:cs typeface="Arial" charset="0"/>
                        </a:rPr>
                        <a:t> </a:t>
                      </a:r>
                      <a:endParaRPr lang="ru-RU" sz="2000" dirty="0">
                        <a:effectLst/>
                        <a:latin typeface="Arial" charset="0"/>
                        <a:ea typeface="Arial" charset="0"/>
                        <a:cs typeface="Arial"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uk-UA" sz="2000" dirty="0">
                          <a:effectLst/>
                          <a:latin typeface="Arial" charset="0"/>
                          <a:ea typeface="Arial" charset="0"/>
                          <a:cs typeface="Arial" charset="0"/>
                        </a:rPr>
                        <a:t>2004</a:t>
                      </a:r>
                      <a:endParaRPr lang="ru-RU" sz="2000" dirty="0">
                        <a:effectLst/>
                        <a:latin typeface="Arial" charset="0"/>
                        <a:ea typeface="Arial" charset="0"/>
                        <a:cs typeface="Arial"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uk-UA" sz="2000" dirty="0">
                          <a:effectLst/>
                          <a:latin typeface="Arial" charset="0"/>
                          <a:ea typeface="Arial" charset="0"/>
                          <a:cs typeface="Arial" charset="0"/>
                        </a:rPr>
                        <a:t>2010</a:t>
                      </a:r>
                      <a:endParaRPr lang="ru-RU" sz="2000" dirty="0">
                        <a:effectLst/>
                        <a:latin typeface="Arial" charset="0"/>
                        <a:ea typeface="Arial" charset="0"/>
                        <a:cs typeface="Arial"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uk-UA" sz="2000" dirty="0">
                          <a:effectLst/>
                          <a:latin typeface="Arial" charset="0"/>
                          <a:ea typeface="Arial" charset="0"/>
                          <a:cs typeface="Arial" charset="0"/>
                        </a:rPr>
                        <a:t>2014</a:t>
                      </a:r>
                      <a:endParaRPr lang="ru-RU" sz="2000" dirty="0">
                        <a:effectLst/>
                        <a:latin typeface="Arial" charset="0"/>
                        <a:ea typeface="Arial" charset="0"/>
                        <a:cs typeface="Arial"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uk-UA" sz="2000" dirty="0">
                          <a:effectLst/>
                          <a:latin typeface="Arial" charset="0"/>
                          <a:ea typeface="Arial" charset="0"/>
                          <a:cs typeface="Arial" charset="0"/>
                        </a:rPr>
                        <a:t>2015</a:t>
                      </a:r>
                      <a:endParaRPr lang="ru-RU" sz="2000" dirty="0">
                        <a:effectLst/>
                        <a:latin typeface="Arial" charset="0"/>
                        <a:ea typeface="Arial" charset="0"/>
                        <a:cs typeface="Arial"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uk-UA" sz="2000" dirty="0">
                          <a:effectLst/>
                          <a:latin typeface="Arial" charset="0"/>
                          <a:ea typeface="Arial" charset="0"/>
                          <a:cs typeface="Arial" charset="0"/>
                        </a:rPr>
                        <a:t>2017</a:t>
                      </a:r>
                      <a:endParaRPr lang="ru-RU" sz="2000" dirty="0">
                        <a:effectLst/>
                        <a:latin typeface="Arial" charset="0"/>
                        <a:ea typeface="Arial" charset="0"/>
                        <a:cs typeface="Arial"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50795">
                <a:tc>
                  <a:txBody>
                    <a:bodyPr/>
                    <a:lstStyle/>
                    <a:p>
                      <a:pPr algn="ctr">
                        <a:lnSpc>
                          <a:spcPct val="115000"/>
                        </a:lnSpc>
                        <a:spcAft>
                          <a:spcPts val="1000"/>
                        </a:spcAft>
                      </a:pPr>
                      <a:r>
                        <a:rPr lang="uk-UA" sz="2000" dirty="0">
                          <a:effectLst/>
                          <a:latin typeface="Arial" charset="0"/>
                          <a:ea typeface="Arial" charset="0"/>
                          <a:cs typeface="Arial" charset="0"/>
                        </a:rPr>
                        <a:t>1 </a:t>
                      </a:r>
                      <a:r>
                        <a:rPr lang="en-US" sz="2000" dirty="0">
                          <a:effectLst/>
                          <a:latin typeface="Arial" charset="0"/>
                          <a:ea typeface="Arial" charset="0"/>
                          <a:cs typeface="Arial" charset="0"/>
                        </a:rPr>
                        <a:t>child</a:t>
                      </a:r>
                      <a:endParaRPr lang="ru-RU" sz="2000" dirty="0">
                        <a:effectLst/>
                        <a:latin typeface="Arial" charset="0"/>
                        <a:ea typeface="Arial" charset="0"/>
                        <a:cs typeface="Arial"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000">
                          <a:effectLst/>
                          <a:latin typeface="Arial" charset="0"/>
                          <a:ea typeface="Arial" charset="0"/>
                          <a:cs typeface="Arial" charset="0"/>
                        </a:rPr>
                        <a:t>65,7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uk-UA" sz="2000" dirty="0">
                          <a:effectLst/>
                          <a:latin typeface="Arial" charset="0"/>
                          <a:ea typeface="Arial" charset="0"/>
                          <a:cs typeface="Arial" charset="0"/>
                        </a:rPr>
                        <a:t>73,7</a:t>
                      </a:r>
                      <a:endParaRPr lang="ru-RU" sz="2000" dirty="0">
                        <a:effectLst/>
                        <a:latin typeface="Arial" charset="0"/>
                        <a:ea typeface="Arial" charset="0"/>
                        <a:cs typeface="Arial"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uk-UA" sz="2000" dirty="0">
                          <a:effectLst/>
                          <a:latin typeface="Arial" charset="0"/>
                          <a:ea typeface="Arial" charset="0"/>
                          <a:cs typeface="Arial" charset="0"/>
                        </a:rPr>
                        <a:t>76,0</a:t>
                      </a:r>
                      <a:endParaRPr lang="ru-RU" sz="2000" dirty="0">
                        <a:effectLst/>
                        <a:latin typeface="Arial" charset="0"/>
                        <a:ea typeface="Arial" charset="0"/>
                        <a:cs typeface="Arial"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2000" dirty="0">
                          <a:effectLst/>
                          <a:latin typeface="Arial" charset="0"/>
                          <a:ea typeface="Arial" charset="0"/>
                          <a:cs typeface="Arial" charset="0"/>
                        </a:rPr>
                        <a:t>75,6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uk-UA" sz="2000" dirty="0">
                          <a:effectLst/>
                          <a:latin typeface="Arial" charset="0"/>
                          <a:ea typeface="Arial" charset="0"/>
                          <a:cs typeface="Arial" charset="0"/>
                        </a:rPr>
                        <a:t>75,9</a:t>
                      </a:r>
                      <a:endParaRPr lang="ru-RU" sz="2000" dirty="0">
                        <a:effectLst/>
                        <a:latin typeface="Arial" charset="0"/>
                        <a:ea typeface="Arial" charset="0"/>
                        <a:cs typeface="Arial"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50795">
                <a:tc>
                  <a:txBody>
                    <a:bodyPr/>
                    <a:lstStyle/>
                    <a:p>
                      <a:pPr algn="ctr">
                        <a:lnSpc>
                          <a:spcPct val="115000"/>
                        </a:lnSpc>
                        <a:spcAft>
                          <a:spcPts val="1000"/>
                        </a:spcAft>
                      </a:pPr>
                      <a:r>
                        <a:rPr lang="uk-UA" sz="2000" dirty="0">
                          <a:effectLst/>
                          <a:latin typeface="Arial" charset="0"/>
                          <a:ea typeface="Arial" charset="0"/>
                          <a:cs typeface="Arial" charset="0"/>
                        </a:rPr>
                        <a:t>2 </a:t>
                      </a:r>
                      <a:r>
                        <a:rPr lang="en-US" sz="2000" dirty="0">
                          <a:effectLst/>
                          <a:latin typeface="Arial" charset="0"/>
                          <a:ea typeface="Arial" charset="0"/>
                          <a:cs typeface="Arial" charset="0"/>
                        </a:rPr>
                        <a:t>children</a:t>
                      </a:r>
                      <a:endParaRPr lang="ru-RU" sz="2000" dirty="0">
                        <a:effectLst/>
                        <a:latin typeface="Arial" charset="0"/>
                        <a:ea typeface="Arial" charset="0"/>
                        <a:cs typeface="Arial"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000">
                          <a:effectLst/>
                          <a:latin typeface="Arial" charset="0"/>
                          <a:ea typeface="Arial" charset="0"/>
                          <a:cs typeface="Arial" charset="0"/>
                        </a:rPr>
                        <a:t>29,0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uk-UA" sz="2000" dirty="0">
                          <a:effectLst/>
                          <a:latin typeface="Arial" charset="0"/>
                          <a:ea typeface="Arial" charset="0"/>
                          <a:cs typeface="Arial" charset="0"/>
                        </a:rPr>
                        <a:t>23,1</a:t>
                      </a:r>
                      <a:endParaRPr lang="ru-RU" sz="2000" dirty="0">
                        <a:effectLst/>
                        <a:latin typeface="Arial" charset="0"/>
                        <a:ea typeface="Arial" charset="0"/>
                        <a:cs typeface="Arial"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uk-UA" sz="2000" dirty="0">
                          <a:effectLst/>
                          <a:latin typeface="Arial" charset="0"/>
                          <a:ea typeface="Arial" charset="0"/>
                          <a:cs typeface="Arial" charset="0"/>
                        </a:rPr>
                        <a:t>20,7</a:t>
                      </a:r>
                      <a:endParaRPr lang="ru-RU" sz="2000" dirty="0">
                        <a:effectLst/>
                        <a:latin typeface="Arial" charset="0"/>
                        <a:ea typeface="Arial" charset="0"/>
                        <a:cs typeface="Arial"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2000" dirty="0">
                          <a:effectLst/>
                          <a:latin typeface="Arial" charset="0"/>
                          <a:ea typeface="Arial" charset="0"/>
                          <a:cs typeface="Arial" charset="0"/>
                        </a:rPr>
                        <a:t>21,4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uk-UA" sz="2000" dirty="0">
                          <a:effectLst/>
                          <a:latin typeface="Arial" charset="0"/>
                          <a:ea typeface="Arial" charset="0"/>
                          <a:cs typeface="Arial" charset="0"/>
                        </a:rPr>
                        <a:t>21,2</a:t>
                      </a:r>
                      <a:endParaRPr lang="ru-RU" sz="2000" dirty="0">
                        <a:effectLst/>
                        <a:latin typeface="Arial" charset="0"/>
                        <a:ea typeface="Arial" charset="0"/>
                        <a:cs typeface="Arial"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50795">
                <a:tc>
                  <a:txBody>
                    <a:bodyPr/>
                    <a:lstStyle/>
                    <a:p>
                      <a:pPr algn="ctr">
                        <a:lnSpc>
                          <a:spcPct val="115000"/>
                        </a:lnSpc>
                        <a:spcAft>
                          <a:spcPts val="1000"/>
                        </a:spcAft>
                      </a:pPr>
                      <a:r>
                        <a:rPr lang="uk-UA" sz="2000" dirty="0">
                          <a:effectLst/>
                          <a:latin typeface="Arial" charset="0"/>
                          <a:ea typeface="Arial" charset="0"/>
                          <a:cs typeface="Arial" charset="0"/>
                        </a:rPr>
                        <a:t>3 </a:t>
                      </a:r>
                      <a:r>
                        <a:rPr lang="en-US" sz="2000" dirty="0">
                          <a:effectLst/>
                          <a:latin typeface="Arial" charset="0"/>
                          <a:ea typeface="Arial" charset="0"/>
                          <a:cs typeface="Arial" charset="0"/>
                        </a:rPr>
                        <a:t>children</a:t>
                      </a:r>
                      <a:endParaRPr lang="ru-RU" sz="2000" dirty="0">
                        <a:effectLst/>
                        <a:latin typeface="Arial" charset="0"/>
                        <a:ea typeface="Arial" charset="0"/>
                        <a:cs typeface="Arial"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000" dirty="0">
                          <a:effectLst/>
                          <a:latin typeface="Arial" charset="0"/>
                          <a:ea typeface="Arial" charset="0"/>
                          <a:cs typeface="Arial" charset="0"/>
                        </a:rPr>
                        <a:t>3,8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uk-UA" sz="2000" dirty="0">
                          <a:effectLst/>
                          <a:latin typeface="Arial" charset="0"/>
                          <a:ea typeface="Arial" charset="0"/>
                          <a:cs typeface="Arial" charset="0"/>
                        </a:rPr>
                        <a:t>2,8</a:t>
                      </a:r>
                      <a:endParaRPr lang="ru-RU" sz="2000" dirty="0">
                        <a:effectLst/>
                        <a:latin typeface="Arial" charset="0"/>
                        <a:ea typeface="Arial" charset="0"/>
                        <a:cs typeface="Arial"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uk-UA" sz="2000" dirty="0">
                          <a:effectLst/>
                          <a:latin typeface="Arial" charset="0"/>
                          <a:ea typeface="Arial" charset="0"/>
                          <a:cs typeface="Arial" charset="0"/>
                        </a:rPr>
                        <a:t>3,0</a:t>
                      </a:r>
                      <a:endParaRPr lang="ru-RU" sz="2000" dirty="0">
                        <a:effectLst/>
                        <a:latin typeface="Arial" charset="0"/>
                        <a:ea typeface="Arial" charset="0"/>
                        <a:cs typeface="Arial"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2000" dirty="0">
                          <a:effectLst/>
                          <a:latin typeface="Arial" charset="0"/>
                          <a:ea typeface="Arial" charset="0"/>
                          <a:cs typeface="Arial" charset="0"/>
                        </a:rPr>
                        <a:t>2,4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uk-UA" sz="2000" dirty="0">
                          <a:effectLst/>
                          <a:latin typeface="Arial" charset="0"/>
                          <a:ea typeface="Arial" charset="0"/>
                          <a:cs typeface="Arial" charset="0"/>
                        </a:rPr>
                        <a:t>2,5</a:t>
                      </a:r>
                      <a:endParaRPr lang="ru-RU" sz="2000" dirty="0">
                        <a:effectLst/>
                        <a:latin typeface="Arial" charset="0"/>
                        <a:ea typeface="Arial" charset="0"/>
                        <a:cs typeface="Arial"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50795">
                <a:tc>
                  <a:txBody>
                    <a:bodyPr/>
                    <a:lstStyle/>
                    <a:p>
                      <a:pPr algn="ctr">
                        <a:lnSpc>
                          <a:spcPct val="115000"/>
                        </a:lnSpc>
                        <a:spcAft>
                          <a:spcPts val="1000"/>
                        </a:spcAft>
                      </a:pPr>
                      <a:r>
                        <a:rPr lang="en-US" sz="2000" dirty="0">
                          <a:effectLst/>
                          <a:latin typeface="Arial" charset="0"/>
                          <a:ea typeface="Arial" charset="0"/>
                          <a:cs typeface="Arial" charset="0"/>
                        </a:rPr>
                        <a:t>4+ children</a:t>
                      </a:r>
                      <a:endParaRPr lang="ru-RU" sz="2000" dirty="0">
                        <a:effectLst/>
                        <a:latin typeface="Arial" charset="0"/>
                        <a:ea typeface="Arial" charset="0"/>
                        <a:cs typeface="Arial"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2000" dirty="0">
                          <a:effectLst/>
                          <a:latin typeface="Arial" charset="0"/>
                          <a:ea typeface="Arial" charset="0"/>
                          <a:cs typeface="Arial" charset="0"/>
                        </a:rPr>
                        <a:t>1,5</a:t>
                      </a:r>
                      <a:endParaRPr lang="ru-RU" sz="2000" dirty="0">
                        <a:effectLst/>
                        <a:latin typeface="Arial" charset="0"/>
                        <a:ea typeface="Arial" charset="0"/>
                        <a:cs typeface="Arial"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uk-UA" sz="2000" dirty="0">
                          <a:effectLst/>
                          <a:latin typeface="Arial" charset="0"/>
                          <a:ea typeface="Arial" charset="0"/>
                          <a:cs typeface="Arial" charset="0"/>
                        </a:rPr>
                        <a:t>0,4</a:t>
                      </a:r>
                      <a:endParaRPr lang="ru-RU" sz="2000" dirty="0">
                        <a:effectLst/>
                        <a:latin typeface="Arial" charset="0"/>
                        <a:ea typeface="Arial" charset="0"/>
                        <a:cs typeface="Arial"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uk-UA" sz="2000" dirty="0">
                          <a:effectLst/>
                          <a:latin typeface="Arial" charset="0"/>
                          <a:ea typeface="Arial" charset="0"/>
                          <a:cs typeface="Arial" charset="0"/>
                        </a:rPr>
                        <a:t>0,3</a:t>
                      </a:r>
                      <a:endParaRPr lang="ru-RU" sz="2000" dirty="0">
                        <a:effectLst/>
                        <a:latin typeface="Arial" charset="0"/>
                        <a:ea typeface="Arial" charset="0"/>
                        <a:cs typeface="Arial"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2000" dirty="0">
                          <a:effectLst/>
                          <a:latin typeface="Arial" charset="0"/>
                          <a:ea typeface="Arial" charset="0"/>
                          <a:cs typeface="Arial" charset="0"/>
                        </a:rPr>
                        <a:t>0,6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uk-UA" sz="2000" dirty="0">
                          <a:effectLst/>
                          <a:latin typeface="Arial" charset="0"/>
                          <a:ea typeface="Arial" charset="0"/>
                          <a:cs typeface="Arial" charset="0"/>
                        </a:rPr>
                        <a:t>0,4</a:t>
                      </a:r>
                      <a:endParaRPr lang="ru-RU" sz="2000" dirty="0">
                        <a:effectLst/>
                        <a:latin typeface="Arial" charset="0"/>
                        <a:ea typeface="Arial" charset="0"/>
                        <a:cs typeface="Arial"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2" name="Прямокутник 1"/>
          <p:cNvSpPr/>
          <p:nvPr/>
        </p:nvSpPr>
        <p:spPr>
          <a:xfrm>
            <a:off x="944544" y="3337070"/>
            <a:ext cx="7254910" cy="770083"/>
          </a:xfrm>
          <a:prstGeom prst="rect">
            <a:avLst/>
          </a:prstGeom>
        </p:spPr>
        <p:txBody>
          <a:bodyPr wrap="square">
            <a:spAutoFit/>
          </a:bodyPr>
          <a:lstStyle/>
          <a:p>
            <a:pPr marL="342900" lvl="0" algn="ctr" eaLnBrk="0" hangingPunct="0">
              <a:lnSpc>
                <a:spcPct val="115000"/>
              </a:lnSpc>
              <a:spcBef>
                <a:spcPct val="20000"/>
              </a:spcBef>
              <a:spcAft>
                <a:spcPts val="1000"/>
              </a:spcAft>
            </a:pPr>
            <a:r>
              <a:rPr lang="en-US" sz="2000" dirty="0"/>
              <a:t>Distribution of households with children by the number of children,%</a:t>
            </a:r>
            <a:endParaRPr lang="ru-RU" sz="2000" b="0" kern="0" dirty="0">
              <a:solidFill>
                <a:srgbClr val="000000"/>
              </a:solidFill>
              <a:latin typeface="Arial" charset="0"/>
              <a:ea typeface="Arial" charset="0"/>
              <a:cs typeface="Arial" charset="0"/>
            </a:endParaRPr>
          </a:p>
        </p:txBody>
      </p:sp>
    </p:spTree>
    <p:extLst>
      <p:ext uri="{BB962C8B-B14F-4D97-AF65-F5344CB8AC3E}">
        <p14:creationId xmlns:p14="http://schemas.microsoft.com/office/powerpoint/2010/main" val="2616615022"/>
      </p:ext>
    </p:extLst>
  </p:cSld>
  <p:clrMapOvr>
    <a:masterClrMapping/>
  </p:clrMapOvr>
  <p:transition spd="med">
    <p:split orient="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3139082-E416-CA40-BBCB-02573BC7C25C}"/>
              </a:ext>
            </a:extLst>
          </p:cNvPr>
          <p:cNvSpPr>
            <a:spLocks noGrp="1"/>
          </p:cNvSpPr>
          <p:nvPr>
            <p:ph type="title"/>
          </p:nvPr>
        </p:nvSpPr>
        <p:spPr>
          <a:xfrm>
            <a:off x="457200" y="897774"/>
            <a:ext cx="8229600" cy="764771"/>
          </a:xfrm>
        </p:spPr>
        <p:txBody>
          <a:bodyPr/>
          <a:lstStyle/>
          <a:p>
            <a:r>
              <a:rPr lang="en-US" sz="2400" dirty="0">
                <a:solidFill>
                  <a:srgbClr val="0070C0"/>
                </a:solidFill>
              </a:rPr>
              <a:t>Important note</a:t>
            </a:r>
            <a:endParaRPr lang="ru-RU" sz="2400" dirty="0">
              <a:solidFill>
                <a:srgbClr val="0070C0"/>
              </a:solidFill>
            </a:endParaRPr>
          </a:p>
        </p:txBody>
      </p:sp>
      <p:sp>
        <p:nvSpPr>
          <p:cNvPr id="3" name="Объект 2">
            <a:extLst>
              <a:ext uri="{FF2B5EF4-FFF2-40B4-BE49-F238E27FC236}">
                <a16:creationId xmlns:a16="http://schemas.microsoft.com/office/drawing/2014/main" id="{10FA868C-52E7-654D-8F25-3DEB06EC148F}"/>
              </a:ext>
            </a:extLst>
          </p:cNvPr>
          <p:cNvSpPr>
            <a:spLocks noGrp="1"/>
          </p:cNvSpPr>
          <p:nvPr>
            <p:ph idx="1"/>
          </p:nvPr>
        </p:nvSpPr>
        <p:spPr>
          <a:xfrm>
            <a:off x="457200" y="2211185"/>
            <a:ext cx="8229600" cy="3914978"/>
          </a:xfrm>
        </p:spPr>
        <p:txBody>
          <a:bodyPr/>
          <a:lstStyle/>
          <a:p>
            <a:pPr marL="0" indent="0">
              <a:buNone/>
            </a:pPr>
            <a:r>
              <a:rPr lang="en-US" sz="2000" dirty="0"/>
              <a:t>Assessment of the demographic situation in Ukraine </a:t>
            </a:r>
            <a:r>
              <a:rPr lang="en-US" sz="2000" dirty="0" smtClean="0"/>
              <a:t>lacks reliable </a:t>
            </a:r>
            <a:r>
              <a:rPr lang="en-US" sz="2000" dirty="0"/>
              <a:t>information due to the fact that:</a:t>
            </a:r>
            <a:endParaRPr lang="ru-RU" sz="2000" dirty="0"/>
          </a:p>
          <a:p>
            <a:r>
              <a:rPr lang="en-US" sz="2000" dirty="0"/>
              <a:t>The census was in December 2001 </a:t>
            </a:r>
            <a:endParaRPr lang="ru-RU" sz="2000" dirty="0"/>
          </a:p>
          <a:p>
            <a:r>
              <a:rPr lang="en-US" sz="2000" dirty="0"/>
              <a:t>The events in the Crimea and, especially, in the Donbas </a:t>
            </a:r>
            <a:r>
              <a:rPr lang="ru-RU" sz="2000" dirty="0"/>
              <a:t>(2014) </a:t>
            </a:r>
            <a:r>
              <a:rPr lang="en-US" sz="2000" dirty="0"/>
              <a:t>caused very serious demographic changes</a:t>
            </a:r>
            <a:endParaRPr lang="ru-RU" sz="2000" dirty="0"/>
          </a:p>
          <a:p>
            <a:r>
              <a:rPr lang="en-US" sz="2000" dirty="0"/>
              <a:t>At least over the past 20 years, large-scale labor migration has taken place in the country</a:t>
            </a:r>
            <a:endParaRPr lang="ru-RU" sz="2000" dirty="0"/>
          </a:p>
          <a:p>
            <a:r>
              <a:rPr lang="en-US" sz="2000" dirty="0"/>
              <a:t>People of Ukraine are not motivated to register a change of residence</a:t>
            </a:r>
            <a:endParaRPr lang="ru-RU" sz="2000" dirty="0"/>
          </a:p>
        </p:txBody>
      </p:sp>
    </p:spTree>
    <p:extLst>
      <p:ext uri="{BB962C8B-B14F-4D97-AF65-F5344CB8AC3E}">
        <p14:creationId xmlns:p14="http://schemas.microsoft.com/office/powerpoint/2010/main" val="1324906980"/>
      </p:ext>
    </p:extLst>
  </p:cSld>
  <p:clrMapOvr>
    <a:masterClrMapping/>
  </p:clrMapOvr>
  <p:transition spd="med">
    <p:split orient="ver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85800" y="894304"/>
            <a:ext cx="7772400" cy="874206"/>
          </a:xfrm>
        </p:spPr>
        <p:txBody>
          <a:bodyPr/>
          <a:lstStyle/>
          <a:p>
            <a:pPr marL="0" indent="0" algn="ctr">
              <a:buNone/>
            </a:pPr>
            <a:r>
              <a:rPr lang="en-US" sz="2000" dirty="0">
                <a:solidFill>
                  <a:srgbClr val="0070C0"/>
                </a:solidFill>
              </a:rPr>
              <a:t>The distribution of Ukrainian youth by the desirable number of children, %</a:t>
            </a:r>
            <a:endParaRPr lang="uk-UA" sz="2000" b="1" i="1" dirty="0">
              <a:solidFill>
                <a:srgbClr val="0070C0"/>
              </a:solidFill>
              <a:latin typeface="Times New Roman" panose="02020603050405020304" pitchFamily="18" charset="0"/>
              <a:cs typeface="Times New Roman" panose="02020603050405020304" pitchFamily="18" charset="0"/>
            </a:endParaRPr>
          </a:p>
          <a:p>
            <a:pPr algn="ctr"/>
            <a:endParaRPr lang="ru-RU" sz="2000" b="1" i="1" dirty="0">
              <a:solidFill>
                <a:schemeClr val="accent6">
                  <a:lumMod val="75000"/>
                </a:schemeClr>
              </a:solidFill>
            </a:endParaRPr>
          </a:p>
        </p:txBody>
      </p:sp>
      <p:sp>
        <p:nvSpPr>
          <p:cNvPr id="4" name="Номер слайда 3"/>
          <p:cNvSpPr>
            <a:spLocks noGrp="1"/>
          </p:cNvSpPr>
          <p:nvPr>
            <p:ph type="sldNum" sz="quarter" idx="11"/>
          </p:nvPr>
        </p:nvSpPr>
        <p:spPr/>
        <p:txBody>
          <a:bodyPr/>
          <a:lstStyle/>
          <a:p>
            <a:pPr>
              <a:defRPr/>
            </a:pPr>
            <a:fld id="{6C7ABC0D-081A-41A0-B995-46ED23A70C24}" type="slidenum">
              <a:rPr lang="ru-RU" smtClean="0">
                <a:solidFill>
                  <a:srgbClr val="000000"/>
                </a:solidFill>
              </a:rPr>
              <a:pPr>
                <a:defRPr/>
              </a:pPr>
              <a:t>20</a:t>
            </a:fld>
            <a:endParaRPr lang="ru-RU" dirty="0">
              <a:solidFill>
                <a:srgbClr val="000000"/>
              </a:solidFill>
            </a:endParaRPr>
          </a:p>
        </p:txBody>
      </p:sp>
      <p:graphicFrame>
        <p:nvGraphicFramePr>
          <p:cNvPr id="2" name="Таблица 1"/>
          <p:cNvGraphicFramePr>
            <a:graphicFrameLocks noGrp="1"/>
          </p:cNvGraphicFramePr>
          <p:nvPr>
            <p:extLst>
              <p:ext uri="{D42A27DB-BD31-4B8C-83A1-F6EECF244321}">
                <p14:modId xmlns:p14="http://schemas.microsoft.com/office/powerpoint/2010/main" val="292181688"/>
              </p:ext>
            </p:extLst>
          </p:nvPr>
        </p:nvGraphicFramePr>
        <p:xfrm>
          <a:off x="309283" y="2301076"/>
          <a:ext cx="8646458" cy="3312658"/>
        </p:xfrm>
        <a:graphic>
          <a:graphicData uri="http://schemas.openxmlformats.org/drawingml/2006/table">
            <a:tbl>
              <a:tblPr firstRow="1" firstCol="1" bandRow="1"/>
              <a:tblGrid>
                <a:gridCol w="3204879">
                  <a:extLst>
                    <a:ext uri="{9D8B030D-6E8A-4147-A177-3AD203B41FA5}">
                      <a16:colId xmlns:a16="http://schemas.microsoft.com/office/drawing/2014/main" val="20000"/>
                    </a:ext>
                  </a:extLst>
                </a:gridCol>
                <a:gridCol w="2638069">
                  <a:extLst>
                    <a:ext uri="{9D8B030D-6E8A-4147-A177-3AD203B41FA5}">
                      <a16:colId xmlns:a16="http://schemas.microsoft.com/office/drawing/2014/main" val="20001"/>
                    </a:ext>
                  </a:extLst>
                </a:gridCol>
                <a:gridCol w="2803510">
                  <a:extLst>
                    <a:ext uri="{9D8B030D-6E8A-4147-A177-3AD203B41FA5}">
                      <a16:colId xmlns:a16="http://schemas.microsoft.com/office/drawing/2014/main" val="20002"/>
                    </a:ext>
                  </a:extLst>
                </a:gridCol>
              </a:tblGrid>
              <a:tr h="1419850">
                <a:tc>
                  <a:txBody>
                    <a:bodyPr/>
                    <a:lstStyle/>
                    <a:p>
                      <a:pPr algn="l">
                        <a:lnSpc>
                          <a:spcPct val="115000"/>
                        </a:lnSpc>
                        <a:spcAft>
                          <a:spcPts val="0"/>
                        </a:spcAft>
                      </a:pPr>
                      <a:r>
                        <a:rPr lang="uk-UA" sz="1800" dirty="0">
                          <a:effectLst/>
                          <a:latin typeface="Arial"/>
                          <a:ea typeface="Times New Roman"/>
                          <a:cs typeface="Times New Roman"/>
                        </a:rPr>
                        <a:t> </a:t>
                      </a:r>
                      <a:endParaRPr lang="ru-RU" sz="18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600"/>
                        </a:spcBef>
                        <a:spcAft>
                          <a:spcPts val="1000"/>
                        </a:spcAft>
                      </a:pPr>
                      <a:r>
                        <a:rPr lang="en-US" dirty="0"/>
                        <a:t>As a result of the socio-demographic survey </a:t>
                      </a:r>
                      <a:r>
                        <a:rPr lang="uk-UA" dirty="0"/>
                        <a:t>«</a:t>
                      </a:r>
                      <a:r>
                        <a:rPr lang="en-US" dirty="0"/>
                        <a:t>Youth of Ukraine 2010</a:t>
                      </a:r>
                      <a:r>
                        <a:rPr lang="uk-UA" dirty="0"/>
                        <a:t>»</a:t>
                      </a:r>
                      <a:endParaRPr lang="ru-RU" sz="18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US" dirty="0"/>
                        <a:t>According to the results of a sociological study of the situation of youth, 2016</a:t>
                      </a:r>
                      <a:endParaRPr lang="ru-RU" sz="18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12668">
                <a:tc>
                  <a:txBody>
                    <a:bodyPr/>
                    <a:lstStyle/>
                    <a:p>
                      <a:pPr algn="l">
                        <a:lnSpc>
                          <a:spcPct val="115000"/>
                        </a:lnSpc>
                        <a:spcAft>
                          <a:spcPts val="0"/>
                        </a:spcAft>
                      </a:pPr>
                      <a:r>
                        <a:rPr lang="en-US" sz="1800" dirty="0">
                          <a:effectLst/>
                          <a:latin typeface="Arial"/>
                          <a:ea typeface="Times New Roman"/>
                          <a:cs typeface="Times New Roman"/>
                        </a:rPr>
                        <a:t>Child free</a:t>
                      </a:r>
                      <a:endParaRPr lang="ru-RU"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uk-UA" sz="1800" dirty="0">
                          <a:effectLst/>
                          <a:latin typeface="Arial"/>
                          <a:ea typeface="Times New Roman"/>
                          <a:cs typeface="Times New Roman"/>
                        </a:rPr>
                        <a:t>1,5</a:t>
                      </a:r>
                      <a:endParaRPr lang="ru-RU"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uk-UA" sz="1800" dirty="0">
                          <a:effectLst/>
                          <a:latin typeface="Arial"/>
                          <a:ea typeface="Times New Roman"/>
                          <a:cs typeface="Times New Roman"/>
                        </a:rPr>
                        <a:t>1,5</a:t>
                      </a:r>
                      <a:endParaRPr lang="ru-RU"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12668">
                <a:tc>
                  <a:txBody>
                    <a:bodyPr/>
                    <a:lstStyle/>
                    <a:p>
                      <a:pPr algn="l">
                        <a:lnSpc>
                          <a:spcPct val="115000"/>
                        </a:lnSpc>
                        <a:spcAft>
                          <a:spcPts val="0"/>
                        </a:spcAft>
                      </a:pPr>
                      <a:r>
                        <a:rPr lang="en-US" sz="1800" dirty="0">
                          <a:effectLst/>
                          <a:latin typeface="Arial"/>
                          <a:ea typeface="Times New Roman"/>
                          <a:cs typeface="Times New Roman"/>
                        </a:rPr>
                        <a:t>1 child</a:t>
                      </a:r>
                      <a:endParaRPr lang="ru-RU"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uk-UA" sz="1800" dirty="0">
                          <a:effectLst/>
                          <a:latin typeface="Arial"/>
                          <a:ea typeface="Times New Roman"/>
                          <a:cs typeface="Times New Roman"/>
                        </a:rPr>
                        <a:t>14,9</a:t>
                      </a:r>
                      <a:endParaRPr lang="ru-RU"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uk-UA" sz="1800" dirty="0">
                          <a:effectLst/>
                          <a:latin typeface="Arial"/>
                          <a:ea typeface="Times New Roman"/>
                          <a:cs typeface="Times New Roman"/>
                        </a:rPr>
                        <a:t>16,8</a:t>
                      </a:r>
                      <a:endParaRPr lang="ru-RU"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12668">
                <a:tc>
                  <a:txBody>
                    <a:bodyPr/>
                    <a:lstStyle/>
                    <a:p>
                      <a:pPr algn="l">
                        <a:lnSpc>
                          <a:spcPct val="115000"/>
                        </a:lnSpc>
                        <a:spcAft>
                          <a:spcPts val="0"/>
                        </a:spcAft>
                      </a:pPr>
                      <a:r>
                        <a:rPr lang="en-US" sz="1800" dirty="0">
                          <a:effectLst/>
                          <a:latin typeface="Arial"/>
                          <a:ea typeface="Times New Roman"/>
                          <a:cs typeface="Times New Roman"/>
                        </a:rPr>
                        <a:t>2 children</a:t>
                      </a:r>
                      <a:endParaRPr lang="ru-RU"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uk-UA" sz="1800" dirty="0">
                          <a:effectLst/>
                          <a:latin typeface="Arial"/>
                          <a:ea typeface="Times New Roman"/>
                          <a:cs typeface="Times New Roman"/>
                        </a:rPr>
                        <a:t>54,2</a:t>
                      </a:r>
                      <a:endParaRPr lang="ru-RU"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uk-UA" sz="1800" dirty="0">
                          <a:effectLst/>
                          <a:latin typeface="Arial"/>
                          <a:ea typeface="Times New Roman"/>
                          <a:cs typeface="Times New Roman"/>
                        </a:rPr>
                        <a:t>54,8</a:t>
                      </a:r>
                      <a:endParaRPr lang="ru-RU"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12668">
                <a:tc>
                  <a:txBody>
                    <a:bodyPr/>
                    <a:lstStyle/>
                    <a:p>
                      <a:pPr algn="l">
                        <a:lnSpc>
                          <a:spcPct val="115000"/>
                        </a:lnSpc>
                        <a:spcAft>
                          <a:spcPts val="0"/>
                        </a:spcAft>
                      </a:pPr>
                      <a:r>
                        <a:rPr lang="en-US" sz="1800" dirty="0">
                          <a:effectLst/>
                          <a:latin typeface="Arial"/>
                          <a:ea typeface="Times New Roman"/>
                          <a:cs typeface="Times New Roman"/>
                        </a:rPr>
                        <a:t>3 children</a:t>
                      </a:r>
                      <a:endParaRPr lang="ru-RU"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uk-UA" sz="1800">
                          <a:effectLst/>
                          <a:latin typeface="Arial"/>
                          <a:ea typeface="Times New Roman"/>
                          <a:cs typeface="Times New Roman"/>
                        </a:rPr>
                        <a:t>11,9</a:t>
                      </a:r>
                      <a:endParaRPr lang="ru-RU"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uk-UA" sz="1800" dirty="0">
                          <a:effectLst/>
                          <a:latin typeface="Arial"/>
                          <a:ea typeface="Times New Roman"/>
                          <a:cs typeface="Times New Roman"/>
                        </a:rPr>
                        <a:t>10,2</a:t>
                      </a:r>
                      <a:endParaRPr lang="ru-RU"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12668">
                <a:tc>
                  <a:txBody>
                    <a:bodyPr/>
                    <a:lstStyle/>
                    <a:p>
                      <a:pPr algn="l">
                        <a:lnSpc>
                          <a:spcPct val="115000"/>
                        </a:lnSpc>
                        <a:spcAft>
                          <a:spcPts val="0"/>
                        </a:spcAft>
                      </a:pPr>
                      <a:r>
                        <a:rPr lang="en-US" sz="1800" dirty="0">
                          <a:effectLst/>
                          <a:latin typeface="Arial"/>
                          <a:ea typeface="Times New Roman"/>
                          <a:cs typeface="Times New Roman"/>
                        </a:rPr>
                        <a:t>4+ children</a:t>
                      </a:r>
                      <a:endParaRPr lang="ru-RU"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uk-UA" sz="1800">
                          <a:effectLst/>
                          <a:latin typeface="Arial"/>
                          <a:ea typeface="Times New Roman"/>
                          <a:cs typeface="Times New Roman"/>
                        </a:rPr>
                        <a:t>2,0</a:t>
                      </a:r>
                      <a:endParaRPr lang="ru-RU"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uk-UA" sz="1800" dirty="0">
                          <a:effectLst/>
                          <a:latin typeface="Arial"/>
                          <a:ea typeface="Times New Roman"/>
                          <a:cs typeface="Times New Roman"/>
                        </a:rPr>
                        <a:t>1,7</a:t>
                      </a:r>
                      <a:endParaRPr lang="ru-RU"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12668">
                <a:tc>
                  <a:txBody>
                    <a:bodyPr/>
                    <a:lstStyle/>
                    <a:p>
                      <a:pPr algn="l">
                        <a:lnSpc>
                          <a:spcPct val="115000"/>
                        </a:lnSpc>
                        <a:spcAft>
                          <a:spcPts val="0"/>
                        </a:spcAft>
                      </a:pPr>
                      <a:r>
                        <a:rPr lang="en-US" dirty="0"/>
                        <a:t>Not determined</a:t>
                      </a:r>
                      <a:endParaRPr lang="ru-RU"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uk-UA" sz="1800">
                          <a:effectLst/>
                          <a:latin typeface="Arial"/>
                          <a:ea typeface="Times New Roman"/>
                          <a:cs typeface="Times New Roman"/>
                        </a:rPr>
                        <a:t>15,5</a:t>
                      </a:r>
                      <a:endParaRPr lang="ru-RU"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uk-UA" sz="1800" dirty="0">
                          <a:effectLst/>
                          <a:latin typeface="Arial"/>
                          <a:ea typeface="Times New Roman"/>
                          <a:cs typeface="Times New Roman"/>
                        </a:rPr>
                        <a:t>15,0</a:t>
                      </a:r>
                      <a:endParaRPr lang="ru-RU"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884410737"/>
      </p:ext>
    </p:extLst>
  </p:cSld>
  <p:clrMapOvr>
    <a:masterClrMapping/>
  </p:clrMapOvr>
  <p:transition spd="med">
    <p:split orient="ver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13412" y="847898"/>
            <a:ext cx="6267796" cy="589016"/>
          </a:xfrm>
        </p:spPr>
        <p:txBody>
          <a:bodyPr/>
          <a:lstStyle/>
          <a:p>
            <a:pPr marL="0" indent="0">
              <a:spcBef>
                <a:spcPts val="0"/>
              </a:spcBef>
              <a:buNone/>
              <a:defRPr/>
            </a:pPr>
            <a:r>
              <a:rPr lang="en-US" sz="1800" dirty="0">
                <a:solidFill>
                  <a:srgbClr val="0070C0"/>
                </a:solidFill>
              </a:rPr>
              <a:t>Family values ​​are traditionally very important for Ukrainians, especially for young people</a:t>
            </a:r>
            <a:endParaRPr lang="uk-UA" sz="1800" b="1" i="1" spc="-40" dirty="0">
              <a:solidFill>
                <a:srgbClr val="0070C0"/>
              </a:solidFill>
              <a:latin typeface="Arial" pitchFamily="34" charset="0"/>
              <a:ea typeface="Times New Roman"/>
              <a:cs typeface="Arial" pitchFamily="34" charset="0"/>
            </a:endParaRPr>
          </a:p>
          <a:p>
            <a:pPr marL="0" indent="0">
              <a:spcBef>
                <a:spcPts val="0"/>
              </a:spcBef>
              <a:buNone/>
              <a:defRPr/>
            </a:pPr>
            <a:endParaRPr lang="uk-UA" sz="1800" b="1" i="1" spc="-40" dirty="0">
              <a:solidFill>
                <a:srgbClr val="0070C0"/>
              </a:solidFill>
              <a:latin typeface="Arial" pitchFamily="34" charset="0"/>
              <a:ea typeface="Times New Roman"/>
              <a:cs typeface="Arial" pitchFamily="34" charset="0"/>
            </a:endParaRPr>
          </a:p>
          <a:p>
            <a:pPr marL="0" indent="0" algn="just">
              <a:spcBef>
                <a:spcPts val="0"/>
              </a:spcBef>
              <a:buNone/>
              <a:defRPr/>
            </a:pPr>
            <a:endParaRPr lang="uk-UA" sz="1800" b="1" dirty="0">
              <a:solidFill>
                <a:schemeClr val="accent6">
                  <a:lumMod val="75000"/>
                </a:schemeClr>
              </a:solidFill>
              <a:latin typeface="Arial" pitchFamily="34" charset="0"/>
              <a:cs typeface="Arial" pitchFamily="34" charset="0"/>
            </a:endParaRPr>
          </a:p>
          <a:p>
            <a:endParaRPr lang="ru-RU" b="1" dirty="0">
              <a:solidFill>
                <a:schemeClr val="accent6">
                  <a:lumMod val="75000"/>
                </a:schemeClr>
              </a:solidFill>
              <a:latin typeface="Arial" pitchFamily="34" charset="0"/>
              <a:cs typeface="Arial" pitchFamily="34" charset="0"/>
            </a:endParaRPr>
          </a:p>
        </p:txBody>
      </p:sp>
      <p:sp>
        <p:nvSpPr>
          <p:cNvPr id="4" name="Номер слайда 3"/>
          <p:cNvSpPr>
            <a:spLocks noGrp="1"/>
          </p:cNvSpPr>
          <p:nvPr>
            <p:ph type="sldNum" sz="quarter" idx="11"/>
          </p:nvPr>
        </p:nvSpPr>
        <p:spPr>
          <a:xfrm>
            <a:off x="2510444" y="6290268"/>
            <a:ext cx="6060799" cy="415332"/>
          </a:xfrm>
        </p:spPr>
        <p:txBody>
          <a:bodyPr/>
          <a:lstStyle/>
          <a:p>
            <a:pPr algn="r">
              <a:defRPr/>
            </a:pPr>
            <a:r>
              <a:rPr lang="en-US" dirty="0"/>
              <a:t>Source: </a:t>
            </a:r>
            <a:r>
              <a:rPr lang="uk-UA" dirty="0"/>
              <a:t>«</a:t>
            </a:r>
            <a:r>
              <a:rPr lang="en-US" dirty="0"/>
              <a:t>Young Ukrainian value orientations</a:t>
            </a:r>
            <a:r>
              <a:rPr lang="uk-UA" dirty="0"/>
              <a:t>», </a:t>
            </a:r>
            <a:r>
              <a:rPr lang="ru-RU" dirty="0"/>
              <a:t>2016</a:t>
            </a:r>
          </a:p>
        </p:txBody>
      </p:sp>
      <p:graphicFrame>
        <p:nvGraphicFramePr>
          <p:cNvPr id="2" name="Диаграмма 1"/>
          <p:cNvGraphicFramePr/>
          <p:nvPr>
            <p:extLst>
              <p:ext uri="{D42A27DB-BD31-4B8C-83A1-F6EECF244321}">
                <p14:modId xmlns:p14="http://schemas.microsoft.com/office/powerpoint/2010/main" val="703533330"/>
              </p:ext>
            </p:extLst>
          </p:nvPr>
        </p:nvGraphicFramePr>
        <p:xfrm>
          <a:off x="442126" y="1707776"/>
          <a:ext cx="8352250" cy="458249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60778657"/>
      </p:ext>
    </p:extLst>
  </p:cSld>
  <p:clrMapOvr>
    <a:masterClrMapping/>
  </p:clrMapOvr>
  <p:transition spd="med">
    <p:split orient="ver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09575" y="2279650"/>
            <a:ext cx="8229600" cy="2149475"/>
          </a:xfrm>
        </p:spPr>
        <p:txBody>
          <a:bodyPr/>
          <a:lstStyle/>
          <a:p>
            <a:pPr>
              <a:defRPr/>
            </a:pPr>
            <a:r>
              <a:rPr lang="en-GB" sz="3200" i="1" dirty="0">
                <a:solidFill>
                  <a:srgbClr val="0070C0"/>
                </a:solidFill>
                <a:ea typeface="ＭＳ Ｐゴシック" charset="0"/>
              </a:rPr>
              <a:t>Mortality </a:t>
            </a:r>
            <a:r>
              <a:rPr lang="uk-UA" sz="3200" i="1" dirty="0">
                <a:solidFill>
                  <a:srgbClr val="0070C0"/>
                </a:solidFill>
                <a:ea typeface="ＭＳ Ｐゴシック" charset="0"/>
              </a:rPr>
              <a:t> </a:t>
            </a:r>
            <a:endParaRPr lang="ru-RU" sz="3200" i="1" dirty="0">
              <a:solidFill>
                <a:srgbClr val="0070C0"/>
              </a:solidFill>
              <a:ea typeface="ＭＳ Ｐゴシック" charset="0"/>
            </a:endParaRPr>
          </a:p>
        </p:txBody>
      </p:sp>
    </p:spTree>
  </p:cSld>
  <p:clrMapOvr>
    <a:masterClrMapping/>
  </p:clrMapOvr>
  <p:transition spd="med">
    <p:split orient="ver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idx="1"/>
          </p:nvPr>
        </p:nvSpPr>
        <p:spPr/>
        <p:txBody>
          <a:bodyPr/>
          <a:lstStyle/>
          <a:p>
            <a:pPr>
              <a:spcBef>
                <a:spcPts val="600"/>
              </a:spcBef>
              <a:spcAft>
                <a:spcPts val="600"/>
              </a:spcAft>
              <a:buClr>
                <a:srgbClr val="0070C0"/>
              </a:buClr>
              <a:buFont typeface="Wingdings" pitchFamily="2" charset="2"/>
              <a:buChar char="Ø"/>
            </a:pPr>
            <a:r>
              <a:rPr lang="en-US" sz="2000" dirty="0"/>
              <a:t>In contrast to the trends in the birth rate, the mortality trends are almost </a:t>
            </a:r>
            <a:r>
              <a:rPr lang="en-US" sz="2000" dirty="0" smtClean="0"/>
              <a:t>the opposite of Europe</a:t>
            </a:r>
            <a:endParaRPr lang="ru-RU" sz="2000" dirty="0"/>
          </a:p>
          <a:p>
            <a:pPr>
              <a:spcBef>
                <a:spcPts val="600"/>
              </a:spcBef>
              <a:spcAft>
                <a:spcPts val="600"/>
              </a:spcAft>
              <a:buClr>
                <a:srgbClr val="0070C0"/>
              </a:buClr>
              <a:buFont typeface="Wingdings" pitchFamily="2" charset="2"/>
              <a:buChar char="Ø"/>
            </a:pPr>
            <a:r>
              <a:rPr lang="en-US" sz="2000" dirty="0"/>
              <a:t>The p</a:t>
            </a:r>
            <a:r>
              <a:rPr lang="en-GB" sz="2000" dirty="0" err="1"/>
              <a:t>ositive</a:t>
            </a:r>
            <a:r>
              <a:rPr lang="en-GB" sz="2000" dirty="0"/>
              <a:t> shifts since 2005 do not guarantee the absence of a new deterioration</a:t>
            </a:r>
            <a:endParaRPr lang="ru-RU" sz="2000" dirty="0"/>
          </a:p>
          <a:p>
            <a:pPr>
              <a:spcBef>
                <a:spcPts val="600"/>
              </a:spcBef>
              <a:spcAft>
                <a:spcPts val="600"/>
              </a:spcAft>
              <a:buClr>
                <a:srgbClr val="0070C0"/>
              </a:buClr>
              <a:buFont typeface="Wingdings" pitchFamily="2" charset="2"/>
              <a:buChar char="Ø"/>
            </a:pPr>
            <a:r>
              <a:rPr lang="en-US" sz="2000" dirty="0" smtClean="0"/>
              <a:t>There </a:t>
            </a:r>
            <a:r>
              <a:rPr lang="en-US" sz="2000" dirty="0"/>
              <a:t>is an unreasonably large difference in mortality between men and women, urban and rural populations</a:t>
            </a:r>
            <a:endParaRPr lang="ru-RU" sz="2000" dirty="0"/>
          </a:p>
          <a:p>
            <a:pPr>
              <a:spcBef>
                <a:spcPts val="600"/>
              </a:spcBef>
              <a:spcAft>
                <a:spcPts val="600"/>
              </a:spcAft>
              <a:buClr>
                <a:srgbClr val="0070C0"/>
              </a:buClr>
              <a:buFont typeface="Wingdings" pitchFamily="2" charset="2"/>
              <a:buChar char="Ø"/>
            </a:pPr>
            <a:r>
              <a:rPr lang="en-US" sz="2000" dirty="0"/>
              <a:t>Particularly high mortality among men of working age</a:t>
            </a:r>
          </a:p>
          <a:p>
            <a:pPr>
              <a:spcBef>
                <a:spcPts val="600"/>
              </a:spcBef>
              <a:spcAft>
                <a:spcPts val="600"/>
              </a:spcAft>
              <a:buClr>
                <a:srgbClr val="0070C0"/>
              </a:buClr>
              <a:buFont typeface="Wingdings" pitchFamily="2" charset="2"/>
              <a:buChar char="Ø"/>
            </a:pPr>
            <a:r>
              <a:rPr lang="uk-UA" sz="2000" dirty="0"/>
              <a:t>«</a:t>
            </a:r>
            <a:r>
              <a:rPr lang="en-GB" sz="2000" dirty="0"/>
              <a:t>Conservative</a:t>
            </a:r>
            <a:r>
              <a:rPr lang="uk-UA" sz="2000" dirty="0"/>
              <a:t>»</a:t>
            </a:r>
            <a:r>
              <a:rPr lang="en-GB" sz="2000" dirty="0"/>
              <a:t> structure of death causes</a:t>
            </a:r>
            <a:endParaRPr lang="uk-UA" sz="2000" dirty="0"/>
          </a:p>
          <a:p>
            <a:pPr>
              <a:spcBef>
                <a:spcPts val="600"/>
              </a:spcBef>
              <a:spcAft>
                <a:spcPts val="600"/>
              </a:spcAft>
              <a:buClr>
                <a:srgbClr val="0070C0"/>
              </a:buClr>
              <a:buFont typeface="Wingdings" pitchFamily="2" charset="2"/>
              <a:buChar char="Ø"/>
            </a:pPr>
            <a:r>
              <a:rPr lang="en-US" sz="2000" dirty="0"/>
              <a:t>T</a:t>
            </a:r>
            <a:r>
              <a:rPr lang="en-GB" sz="2000" dirty="0"/>
              <a:t>here are powerful reserves of reducing mortality in Ukraine </a:t>
            </a:r>
          </a:p>
        </p:txBody>
      </p:sp>
    </p:spTree>
    <p:extLst>
      <p:ext uri="{BB962C8B-B14F-4D97-AF65-F5344CB8AC3E}">
        <p14:creationId xmlns:p14="http://schemas.microsoft.com/office/powerpoint/2010/main" val="1965119889"/>
      </p:ext>
    </p:extLst>
  </p:cSld>
  <p:clrMapOvr>
    <a:masterClrMapping/>
  </p:clrMapOvr>
  <p:transition spd="med">
    <p:split orient="ver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52525" y="688976"/>
            <a:ext cx="6697663" cy="533650"/>
          </a:xfrm>
        </p:spPr>
        <p:txBody>
          <a:bodyPr/>
          <a:lstStyle/>
          <a:p>
            <a:pPr>
              <a:defRPr/>
            </a:pPr>
            <a:r>
              <a:rPr lang="en-US" altLang="ru-RU" sz="2000" i="1" dirty="0">
                <a:solidFill>
                  <a:srgbClr val="0070C0"/>
                </a:solidFill>
              </a:rPr>
              <a:t>Life expectancy at birth, years</a:t>
            </a:r>
            <a:endParaRPr lang="ru-RU" sz="2000" i="1" dirty="0">
              <a:solidFill>
                <a:srgbClr val="0070C0"/>
              </a:solidFill>
              <a:ea typeface="ＭＳ Ｐゴシック"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2016859220"/>
              </p:ext>
            </p:extLst>
          </p:nvPr>
        </p:nvGraphicFramePr>
        <p:xfrm>
          <a:off x="-581889" y="1222626"/>
          <a:ext cx="9559634" cy="4903537"/>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287676" y="6126163"/>
            <a:ext cx="8260423" cy="954107"/>
          </a:xfrm>
          <a:prstGeom prst="rect">
            <a:avLst/>
          </a:prstGeom>
          <a:noFill/>
        </p:spPr>
        <p:txBody>
          <a:bodyPr wrap="square" rtlCol="0">
            <a:spAutoFit/>
          </a:bodyPr>
          <a:lstStyle/>
          <a:p>
            <a:r>
              <a:rPr lang="en-US" sz="1400" i="1" dirty="0"/>
              <a:t>Source: State Statistics Service of Ukraine; Since 2014: excluding the temporarily occupied territories of the Autonomous Republic of Crimea, the city of Sevastopol and data calculated excluding Donetsk and Luhansk regions</a:t>
            </a:r>
            <a:endParaRPr lang="ru-RU" sz="1400" i="1" dirty="0"/>
          </a:p>
          <a:p>
            <a:endParaRPr lang="ru-RU" sz="1400" dirty="0"/>
          </a:p>
        </p:txBody>
      </p:sp>
    </p:spTree>
  </p:cSld>
  <p:clrMapOvr>
    <a:masterClrMapping/>
  </p:clrMapOvr>
  <p:transition spd="med">
    <p:split orient="ver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06600" y="628650"/>
            <a:ext cx="5640388" cy="812800"/>
          </a:xfrm>
        </p:spPr>
        <p:txBody>
          <a:bodyPr/>
          <a:lstStyle/>
          <a:p>
            <a:pPr>
              <a:defRPr/>
            </a:pPr>
            <a:r>
              <a:rPr lang="en-US" altLang="ru-RU" sz="2000" i="1" dirty="0">
                <a:solidFill>
                  <a:srgbClr val="0070C0"/>
                </a:solidFill>
              </a:rPr>
              <a:t>Infant mortality</a:t>
            </a:r>
            <a:r>
              <a:rPr lang="uk-UA" altLang="ru-RU" sz="2000" i="1" dirty="0">
                <a:solidFill>
                  <a:srgbClr val="0070C0"/>
                </a:solidFill>
              </a:rPr>
              <a:t>, </a:t>
            </a:r>
            <a:r>
              <a:rPr lang="uk-UA" altLang="ru-RU" sz="2000" i="1" dirty="0">
                <a:solidFill>
                  <a:srgbClr val="0070C0"/>
                </a:solidFill>
                <a:cs typeface="Arial" pitchFamily="34" charset="0"/>
              </a:rPr>
              <a:t>‰</a:t>
            </a:r>
            <a:endParaRPr lang="ru-RU" sz="2000" i="1" dirty="0">
              <a:solidFill>
                <a:srgbClr val="0070C0"/>
              </a:solidFill>
              <a:ea typeface="ＭＳ Ｐゴシック" charset="0"/>
            </a:endParaRPr>
          </a:p>
        </p:txBody>
      </p:sp>
      <p:sp>
        <p:nvSpPr>
          <p:cNvPr id="6" name="Прямоугольник 5"/>
          <p:cNvSpPr/>
          <p:nvPr/>
        </p:nvSpPr>
        <p:spPr>
          <a:xfrm>
            <a:off x="215409" y="5866544"/>
            <a:ext cx="9041607" cy="738664"/>
          </a:xfrm>
          <a:prstGeom prst="rect">
            <a:avLst/>
          </a:prstGeom>
        </p:spPr>
        <p:txBody>
          <a:bodyPr wrap="square">
            <a:spAutoFit/>
          </a:bodyPr>
          <a:lstStyle/>
          <a:p>
            <a:r>
              <a:rPr lang="en-US" sz="1400" i="1" dirty="0"/>
              <a:t>Source: State Statistics Service of Ukraine; Since 2014: excluding the temporarily occupied territories of the Autonomous Republic of Crimea, the city of Sevastopol and data calculated excluding Donetsk and Luhansk regions</a:t>
            </a:r>
            <a:endParaRPr lang="ru-RU" sz="1400" i="1" dirty="0"/>
          </a:p>
        </p:txBody>
      </p:sp>
      <p:graphicFrame>
        <p:nvGraphicFramePr>
          <p:cNvPr id="7" name="Объект 6">
            <a:extLst>
              <a:ext uri="{FF2B5EF4-FFF2-40B4-BE49-F238E27FC236}">
                <a16:creationId xmlns:a16="http://schemas.microsoft.com/office/drawing/2014/main" id="{E5CE8962-24E2-7941-9CDA-9C5E63C38974}"/>
              </a:ext>
            </a:extLst>
          </p:cNvPr>
          <p:cNvGraphicFramePr>
            <a:graphicFrameLocks noGrp="1"/>
          </p:cNvGraphicFramePr>
          <p:nvPr>
            <p:ph idx="1"/>
            <p:extLst>
              <p:ext uri="{D42A27DB-BD31-4B8C-83A1-F6EECF244321}">
                <p14:modId xmlns:p14="http://schemas.microsoft.com/office/powerpoint/2010/main" val="1797360665"/>
              </p:ext>
            </p:extLst>
          </p:nvPr>
        </p:nvGraphicFramePr>
        <p:xfrm>
          <a:off x="215409" y="1280160"/>
          <a:ext cx="8745711" cy="484600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med">
    <p:split orient="ver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589F5E-337C-4C4B-9D55-09EB98596AB8}"/>
              </a:ext>
            </a:extLst>
          </p:cNvPr>
          <p:cNvSpPr>
            <a:spLocks noGrp="1"/>
          </p:cNvSpPr>
          <p:nvPr>
            <p:ph type="title"/>
          </p:nvPr>
        </p:nvSpPr>
        <p:spPr/>
        <p:txBody>
          <a:bodyPr/>
          <a:lstStyle/>
          <a:p>
            <a:r>
              <a:rPr lang="en-US" altLang="ru-RU" sz="2000" i="1" dirty="0">
                <a:solidFill>
                  <a:srgbClr val="0070C0"/>
                </a:solidFill>
              </a:rPr>
              <a:t>Life expectancy at birth, years</a:t>
            </a:r>
            <a:endParaRPr lang="ru-RU" sz="2000" dirty="0"/>
          </a:p>
        </p:txBody>
      </p:sp>
      <p:graphicFrame>
        <p:nvGraphicFramePr>
          <p:cNvPr id="4" name="Объект 3">
            <a:extLst>
              <a:ext uri="{FF2B5EF4-FFF2-40B4-BE49-F238E27FC236}">
                <a16:creationId xmlns:a16="http://schemas.microsoft.com/office/drawing/2014/main" id="{89572257-2F5E-6F42-8E4B-CF95F7684984}"/>
              </a:ext>
            </a:extLst>
          </p:cNvPr>
          <p:cNvGraphicFramePr>
            <a:graphicFrameLocks noGrp="1"/>
          </p:cNvGraphicFramePr>
          <p:nvPr>
            <p:ph idx="1"/>
            <p:extLst>
              <p:ext uri="{D42A27DB-BD31-4B8C-83A1-F6EECF244321}">
                <p14:modId xmlns:p14="http://schemas.microsoft.com/office/powerpoint/2010/main" val="2365911230"/>
              </p:ext>
            </p:extLst>
          </p:nvPr>
        </p:nvGraphicFramePr>
        <p:xfrm>
          <a:off x="-116378" y="1147156"/>
          <a:ext cx="9144000" cy="571084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75880572"/>
      </p:ext>
    </p:extLst>
  </p:cSld>
  <p:clrMapOvr>
    <a:masterClrMapping/>
  </p:clrMapOvr>
  <p:transition spd="med">
    <p:split orient="ver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52525" y="558800"/>
            <a:ext cx="6745288" cy="858838"/>
          </a:xfrm>
        </p:spPr>
        <p:txBody>
          <a:bodyPr/>
          <a:lstStyle/>
          <a:p>
            <a:pPr>
              <a:defRPr/>
            </a:pPr>
            <a:r>
              <a:rPr lang="en-US" altLang="ru-RU" sz="2000" i="1" dirty="0">
                <a:solidFill>
                  <a:srgbClr val="0070C0"/>
                </a:solidFill>
              </a:rPr>
              <a:t>Life expectancy at 60, years</a:t>
            </a:r>
            <a:endParaRPr lang="ru-RU" sz="2000" i="1" dirty="0">
              <a:solidFill>
                <a:srgbClr val="0070C0"/>
              </a:solidFill>
              <a:ea typeface="ＭＳ Ｐゴシック" charset="0"/>
            </a:endParaRPr>
          </a:p>
        </p:txBody>
      </p:sp>
      <p:graphicFrame>
        <p:nvGraphicFramePr>
          <p:cNvPr id="3" name="Объект 3"/>
          <p:cNvGraphicFramePr>
            <a:graphicFrameLocks noGrp="1"/>
          </p:cNvGraphicFramePr>
          <p:nvPr>
            <p:ph idx="1"/>
            <p:extLst>
              <p:ext uri="{D42A27DB-BD31-4B8C-83A1-F6EECF244321}">
                <p14:modId xmlns:p14="http://schemas.microsoft.com/office/powerpoint/2010/main" val="970795759"/>
              </p:ext>
            </p:extLst>
          </p:nvPr>
        </p:nvGraphicFramePr>
        <p:xfrm>
          <a:off x="102742" y="1164921"/>
          <a:ext cx="8897420" cy="4784942"/>
        </p:xfrm>
        <a:graphic>
          <a:graphicData uri="http://schemas.openxmlformats.org/drawingml/2006/chart">
            <c:chart xmlns:c="http://schemas.openxmlformats.org/drawingml/2006/chart" xmlns:r="http://schemas.openxmlformats.org/officeDocument/2006/relationships" r:id="rId3"/>
          </a:graphicData>
        </a:graphic>
      </p:graphicFrame>
      <p:sp>
        <p:nvSpPr>
          <p:cNvPr id="4" name="Прямоугольник 3"/>
          <p:cNvSpPr/>
          <p:nvPr/>
        </p:nvSpPr>
        <p:spPr>
          <a:xfrm>
            <a:off x="563671" y="5949863"/>
            <a:ext cx="7946270" cy="738664"/>
          </a:xfrm>
          <a:prstGeom prst="rect">
            <a:avLst/>
          </a:prstGeom>
        </p:spPr>
        <p:txBody>
          <a:bodyPr wrap="square">
            <a:spAutoFit/>
          </a:bodyPr>
          <a:lstStyle/>
          <a:p>
            <a:r>
              <a:rPr lang="en-US" sz="1400" i="1" dirty="0"/>
              <a:t>Source: State Statistics Service of Ukraine; Since 2014: excluding the temporarily occupied territories of the Autonomous Republic of Crimea, the city of Sevastopol and data calculated excluding Donetsk and Luhansk regions</a:t>
            </a:r>
            <a:endParaRPr lang="ru-RU" sz="1400" i="1" dirty="0"/>
          </a:p>
        </p:txBody>
      </p:sp>
    </p:spTree>
  </p:cSld>
  <p:clrMapOvr>
    <a:masterClrMapping/>
  </p:clrMapOvr>
  <p:transition spd="med">
    <p:split orient="ver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1235034" y="641268"/>
            <a:ext cx="6697683" cy="598570"/>
          </a:xfrm>
        </p:spPr>
        <p:txBody>
          <a:bodyPr/>
          <a:lstStyle/>
          <a:p>
            <a:r>
              <a:rPr lang="en-US" altLang="ru-RU" sz="2000" i="1" dirty="0">
                <a:solidFill>
                  <a:srgbClr val="0070C0"/>
                </a:solidFill>
              </a:rPr>
              <a:t>Life expectancy at birth</a:t>
            </a:r>
            <a:endParaRPr lang="ru-RU" sz="2000" i="1" dirty="0">
              <a:solidFill>
                <a:srgbClr val="0070C0"/>
              </a:solidFill>
            </a:endParaRPr>
          </a:p>
        </p:txBody>
      </p:sp>
      <p:graphicFrame>
        <p:nvGraphicFramePr>
          <p:cNvPr id="2" name="Object 4"/>
          <p:cNvGraphicFramePr>
            <a:graphicFrameLocks noChangeAspect="1"/>
          </p:cNvGraphicFramePr>
          <p:nvPr>
            <p:extLst>
              <p:ext uri="{D42A27DB-BD31-4B8C-83A1-F6EECF244321}">
                <p14:modId xmlns:p14="http://schemas.microsoft.com/office/powerpoint/2010/main" val="297887047"/>
              </p:ext>
            </p:extLst>
          </p:nvPr>
        </p:nvGraphicFramePr>
        <p:xfrm>
          <a:off x="0" y="3780890"/>
          <a:ext cx="8842344" cy="292053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Object 3"/>
          <p:cNvGraphicFramePr>
            <a:graphicFrameLocks noChangeAspect="1"/>
          </p:cNvGraphicFramePr>
          <p:nvPr>
            <p:extLst>
              <p:ext uri="{D42A27DB-BD31-4B8C-83A1-F6EECF244321}">
                <p14:modId xmlns:p14="http://schemas.microsoft.com/office/powerpoint/2010/main" val="1918484861"/>
              </p:ext>
            </p:extLst>
          </p:nvPr>
        </p:nvGraphicFramePr>
        <p:xfrm>
          <a:off x="162838" y="955349"/>
          <a:ext cx="9144000" cy="2942506"/>
        </p:xfrm>
        <a:graphic>
          <a:graphicData uri="http://schemas.openxmlformats.org/drawingml/2006/chart">
            <c:chart xmlns:c="http://schemas.openxmlformats.org/drawingml/2006/chart" xmlns:r="http://schemas.openxmlformats.org/officeDocument/2006/relationships" r:id="rId3"/>
          </a:graphicData>
        </a:graphic>
      </p:graphicFrame>
      <p:sp>
        <p:nvSpPr>
          <p:cNvPr id="9" name="Прямоугольник 8"/>
          <p:cNvSpPr/>
          <p:nvPr/>
        </p:nvSpPr>
        <p:spPr>
          <a:xfrm>
            <a:off x="267129" y="6515641"/>
            <a:ext cx="5662530" cy="307777"/>
          </a:xfrm>
          <a:prstGeom prst="rect">
            <a:avLst/>
          </a:prstGeom>
        </p:spPr>
        <p:txBody>
          <a:bodyPr wrap="square">
            <a:spAutoFit/>
          </a:bodyPr>
          <a:lstStyle/>
          <a:p>
            <a:pPr eaLnBrk="1" hangingPunct="1">
              <a:defRPr/>
            </a:pPr>
            <a:r>
              <a:rPr lang="en-US" sz="1400" dirty="0">
                <a:cs typeface="Arial" panose="020B0604020202020204" pitchFamily="34" charset="0"/>
              </a:rPr>
              <a:t>Source: </a:t>
            </a:r>
            <a:r>
              <a:rPr lang="uk-UA" sz="1400" dirty="0">
                <a:cs typeface="Arial" panose="020B0604020202020204" pitchFamily="34" charset="0"/>
              </a:rPr>
              <a:t> </a:t>
            </a:r>
            <a:r>
              <a:rPr lang="en-US" sz="1400" dirty="0">
                <a:cs typeface="Arial" panose="020B0604020202020204" pitchFamily="34" charset="0"/>
              </a:rPr>
              <a:t>Eurostat</a:t>
            </a:r>
            <a:endParaRPr lang="ru-RU" sz="1400" dirty="0">
              <a:cs typeface="Arial" panose="020B0604020202020204" pitchFamily="34" charset="0"/>
            </a:endParaRPr>
          </a:p>
        </p:txBody>
      </p:sp>
    </p:spTree>
    <p:extLst>
      <p:ext uri="{BB962C8B-B14F-4D97-AF65-F5344CB8AC3E}">
        <p14:creationId xmlns:p14="http://schemas.microsoft.com/office/powerpoint/2010/main" val="905767550"/>
      </p:ext>
    </p:extLst>
  </p:cSld>
  <p:clrMapOvr>
    <a:masterClrMapping/>
  </p:clrMapOvr>
  <p:transition spd="med">
    <p:split orient="ver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41912" y="451262"/>
            <a:ext cx="6388924" cy="966376"/>
          </a:xfrm>
        </p:spPr>
        <p:txBody>
          <a:bodyPr/>
          <a:lstStyle/>
          <a:p>
            <a:r>
              <a:rPr lang="en-US" altLang="ru-RU" sz="2000" i="1" dirty="0">
                <a:solidFill>
                  <a:srgbClr val="0070C0"/>
                </a:solidFill>
              </a:rPr>
              <a:t>Life expectancy at birth, 2013</a:t>
            </a:r>
            <a:endParaRPr lang="ru-RU" sz="2000" i="1" dirty="0">
              <a:solidFill>
                <a:srgbClr val="0070C0"/>
              </a:solidFill>
            </a:endParaRPr>
          </a:p>
        </p:txBody>
      </p:sp>
      <p:graphicFrame>
        <p:nvGraphicFramePr>
          <p:cNvPr id="7" name="Объект 3"/>
          <p:cNvGraphicFramePr>
            <a:graphicFrameLocks noGrp="1"/>
          </p:cNvGraphicFramePr>
          <p:nvPr>
            <p:ph idx="1"/>
            <p:extLst>
              <p:ext uri="{D42A27DB-BD31-4B8C-83A1-F6EECF244321}">
                <p14:modId xmlns:p14="http://schemas.microsoft.com/office/powerpoint/2010/main" val="637148846"/>
              </p:ext>
            </p:extLst>
          </p:nvPr>
        </p:nvGraphicFramePr>
        <p:xfrm>
          <a:off x="149630" y="1130530"/>
          <a:ext cx="8446684" cy="5727469"/>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6966065" y="6550222"/>
            <a:ext cx="2304789" cy="307777"/>
          </a:xfrm>
          <a:prstGeom prst="rect">
            <a:avLst/>
          </a:prstGeom>
          <a:noFill/>
        </p:spPr>
        <p:txBody>
          <a:bodyPr wrap="square" rtlCol="0">
            <a:spAutoFit/>
          </a:bodyPr>
          <a:lstStyle/>
          <a:p>
            <a:pPr eaLnBrk="1" hangingPunct="1">
              <a:defRPr/>
            </a:pPr>
            <a:r>
              <a:rPr lang="en-US" sz="1400" dirty="0">
                <a:cs typeface="Arial" panose="020B0604020202020204" pitchFamily="34" charset="0"/>
              </a:rPr>
              <a:t>Source: </a:t>
            </a:r>
            <a:r>
              <a:rPr lang="uk-UA" sz="1400" dirty="0">
                <a:cs typeface="Arial" panose="020B0604020202020204" pitchFamily="34" charset="0"/>
              </a:rPr>
              <a:t> </a:t>
            </a:r>
            <a:r>
              <a:rPr lang="en-US" sz="1400" dirty="0">
                <a:cs typeface="Arial" panose="020B0604020202020204" pitchFamily="34" charset="0"/>
              </a:rPr>
              <a:t>Eurostat</a:t>
            </a:r>
            <a:endParaRPr lang="ru-RU" sz="1400" dirty="0">
              <a:cs typeface="Arial" panose="020B0604020202020204" pitchFamily="34" charset="0"/>
            </a:endParaRPr>
          </a:p>
        </p:txBody>
      </p:sp>
    </p:spTree>
    <p:extLst>
      <p:ext uri="{BB962C8B-B14F-4D97-AF65-F5344CB8AC3E}">
        <p14:creationId xmlns:p14="http://schemas.microsoft.com/office/powerpoint/2010/main" val="543088483"/>
      </p:ext>
    </p:extLst>
  </p:cSld>
  <p:clrMapOvr>
    <a:masterClrMapping/>
  </p:clrMapOvr>
  <p:transition spd="med">
    <p:split orient="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517775"/>
            <a:ext cx="8229600" cy="938213"/>
          </a:xfrm>
        </p:spPr>
        <p:txBody>
          <a:bodyPr/>
          <a:lstStyle/>
          <a:p>
            <a:pPr>
              <a:defRPr/>
            </a:pPr>
            <a:r>
              <a:rPr lang="en-GB" sz="2400" i="1" dirty="0">
                <a:solidFill>
                  <a:srgbClr val="0070C0"/>
                </a:solidFill>
                <a:latin typeface="+mn-lt"/>
                <a:ea typeface="ＭＳ Ｐゴシック" charset="-128"/>
              </a:rPr>
              <a:t>Population size and structure</a:t>
            </a:r>
            <a:endParaRPr lang="ru-RU" sz="2400" i="1" dirty="0">
              <a:solidFill>
                <a:srgbClr val="0070C0"/>
              </a:solidFill>
              <a:latin typeface="+mn-lt"/>
              <a:ea typeface="ＭＳ Ｐゴシック" charset="-128"/>
            </a:endParaRPr>
          </a:p>
        </p:txBody>
      </p:sp>
    </p:spTree>
  </p:cSld>
  <p:clrMapOvr>
    <a:masterClrMapping/>
  </p:clrMapOvr>
  <p:transition spd="med">
    <p:split orient="ver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4816" y="538618"/>
            <a:ext cx="6632184" cy="879019"/>
          </a:xfrm>
        </p:spPr>
        <p:txBody>
          <a:bodyPr/>
          <a:lstStyle/>
          <a:p>
            <a:r>
              <a:rPr lang="en-US" altLang="ru-RU" sz="2000" i="1" dirty="0">
                <a:solidFill>
                  <a:srgbClr val="0070C0"/>
                </a:solidFill>
                <a:cs typeface="Arial" pitchFamily="34" charset="0"/>
              </a:rPr>
              <a:t>Life expectancy difference of referent countries and Ukraine, 2013</a:t>
            </a:r>
            <a:endParaRPr lang="ru-RU" sz="2000" dirty="0">
              <a:solidFill>
                <a:srgbClr val="0070C0"/>
              </a:solidFill>
            </a:endParaRPr>
          </a:p>
        </p:txBody>
      </p:sp>
      <p:graphicFrame>
        <p:nvGraphicFramePr>
          <p:cNvPr id="5" name="Таблица 4"/>
          <p:cNvGraphicFramePr>
            <a:graphicFrameLocks noGrp="1"/>
          </p:cNvGraphicFramePr>
          <p:nvPr>
            <p:extLst>
              <p:ext uri="{D42A27DB-BD31-4B8C-83A1-F6EECF244321}">
                <p14:modId xmlns:p14="http://schemas.microsoft.com/office/powerpoint/2010/main" val="1078174766"/>
              </p:ext>
            </p:extLst>
          </p:nvPr>
        </p:nvGraphicFramePr>
        <p:xfrm>
          <a:off x="457200" y="1600200"/>
          <a:ext cx="7289800" cy="4506916"/>
        </p:xfrm>
        <a:graphic>
          <a:graphicData uri="http://schemas.openxmlformats.org/drawingml/2006/table">
            <a:tbl>
              <a:tblPr/>
              <a:tblGrid>
                <a:gridCol w="2508250">
                  <a:extLst>
                    <a:ext uri="{9D8B030D-6E8A-4147-A177-3AD203B41FA5}">
                      <a16:colId xmlns:a16="http://schemas.microsoft.com/office/drawing/2014/main" val="20000"/>
                    </a:ext>
                  </a:extLst>
                </a:gridCol>
                <a:gridCol w="1195387">
                  <a:extLst>
                    <a:ext uri="{9D8B030D-6E8A-4147-A177-3AD203B41FA5}">
                      <a16:colId xmlns:a16="http://schemas.microsoft.com/office/drawing/2014/main" val="20001"/>
                    </a:ext>
                  </a:extLst>
                </a:gridCol>
                <a:gridCol w="1196975">
                  <a:extLst>
                    <a:ext uri="{9D8B030D-6E8A-4147-A177-3AD203B41FA5}">
                      <a16:colId xmlns:a16="http://schemas.microsoft.com/office/drawing/2014/main" val="20002"/>
                    </a:ext>
                  </a:extLst>
                </a:gridCol>
                <a:gridCol w="1193800">
                  <a:extLst>
                    <a:ext uri="{9D8B030D-6E8A-4147-A177-3AD203B41FA5}">
                      <a16:colId xmlns:a16="http://schemas.microsoft.com/office/drawing/2014/main" val="20003"/>
                    </a:ext>
                  </a:extLst>
                </a:gridCol>
                <a:gridCol w="1195388">
                  <a:extLst>
                    <a:ext uri="{9D8B030D-6E8A-4147-A177-3AD203B41FA5}">
                      <a16:colId xmlns:a16="http://schemas.microsoft.com/office/drawing/2014/main" val="20004"/>
                    </a:ext>
                  </a:extLst>
                </a:gridCol>
              </a:tblGrid>
              <a:tr h="252413">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Males</a:t>
                      </a:r>
                      <a:r>
                        <a:rPr kumimoji="0" lang="en-GB" altLang="ru-RU" sz="16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rPr>
                        <a:t>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endParaRPr kumimoji="0" lang="en-GB" altLang="ru-RU" sz="1400" b="1"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Females</a:t>
                      </a:r>
                      <a:r>
                        <a:rPr kumimoji="0" lang="en-GB" altLang="ru-RU" sz="16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rPr>
                        <a:t>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endParaRPr kumimoji="0" lang="en-GB" altLang="ru-RU" sz="1400" b="1"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49238">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at birth</a:t>
                      </a:r>
                      <a:endParaRPr kumimoji="0" lang="en-GB" altLang="ru-RU" sz="16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at 60</a:t>
                      </a:r>
                      <a:endParaRPr kumimoji="0" lang="en-GB" altLang="ru-RU" sz="16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at birth</a:t>
                      </a:r>
                      <a:endParaRPr kumimoji="0" lang="en-GB" altLang="ru-RU" sz="16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at 60</a:t>
                      </a:r>
                      <a:endParaRPr kumimoji="0" lang="en-GB" altLang="ru-RU" sz="16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50825">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Russian Federation</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-1.8</a:t>
                      </a:r>
                      <a:endParaRPr kumimoji="0" lang="en-GB" altLang="ru-RU" sz="16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-0.1</a:t>
                      </a:r>
                      <a:endParaRPr kumimoji="0" lang="en-GB" altLang="ru-RU" sz="16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-0.4</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0.3</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50825">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Kazakhstan</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-1.5</a:t>
                      </a:r>
                      <a:endParaRPr kumimoji="0" lang="en-GB" altLang="ru-RU" sz="16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-0.7</a:t>
                      </a:r>
                      <a:endParaRPr kumimoji="0" lang="en-GB" altLang="ru-RU" sz="16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-1.9</a:t>
                      </a:r>
                      <a:endParaRPr kumimoji="0" lang="en-GB" altLang="ru-RU" sz="16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-1.0</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49238">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Belarus</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0.9</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-0.2</a:t>
                      </a:r>
                      <a:endParaRPr kumimoji="0" lang="en-GB" altLang="ru-RU" sz="16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1.6</a:t>
                      </a:r>
                      <a:endParaRPr kumimoji="0" lang="en-GB" altLang="ru-RU" sz="16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0.7</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50825">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Lithuania</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2.8</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1.6</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3.7</a:t>
                      </a:r>
                      <a:endParaRPr kumimoji="0" lang="en-GB" altLang="ru-RU" sz="16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2.7</a:t>
                      </a:r>
                      <a:endParaRPr kumimoji="0" lang="en-GB" altLang="ru-RU" sz="16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50825">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Latvia</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3.0</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1.1</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3.3</a:t>
                      </a:r>
                      <a:endParaRPr kumimoji="0" lang="en-GB" altLang="ru-RU" sz="16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2.3</a:t>
                      </a:r>
                      <a:endParaRPr kumimoji="0" lang="en-GB" altLang="ru-RU" sz="16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49238">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Bulgaria</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4.3</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1.5</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1.3</a:t>
                      </a:r>
                      <a:endParaRPr kumimoji="0" lang="en-GB" altLang="ru-RU" sz="16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0.5</a:t>
                      </a:r>
                      <a:endParaRPr kumimoji="0" lang="en-GB" altLang="ru-RU" sz="16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50825">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Hungary</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5.8</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1.9</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2.7</a:t>
                      </a:r>
                      <a:endParaRPr kumimoji="0" lang="en-GB" altLang="ru-RU" sz="16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1.3</a:t>
                      </a:r>
                      <a:endParaRPr kumimoji="0" lang="en-GB" altLang="ru-RU" sz="16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50825">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Estonia</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6.0</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2.7</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5.3</a:t>
                      </a:r>
                      <a:endParaRPr kumimoji="0" lang="en-GB" altLang="ru-RU" sz="16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3.6</a:t>
                      </a:r>
                      <a:endParaRPr kumimoji="0" lang="en-GB" altLang="ru-RU" sz="16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49238">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Slovakia</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6.8</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5.7</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3.8</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4.9</a:t>
                      </a:r>
                      <a:endParaRPr kumimoji="0" lang="en-GB" altLang="ru-RU" sz="16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50825">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Poland</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7.4</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3.7</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5.4</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3.6</a:t>
                      </a:r>
                      <a:endParaRPr kumimoji="0" lang="en-GB" altLang="ru-RU" sz="16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50825">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Germany</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11.4</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5.8</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6.6</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4.4</a:t>
                      </a:r>
                      <a:endParaRPr kumimoji="0" lang="en-GB" altLang="ru-RU" sz="16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49238">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France</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13.0</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7.6</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9.2</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7.1</a:t>
                      </a:r>
                      <a:endParaRPr kumimoji="0" lang="en-GB" altLang="ru-RU" sz="16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50825">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Spain</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13.6</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7.4</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9.4</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6.8</a:t>
                      </a:r>
                      <a:endParaRPr kumimoji="0" lang="en-GB" altLang="ru-RU" sz="16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250825">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Italy</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13.9</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7.5</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8.8</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6.1</a:t>
                      </a:r>
                      <a:endParaRPr kumimoji="0" lang="en-GB" altLang="ru-RU" sz="16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r h="249238">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Sweden</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14.1</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7.1</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8.0</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4.8</a:t>
                      </a:r>
                      <a:endParaRPr kumimoji="0" lang="en-GB" altLang="ru-RU" sz="16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r h="250825">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Switzerland</a:t>
                      </a:r>
                      <a:endParaRPr kumimoji="0" lang="en-GB" altLang="ru-RU" sz="16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14.6</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8.1</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8.9</a:t>
                      </a:r>
                      <a:endParaRPr kumimoji="0" lang="en-GB" altLang="ru-RU" sz="16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6.3</a:t>
                      </a:r>
                      <a:endParaRPr kumimoji="0" lang="en-GB" altLang="ru-RU" sz="16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7"/>
                  </a:ext>
                </a:extLst>
              </a:tr>
            </a:tbl>
          </a:graphicData>
        </a:graphic>
      </p:graphicFrame>
      <p:sp>
        <p:nvSpPr>
          <p:cNvPr id="7" name="TextBox 6"/>
          <p:cNvSpPr txBox="1"/>
          <p:nvPr/>
        </p:nvSpPr>
        <p:spPr>
          <a:xfrm>
            <a:off x="601249" y="6289679"/>
            <a:ext cx="7337815" cy="307777"/>
          </a:xfrm>
          <a:prstGeom prst="rect">
            <a:avLst/>
          </a:prstGeom>
          <a:noFill/>
        </p:spPr>
        <p:txBody>
          <a:bodyPr wrap="square" rtlCol="0">
            <a:spAutoFit/>
          </a:bodyPr>
          <a:lstStyle/>
          <a:p>
            <a:r>
              <a:rPr lang="en-US" sz="1400" i="1" dirty="0">
                <a:cs typeface="Arial" panose="020B0604020202020204" pitchFamily="34" charset="0"/>
              </a:rPr>
              <a:t>Source: </a:t>
            </a:r>
            <a:r>
              <a:rPr lang="uk-UA" sz="1400" i="1" dirty="0">
                <a:cs typeface="Arial" panose="020B0604020202020204" pitchFamily="34" charset="0"/>
              </a:rPr>
              <a:t> </a:t>
            </a:r>
            <a:r>
              <a:rPr lang="en-US" sz="1400" i="1" dirty="0">
                <a:cs typeface="Arial" panose="020B0604020202020204" pitchFamily="34" charset="0"/>
              </a:rPr>
              <a:t>UN World Population Prospects, the 2015 Revision</a:t>
            </a:r>
            <a:endParaRPr lang="ru-RU" sz="1400" i="1" dirty="0">
              <a:cs typeface="Arial" panose="020B0604020202020204" pitchFamily="34" charset="0"/>
            </a:endParaRPr>
          </a:p>
        </p:txBody>
      </p:sp>
    </p:spTree>
  </p:cSld>
  <p:clrMapOvr>
    <a:masterClrMapping/>
  </p:clrMapOvr>
  <p:transition spd="med">
    <p:split orient="ver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65078"/>
            <a:ext cx="8229600" cy="503433"/>
          </a:xfrm>
        </p:spPr>
        <p:txBody>
          <a:bodyPr/>
          <a:lstStyle/>
          <a:p>
            <a:r>
              <a:rPr lang="en-US" altLang="ru-RU" sz="2000" i="1" dirty="0">
                <a:solidFill>
                  <a:srgbClr val="0070C0"/>
                </a:solidFill>
              </a:rPr>
              <a:t>Probability of death, 2013, </a:t>
            </a:r>
            <a:r>
              <a:rPr lang="uk-UA" sz="2000" i="1" dirty="0">
                <a:solidFill>
                  <a:srgbClr val="0070C0"/>
                </a:solidFill>
                <a:ea typeface="ＭＳ Ｐゴシック" charset="0"/>
                <a:cs typeface="Arial"/>
              </a:rPr>
              <a:t>‰</a:t>
            </a:r>
            <a:endParaRPr lang="ru-RU" sz="2000" dirty="0">
              <a:solidFill>
                <a:srgbClr val="0070C0"/>
              </a:solidFill>
            </a:endParaRPr>
          </a:p>
        </p:txBody>
      </p:sp>
      <p:graphicFrame>
        <p:nvGraphicFramePr>
          <p:cNvPr id="4" name="Таблица 3"/>
          <p:cNvGraphicFramePr>
            <a:graphicFrameLocks noGrp="1"/>
          </p:cNvGraphicFramePr>
          <p:nvPr>
            <p:extLst>
              <p:ext uri="{D42A27DB-BD31-4B8C-83A1-F6EECF244321}">
                <p14:modId xmlns:p14="http://schemas.microsoft.com/office/powerpoint/2010/main" val="1818304812"/>
              </p:ext>
            </p:extLst>
          </p:nvPr>
        </p:nvGraphicFramePr>
        <p:xfrm>
          <a:off x="457200" y="1291975"/>
          <a:ext cx="8472490" cy="4880612"/>
        </p:xfrm>
        <a:graphic>
          <a:graphicData uri="http://schemas.openxmlformats.org/drawingml/2006/table">
            <a:tbl>
              <a:tblPr/>
              <a:tblGrid>
                <a:gridCol w="2148214">
                  <a:extLst>
                    <a:ext uri="{9D8B030D-6E8A-4147-A177-3AD203B41FA5}">
                      <a16:colId xmlns:a16="http://schemas.microsoft.com/office/drawing/2014/main" val="20000"/>
                    </a:ext>
                  </a:extLst>
                </a:gridCol>
                <a:gridCol w="1054046">
                  <a:extLst>
                    <a:ext uri="{9D8B030D-6E8A-4147-A177-3AD203B41FA5}">
                      <a16:colId xmlns:a16="http://schemas.microsoft.com/office/drawing/2014/main" val="20001"/>
                    </a:ext>
                  </a:extLst>
                </a:gridCol>
                <a:gridCol w="1054046">
                  <a:extLst>
                    <a:ext uri="{9D8B030D-6E8A-4147-A177-3AD203B41FA5}">
                      <a16:colId xmlns:a16="http://schemas.microsoft.com/office/drawing/2014/main" val="20002"/>
                    </a:ext>
                  </a:extLst>
                </a:gridCol>
                <a:gridCol w="1054046">
                  <a:extLst>
                    <a:ext uri="{9D8B030D-6E8A-4147-A177-3AD203B41FA5}">
                      <a16:colId xmlns:a16="http://schemas.microsoft.com/office/drawing/2014/main" val="20003"/>
                    </a:ext>
                  </a:extLst>
                </a:gridCol>
                <a:gridCol w="1054046">
                  <a:extLst>
                    <a:ext uri="{9D8B030D-6E8A-4147-A177-3AD203B41FA5}">
                      <a16:colId xmlns:a16="http://schemas.microsoft.com/office/drawing/2014/main" val="20004"/>
                    </a:ext>
                  </a:extLst>
                </a:gridCol>
                <a:gridCol w="1054046">
                  <a:extLst>
                    <a:ext uri="{9D8B030D-6E8A-4147-A177-3AD203B41FA5}">
                      <a16:colId xmlns:a16="http://schemas.microsoft.com/office/drawing/2014/main" val="20005"/>
                    </a:ext>
                  </a:extLst>
                </a:gridCol>
                <a:gridCol w="1054046">
                  <a:extLst>
                    <a:ext uri="{9D8B030D-6E8A-4147-A177-3AD203B41FA5}">
                      <a16:colId xmlns:a16="http://schemas.microsoft.com/office/drawing/2014/main" val="20006"/>
                    </a:ext>
                  </a:extLst>
                </a:gridCol>
              </a:tblGrid>
              <a:tr h="277813">
                <a:tc rowSpan="2">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rPr>
                        <a:t> </a:t>
                      </a:r>
                    </a:p>
                  </a:txBody>
                  <a:tcPr anchor="b"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Males</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rPr>
                        <a:t> </a:t>
                      </a:r>
                    </a:p>
                  </a:txBody>
                  <a:tcPr anchor="b"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rPr>
                        <a:t> </a:t>
                      </a:r>
                    </a:p>
                    <a:p>
                      <a:pPr marL="0" marR="0" lvl="0" indent="0" algn="ct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Females</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77813">
                <a:tc vMerge="1">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endParaRPr kumimoji="0" lang="en-GB" altLang="ru-RU" sz="1200" b="1"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q(20-60)</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q(20-40)</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q(40-60)</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q(20-60)</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q(20-40)</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q(40-60)</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47650">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Switzerland</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65.4</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10.8</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55.2</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37.9</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5.2</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32.9</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47650">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Sweden</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65.9</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14.5</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52.1</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43.0</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6.6</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36.6</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47650">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Italy</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67.7</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11.3</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57.1</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38.8</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5.3</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33.7</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47650">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Spain</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78.5</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9.7</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69.4</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38.8</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5.0</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34.0</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46063">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United Kingdom</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83.0</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15.6</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68.5</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52.8</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8.0</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45.1</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79400">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Germany</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92.1</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12.9</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80.3</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50.6</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6.5</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44.4</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46063">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France</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104.2</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17.6</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88.1</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49.8</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7.1</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43.0</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47650">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Czech Republic</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118.5</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18.4</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102.0</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55.8</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7.2</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49.0</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47650">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Slovakia</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154.3</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21.3</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135.9</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64.9</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8.3</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57.1</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47650">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Estonia</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167.4</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34.7</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137.5</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65.9</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10.9</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55.5</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47650">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Poland</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171.6</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27.3</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148.4</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66.4</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7.6</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59.2</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47650">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Hungary</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180.8</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17.6</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166.1</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85.0</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8.2</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77.4</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47650">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Bulgaria</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182.4</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25.7</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160.9</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80.8</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11.3</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70.3</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246063">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Latvia</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240.1</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43.9</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205.2</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93.1</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15.5</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78.8</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r h="247650">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Lithuania</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262.6</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57.5</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217.6</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89.8</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15.1</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75.8</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r h="247650">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Belarus</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271.3</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56.5</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227.7</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94.1</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17.1</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78.3</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7"/>
                  </a:ext>
                </a:extLst>
              </a:tr>
              <a:tr h="247650">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Ukraine</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289.4</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67.3</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238.1</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109.8</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22.9</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88.9</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8"/>
                  </a:ext>
                </a:extLst>
              </a:tr>
            </a:tbl>
          </a:graphicData>
        </a:graphic>
      </p:graphicFrame>
      <p:sp>
        <p:nvSpPr>
          <p:cNvPr id="5" name="TextBox 4"/>
          <p:cNvSpPr txBox="1"/>
          <p:nvPr/>
        </p:nvSpPr>
        <p:spPr>
          <a:xfrm>
            <a:off x="663879" y="6550223"/>
            <a:ext cx="7177414" cy="307777"/>
          </a:xfrm>
          <a:prstGeom prst="rect">
            <a:avLst/>
          </a:prstGeom>
          <a:noFill/>
        </p:spPr>
        <p:txBody>
          <a:bodyPr wrap="square" rtlCol="0">
            <a:spAutoFit/>
          </a:bodyPr>
          <a:lstStyle/>
          <a:p>
            <a:pPr eaLnBrk="1" hangingPunct="1">
              <a:defRPr/>
            </a:pPr>
            <a:r>
              <a:rPr lang="en-US" sz="1400" dirty="0">
                <a:cs typeface="Arial" panose="020B0604020202020204" pitchFamily="34" charset="0"/>
              </a:rPr>
              <a:t>Source: </a:t>
            </a:r>
            <a:r>
              <a:rPr lang="uk-UA" sz="1400" dirty="0">
                <a:cs typeface="Arial" panose="020B0604020202020204" pitchFamily="34" charset="0"/>
              </a:rPr>
              <a:t> </a:t>
            </a:r>
            <a:r>
              <a:rPr lang="en-US" sz="1400" dirty="0">
                <a:cs typeface="Arial" panose="020B0604020202020204" pitchFamily="34" charset="0"/>
              </a:rPr>
              <a:t>UN World Population Prospects, the 2015 Revision</a:t>
            </a:r>
            <a:endParaRPr lang="ru-RU" sz="1400" dirty="0">
              <a:cs typeface="Arial" panose="020B0604020202020204" pitchFamily="34" charset="0"/>
            </a:endParaRPr>
          </a:p>
        </p:txBody>
      </p:sp>
    </p:spTree>
    <p:extLst>
      <p:ext uri="{BB962C8B-B14F-4D97-AF65-F5344CB8AC3E}">
        <p14:creationId xmlns:p14="http://schemas.microsoft.com/office/powerpoint/2010/main" val="416278776"/>
      </p:ext>
    </p:extLst>
  </p:cSld>
  <p:clrMapOvr>
    <a:masterClrMapping/>
  </p:clrMapOvr>
  <p:transition spd="med">
    <p:split orient="vert"/>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75989"/>
            <a:ext cx="8229600" cy="801666"/>
          </a:xfrm>
        </p:spPr>
        <p:txBody>
          <a:bodyPr/>
          <a:lstStyle/>
          <a:p>
            <a:r>
              <a:rPr lang="en-US" altLang="ru-RU" sz="2000" i="1" dirty="0">
                <a:solidFill>
                  <a:srgbClr val="0070C0"/>
                </a:solidFill>
              </a:rPr>
              <a:t>Ratio of death probability (Ukraine = 1000)</a:t>
            </a:r>
            <a:endParaRPr lang="ru-RU" sz="2000" dirty="0">
              <a:solidFill>
                <a:srgbClr val="0070C0"/>
              </a:solidFill>
            </a:endParaRPr>
          </a:p>
        </p:txBody>
      </p:sp>
      <p:graphicFrame>
        <p:nvGraphicFramePr>
          <p:cNvPr id="4" name="Таблица 3"/>
          <p:cNvGraphicFramePr>
            <a:graphicFrameLocks noGrp="1"/>
          </p:cNvGraphicFramePr>
          <p:nvPr>
            <p:extLst>
              <p:ext uri="{D42A27DB-BD31-4B8C-83A1-F6EECF244321}">
                <p14:modId xmlns:p14="http://schemas.microsoft.com/office/powerpoint/2010/main" val="2061705642"/>
              </p:ext>
            </p:extLst>
          </p:nvPr>
        </p:nvGraphicFramePr>
        <p:xfrm>
          <a:off x="457200" y="1600200"/>
          <a:ext cx="8498911" cy="4802191"/>
        </p:xfrm>
        <a:graphic>
          <a:graphicData uri="http://schemas.openxmlformats.org/drawingml/2006/table">
            <a:tbl>
              <a:tblPr/>
              <a:tblGrid>
                <a:gridCol w="2345257">
                  <a:extLst>
                    <a:ext uri="{9D8B030D-6E8A-4147-A177-3AD203B41FA5}">
                      <a16:colId xmlns:a16="http://schemas.microsoft.com/office/drawing/2014/main" val="20000"/>
                    </a:ext>
                  </a:extLst>
                </a:gridCol>
                <a:gridCol w="1025609">
                  <a:extLst>
                    <a:ext uri="{9D8B030D-6E8A-4147-A177-3AD203B41FA5}">
                      <a16:colId xmlns:a16="http://schemas.microsoft.com/office/drawing/2014/main" val="20001"/>
                    </a:ext>
                  </a:extLst>
                </a:gridCol>
                <a:gridCol w="1025609">
                  <a:extLst>
                    <a:ext uri="{9D8B030D-6E8A-4147-A177-3AD203B41FA5}">
                      <a16:colId xmlns:a16="http://schemas.microsoft.com/office/drawing/2014/main" val="20002"/>
                    </a:ext>
                  </a:extLst>
                </a:gridCol>
                <a:gridCol w="1025609">
                  <a:extLst>
                    <a:ext uri="{9D8B030D-6E8A-4147-A177-3AD203B41FA5}">
                      <a16:colId xmlns:a16="http://schemas.microsoft.com/office/drawing/2014/main" val="20003"/>
                    </a:ext>
                  </a:extLst>
                </a:gridCol>
                <a:gridCol w="1025609">
                  <a:extLst>
                    <a:ext uri="{9D8B030D-6E8A-4147-A177-3AD203B41FA5}">
                      <a16:colId xmlns:a16="http://schemas.microsoft.com/office/drawing/2014/main" val="20004"/>
                    </a:ext>
                  </a:extLst>
                </a:gridCol>
                <a:gridCol w="1025609">
                  <a:extLst>
                    <a:ext uri="{9D8B030D-6E8A-4147-A177-3AD203B41FA5}">
                      <a16:colId xmlns:a16="http://schemas.microsoft.com/office/drawing/2014/main" val="20005"/>
                    </a:ext>
                  </a:extLst>
                </a:gridCol>
                <a:gridCol w="1025609">
                  <a:extLst>
                    <a:ext uri="{9D8B030D-6E8A-4147-A177-3AD203B41FA5}">
                      <a16:colId xmlns:a16="http://schemas.microsoft.com/office/drawing/2014/main" val="20006"/>
                    </a:ext>
                  </a:extLst>
                </a:gridCol>
              </a:tblGrid>
              <a:tr h="285750">
                <a:tc rowSpan="2">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rPr>
                        <a:t> </a:t>
                      </a:r>
                    </a:p>
                  </a:txBody>
                  <a:tcPr anchor="b"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Males</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rPr>
                        <a:t> </a:t>
                      </a:r>
                    </a:p>
                  </a:txBody>
                  <a:tcPr anchor="b"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rPr>
                        <a:t> </a:t>
                      </a:r>
                    </a:p>
                  </a:txBody>
                  <a:tcPr anchor="b"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err="1">
                          <a:ln>
                            <a:noFill/>
                          </a:ln>
                          <a:solidFill>
                            <a:schemeClr val="tx1"/>
                          </a:solidFill>
                          <a:effectLst/>
                          <a:latin typeface="Arial Cyr" panose="020B0604020202020204" pitchFamily="34" charset="0"/>
                          <a:ea typeface="MS PGothic" panose="020B0600070205080204" pitchFamily="34" charset="-128"/>
                        </a:rPr>
                        <a:t>Femals</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rPr>
                        <a:t> </a:t>
                      </a:r>
                    </a:p>
                  </a:txBody>
                  <a:tcPr anchor="b"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87338">
                <a:tc vMerge="1">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endParaRPr kumimoji="0" lang="en-GB" altLang="ru-RU" sz="1200" b="1"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q(20-60)</a:t>
                      </a:r>
                      <a:endParaRPr kumimoji="0" lang="en-GB" altLang="ru-RU" sz="16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q(20-40)</a:t>
                      </a:r>
                      <a:endParaRPr kumimoji="0" lang="en-GB" altLang="ru-RU" sz="16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q(40-60)</a:t>
                      </a:r>
                      <a:endParaRPr kumimoji="0" lang="en-GB" altLang="ru-RU" sz="16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q(20-60)</a:t>
                      </a:r>
                      <a:endParaRPr kumimoji="0" lang="en-GB" altLang="ru-RU" sz="16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q(20-40)</a:t>
                      </a:r>
                      <a:endParaRPr kumimoji="0" lang="en-GB" altLang="ru-RU" sz="16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6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q(40-60)</a:t>
                      </a:r>
                      <a:endParaRPr kumimoji="0" lang="en-GB" altLang="ru-RU" sz="16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61938">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Switzerland</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226</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160</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232</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345</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228</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370</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60350">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Sweden</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228</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216</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219</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391</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289</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412</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63525">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Italy</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234</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168</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240</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353</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232</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379</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60350">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Spain</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271</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145</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292</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353</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216</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382</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85750">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United Kingdom</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287</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231</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288</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481</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349</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508</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60350">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Germany</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318</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192</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337</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461</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284</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500</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60350">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France</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360</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262</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370</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453</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308</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484</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87338">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Czech Republic</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410</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274</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428</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508</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313</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551</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60350">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Slovakia</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533</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316</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571</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591</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360</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642</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61938">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Estonia</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579</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516</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577</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600</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476</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625</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60350">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Poland</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593</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406</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623</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605</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332</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666</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61938">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Hungary</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625</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262</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698</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774</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358</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871</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61938">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Bulgaria</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630</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382</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676</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736</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493</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791</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260350">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Latvia</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830</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652</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862</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848</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677</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887</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r h="261938">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Lithuania</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907</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855</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914</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818</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660</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853</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r h="260350">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Belarus</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938</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841</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956</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857</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a:ln>
                            <a:noFill/>
                          </a:ln>
                          <a:solidFill>
                            <a:schemeClr val="tx1"/>
                          </a:solidFill>
                          <a:effectLst/>
                          <a:latin typeface="Arial Cyr" panose="020B0604020202020204" pitchFamily="34" charset="0"/>
                          <a:ea typeface="MS PGothic" panose="020B0600070205080204" pitchFamily="34" charset="-128"/>
                        </a:rPr>
                        <a:t>744</a:t>
                      </a:r>
                      <a:endParaRPr kumimoji="0" lang="en-GB" altLang="ru-RU" sz="18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50000"/>
                        </a:lnSpc>
                        <a:spcBef>
                          <a:spcPct val="0"/>
                        </a:spcBef>
                        <a:spcAft>
                          <a:spcPct val="0"/>
                        </a:spcAft>
                        <a:buClrTx/>
                        <a:buSzTx/>
                        <a:buFontTx/>
                        <a:buNone/>
                        <a:tabLst/>
                      </a:pPr>
                      <a:r>
                        <a:rPr kumimoji="0" lang="en-GB" altLang="ru-RU" sz="1800" b="0" i="0" u="none" strike="noStrike" cap="none" normalizeH="0" baseline="0" dirty="0">
                          <a:ln>
                            <a:noFill/>
                          </a:ln>
                          <a:solidFill>
                            <a:schemeClr val="tx1"/>
                          </a:solidFill>
                          <a:effectLst/>
                          <a:latin typeface="Arial Cyr" panose="020B0604020202020204" pitchFamily="34" charset="0"/>
                          <a:ea typeface="MS PGothic" panose="020B0600070205080204" pitchFamily="34" charset="-128"/>
                        </a:rPr>
                        <a:t>881</a:t>
                      </a:r>
                      <a:endParaRPr kumimoji="0" lang="en-GB" altLang="ru-RU" sz="1800" b="0" i="0" u="none" strike="noStrike" cap="none" normalizeH="0" baseline="0" dirty="0">
                        <a:ln>
                          <a:noFill/>
                        </a:ln>
                        <a:solidFill>
                          <a:schemeClr val="tx1"/>
                        </a:solidFill>
                        <a:effectLst/>
                        <a:latin typeface="Arial" panose="020B0604020202020204" pitchFamily="34" charset="0"/>
                        <a:ea typeface="MS PGothic" panose="020B0600070205080204"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7"/>
                  </a:ext>
                </a:extLst>
              </a:tr>
            </a:tbl>
          </a:graphicData>
        </a:graphic>
      </p:graphicFrame>
      <p:sp>
        <p:nvSpPr>
          <p:cNvPr id="5" name="TextBox 4"/>
          <p:cNvSpPr txBox="1"/>
          <p:nvPr/>
        </p:nvSpPr>
        <p:spPr>
          <a:xfrm>
            <a:off x="551145" y="6526061"/>
            <a:ext cx="8041710" cy="307777"/>
          </a:xfrm>
          <a:prstGeom prst="rect">
            <a:avLst/>
          </a:prstGeom>
          <a:noFill/>
        </p:spPr>
        <p:txBody>
          <a:bodyPr wrap="square" rtlCol="0">
            <a:spAutoFit/>
          </a:bodyPr>
          <a:lstStyle/>
          <a:p>
            <a:pPr eaLnBrk="1" hangingPunct="1">
              <a:defRPr/>
            </a:pPr>
            <a:r>
              <a:rPr lang="en-US" sz="1400" dirty="0">
                <a:cs typeface="Arial" panose="020B0604020202020204" pitchFamily="34" charset="0"/>
              </a:rPr>
              <a:t>Source: </a:t>
            </a:r>
            <a:r>
              <a:rPr lang="uk-UA" sz="1400" dirty="0">
                <a:cs typeface="Arial" panose="020B0604020202020204" pitchFamily="34" charset="0"/>
              </a:rPr>
              <a:t> </a:t>
            </a:r>
            <a:r>
              <a:rPr lang="en-US" sz="1400" dirty="0">
                <a:cs typeface="Arial" panose="020B0604020202020204" pitchFamily="34" charset="0"/>
              </a:rPr>
              <a:t>UN World Population Prospects, the 2015 Revision</a:t>
            </a:r>
            <a:endParaRPr lang="ru-RU" sz="1400" dirty="0">
              <a:cs typeface="Arial" panose="020B0604020202020204" pitchFamily="34" charset="0"/>
            </a:endParaRPr>
          </a:p>
        </p:txBody>
      </p:sp>
    </p:spTree>
    <p:extLst>
      <p:ext uri="{BB962C8B-B14F-4D97-AF65-F5344CB8AC3E}">
        <p14:creationId xmlns:p14="http://schemas.microsoft.com/office/powerpoint/2010/main" val="2043149953"/>
      </p:ext>
    </p:extLst>
  </p:cSld>
  <p:clrMapOvr>
    <a:masterClrMapping/>
  </p:clrMapOvr>
  <p:transition spd="med">
    <p:split orient="vert"/>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9CC6CB6-0DD2-B244-982E-A4217C18585E}"/>
              </a:ext>
            </a:extLst>
          </p:cNvPr>
          <p:cNvSpPr>
            <a:spLocks noGrp="1"/>
          </p:cNvSpPr>
          <p:nvPr>
            <p:ph type="title"/>
          </p:nvPr>
        </p:nvSpPr>
        <p:spPr>
          <a:xfrm>
            <a:off x="457200" y="615142"/>
            <a:ext cx="8229600" cy="802496"/>
          </a:xfrm>
        </p:spPr>
        <p:txBody>
          <a:bodyPr/>
          <a:lstStyle/>
          <a:p>
            <a:r>
              <a:rPr lang="en-GB" sz="2000" dirty="0">
                <a:solidFill>
                  <a:srgbClr val="0070C0"/>
                </a:solidFill>
              </a:rPr>
              <a:t>Cause-of-death structure of mortality, 2013</a:t>
            </a:r>
            <a:endParaRPr lang="ru-RU" sz="2000" dirty="0">
              <a:solidFill>
                <a:srgbClr val="0070C0"/>
              </a:solidFill>
            </a:endParaRPr>
          </a:p>
        </p:txBody>
      </p:sp>
      <p:pic>
        <p:nvPicPr>
          <p:cNvPr id="4" name="Місце для діаграми 3">
            <a:extLst>
              <a:ext uri="{FF2B5EF4-FFF2-40B4-BE49-F238E27FC236}">
                <a16:creationId xmlns:a16="http://schemas.microsoft.com/office/drawing/2014/main" id="{96399894-377B-4242-A758-0A62C2A73E7A}"/>
              </a:ext>
            </a:extLst>
          </p:cNvPr>
          <p:cNvPicPr>
            <a:picLock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12783" y="2136808"/>
            <a:ext cx="7026442" cy="42254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pic>
    </p:spTree>
    <p:extLst>
      <p:ext uri="{BB962C8B-B14F-4D97-AF65-F5344CB8AC3E}">
        <p14:creationId xmlns:p14="http://schemas.microsoft.com/office/powerpoint/2010/main" val="3969647843"/>
      </p:ext>
    </p:extLst>
  </p:cSld>
  <p:clrMapOvr>
    <a:masterClrMapping/>
  </p:clrMapOvr>
  <p:transition spd="med">
    <p:split orient="vert"/>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2826" y="2602201"/>
            <a:ext cx="8229600" cy="1143000"/>
          </a:xfrm>
        </p:spPr>
        <p:txBody>
          <a:bodyPr/>
          <a:lstStyle/>
          <a:p>
            <a:r>
              <a:rPr lang="en-GB" sz="3200" i="1" dirty="0">
                <a:solidFill>
                  <a:srgbClr val="0070C0"/>
                </a:solidFill>
              </a:rPr>
              <a:t>Migration</a:t>
            </a:r>
            <a:r>
              <a:rPr lang="en-GB" sz="3200" i="1" dirty="0">
                <a:solidFill>
                  <a:srgbClr val="000099"/>
                </a:solidFill>
              </a:rPr>
              <a:t> </a:t>
            </a:r>
            <a:endParaRPr lang="ru-RU" sz="3200" i="1" dirty="0">
              <a:solidFill>
                <a:srgbClr val="000099"/>
              </a:solidFill>
            </a:endParaRPr>
          </a:p>
        </p:txBody>
      </p:sp>
    </p:spTree>
    <p:extLst>
      <p:ext uri="{BB962C8B-B14F-4D97-AF65-F5344CB8AC3E}">
        <p14:creationId xmlns:p14="http://schemas.microsoft.com/office/powerpoint/2010/main" val="474830422"/>
      </p:ext>
    </p:extLst>
  </p:cSld>
  <p:clrMapOvr>
    <a:masterClrMapping/>
  </p:clrMapOvr>
  <p:transition spd="med">
    <p:split orient="vert"/>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idx="1"/>
          </p:nvPr>
        </p:nvSpPr>
        <p:spPr/>
        <p:txBody>
          <a:bodyPr/>
          <a:lstStyle/>
          <a:p>
            <a:pPr marL="0" indent="0">
              <a:buNone/>
            </a:pPr>
            <a:endParaRPr lang="uk-UA" sz="2000" dirty="0">
              <a:solidFill>
                <a:srgbClr val="000099"/>
              </a:solidFill>
            </a:endParaRPr>
          </a:p>
          <a:p>
            <a:pPr>
              <a:buFont typeface="Wingdings" panose="05000000000000000000" pitchFamily="2" charset="2"/>
              <a:buChar char="q"/>
            </a:pPr>
            <a:r>
              <a:rPr lang="en-US" sz="2000" dirty="0">
                <a:solidFill>
                  <a:srgbClr val="0070C0"/>
                </a:solidFill>
              </a:rPr>
              <a:t>In-migration flows compensate a mortality excess over birth rate in developed countries. The situation in Ukraine is </a:t>
            </a:r>
            <a:r>
              <a:rPr lang="en-US" sz="2000" dirty="0" smtClean="0">
                <a:solidFill>
                  <a:srgbClr val="0070C0"/>
                </a:solidFill>
              </a:rPr>
              <a:t>the opposite</a:t>
            </a:r>
            <a:r>
              <a:rPr lang="en-US" sz="2000" dirty="0">
                <a:solidFill>
                  <a:srgbClr val="0070C0"/>
                </a:solidFill>
              </a:rPr>
              <a:t>. </a:t>
            </a:r>
          </a:p>
          <a:p>
            <a:pPr marL="0" indent="0">
              <a:buNone/>
            </a:pPr>
            <a:endParaRPr lang="uk-UA" sz="2000" dirty="0">
              <a:solidFill>
                <a:srgbClr val="0070C0"/>
              </a:solidFill>
            </a:endParaRPr>
          </a:p>
          <a:p>
            <a:pPr>
              <a:buFont typeface="Wingdings" panose="05000000000000000000" pitchFamily="2" charset="2"/>
              <a:buChar char="q"/>
            </a:pPr>
            <a:r>
              <a:rPr lang="en-US" sz="2000" dirty="0">
                <a:solidFill>
                  <a:srgbClr val="0070C0"/>
                </a:solidFill>
              </a:rPr>
              <a:t>Net permanent migration is relatively small (except for some years), but net labor migration is much higher. </a:t>
            </a:r>
            <a:endParaRPr lang="en-GB" sz="2000" dirty="0">
              <a:solidFill>
                <a:srgbClr val="0070C0"/>
              </a:solidFill>
            </a:endParaRPr>
          </a:p>
          <a:p>
            <a:pPr>
              <a:buFont typeface="Wingdings" panose="05000000000000000000" pitchFamily="2" charset="2"/>
              <a:buChar char="q"/>
            </a:pPr>
            <a:endParaRPr lang="en-GB" sz="2000" dirty="0">
              <a:solidFill>
                <a:srgbClr val="0070C0"/>
              </a:solidFill>
            </a:endParaRPr>
          </a:p>
          <a:p>
            <a:pPr>
              <a:buFont typeface="Wingdings" panose="05000000000000000000" pitchFamily="2" charset="2"/>
              <a:buChar char="q"/>
            </a:pPr>
            <a:r>
              <a:rPr lang="en-GB" sz="2000" dirty="0">
                <a:solidFill>
                  <a:srgbClr val="0070C0"/>
                </a:solidFill>
              </a:rPr>
              <a:t>During 2014-2015 1,8 </a:t>
            </a:r>
            <a:r>
              <a:rPr lang="en-GB" sz="2000" dirty="0" err="1">
                <a:solidFill>
                  <a:srgbClr val="0070C0"/>
                </a:solidFill>
              </a:rPr>
              <a:t>mln</a:t>
            </a:r>
            <a:r>
              <a:rPr lang="en-GB" sz="2000" dirty="0">
                <a:solidFill>
                  <a:srgbClr val="0070C0"/>
                </a:solidFill>
              </a:rPr>
              <a:t> Ukrainians forcedly changed their place of residence</a:t>
            </a:r>
            <a:endParaRPr lang="ru-RU" sz="2000" dirty="0">
              <a:solidFill>
                <a:srgbClr val="0070C0"/>
              </a:solidFill>
            </a:endParaRPr>
          </a:p>
        </p:txBody>
      </p:sp>
    </p:spTree>
    <p:extLst>
      <p:ext uri="{BB962C8B-B14F-4D97-AF65-F5344CB8AC3E}">
        <p14:creationId xmlns:p14="http://schemas.microsoft.com/office/powerpoint/2010/main" val="2303366548"/>
      </p:ext>
    </p:extLst>
  </p:cSld>
  <p:clrMapOvr>
    <a:masterClrMapping/>
  </p:clrMapOvr>
  <p:transition spd="med">
    <p:split orient="vert"/>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12518"/>
            <a:ext cx="8229600" cy="705119"/>
          </a:xfrm>
        </p:spPr>
        <p:txBody>
          <a:bodyPr/>
          <a:lstStyle/>
          <a:p>
            <a:r>
              <a:rPr lang="en-GB" sz="2400" i="1" dirty="0">
                <a:solidFill>
                  <a:srgbClr val="0070C0"/>
                </a:solidFill>
              </a:rPr>
              <a:t>Net migration, </a:t>
            </a:r>
            <a:r>
              <a:rPr lang="en-GB" sz="2400" i="1" dirty="0" err="1">
                <a:solidFill>
                  <a:srgbClr val="0070C0"/>
                </a:solidFill>
              </a:rPr>
              <a:t>ths</a:t>
            </a:r>
            <a:endParaRPr lang="ru-RU" sz="2400" i="1" dirty="0">
              <a:solidFill>
                <a:srgbClr val="0070C0"/>
              </a:solidFill>
            </a:endParaRPr>
          </a:p>
        </p:txBody>
      </p:sp>
      <p:graphicFrame>
        <p:nvGraphicFramePr>
          <p:cNvPr id="3" name="Объект 3"/>
          <p:cNvGraphicFramePr>
            <a:graphicFrameLocks/>
          </p:cNvGraphicFramePr>
          <p:nvPr>
            <p:extLst>
              <p:ext uri="{D42A27DB-BD31-4B8C-83A1-F6EECF244321}">
                <p14:modId xmlns:p14="http://schemas.microsoft.com/office/powerpoint/2010/main" val="239013078"/>
              </p:ext>
            </p:extLst>
          </p:nvPr>
        </p:nvGraphicFramePr>
        <p:xfrm>
          <a:off x="1" y="1417638"/>
          <a:ext cx="9013370" cy="4695063"/>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264193" y="6036114"/>
            <a:ext cx="8879807" cy="738664"/>
          </a:xfrm>
          <a:prstGeom prst="rect">
            <a:avLst/>
          </a:prstGeom>
          <a:noFill/>
        </p:spPr>
        <p:txBody>
          <a:bodyPr wrap="square" rtlCol="0">
            <a:spAutoFit/>
          </a:bodyPr>
          <a:lstStyle/>
          <a:p>
            <a:r>
              <a:rPr lang="en-US" sz="1400" i="1" dirty="0"/>
              <a:t>Source: State Statistics Service of Ukraine; Since 2014: excluding the temporarily occupied territories of the Autonomous Republic of Crimea, the city of Sevastopol and data calculated excluding Donetsk and Luhansk regions</a:t>
            </a:r>
            <a:endParaRPr lang="ru-RU" sz="1400" i="1" dirty="0"/>
          </a:p>
        </p:txBody>
      </p:sp>
    </p:spTree>
    <p:extLst>
      <p:ext uri="{BB962C8B-B14F-4D97-AF65-F5344CB8AC3E}">
        <p14:creationId xmlns:p14="http://schemas.microsoft.com/office/powerpoint/2010/main" val="2014052474"/>
      </p:ext>
    </p:extLst>
  </p:cSld>
  <p:clrMapOvr>
    <a:masterClrMapping/>
  </p:clrMapOvr>
  <p:transition spd="med">
    <p:split orient="vert"/>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5894119-76D3-F54D-8BD0-3B3B1EE165C0}"/>
              </a:ext>
            </a:extLst>
          </p:cNvPr>
          <p:cNvSpPr>
            <a:spLocks noGrp="1"/>
          </p:cNvSpPr>
          <p:nvPr>
            <p:ph type="title"/>
          </p:nvPr>
        </p:nvSpPr>
        <p:spPr>
          <a:xfrm>
            <a:off x="457200" y="609552"/>
            <a:ext cx="7639396" cy="808085"/>
          </a:xfrm>
        </p:spPr>
        <p:txBody>
          <a:bodyPr/>
          <a:lstStyle/>
          <a:p>
            <a:r>
              <a:rPr lang="en-GB" sz="2000" dirty="0">
                <a:solidFill>
                  <a:srgbClr val="0070C0"/>
                </a:solidFill>
              </a:rPr>
              <a:t>Estimation of current, returned &amp; potential migrants, 2016, </a:t>
            </a:r>
            <a:r>
              <a:rPr lang="en-GB" sz="2000" dirty="0" err="1">
                <a:solidFill>
                  <a:srgbClr val="0070C0"/>
                </a:solidFill>
              </a:rPr>
              <a:t>ths</a:t>
            </a:r>
            <a:r>
              <a:rPr lang="ru-RU" sz="2000" dirty="0">
                <a:solidFill>
                  <a:srgbClr val="0070C0"/>
                </a:solidFill>
              </a:rPr>
              <a:t> </a:t>
            </a:r>
          </a:p>
        </p:txBody>
      </p:sp>
      <p:sp>
        <p:nvSpPr>
          <p:cNvPr id="4" name="Rectangle 2">
            <a:extLst>
              <a:ext uri="{FF2B5EF4-FFF2-40B4-BE49-F238E27FC236}">
                <a16:creationId xmlns:a16="http://schemas.microsoft.com/office/drawing/2014/main" id="{ADD66273-8957-2646-8403-287484E20202}"/>
              </a:ext>
            </a:extLst>
          </p:cNvPr>
          <p:cNvSpPr>
            <a:spLocks noChangeArrowheads="1"/>
          </p:cNvSpPr>
          <p:nvPr/>
        </p:nvSpPr>
        <p:spPr bwMode="auto">
          <a:xfrm>
            <a:off x="55646" y="2909454"/>
            <a:ext cx="12414229"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
        <p:nvSpPr>
          <p:cNvPr id="6" name="Rectangle 3">
            <a:extLst>
              <a:ext uri="{FF2B5EF4-FFF2-40B4-BE49-F238E27FC236}">
                <a16:creationId xmlns:a16="http://schemas.microsoft.com/office/drawing/2014/main" id="{4C6CE5C2-A6BD-4942-AFF3-66140B9523C2}"/>
              </a:ext>
            </a:extLst>
          </p:cNvPr>
          <p:cNvSpPr>
            <a:spLocks noChangeArrowheads="1"/>
          </p:cNvSpPr>
          <p:nvPr/>
        </p:nvSpPr>
        <p:spPr bwMode="auto">
          <a:xfrm>
            <a:off x="55646" y="5666555"/>
            <a:ext cx="1241422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ru-RU"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en-GB" altLang="ru-RU" sz="1800" b="0" i="0" u="none" strike="noStrike" cap="none" normalizeH="0" baseline="0">
              <a:ln>
                <a:noFill/>
              </a:ln>
              <a:solidFill>
                <a:schemeClr val="tx1"/>
              </a:solidFill>
              <a:effectLst/>
              <a:latin typeface="Arial" panose="020B0604020202020204" pitchFamily="34" charset="0"/>
            </a:endParaRPr>
          </a:p>
        </p:txBody>
      </p:sp>
      <p:graphicFrame>
        <p:nvGraphicFramePr>
          <p:cNvPr id="7" name="Диаграмма 6">
            <a:extLst>
              <a:ext uri="{FF2B5EF4-FFF2-40B4-BE49-F238E27FC236}">
                <a16:creationId xmlns:a16="http://schemas.microsoft.com/office/drawing/2014/main" id="{68E8BBF8-02E8-CF42-A92A-09740A697FF5}"/>
              </a:ext>
            </a:extLst>
          </p:cNvPr>
          <p:cNvGraphicFramePr/>
          <p:nvPr>
            <p:extLst>
              <p:ext uri="{D42A27DB-BD31-4B8C-83A1-F6EECF244321}">
                <p14:modId xmlns:p14="http://schemas.microsoft.com/office/powerpoint/2010/main" val="959883269"/>
              </p:ext>
            </p:extLst>
          </p:nvPr>
        </p:nvGraphicFramePr>
        <p:xfrm>
          <a:off x="216131" y="1397000"/>
          <a:ext cx="8470669"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a:extLst>
              <a:ext uri="{FF2B5EF4-FFF2-40B4-BE49-F238E27FC236}">
                <a16:creationId xmlns:a16="http://schemas.microsoft.com/office/drawing/2014/main" id="{C509A2ED-F11B-BF4C-8451-78CFF3D28BDD}"/>
              </a:ext>
            </a:extLst>
          </p:cNvPr>
          <p:cNvSpPr txBox="1"/>
          <p:nvPr/>
        </p:nvSpPr>
        <p:spPr>
          <a:xfrm>
            <a:off x="457200" y="5805054"/>
            <a:ext cx="7838902" cy="523220"/>
          </a:xfrm>
          <a:prstGeom prst="rect">
            <a:avLst/>
          </a:prstGeom>
          <a:noFill/>
        </p:spPr>
        <p:txBody>
          <a:bodyPr wrap="square" rtlCol="0">
            <a:spAutoFit/>
          </a:bodyPr>
          <a:lstStyle/>
          <a:p>
            <a:r>
              <a:rPr lang="en-US" sz="1400" i="1" dirty="0"/>
              <a:t>Source: Migration as an Enabler of Development in Ukraine. A study on the nexus between development and migration-related financial flows to Ukraine (2016). IOM in Ukraine. 116</a:t>
            </a:r>
            <a:endParaRPr lang="ru-RU" sz="1400" i="1" dirty="0"/>
          </a:p>
        </p:txBody>
      </p:sp>
    </p:spTree>
    <p:extLst>
      <p:ext uri="{BB962C8B-B14F-4D97-AF65-F5344CB8AC3E}">
        <p14:creationId xmlns:p14="http://schemas.microsoft.com/office/powerpoint/2010/main" val="2630672301"/>
      </p:ext>
    </p:extLst>
  </p:cSld>
  <p:clrMapOvr>
    <a:masterClrMapping/>
  </p:clrMapOvr>
  <p:transition spd="med">
    <p:split orient="vert"/>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F8EF2AD5-B5D6-FD40-8DC7-0BBFF40B7C1C}"/>
              </a:ext>
            </a:extLst>
          </p:cNvPr>
          <p:cNvSpPr/>
          <p:nvPr/>
        </p:nvSpPr>
        <p:spPr>
          <a:xfrm>
            <a:off x="498763" y="1064029"/>
            <a:ext cx="8063345" cy="4915192"/>
          </a:xfrm>
          <a:prstGeom prst="rect">
            <a:avLst/>
          </a:prstGeom>
        </p:spPr>
        <p:txBody>
          <a:bodyPr wrap="square">
            <a:spAutoFit/>
          </a:bodyPr>
          <a:lstStyle/>
          <a:p>
            <a:pPr>
              <a:lnSpc>
                <a:spcPct val="107000"/>
              </a:lnSpc>
              <a:spcBef>
                <a:spcPts val="600"/>
              </a:spcBef>
              <a:spcAft>
                <a:spcPts val="600"/>
              </a:spcAft>
            </a:pPr>
            <a:r>
              <a:rPr lang="en-GB" sz="2000" dirty="0">
                <a:latin typeface="+mj-lt"/>
                <a:ea typeface="Calibri" panose="020F0502020204030204" pitchFamily="34" charset="0"/>
                <a:cs typeface="Calibri" panose="020F0502020204030204" pitchFamily="34" charset="0"/>
              </a:rPr>
              <a:t>Estimates of the total number of the Ukrainian labour migrants simultaneously working abroad range from 1.5 to 5.0 million persons. Considering the number of active taxpayers in Ukraine, the magnitude of unregistered employment and possible calculation errors, the most accurate estimate of the number of Ukrainians simultaneously working abroad would probably be 3.0 million persons.</a:t>
            </a:r>
            <a:endParaRPr lang="ru-RU" sz="2000" dirty="0">
              <a:latin typeface="+mj-lt"/>
              <a:ea typeface="Calibri" panose="020F0502020204030204" pitchFamily="34" charset="0"/>
              <a:cs typeface="Arial" panose="020B0604020202020204" pitchFamily="34" charset="0"/>
            </a:endParaRPr>
          </a:p>
          <a:p>
            <a:pPr>
              <a:spcAft>
                <a:spcPts val="0"/>
              </a:spcAft>
            </a:pPr>
            <a:r>
              <a:rPr lang="en-GB" sz="2000" dirty="0">
                <a:latin typeface="+mj-lt"/>
                <a:ea typeface="Calibri" panose="020F0502020204030204" pitchFamily="34" charset="0"/>
                <a:cs typeface="Arial" panose="020B0604020202020204" pitchFamily="34" charset="0"/>
              </a:rPr>
              <a:t>The lowest estimates are traditionally made by the State Statistics Service that defines labour migrants as only those staying abroad for less than 1 year (others do not comply with the permanent population criteria of the country of origin and are considered emigrants): according to their data, during 2005-2008 there were over </a:t>
            </a:r>
            <a:r>
              <a:rPr lang="en-GB" sz="2000" dirty="0" smtClean="0">
                <a:latin typeface="+mj-lt"/>
                <a:ea typeface="Calibri" panose="020F0502020204030204" pitchFamily="34" charset="0"/>
                <a:cs typeface="Arial" panose="020B0604020202020204" pitchFamily="34" charset="0"/>
              </a:rPr>
              <a:t>1.1 </a:t>
            </a:r>
            <a:r>
              <a:rPr lang="en-GB" sz="2000" dirty="0">
                <a:latin typeface="+mj-lt"/>
                <a:ea typeface="Calibri" panose="020F0502020204030204" pitchFamily="34" charset="0"/>
                <a:cs typeface="Arial" panose="020B0604020202020204" pitchFamily="34" charset="0"/>
              </a:rPr>
              <a:t>million persons working abroad for under 1 year, during 2010-2012 – 1.2 million, during 2015-2017 – 1.3 million. The majority of other data sources do not pose such limitations; therefore, their studies produce higher estimates.</a:t>
            </a:r>
            <a:endParaRPr lang="ru-RU" sz="2000" dirty="0">
              <a:effectLst/>
              <a:latin typeface="+mj-lt"/>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51760765"/>
      </p:ext>
    </p:extLst>
  </p:cSld>
  <p:clrMapOvr>
    <a:masterClrMapping/>
  </p:clrMapOvr>
  <p:transition spd="med">
    <p:split orient="vert"/>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5138924-9298-A340-A60F-4288507DEBD7}"/>
              </a:ext>
            </a:extLst>
          </p:cNvPr>
          <p:cNvSpPr>
            <a:spLocks noGrp="1"/>
          </p:cNvSpPr>
          <p:nvPr>
            <p:ph type="title"/>
          </p:nvPr>
        </p:nvSpPr>
        <p:spPr>
          <a:xfrm>
            <a:off x="457200" y="714894"/>
            <a:ext cx="8229600" cy="702743"/>
          </a:xfrm>
        </p:spPr>
        <p:txBody>
          <a:bodyPr/>
          <a:lstStyle/>
          <a:p>
            <a:r>
              <a:rPr lang="en-GB" sz="2000" dirty="0">
                <a:solidFill>
                  <a:srgbClr val="0070C0"/>
                </a:solidFill>
              </a:rPr>
              <a:t>Structure of the Ukrainian </a:t>
            </a:r>
            <a:r>
              <a:rPr lang="en-US" sz="2000" dirty="0">
                <a:solidFill>
                  <a:srgbClr val="0070C0"/>
                </a:solidFill>
              </a:rPr>
              <a:t>labor</a:t>
            </a:r>
            <a:r>
              <a:rPr lang="uk-UA" sz="2000" dirty="0">
                <a:solidFill>
                  <a:srgbClr val="0070C0"/>
                </a:solidFill>
              </a:rPr>
              <a:t> </a:t>
            </a:r>
            <a:r>
              <a:rPr lang="en-GB" sz="2000" dirty="0">
                <a:solidFill>
                  <a:srgbClr val="0070C0"/>
                </a:solidFill>
              </a:rPr>
              <a:t>migration by destination, %</a:t>
            </a:r>
            <a:endParaRPr lang="ru-RU" sz="2000" dirty="0">
              <a:solidFill>
                <a:srgbClr val="0070C0"/>
              </a:solidFill>
            </a:endParaRPr>
          </a:p>
        </p:txBody>
      </p:sp>
      <p:graphicFrame>
        <p:nvGraphicFramePr>
          <p:cNvPr id="6" name="Объект 5">
            <a:extLst>
              <a:ext uri="{FF2B5EF4-FFF2-40B4-BE49-F238E27FC236}">
                <a16:creationId xmlns:a16="http://schemas.microsoft.com/office/drawing/2014/main" id="{05C234C0-EF74-D545-A73A-9A38AA4A71CA}"/>
              </a:ext>
            </a:extLst>
          </p:cNvPr>
          <p:cNvGraphicFramePr>
            <a:graphicFrameLocks noGrp="1"/>
          </p:cNvGraphicFramePr>
          <p:nvPr>
            <p:ph idx="1"/>
            <p:extLst>
              <p:ext uri="{D42A27DB-BD31-4B8C-83A1-F6EECF244321}">
                <p14:modId xmlns:p14="http://schemas.microsoft.com/office/powerpoint/2010/main" val="1949065491"/>
              </p:ext>
            </p:extLst>
          </p:nvPr>
        </p:nvGraphicFramePr>
        <p:xfrm>
          <a:off x="1" y="1600200"/>
          <a:ext cx="8977744"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a:extLst>
              <a:ext uri="{FF2B5EF4-FFF2-40B4-BE49-F238E27FC236}">
                <a16:creationId xmlns:a16="http://schemas.microsoft.com/office/drawing/2014/main" id="{11ECCB14-E32C-C34D-86DF-7773CC917C14}"/>
              </a:ext>
            </a:extLst>
          </p:cNvPr>
          <p:cNvSpPr txBox="1"/>
          <p:nvPr/>
        </p:nvSpPr>
        <p:spPr>
          <a:xfrm>
            <a:off x="5753328" y="6308725"/>
            <a:ext cx="3390672" cy="369332"/>
          </a:xfrm>
          <a:prstGeom prst="rect">
            <a:avLst/>
          </a:prstGeom>
          <a:noFill/>
        </p:spPr>
        <p:txBody>
          <a:bodyPr wrap="none" rtlCol="0">
            <a:spAutoFit/>
          </a:bodyPr>
          <a:lstStyle/>
          <a:p>
            <a:r>
              <a:rPr lang="en-US" i="1" dirty="0"/>
              <a:t>Source: Labor migration survey</a:t>
            </a:r>
            <a:endParaRPr lang="ru-RU" dirty="0"/>
          </a:p>
        </p:txBody>
      </p:sp>
    </p:spTree>
    <p:extLst>
      <p:ext uri="{BB962C8B-B14F-4D97-AF65-F5344CB8AC3E}">
        <p14:creationId xmlns:p14="http://schemas.microsoft.com/office/powerpoint/2010/main" val="2581681317"/>
      </p:ext>
    </p:extLst>
  </p:cSld>
  <p:clrMapOvr>
    <a:masterClrMapping/>
  </p:clrMapOvr>
  <p:transition spd="med">
    <p:split orient="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017B434-E5F1-D24F-A622-7191CD3D2294}"/>
              </a:ext>
            </a:extLst>
          </p:cNvPr>
          <p:cNvSpPr>
            <a:spLocks noGrp="1"/>
          </p:cNvSpPr>
          <p:nvPr>
            <p:ph type="title"/>
          </p:nvPr>
        </p:nvSpPr>
        <p:spPr>
          <a:xfrm>
            <a:off x="457200" y="565264"/>
            <a:ext cx="8229600" cy="852373"/>
          </a:xfrm>
        </p:spPr>
        <p:txBody>
          <a:bodyPr/>
          <a:lstStyle/>
          <a:p>
            <a:r>
              <a:rPr lang="en-US" sz="2000" dirty="0">
                <a:solidFill>
                  <a:srgbClr val="0070C0"/>
                </a:solidFill>
              </a:rPr>
              <a:t>General characteristics</a:t>
            </a:r>
            <a:endParaRPr lang="ru-RU" sz="2000" dirty="0">
              <a:solidFill>
                <a:srgbClr val="0070C0"/>
              </a:solidFill>
            </a:endParaRPr>
          </a:p>
        </p:txBody>
      </p:sp>
      <p:sp>
        <p:nvSpPr>
          <p:cNvPr id="3" name="Объект 2">
            <a:extLst>
              <a:ext uri="{FF2B5EF4-FFF2-40B4-BE49-F238E27FC236}">
                <a16:creationId xmlns:a16="http://schemas.microsoft.com/office/drawing/2014/main" id="{77117278-5332-F04F-94F0-9FA206083CD7}"/>
              </a:ext>
            </a:extLst>
          </p:cNvPr>
          <p:cNvSpPr>
            <a:spLocks noGrp="1"/>
          </p:cNvSpPr>
          <p:nvPr>
            <p:ph idx="1"/>
          </p:nvPr>
        </p:nvSpPr>
        <p:spPr>
          <a:xfrm>
            <a:off x="457200" y="1978429"/>
            <a:ext cx="8229600" cy="4147734"/>
          </a:xfrm>
        </p:spPr>
        <p:txBody>
          <a:bodyPr/>
          <a:lstStyle/>
          <a:p>
            <a:pPr marL="0" indent="0">
              <a:buNone/>
            </a:pPr>
            <a:r>
              <a:rPr lang="en-US" sz="2000" dirty="0"/>
              <a:t>The population of Ukraine has continuously decreased since 1993 as a result of</a:t>
            </a:r>
            <a:r>
              <a:rPr lang="ru-RU" sz="2000" dirty="0"/>
              <a:t>:</a:t>
            </a:r>
          </a:p>
          <a:p>
            <a:r>
              <a:rPr lang="en-US" sz="2000" dirty="0"/>
              <a:t>low birth rate</a:t>
            </a:r>
            <a:endParaRPr lang="ru-RU" sz="2000" dirty="0"/>
          </a:p>
          <a:p>
            <a:r>
              <a:rPr lang="en-US" sz="2000" dirty="0"/>
              <a:t>high premature mortality, especially </a:t>
            </a:r>
            <a:r>
              <a:rPr lang="en-US" sz="2000" dirty="0" smtClean="0"/>
              <a:t>among </a:t>
            </a:r>
            <a:r>
              <a:rPr lang="en-US" sz="2000" dirty="0"/>
              <a:t>men </a:t>
            </a:r>
            <a:endParaRPr lang="ru-RU" sz="2000" dirty="0"/>
          </a:p>
          <a:p>
            <a:r>
              <a:rPr lang="en-US" sz="2000" dirty="0"/>
              <a:t>large-scale labor migration</a:t>
            </a:r>
            <a:endParaRPr lang="ru-RU" sz="2000" dirty="0"/>
          </a:p>
          <a:p>
            <a:pPr marL="0" indent="0">
              <a:buNone/>
            </a:pPr>
            <a:r>
              <a:rPr lang="en-US" sz="2000" dirty="0"/>
              <a:t>In recent years, the rate of depopulation has slowed down somewhat, but it is possible </a:t>
            </a:r>
            <a:r>
              <a:rPr lang="en-US" sz="2000" dirty="0" smtClean="0"/>
              <a:t>that </a:t>
            </a:r>
            <a:r>
              <a:rPr lang="en-US" sz="2000" dirty="0"/>
              <a:t>this is the result of statistical </a:t>
            </a:r>
            <a:r>
              <a:rPr lang="en-US" sz="2000" dirty="0" smtClean="0"/>
              <a:t>errors.</a:t>
            </a:r>
            <a:endParaRPr lang="ru-RU" sz="2000" dirty="0"/>
          </a:p>
          <a:p>
            <a:pPr marL="0" indent="0">
              <a:buNone/>
            </a:pPr>
            <a:r>
              <a:rPr lang="en-US" sz="2000" dirty="0"/>
              <a:t>Ukraine also has a high level of demographic aging, especially in rural areas</a:t>
            </a:r>
            <a:endParaRPr lang="ru-RU" sz="2000" dirty="0"/>
          </a:p>
        </p:txBody>
      </p:sp>
    </p:spTree>
    <p:extLst>
      <p:ext uri="{BB962C8B-B14F-4D97-AF65-F5344CB8AC3E}">
        <p14:creationId xmlns:p14="http://schemas.microsoft.com/office/powerpoint/2010/main" val="2943517838"/>
      </p:ext>
    </p:extLst>
  </p:cSld>
  <p:clrMapOvr>
    <a:masterClrMapping/>
  </p:clrMapOvr>
  <p:transition spd="med">
    <p:split orient="vert"/>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BFFC3F7-846F-5C48-8E32-C7D3C2B069CC}"/>
              </a:ext>
            </a:extLst>
          </p:cNvPr>
          <p:cNvSpPr>
            <a:spLocks noGrp="1"/>
          </p:cNvSpPr>
          <p:nvPr>
            <p:ph idx="1"/>
          </p:nvPr>
        </p:nvSpPr>
        <p:spPr>
          <a:xfrm>
            <a:off x="82193" y="1097280"/>
            <a:ext cx="8969340" cy="5028884"/>
          </a:xfrm>
        </p:spPr>
        <p:txBody>
          <a:bodyPr/>
          <a:lstStyle/>
          <a:p>
            <a:pPr>
              <a:buClr>
                <a:srgbClr val="0070C0"/>
              </a:buClr>
              <a:buFont typeface="+mj-lt"/>
              <a:buAutoNum type="arabicPeriod"/>
            </a:pPr>
            <a:r>
              <a:rPr lang="en-US" sz="1600" dirty="0"/>
              <a:t>Migration is not a problem that needs to be solved, but a reality that needs to be considered and deployed </a:t>
            </a:r>
          </a:p>
          <a:p>
            <a:pPr>
              <a:buClr>
                <a:srgbClr val="0070C0"/>
              </a:buClr>
              <a:buFont typeface="+mj-lt"/>
              <a:buAutoNum type="arabicPeriod"/>
            </a:pPr>
            <a:r>
              <a:rPr lang="en-US" sz="1600" dirty="0"/>
              <a:t>Migration is a key manifestation of the process of globalization, it is objective in nature and can hardly be stopped, at least in a democratic way </a:t>
            </a:r>
          </a:p>
          <a:p>
            <a:pPr>
              <a:buClr>
                <a:srgbClr val="0070C0"/>
              </a:buClr>
              <a:buFont typeface="+mj-lt"/>
              <a:buAutoNum type="arabicPeriod"/>
            </a:pPr>
            <a:r>
              <a:rPr lang="en-US" sz="1600" dirty="0"/>
              <a:t>The emigration guidelines implemented (to a certain extent, and potential) are the most complete and accurate reflection of public sentiment: </a:t>
            </a:r>
          </a:p>
          <a:p>
            <a:pPr lvl="1">
              <a:buClr>
                <a:srgbClr val="0070C0"/>
              </a:buClr>
              <a:buFont typeface="Arial" panose="020B0604020202020204" pitchFamily="34" charset="0"/>
              <a:buChar char="•"/>
            </a:pPr>
            <a:r>
              <a:rPr lang="en-US" sz="1600" dirty="0"/>
              <a:t>low evaluation of their own lives and the current situation in the country (region, settlement) </a:t>
            </a:r>
          </a:p>
          <a:p>
            <a:pPr lvl="1">
              <a:buClr>
                <a:srgbClr val="0070C0"/>
              </a:buClr>
              <a:buFont typeface="Arial" panose="020B0604020202020204" pitchFamily="34" charset="0"/>
              <a:buChar char="•"/>
            </a:pPr>
            <a:r>
              <a:rPr lang="en-US" sz="1600" dirty="0"/>
              <a:t>despair and a vision of bad prospects for themselves, families and descendants </a:t>
            </a:r>
          </a:p>
          <a:p>
            <a:pPr lvl="1">
              <a:buClr>
                <a:srgbClr val="0070C0"/>
              </a:buClr>
              <a:buFont typeface="Arial" panose="020B0604020202020204" pitchFamily="34" charset="0"/>
              <a:buChar char="•"/>
            </a:pPr>
            <a:r>
              <a:rPr lang="en-US" sz="1600" dirty="0"/>
              <a:t>persistent belief </a:t>
            </a:r>
            <a:r>
              <a:rPr lang="en-US" sz="1600" dirty="0" smtClean="0"/>
              <a:t>in </a:t>
            </a:r>
            <a:r>
              <a:rPr lang="en-US" sz="1600" dirty="0"/>
              <a:t>the highest quality of life </a:t>
            </a:r>
            <a:r>
              <a:rPr lang="en-US" sz="1600" dirty="0" smtClean="0"/>
              <a:t>abroad</a:t>
            </a:r>
            <a:endParaRPr lang="en-US" sz="1600" dirty="0"/>
          </a:p>
          <a:p>
            <a:pPr lvl="1">
              <a:buClr>
                <a:srgbClr val="0070C0"/>
              </a:buClr>
              <a:buFont typeface="Arial" panose="020B0604020202020204" pitchFamily="34" charset="0"/>
              <a:buChar char="•"/>
            </a:pPr>
            <a:r>
              <a:rPr lang="en-US" sz="1600" dirty="0"/>
              <a:t>demand for emigrants confidence in their ability to integrate into a new society (to find work, housing, learn a language, adapt to lifestyle, etc.) </a:t>
            </a:r>
          </a:p>
          <a:p>
            <a:pPr lvl="1">
              <a:buClr>
                <a:srgbClr val="0070C0"/>
              </a:buClr>
              <a:buFont typeface="Arial" panose="020B0604020202020204" pitchFamily="34" charset="0"/>
              <a:buChar char="•"/>
            </a:pPr>
            <a:r>
              <a:rPr lang="en-US" sz="1600" dirty="0"/>
              <a:t>dissemination in the society of the guidelines for emigration (stationary, labor, educational)</a:t>
            </a:r>
            <a:r>
              <a:rPr lang="ru-RU" sz="1600" dirty="0"/>
              <a:t>                                                                                                                 </a:t>
            </a:r>
          </a:p>
          <a:p>
            <a:pPr>
              <a:buClr>
                <a:srgbClr val="0070C0"/>
              </a:buClr>
              <a:buFont typeface="+mj-lt"/>
              <a:buAutoNum type="arabicPeriod"/>
            </a:pPr>
            <a:r>
              <a:rPr lang="en-US" sz="1600" dirty="0"/>
              <a:t>An assessment of the consequences of large-scale migrations should be made from the </a:t>
            </a:r>
            <a:r>
              <a:rPr lang="en-US" sz="1600" dirty="0" smtClean="0"/>
              <a:t>position of the: </a:t>
            </a:r>
            <a:endParaRPr lang="en-US" sz="1600" dirty="0"/>
          </a:p>
          <a:p>
            <a:pPr lvl="1">
              <a:buClr>
                <a:srgbClr val="0070C0"/>
              </a:buClr>
              <a:buFont typeface="Arial" panose="020B0604020202020204" pitchFamily="34" charset="0"/>
              <a:buChar char="•"/>
            </a:pPr>
            <a:r>
              <a:rPr lang="en-US" sz="1600" dirty="0"/>
              <a:t>migrant </a:t>
            </a:r>
          </a:p>
          <a:p>
            <a:pPr lvl="1">
              <a:buClr>
                <a:srgbClr val="0070C0"/>
              </a:buClr>
              <a:buFont typeface="Arial" panose="020B0604020202020204" pitchFamily="34" charset="0"/>
              <a:buChar char="•"/>
            </a:pPr>
            <a:r>
              <a:rPr lang="en-US" sz="1600" dirty="0" smtClean="0"/>
              <a:t>donor </a:t>
            </a:r>
            <a:r>
              <a:rPr lang="en-US" sz="1600" dirty="0"/>
              <a:t>countries (region, settlement) </a:t>
            </a:r>
          </a:p>
          <a:p>
            <a:pPr lvl="1">
              <a:buClr>
                <a:srgbClr val="0070C0"/>
              </a:buClr>
              <a:buFont typeface="Arial" panose="020B0604020202020204" pitchFamily="34" charset="0"/>
              <a:buChar char="•"/>
            </a:pPr>
            <a:r>
              <a:rPr lang="en-US" sz="1600" dirty="0"/>
              <a:t>recipient country (region, settlement) </a:t>
            </a:r>
          </a:p>
          <a:p>
            <a:pPr lvl="1">
              <a:buClr>
                <a:srgbClr val="0070C0"/>
              </a:buClr>
              <a:buFont typeface="Arial" panose="020B0604020202020204" pitchFamily="34" charset="0"/>
              <a:buChar char="•"/>
            </a:pPr>
            <a:r>
              <a:rPr lang="en-US" sz="1600" dirty="0"/>
              <a:t>civilization in general</a:t>
            </a:r>
            <a:endParaRPr lang="ru-RU" sz="1600" dirty="0"/>
          </a:p>
        </p:txBody>
      </p:sp>
    </p:spTree>
    <p:extLst>
      <p:ext uri="{BB962C8B-B14F-4D97-AF65-F5344CB8AC3E}">
        <p14:creationId xmlns:p14="http://schemas.microsoft.com/office/powerpoint/2010/main" val="3624180985"/>
      </p:ext>
    </p:extLst>
  </p:cSld>
  <p:clrMapOvr>
    <a:masterClrMapping/>
  </p:clrMapOvr>
  <p:transition spd="med">
    <p:split orient="vert"/>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a:extLst>
              <a:ext uri="{FF2B5EF4-FFF2-40B4-BE49-F238E27FC236}">
                <a16:creationId xmlns:a16="http://schemas.microsoft.com/office/drawing/2014/main" id="{2DBAE048-D066-0F4D-9726-9233506871A3}"/>
              </a:ext>
            </a:extLst>
          </p:cNvPr>
          <p:cNvSpPr>
            <a:spLocks noGrp="1"/>
          </p:cNvSpPr>
          <p:nvPr>
            <p:ph type="title"/>
          </p:nvPr>
        </p:nvSpPr>
        <p:spPr>
          <a:xfrm>
            <a:off x="1068512" y="889686"/>
            <a:ext cx="6914508" cy="710514"/>
          </a:xfrm>
        </p:spPr>
        <p:txBody>
          <a:bodyPr/>
          <a:lstStyle/>
          <a:p>
            <a:pPr algn="l"/>
            <a:r>
              <a:rPr lang="en-GB" sz="2000" dirty="0">
                <a:solidFill>
                  <a:srgbClr val="0070C0"/>
                </a:solidFill>
              </a:rPr>
              <a:t>Monthly wages in 2016 (US$ by PPP 2011).</a:t>
            </a:r>
            <a:r>
              <a:rPr lang="ru-RU" sz="2000" dirty="0">
                <a:solidFill>
                  <a:srgbClr val="0070C0"/>
                </a:solidFill>
              </a:rPr>
              <a:t> </a:t>
            </a:r>
            <a:r>
              <a:rPr lang="ru-RU" sz="2000" dirty="0"/>
              <a:t/>
            </a:r>
            <a:br>
              <a:rPr lang="ru-RU" sz="2000" dirty="0"/>
            </a:br>
            <a:endParaRPr lang="ru-RU" sz="2000" i="1" dirty="0">
              <a:solidFill>
                <a:srgbClr val="0070C0"/>
              </a:solidFill>
            </a:endParaRPr>
          </a:p>
        </p:txBody>
      </p:sp>
      <p:graphicFrame>
        <p:nvGraphicFramePr>
          <p:cNvPr id="2" name="Объект 3">
            <a:extLst>
              <a:ext uri="{FF2B5EF4-FFF2-40B4-BE49-F238E27FC236}">
                <a16:creationId xmlns:a16="http://schemas.microsoft.com/office/drawing/2014/main" id="{6885CEFD-BBFA-6647-AB79-CAD4636248A5}"/>
              </a:ext>
            </a:extLst>
          </p:cNvPr>
          <p:cNvGraphicFramePr>
            <a:graphicFrameLocks noGrp="1"/>
          </p:cNvGraphicFramePr>
          <p:nvPr>
            <p:ph idx="1"/>
            <p:extLst>
              <p:ext uri="{D42A27DB-BD31-4B8C-83A1-F6EECF244321}">
                <p14:modId xmlns:p14="http://schemas.microsoft.com/office/powerpoint/2010/main" val="3219970224"/>
              </p:ext>
            </p:extLst>
          </p:nvPr>
        </p:nvGraphicFramePr>
        <p:xfrm>
          <a:off x="215187" y="1407560"/>
          <a:ext cx="8420813" cy="4667804"/>
        </p:xfrm>
        <a:graphic>
          <a:graphicData uri="http://schemas.openxmlformats.org/drawingml/2006/chart">
            <c:chart xmlns:c="http://schemas.openxmlformats.org/drawingml/2006/chart" xmlns:r="http://schemas.openxmlformats.org/officeDocument/2006/relationships" r:id="rId2"/>
          </a:graphicData>
        </a:graphic>
      </p:graphicFrame>
      <p:sp>
        <p:nvSpPr>
          <p:cNvPr id="25603" name="TextBox 4">
            <a:extLst>
              <a:ext uri="{FF2B5EF4-FFF2-40B4-BE49-F238E27FC236}">
                <a16:creationId xmlns:a16="http://schemas.microsoft.com/office/drawing/2014/main" id="{CE10CC81-5CA4-1842-9FFE-2F1E7F18A710}"/>
              </a:ext>
            </a:extLst>
          </p:cNvPr>
          <p:cNvSpPr txBox="1">
            <a:spLocks noChangeArrowheads="1"/>
          </p:cNvSpPr>
          <p:nvPr/>
        </p:nvSpPr>
        <p:spPr bwMode="auto">
          <a:xfrm>
            <a:off x="6941416" y="6126163"/>
            <a:ext cx="182366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cs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cs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cs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cs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cs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cs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cs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cs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cs typeface="MS PGothic" panose="020B0600070205080204" pitchFamily="34" charset="-128"/>
              </a:defRPr>
            </a:lvl9pPr>
          </a:lstStyle>
          <a:p>
            <a:pPr>
              <a:spcBef>
                <a:spcPct val="0"/>
              </a:spcBef>
              <a:buFontTx/>
              <a:buNone/>
            </a:pPr>
            <a:r>
              <a:rPr lang="en-US" altLang="ru-RU" sz="1400" i="1" dirty="0"/>
              <a:t>Source</a:t>
            </a:r>
            <a:r>
              <a:rPr lang="uk-UA" altLang="ru-RU" sz="1400" i="1" dirty="0"/>
              <a:t>: </a:t>
            </a:r>
            <a:r>
              <a:rPr lang="en-US" altLang="ru-RU" sz="1400" i="1" dirty="0"/>
              <a:t>ILO stat</a:t>
            </a:r>
            <a:endParaRPr lang="ru-RU" altLang="ru-RU" sz="1400" i="1" dirty="0"/>
          </a:p>
        </p:txBody>
      </p:sp>
    </p:spTree>
    <p:extLst>
      <p:ext uri="{BB962C8B-B14F-4D97-AF65-F5344CB8AC3E}">
        <p14:creationId xmlns:p14="http://schemas.microsoft.com/office/powerpoint/2010/main" val="204544437"/>
      </p:ext>
    </p:extLst>
  </p:cSld>
  <p:clrMapOvr>
    <a:masterClrMapping/>
  </p:clrMapOvr>
  <p:transition spd="med">
    <p:split orient="vert"/>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19FDA6A-204B-A649-B752-88C80A869045}"/>
              </a:ext>
            </a:extLst>
          </p:cNvPr>
          <p:cNvSpPr>
            <a:spLocks noGrp="1"/>
          </p:cNvSpPr>
          <p:nvPr>
            <p:ph type="ctrTitle"/>
          </p:nvPr>
        </p:nvSpPr>
        <p:spPr/>
        <p:txBody>
          <a:bodyPr/>
          <a:lstStyle/>
          <a:p>
            <a:pPr marL="342900" indent="-342900" algn="l">
              <a:buFont typeface="Arial" panose="020B0604020202020204" pitchFamily="34" charset="0"/>
              <a:buChar char="•"/>
            </a:pPr>
            <a:r>
              <a:rPr lang="ru-RU" sz="2400" i="1" dirty="0">
                <a:solidFill>
                  <a:srgbClr val="0070C0"/>
                </a:solidFill>
              </a:rPr>
              <a:t/>
            </a:r>
            <a:br>
              <a:rPr lang="ru-RU" sz="2400" i="1" dirty="0">
                <a:solidFill>
                  <a:srgbClr val="0070C0"/>
                </a:solidFill>
              </a:rPr>
            </a:br>
            <a:r>
              <a:rPr lang="en-US" sz="2400" i="1" dirty="0">
                <a:solidFill>
                  <a:srgbClr val="0070C0"/>
                </a:solidFill>
              </a:rPr>
              <a:t/>
            </a:r>
            <a:br>
              <a:rPr lang="en-US" sz="2400" i="1" dirty="0">
                <a:solidFill>
                  <a:srgbClr val="0070C0"/>
                </a:solidFill>
              </a:rPr>
            </a:br>
            <a:r>
              <a:rPr lang="en-US" sz="2400" i="1" dirty="0">
                <a:solidFill>
                  <a:srgbClr val="0070C0"/>
                </a:solidFill>
              </a:rPr>
              <a:t/>
            </a:r>
            <a:br>
              <a:rPr lang="en-US" sz="2400" i="1" dirty="0">
                <a:solidFill>
                  <a:srgbClr val="0070C0"/>
                </a:solidFill>
              </a:rPr>
            </a:br>
            <a:r>
              <a:rPr lang="en-US" sz="2400" i="1" dirty="0">
                <a:solidFill>
                  <a:srgbClr val="0070C0"/>
                </a:solidFill>
              </a:rPr>
              <a:t/>
            </a:r>
            <a:br>
              <a:rPr lang="en-US" sz="2400" i="1" dirty="0">
                <a:solidFill>
                  <a:srgbClr val="0070C0"/>
                </a:solidFill>
              </a:rPr>
            </a:br>
            <a:r>
              <a:rPr lang="uk-UA" sz="2400" i="1" dirty="0">
                <a:solidFill>
                  <a:srgbClr val="0070C0"/>
                </a:solidFill>
              </a:rPr>
              <a:t/>
            </a:r>
            <a:br>
              <a:rPr lang="uk-UA" sz="2400" i="1" dirty="0">
                <a:solidFill>
                  <a:srgbClr val="0070C0"/>
                </a:solidFill>
              </a:rPr>
            </a:br>
            <a:r>
              <a:rPr lang="uk-UA" sz="2400" i="1" dirty="0">
                <a:solidFill>
                  <a:srgbClr val="0070C0"/>
                </a:solidFill>
              </a:rPr>
              <a:t/>
            </a:r>
            <a:br>
              <a:rPr lang="uk-UA" sz="2400" i="1" dirty="0">
                <a:solidFill>
                  <a:srgbClr val="0070C0"/>
                </a:solidFill>
              </a:rPr>
            </a:br>
            <a:r>
              <a:rPr lang="uk-UA" sz="2400" i="1" dirty="0">
                <a:solidFill>
                  <a:srgbClr val="0070C0"/>
                </a:solidFill>
              </a:rPr>
              <a:t/>
            </a:r>
            <a:br>
              <a:rPr lang="uk-UA" sz="2400" i="1" dirty="0">
                <a:solidFill>
                  <a:srgbClr val="0070C0"/>
                </a:solidFill>
              </a:rPr>
            </a:br>
            <a:r>
              <a:rPr lang="en-US" sz="2000" dirty="0">
                <a:solidFill>
                  <a:schemeClr val="tx1"/>
                </a:solidFill>
              </a:rPr>
              <a:t>A person who is dissatisfied with his life, social status and </a:t>
            </a:r>
            <a:r>
              <a:rPr lang="en-US" sz="2000" dirty="0" smtClean="0">
                <a:solidFill>
                  <a:schemeClr val="tx1"/>
                </a:solidFill>
              </a:rPr>
              <a:t>income </a:t>
            </a:r>
            <a:r>
              <a:rPr lang="en-US" sz="2000" dirty="0">
                <a:solidFill>
                  <a:schemeClr val="tx1"/>
                </a:solidFill>
              </a:rPr>
              <a:t>hopes to improve his fate as a result of moving to a more developed society - migration is seen by many as a kind of "social lift”</a:t>
            </a:r>
            <a:r>
              <a:rPr lang="uk-UA" sz="2000" dirty="0">
                <a:solidFill>
                  <a:schemeClr val="tx1"/>
                </a:solidFill>
              </a:rPr>
              <a:t/>
            </a:r>
            <a:br>
              <a:rPr lang="uk-UA" sz="2000" dirty="0">
                <a:solidFill>
                  <a:schemeClr val="tx1"/>
                </a:solidFill>
              </a:rPr>
            </a:br>
            <a:r>
              <a:rPr lang="uk-UA" sz="2000" dirty="0">
                <a:solidFill>
                  <a:schemeClr val="tx1"/>
                </a:solidFill>
              </a:rPr>
              <a:t/>
            </a:r>
            <a:br>
              <a:rPr lang="uk-UA" sz="2000" dirty="0">
                <a:solidFill>
                  <a:schemeClr val="tx1"/>
                </a:solidFill>
              </a:rPr>
            </a:br>
            <a:r>
              <a:rPr lang="en-US" sz="2000" dirty="0" smtClean="0">
                <a:solidFill>
                  <a:schemeClr val="tx1"/>
                </a:solidFill>
              </a:rPr>
              <a:t>Ukrainian </a:t>
            </a:r>
            <a:r>
              <a:rPr lang="en-US" sz="2000" dirty="0">
                <a:solidFill>
                  <a:schemeClr val="tx1"/>
                </a:solidFill>
              </a:rPr>
              <a:t>society is divided </a:t>
            </a:r>
            <a:r>
              <a:rPr lang="en-US" sz="2000" dirty="0" smtClean="0">
                <a:solidFill>
                  <a:schemeClr val="tx1"/>
                </a:solidFill>
              </a:rPr>
              <a:t>according to the migration. </a:t>
            </a:r>
            <a:r>
              <a:rPr lang="en-US" sz="2000" dirty="0">
                <a:solidFill>
                  <a:schemeClr val="tx1"/>
                </a:solidFill>
              </a:rPr>
              <a:t>The desire to change the place of residence is much more common than the actual move</a:t>
            </a:r>
            <a:br>
              <a:rPr lang="en-US" sz="2000" dirty="0">
                <a:solidFill>
                  <a:schemeClr val="tx1"/>
                </a:solidFill>
              </a:rPr>
            </a:br>
            <a:r>
              <a:rPr lang="en-US" sz="2000" dirty="0">
                <a:solidFill>
                  <a:schemeClr val="tx1"/>
                </a:solidFill>
              </a:rPr>
              <a:t/>
            </a:r>
            <a:br>
              <a:rPr lang="en-US" sz="2000" dirty="0">
                <a:solidFill>
                  <a:schemeClr val="tx1"/>
                </a:solidFill>
              </a:rPr>
            </a:br>
            <a:r>
              <a:rPr lang="en-US" sz="2000" dirty="0">
                <a:solidFill>
                  <a:schemeClr val="tx1"/>
                </a:solidFill>
              </a:rPr>
              <a:t>Economic factors operate in a specific mental environment of a specific society (population group) </a:t>
            </a:r>
            <a:br>
              <a:rPr lang="en-US" sz="2000" dirty="0">
                <a:solidFill>
                  <a:schemeClr val="tx1"/>
                </a:solidFill>
              </a:rPr>
            </a:br>
            <a:r>
              <a:rPr lang="en-US" sz="2000" dirty="0">
                <a:solidFill>
                  <a:schemeClr val="tx1"/>
                </a:solidFill>
              </a:rPr>
              <a:t>		</a:t>
            </a:r>
            <a:r>
              <a:rPr lang="en-US" sz="2000" i="1" dirty="0">
                <a:solidFill>
                  <a:schemeClr val="tx1"/>
                </a:solidFill>
              </a:rPr>
              <a:t>Poland is the leader of Eastern Europe in terms of 		the pace and quality of reforms, on the parameters 		of economic development in general, on the scale 		of migration, while Hungary, which is lagging 			behind in reforms, and in terms of living standards, 		and in terms of economic dynamics, does not 			demonstrate high mobility of the population</a:t>
            </a:r>
            <a:r>
              <a:rPr lang="en-US" sz="2000" dirty="0">
                <a:solidFill>
                  <a:schemeClr val="tx1"/>
                </a:solidFill>
              </a:rPr>
              <a:t/>
            </a:r>
            <a:br>
              <a:rPr lang="en-US" sz="2000" dirty="0">
                <a:solidFill>
                  <a:schemeClr val="tx1"/>
                </a:solidFill>
              </a:rPr>
            </a:br>
            <a:r>
              <a:rPr lang="en-US" sz="2400" dirty="0">
                <a:solidFill>
                  <a:schemeClr val="tx1"/>
                </a:solidFill>
              </a:rPr>
              <a:t/>
            </a:r>
            <a:br>
              <a:rPr lang="en-US" sz="2400" dirty="0">
                <a:solidFill>
                  <a:schemeClr val="tx1"/>
                </a:solidFill>
              </a:rPr>
            </a:br>
            <a:endParaRPr lang="ru-RU" sz="2400" i="1" dirty="0">
              <a:solidFill>
                <a:schemeClr val="tx1"/>
              </a:solidFill>
            </a:endParaRPr>
          </a:p>
        </p:txBody>
      </p:sp>
    </p:spTree>
    <p:extLst>
      <p:ext uri="{BB962C8B-B14F-4D97-AF65-F5344CB8AC3E}">
        <p14:creationId xmlns:p14="http://schemas.microsoft.com/office/powerpoint/2010/main" val="3914665677"/>
      </p:ext>
    </p:extLst>
  </p:cSld>
  <p:clrMapOvr>
    <a:masterClrMapping/>
  </p:clrMapOvr>
  <p:transition spd="med">
    <p:split orient="vert"/>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BBE374F-ABE8-C543-811C-3A394BC0746C}"/>
              </a:ext>
            </a:extLst>
          </p:cNvPr>
          <p:cNvSpPr>
            <a:spLocks noGrp="1"/>
          </p:cNvSpPr>
          <p:nvPr>
            <p:ph type="title"/>
          </p:nvPr>
        </p:nvSpPr>
        <p:spPr>
          <a:xfrm>
            <a:off x="457200" y="679622"/>
            <a:ext cx="8229600" cy="738016"/>
          </a:xfrm>
        </p:spPr>
        <p:txBody>
          <a:bodyPr/>
          <a:lstStyle/>
          <a:p>
            <a:r>
              <a:rPr lang="en-US" sz="2400" dirty="0"/>
              <a:t>Public Sentiment on Migration,%</a:t>
            </a:r>
            <a:endParaRPr lang="ru-RU" sz="2400" i="1" dirty="0">
              <a:solidFill>
                <a:srgbClr val="0070C0"/>
              </a:solidFill>
            </a:endParaRPr>
          </a:p>
        </p:txBody>
      </p:sp>
      <p:graphicFrame>
        <p:nvGraphicFramePr>
          <p:cNvPr id="4" name="Объект 3">
            <a:extLst>
              <a:ext uri="{FF2B5EF4-FFF2-40B4-BE49-F238E27FC236}">
                <a16:creationId xmlns:a16="http://schemas.microsoft.com/office/drawing/2014/main" id="{74CF98FA-0AF8-9042-8865-022DE73E8ECC}"/>
              </a:ext>
            </a:extLst>
          </p:cNvPr>
          <p:cNvGraphicFramePr>
            <a:graphicFrameLocks noGrp="1"/>
          </p:cNvGraphicFramePr>
          <p:nvPr>
            <p:ph idx="1"/>
            <p:extLst>
              <p:ext uri="{D42A27DB-BD31-4B8C-83A1-F6EECF244321}">
                <p14:modId xmlns:p14="http://schemas.microsoft.com/office/powerpoint/2010/main" val="3548443467"/>
              </p:ext>
            </p:extLst>
          </p:nvPr>
        </p:nvGraphicFramePr>
        <p:xfrm>
          <a:off x="0" y="1417638"/>
          <a:ext cx="8991600" cy="4725254"/>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FB260DFB-A108-BB49-BB0F-E6336A5F98C2}"/>
              </a:ext>
            </a:extLst>
          </p:cNvPr>
          <p:cNvSpPr txBox="1"/>
          <p:nvPr/>
        </p:nvSpPr>
        <p:spPr>
          <a:xfrm>
            <a:off x="4405745" y="6142892"/>
            <a:ext cx="4738255" cy="307777"/>
          </a:xfrm>
          <a:prstGeom prst="rect">
            <a:avLst/>
          </a:prstGeom>
          <a:noFill/>
        </p:spPr>
        <p:txBody>
          <a:bodyPr wrap="square" rtlCol="0">
            <a:spAutoFit/>
          </a:bodyPr>
          <a:lstStyle/>
          <a:p>
            <a:r>
              <a:rPr lang="en-US" sz="1400" i="1" dirty="0"/>
              <a:t>Source</a:t>
            </a:r>
            <a:r>
              <a:rPr lang="ru-RU" sz="1400" i="1" dirty="0"/>
              <a:t>: </a:t>
            </a:r>
            <a:r>
              <a:rPr lang="en-US" sz="1400" i="1" dirty="0"/>
              <a:t>Institute of sociology of the NAS of Ukraine</a:t>
            </a:r>
            <a:endParaRPr lang="ru-RU" sz="1400" i="1" dirty="0"/>
          </a:p>
        </p:txBody>
      </p:sp>
    </p:spTree>
    <p:extLst>
      <p:ext uri="{BB962C8B-B14F-4D97-AF65-F5344CB8AC3E}">
        <p14:creationId xmlns:p14="http://schemas.microsoft.com/office/powerpoint/2010/main" val="648438971"/>
      </p:ext>
    </p:extLst>
  </p:cSld>
  <p:clrMapOvr>
    <a:masterClrMapping/>
  </p:clrMapOvr>
  <p:transition spd="med">
    <p:split orient="vert"/>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BD8C464-81CE-C446-8018-5D82F2009891}"/>
              </a:ext>
            </a:extLst>
          </p:cNvPr>
          <p:cNvSpPr>
            <a:spLocks noGrp="1"/>
          </p:cNvSpPr>
          <p:nvPr>
            <p:ph type="title"/>
          </p:nvPr>
        </p:nvSpPr>
        <p:spPr>
          <a:xfrm>
            <a:off x="1078787" y="1006866"/>
            <a:ext cx="6780944" cy="593333"/>
          </a:xfrm>
        </p:spPr>
        <p:txBody>
          <a:bodyPr/>
          <a:lstStyle/>
          <a:p>
            <a:pPr algn="l"/>
            <a:r>
              <a:rPr lang="en-US" sz="2000" dirty="0">
                <a:solidFill>
                  <a:srgbClr val="0070C0"/>
                </a:solidFill>
              </a:rPr>
              <a:t>Consequences of large-scale migrations: </a:t>
            </a:r>
            <a:br>
              <a:rPr lang="en-US" sz="2000" dirty="0">
                <a:solidFill>
                  <a:srgbClr val="0070C0"/>
                </a:solidFill>
              </a:rPr>
            </a:br>
            <a:r>
              <a:rPr lang="en-US" sz="2000" dirty="0">
                <a:solidFill>
                  <a:srgbClr val="0070C0"/>
                </a:solidFill>
              </a:rPr>
              <a:t>the key to the economy and labor market of the </a:t>
            </a:r>
            <a:r>
              <a:rPr lang="en-US" sz="2000" dirty="0" smtClean="0">
                <a:solidFill>
                  <a:srgbClr val="0070C0"/>
                </a:solidFill>
              </a:rPr>
              <a:t>sending </a:t>
            </a:r>
            <a:r>
              <a:rPr lang="en-US" sz="2000" dirty="0">
                <a:solidFill>
                  <a:srgbClr val="0070C0"/>
                </a:solidFill>
              </a:rPr>
              <a:t>country is the return / non-return of migrants</a:t>
            </a:r>
            <a:r>
              <a:rPr lang="ru-RU" sz="2400" dirty="0">
                <a:solidFill>
                  <a:srgbClr val="0070C0"/>
                </a:solidFill>
              </a:rPr>
              <a:t/>
            </a:r>
            <a:br>
              <a:rPr lang="ru-RU" sz="2400" dirty="0">
                <a:solidFill>
                  <a:srgbClr val="0070C0"/>
                </a:solidFill>
              </a:rPr>
            </a:br>
            <a:endParaRPr lang="ru-RU" sz="2400" i="1" dirty="0">
              <a:solidFill>
                <a:srgbClr val="0070C0"/>
              </a:solidFill>
            </a:endParaRPr>
          </a:p>
        </p:txBody>
      </p:sp>
      <p:sp>
        <p:nvSpPr>
          <p:cNvPr id="3" name="Объект 2">
            <a:extLst>
              <a:ext uri="{FF2B5EF4-FFF2-40B4-BE49-F238E27FC236}">
                <a16:creationId xmlns:a16="http://schemas.microsoft.com/office/drawing/2014/main" id="{01119E7E-9C1A-DD42-BEDE-41F3C8B304D3}"/>
              </a:ext>
            </a:extLst>
          </p:cNvPr>
          <p:cNvSpPr>
            <a:spLocks noGrp="1"/>
          </p:cNvSpPr>
          <p:nvPr>
            <p:ph idx="1"/>
          </p:nvPr>
        </p:nvSpPr>
        <p:spPr>
          <a:xfrm>
            <a:off x="-382384" y="1945178"/>
            <a:ext cx="9526384" cy="4180986"/>
          </a:xfrm>
        </p:spPr>
        <p:txBody>
          <a:bodyPr/>
          <a:lstStyle/>
          <a:p>
            <a:pPr lvl="1">
              <a:buClr>
                <a:srgbClr val="0070C0"/>
              </a:buClr>
              <a:buFont typeface="Wingdings" pitchFamily="2" charset="2"/>
              <a:buChar char="Ø"/>
            </a:pPr>
            <a:r>
              <a:rPr lang="en-US" sz="1800" dirty="0"/>
              <a:t>Shortage of labor in local labor markets (first in separate occupations, and then in total deficit); </a:t>
            </a:r>
            <a:r>
              <a:rPr lang="en-US" altLang="ru-RU" sz="1800" dirty="0"/>
              <a:t>brain drain</a:t>
            </a:r>
          </a:p>
          <a:p>
            <a:pPr lvl="1">
              <a:buClr>
                <a:srgbClr val="0070C0"/>
              </a:buClr>
              <a:buFont typeface="Wingdings" pitchFamily="2" charset="2"/>
              <a:buChar char="Ø"/>
            </a:pPr>
            <a:r>
              <a:rPr lang="en-US" sz="1800" dirty="0"/>
              <a:t>Demographic aging, the burden on the working population</a:t>
            </a:r>
          </a:p>
          <a:p>
            <a:pPr lvl="1">
              <a:buClr>
                <a:srgbClr val="0070C0"/>
              </a:buClr>
              <a:buFont typeface="Wingdings" pitchFamily="2" charset="2"/>
              <a:buChar char="Ø"/>
            </a:pPr>
            <a:r>
              <a:rPr lang="en-US" sz="1800" dirty="0"/>
              <a:t>An increase in depopulation, whose pace for a quarter century is the highest in Europe</a:t>
            </a:r>
            <a:endParaRPr lang="ru-RU" altLang="ru-RU" sz="800" dirty="0"/>
          </a:p>
          <a:p>
            <a:pPr lvl="1">
              <a:buClr>
                <a:srgbClr val="0070C0"/>
              </a:buClr>
              <a:buFont typeface="Wingdings" pitchFamily="2" charset="2"/>
              <a:buChar char="Ø"/>
            </a:pPr>
            <a:r>
              <a:rPr lang="en-US" altLang="ru-RU" sz="1800" dirty="0"/>
              <a:t>Remittances </a:t>
            </a:r>
            <a:r>
              <a:rPr lang="en-US" sz="1800" dirty="0"/>
              <a:t>amounted to 9.3 billion dollars vs. 2.3 billion FDI (2017); it provides </a:t>
            </a:r>
            <a:r>
              <a:rPr lang="en-US" sz="1800" dirty="0" smtClean="0"/>
              <a:t>up </a:t>
            </a:r>
            <a:r>
              <a:rPr lang="en-US" sz="1800" dirty="0"/>
              <a:t>to 4% of Ukraine's GDP (without taking into account the multiplier effect)</a:t>
            </a:r>
          </a:p>
          <a:p>
            <a:pPr lvl="1">
              <a:buClr>
                <a:srgbClr val="0070C0"/>
              </a:buClr>
              <a:buFont typeface="Wingdings" pitchFamily="2" charset="2"/>
              <a:buChar char="Ø"/>
            </a:pPr>
            <a:r>
              <a:rPr lang="en-US" sz="1800" dirty="0"/>
              <a:t>Development of the financial and banking system (53% of households with long-term migrants have bank accounts, 44% - with short-term and 21% - without migrants)</a:t>
            </a:r>
          </a:p>
          <a:p>
            <a:pPr lvl="1">
              <a:buClr>
                <a:srgbClr val="0070C0"/>
              </a:buClr>
              <a:buFont typeface="Wingdings" pitchFamily="2" charset="2"/>
              <a:buChar char="Ø"/>
            </a:pPr>
            <a:r>
              <a:rPr lang="en-US" sz="1800" dirty="0"/>
              <a:t>Returning migrants have experience of living in a democratic country and behavior in a market economy, new knowledge and experience (often acquired experience of communication, but not up-to-date skills - 36.1% worked in non-qualifying work (55 in Italy, 6%, in Poland - 45.6%, in the Czech Republic - 34.5%))</a:t>
            </a:r>
          </a:p>
          <a:p>
            <a:pPr lvl="1">
              <a:buClr>
                <a:srgbClr val="0070C0"/>
              </a:buClr>
              <a:buFont typeface="Wingdings" pitchFamily="2" charset="2"/>
              <a:buChar char="Ø"/>
            </a:pPr>
            <a:r>
              <a:rPr lang="en-US" sz="1800" dirty="0"/>
              <a:t>Even with short-term returns, migrants affect the outlook and lifestyle of the immediate environment</a:t>
            </a:r>
            <a:endParaRPr lang="en-US" altLang="ru-RU" sz="1800" dirty="0"/>
          </a:p>
          <a:p>
            <a:pPr lvl="1">
              <a:buClr>
                <a:srgbClr val="0070C0"/>
              </a:buClr>
              <a:buFont typeface="Wingdings" pitchFamily="2" charset="2"/>
              <a:buChar char="Ø"/>
            </a:pPr>
            <a:endParaRPr lang="uk-UA" altLang="ru-RU" sz="1800" dirty="0"/>
          </a:p>
        </p:txBody>
      </p:sp>
    </p:spTree>
    <p:extLst>
      <p:ext uri="{BB962C8B-B14F-4D97-AF65-F5344CB8AC3E}">
        <p14:creationId xmlns:p14="http://schemas.microsoft.com/office/powerpoint/2010/main" val="1769061393"/>
      </p:ext>
    </p:extLst>
  </p:cSld>
  <p:clrMapOvr>
    <a:masterClrMapping/>
  </p:clrMapOvr>
  <p:transition spd="med">
    <p:split orient="vert"/>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E372B49-8C14-994D-8869-AA52CDD89061}"/>
              </a:ext>
            </a:extLst>
          </p:cNvPr>
          <p:cNvSpPr>
            <a:spLocks noGrp="1"/>
          </p:cNvSpPr>
          <p:nvPr>
            <p:ph type="title"/>
          </p:nvPr>
        </p:nvSpPr>
        <p:spPr>
          <a:xfrm>
            <a:off x="1346886" y="831273"/>
            <a:ext cx="6252519" cy="315884"/>
          </a:xfrm>
        </p:spPr>
        <p:txBody>
          <a:bodyPr/>
          <a:lstStyle/>
          <a:p>
            <a:r>
              <a:rPr lang="en-US" altLang="ru-RU" sz="2000" i="1" dirty="0">
                <a:solidFill>
                  <a:srgbClr val="0070C0"/>
                </a:solidFill>
              </a:rPr>
              <a:t>Remittances, $ </a:t>
            </a:r>
            <a:r>
              <a:rPr lang="en-US" altLang="ru-RU" sz="2000" i="1" dirty="0" err="1">
                <a:solidFill>
                  <a:srgbClr val="0070C0"/>
                </a:solidFill>
              </a:rPr>
              <a:t>bln</a:t>
            </a:r>
            <a:endParaRPr lang="ru-RU" altLang="ru-RU" sz="2000" i="1" dirty="0">
              <a:solidFill>
                <a:srgbClr val="0070C0"/>
              </a:solidFill>
            </a:endParaRPr>
          </a:p>
        </p:txBody>
      </p:sp>
      <p:graphicFrame>
        <p:nvGraphicFramePr>
          <p:cNvPr id="3" name="Объект 3">
            <a:extLst>
              <a:ext uri="{FF2B5EF4-FFF2-40B4-BE49-F238E27FC236}">
                <a16:creationId xmlns:a16="http://schemas.microsoft.com/office/drawing/2014/main" id="{9ED91F98-B33D-0D44-8EDF-91D7BFB66A42}"/>
              </a:ext>
            </a:extLst>
          </p:cNvPr>
          <p:cNvGraphicFramePr>
            <a:graphicFrameLocks noGrp="1"/>
          </p:cNvGraphicFramePr>
          <p:nvPr>
            <p:ph idx="1"/>
            <p:extLst>
              <p:ext uri="{D42A27DB-BD31-4B8C-83A1-F6EECF244321}">
                <p14:modId xmlns:p14="http://schemas.microsoft.com/office/powerpoint/2010/main" val="850233814"/>
              </p:ext>
            </p:extLst>
          </p:nvPr>
        </p:nvGraphicFramePr>
        <p:xfrm>
          <a:off x="-182880" y="1147158"/>
          <a:ext cx="9326880" cy="4979006"/>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3">
            <a:extLst>
              <a:ext uri="{FF2B5EF4-FFF2-40B4-BE49-F238E27FC236}">
                <a16:creationId xmlns:a16="http://schemas.microsoft.com/office/drawing/2014/main" id="{757326E2-E978-7949-AF4E-87BA54280E45}"/>
              </a:ext>
            </a:extLst>
          </p:cNvPr>
          <p:cNvSpPr txBox="1">
            <a:spLocks noChangeArrowheads="1"/>
          </p:cNvSpPr>
          <p:nvPr/>
        </p:nvSpPr>
        <p:spPr bwMode="auto">
          <a:xfrm>
            <a:off x="5486400" y="6213231"/>
            <a:ext cx="343217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cs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cs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cs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cs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cs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cs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cs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cs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cs typeface="MS PGothic" panose="020B0600070205080204" pitchFamily="34" charset="-128"/>
              </a:defRPr>
            </a:lvl9pPr>
          </a:lstStyle>
          <a:p>
            <a:pPr>
              <a:spcBef>
                <a:spcPct val="0"/>
              </a:spcBef>
              <a:buFontTx/>
              <a:buNone/>
            </a:pPr>
            <a:r>
              <a:rPr lang="en-US" altLang="ru-RU" sz="1400" i="1" dirty="0"/>
              <a:t>Source</a:t>
            </a:r>
            <a:r>
              <a:rPr lang="ru-RU" altLang="ru-RU" sz="1400" i="1" dirty="0"/>
              <a:t>: </a:t>
            </a:r>
            <a:r>
              <a:rPr lang="en-US" altLang="ru-RU" sz="1400" i="1" dirty="0"/>
              <a:t>National bank of Ukraine, 2018</a:t>
            </a:r>
            <a:endParaRPr lang="ru-RU" altLang="ru-RU" sz="1400" i="1" dirty="0"/>
          </a:p>
        </p:txBody>
      </p:sp>
    </p:spTree>
    <p:extLst>
      <p:ext uri="{BB962C8B-B14F-4D97-AF65-F5344CB8AC3E}">
        <p14:creationId xmlns:p14="http://schemas.microsoft.com/office/powerpoint/2010/main" val="1598257273"/>
      </p:ext>
    </p:extLst>
  </p:cSld>
  <p:clrMapOvr>
    <a:masterClrMapping/>
  </p:clrMapOvr>
  <p:transition spd="med">
    <p:split orient="vert"/>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D8655F0-9D57-894E-BB80-1C904830D5B1}"/>
              </a:ext>
            </a:extLst>
          </p:cNvPr>
          <p:cNvSpPr>
            <a:spLocks noGrp="1"/>
          </p:cNvSpPr>
          <p:nvPr>
            <p:ph type="ctrTitle"/>
          </p:nvPr>
        </p:nvSpPr>
        <p:spPr/>
        <p:txBody>
          <a:bodyPr/>
          <a:lstStyle/>
          <a:p>
            <a:r>
              <a:rPr lang="en-US" sz="3200" dirty="0">
                <a:solidFill>
                  <a:srgbClr val="0070C0"/>
                </a:solidFill>
              </a:rPr>
              <a:t>Projection</a:t>
            </a:r>
            <a:endParaRPr lang="ru-RU" sz="3200" dirty="0">
              <a:solidFill>
                <a:srgbClr val="0070C0"/>
              </a:solidFill>
            </a:endParaRPr>
          </a:p>
        </p:txBody>
      </p:sp>
    </p:spTree>
    <p:extLst>
      <p:ext uri="{BB962C8B-B14F-4D97-AF65-F5344CB8AC3E}">
        <p14:creationId xmlns:p14="http://schemas.microsoft.com/office/powerpoint/2010/main" val="3658228740"/>
      </p:ext>
    </p:extLst>
  </p:cSld>
  <p:clrMapOvr>
    <a:masterClrMapping/>
  </p:clrMapOvr>
  <p:transition spd="med">
    <p:split orient="vert"/>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AF09879-57A5-B648-A146-0EC2B207F2D6}"/>
              </a:ext>
            </a:extLst>
          </p:cNvPr>
          <p:cNvSpPr>
            <a:spLocks noGrp="1"/>
          </p:cNvSpPr>
          <p:nvPr>
            <p:ph type="title"/>
          </p:nvPr>
        </p:nvSpPr>
        <p:spPr>
          <a:xfrm>
            <a:off x="457200" y="698269"/>
            <a:ext cx="8229600" cy="1230283"/>
          </a:xfrm>
        </p:spPr>
        <p:txBody>
          <a:bodyPr/>
          <a:lstStyle/>
          <a:p>
            <a:r>
              <a:rPr lang="en-US" sz="2000" dirty="0">
                <a:solidFill>
                  <a:srgbClr val="0070C0"/>
                </a:solidFill>
              </a:rPr>
              <a:t>Main </a:t>
            </a:r>
            <a:r>
              <a:rPr lang="en-GB" sz="2000" dirty="0">
                <a:solidFill>
                  <a:srgbClr val="0070C0"/>
                </a:solidFill>
              </a:rPr>
              <a:t>features </a:t>
            </a:r>
            <a:r>
              <a:rPr lang="en-US" sz="2000" dirty="0">
                <a:solidFill>
                  <a:srgbClr val="0070C0"/>
                </a:solidFill>
              </a:rPr>
              <a:t>of the future </a:t>
            </a:r>
            <a:r>
              <a:rPr lang="en-GB" sz="2000" dirty="0">
                <a:solidFill>
                  <a:srgbClr val="0070C0"/>
                </a:solidFill>
              </a:rPr>
              <a:t>demographic situation</a:t>
            </a:r>
            <a:endParaRPr lang="ru-RU" sz="2000" dirty="0">
              <a:solidFill>
                <a:srgbClr val="0070C0"/>
              </a:solidFill>
            </a:endParaRPr>
          </a:p>
        </p:txBody>
      </p:sp>
      <p:sp>
        <p:nvSpPr>
          <p:cNvPr id="3" name="Объект 2">
            <a:extLst>
              <a:ext uri="{FF2B5EF4-FFF2-40B4-BE49-F238E27FC236}">
                <a16:creationId xmlns:a16="http://schemas.microsoft.com/office/drawing/2014/main" id="{483B09C4-8351-3043-9F62-DF250E20ABE6}"/>
              </a:ext>
            </a:extLst>
          </p:cNvPr>
          <p:cNvSpPr>
            <a:spLocks noGrp="1"/>
          </p:cNvSpPr>
          <p:nvPr>
            <p:ph idx="1"/>
          </p:nvPr>
        </p:nvSpPr>
        <p:spPr>
          <a:xfrm>
            <a:off x="457200" y="2111433"/>
            <a:ext cx="8229600" cy="4014730"/>
          </a:xfrm>
        </p:spPr>
        <p:txBody>
          <a:bodyPr/>
          <a:lstStyle/>
          <a:p>
            <a:pPr>
              <a:spcBef>
                <a:spcPts val="600"/>
              </a:spcBef>
              <a:spcAft>
                <a:spcPts val="600"/>
              </a:spcAft>
              <a:buClr>
                <a:srgbClr val="0070C0"/>
              </a:buClr>
              <a:buFont typeface="Wingdings" pitchFamily="2" charset="2"/>
              <a:buChar char="Ø"/>
            </a:pPr>
            <a:r>
              <a:rPr lang="en-US" sz="2000" dirty="0"/>
              <a:t>c</a:t>
            </a:r>
            <a:r>
              <a:rPr lang="en-US" sz="2000" dirty="0" smtClean="0"/>
              <a:t>ontinuing depopulation </a:t>
            </a:r>
            <a:endParaRPr lang="ru-RU" sz="2000" dirty="0"/>
          </a:p>
          <a:p>
            <a:pPr>
              <a:spcBef>
                <a:spcPts val="600"/>
              </a:spcBef>
              <a:spcAft>
                <a:spcPts val="600"/>
              </a:spcAft>
              <a:buClr>
                <a:srgbClr val="0070C0"/>
              </a:buClr>
              <a:buFont typeface="Wingdings" pitchFamily="2" charset="2"/>
              <a:buChar char="Ø"/>
            </a:pPr>
            <a:r>
              <a:rPr lang="en-US" sz="2000" dirty="0"/>
              <a:t>large-scale migration outflow </a:t>
            </a:r>
            <a:endParaRPr lang="ru-RU" sz="2000" dirty="0"/>
          </a:p>
          <a:p>
            <a:pPr>
              <a:spcBef>
                <a:spcPts val="600"/>
              </a:spcBef>
              <a:spcAft>
                <a:spcPts val="600"/>
              </a:spcAft>
              <a:buClr>
                <a:srgbClr val="0070C0"/>
              </a:buClr>
              <a:buFont typeface="Wingdings" pitchFamily="2" charset="2"/>
              <a:buChar char="Ø"/>
            </a:pPr>
            <a:r>
              <a:rPr lang="en-US" sz="2000" dirty="0"/>
              <a:t>with the improvement of the economic situation, the formation of migration flows</a:t>
            </a:r>
            <a:endParaRPr lang="ru-RU" sz="2000" dirty="0"/>
          </a:p>
          <a:p>
            <a:pPr>
              <a:spcBef>
                <a:spcPts val="600"/>
              </a:spcBef>
              <a:spcAft>
                <a:spcPts val="600"/>
              </a:spcAft>
              <a:buClr>
                <a:srgbClr val="0070C0"/>
              </a:buClr>
              <a:buFont typeface="Wingdings" pitchFamily="2" charset="2"/>
              <a:buChar char="Ø"/>
            </a:pPr>
            <a:r>
              <a:rPr lang="en-US" sz="2000" dirty="0"/>
              <a:t>low birth rate </a:t>
            </a:r>
            <a:endParaRPr lang="ru-RU" sz="2000" dirty="0"/>
          </a:p>
          <a:p>
            <a:pPr>
              <a:spcBef>
                <a:spcPts val="600"/>
              </a:spcBef>
              <a:spcAft>
                <a:spcPts val="600"/>
              </a:spcAft>
              <a:buClr>
                <a:srgbClr val="0070C0"/>
              </a:buClr>
              <a:buFont typeface="Wingdings" pitchFamily="2" charset="2"/>
              <a:buChar char="Ø"/>
            </a:pPr>
            <a:r>
              <a:rPr lang="en-US" sz="2000" dirty="0"/>
              <a:t>reduced mortality, especially premature male mortality </a:t>
            </a:r>
            <a:endParaRPr lang="ru-RU" sz="2000" dirty="0"/>
          </a:p>
          <a:p>
            <a:pPr>
              <a:spcBef>
                <a:spcPts val="600"/>
              </a:spcBef>
              <a:spcAft>
                <a:spcPts val="600"/>
              </a:spcAft>
              <a:buClr>
                <a:srgbClr val="0070C0"/>
              </a:buClr>
              <a:buFont typeface="Wingdings" pitchFamily="2" charset="2"/>
              <a:buChar char="Ø"/>
            </a:pPr>
            <a:r>
              <a:rPr lang="en-US" sz="2000" dirty="0"/>
              <a:t>aging</a:t>
            </a:r>
            <a:endParaRPr lang="ru-RU" sz="2000" dirty="0"/>
          </a:p>
        </p:txBody>
      </p:sp>
    </p:spTree>
    <p:extLst>
      <p:ext uri="{BB962C8B-B14F-4D97-AF65-F5344CB8AC3E}">
        <p14:creationId xmlns:p14="http://schemas.microsoft.com/office/powerpoint/2010/main" val="3637690815"/>
      </p:ext>
    </p:extLst>
  </p:cSld>
  <p:clrMapOvr>
    <a:masterClrMapping/>
  </p:clrMapOvr>
  <p:transition spd="med">
    <p:split orient="vert"/>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ABDD96E-88AA-C842-B636-8A5132B5047B}"/>
              </a:ext>
            </a:extLst>
          </p:cNvPr>
          <p:cNvSpPr>
            <a:spLocks noGrp="1"/>
          </p:cNvSpPr>
          <p:nvPr>
            <p:ph type="title"/>
          </p:nvPr>
        </p:nvSpPr>
        <p:spPr>
          <a:xfrm>
            <a:off x="1083364" y="805069"/>
            <a:ext cx="6927575" cy="1083365"/>
          </a:xfrm>
        </p:spPr>
        <p:txBody>
          <a:bodyPr/>
          <a:lstStyle/>
          <a:p>
            <a:r>
              <a:rPr lang="en-US" sz="2000" i="1" dirty="0">
                <a:solidFill>
                  <a:srgbClr val="0070C0"/>
                </a:solidFill>
              </a:rPr>
              <a:t>Population projection, calculated excluding the temporarily occupied territories of the Autonomous Republic of Crimea, the city of Sevastopol and data calculated excluding Donetsk and Luhansk regions, </a:t>
            </a:r>
            <a:r>
              <a:rPr lang="en-US" sz="2000" i="1" dirty="0" err="1">
                <a:solidFill>
                  <a:srgbClr val="0070C0"/>
                </a:solidFill>
              </a:rPr>
              <a:t>ths</a:t>
            </a:r>
            <a:endParaRPr lang="ru-RU" sz="2000" i="1" dirty="0">
              <a:solidFill>
                <a:srgbClr val="0070C0"/>
              </a:solidFill>
            </a:endParaRPr>
          </a:p>
        </p:txBody>
      </p:sp>
      <p:graphicFrame>
        <p:nvGraphicFramePr>
          <p:cNvPr id="4" name="Объект 3">
            <a:extLst>
              <a:ext uri="{FF2B5EF4-FFF2-40B4-BE49-F238E27FC236}">
                <a16:creationId xmlns:a16="http://schemas.microsoft.com/office/drawing/2014/main" id="{D9CEAAF7-949D-E645-A23B-67D9D5E4C97C}"/>
              </a:ext>
            </a:extLst>
          </p:cNvPr>
          <p:cNvGraphicFramePr>
            <a:graphicFrameLocks noGrp="1"/>
          </p:cNvGraphicFramePr>
          <p:nvPr>
            <p:ph idx="1"/>
            <p:extLst>
              <p:ext uri="{D42A27DB-BD31-4B8C-83A1-F6EECF244321}">
                <p14:modId xmlns:p14="http://schemas.microsoft.com/office/powerpoint/2010/main" val="13796251"/>
              </p:ext>
            </p:extLst>
          </p:nvPr>
        </p:nvGraphicFramePr>
        <p:xfrm>
          <a:off x="457200" y="2047461"/>
          <a:ext cx="8229600" cy="47111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69397250"/>
      </p:ext>
    </p:extLst>
  </p:cSld>
  <p:clrMapOvr>
    <a:masterClrMapping/>
  </p:clrMapOvr>
  <p:transition spd="med">
    <p:split orient="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5003" y="955497"/>
            <a:ext cx="8942119" cy="5694685"/>
          </a:xfrm>
        </p:spPr>
        <p:txBody>
          <a:bodyPr/>
          <a:lstStyle/>
          <a:p>
            <a:pPr>
              <a:buFont typeface="Wingdings" panose="05000000000000000000" pitchFamily="2" charset="2"/>
              <a:buChar char="q"/>
            </a:pPr>
            <a:r>
              <a:rPr lang="en-GB" sz="1600" dirty="0"/>
              <a:t>Depopulation</a:t>
            </a:r>
            <a:r>
              <a:rPr lang="uk-UA" sz="1600" dirty="0"/>
              <a:t>: </a:t>
            </a:r>
            <a:r>
              <a:rPr lang="en-GB" sz="1600" dirty="0"/>
              <a:t>decline </a:t>
            </a:r>
            <a:r>
              <a:rPr lang="en-GB" sz="1600" dirty="0" smtClean="0"/>
              <a:t>of </a:t>
            </a:r>
            <a:r>
              <a:rPr lang="en-GB" sz="1600" dirty="0"/>
              <a:t>9,7 </a:t>
            </a:r>
            <a:r>
              <a:rPr lang="en-GB" sz="1600" dirty="0" err="1"/>
              <a:t>mln</a:t>
            </a:r>
            <a:r>
              <a:rPr lang="en-GB" sz="1600" dirty="0"/>
              <a:t> in comparison with historical maximum </a:t>
            </a:r>
            <a:r>
              <a:rPr lang="uk-UA" sz="1600" dirty="0"/>
              <a:t>(01.01.1993) </a:t>
            </a:r>
          </a:p>
          <a:p>
            <a:pPr lvl="1">
              <a:buFont typeface="Wingdings" panose="05000000000000000000" pitchFamily="2" charset="2"/>
              <a:buChar char="ü"/>
            </a:pPr>
            <a:r>
              <a:rPr lang="uk-UA" sz="1600" dirty="0"/>
              <a:t>01.01.1959 – 41,9 </a:t>
            </a:r>
            <a:r>
              <a:rPr lang="en-GB" sz="1600" dirty="0" err="1"/>
              <a:t>mln</a:t>
            </a:r>
            <a:endParaRPr lang="uk-UA" sz="1600" dirty="0"/>
          </a:p>
          <a:p>
            <a:pPr lvl="1">
              <a:buFont typeface="Wingdings" panose="05000000000000000000" pitchFamily="2" charset="2"/>
              <a:buChar char="ü"/>
            </a:pPr>
            <a:r>
              <a:rPr lang="uk-UA" sz="1600" dirty="0"/>
              <a:t>01.01.1993 – 51,9 </a:t>
            </a:r>
            <a:r>
              <a:rPr lang="en-GB" sz="1600" dirty="0" err="1"/>
              <a:t>mln</a:t>
            </a:r>
            <a:endParaRPr lang="uk-UA" sz="1600" dirty="0"/>
          </a:p>
          <a:p>
            <a:pPr lvl="1">
              <a:buFont typeface="Wingdings" panose="05000000000000000000" pitchFamily="2" charset="2"/>
              <a:buChar char="ü"/>
            </a:pPr>
            <a:r>
              <a:rPr lang="uk-UA" sz="1600" dirty="0"/>
              <a:t>01.01.2014 – 45,</a:t>
            </a:r>
            <a:r>
              <a:rPr lang="en-GB" sz="1600" dirty="0"/>
              <a:t>5</a:t>
            </a:r>
            <a:r>
              <a:rPr lang="uk-UA" sz="1600" dirty="0"/>
              <a:t> </a:t>
            </a:r>
            <a:r>
              <a:rPr lang="en-GB" sz="1600" dirty="0" err="1"/>
              <a:t>mln</a:t>
            </a:r>
            <a:endParaRPr lang="uk-UA" sz="1600" dirty="0"/>
          </a:p>
          <a:p>
            <a:pPr lvl="1">
              <a:buFont typeface="Wingdings" panose="05000000000000000000" pitchFamily="2" charset="2"/>
              <a:buChar char="ü"/>
            </a:pPr>
            <a:r>
              <a:rPr lang="uk-UA" sz="1600" dirty="0"/>
              <a:t>01.01.2015 – 42,8 </a:t>
            </a:r>
            <a:r>
              <a:rPr lang="en-GB" sz="1600" dirty="0" err="1"/>
              <a:t>mln</a:t>
            </a:r>
            <a:r>
              <a:rPr lang="en-GB" sz="1600" dirty="0"/>
              <a:t> (without Crimea, part of Donetsk and Luhansk oblasts)</a:t>
            </a:r>
            <a:endParaRPr lang="uk-UA" sz="1600" dirty="0"/>
          </a:p>
          <a:p>
            <a:pPr lvl="1">
              <a:buFont typeface="Wingdings" panose="05000000000000000000" pitchFamily="2" charset="2"/>
              <a:buChar char="ü"/>
            </a:pPr>
            <a:r>
              <a:rPr lang="en-GB" sz="1600" dirty="0"/>
              <a:t>01.01.2019 – 42,2 </a:t>
            </a:r>
            <a:r>
              <a:rPr lang="en-GB" sz="1600" dirty="0" err="1"/>
              <a:t>mln</a:t>
            </a:r>
            <a:r>
              <a:rPr lang="en-GB" sz="1600" dirty="0"/>
              <a:t> (without Crimea, part of Donetsk and Luhansk oblasts)</a:t>
            </a:r>
            <a:endParaRPr lang="uk-UA" sz="1600" dirty="0"/>
          </a:p>
          <a:p>
            <a:pPr>
              <a:buFont typeface="Wingdings" panose="05000000000000000000" pitchFamily="2" charset="2"/>
              <a:buChar char="q"/>
            </a:pPr>
            <a:r>
              <a:rPr lang="en-US" sz="1600" dirty="0"/>
              <a:t>S</a:t>
            </a:r>
            <a:r>
              <a:rPr lang="en-GB" sz="1600" dirty="0"/>
              <a:t>ex composition levelling</a:t>
            </a:r>
            <a:r>
              <a:rPr lang="uk-UA" sz="1600" dirty="0"/>
              <a:t>: </a:t>
            </a:r>
            <a:r>
              <a:rPr lang="en-US" sz="1600" dirty="0"/>
              <a:t>100 males accounted for 116 </a:t>
            </a:r>
            <a:r>
              <a:rPr lang="en-US" sz="1600" dirty="0" smtClean="0"/>
              <a:t>women</a:t>
            </a:r>
            <a:r>
              <a:rPr lang="en-US" sz="1600" dirty="0"/>
              <a:t>;</a:t>
            </a:r>
            <a:r>
              <a:rPr lang="uk-UA" sz="1600" dirty="0" smtClean="0"/>
              <a:t> </a:t>
            </a:r>
            <a:r>
              <a:rPr lang="en-GB" sz="1600" dirty="0"/>
              <a:t>in rural </a:t>
            </a:r>
            <a:r>
              <a:rPr lang="en-GB" sz="1600" dirty="0" smtClean="0"/>
              <a:t>areas</a:t>
            </a:r>
            <a:r>
              <a:rPr lang="uk-UA" sz="1600" dirty="0" smtClean="0"/>
              <a:t> </a:t>
            </a:r>
            <a:r>
              <a:rPr lang="uk-UA" sz="1600" dirty="0"/>
              <a:t>– 113 (</a:t>
            </a:r>
            <a:r>
              <a:rPr lang="en-GB" sz="1600" dirty="0"/>
              <a:t>age</a:t>
            </a:r>
            <a:r>
              <a:rPr lang="uk-UA" sz="1600" dirty="0"/>
              <a:t> 60+ – 188)</a:t>
            </a:r>
          </a:p>
          <a:p>
            <a:pPr lvl="1">
              <a:buFont typeface="Wingdings" panose="05000000000000000000" pitchFamily="2" charset="2"/>
              <a:buChar char="ü"/>
            </a:pPr>
            <a:r>
              <a:rPr lang="uk-UA" sz="1600" dirty="0"/>
              <a:t>1959 – 125</a:t>
            </a:r>
          </a:p>
          <a:p>
            <a:pPr lvl="1">
              <a:buFont typeface="Wingdings" panose="05000000000000000000" pitchFamily="2" charset="2"/>
              <a:buChar char="ü"/>
            </a:pPr>
            <a:r>
              <a:rPr lang="uk-UA" sz="1600" dirty="0"/>
              <a:t>1989 – 117</a:t>
            </a:r>
          </a:p>
          <a:p>
            <a:pPr lvl="1">
              <a:buFont typeface="Wingdings" panose="05000000000000000000" pitchFamily="2" charset="2"/>
              <a:buChar char="ü"/>
            </a:pPr>
            <a:r>
              <a:rPr lang="uk-UA" sz="1600" dirty="0"/>
              <a:t>201</a:t>
            </a:r>
            <a:r>
              <a:rPr lang="en-GB" sz="1600" dirty="0"/>
              <a:t>8</a:t>
            </a:r>
            <a:r>
              <a:rPr lang="uk-UA" sz="1600" dirty="0"/>
              <a:t> – 116</a:t>
            </a:r>
          </a:p>
          <a:p>
            <a:pPr>
              <a:buFont typeface="Wingdings" panose="05000000000000000000" pitchFamily="2" charset="2"/>
              <a:buChar char="q"/>
            </a:pPr>
            <a:r>
              <a:rPr lang="en-US" sz="1600" dirty="0"/>
              <a:t>A</a:t>
            </a:r>
            <a:r>
              <a:rPr lang="en-GB" sz="1600" dirty="0" err="1"/>
              <a:t>geing</a:t>
            </a:r>
            <a:r>
              <a:rPr lang="uk-UA" sz="1600" dirty="0"/>
              <a:t>: </a:t>
            </a:r>
            <a:r>
              <a:rPr lang="en-GB" sz="1600" dirty="0" smtClean="0"/>
              <a:t>proportion of </a:t>
            </a:r>
            <a:r>
              <a:rPr lang="en-GB" sz="1600" dirty="0"/>
              <a:t>people </a:t>
            </a:r>
            <a:r>
              <a:rPr lang="uk-UA" sz="1600" dirty="0"/>
              <a:t>60+ </a:t>
            </a:r>
            <a:r>
              <a:rPr lang="en-GB" sz="1600" dirty="0"/>
              <a:t>increased</a:t>
            </a:r>
            <a:endParaRPr lang="uk-UA" sz="1600" dirty="0"/>
          </a:p>
          <a:p>
            <a:pPr lvl="1">
              <a:buFont typeface="Wingdings" panose="05000000000000000000" pitchFamily="2" charset="2"/>
              <a:buChar char="ü"/>
            </a:pPr>
            <a:r>
              <a:rPr lang="uk-UA" sz="1600" dirty="0"/>
              <a:t>1959 – 12,0%</a:t>
            </a:r>
          </a:p>
          <a:p>
            <a:pPr lvl="1">
              <a:buFont typeface="Wingdings" panose="05000000000000000000" pitchFamily="2" charset="2"/>
              <a:buChar char="ü"/>
            </a:pPr>
            <a:r>
              <a:rPr lang="uk-UA" sz="1600" dirty="0"/>
              <a:t>1989 – 18,0%</a:t>
            </a:r>
          </a:p>
          <a:p>
            <a:pPr lvl="1">
              <a:buFont typeface="Wingdings" panose="05000000000000000000" pitchFamily="2" charset="2"/>
              <a:buChar char="ü"/>
            </a:pPr>
            <a:r>
              <a:rPr lang="uk-UA" sz="1600" dirty="0"/>
              <a:t>2014 – 21,4%</a:t>
            </a:r>
          </a:p>
          <a:p>
            <a:pPr lvl="1">
              <a:buFont typeface="Wingdings" panose="05000000000000000000" pitchFamily="2" charset="2"/>
              <a:buChar char="ü"/>
            </a:pPr>
            <a:r>
              <a:rPr lang="uk-UA" sz="1600" dirty="0"/>
              <a:t>2015 – 21,8%</a:t>
            </a:r>
            <a:endParaRPr lang="en-GB" sz="1600" dirty="0"/>
          </a:p>
          <a:p>
            <a:pPr lvl="1">
              <a:buFont typeface="Wingdings" panose="05000000000000000000" pitchFamily="2" charset="2"/>
              <a:buChar char="ü"/>
            </a:pPr>
            <a:r>
              <a:rPr lang="en-GB" sz="1600" dirty="0"/>
              <a:t>2018 </a:t>
            </a:r>
            <a:r>
              <a:rPr lang="mr-IN" sz="1600" dirty="0"/>
              <a:t>–</a:t>
            </a:r>
            <a:r>
              <a:rPr lang="en-GB" sz="1600" dirty="0"/>
              <a:t> 22,1</a:t>
            </a:r>
            <a:r>
              <a:rPr lang="uk-UA" sz="1600" dirty="0"/>
              <a:t>%</a:t>
            </a:r>
          </a:p>
          <a:p>
            <a:pPr marL="0" indent="0">
              <a:buNone/>
            </a:pPr>
            <a:endParaRPr lang="ru-RU" dirty="0"/>
          </a:p>
        </p:txBody>
      </p:sp>
    </p:spTree>
    <p:extLst>
      <p:ext uri="{BB962C8B-B14F-4D97-AF65-F5344CB8AC3E}">
        <p14:creationId xmlns:p14="http://schemas.microsoft.com/office/powerpoint/2010/main" val="2994756856"/>
      </p:ext>
    </p:extLst>
  </p:cSld>
  <p:clrMapOvr>
    <a:masterClrMapping/>
  </p:clrMapOvr>
  <p:transition spd="med">
    <p:split orient="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3917076-C116-6F42-9A8B-9BF5AB5279B9}"/>
              </a:ext>
            </a:extLst>
          </p:cNvPr>
          <p:cNvSpPr>
            <a:spLocks noGrp="1"/>
          </p:cNvSpPr>
          <p:nvPr>
            <p:ph type="title"/>
          </p:nvPr>
        </p:nvSpPr>
        <p:spPr>
          <a:xfrm>
            <a:off x="1246908" y="781396"/>
            <a:ext cx="6666807" cy="636242"/>
          </a:xfrm>
        </p:spPr>
        <p:txBody>
          <a:bodyPr/>
          <a:lstStyle/>
          <a:p>
            <a:r>
              <a:rPr lang="en-US" sz="2000" i="1" dirty="0">
                <a:solidFill>
                  <a:srgbClr val="0070C0"/>
                </a:solidFill>
              </a:rPr>
              <a:t>Resident population by selected age group, as of 1 January</a:t>
            </a:r>
            <a:r>
              <a:rPr lang="en-GB" sz="2000" i="1" dirty="0">
                <a:solidFill>
                  <a:srgbClr val="0070C0"/>
                </a:solidFill>
              </a:rPr>
              <a:t>; </a:t>
            </a:r>
            <a:r>
              <a:rPr lang="en-GB" sz="2000" i="1" dirty="0" err="1">
                <a:solidFill>
                  <a:srgbClr val="0070C0"/>
                </a:solidFill>
              </a:rPr>
              <a:t>mln</a:t>
            </a:r>
            <a:endParaRPr lang="ru-RU" sz="2000" i="1" dirty="0">
              <a:solidFill>
                <a:srgbClr val="0070C0"/>
              </a:solidFill>
            </a:endParaRPr>
          </a:p>
        </p:txBody>
      </p:sp>
      <p:graphicFrame>
        <p:nvGraphicFramePr>
          <p:cNvPr id="4" name="Объект 3">
            <a:extLst>
              <a:ext uri="{FF2B5EF4-FFF2-40B4-BE49-F238E27FC236}">
                <a16:creationId xmlns:a16="http://schemas.microsoft.com/office/drawing/2014/main" id="{B1B5730B-B80A-8C41-A661-82196B8ACB71}"/>
              </a:ext>
            </a:extLst>
          </p:cNvPr>
          <p:cNvGraphicFramePr>
            <a:graphicFrameLocks noGrp="1"/>
          </p:cNvGraphicFramePr>
          <p:nvPr>
            <p:ph idx="1"/>
            <p:extLst>
              <p:ext uri="{D42A27DB-BD31-4B8C-83A1-F6EECF244321}">
                <p14:modId xmlns:p14="http://schemas.microsoft.com/office/powerpoint/2010/main" val="4241841288"/>
              </p:ext>
            </p:extLst>
          </p:nvPr>
        </p:nvGraphicFramePr>
        <p:xfrm>
          <a:off x="457199" y="1600201"/>
          <a:ext cx="8337665" cy="406908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F9F5A757-01DD-A740-8A2F-2F7208D1E6C2}"/>
              </a:ext>
            </a:extLst>
          </p:cNvPr>
          <p:cNvSpPr txBox="1"/>
          <p:nvPr/>
        </p:nvSpPr>
        <p:spPr>
          <a:xfrm>
            <a:off x="332508" y="5934670"/>
            <a:ext cx="8611987" cy="1200329"/>
          </a:xfrm>
          <a:prstGeom prst="rect">
            <a:avLst/>
          </a:prstGeom>
          <a:noFill/>
        </p:spPr>
        <p:txBody>
          <a:bodyPr wrap="square" rtlCol="0">
            <a:spAutoFit/>
          </a:bodyPr>
          <a:lstStyle/>
          <a:p>
            <a:r>
              <a:rPr lang="en-US" i="1" dirty="0"/>
              <a:t>Source: State Statistics Service of Ukraine; Since 2014: excluding the temporarily occupied territories of the Autonomous Republic of Crimea, the city of Sevastopol and data calculated excluding Donetsk and Luhansk regions</a:t>
            </a:r>
            <a:endParaRPr lang="ru-RU" i="1" dirty="0"/>
          </a:p>
          <a:p>
            <a:endParaRPr lang="ru-RU" dirty="0"/>
          </a:p>
        </p:txBody>
      </p:sp>
    </p:spTree>
    <p:extLst>
      <p:ext uri="{BB962C8B-B14F-4D97-AF65-F5344CB8AC3E}">
        <p14:creationId xmlns:p14="http://schemas.microsoft.com/office/powerpoint/2010/main" val="148648012"/>
      </p:ext>
    </p:extLst>
  </p:cSld>
  <p:clrMapOvr>
    <a:masterClrMapping/>
  </p:clrMapOvr>
  <p:transition spd="med">
    <p:split orient="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6013" y="665163"/>
            <a:ext cx="6757987" cy="752475"/>
          </a:xfrm>
        </p:spPr>
        <p:txBody>
          <a:bodyPr/>
          <a:lstStyle/>
          <a:p>
            <a:pPr>
              <a:defRPr/>
            </a:pPr>
            <a:r>
              <a:rPr lang="en-US" sz="1800" i="1" dirty="0">
                <a:solidFill>
                  <a:srgbClr val="0070C0"/>
                </a:solidFill>
              </a:rPr>
              <a:t>Resident population by selected age group, as of 1 January</a:t>
            </a:r>
            <a:r>
              <a:rPr lang="en-GB" sz="1800" i="1" dirty="0">
                <a:solidFill>
                  <a:srgbClr val="0070C0"/>
                </a:solidFill>
              </a:rPr>
              <a:t>; </a:t>
            </a:r>
            <a:r>
              <a:rPr lang="en-GB" sz="1800" i="1" dirty="0" err="1">
                <a:solidFill>
                  <a:srgbClr val="0070C0"/>
                </a:solidFill>
              </a:rPr>
              <a:t>ths</a:t>
            </a:r>
            <a:r>
              <a:rPr lang="en-US" sz="1800" i="1" dirty="0">
                <a:solidFill>
                  <a:srgbClr val="FF0000"/>
                </a:solidFill>
                <a:ea typeface="ＭＳ Ｐゴシック" charset="0"/>
              </a:rPr>
              <a:t/>
            </a:r>
            <a:br>
              <a:rPr lang="en-US" sz="1800" i="1" dirty="0">
                <a:solidFill>
                  <a:srgbClr val="FF0000"/>
                </a:solidFill>
                <a:ea typeface="ＭＳ Ｐゴシック" charset="0"/>
              </a:rPr>
            </a:br>
            <a:endParaRPr lang="ru-RU" sz="1800" i="1" dirty="0">
              <a:solidFill>
                <a:srgbClr val="FF0000"/>
              </a:solidFill>
              <a:ea typeface="ＭＳ Ｐゴシック" charset="0"/>
            </a:endParaRPr>
          </a:p>
        </p:txBody>
      </p:sp>
      <p:graphicFrame>
        <p:nvGraphicFramePr>
          <p:cNvPr id="5" name="Объект 3"/>
          <p:cNvGraphicFramePr>
            <a:graphicFrameLocks noGrp="1"/>
          </p:cNvGraphicFramePr>
          <p:nvPr>
            <p:ph idx="1"/>
            <p:extLst>
              <p:ext uri="{D42A27DB-BD31-4B8C-83A1-F6EECF244321}">
                <p14:modId xmlns:p14="http://schemas.microsoft.com/office/powerpoint/2010/main" val="1205739342"/>
              </p:ext>
            </p:extLst>
          </p:nvPr>
        </p:nvGraphicFramePr>
        <p:xfrm>
          <a:off x="0" y="1111739"/>
          <a:ext cx="9060024" cy="5055796"/>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287676" y="6167535"/>
            <a:ext cx="8291245" cy="738664"/>
          </a:xfrm>
          <a:prstGeom prst="rect">
            <a:avLst/>
          </a:prstGeom>
          <a:noFill/>
        </p:spPr>
        <p:txBody>
          <a:bodyPr wrap="square" rtlCol="0">
            <a:spAutoFit/>
          </a:bodyPr>
          <a:lstStyle/>
          <a:p>
            <a:r>
              <a:rPr lang="en-US" sz="1400" i="1" dirty="0"/>
              <a:t>Source: State Statistics Service of Ukraine; Since 2014: excluding the temporarily occupied territories of the Autonomous Republic of Crimea, the city of Sevastopol and data calculated excluding Donetsk and Luhansk regions</a:t>
            </a:r>
            <a:endParaRPr lang="ru-RU" sz="1400" i="1" dirty="0"/>
          </a:p>
        </p:txBody>
      </p:sp>
    </p:spTree>
  </p:cSld>
  <p:clrMapOvr>
    <a:masterClrMapping/>
  </p:clrMapOvr>
  <p:transition spd="med">
    <p:split orient="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517F5C6-0766-0A48-838E-63A692B33AF7}"/>
              </a:ext>
            </a:extLst>
          </p:cNvPr>
          <p:cNvSpPr>
            <a:spLocks noGrp="1"/>
          </p:cNvSpPr>
          <p:nvPr>
            <p:ph type="title"/>
          </p:nvPr>
        </p:nvSpPr>
        <p:spPr>
          <a:xfrm>
            <a:off x="457200" y="615142"/>
            <a:ext cx="8229600" cy="802496"/>
          </a:xfrm>
        </p:spPr>
        <p:txBody>
          <a:bodyPr/>
          <a:lstStyle/>
          <a:p>
            <a:r>
              <a:rPr lang="en-GB" sz="2000" i="1" dirty="0">
                <a:solidFill>
                  <a:srgbClr val="0070C0"/>
                </a:solidFill>
              </a:rPr>
              <a:t>The ratio </a:t>
            </a:r>
            <a:r>
              <a:rPr lang="en-GB" sz="2000" i="1" dirty="0" smtClean="0">
                <a:solidFill>
                  <a:srgbClr val="0070C0"/>
                </a:solidFill>
              </a:rPr>
              <a:t>of men to women,</a:t>
            </a:r>
            <a:r>
              <a:rPr lang="en-GB" sz="2000" i="1" dirty="0">
                <a:solidFill>
                  <a:srgbClr val="0070C0"/>
                </a:solidFill>
              </a:rPr>
              <a:t/>
            </a:r>
            <a:br>
              <a:rPr lang="en-GB" sz="2000" i="1" dirty="0">
                <a:solidFill>
                  <a:srgbClr val="0070C0"/>
                </a:solidFill>
              </a:rPr>
            </a:br>
            <a:r>
              <a:rPr lang="uk-UA" sz="2000" i="1" dirty="0">
                <a:solidFill>
                  <a:srgbClr val="0070C0"/>
                </a:solidFill>
              </a:rPr>
              <a:t>1897-201</a:t>
            </a:r>
            <a:r>
              <a:rPr lang="en-US" sz="2000" i="1" dirty="0">
                <a:solidFill>
                  <a:srgbClr val="0070C0"/>
                </a:solidFill>
              </a:rPr>
              <a:t>8 </a:t>
            </a:r>
            <a:r>
              <a:rPr lang="en-GB" sz="2000" i="1" dirty="0">
                <a:solidFill>
                  <a:srgbClr val="0070C0"/>
                </a:solidFill>
              </a:rPr>
              <a:t>(men per 100 women)</a:t>
            </a:r>
            <a:endParaRPr lang="ru-RU" sz="2000" dirty="0"/>
          </a:p>
        </p:txBody>
      </p:sp>
      <p:graphicFrame>
        <p:nvGraphicFramePr>
          <p:cNvPr id="4" name="Объект 3">
            <a:extLst>
              <a:ext uri="{FF2B5EF4-FFF2-40B4-BE49-F238E27FC236}">
                <a16:creationId xmlns:a16="http://schemas.microsoft.com/office/drawing/2014/main" id="{CF6027FD-2C64-824F-B08B-BE8C81EB9539}"/>
              </a:ext>
            </a:extLst>
          </p:cNvPr>
          <p:cNvGraphicFramePr>
            <a:graphicFrameLocks noGrp="1"/>
          </p:cNvGraphicFramePr>
          <p:nvPr>
            <p:ph idx="1"/>
            <p:extLst>
              <p:ext uri="{D42A27DB-BD31-4B8C-83A1-F6EECF244321}">
                <p14:modId xmlns:p14="http://schemas.microsoft.com/office/powerpoint/2010/main" val="2466916800"/>
              </p:ext>
            </p:extLst>
          </p:nvPr>
        </p:nvGraphicFramePr>
        <p:xfrm>
          <a:off x="457200" y="1600200"/>
          <a:ext cx="8570422"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93665268"/>
      </p:ext>
    </p:extLst>
  </p:cSld>
  <p:clrMapOvr>
    <a:masterClrMapping/>
  </p:clrMapOvr>
  <p:transition spd="med">
    <p:split orient="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5326" y="606390"/>
            <a:ext cx="8229600" cy="907499"/>
          </a:xfrm>
        </p:spPr>
        <p:txBody>
          <a:bodyPr/>
          <a:lstStyle/>
          <a:p>
            <a:r>
              <a:rPr lang="en-GB" sz="2000" dirty="0">
                <a:solidFill>
                  <a:srgbClr val="0070C0"/>
                </a:solidFill>
              </a:rPr>
              <a:t>Age-sex pyramids</a:t>
            </a:r>
            <a:br>
              <a:rPr lang="en-GB" sz="2000" dirty="0">
                <a:solidFill>
                  <a:srgbClr val="0070C0"/>
                </a:solidFill>
              </a:rPr>
            </a:br>
            <a:r>
              <a:rPr lang="en-GB" sz="2000" i="1" dirty="0">
                <a:solidFill>
                  <a:srgbClr val="0070C0"/>
                </a:solidFill>
              </a:rPr>
              <a:t>(modern borders, thousand</a:t>
            </a:r>
            <a:r>
              <a:rPr lang="en-GB" sz="2000" dirty="0">
                <a:solidFill>
                  <a:srgbClr val="0070C0"/>
                </a:solidFill>
              </a:rPr>
              <a:t>)</a:t>
            </a:r>
            <a:endParaRPr lang="uk-UA" sz="2000" dirty="0">
              <a:solidFill>
                <a:srgbClr val="0070C0"/>
              </a:solidFill>
            </a:endParaRPr>
          </a:p>
        </p:txBody>
      </p:sp>
      <p:sp>
        <p:nvSpPr>
          <p:cNvPr id="3" name="Місце для тексту 2"/>
          <p:cNvSpPr>
            <a:spLocks noGrp="1"/>
          </p:cNvSpPr>
          <p:nvPr>
            <p:ph type="body" idx="1"/>
          </p:nvPr>
        </p:nvSpPr>
        <p:spPr/>
        <p:txBody>
          <a:bodyPr/>
          <a:lstStyle/>
          <a:p>
            <a:pPr algn="ctr"/>
            <a:r>
              <a:rPr lang="uk-UA" sz="2000" b="0" dirty="0"/>
              <a:t>1914</a:t>
            </a:r>
          </a:p>
        </p:txBody>
      </p:sp>
      <p:sp>
        <p:nvSpPr>
          <p:cNvPr id="5" name="Місце для тексту 4"/>
          <p:cNvSpPr>
            <a:spLocks noGrp="1"/>
          </p:cNvSpPr>
          <p:nvPr>
            <p:ph type="body" sz="quarter" idx="3"/>
          </p:nvPr>
        </p:nvSpPr>
        <p:spPr/>
        <p:txBody>
          <a:bodyPr/>
          <a:lstStyle/>
          <a:p>
            <a:pPr algn="ctr"/>
            <a:r>
              <a:rPr lang="uk-UA" sz="2000" b="0" dirty="0"/>
              <a:t>19</a:t>
            </a:r>
            <a:r>
              <a:rPr lang="en-US" sz="2000" b="0" dirty="0"/>
              <a:t>59</a:t>
            </a:r>
            <a:endParaRPr lang="uk-UA" sz="2000" b="0" dirty="0"/>
          </a:p>
        </p:txBody>
      </p:sp>
      <p:pic>
        <p:nvPicPr>
          <p:cNvPr id="9" name="Місце для вмісту 8"/>
          <p:cNvPicPr>
            <a:picLocks noGrp="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bwMode="auto">
          <a:xfrm>
            <a:off x="478543" y="2174875"/>
            <a:ext cx="3997501" cy="3951288"/>
          </a:xfrm>
          <a:prstGeom prst="rect">
            <a:avLst/>
          </a:prstGeom>
          <a:noFill/>
        </p:spPr>
      </p:pic>
      <p:pic>
        <p:nvPicPr>
          <p:cNvPr id="10" name="Місце для вмісту 9"/>
          <p:cNvPicPr>
            <a:picLocks noGrp="1"/>
          </p:cNvPicPr>
          <p:nvPr>
            <p:ph sz="quarter" idx="4"/>
          </p:nvPr>
        </p:nvPicPr>
        <p:blipFill>
          <a:blip r:embed="rId4" cstate="print">
            <a:extLst>
              <a:ext uri="{28A0092B-C50C-407E-A947-70E740481C1C}">
                <a14:useLocalDpi xmlns:a14="http://schemas.microsoft.com/office/drawing/2010/main" val="0"/>
              </a:ext>
            </a:extLst>
          </a:blip>
          <a:srcRect/>
          <a:stretch>
            <a:fillRect/>
          </a:stretch>
        </p:blipFill>
        <p:spPr bwMode="auto">
          <a:xfrm>
            <a:off x="4674169" y="2174875"/>
            <a:ext cx="3983487" cy="3951288"/>
          </a:xfrm>
          <a:prstGeom prst="rect">
            <a:avLst/>
          </a:prstGeom>
          <a:noFill/>
        </p:spPr>
      </p:pic>
    </p:spTree>
    <p:extLst>
      <p:ext uri="{BB962C8B-B14F-4D97-AF65-F5344CB8AC3E}">
        <p14:creationId xmlns:p14="http://schemas.microsoft.com/office/powerpoint/2010/main" val="1349081662"/>
      </p:ext>
    </p:extLst>
  </p:cSld>
  <p:clrMapOvr>
    <a:masterClrMapping/>
  </p:clrMapOvr>
  <p:transition spd="med">
    <p:split orient="vert"/>
  </p:transition>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a:ln>
              <a:noFill/>
            </a:ln>
            <a:solidFill>
              <a:schemeClr val="tx1"/>
            </a:solidFill>
            <a:effectLst/>
            <a:latin typeface="Arial" charset="0"/>
            <a:ea typeface="MS PGothic" charset="0"/>
            <a:cs typeface="MS PGothic"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a:ln>
              <a:noFill/>
            </a:ln>
            <a:solidFill>
              <a:schemeClr val="tx1"/>
            </a:solidFill>
            <a:effectLst/>
            <a:latin typeface="Arial" charset="0"/>
            <a:ea typeface="MS PGothic" charset="0"/>
            <a:cs typeface="MS PGothic" charset="0"/>
          </a:defRPr>
        </a:defPPr>
      </a:lstStyle>
    </a:lnDef>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19707</TotalTime>
  <Words>2400</Words>
  <Application>Microsoft Office PowerPoint</Application>
  <PresentationFormat>On-screen Show (4:3)</PresentationFormat>
  <Paragraphs>575</Paragraphs>
  <Slides>48</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48</vt:i4>
      </vt:variant>
    </vt:vector>
  </HeadingPairs>
  <TitlesOfParts>
    <vt:vector size="56" baseType="lpstr">
      <vt:lpstr>ＭＳ Ｐゴシック</vt:lpstr>
      <vt:lpstr>ＭＳ Ｐゴシック</vt:lpstr>
      <vt:lpstr>Arial</vt:lpstr>
      <vt:lpstr>Arial Cyr</vt:lpstr>
      <vt:lpstr>Calibri</vt:lpstr>
      <vt:lpstr>Times New Roman</vt:lpstr>
      <vt:lpstr>Wingdings</vt:lpstr>
      <vt:lpstr>Оформление по умолчанию</vt:lpstr>
      <vt:lpstr>Demographic Shifts in Ukraine</vt:lpstr>
      <vt:lpstr>Important note</vt:lpstr>
      <vt:lpstr>Population size and structure</vt:lpstr>
      <vt:lpstr>General characteristics</vt:lpstr>
      <vt:lpstr>PowerPoint Presentation</vt:lpstr>
      <vt:lpstr>Resident population by selected age group, as of 1 January; mln</vt:lpstr>
      <vt:lpstr>Resident population by selected age group, as of 1 January; ths </vt:lpstr>
      <vt:lpstr>The ratio of men to women, 1897-2018 (men per 100 women)</vt:lpstr>
      <vt:lpstr>Age-sex pyramids (modern borders, thousand)</vt:lpstr>
      <vt:lpstr>Social catastrophes of the first part of the 20th century</vt:lpstr>
      <vt:lpstr>Age-sex pyramids (modern borders, thousand)</vt:lpstr>
      <vt:lpstr>Natural population movement, ‰</vt:lpstr>
      <vt:lpstr>Fertility</vt:lpstr>
      <vt:lpstr>PowerPoint Presentation</vt:lpstr>
      <vt:lpstr>Total Fertility Rate, 1897-2017</vt:lpstr>
      <vt:lpstr>Total fertility rate</vt:lpstr>
      <vt:lpstr>Total fertility rate</vt:lpstr>
      <vt:lpstr>Age-specific fertility rates, ‰</vt:lpstr>
      <vt:lpstr>PowerPoint Presentation</vt:lpstr>
      <vt:lpstr>PowerPoint Presentation</vt:lpstr>
      <vt:lpstr>PowerPoint Presentation</vt:lpstr>
      <vt:lpstr>Mortality  </vt:lpstr>
      <vt:lpstr>PowerPoint Presentation</vt:lpstr>
      <vt:lpstr>Life expectancy at birth, years</vt:lpstr>
      <vt:lpstr>Infant mortality, ‰</vt:lpstr>
      <vt:lpstr>Life expectancy at birth, years</vt:lpstr>
      <vt:lpstr>Life expectancy at 60, years</vt:lpstr>
      <vt:lpstr>Life expectancy at birth</vt:lpstr>
      <vt:lpstr>Life expectancy at birth, 2013</vt:lpstr>
      <vt:lpstr>Life expectancy difference of referent countries and Ukraine, 2013</vt:lpstr>
      <vt:lpstr>Probability of death, 2013, ‰</vt:lpstr>
      <vt:lpstr>Ratio of death probability (Ukraine = 1000)</vt:lpstr>
      <vt:lpstr>Cause-of-death structure of mortality, 2013</vt:lpstr>
      <vt:lpstr>Migration </vt:lpstr>
      <vt:lpstr>PowerPoint Presentation</vt:lpstr>
      <vt:lpstr>Net migration, ths</vt:lpstr>
      <vt:lpstr>Estimation of current, returned &amp; potential migrants, 2016, ths </vt:lpstr>
      <vt:lpstr>PowerPoint Presentation</vt:lpstr>
      <vt:lpstr>Structure of the Ukrainian labor migration by destination, %</vt:lpstr>
      <vt:lpstr>PowerPoint Presentation</vt:lpstr>
      <vt:lpstr>Monthly wages in 2016 (US$ by PPP 2011).  </vt:lpstr>
      <vt:lpstr>       A person who is dissatisfied with his life, social status and income hopes to improve his fate as a result of moving to a more developed society - migration is seen by many as a kind of "social lift”  Ukrainian society is divided according to the migration. The desire to change the place of residence is much more common than the actual move  Economic factors operate in a specific mental environment of a specific society (population group)    Poland is the leader of Eastern Europe in terms of   the pace and quality of reforms, on the parameters   of economic development in general, on the scale   of migration, while Hungary, which is lagging    behind in reforms, and in terms of living standards,   and in terms of economic dynamics, does not    demonstrate high mobility of the population  </vt:lpstr>
      <vt:lpstr>Public Sentiment on Migration,%</vt:lpstr>
      <vt:lpstr>Consequences of large-scale migrations:  the key to the economy and labor market of the sending country is the return / non-return of migrants </vt:lpstr>
      <vt:lpstr>Remittances, $ bln</vt:lpstr>
      <vt:lpstr>Projection</vt:lpstr>
      <vt:lpstr>Main features of the future demographic situation</vt:lpstr>
      <vt:lpstr>Population projection, calculated excluding the temporarily occupied territories of the Autonomous Republic of Crimea, the city of Sevastopol and data calculated excluding Donetsk and Luhansk regions, ths</vt:lpstr>
    </vt:vector>
  </TitlesOfParts>
  <Company>Computer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Cynthia Garcia</cp:lastModifiedBy>
  <cp:revision>370</cp:revision>
  <cp:lastPrinted>2017-05-25T10:52:32Z</cp:lastPrinted>
  <dcterms:created xsi:type="dcterms:W3CDTF">2011-11-08T12:25:38Z</dcterms:created>
  <dcterms:modified xsi:type="dcterms:W3CDTF">2019-04-04T13:41:33Z</dcterms:modified>
</cp:coreProperties>
</file>