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7"/>
  </p:notesMasterIdLst>
  <p:sldIdLst>
    <p:sldId id="347" r:id="rId4"/>
    <p:sldId id="263" r:id="rId5"/>
    <p:sldId id="286" r:id="rId6"/>
    <p:sldId id="348" r:id="rId7"/>
    <p:sldId id="351" r:id="rId8"/>
    <p:sldId id="350" r:id="rId9"/>
    <p:sldId id="349" r:id="rId10"/>
    <p:sldId id="353" r:id="rId11"/>
    <p:sldId id="354" r:id="rId12"/>
    <p:sldId id="356" r:id="rId13"/>
    <p:sldId id="357" r:id="rId14"/>
    <p:sldId id="358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90" d="100"/>
          <a:sy n="90" d="100"/>
        </p:scale>
        <p:origin x="-13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24.09.19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810000" y="3657600"/>
            <a:ext cx="55118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tx2">
                    <a:lumMod val="75000"/>
                  </a:schemeClr>
                </a:solidFill>
              </a:rPr>
              <a:t>Вплив внутрішнього переміщення на благополуччя дітей та підлітків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4724400" y="5410200"/>
            <a:ext cx="410718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Устименко В. А.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100" i="1" dirty="0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uk-UA" sz="2100" i="1" dirty="0" smtClean="0">
                <a:solidFill>
                  <a:schemeClr val="tx2">
                    <a:lumMod val="75000"/>
                  </a:schemeClr>
                </a:solidFill>
              </a:rPr>
              <a:t>иректор Інституту економіко-правових досліджень НАНУ, 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2100" i="1" dirty="0" smtClean="0">
                <a:solidFill>
                  <a:schemeClr val="tx2">
                    <a:lumMod val="75000"/>
                  </a:schemeClr>
                </a:solidFill>
              </a:rPr>
              <a:t>член-кореспондент НАНУ</a:t>
            </a:r>
          </a:p>
          <a:p>
            <a:pPr marL="0" indent="0" algn="ctr">
              <a:buFont typeface="Arial" pitchFamily="34" charset="0"/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295400"/>
            <a:ext cx="25908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/>
                <a:cs typeface="Times New Roman"/>
              </a:rPr>
              <a:t>В</a:t>
            </a:r>
            <a:r>
              <a:rPr lang="uk-UA" sz="2400" b="1" dirty="0" smtClean="0">
                <a:latin typeface="Times New Roman"/>
                <a:cs typeface="Times New Roman"/>
              </a:rPr>
              <a:t>исокий рівень толерантності соціального оточення (однолітки, вчителі)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419600"/>
            <a:ext cx="701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/>
                <a:cs typeface="Times New Roman"/>
              </a:rPr>
              <a:t>Здатність дітей до більш швидкого засвоєння та накопичення нових знань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638800"/>
            <a:ext cx="701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/>
                <a:cs typeface="Times New Roman"/>
              </a:rPr>
              <a:t>Сприйняття зовнішнього світу через надбання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239000" cy="487362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90"/>
                </a:solidFill>
                <a:latin typeface="Times New Roman"/>
                <a:cs typeface="Times New Roman"/>
              </a:rPr>
              <a:t>Чинники, що стимулюють асиміляцію</a:t>
            </a:r>
            <a:endParaRPr lang="ru-RU" sz="2800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4191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28601"/>
            <a:ext cx="65532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Категорії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дітей</a:t>
            </a:r>
            <a:r>
              <a:rPr lang="ru-RU" sz="2800" b="1" dirty="0" smtClean="0"/>
              <a:t> ВПО,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потребують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додаткового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захисту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1752600"/>
            <a:ext cx="4495800" cy="4662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700" dirty="0" err="1">
                <a:latin typeface="Times New Roman"/>
                <a:cs typeface="Times New Roman"/>
              </a:rPr>
              <a:t>д</a:t>
            </a:r>
            <a:r>
              <a:rPr lang="ru-RU" sz="2700" dirty="0" err="1" smtClean="0">
                <a:latin typeface="Times New Roman"/>
                <a:cs typeface="Times New Roman"/>
              </a:rPr>
              <a:t>іти</a:t>
            </a:r>
            <a:r>
              <a:rPr lang="ru-RU" sz="2700" dirty="0" smtClean="0">
                <a:latin typeface="Times New Roman"/>
                <a:cs typeface="Times New Roman"/>
              </a:rPr>
              <a:t> ВПО </a:t>
            </a:r>
            <a:r>
              <a:rPr lang="mr-IN" sz="2700" dirty="0" smtClean="0">
                <a:latin typeface="Times New Roman"/>
                <a:cs typeface="Times New Roman"/>
              </a:rPr>
              <a:t>–</a:t>
            </a:r>
            <a:r>
              <a:rPr lang="ru-RU" sz="2700" dirty="0" smtClean="0">
                <a:latin typeface="Times New Roman"/>
                <a:cs typeface="Times New Roman"/>
              </a:rPr>
              <a:t> сироти</a:t>
            </a:r>
          </a:p>
          <a:p>
            <a:pPr marL="285750" indent="-285750">
              <a:buFontTx/>
              <a:buChar char="-"/>
            </a:pPr>
            <a:r>
              <a:rPr lang="ru-RU" sz="2700" dirty="0" err="1">
                <a:latin typeface="Times New Roman"/>
                <a:cs typeface="Times New Roman"/>
              </a:rPr>
              <a:t>д</a:t>
            </a:r>
            <a:r>
              <a:rPr lang="ru-RU" sz="2700" dirty="0" err="1" smtClean="0">
                <a:latin typeface="Times New Roman"/>
                <a:cs typeface="Times New Roman"/>
              </a:rPr>
              <a:t>іти</a:t>
            </a:r>
            <a:r>
              <a:rPr lang="ru-RU" sz="2700" dirty="0" smtClean="0">
                <a:latin typeface="Times New Roman"/>
                <a:cs typeface="Times New Roman"/>
              </a:rPr>
              <a:t>, </a:t>
            </a:r>
            <a:r>
              <a:rPr lang="ru-RU" sz="2700" dirty="0" err="1" smtClean="0">
                <a:latin typeface="Times New Roman"/>
                <a:cs typeface="Times New Roman"/>
              </a:rPr>
              <a:t>які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втратили</a:t>
            </a:r>
            <a:r>
              <a:rPr lang="ru-RU" sz="2700" dirty="0" smtClean="0">
                <a:latin typeface="Times New Roman"/>
                <a:cs typeface="Times New Roman"/>
              </a:rPr>
              <a:t> одного </a:t>
            </a:r>
            <a:r>
              <a:rPr lang="ru-RU" sz="2700" dirty="0" err="1" smtClean="0">
                <a:latin typeface="Times New Roman"/>
                <a:cs typeface="Times New Roman"/>
              </a:rPr>
              <a:t>із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батьків</a:t>
            </a:r>
            <a:r>
              <a:rPr lang="ru-RU" sz="2700" dirty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внаслідок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військових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дій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700" dirty="0" err="1">
                <a:latin typeface="Times New Roman"/>
                <a:cs typeface="Times New Roman"/>
              </a:rPr>
              <a:t>д</a:t>
            </a:r>
            <a:r>
              <a:rPr lang="ru-RU" sz="2700" dirty="0" err="1" smtClean="0">
                <a:latin typeface="Times New Roman"/>
                <a:cs typeface="Times New Roman"/>
              </a:rPr>
              <a:t>іти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mr-IN" sz="2700" dirty="0" smtClean="0">
                <a:latin typeface="Times New Roman"/>
                <a:cs typeface="Times New Roman"/>
              </a:rPr>
              <a:t>–</a:t>
            </a:r>
            <a:r>
              <a:rPr lang="ru-RU" sz="2700" dirty="0" smtClean="0">
                <a:latin typeface="Times New Roman"/>
                <a:cs typeface="Times New Roman"/>
              </a:rPr>
              <a:t> члени родин </a:t>
            </a:r>
            <a:r>
              <a:rPr lang="ru-RU" sz="2700" dirty="0" err="1" smtClean="0">
                <a:latin typeface="Times New Roman"/>
                <a:cs typeface="Times New Roman"/>
              </a:rPr>
              <a:t>учасників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бойових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дій</a:t>
            </a:r>
            <a:r>
              <a:rPr lang="ru-RU" sz="2700" dirty="0" smtClean="0">
                <a:latin typeface="Times New Roman"/>
                <a:cs typeface="Times New Roman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700" dirty="0" err="1">
                <a:latin typeface="Times New Roman"/>
                <a:cs typeface="Times New Roman"/>
              </a:rPr>
              <a:t>д</a:t>
            </a:r>
            <a:r>
              <a:rPr lang="ru-RU" sz="2700" dirty="0" err="1" smtClean="0">
                <a:latin typeface="Times New Roman"/>
                <a:cs typeface="Times New Roman"/>
              </a:rPr>
              <a:t>іти</a:t>
            </a:r>
            <a:r>
              <a:rPr lang="ru-RU" sz="2700" dirty="0" smtClean="0">
                <a:latin typeface="Times New Roman"/>
                <a:cs typeface="Times New Roman"/>
              </a:rPr>
              <a:t> ВПО, </a:t>
            </a:r>
            <a:r>
              <a:rPr lang="ru-RU" sz="2700" dirty="0" err="1" smtClean="0">
                <a:latin typeface="Times New Roman"/>
                <a:cs typeface="Times New Roman"/>
              </a:rPr>
              <a:t>які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мешкають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біля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лінії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зіткнення</a:t>
            </a:r>
            <a:r>
              <a:rPr lang="ru-RU" sz="2700" dirty="0" smtClean="0">
                <a:latin typeface="Times New Roman"/>
                <a:cs typeface="Times New Roman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700" dirty="0" err="1">
                <a:latin typeface="Times New Roman"/>
                <a:cs typeface="Times New Roman"/>
              </a:rPr>
              <a:t>д</a:t>
            </a:r>
            <a:r>
              <a:rPr lang="ru-RU" sz="2700" dirty="0" err="1" smtClean="0">
                <a:latin typeface="Times New Roman"/>
                <a:cs typeface="Times New Roman"/>
              </a:rPr>
              <a:t>іти</a:t>
            </a:r>
            <a:r>
              <a:rPr lang="ru-RU" sz="2700" dirty="0" smtClean="0">
                <a:latin typeface="Times New Roman"/>
                <a:cs typeface="Times New Roman"/>
              </a:rPr>
              <a:t>, </a:t>
            </a:r>
            <a:r>
              <a:rPr lang="ru-RU" sz="2700" dirty="0" err="1" smtClean="0">
                <a:latin typeface="Times New Roman"/>
                <a:cs typeface="Times New Roman"/>
              </a:rPr>
              <a:t>які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постраждали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внаслідок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бойових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дій</a:t>
            </a:r>
            <a:endParaRPr lang="ru-RU" sz="2700" dirty="0" smtClean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sz="2700" dirty="0" err="1">
                <a:latin typeface="Times New Roman"/>
                <a:cs typeface="Times New Roman"/>
              </a:rPr>
              <a:t>д</a:t>
            </a:r>
            <a:r>
              <a:rPr lang="ru-RU" sz="2700" dirty="0" err="1" smtClean="0">
                <a:latin typeface="Times New Roman"/>
                <a:cs typeface="Times New Roman"/>
              </a:rPr>
              <a:t>іти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mr-IN" sz="2700" dirty="0" smtClean="0">
                <a:latin typeface="Times New Roman"/>
                <a:cs typeface="Times New Roman"/>
              </a:rPr>
              <a:t>–</a:t>
            </a:r>
            <a:r>
              <a:rPr lang="ru-RU" sz="2700" dirty="0" smtClean="0">
                <a:latin typeface="Times New Roman"/>
                <a:cs typeface="Times New Roman"/>
              </a:rPr>
              <a:t> ВПО </a:t>
            </a:r>
            <a:r>
              <a:rPr lang="mr-IN" sz="2700" dirty="0" smtClean="0">
                <a:latin typeface="Times New Roman"/>
                <a:cs typeface="Times New Roman"/>
              </a:rPr>
              <a:t>–</a:t>
            </a:r>
            <a:r>
              <a:rPr lang="ru-RU" sz="2700" dirty="0" smtClean="0">
                <a:latin typeface="Times New Roman"/>
                <a:cs typeface="Times New Roman"/>
              </a:rPr>
              <a:t> </a:t>
            </a:r>
            <a:r>
              <a:rPr lang="ru-RU" sz="2700" dirty="0" err="1" smtClean="0">
                <a:latin typeface="Times New Roman"/>
                <a:cs typeface="Times New Roman"/>
              </a:rPr>
              <a:t>інваліди</a:t>
            </a:r>
            <a:r>
              <a:rPr lang="ru-RU" sz="2700" dirty="0" smtClean="0">
                <a:latin typeface="Times New Roman"/>
                <a:cs typeface="Times New Roman"/>
              </a:rPr>
              <a:t>.</a:t>
            </a:r>
            <a:endParaRPr lang="ru-RU" sz="27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32127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676400"/>
            <a:ext cx="7010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/>
                <a:cs typeface="Times New Roman"/>
              </a:rPr>
              <a:t>Розробка та прийняття комплексної програми захисту прав дітей - ВПО</a:t>
            </a:r>
            <a:endParaRPr lang="en-US" sz="2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276600"/>
            <a:ext cx="7010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/>
                <a:cs typeface="Times New Roman"/>
              </a:rPr>
              <a:t>Впровадження моніторингу реалізації прав дітей - ВПО</a:t>
            </a:r>
            <a:endParaRPr lang="en-US" sz="2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876800"/>
            <a:ext cx="70104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/>
                <a:cs typeface="Times New Roman"/>
              </a:rPr>
              <a:t>Підготовка щорічної доповіді </a:t>
            </a:r>
            <a:r>
              <a:rPr lang="uk-UA" sz="2800" b="1" dirty="0" smtClean="0">
                <a:latin typeface="Times New Roman"/>
                <a:cs typeface="Times New Roman"/>
              </a:rPr>
              <a:t>дитячого </a:t>
            </a:r>
            <a:r>
              <a:rPr lang="uk-UA" sz="2800" b="1" dirty="0" smtClean="0">
                <a:latin typeface="Times New Roman"/>
                <a:cs typeface="Times New Roman"/>
              </a:rPr>
              <a:t>омбудсмена про стан додержання прав дітей - ВПО</a:t>
            </a:r>
            <a:endParaRPr lang="en-US" sz="2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286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90"/>
                </a:solidFill>
                <a:latin typeface="Times New Roman"/>
                <a:cs typeface="Times New Roman"/>
              </a:rPr>
              <a:t>Заходи держави щодо реалізації прав дітей - ВПО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739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2743200"/>
            <a:ext cx="4066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bg2">
                    <a:lumMod val="75000"/>
                  </a:schemeClr>
                </a:solidFill>
              </a:rPr>
              <a:t>Дякую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 за </a:t>
            </a:r>
            <a:r>
              <a:rPr lang="ru-RU" sz="4400" b="1" dirty="0" err="1" smtClean="0">
                <a:solidFill>
                  <a:schemeClr val="bg2">
                    <a:lumMod val="75000"/>
                  </a:schemeClr>
                </a:solidFill>
              </a:rPr>
              <a:t>увагу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!</a:t>
            </a: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3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244600"/>
            <a:ext cx="7010400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954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uk-UA" altLang="ko-KR" sz="3500" b="1" i="1" dirty="0" smtClean="0">
                <a:solidFill>
                  <a:schemeClr val="bg2">
                    <a:lumMod val="50000"/>
                  </a:schemeClr>
                </a:solidFill>
                <a:ea typeface="굴림" pitchFamily="34" charset="-127"/>
              </a:rPr>
              <a:t>Право на благополуччя закріплено:</a:t>
            </a:r>
          </a:p>
          <a:p>
            <a:pPr latinLnBrk="1">
              <a:defRPr/>
            </a:pPr>
            <a:endParaRPr kumimoji="1" lang="en-US" altLang="ko-KR" sz="3500" i="1" dirty="0">
              <a:solidFill>
                <a:schemeClr val="bg2">
                  <a:lumMod val="50000"/>
                </a:schemeClr>
              </a:solidFill>
              <a:ea typeface="굴림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79248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Декларацією</a:t>
            </a:r>
            <a:r>
              <a:rPr lang="ru-RU" sz="2800" dirty="0" smtClean="0"/>
              <a:t> прав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 (1959)</a:t>
            </a:r>
          </a:p>
          <a:p>
            <a:pPr algn="ctr"/>
            <a:r>
              <a:rPr lang="ru-RU" sz="2800" dirty="0" smtClean="0"/>
              <a:t>(</a:t>
            </a:r>
            <a:r>
              <a:rPr lang="ru-RU" sz="2800" dirty="0" err="1" smtClean="0"/>
              <a:t>сприяння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всебічному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667000"/>
            <a:ext cx="78486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Конвенцією</a:t>
            </a:r>
            <a:r>
              <a:rPr lang="ru-RU" sz="2800" dirty="0" smtClean="0"/>
              <a:t> про права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 (1989 р)</a:t>
            </a:r>
          </a:p>
          <a:p>
            <a:pPr algn="ctr"/>
            <a:r>
              <a:rPr lang="ru-RU" sz="2800" dirty="0" smtClean="0"/>
              <a:t>(</a:t>
            </a:r>
            <a:r>
              <a:rPr lang="ru-RU" sz="2800" dirty="0" err="1" smtClean="0"/>
              <a:t>ратифікована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Україною</a:t>
            </a:r>
            <a:r>
              <a:rPr lang="ru-RU" sz="2800" dirty="0" smtClean="0"/>
              <a:t> 27.02.1991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47422" y="3962400"/>
            <a:ext cx="7924800" cy="24776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300" dirty="0" err="1" smtClean="0"/>
              <a:t>Керівними</a:t>
            </a:r>
            <a:r>
              <a:rPr lang="ru-RU" sz="2300" dirty="0" smtClean="0"/>
              <a:t> принципами з </a:t>
            </a:r>
            <a:r>
              <a:rPr lang="ru-RU" sz="2300" dirty="0" err="1" smtClean="0"/>
              <a:t>питань</a:t>
            </a:r>
            <a:r>
              <a:rPr lang="ru-RU" sz="2300" dirty="0" smtClean="0"/>
              <a:t> </a:t>
            </a:r>
            <a:r>
              <a:rPr lang="ru-RU" sz="2300" dirty="0" err="1" smtClean="0"/>
              <a:t>внутрішнього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переміщення</a:t>
            </a:r>
            <a:endParaRPr lang="ru-RU" sz="2300" dirty="0" smtClean="0"/>
          </a:p>
          <a:p>
            <a:r>
              <a:rPr lang="ru-RU" sz="2200" dirty="0" err="1"/>
              <a:t>я</a:t>
            </a:r>
            <a:r>
              <a:rPr lang="ru-RU" sz="2200" dirty="0" err="1" smtClean="0"/>
              <a:t>кими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проголошено</a:t>
            </a:r>
            <a:r>
              <a:rPr lang="ru-RU" sz="2200" dirty="0" smtClean="0"/>
              <a:t> </a:t>
            </a:r>
            <a:r>
              <a:rPr lang="ru-RU" sz="2200" dirty="0" err="1" smtClean="0"/>
              <a:t>гарантії</a:t>
            </a:r>
            <a:r>
              <a:rPr lang="ru-RU" sz="2200" dirty="0" smtClean="0"/>
              <a:t> на:</a:t>
            </a:r>
          </a:p>
          <a:p>
            <a:r>
              <a:rPr lang="ru-RU" sz="2200" dirty="0" smtClean="0"/>
              <a:t>-    право </a:t>
            </a:r>
            <a:r>
              <a:rPr lang="ru-RU" sz="2200" dirty="0" err="1" smtClean="0"/>
              <a:t>сімей</a:t>
            </a:r>
            <a:r>
              <a:rPr lang="ru-RU" sz="2200" dirty="0" smtClean="0"/>
              <a:t> </a:t>
            </a:r>
            <a:r>
              <a:rPr lang="ru-RU" sz="2200" dirty="0" err="1" smtClean="0"/>
              <a:t>залишатися</a:t>
            </a:r>
            <a:r>
              <a:rPr lang="ru-RU" sz="2200" dirty="0" smtClean="0"/>
              <a:t> разом і </a:t>
            </a:r>
            <a:r>
              <a:rPr lang="ru-RU" sz="2200" dirty="0" err="1" smtClean="0"/>
              <a:t>швидко</a:t>
            </a:r>
            <a:r>
              <a:rPr lang="ru-RU" sz="2200" dirty="0" smtClean="0"/>
              <a:t> </a:t>
            </a:r>
            <a:r>
              <a:rPr lang="ru-RU" sz="2200" dirty="0" err="1" smtClean="0"/>
              <a:t>возз’єднатися</a:t>
            </a:r>
            <a:r>
              <a:rPr lang="ru-RU" sz="22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200" dirty="0" err="1"/>
              <a:t>з</a:t>
            </a:r>
            <a:r>
              <a:rPr lang="ru-RU" sz="2200" dirty="0" err="1" smtClean="0"/>
              <a:t>ахист</a:t>
            </a:r>
            <a:r>
              <a:rPr lang="ru-RU" sz="2200" dirty="0" smtClean="0"/>
              <a:t> </a:t>
            </a:r>
            <a:r>
              <a:rPr lang="ru-RU" sz="2200" dirty="0" err="1" smtClean="0"/>
              <a:t>дітей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вербування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участі</a:t>
            </a:r>
            <a:r>
              <a:rPr lang="ru-RU" sz="2200" dirty="0" smtClean="0"/>
              <a:t> у </a:t>
            </a:r>
            <a:r>
              <a:rPr lang="ru-RU" sz="2200" dirty="0" err="1" smtClean="0"/>
              <a:t>військових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діях</a:t>
            </a:r>
            <a:r>
              <a:rPr lang="ru-RU" sz="22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200" dirty="0" err="1" smtClean="0"/>
              <a:t>фізичну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безпеку</a:t>
            </a:r>
            <a:r>
              <a:rPr lang="ru-RU" sz="2200" dirty="0" smtClean="0"/>
              <a:t>, </a:t>
            </a:r>
            <a:r>
              <a:rPr lang="ru-RU" sz="2200" dirty="0" err="1" smtClean="0"/>
              <a:t>цілісність</a:t>
            </a:r>
            <a:r>
              <a:rPr lang="ru-RU" sz="2200" dirty="0" smtClean="0"/>
              <a:t> прав </a:t>
            </a:r>
            <a:r>
              <a:rPr lang="ru-RU" sz="2200" dirty="0" err="1" smtClean="0"/>
              <a:t>дитини</a:t>
            </a:r>
            <a:r>
              <a:rPr lang="ru-RU" sz="22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200" dirty="0" err="1" smtClean="0"/>
              <a:t>Основні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життєві</a:t>
            </a:r>
            <a:r>
              <a:rPr lang="ru-RU" sz="2200" dirty="0" smtClean="0"/>
              <a:t> потреби і </a:t>
            </a:r>
            <a:r>
              <a:rPr lang="ru-RU" sz="2200" dirty="0" err="1" smtClean="0"/>
              <a:t>житло</a:t>
            </a:r>
            <a:r>
              <a:rPr lang="ru-RU" sz="2200" dirty="0" smtClean="0"/>
              <a:t>, </a:t>
            </a:r>
            <a:r>
              <a:rPr lang="ru-RU" sz="2200" dirty="0" err="1" smtClean="0"/>
              <a:t>охорону</a:t>
            </a:r>
            <a:r>
              <a:rPr lang="ru-RU" sz="2200" dirty="0" smtClean="0"/>
              <a:t> </a:t>
            </a:r>
            <a:r>
              <a:rPr lang="ru-RU" sz="2200" dirty="0" err="1" smtClean="0"/>
              <a:t>здоров’я</a:t>
            </a:r>
            <a:r>
              <a:rPr lang="ru-RU" sz="2200" dirty="0" smtClean="0"/>
              <a:t>, </a:t>
            </a:r>
            <a:r>
              <a:rPr lang="ru-RU" sz="2200" dirty="0" err="1" smtClean="0"/>
              <a:t>санітарію</a:t>
            </a:r>
            <a:r>
              <a:rPr lang="ru-RU" sz="2200" dirty="0" smtClean="0"/>
              <a:t> </a:t>
            </a:r>
            <a:r>
              <a:rPr lang="ru-RU" sz="2200" dirty="0" err="1" smtClean="0"/>
              <a:t>тощо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0104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4D4D4D"/>
                </a:solidFill>
                <a:latin typeface="Times New Roman"/>
                <a:cs typeface="Times New Roman"/>
              </a:rPr>
              <a:t>Закон України “Про забезпечення прав і свобод внутрішньо переміщених осіб”</a:t>
            </a:r>
            <a:endParaRPr lang="en-US" sz="2800" b="1" dirty="0">
              <a:solidFill>
                <a:srgbClr val="4D4D4D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447800"/>
            <a:ext cx="6019800" cy="224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/>
                <a:cs typeface="Times New Roman"/>
              </a:rPr>
              <a:t>Мета </a:t>
            </a:r>
            <a:r>
              <a:rPr lang="mr-IN" sz="2800" dirty="0" smtClean="0">
                <a:latin typeface="Times New Roman"/>
                <a:cs typeface="Times New Roman"/>
              </a:rPr>
              <a:t>–</a:t>
            </a:r>
            <a:r>
              <a:rPr lang="uk-UA" sz="2800" dirty="0" smtClean="0">
                <a:latin typeface="Times New Roman"/>
                <a:cs typeface="Times New Roman"/>
              </a:rPr>
              <a:t> забезпечення реалізації гарантованих Конституцією прав і свобод, створення належних умов соціальної адаптації, тимчасового житла, продовження здобуття освіти 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62400"/>
            <a:ext cx="533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Закон </a:t>
            </a:r>
            <a:r>
              <a:rPr lang="ru-RU" sz="3600" b="1" dirty="0" err="1" smtClean="0">
                <a:latin typeface="Times New Roman"/>
                <a:cs typeface="Times New Roman"/>
              </a:rPr>
              <a:t>України</a:t>
            </a:r>
            <a:r>
              <a:rPr lang="ru-RU" sz="3600" b="1" dirty="0" smtClean="0">
                <a:latin typeface="Times New Roman"/>
                <a:cs typeface="Times New Roman"/>
              </a:rPr>
              <a:t> «Про </a:t>
            </a:r>
            <a:r>
              <a:rPr lang="ru-RU" sz="3600" b="1" dirty="0" err="1" smtClean="0">
                <a:latin typeface="Times New Roman"/>
                <a:cs typeface="Times New Roman"/>
              </a:rPr>
              <a:t>охорону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дитинства</a:t>
            </a:r>
            <a:r>
              <a:rPr lang="ru-RU" sz="3600" b="1" dirty="0" smtClean="0">
                <a:latin typeface="Times New Roman"/>
                <a:cs typeface="Times New Roman"/>
              </a:rPr>
              <a:t>» </a:t>
            </a:r>
            <a:r>
              <a:rPr lang="ru-RU" sz="3600" b="1" dirty="0" err="1" smtClean="0">
                <a:latin typeface="Times New Roman"/>
                <a:cs typeface="Times New Roman"/>
              </a:rPr>
              <a:t>встановлює</a:t>
            </a:r>
            <a:r>
              <a:rPr lang="ru-RU" sz="3600" b="1" dirty="0" smtClean="0">
                <a:latin typeface="Times New Roman"/>
                <a:cs typeface="Times New Roman"/>
              </a:rPr>
              <a:t> право на </a:t>
            </a:r>
            <a:r>
              <a:rPr lang="ru-RU" sz="3600" b="1" dirty="0" err="1" smtClean="0">
                <a:latin typeface="Times New Roman"/>
                <a:cs typeface="Times New Roman"/>
              </a:rPr>
              <a:t>особливий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cs typeface="Times New Roman"/>
              </a:rPr>
              <a:t>захист</a:t>
            </a:r>
            <a:r>
              <a:rPr lang="ru-RU" sz="3600" dirty="0" smtClean="0">
                <a:latin typeface="Times New Roman"/>
                <a:cs typeface="Times New Roman"/>
              </a:rPr>
              <a:t>: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981200"/>
            <a:ext cx="7162800" cy="4038600"/>
          </a:xfrm>
        </p:spPr>
        <p:txBody>
          <a:bodyPr>
            <a:noAutofit/>
          </a:bodyPr>
          <a:lstStyle/>
          <a:p>
            <a:pPr algn="just"/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Дітям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які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потребують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додаткового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або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тимчасового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захисту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Дітям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-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переселенцям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Дітям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які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стали жертвами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фізичного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чи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психологічного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насилля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внаслідок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бойових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дій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Дітям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, батьки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яких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воюють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на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боці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бойовиків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Дітям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, батьки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яких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загинули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чи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поранені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під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час АТО, ОСС;</a:t>
            </a:r>
          </a:p>
          <a:p>
            <a:pPr algn="just"/>
            <a:r>
              <a:rPr lang="ru-RU" sz="2500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Дітям</a:t>
            </a: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- комбатантам</a:t>
            </a:r>
            <a:endParaRPr lang="ru-RU" sz="2500" dirty="0">
              <a:solidFill>
                <a:schemeClr val="tx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00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010400" cy="144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Державна соціальна програма</a:t>
            </a:r>
            <a:br>
              <a:rPr lang="uk-UA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“Національний план дій щодо реалізації Конвенції ООН про права дитини до 2021 року (Постанова КМУ № 452 від 30.05.2018 року)</a:t>
            </a:r>
            <a:endParaRPr lang="en-US" sz="2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09800"/>
            <a:ext cx="7010400" cy="4493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dirty="0" smtClean="0">
                <a:latin typeface="Times New Roman"/>
                <a:cs typeface="Times New Roman"/>
              </a:rPr>
              <a:t>- </a:t>
            </a:r>
            <a:r>
              <a:rPr lang="uk-UA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розроблення мінімальних стандартів благополуччя та безпеки дитини;</a:t>
            </a:r>
          </a:p>
          <a:p>
            <a:pPr algn="just"/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забезпечення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захисту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прав та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інтересів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дитини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в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зоні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воєнних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дій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чи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збройних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конфліктів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недопущення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участі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дітей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у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збройних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конфліктах</a:t>
            </a:r>
            <a:endParaRPr lang="ru-RU" sz="22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 </a:t>
            </a:r>
            <a:r>
              <a:rPr lang="ru-RU" sz="2200" dirty="0" err="1">
                <a:solidFill>
                  <a:srgbClr val="000090"/>
                </a:solidFill>
                <a:latin typeface="Times New Roman"/>
                <a:cs typeface="Times New Roman"/>
              </a:rPr>
              <a:t>з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абезпечення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захисту</a:t>
            </a:r>
            <a:r>
              <a:rPr lang="ru-RU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прав </a:t>
            </a:r>
            <a:r>
              <a:rPr lang="ru-RU" sz="2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дітей</a:t>
            </a:r>
            <a:r>
              <a:rPr lang="uk-UA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які перебувають в зоні проведення таких дій;</a:t>
            </a:r>
          </a:p>
          <a:p>
            <a:pPr algn="just"/>
            <a:r>
              <a:rPr lang="uk-UA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 </a:t>
            </a:r>
            <a:r>
              <a:rPr lang="ru-RU" sz="2200" dirty="0">
                <a:solidFill>
                  <a:srgbClr val="000090"/>
                </a:solidFill>
                <a:latin typeface="Times New Roman"/>
                <a:cs typeface="Times New Roman"/>
              </a:rPr>
              <a:t>в</a:t>
            </a:r>
            <a:r>
              <a:rPr lang="uk-UA" sz="2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провадження комплексних заходів щодо створення умов для повноцінного життя та соціально-психологічної реабілітації дітей, які постраждали від воєнних дій чи збройного конфлікту та дітей розлучених із сім’єю, які не є громадянами України та потребують міжнародного захисту.</a:t>
            </a:r>
            <a:endParaRPr lang="en-US" sz="22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752600"/>
            <a:ext cx="22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1A1A1A"/>
                </a:solidFill>
                <a:latin typeface="Times New Roman"/>
                <a:cs typeface="Times New Roman"/>
              </a:rPr>
              <a:t>п</a:t>
            </a:r>
            <a:r>
              <a:rPr lang="ru-RU" sz="2000" b="1" dirty="0" err="1" smtClean="0">
                <a:solidFill>
                  <a:srgbClr val="1A1A1A"/>
                </a:solidFill>
                <a:latin typeface="Times New Roman"/>
                <a:cs typeface="Times New Roman"/>
              </a:rPr>
              <a:t>ередбачає</a:t>
            </a:r>
            <a:r>
              <a:rPr lang="ru-RU" sz="2000" b="1" dirty="0" smtClean="0">
                <a:solidFill>
                  <a:srgbClr val="1A1A1A"/>
                </a:solidFill>
                <a:latin typeface="Times New Roman"/>
                <a:cs typeface="Times New Roman"/>
              </a:rPr>
              <a:t>:</a:t>
            </a:r>
            <a:endParaRPr lang="ru-RU" sz="2000" b="1" dirty="0">
              <a:solidFill>
                <a:srgbClr val="1A1A1A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700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2743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dirty="0" err="1" smtClean="0"/>
              <a:t>Від</a:t>
            </a:r>
            <a:r>
              <a:rPr lang="ru-RU" sz="3000" dirty="0" smtClean="0"/>
              <a:t> </a:t>
            </a:r>
            <a:r>
              <a:rPr lang="ru-RU" sz="3000" dirty="0" err="1" smtClean="0"/>
              <a:t>конфлікту</a:t>
            </a:r>
            <a:r>
              <a:rPr lang="ru-RU" sz="3000" dirty="0" smtClean="0"/>
              <a:t> на </a:t>
            </a:r>
            <a:r>
              <a:rPr lang="ru-RU" sz="3000" dirty="0" err="1" smtClean="0"/>
              <a:t>Донбасі</a:t>
            </a:r>
            <a:r>
              <a:rPr lang="ru-RU" sz="3000" dirty="0" smtClean="0"/>
              <a:t> </a:t>
            </a:r>
            <a:r>
              <a:rPr lang="ru-RU" sz="3000" dirty="0" err="1" smtClean="0"/>
              <a:t>постраждали</a:t>
            </a:r>
            <a:r>
              <a:rPr lang="ru-RU" sz="3000" dirty="0" smtClean="0"/>
              <a:t> </a:t>
            </a:r>
            <a:r>
              <a:rPr lang="ru-RU" sz="3000" dirty="0" err="1" smtClean="0"/>
              <a:t>понад</a:t>
            </a:r>
            <a:r>
              <a:rPr lang="ru-RU" sz="3000" dirty="0" smtClean="0"/>
              <a:t> </a:t>
            </a:r>
            <a:r>
              <a:rPr lang="ru-RU" sz="3000" b="1" dirty="0" smtClean="0"/>
              <a:t>5 млн </a:t>
            </a:r>
            <a:r>
              <a:rPr lang="ru-RU" sz="3000" dirty="0" err="1" smtClean="0"/>
              <a:t>громадян</a:t>
            </a:r>
            <a:r>
              <a:rPr lang="ru-RU" sz="3000" dirty="0" smtClean="0"/>
              <a:t>, з </a:t>
            </a:r>
            <a:r>
              <a:rPr lang="ru-RU" sz="3000" dirty="0" err="1" smtClean="0"/>
              <a:t>яких</a:t>
            </a:r>
            <a:r>
              <a:rPr lang="ru-RU" sz="3000" dirty="0" smtClean="0"/>
              <a:t> </a:t>
            </a:r>
            <a:br>
              <a:rPr lang="ru-RU" sz="3000" dirty="0" smtClean="0"/>
            </a:br>
            <a:r>
              <a:rPr lang="ru-RU" sz="3000" b="1" dirty="0" smtClean="0"/>
              <a:t>1,7 млн </a:t>
            </a:r>
            <a:r>
              <a:rPr lang="ru-RU" sz="3000" dirty="0" err="1" smtClean="0"/>
              <a:t>або</a:t>
            </a:r>
            <a:r>
              <a:rPr lang="ru-RU" sz="3000" b="1" dirty="0" smtClean="0"/>
              <a:t> 34% </a:t>
            </a:r>
            <a:r>
              <a:rPr lang="ru-RU" sz="3000" dirty="0" smtClean="0"/>
              <a:t>- </a:t>
            </a:r>
            <a:r>
              <a:rPr lang="ru-RU" sz="3000" dirty="0" err="1" smtClean="0"/>
              <a:t>це</a:t>
            </a:r>
            <a:r>
              <a:rPr lang="ru-RU" sz="3000" dirty="0" smtClean="0"/>
              <a:t> </a:t>
            </a:r>
            <a:r>
              <a:rPr lang="ru-RU" sz="3000" dirty="0" err="1" smtClean="0"/>
              <a:t>діти</a:t>
            </a:r>
            <a:r>
              <a:rPr lang="ru-RU" sz="3000" dirty="0" smtClean="0"/>
              <a:t> </a:t>
            </a:r>
            <a:br>
              <a:rPr lang="ru-RU" sz="3000" dirty="0" smtClean="0"/>
            </a:br>
            <a:r>
              <a:rPr lang="ru-RU" sz="3000" dirty="0" smtClean="0"/>
              <a:t>(ООН; ЮНІСЕФ</a:t>
            </a:r>
            <a:r>
              <a:rPr lang="ru-RU" sz="3000" dirty="0" smtClean="0"/>
              <a:t>)</a:t>
            </a:r>
            <a:br>
              <a:rPr lang="ru-RU" sz="3000" dirty="0" smtClean="0"/>
            </a:br>
            <a:r>
              <a:rPr lang="ru-RU" sz="3000" b="1" dirty="0" err="1" smtClean="0"/>
              <a:t>Загинуло</a:t>
            </a:r>
            <a:r>
              <a:rPr lang="ru-RU" sz="3000" dirty="0" smtClean="0"/>
              <a:t> </a:t>
            </a:r>
            <a:r>
              <a:rPr lang="ru-RU" sz="3000" dirty="0" err="1" smtClean="0"/>
              <a:t>під</a:t>
            </a:r>
            <a:r>
              <a:rPr lang="ru-RU" sz="3000" dirty="0" smtClean="0"/>
              <a:t> час </a:t>
            </a:r>
            <a:r>
              <a:rPr lang="ru-RU" sz="3000" dirty="0" err="1" smtClean="0"/>
              <a:t>конфлікту</a:t>
            </a:r>
            <a:r>
              <a:rPr lang="ru-RU" sz="3000" dirty="0" smtClean="0"/>
              <a:t> - </a:t>
            </a:r>
            <a:r>
              <a:rPr lang="ru-RU" sz="3000" b="1" dirty="0" smtClean="0"/>
              <a:t>199 </a:t>
            </a:r>
            <a:r>
              <a:rPr lang="ru-RU" sz="3000" b="1" dirty="0" err="1" smtClean="0"/>
              <a:t>дітей</a:t>
            </a:r>
            <a:r>
              <a:rPr lang="ru-RU" sz="3000" dirty="0" smtClean="0"/>
              <a:t>, </a:t>
            </a:r>
            <a:r>
              <a:rPr lang="ru-RU" sz="3000" dirty="0" err="1" smtClean="0"/>
              <a:t>більше</a:t>
            </a:r>
            <a:r>
              <a:rPr lang="ru-RU" sz="3000" dirty="0" smtClean="0"/>
              <a:t> </a:t>
            </a:r>
            <a:r>
              <a:rPr lang="ru-RU" sz="3000" b="1" dirty="0" smtClean="0"/>
              <a:t>500 </a:t>
            </a:r>
            <a:r>
              <a:rPr lang="mr-IN" sz="3000" dirty="0" smtClean="0"/>
              <a:t>–</a:t>
            </a:r>
            <a:r>
              <a:rPr lang="ru-RU" sz="3000" dirty="0" smtClean="0"/>
              <a:t> </a:t>
            </a:r>
            <a:r>
              <a:rPr lang="ru-RU" sz="3000" dirty="0" err="1" smtClean="0"/>
              <a:t>отримали</a:t>
            </a:r>
            <a:r>
              <a:rPr lang="ru-RU" sz="3000" dirty="0" smtClean="0"/>
              <a:t> </a:t>
            </a:r>
            <a:r>
              <a:rPr lang="ru-RU" sz="3000" dirty="0" err="1" smtClean="0"/>
              <a:t>поранення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3200400"/>
            <a:ext cx="7467600" cy="3230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err="1" smtClean="0"/>
              <a:t>Дітей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статус ВПО </a:t>
            </a:r>
          </a:p>
          <a:p>
            <a:pPr marL="0" indent="0" algn="ctr">
              <a:buNone/>
            </a:pPr>
            <a:r>
              <a:rPr lang="ru-RU" sz="2800" b="1" dirty="0" smtClean="0"/>
              <a:t>227,7 тис </a:t>
            </a:r>
            <a:r>
              <a:rPr lang="ru-RU" sz="2800" b="1" dirty="0" err="1" smtClean="0"/>
              <a:t>осіб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400" dirty="0" smtClean="0"/>
              <a:t>(</a:t>
            </a:r>
            <a:r>
              <a:rPr lang="ru-RU" sz="2400" dirty="0" err="1" smtClean="0"/>
              <a:t>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Уповноваженого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Верховної</a:t>
            </a:r>
            <a:r>
              <a:rPr lang="ru-RU" sz="2400" dirty="0" smtClean="0"/>
              <a:t> Ради з прав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у </a:t>
            </a:r>
            <a:r>
              <a:rPr lang="ru-RU" sz="2400" dirty="0" err="1" smtClean="0"/>
              <a:t>доповіді</a:t>
            </a:r>
            <a:r>
              <a:rPr lang="ru-RU" sz="2400" dirty="0" smtClean="0"/>
              <a:t> за 2019 </a:t>
            </a:r>
            <a:r>
              <a:rPr lang="ru-RU" sz="2400" dirty="0" err="1" smtClean="0"/>
              <a:t>рік</a:t>
            </a:r>
            <a:r>
              <a:rPr lang="ru-RU" sz="2400" dirty="0" smtClean="0"/>
              <a:t>)</a:t>
            </a:r>
          </a:p>
          <a:p>
            <a:pPr marL="0" indent="0" algn="ctr">
              <a:buNone/>
            </a:pPr>
            <a:r>
              <a:rPr lang="ru-RU" sz="2800" b="1" dirty="0" smtClean="0"/>
              <a:t>240 тис </a:t>
            </a:r>
            <a:r>
              <a:rPr lang="ru-RU" sz="2800" b="1" dirty="0" err="1" smtClean="0"/>
              <a:t>осіб</a:t>
            </a:r>
            <a:r>
              <a:rPr lang="ru-RU" sz="2800" b="1" dirty="0" smtClean="0"/>
              <a:t> </a:t>
            </a:r>
            <a:endParaRPr lang="uk-UA" sz="2800" b="1" dirty="0"/>
          </a:p>
          <a:p>
            <a:pPr marL="0" indent="0" algn="ctr">
              <a:buNone/>
            </a:pPr>
            <a:r>
              <a:rPr lang="ru-RU" sz="2400" dirty="0" smtClean="0"/>
              <a:t>(</a:t>
            </a:r>
            <a:r>
              <a:rPr lang="ru-RU" sz="2400" dirty="0" err="1" smtClean="0"/>
              <a:t>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Мінсоцполітики</a:t>
            </a:r>
            <a:r>
              <a:rPr lang="ru-RU" sz="2400" dirty="0" smtClean="0"/>
              <a:t>)</a:t>
            </a:r>
          </a:p>
          <a:p>
            <a:pPr marL="0" indent="0" algn="ctr">
              <a:buNone/>
            </a:pPr>
            <a:r>
              <a:rPr lang="ru-RU" sz="2800" dirty="0" err="1"/>
              <a:t>п</a:t>
            </a:r>
            <a:r>
              <a:rPr lang="ru-RU" sz="2800" dirty="0" err="1" smtClean="0"/>
              <a:t>онад</a:t>
            </a:r>
            <a:r>
              <a:rPr lang="ru-RU" sz="2800" dirty="0" smtClean="0"/>
              <a:t> </a:t>
            </a:r>
            <a:r>
              <a:rPr lang="ru-RU" sz="2800" b="1" dirty="0" smtClean="0"/>
              <a:t>300 тис </a:t>
            </a:r>
            <a:r>
              <a:rPr lang="ru-RU" sz="2800" b="1" dirty="0" err="1" smtClean="0"/>
              <a:t>осіб</a:t>
            </a:r>
            <a:r>
              <a:rPr lang="ru-RU" sz="2800" b="1" dirty="0" smtClean="0"/>
              <a:t> </a:t>
            </a:r>
          </a:p>
          <a:p>
            <a:pPr marL="0" indent="0" algn="ctr">
              <a:buNone/>
            </a:pPr>
            <a:r>
              <a:rPr lang="ru-RU" sz="2600" dirty="0" err="1" smtClean="0"/>
              <a:t>оцінки</a:t>
            </a:r>
            <a:r>
              <a:rPr lang="ru-RU" sz="2600" dirty="0" smtClean="0"/>
              <a:t> </a:t>
            </a:r>
            <a:r>
              <a:rPr lang="ru-RU" sz="2600" dirty="0" err="1" smtClean="0"/>
              <a:t>деяких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експертів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83629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0601"/>
            <a:ext cx="2362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825 </a:t>
            </a:r>
          </a:p>
          <a:p>
            <a:pPr algn="ctr"/>
            <a:r>
              <a:rPr lang="ru-RU" dirty="0" err="1" smtClean="0"/>
              <a:t>Луганська</a:t>
            </a:r>
            <a:r>
              <a:rPr lang="ru-RU" dirty="0" smtClean="0"/>
              <a:t> область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914400"/>
            <a:ext cx="266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</a:t>
            </a:r>
          </a:p>
          <a:p>
            <a:pPr algn="ctr"/>
            <a:r>
              <a:rPr lang="ru-RU" dirty="0" err="1" smtClean="0"/>
              <a:t>Дніпропетровська</a:t>
            </a:r>
            <a:r>
              <a:rPr lang="ru-RU" dirty="0" smtClean="0"/>
              <a:t> область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990600"/>
            <a:ext cx="2895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580</a:t>
            </a:r>
          </a:p>
          <a:p>
            <a:pPr algn="ctr"/>
            <a:r>
              <a:rPr lang="ru-RU" dirty="0" err="1" smtClean="0"/>
              <a:t>Донецька</a:t>
            </a:r>
            <a:r>
              <a:rPr lang="ru-RU" dirty="0" smtClean="0"/>
              <a:t> область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733800"/>
            <a:ext cx="2133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</a:t>
            </a:r>
          </a:p>
          <a:p>
            <a:pPr algn="ctr"/>
            <a:r>
              <a:rPr lang="ru-RU" dirty="0" err="1" smtClean="0"/>
              <a:t>Харківська</a:t>
            </a:r>
            <a:r>
              <a:rPr lang="ru-RU" dirty="0" smtClean="0"/>
              <a:t> область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038600"/>
            <a:ext cx="1371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</a:p>
          <a:p>
            <a:pPr algn="ctr"/>
            <a:r>
              <a:rPr lang="ru-RU" dirty="0" err="1" smtClean="0"/>
              <a:t>Рівненська</a:t>
            </a:r>
            <a:r>
              <a:rPr lang="ru-RU" dirty="0" smtClean="0"/>
              <a:t> область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1886139" cy="19050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76399"/>
            <a:ext cx="1787013" cy="191025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905000"/>
            <a:ext cx="2549658" cy="16764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495800"/>
            <a:ext cx="2057400" cy="15240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962400"/>
            <a:ext cx="2184545" cy="220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802" y="152400"/>
            <a:ext cx="802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На початок 2017 року статус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дітей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постраждали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військових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дій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мали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1665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дітей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248400"/>
            <a:ext cx="741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16537D"/>
                </a:solidFill>
              </a:rPr>
              <a:t>Після</a:t>
            </a:r>
            <a:r>
              <a:rPr lang="ru-RU" b="1" dirty="0" smtClean="0">
                <a:solidFill>
                  <a:srgbClr val="16537D"/>
                </a:solidFill>
              </a:rPr>
              <a:t> </a:t>
            </a:r>
            <a:r>
              <a:rPr lang="ru-RU" b="1" dirty="0" err="1" smtClean="0">
                <a:solidFill>
                  <a:srgbClr val="16537D"/>
                </a:solidFill>
              </a:rPr>
              <a:t>розширення</a:t>
            </a:r>
            <a:r>
              <a:rPr lang="ru-RU" b="1" dirty="0" smtClean="0">
                <a:solidFill>
                  <a:srgbClr val="16537D"/>
                </a:solidFill>
              </a:rPr>
              <a:t> </a:t>
            </a:r>
            <a:r>
              <a:rPr lang="ru-RU" b="1" dirty="0" err="1" smtClean="0">
                <a:solidFill>
                  <a:srgbClr val="16537D"/>
                </a:solidFill>
              </a:rPr>
              <a:t>підстав</a:t>
            </a:r>
            <a:r>
              <a:rPr lang="ru-RU" b="1" dirty="0" smtClean="0">
                <a:solidFill>
                  <a:srgbClr val="16537D"/>
                </a:solidFill>
              </a:rPr>
              <a:t> для статусу на </a:t>
            </a:r>
            <a:r>
              <a:rPr lang="ru-RU" b="1" dirty="0" err="1" smtClean="0">
                <a:solidFill>
                  <a:srgbClr val="16537D"/>
                </a:solidFill>
              </a:rPr>
              <a:t>кінець</a:t>
            </a:r>
            <a:r>
              <a:rPr lang="ru-RU" b="1" dirty="0" smtClean="0">
                <a:solidFill>
                  <a:srgbClr val="16537D"/>
                </a:solidFill>
              </a:rPr>
              <a:t> 2018 року </a:t>
            </a:r>
            <a:r>
              <a:rPr lang="mr-IN" b="1" dirty="0" smtClean="0">
                <a:solidFill>
                  <a:srgbClr val="16537D"/>
                </a:solidFill>
              </a:rPr>
              <a:t>–</a:t>
            </a:r>
            <a:r>
              <a:rPr lang="ru-RU" b="1" dirty="0" smtClean="0">
                <a:solidFill>
                  <a:srgbClr val="16537D"/>
                </a:solidFill>
              </a:rPr>
              <a:t> 10609 </a:t>
            </a:r>
            <a:r>
              <a:rPr lang="ru-RU" b="1" dirty="0" err="1" smtClean="0">
                <a:solidFill>
                  <a:srgbClr val="16537D"/>
                </a:solidFill>
              </a:rPr>
              <a:t>дітей</a:t>
            </a:r>
            <a:endParaRPr lang="ru-RU" b="1" dirty="0">
              <a:solidFill>
                <a:srgbClr val="1653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5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010400" cy="381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Проблеми дітей ВПО</a:t>
            </a:r>
            <a:endParaRPr lang="en-US" sz="2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85800"/>
            <a:ext cx="7010400" cy="12772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/>
                <a:cs typeface="Times New Roman"/>
              </a:rPr>
              <a:t>Фізіолого-психологічні: </a:t>
            </a:r>
            <a:r>
              <a:rPr lang="uk-UA" sz="1900" dirty="0" smtClean="0">
                <a:latin typeface="Times New Roman"/>
                <a:cs typeface="Times New Roman"/>
              </a:rPr>
              <a:t>розлади особистого здоров’я, погане самопочуття, труднощі у концентрації уваги, проблеми у спілкуванні, неадекватні навички взаємодії у </a:t>
            </a:r>
            <a:r>
              <a:rPr lang="uk-UA" sz="1900" dirty="0" smtClean="0">
                <a:latin typeface="Times New Roman"/>
                <a:cs typeface="Times New Roman"/>
              </a:rPr>
              <a:t>новому </a:t>
            </a:r>
            <a:r>
              <a:rPr lang="uk-UA" sz="1900" dirty="0" smtClean="0">
                <a:latin typeface="Times New Roman"/>
                <a:cs typeface="Times New Roman"/>
              </a:rPr>
              <a:t>середовищі, відсутність соціальної довіри, тривожність</a:t>
            </a:r>
            <a:endParaRPr lang="en-US" sz="19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133600"/>
            <a:ext cx="7010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/>
                <a:cs typeface="Times New Roman"/>
              </a:rPr>
              <a:t>Педагогічні: </a:t>
            </a:r>
            <a:r>
              <a:rPr lang="uk-UA" sz="1900" dirty="0" smtClean="0">
                <a:latin typeface="Times New Roman"/>
                <a:cs typeface="Times New Roman"/>
              </a:rPr>
              <a:t>труднощі у прийнятті норм і правил організації власної навчальної діяльності, що висуваються приймаючою стороною, погане знання мови, невідповідність рівня підготовки чи викладання, розлади мислення</a:t>
            </a:r>
            <a:endParaRPr lang="en-US" sz="19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581400"/>
            <a:ext cx="70104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/>
                <a:cs typeface="Times New Roman"/>
              </a:rPr>
              <a:t>Соціальні: </a:t>
            </a:r>
            <a:r>
              <a:rPr lang="uk-UA" sz="1900" dirty="0" smtClean="0">
                <a:latin typeface="Times New Roman"/>
                <a:cs typeface="Times New Roman"/>
              </a:rPr>
              <a:t>беззахистність дитини у міграційній ситуації, зниження соціального статусу та ресурсів ВПО, низьке матеріальне забезпечення сім’ї, відсутність необхідних документів для отримання освіти, нетерпиме ставлення приймаючої спільноти</a:t>
            </a:r>
            <a:endParaRPr lang="en-US" sz="19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334000"/>
            <a:ext cx="7010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/>
                <a:cs typeface="Times New Roman"/>
              </a:rPr>
              <a:t>Культурні: </a:t>
            </a:r>
            <a:r>
              <a:rPr lang="uk-UA" sz="1900" dirty="0" smtClean="0">
                <a:latin typeface="Times New Roman"/>
                <a:cs typeface="Times New Roman"/>
              </a:rPr>
              <a:t>незнання, складності прийняття нової культури, </a:t>
            </a:r>
            <a:r>
              <a:rPr lang="uk-UA" sz="1900" dirty="0">
                <a:latin typeface="Times New Roman"/>
                <a:cs typeface="Times New Roman"/>
              </a:rPr>
              <a:t>плутанина у цінностях, орієнтаціях, почуттях та самоідентифікації, тривога, побоювання щодо втрати власної самооцінки</a:t>
            </a: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499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43434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/>
                <a:cs typeface="Times New Roman"/>
              </a:rPr>
              <a:t>Найважливіша</a:t>
            </a:r>
            <a:r>
              <a:rPr lang="ru-RU" sz="2800" dirty="0" smtClean="0">
                <a:latin typeface="Times New Roman"/>
                <a:cs typeface="Times New Roman"/>
              </a:rPr>
              <a:t> проблема ВПО </a:t>
            </a:r>
          </a:p>
          <a:p>
            <a:pPr algn="ctr"/>
            <a:r>
              <a:rPr lang="ru-RU" sz="2800" b="1" dirty="0" smtClean="0">
                <a:latin typeface="Times New Roman"/>
                <a:cs typeface="Times New Roman"/>
              </a:rPr>
              <a:t>ДЕЗАДАПТОВАНІСТЬ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581400"/>
            <a:ext cx="67818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Чинники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недостаність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дружніх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контактів</a:t>
            </a:r>
            <a:r>
              <a:rPr lang="ru-RU" sz="2400" dirty="0" smtClean="0"/>
              <a:t> з </a:t>
            </a:r>
            <a:r>
              <a:rPr lang="ru-RU" sz="2400" dirty="0" err="1" smtClean="0"/>
              <a:t>однолітками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скрутна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ситуація</a:t>
            </a:r>
            <a:r>
              <a:rPr lang="ru-RU" sz="2400" dirty="0" smtClean="0"/>
              <a:t> з </a:t>
            </a:r>
            <a:r>
              <a:rPr lang="ru-RU" sz="2400" dirty="0" err="1" smtClean="0"/>
              <a:t>житлом</a:t>
            </a:r>
            <a:r>
              <a:rPr lang="ru-RU" sz="2400" dirty="0" smtClean="0"/>
              <a:t>, </a:t>
            </a:r>
            <a:r>
              <a:rPr lang="ru-RU" sz="2400" dirty="0" err="1" smtClean="0"/>
              <a:t>роботою</a:t>
            </a:r>
            <a:r>
              <a:rPr lang="ru-RU" sz="2400" dirty="0" smtClean="0"/>
              <a:t> ВПО;</a:t>
            </a:r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безробіття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вік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(</a:t>
            </a:r>
            <a:r>
              <a:rPr lang="ru-RU" sz="2400" dirty="0" err="1" smtClean="0"/>
              <a:t>чим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вік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адаптація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несприйняття</a:t>
            </a:r>
            <a:r>
              <a:rPr lang="ru-RU" sz="2400" dirty="0" smtClean="0"/>
              <a:t> ВПО з боку </a:t>
            </a:r>
            <a:r>
              <a:rPr lang="ru-RU" sz="2400" dirty="0" err="1" smtClean="0"/>
              <a:t>місцевого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endParaRPr lang="ru-RU" sz="2400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"/>
            <a:ext cx="4191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675</Words>
  <Application>Microsoft Macintosh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15_Office Theme</vt:lpstr>
      <vt:lpstr>Презентация PowerPoint</vt:lpstr>
      <vt:lpstr>Презентация PowerPoint</vt:lpstr>
      <vt:lpstr>Закон України “Про забезпечення прав і свобод внутрішньо переміщених осіб”</vt:lpstr>
      <vt:lpstr>Закон України «Про охорону дитинства» встановлює право на особливий захист:</vt:lpstr>
      <vt:lpstr>Державна соціальна програма “Національний план дій щодо реалізації Конвенції ООН про права дитини до 2021 року (Постанова КМУ № 452 від 30.05.2018 року)</vt:lpstr>
      <vt:lpstr>Від конфлікту на Донбасі постраждали понад 5 млн громадян, з яких  1,7 млн або 34% - це діти  (ООН; ЮНІСЕФ) Загинуло під час конфлікту - 199 дітей, більше 500 – отримали поранення</vt:lpstr>
      <vt:lpstr>Презентация PowerPoint</vt:lpstr>
      <vt:lpstr>Проблеми дітей ВПО</vt:lpstr>
      <vt:lpstr>Презентация PowerPoint</vt:lpstr>
      <vt:lpstr>Чинники, що стимулюють асиміляцію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Tatiana Gudima</cp:lastModifiedBy>
  <cp:revision>260</cp:revision>
  <dcterms:created xsi:type="dcterms:W3CDTF">2012-04-26T17:06:14Z</dcterms:created>
  <dcterms:modified xsi:type="dcterms:W3CDTF">2019-09-24T10:30:53Z</dcterms:modified>
</cp:coreProperties>
</file>