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21" r:id="rId1"/>
  </p:sldMasterIdLst>
  <p:notesMasterIdLst>
    <p:notesMasterId r:id="rId33"/>
  </p:notesMasterIdLst>
  <p:sldIdLst>
    <p:sldId id="256" r:id="rId2"/>
    <p:sldId id="257" r:id="rId3"/>
    <p:sldId id="292" r:id="rId4"/>
    <p:sldId id="293" r:id="rId5"/>
    <p:sldId id="258" r:id="rId6"/>
    <p:sldId id="260" r:id="rId7"/>
    <p:sldId id="259" r:id="rId8"/>
    <p:sldId id="294" r:id="rId9"/>
    <p:sldId id="262" r:id="rId10"/>
    <p:sldId id="263" r:id="rId11"/>
    <p:sldId id="264" r:id="rId12"/>
    <p:sldId id="297" r:id="rId13"/>
    <p:sldId id="267" r:id="rId14"/>
    <p:sldId id="268" r:id="rId15"/>
    <p:sldId id="280" r:id="rId16"/>
    <p:sldId id="296" r:id="rId17"/>
    <p:sldId id="298" r:id="rId18"/>
    <p:sldId id="295" r:id="rId19"/>
    <p:sldId id="273" r:id="rId20"/>
    <p:sldId id="274" r:id="rId21"/>
    <p:sldId id="289" r:id="rId22"/>
    <p:sldId id="290" r:id="rId23"/>
    <p:sldId id="275" r:id="rId24"/>
    <p:sldId id="299" r:id="rId25"/>
    <p:sldId id="283" r:id="rId26"/>
    <p:sldId id="284" r:id="rId27"/>
    <p:sldId id="285" r:id="rId28"/>
    <p:sldId id="286" r:id="rId29"/>
    <p:sldId id="287" r:id="rId30"/>
    <p:sldId id="288" r:id="rId31"/>
    <p:sldId id="300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5" autoAdjust="0"/>
    <p:restoredTop sz="93970" autoAdjust="0"/>
  </p:normalViewPr>
  <p:slideViewPr>
    <p:cSldViewPr snapToGrid="0" snapToObjects="1">
      <p:cViewPr varScale="1">
        <p:scale>
          <a:sx n="73" d="100"/>
          <a:sy n="73" d="100"/>
        </p:scale>
        <p:origin x="114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0802B-5EE8-483C-AD23-1C639FDD5052}" type="datetimeFigureOut">
              <a:rPr lang="en-US" smtClean="0"/>
              <a:pPr/>
              <a:t>06/04/2018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8141F4-BB46-4B51-95D1-141CB4029E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8141F4-BB46-4B51-95D1-141CB4029E2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6D4CB-7416-4346-8C73-34530F38F4F8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4BCF9-B06C-4066-8682-CA61A33BBA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40397"/>
      </p:ext>
    </p:extLst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1BF2-1F33-4060-AB97-A729F58D3BC5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76E94-829A-45EF-A699-CF77D89BCF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95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1BF2-1F33-4060-AB97-A729F58D3BC5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76E94-829A-45EF-A699-CF77D89BCF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639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1BF2-1F33-4060-AB97-A729F58D3BC5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76E94-829A-45EF-A699-CF77D89BCF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37608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1BF2-1F33-4060-AB97-A729F58D3BC5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76E94-829A-45EF-A699-CF77D89BCF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443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1BF2-1F33-4060-AB97-A729F58D3BC5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76E94-829A-45EF-A699-CF77D89BCF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5993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61BF2-1F33-4060-AB97-A729F58D3BC5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76E94-829A-45EF-A699-CF77D89BCF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7119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0133F-ED0A-4E84-AAF3-0E08F0054092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6E6C4-3ACC-4966-8B32-8B4096EB12B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46937"/>
      </p:ext>
    </p:extLst>
  </p:cSld>
  <p:clrMapOvr>
    <a:masterClrMapping/>
  </p:clrMapOvr>
  <p:transition spd="med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C88C0-12F8-4BCF-BFE4-69AEF40B9709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70C095-376C-407E-9CB4-DE10BBEB5D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91917"/>
      </p:ext>
    </p:extLst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ED95A-D5D2-4109-BAC9-27B7CF3F29CF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22B77-326A-4D6D-802A-1D3350E8D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875585"/>
      </p:ext>
    </p:extLst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8D0D7-E963-45F7-98A4-2EC64D4FE58D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DBD694-07C4-4A89-A0B6-E4463FCFBB61}" type="slidenum">
              <a:rPr lang="en-US" smtClean="0"/>
              <a:pPr/>
              <a:t>‹#›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959626190"/>
      </p:ext>
    </p:extLst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F26E8-0416-4AC5-B47B-51365CB84A0E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884D-088C-43C9-9A18-0BEAA89474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553724"/>
      </p:ext>
    </p:extLst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9880" y="2505075"/>
            <a:ext cx="377666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000F2-E2E1-4141-B1F9-D203927ABDC9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F7CAA-E199-4A85-BB5B-773EDF6C5F8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46953"/>
      </p:ext>
    </p:extLst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C2CA2-CCBF-4048-9C45-49AE04AA81B2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DEC949-968D-43AA-A467-6711956F468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80543"/>
      </p:ext>
    </p:extLst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811AE-1D75-4C75-96CB-32D59DD569AA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52F8D-EB17-4A4A-87E7-9D313C1F302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953265"/>
      </p:ext>
    </p:extLst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B28F5-70F1-4372-AF72-FFAF5D7984E0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8C8240-4152-4C5D-9FF9-0E665FD52C3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219022"/>
      </p:ext>
    </p:extLst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155CF-00EC-4790-A73C-0F9A5EB84DBE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F54D7-67B0-4627-B776-8780DEA701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82665"/>
      </p:ext>
    </p:extLst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CE761BF2-1F33-4060-AB97-A729F58D3BC5}" type="datetime1">
              <a:rPr lang="en-US" smtClean="0"/>
              <a:pPr/>
              <a:t>06/04/2018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5C76E94-829A-45EF-A699-CF77D89BCF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0150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  <p:sldLayoutId id="2147484133" r:id="rId12"/>
    <p:sldLayoutId id="2147484134" r:id="rId13"/>
    <p:sldLayoutId id="2147484135" r:id="rId14"/>
    <p:sldLayoutId id="2147484136" r:id="rId15"/>
    <p:sldLayoutId id="2147484137" r:id="rId16"/>
    <p:sldLayoutId id="2147484138" r:id="rId17"/>
  </p:sldLayoutIdLst>
  <p:transition spd="med">
    <p:dissolv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3" Type="http://schemas.openxmlformats.org/officeDocument/2006/relationships/image" Target="../media/image46.jpg"/><Relationship Id="rId7" Type="http://schemas.openxmlformats.org/officeDocument/2006/relationships/image" Target="../media/image50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Relationship Id="rId9" Type="http://schemas.openxmlformats.org/officeDocument/2006/relationships/image" Target="../media/image5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g"/><Relationship Id="rId3" Type="http://schemas.openxmlformats.org/officeDocument/2006/relationships/image" Target="../media/image58.jpg"/><Relationship Id="rId7" Type="http://schemas.openxmlformats.org/officeDocument/2006/relationships/image" Target="../media/image62.tif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g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9100" y="2044896"/>
            <a:ext cx="8305800" cy="234593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br>
              <a:rPr lang="uk-UA" sz="4400" dirty="0">
                <a:latin typeface="Franklin Gothic Heavy" panose="020B0903020102020204" pitchFamily="34" charset="0"/>
              </a:rPr>
            </a:br>
            <a:r>
              <a:rPr lang="uk-UA" sz="4400" dirty="0">
                <a:latin typeface="Franklin Gothic Heavy" panose="020B0903020102020204" pitchFamily="34" charset="0"/>
              </a:rPr>
              <a:t>Енциклопедичні видання НТШ</a:t>
            </a:r>
            <a:br>
              <a:rPr lang="uk-UA" sz="4400" dirty="0">
                <a:latin typeface="Franklin Gothic Heavy" panose="020B0903020102020204" pitchFamily="34" charset="0"/>
              </a:rPr>
            </a:br>
            <a:endParaRPr sz="4400" dirty="0">
              <a:latin typeface="Franklin Gothic Heavy" panose="020B0903020102020204" pitchFamily="34" charset="0"/>
            </a:endParaRPr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1412875" y="485775"/>
            <a:ext cx="7207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>
                <a:latin typeface="Constantia" pitchFamily="-83" charset="0"/>
              </a:rPr>
              <a:t>Наукове Товариство ім. Шевченка в Америці</a:t>
            </a:r>
            <a:endParaRPr lang="en-US" sz="2400">
              <a:latin typeface="Constantia" pitchFamily="-83" charset="0"/>
            </a:endParaRPr>
          </a:p>
        </p:txBody>
      </p:sp>
      <p:pic>
        <p:nvPicPr>
          <p:cNvPr id="13317" name="Picture 5" descr="2_041028_logo_NTSh_1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675" y="485775"/>
            <a:ext cx="636588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Box 6"/>
          <p:cNvSpPr txBox="1">
            <a:spLocks noChangeArrowheads="1"/>
          </p:cNvSpPr>
          <p:nvPr/>
        </p:nvSpPr>
        <p:spPr bwMode="auto">
          <a:xfrm>
            <a:off x="5465763" y="5487988"/>
            <a:ext cx="3297237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dirty="0">
                <a:latin typeface="Constantia" pitchFamily="-83" charset="0"/>
              </a:rPr>
              <a:t> Василь Лопух,</a:t>
            </a:r>
          </a:p>
          <a:p>
            <a:r>
              <a:rPr lang="uk-UA" sz="1600" i="1" dirty="0">
                <a:latin typeface="Constantia" pitchFamily="-83" charset="0"/>
              </a:rPr>
              <a:t>Член Видавничого Комітету ЕУД</a:t>
            </a:r>
            <a:endParaRPr lang="en-US" sz="1600" i="1" dirty="0">
              <a:latin typeface="Constantia" pitchFamily="-83" charset="0"/>
            </a:endParaRPr>
          </a:p>
        </p:txBody>
      </p:sp>
    </p:spTree>
  </p:cSld>
  <p:clrMapOvr>
    <a:masterClrMapping/>
  </p:clrMapOvr>
  <p:transition spd="med"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Content Placeholder 3" descr="11_IMG_7456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33463" y="1643505"/>
            <a:ext cx="7029450" cy="37973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 spd="med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Content Placeholder 3" descr="12_IMG_745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4597" y="1170410"/>
            <a:ext cx="7848756" cy="469699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 spd="med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98764"/>
            <a:ext cx="8229600" cy="148243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dirty="0"/>
              <a:t>Наукове Товариство імені Шевченка.</a:t>
            </a:r>
            <a:br>
              <a:rPr lang="uk-UA" sz="3600" dirty="0"/>
            </a:br>
            <a:r>
              <a:rPr lang="uk-UA" sz="3600" dirty="0"/>
              <a:t>Енциклопедія. Том 1, А-Бібл. </a:t>
            </a:r>
            <a:br>
              <a:rPr lang="uk-UA" sz="3600" dirty="0"/>
            </a:br>
            <a:r>
              <a:rPr lang="uk-UA" sz="3600" dirty="0"/>
              <a:t>Львів, 2012</a:t>
            </a:r>
            <a:endParaRPr lang="en-US" sz="3600" dirty="0"/>
          </a:p>
        </p:txBody>
      </p:sp>
      <p:pic>
        <p:nvPicPr>
          <p:cNvPr id="4" name="Content Placeholder 3" descr="E_NTSh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4961" y="2345100"/>
            <a:ext cx="2753397" cy="4081584"/>
          </a:xfrm>
        </p:spPr>
      </p:pic>
      <p:pic>
        <p:nvPicPr>
          <p:cNvPr id="5" name="Picture 4" descr="E_NTSh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9345" y="2412548"/>
            <a:ext cx="2719449" cy="3946688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44500"/>
            <a:ext cx="8229600" cy="16383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>
                <a:latin typeface="Times New Roman"/>
                <a:ea typeface="+mj-ea"/>
                <a:cs typeface="Times New Roman"/>
              </a:rPr>
              <a:t>У 1988 році НТШ-А </a:t>
            </a:r>
            <a:br>
              <a:rPr lang="uk-UA" dirty="0">
                <a:latin typeface="Times New Roman"/>
                <a:ea typeface="+mj-ea"/>
                <a:cs typeface="Times New Roman"/>
              </a:rPr>
            </a:br>
            <a:r>
              <a:rPr lang="uk-UA" dirty="0">
                <a:latin typeface="Times New Roman"/>
                <a:ea typeface="+mj-ea"/>
                <a:cs typeface="Times New Roman"/>
              </a:rPr>
              <a:t>започатковує новий проєкт:</a:t>
            </a:r>
            <a:br>
              <a:rPr lang="uk-UA" dirty="0">
                <a:latin typeface="Times New Roman"/>
                <a:ea typeface="+mj-ea"/>
                <a:cs typeface="Times New Roman"/>
              </a:rPr>
            </a:br>
            <a:r>
              <a:rPr lang="uk-UA" dirty="0">
                <a:latin typeface="Times New Roman"/>
                <a:ea typeface="+mj-ea"/>
                <a:cs typeface="Times New Roman"/>
              </a:rPr>
              <a:t>“Енциклопедія Української Діяспори”</a:t>
            </a:r>
            <a:endParaRPr dirty="0">
              <a:latin typeface="Times New Roman"/>
              <a:ea typeface="+mj-ea"/>
              <a:cs typeface="Times New Roman"/>
            </a:endParaRPr>
          </a:p>
        </p:txBody>
      </p:sp>
      <p:pic>
        <p:nvPicPr>
          <p:cNvPr id="24579" name="Picture 4" descr="Front_Logo_on_Front_EUD_1.pdf"/>
          <p:cNvPicPr>
            <a:picLocks noChangeAspect="1"/>
          </p:cNvPicPr>
          <p:nvPr/>
        </p:nvPicPr>
        <p:blipFill>
          <a:blip r:embed="rId2"/>
          <a:srcRect l="42500" t="27852" r="43147" b="49164"/>
          <a:stretch>
            <a:fillRect/>
          </a:stretch>
        </p:blipFill>
        <p:spPr bwMode="auto">
          <a:xfrm>
            <a:off x="2683239" y="2631985"/>
            <a:ext cx="3351944" cy="356833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 spd="med">
    <p:dissolv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2418" y="389744"/>
            <a:ext cx="8229600" cy="7747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dirty="0">
                <a:ea typeface="+mj-ea"/>
                <a:cs typeface="+mj-cs"/>
              </a:rPr>
              <a:t>Редактори Енциклопедії</a:t>
            </a:r>
            <a:endParaRPr dirty="0">
              <a:ea typeface="+mj-ea"/>
              <a:cs typeface="+mj-cs"/>
            </a:endParaRPr>
          </a:p>
        </p:txBody>
      </p:sp>
      <p:pic>
        <p:nvPicPr>
          <p:cNvPr id="25602" name="Content Placeholder 3" descr="17_Vasyl Markus (at EUD)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74700" y="1630936"/>
            <a:ext cx="3276600" cy="3276600"/>
          </a:xfrm>
        </p:spPr>
      </p:pic>
      <p:pic>
        <p:nvPicPr>
          <p:cNvPr id="25604" name="Picture 4" descr="18_Markus Daria_1.jpg"/>
          <p:cNvPicPr>
            <a:picLocks noChangeAspect="1"/>
          </p:cNvPicPr>
          <p:nvPr/>
        </p:nvPicPr>
        <p:blipFill>
          <a:blip r:embed="rId3"/>
          <a:srcRect b="12244"/>
          <a:stretch>
            <a:fillRect/>
          </a:stretch>
        </p:blipFill>
        <p:spPr bwMode="auto">
          <a:xfrm>
            <a:off x="4991100" y="1630936"/>
            <a:ext cx="31115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5"/>
          <p:cNvSpPr txBox="1">
            <a:spLocks noChangeArrowheads="1"/>
          </p:cNvSpPr>
          <p:nvPr/>
        </p:nvSpPr>
        <p:spPr bwMode="auto">
          <a:xfrm>
            <a:off x="596570" y="5394473"/>
            <a:ext cx="37854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dirty="0"/>
              <a:t>(</a:t>
            </a:r>
            <a:r>
              <a:rPr lang="en-US" sz="2400" dirty="0"/>
              <a:t>†</a:t>
            </a:r>
            <a:r>
              <a:rPr lang="uk-UA" sz="2400" dirty="0"/>
              <a:t>)</a:t>
            </a:r>
            <a:r>
              <a:rPr lang="uk-UA" sz="2400" dirty="0">
                <a:latin typeface="Constantia" pitchFamily="-83" charset="0"/>
              </a:rPr>
              <a:t> Д-р Василь МАРКУСЬ</a:t>
            </a:r>
            <a:endParaRPr lang="en-US" sz="2400" dirty="0">
              <a:latin typeface="Constantia" pitchFamily="-83" charset="0"/>
            </a:endParaRPr>
          </a:p>
        </p:txBody>
      </p:sp>
      <p:sp>
        <p:nvSpPr>
          <p:cNvPr id="25606" name="TextBox 6"/>
          <p:cNvSpPr txBox="1">
            <a:spLocks noChangeArrowheads="1"/>
          </p:cNvSpPr>
          <p:nvPr/>
        </p:nvSpPr>
        <p:spPr bwMode="auto">
          <a:xfrm>
            <a:off x="4737100" y="5394473"/>
            <a:ext cx="363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dirty="0"/>
              <a:t>(</a:t>
            </a:r>
            <a:r>
              <a:rPr lang="en-US" sz="2400" dirty="0"/>
              <a:t>†</a:t>
            </a:r>
            <a:r>
              <a:rPr lang="uk-UA" sz="2400" dirty="0"/>
              <a:t>)</a:t>
            </a:r>
            <a:r>
              <a:rPr lang="uk-UA" sz="2400" dirty="0">
                <a:latin typeface="Constantia" pitchFamily="-83" charset="0"/>
              </a:rPr>
              <a:t> Д-р Дарія МАРКУСЬ</a:t>
            </a:r>
            <a:endParaRPr lang="en-US" sz="2400" dirty="0">
              <a:latin typeface="Constantia" pitchFamily="-83" charset="0"/>
            </a:endParaRPr>
          </a:p>
        </p:txBody>
      </p:sp>
    </p:spTree>
  </p:cSld>
  <p:clrMapOvr>
    <a:masterClrMapping/>
  </p:clrMapOvr>
  <p:transition spd="med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Content Placeholder 3" descr="IMG_1221a.jpg"/>
          <p:cNvPicPr>
            <a:picLocks noGrp="1" noChangeAspect="1"/>
          </p:cNvPicPr>
          <p:nvPr>
            <p:ph idx="1"/>
          </p:nvPr>
        </p:nvPicPr>
        <p:blipFill>
          <a:blip r:embed="rId2"/>
          <a:srcRect l="1633" r="1199"/>
          <a:stretch>
            <a:fillRect/>
          </a:stretch>
        </p:blipFill>
        <p:spPr>
          <a:xfrm>
            <a:off x="1305420" y="2189032"/>
            <a:ext cx="3059112" cy="399415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29699" name="Picture 4" descr="IMG_1222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72103" y="2189032"/>
            <a:ext cx="2995612" cy="39941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6" name="Title 2"/>
          <p:cNvSpPr txBox="1">
            <a:spLocks/>
          </p:cNvSpPr>
          <p:nvPr/>
        </p:nvSpPr>
        <p:spPr>
          <a:xfrm>
            <a:off x="577288" y="439506"/>
            <a:ext cx="8229600" cy="1446384"/>
          </a:xfrm>
          <a:prstGeom prst="rect">
            <a:avLst/>
          </a:prstGeom>
          <a:ln w="6350" cap="rnd">
            <a:noFill/>
          </a:ln>
        </p:spPr>
        <p:txBody>
          <a:bodyPr anchor="b">
            <a:normAutofit fontScale="25000" lnSpcReduction="20000"/>
          </a:bodyPr>
          <a:lstStyle/>
          <a:p>
            <a:pPr algn="ctr" defTabSz="914400" fontAlgn="auto">
              <a:spcAft>
                <a:spcPts val="0"/>
              </a:spcAft>
              <a:defRPr/>
            </a:pPr>
            <a:r>
              <a:rPr lang="uk-UA" sz="144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ЕУД. Том 4 </a:t>
            </a:r>
          </a:p>
          <a:p>
            <a:pPr algn="ctr" defTabSz="914400" fontAlgn="auto">
              <a:spcAft>
                <a:spcPts val="0"/>
              </a:spcAft>
              <a:defRPr/>
            </a:pPr>
            <a:r>
              <a:rPr lang="uk-UA" sz="144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(Австралія – Азія –Африка)</a:t>
            </a:r>
          </a:p>
          <a:p>
            <a:pPr algn="ctr" defTabSz="914400" fontAlgn="auto">
              <a:spcAft>
                <a:spcPts val="0"/>
              </a:spcAft>
              <a:defRPr/>
            </a:pPr>
            <a:r>
              <a:rPr lang="uk-UA" sz="9600" spc="-10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Вийшов друком  у 1995  в Україні</a:t>
            </a:r>
            <a:endParaRPr lang="en-US" sz="96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91885"/>
            <a:ext cx="3708769" cy="1399309"/>
          </a:xfrm>
        </p:spPr>
        <p:txBody>
          <a:bodyPr>
            <a:normAutofit/>
          </a:bodyPr>
          <a:lstStyle/>
          <a:p>
            <a:pPr algn="ctr"/>
            <a:r>
              <a:rPr lang="uk-UA" sz="3200" dirty="0"/>
              <a:t>Зелений клин</a:t>
            </a:r>
            <a:br>
              <a:rPr lang="uk-UA" sz="3200" dirty="0"/>
            </a:br>
            <a:r>
              <a:rPr lang="uk-UA" sz="2400" dirty="0"/>
              <a:t>Енциклопедичниц  довідник</a:t>
            </a:r>
            <a:endParaRPr lang="en-US" sz="2400" dirty="0"/>
          </a:p>
        </p:txBody>
      </p:sp>
      <p:pic>
        <p:nvPicPr>
          <p:cNvPr id="4" name="Content Placeholder 3" descr="Photo_01_2012_12_12_Zelenyi_Klyn000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791195"/>
            <a:ext cx="3708769" cy="4674919"/>
          </a:xfrm>
        </p:spPr>
      </p:pic>
      <p:sp>
        <p:nvSpPr>
          <p:cNvPr id="5" name="Title 2">
            <a:extLst>
              <a:ext uri="{FF2B5EF4-FFF2-40B4-BE49-F238E27FC236}">
                <a16:creationId xmlns:a16="http://schemas.microsoft.com/office/drawing/2014/main" id="{0C7E1A86-2076-4BFB-9A28-A5F2AA2FCEAF}"/>
              </a:ext>
            </a:extLst>
          </p:cNvPr>
          <p:cNvSpPr txBox="1">
            <a:spLocks/>
          </p:cNvSpPr>
          <p:nvPr/>
        </p:nvSpPr>
        <p:spPr>
          <a:xfrm>
            <a:off x="4978031" y="526867"/>
            <a:ext cx="3708769" cy="11190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uk-UA" sz="3200" dirty="0"/>
              <a:t>Українці Шанхаю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B03D65-6535-48AA-B3BF-54CFD8E87B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278" y="1791194"/>
            <a:ext cx="3428274" cy="4674919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11727"/>
            <a:ext cx="8229600" cy="706582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Розселення українців у США (20</a:t>
            </a:r>
            <a:r>
              <a:rPr lang="en-US" dirty="0"/>
              <a:t>1</a:t>
            </a:r>
            <a:r>
              <a:rPr lang="uk-UA" dirty="0"/>
              <a:t>0)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89E3258-0BFA-4E67-9E80-45A6B7F894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84218" y="1407614"/>
            <a:ext cx="6692244" cy="5171280"/>
          </a:xfrm>
        </p:spPr>
      </p:pic>
    </p:spTree>
  </p:cSld>
  <p:clrMapOvr>
    <a:masterClrMapping/>
  </p:clrMapOvr>
  <p:transition spd="med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457200" y="1757548"/>
            <a:ext cx="8229600" cy="1135392"/>
          </a:xfrm>
        </p:spPr>
        <p:txBody>
          <a:bodyPr>
            <a:normAutofit/>
          </a:bodyPr>
          <a:lstStyle/>
          <a:p>
            <a:pPr algn="ctr"/>
            <a:r>
              <a:rPr lang="uk-UA" sz="4000" dirty="0"/>
              <a:t>Енциклопедія Української Діяспори</a:t>
            </a:r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457200" y="2892939"/>
            <a:ext cx="8305800" cy="267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273050" marR="0" lvl="0" indent="-27305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-83" charset="2"/>
              <a:buChar char=""/>
              <a:tabLst/>
              <a:defRPr/>
            </a:pPr>
            <a:r>
              <a:rPr kumimoji="0" lang="uk-UA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83" charset="-128"/>
                <a:cs typeface="ＭＳ Ｐゴシック" pitchFamily="-83" charset="-128"/>
              </a:rPr>
              <a:t>Том 1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tabLst/>
              <a:defRPr/>
            </a:pPr>
            <a:r>
              <a:rPr kumimoji="0" lang="uk-UA" sz="2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83" charset="-128"/>
                <a:cs typeface="ＭＳ Ｐゴシック" pitchFamily="-83" charset="-128"/>
              </a:rPr>
              <a:t>Сполучені Штати Америки</a:t>
            </a:r>
          </a:p>
          <a:p>
            <a:pPr marL="273050" marR="0" lvl="0" indent="-27305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-83" charset="2"/>
              <a:buChar char=""/>
              <a:tabLst/>
              <a:defRPr/>
            </a:pPr>
            <a:r>
              <a:rPr kumimoji="0" lang="uk-UA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83" charset="-128"/>
                <a:cs typeface="ＭＳ Ｐゴシック" pitchFamily="-83" charset="-128"/>
              </a:rPr>
              <a:t>Книга 1  (А-К) </a:t>
            </a:r>
            <a:r>
              <a:rPr kumimoji="0" lang="uk-UA" sz="26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83" charset="-128"/>
                <a:cs typeface="ＭＳ Ｐゴシック" pitchFamily="-83" charset="-128"/>
              </a:rPr>
              <a:t>(видання 2009)</a:t>
            </a:r>
          </a:p>
          <a:p>
            <a:pPr marL="273050" marR="0" lvl="0" indent="-27305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-83" charset="2"/>
              <a:buChar char=""/>
              <a:tabLst/>
              <a:defRPr/>
            </a:pPr>
            <a:r>
              <a:rPr kumimoji="0" lang="uk-UA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83" charset="-128"/>
                <a:cs typeface="ＭＳ Ｐゴシック" pitchFamily="-83" charset="-128"/>
              </a:rPr>
              <a:t>Книга 2 (Л-Р) </a:t>
            </a:r>
            <a:r>
              <a:rPr kumimoji="0" lang="uk-UA" sz="2600" b="0" i="1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83" charset="-128"/>
                <a:cs typeface="ＭＳ Ｐゴシック" pitchFamily="-83" charset="-128"/>
              </a:rPr>
              <a:t>(видання 2012)</a:t>
            </a:r>
            <a:endParaRPr kumimoji="0" lang="en-US" sz="26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83" charset="-128"/>
              <a:cs typeface="ＭＳ Ｐゴシック" pitchFamily="-83" charset="-128"/>
            </a:endParaRPr>
          </a:p>
          <a:p>
            <a:pPr marL="273050" marR="0" lvl="0" indent="-27305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-83" charset="2"/>
              <a:buChar char=""/>
              <a:tabLst/>
              <a:defRPr/>
            </a:pPr>
            <a:r>
              <a:rPr kumimoji="0" lang="uk-UA" sz="3600" b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ＭＳ Ｐゴシック" pitchFamily="-83" charset="-128"/>
                <a:cs typeface="ＭＳ Ｐゴシック" pitchFamily="-83" charset="-128"/>
              </a:rPr>
              <a:t>Книга 3 (С-Я) (видання 2018)   </a:t>
            </a:r>
          </a:p>
          <a:p>
            <a:pPr marL="273050" marR="0" lvl="0" indent="-27305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-83" charset="2"/>
              <a:buChar char=""/>
              <a:tabLst/>
              <a:defRPr/>
            </a:pPr>
            <a:endParaRPr kumimoji="0" lang="uk-UA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83" charset="-128"/>
              <a:cs typeface="ＭＳ Ｐゴシック" pitchFamily="-83" charset="-128"/>
            </a:endParaRPr>
          </a:p>
          <a:p>
            <a:pPr marL="273050" marR="0" lvl="0" indent="-273050" algn="ct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-83" charset="2"/>
              <a:buChar char="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ＭＳ Ｐゴシック" pitchFamily="-83" charset="-128"/>
              <a:cs typeface="ＭＳ Ｐゴシック" pitchFamily="-83" charset="-128"/>
            </a:endParaRPr>
          </a:p>
        </p:txBody>
      </p:sp>
    </p:spTree>
  </p:cSld>
  <p:clrMapOvr>
    <a:masterClrMapping/>
  </p:clrMapOvr>
  <p:transition spd="med"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953000" y="5059363"/>
            <a:ext cx="3822700" cy="64335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200" dirty="0">
                <a:ea typeface="+mj-ea"/>
                <a:cs typeface="+mj-cs"/>
              </a:rPr>
              <a:t>Д-р Орест Попович</a:t>
            </a:r>
            <a:endParaRPr sz="3200" dirty="0">
              <a:ea typeface="+mj-ea"/>
              <a:cs typeface="+mj-cs"/>
            </a:endParaRPr>
          </a:p>
        </p:txBody>
      </p:sp>
      <p:pic>
        <p:nvPicPr>
          <p:cNvPr id="32770" name="Content Placeholder 3" descr="25_Popovych_B_200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953000" y="503238"/>
            <a:ext cx="3670300" cy="4556125"/>
          </a:xfrm>
          <a:ln w="28575"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32772" name="TextBox 4"/>
          <p:cNvSpPr txBox="1">
            <a:spLocks noChangeArrowheads="1"/>
          </p:cNvSpPr>
          <p:nvPr/>
        </p:nvSpPr>
        <p:spPr bwMode="auto">
          <a:xfrm>
            <a:off x="4953000" y="5665985"/>
            <a:ext cx="38227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dirty="0">
                <a:latin typeface="Constantia" pitchFamily="-83" charset="0"/>
              </a:rPr>
              <a:t>Президент НТШ-А</a:t>
            </a:r>
            <a:br>
              <a:rPr lang="uk-UA" sz="2400" dirty="0">
                <a:latin typeface="Constantia" pitchFamily="-83" charset="0"/>
              </a:rPr>
            </a:br>
            <a:r>
              <a:rPr lang="uk-UA" sz="2400" dirty="0">
                <a:latin typeface="Constantia" pitchFamily="-83" charset="0"/>
              </a:rPr>
              <a:t>2006  </a:t>
            </a:r>
            <a:r>
              <a:rPr lang="uk-UA" sz="2400" i="1" dirty="0">
                <a:latin typeface="Constantia" pitchFamily="-83" charset="0"/>
              </a:rPr>
              <a:t>- </a:t>
            </a:r>
            <a:r>
              <a:rPr lang="uk-UA" sz="2400" dirty="0">
                <a:latin typeface="Constantia" pitchFamily="-83" charset="0"/>
              </a:rPr>
              <a:t> 2012</a:t>
            </a:r>
            <a:endParaRPr lang="en-US" sz="2400" dirty="0">
              <a:latin typeface="Constantia" pitchFamily="-83" charset="0"/>
            </a:endParaRPr>
          </a:p>
        </p:txBody>
      </p:sp>
      <p:sp>
        <p:nvSpPr>
          <p:cNvPr id="32773" name="TextBox 6"/>
          <p:cNvSpPr txBox="1">
            <a:spLocks noChangeArrowheads="1"/>
          </p:cNvSpPr>
          <p:nvPr/>
        </p:nvSpPr>
        <p:spPr bwMode="auto">
          <a:xfrm>
            <a:off x="393700" y="434078"/>
            <a:ext cx="44069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dirty="0">
                <a:latin typeface="Constantia" pitchFamily="-83" charset="0"/>
              </a:rPr>
              <a:t>У 2006 році д-р Орест  Попович очолив Видавничий Комітет</a:t>
            </a:r>
          </a:p>
          <a:p>
            <a:endParaRPr lang="uk-UA" sz="2000" dirty="0">
              <a:latin typeface="Constantia" pitchFamily="-83" charset="0"/>
            </a:endParaRPr>
          </a:p>
          <a:p>
            <a:r>
              <a:rPr lang="uk-UA" sz="2000" dirty="0">
                <a:latin typeface="Constantia" pitchFamily="-83" charset="0"/>
              </a:rPr>
              <a:t>Завдяки його старанням та за участю членів Видавничого Комітету було видано ЕУД т.1, </a:t>
            </a:r>
          </a:p>
          <a:p>
            <a:r>
              <a:rPr lang="uk-UA" sz="2000" dirty="0">
                <a:latin typeface="Constantia" pitchFamily="-83" charset="0"/>
              </a:rPr>
              <a:t>Книгу 1 (А-К)</a:t>
            </a:r>
          </a:p>
          <a:p>
            <a:endParaRPr lang="uk-UA" sz="2000" dirty="0">
              <a:latin typeface="Constantia" pitchFamily="-83" charset="0"/>
            </a:endParaRPr>
          </a:p>
          <a:p>
            <a:r>
              <a:rPr lang="uk-UA" sz="2000" dirty="0">
                <a:latin typeface="Constantia" pitchFamily="-83" charset="0"/>
              </a:rPr>
              <a:t>З 2009 року д-р О. Попович </a:t>
            </a:r>
          </a:p>
          <a:p>
            <a:r>
              <a:rPr lang="uk-UA" sz="2000" dirty="0">
                <a:latin typeface="Constantia" pitchFamily="-83" charset="0"/>
              </a:rPr>
              <a:t>очолив роботу над підготовкою до друку ЕУД т.1, Книги 2 (Л-Р)</a:t>
            </a:r>
          </a:p>
          <a:p>
            <a:endParaRPr lang="uk-UA" sz="2000" dirty="0">
              <a:latin typeface="Constantia" pitchFamily="-83" charset="0"/>
            </a:endParaRPr>
          </a:p>
          <a:p>
            <a:r>
              <a:rPr lang="uk-UA" sz="2000" dirty="0">
                <a:latin typeface="Constantia" pitchFamily="-83" charset="0"/>
              </a:rPr>
              <a:t>У березні 2012 Управа НТШ-А призначила редактором ЕУД </a:t>
            </a:r>
            <a:endParaRPr lang="en-US" sz="2000" dirty="0">
              <a:latin typeface="Constantia" pitchFamily="-83" charset="0"/>
            </a:endParaRPr>
          </a:p>
          <a:p>
            <a:r>
              <a:rPr lang="uk-UA" sz="2000" dirty="0">
                <a:latin typeface="Constantia" pitchFamily="-83" charset="0"/>
              </a:rPr>
              <a:t>д-р</a:t>
            </a:r>
            <a:r>
              <a:rPr lang="en-US" sz="2000" dirty="0">
                <a:latin typeface="Constantia" pitchFamily="-83" charset="0"/>
              </a:rPr>
              <a:t>a</a:t>
            </a:r>
            <a:r>
              <a:rPr lang="uk-UA" sz="2000" dirty="0">
                <a:latin typeface="Constantia" pitchFamily="-83" charset="0"/>
              </a:rPr>
              <a:t> Ореста Поповича </a:t>
            </a:r>
            <a:endParaRPr lang="en-US" sz="2000" dirty="0">
              <a:latin typeface="Constantia" pitchFamily="-83" charset="0"/>
            </a:endParaRPr>
          </a:p>
          <a:p>
            <a:r>
              <a:rPr lang="uk-UA" sz="2000" dirty="0">
                <a:latin typeface="Constantia" pitchFamily="-83" charset="0"/>
              </a:rPr>
              <a:t>і доручила підготовити до друку</a:t>
            </a:r>
          </a:p>
          <a:p>
            <a:r>
              <a:rPr lang="uk-UA" sz="2000" dirty="0">
                <a:latin typeface="Constantia" pitchFamily="-83" charset="0"/>
              </a:rPr>
              <a:t>ЕУД т.1, Книгу 3 (С-Я)</a:t>
            </a:r>
            <a:endParaRPr lang="en-US" sz="2000" dirty="0">
              <a:latin typeface="Constantia" pitchFamily="-83" charset="0"/>
            </a:endParaRPr>
          </a:p>
        </p:txBody>
      </p:sp>
    </p:spTree>
  </p:cSld>
  <p:clrMapOvr>
    <a:masterClrMapping/>
  </p:clrMapOvr>
  <p:transition spd="med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7134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dirty="0">
                <a:ea typeface="+mj-ea"/>
                <a:cs typeface="+mj-cs"/>
              </a:rPr>
              <a:t>Перша Українська Загальна Енциклопедія</a:t>
            </a:r>
            <a:endParaRPr sz="3600" dirty="0">
              <a:ea typeface="+mj-ea"/>
              <a:cs typeface="+mj-cs"/>
            </a:endParaRPr>
          </a:p>
        </p:txBody>
      </p:sp>
      <p:pic>
        <p:nvPicPr>
          <p:cNvPr id="14339" name="Picture 6" descr="02_Encyclopedi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5770" y="2450086"/>
            <a:ext cx="2692309" cy="384911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4284617" y="1279525"/>
            <a:ext cx="46688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latin typeface="Constantia" pitchFamily="-83" charset="0"/>
              </a:rPr>
              <a:t>Видання НТШ, </a:t>
            </a:r>
          </a:p>
          <a:p>
            <a:pPr algn="ctr"/>
            <a:r>
              <a:rPr lang="uk-UA" sz="2400" dirty="0">
                <a:latin typeface="Constantia" pitchFamily="-83" charset="0"/>
              </a:rPr>
              <a:t>Львів – Станиславів – Коломия</a:t>
            </a:r>
          </a:p>
          <a:p>
            <a:pPr algn="ctr"/>
            <a:r>
              <a:rPr lang="uk-UA" sz="2400" dirty="0">
                <a:latin typeface="Constantia" pitchFamily="-83" charset="0"/>
              </a:rPr>
              <a:t> 1930</a:t>
            </a:r>
            <a:endParaRPr lang="en-US" sz="2400" dirty="0">
              <a:latin typeface="Constantia" pitchFamily="-83" charset="0"/>
            </a:endParaRPr>
          </a:p>
        </p:txBody>
      </p:sp>
      <p:sp>
        <p:nvSpPr>
          <p:cNvPr id="14341" name="TextBox 8"/>
          <p:cNvSpPr txBox="1">
            <a:spLocks noChangeArrowheads="1"/>
          </p:cNvSpPr>
          <p:nvPr/>
        </p:nvSpPr>
        <p:spPr bwMode="auto">
          <a:xfrm>
            <a:off x="199980" y="1279525"/>
            <a:ext cx="40846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latin typeface="Constantia" pitchFamily="-83" charset="0"/>
              </a:rPr>
              <a:t>За ред. Івана Раковського</a:t>
            </a:r>
            <a:endParaRPr lang="en-US" sz="2400" dirty="0">
              <a:latin typeface="Constantia" pitchFamily="-83" charset="0"/>
            </a:endParaRPr>
          </a:p>
        </p:txBody>
      </p:sp>
      <p:pic>
        <p:nvPicPr>
          <p:cNvPr id="14342" name="Picture 10" descr="01_Encyclopedia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2479854"/>
            <a:ext cx="4560888" cy="39211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 spd="med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Content Placeholder 3" descr="26_Eud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252773" y="1356818"/>
            <a:ext cx="3386402" cy="4350062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93700" y="1536700"/>
            <a:ext cx="46863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 dirty="0">
                <a:latin typeface="Constantia" pitchFamily="-83" charset="0"/>
              </a:rPr>
              <a:t>Енциклопедія Української Діяспори</a:t>
            </a:r>
          </a:p>
          <a:p>
            <a:pPr algn="ctr"/>
            <a:br>
              <a:rPr lang="uk-UA" sz="2800" dirty="0">
                <a:latin typeface="Constantia" pitchFamily="-83" charset="0"/>
              </a:rPr>
            </a:br>
            <a:r>
              <a:rPr lang="uk-UA" sz="2800" dirty="0">
                <a:latin typeface="Constantia" pitchFamily="-83" charset="0"/>
              </a:rPr>
              <a:t>Том 1</a:t>
            </a:r>
            <a:br>
              <a:rPr lang="uk-UA" sz="2800" dirty="0">
                <a:latin typeface="Constantia" pitchFamily="-83" charset="0"/>
              </a:rPr>
            </a:br>
            <a:r>
              <a:rPr lang="uk-UA" sz="2800" dirty="0">
                <a:latin typeface="Constantia" pitchFamily="-83" charset="0"/>
              </a:rPr>
              <a:t>Сполучені Штати Америки</a:t>
            </a:r>
            <a:br>
              <a:rPr lang="uk-UA" sz="2800" dirty="0">
                <a:latin typeface="Constantia" pitchFamily="-83" charset="0"/>
              </a:rPr>
            </a:br>
            <a:r>
              <a:rPr lang="uk-UA" sz="2800" dirty="0">
                <a:latin typeface="Constantia" pitchFamily="-83" charset="0"/>
              </a:rPr>
              <a:t>Книга 1, А-К</a:t>
            </a:r>
          </a:p>
          <a:p>
            <a:pPr algn="ctr"/>
            <a:endParaRPr lang="uk-UA" sz="2800" dirty="0">
              <a:latin typeface="Constantia" pitchFamily="-83" charset="0"/>
            </a:endParaRPr>
          </a:p>
          <a:p>
            <a:pPr algn="ctr"/>
            <a:r>
              <a:rPr lang="uk-UA" sz="2800" dirty="0">
                <a:latin typeface="Constantia" pitchFamily="-83" charset="0"/>
              </a:rPr>
              <a:t>Нью-Йорк – Чікаґо</a:t>
            </a:r>
          </a:p>
          <a:p>
            <a:pPr algn="ctr"/>
            <a:r>
              <a:rPr lang="uk-UA" sz="2800" dirty="0">
                <a:latin typeface="Constantia" pitchFamily="-83" charset="0"/>
              </a:rPr>
              <a:t>2009</a:t>
            </a:r>
            <a:endParaRPr lang="en-US" sz="2800" dirty="0">
              <a:latin typeface="Constantia" pitchFamily="-83" charset="0"/>
            </a:endParaRPr>
          </a:p>
        </p:txBody>
      </p:sp>
    </p:spTree>
  </p:cSld>
  <p:clrMapOvr>
    <a:masterClrMapping/>
  </p:clrMapOvr>
  <p:transition spd="med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923330"/>
          </a:xfrm>
        </p:spPr>
        <p:txBody>
          <a:bodyPr>
            <a:normAutofit/>
          </a:bodyPr>
          <a:lstStyle/>
          <a:p>
            <a:pPr algn="ctr"/>
            <a:r>
              <a:rPr lang="uk-UA" sz="2800" dirty="0"/>
              <a:t>Філядельфійський Реґіональний Комітет  ЕУД</a:t>
            </a:r>
            <a:endParaRPr lang="en-US" sz="2800" dirty="0"/>
          </a:p>
        </p:txBody>
      </p:sp>
      <p:pic>
        <p:nvPicPr>
          <p:cNvPr id="4" name="Content Placeholder 3" descr="20120229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4781" y="1371600"/>
            <a:ext cx="5639167" cy="4091049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7" name="TextBox 6"/>
          <p:cNvSpPr txBox="1"/>
          <p:nvPr/>
        </p:nvSpPr>
        <p:spPr>
          <a:xfrm>
            <a:off x="457200" y="5462649"/>
            <a:ext cx="77961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Петро Гурський, Наталія Пазуняк</a:t>
            </a:r>
            <a:r>
              <a:rPr lang="en-US" dirty="0"/>
              <a:t> </a:t>
            </a:r>
            <a:r>
              <a:rPr lang="uk-UA" dirty="0">
                <a:latin typeface="Constantia" pitchFamily="-83" charset="0"/>
              </a:rPr>
              <a:t>(</a:t>
            </a:r>
            <a:r>
              <a:rPr lang="en-US" dirty="0"/>
              <a:t>†</a:t>
            </a:r>
            <a:r>
              <a:rPr lang="uk-UA" dirty="0">
                <a:latin typeface="Constantia" pitchFamily="-83" charset="0"/>
                <a:sym typeface="Zapf Dingbats" pitchFamily="-83" charset="2"/>
              </a:rPr>
              <a:t>)</a:t>
            </a:r>
            <a:r>
              <a:rPr lang="uk-UA" dirty="0"/>
              <a:t>, Анна Максимович</a:t>
            </a:r>
            <a:r>
              <a:rPr lang="en-US" dirty="0"/>
              <a:t> </a:t>
            </a:r>
            <a:r>
              <a:rPr lang="uk-UA" dirty="0">
                <a:latin typeface="Constantia" pitchFamily="-83" charset="0"/>
              </a:rPr>
              <a:t>(</a:t>
            </a:r>
            <a:r>
              <a:rPr lang="en-US" dirty="0"/>
              <a:t>†</a:t>
            </a:r>
            <a:r>
              <a:rPr lang="uk-UA" dirty="0">
                <a:latin typeface="Constantia" pitchFamily="-83" charset="0"/>
                <a:sym typeface="Zapf Dingbats" pitchFamily="-83" charset="2"/>
              </a:rPr>
              <a:t>)</a:t>
            </a:r>
            <a:r>
              <a:rPr lang="uk-UA" dirty="0"/>
              <a:t>, </a:t>
            </a:r>
          </a:p>
          <a:p>
            <a:pPr algn="ctr"/>
            <a:r>
              <a:rPr lang="uk-UA" dirty="0"/>
              <a:t>Ярослав Заліпський</a:t>
            </a:r>
            <a:r>
              <a:rPr lang="en-US" dirty="0"/>
              <a:t> </a:t>
            </a:r>
            <a:r>
              <a:rPr lang="uk-UA" dirty="0">
                <a:latin typeface="Constantia" pitchFamily="-83" charset="0"/>
              </a:rPr>
              <a:t>(</a:t>
            </a:r>
            <a:r>
              <a:rPr lang="en-US" dirty="0"/>
              <a:t>†</a:t>
            </a:r>
            <a:r>
              <a:rPr lang="uk-UA" dirty="0">
                <a:latin typeface="Constantia" pitchFamily="-83" charset="0"/>
                <a:sym typeface="Zapf Dingbats" pitchFamily="-83" charset="2"/>
              </a:rPr>
              <a:t>)</a:t>
            </a:r>
            <a:r>
              <a:rPr lang="uk-UA" dirty="0"/>
              <a:t>, Олександер Лужницький, </a:t>
            </a:r>
          </a:p>
          <a:p>
            <a:pPr algn="ctr"/>
            <a:r>
              <a:rPr lang="uk-UA" dirty="0"/>
              <a:t>Марта Тарнавська, Юрій Левицький, Методій Борецький, Петро Клюк</a:t>
            </a:r>
            <a:endParaRPr lang="en-US" dirty="0"/>
          </a:p>
        </p:txBody>
      </p:sp>
    </p:spTree>
  </p:cSld>
  <p:clrMapOvr>
    <a:masterClrMapping/>
  </p:clrMapOvr>
  <p:transition spd="med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37506"/>
            <a:ext cx="8229600" cy="65908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Члени ФРК ЕУД за рр. 1993-2011: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1104152"/>
            <a:ext cx="3996047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Олекса Біланюк (†)</a:t>
            </a:r>
          </a:p>
          <a:p>
            <a:r>
              <a:rPr lang="uk-UA" dirty="0"/>
              <a:t>Методій Борецький</a:t>
            </a:r>
            <a:r>
              <a:rPr lang="uk-UA" sz="1600" i="1" dirty="0"/>
              <a:t> (технічні науки)</a:t>
            </a:r>
            <a:endParaRPr lang="uk-UA" i="1" dirty="0"/>
          </a:p>
          <a:p>
            <a:r>
              <a:rPr lang="uk-UA" dirty="0"/>
              <a:t>Стефан Гавриш (†) </a:t>
            </a:r>
            <a:r>
              <a:rPr lang="uk-UA" sz="1600" i="1" dirty="0"/>
              <a:t>(організації)</a:t>
            </a:r>
            <a:endParaRPr lang="uk-UA" i="1" dirty="0"/>
          </a:p>
          <a:p>
            <a:r>
              <a:rPr lang="uk-UA" dirty="0"/>
              <a:t>Петро Гурський </a:t>
            </a:r>
            <a:r>
              <a:rPr lang="uk-UA" dirty="0">
                <a:latin typeface="Constantia" pitchFamily="-83" charset="0"/>
              </a:rPr>
              <a:t>(</a:t>
            </a:r>
            <a:r>
              <a:rPr lang="en-US" dirty="0"/>
              <a:t>†</a:t>
            </a:r>
            <a:r>
              <a:rPr lang="uk-UA" dirty="0">
                <a:latin typeface="Constantia" pitchFamily="-83" charset="0"/>
                <a:sym typeface="Zapf Dingbats" pitchFamily="-83" charset="2"/>
              </a:rPr>
              <a:t>)</a:t>
            </a:r>
            <a:r>
              <a:rPr lang="uk-UA" sz="1600" i="1" dirty="0"/>
              <a:t>(Православна Церква)</a:t>
            </a:r>
            <a:endParaRPr lang="uk-UA" i="1" dirty="0"/>
          </a:p>
          <a:p>
            <a:r>
              <a:rPr lang="uk-UA" dirty="0"/>
              <a:t>Василь Дорошенко </a:t>
            </a:r>
            <a:r>
              <a:rPr lang="uk-UA" sz="1600" i="1" dirty="0"/>
              <a:t>(мистецтво) </a:t>
            </a:r>
            <a:endParaRPr lang="uk-UA" i="1" dirty="0"/>
          </a:p>
          <a:p>
            <a:r>
              <a:rPr lang="uk-UA" dirty="0"/>
              <a:t>Ярослав Заліпський </a:t>
            </a:r>
            <a:r>
              <a:rPr lang="uk-UA" sz="1600" dirty="0"/>
              <a:t>(†)</a:t>
            </a:r>
            <a:r>
              <a:rPr lang="en-US" sz="1600" dirty="0"/>
              <a:t> </a:t>
            </a:r>
            <a:r>
              <a:rPr lang="uk-UA" sz="1600" i="1" dirty="0"/>
              <a:t>(точні науки, суспільні організації)</a:t>
            </a:r>
            <a:endParaRPr lang="uk-UA" dirty="0"/>
          </a:p>
          <a:p>
            <a:r>
              <a:rPr lang="uk-UA" dirty="0"/>
              <a:t>Альберт Кіпа </a:t>
            </a:r>
            <a:r>
              <a:rPr lang="uk-UA" sz="1600" i="1" dirty="0"/>
              <a:t>(науковці, Аллентавн і сусідні місцевості)</a:t>
            </a:r>
            <a:endParaRPr lang="uk-UA" i="1" dirty="0"/>
          </a:p>
          <a:p>
            <a:r>
              <a:rPr lang="uk-UA" dirty="0"/>
              <a:t>Петро Клюк </a:t>
            </a:r>
            <a:r>
              <a:rPr lang="uk-UA" sz="1600" i="1" dirty="0"/>
              <a:t>(баптисти і додаткові віровизнання)</a:t>
            </a:r>
            <a:endParaRPr lang="uk-UA" i="1" dirty="0"/>
          </a:p>
          <a:p>
            <a:r>
              <a:rPr lang="uk-UA" dirty="0"/>
              <a:t>Юрій Левицький </a:t>
            </a:r>
            <a:r>
              <a:rPr lang="uk-UA" sz="1600" i="1" dirty="0"/>
              <a:t>(театр)</a:t>
            </a:r>
            <a:endParaRPr lang="uk-UA" i="1" dirty="0"/>
          </a:p>
          <a:p>
            <a:r>
              <a:rPr lang="uk-UA" dirty="0"/>
              <a:t>Олег Лисяк (†)</a:t>
            </a:r>
          </a:p>
          <a:p>
            <a:r>
              <a:rPr lang="uk-UA" dirty="0"/>
              <a:t>Олександер Лужницький </a:t>
            </a:r>
            <a:r>
              <a:rPr lang="uk-UA" sz="1600" i="1" dirty="0"/>
              <a:t>(преса, Католицька Церква, духовенство, місцевості)</a:t>
            </a:r>
          </a:p>
          <a:p>
            <a:r>
              <a:rPr lang="uk-UA" dirty="0"/>
              <a:t>Уляна Мазуркевич </a:t>
            </a:r>
            <a:r>
              <a:rPr lang="uk-UA" sz="1600" i="1" dirty="0"/>
              <a:t>(громадські діячі)</a:t>
            </a:r>
            <a:endParaRPr lang="uk-UA" dirty="0"/>
          </a:p>
          <a:p>
            <a:endParaRPr lang="uk-UA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011388" y="1104152"/>
            <a:ext cx="367541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Анна Максимович</a:t>
            </a:r>
            <a:r>
              <a:rPr lang="en-US" dirty="0"/>
              <a:t> </a:t>
            </a:r>
            <a:r>
              <a:rPr lang="uk-UA" dirty="0">
                <a:latin typeface="Constantia" pitchFamily="-83" charset="0"/>
              </a:rPr>
              <a:t>(</a:t>
            </a:r>
            <a:r>
              <a:rPr lang="en-US" dirty="0"/>
              <a:t>†</a:t>
            </a:r>
            <a:r>
              <a:rPr lang="uk-UA" dirty="0">
                <a:latin typeface="Constantia" pitchFamily="-83" charset="0"/>
                <a:sym typeface="Zapf Dingbats" pitchFamily="-83" charset="2"/>
              </a:rPr>
              <a:t>)</a:t>
            </a:r>
            <a:r>
              <a:rPr lang="uk-UA" dirty="0"/>
              <a:t> </a:t>
            </a:r>
            <a:r>
              <a:rPr lang="uk-UA" sz="1600" i="1" dirty="0"/>
              <a:t>(жіночі</a:t>
            </a:r>
          </a:p>
          <a:p>
            <a:r>
              <a:rPr lang="uk-UA" sz="1600" i="1" dirty="0"/>
              <a:t>організації)</a:t>
            </a:r>
          </a:p>
          <a:p>
            <a:r>
              <a:rPr lang="uk-UA" dirty="0"/>
              <a:t>Роман Максимович (†)</a:t>
            </a:r>
          </a:p>
          <a:p>
            <a:r>
              <a:rPr lang="uk-UA" dirty="0"/>
              <a:t>Наталія Пазуняк </a:t>
            </a:r>
            <a:r>
              <a:rPr lang="uk-UA" sz="1600" dirty="0"/>
              <a:t>(†)</a:t>
            </a:r>
            <a:r>
              <a:rPr lang="en-US" sz="1600" dirty="0"/>
              <a:t> </a:t>
            </a:r>
            <a:r>
              <a:rPr lang="uk-UA" sz="1600" i="1" dirty="0"/>
              <a:t>(українська школа)</a:t>
            </a:r>
            <a:endParaRPr lang="uk-UA" i="1" dirty="0"/>
          </a:p>
          <a:p>
            <a:r>
              <a:rPr lang="uk-UA" dirty="0"/>
              <a:t>Юрій Рибак (†) </a:t>
            </a:r>
            <a:r>
              <a:rPr lang="uk-UA" sz="1600" i="1" dirty="0"/>
              <a:t>(студентство,</a:t>
            </a:r>
          </a:p>
          <a:p>
            <a:r>
              <a:rPr lang="uk-UA" sz="1600" i="1" dirty="0"/>
              <a:t>промисловці)</a:t>
            </a:r>
          </a:p>
          <a:p>
            <a:r>
              <a:rPr lang="uk-UA" dirty="0"/>
              <a:t>Осип Рожка </a:t>
            </a:r>
            <a:r>
              <a:rPr lang="uk-UA" sz="1600" i="1" dirty="0"/>
              <a:t>(політика)</a:t>
            </a:r>
            <a:endParaRPr lang="uk-UA" dirty="0"/>
          </a:p>
          <a:p>
            <a:r>
              <a:rPr lang="uk-UA" dirty="0"/>
              <a:t>Леонід Рудницький </a:t>
            </a:r>
            <a:r>
              <a:rPr lang="uk-UA" sz="1600" i="1" dirty="0"/>
              <a:t>(науковці)</a:t>
            </a:r>
            <a:r>
              <a:rPr lang="uk-UA" i="1" dirty="0"/>
              <a:t> </a:t>
            </a:r>
            <a:r>
              <a:rPr lang="uk-UA" dirty="0"/>
              <a:t>Василь Саляк </a:t>
            </a:r>
            <a:r>
              <a:rPr lang="uk-UA" sz="1600" i="1" dirty="0"/>
              <a:t>(медицина)</a:t>
            </a:r>
            <a:endParaRPr lang="uk-UA" i="1" dirty="0"/>
          </a:p>
          <a:p>
            <a:r>
              <a:rPr lang="uk-UA" dirty="0"/>
              <a:t>Іван Скальчук </a:t>
            </a:r>
            <a:r>
              <a:rPr lang="uk-UA" sz="1600" i="1" dirty="0"/>
              <a:t>(політика)</a:t>
            </a:r>
            <a:endParaRPr lang="uk-UA" i="1" dirty="0"/>
          </a:p>
          <a:p>
            <a:r>
              <a:rPr lang="uk-UA" dirty="0"/>
              <a:t>Марта Тарнавська </a:t>
            </a:r>
            <a:r>
              <a:rPr lang="uk-UA" sz="1600" i="1" dirty="0"/>
              <a:t>(література, письменники)</a:t>
            </a:r>
            <a:endParaRPr lang="uk-UA" i="1" dirty="0"/>
          </a:p>
          <a:p>
            <a:r>
              <a:rPr lang="uk-UA" dirty="0"/>
              <a:t>Зенон Чайківський</a:t>
            </a:r>
          </a:p>
          <a:p>
            <a:r>
              <a:rPr lang="uk-UA" dirty="0"/>
              <a:t>Ігор Чижович </a:t>
            </a:r>
            <a:r>
              <a:rPr lang="uk-UA" sz="1600" i="1" dirty="0"/>
              <a:t>(спорт)</a:t>
            </a:r>
            <a:endParaRPr lang="uk-UA" i="1" dirty="0"/>
          </a:p>
          <a:p>
            <a:r>
              <a:rPr lang="uk-UA" dirty="0"/>
              <a:t>Марта Яримович </a:t>
            </a:r>
            <a:r>
              <a:rPr lang="uk-UA" sz="1600" i="1" dirty="0"/>
              <a:t>(музика)</a:t>
            </a:r>
          </a:p>
          <a:p>
            <a:r>
              <a:rPr lang="uk-UA" dirty="0"/>
              <a:t>Ярослав Яримович (†)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 spd="med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74650" y="269036"/>
            <a:ext cx="8394700" cy="10377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3600" dirty="0">
                <a:ea typeface="+mj-ea"/>
                <a:cs typeface="+mj-cs"/>
              </a:rPr>
              <a:t>Над другою і третьою книгпми</a:t>
            </a:r>
            <a:br>
              <a:rPr lang="uk-UA" sz="3600" dirty="0">
                <a:ea typeface="+mj-ea"/>
                <a:cs typeface="+mj-cs"/>
              </a:rPr>
            </a:br>
            <a:r>
              <a:rPr lang="uk-UA" sz="3600" dirty="0">
                <a:ea typeface="+mj-ea"/>
                <a:cs typeface="+mj-cs"/>
              </a:rPr>
              <a:t> ЕУД працювали:</a:t>
            </a:r>
            <a:endParaRPr sz="3600" dirty="0">
              <a:ea typeface="+mj-ea"/>
              <a:cs typeface="+mj-cs"/>
            </a:endParaRPr>
          </a:p>
        </p:txBody>
      </p:sp>
      <p:pic>
        <p:nvPicPr>
          <p:cNvPr id="33794" name="Content Placeholder 3" descr="090509_EUD_prezentatsia (3)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0050" y="2241550"/>
            <a:ext cx="1951038" cy="2566988"/>
          </a:xfrm>
          <a:ln w="28575"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3796" name="Picture 4" descr="Lopukh_2001_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1088" y="2241550"/>
            <a:ext cx="2049462" cy="2535238"/>
          </a:xfrm>
          <a:prstGeom prst="rect">
            <a:avLst/>
          </a:prstGeom>
          <a:ln w="28575"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3797" name="Picture 5" descr="Luhznytsky_040424_archive (18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7488" y="2241550"/>
            <a:ext cx="1852612" cy="2566988"/>
          </a:xfrm>
          <a:prstGeom prst="rect">
            <a:avLst/>
          </a:prstGeom>
          <a:ln w="28575"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33798" name="Picture 6" descr="Makhno_Vasyl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67525" y="2241550"/>
            <a:ext cx="1852613" cy="2566988"/>
          </a:xfrm>
          <a:prstGeom prst="rect">
            <a:avLst/>
          </a:prstGeom>
          <a:ln w="28575"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33799" name="TextBox 7"/>
          <p:cNvSpPr txBox="1">
            <a:spLocks noChangeArrowheads="1"/>
          </p:cNvSpPr>
          <p:nvPr/>
        </p:nvSpPr>
        <p:spPr bwMode="auto">
          <a:xfrm>
            <a:off x="312738" y="5029200"/>
            <a:ext cx="20383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>
                <a:latin typeface="Constantia" pitchFamily="-83" charset="0"/>
              </a:rPr>
              <a:t>Діня  Заяць</a:t>
            </a:r>
            <a:endParaRPr lang="en-US">
              <a:latin typeface="Constantia" pitchFamily="-83" charset="0"/>
            </a:endParaRPr>
          </a:p>
        </p:txBody>
      </p:sp>
      <p:sp>
        <p:nvSpPr>
          <p:cNvPr id="33800" name="TextBox 8"/>
          <p:cNvSpPr txBox="1">
            <a:spLocks noChangeArrowheads="1"/>
          </p:cNvSpPr>
          <p:nvPr/>
        </p:nvSpPr>
        <p:spPr bwMode="auto">
          <a:xfrm>
            <a:off x="2541088" y="5032375"/>
            <a:ext cx="20494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Constantia" pitchFamily="-83" charset="0"/>
              </a:rPr>
              <a:t>Василь Лопух</a:t>
            </a:r>
            <a:endParaRPr lang="en-US" dirty="0">
              <a:latin typeface="Constantia" pitchFamily="-83" charset="0"/>
            </a:endParaRPr>
          </a:p>
        </p:txBody>
      </p:sp>
      <p:sp>
        <p:nvSpPr>
          <p:cNvPr id="33801" name="TextBox 9"/>
          <p:cNvSpPr txBox="1">
            <a:spLocks noChangeArrowheads="1"/>
          </p:cNvSpPr>
          <p:nvPr/>
        </p:nvSpPr>
        <p:spPr bwMode="auto">
          <a:xfrm>
            <a:off x="4757488" y="5029200"/>
            <a:ext cx="18526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dirty="0">
                <a:latin typeface="Constantia" pitchFamily="-83" charset="0"/>
              </a:rPr>
              <a:t>Олександер </a:t>
            </a:r>
          </a:p>
          <a:p>
            <a:pPr algn="ctr"/>
            <a:r>
              <a:rPr lang="uk-UA" dirty="0">
                <a:latin typeface="Constantia" pitchFamily="-83" charset="0"/>
              </a:rPr>
              <a:t>Лужницький</a:t>
            </a:r>
            <a:endParaRPr lang="en-US" dirty="0">
              <a:latin typeface="Constantia" pitchFamily="-83" charset="0"/>
            </a:endParaRPr>
          </a:p>
        </p:txBody>
      </p:sp>
      <p:sp>
        <p:nvSpPr>
          <p:cNvPr id="33802" name="TextBox 10"/>
          <p:cNvSpPr txBox="1">
            <a:spLocks noChangeArrowheads="1"/>
          </p:cNvSpPr>
          <p:nvPr/>
        </p:nvSpPr>
        <p:spPr bwMode="auto">
          <a:xfrm>
            <a:off x="6881813" y="5029200"/>
            <a:ext cx="1838325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dirty="0">
                <a:latin typeface="Constantia" pitchFamily="-83" charset="0"/>
              </a:rPr>
              <a:t>Василь Махно</a:t>
            </a:r>
            <a:endParaRPr lang="en-US" dirty="0">
              <a:latin typeface="Constantia" pitchFamily="-83" charset="0"/>
            </a:endParaRPr>
          </a:p>
        </p:txBody>
      </p:sp>
    </p:spTree>
  </p:cSld>
  <p:clrMapOvr>
    <a:masterClrMapping/>
  </p:clrMapOvr>
  <p:transition spd="med">
    <p:dissolv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8376777-721F-4236-97C2-38DCFAF003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9043" y="540599"/>
            <a:ext cx="4482648" cy="5776802"/>
          </a:xfrm>
        </p:spPr>
      </p:pic>
    </p:spTree>
    <p:extLst>
      <p:ext uri="{BB962C8B-B14F-4D97-AF65-F5344CB8AC3E}">
        <p14:creationId xmlns:p14="http://schemas.microsoft.com/office/powerpoint/2010/main" val="599641235"/>
      </p:ext>
    </p:extLst>
  </p:cSld>
  <p:clrMapOvr>
    <a:masterClrMapping/>
  </p:clrMapOvr>
  <p:transition spd="med">
    <p:dissolv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31321"/>
            <a:ext cx="8229600" cy="839638"/>
          </a:xfrm>
        </p:spPr>
        <p:txBody>
          <a:bodyPr/>
          <a:lstStyle/>
          <a:p>
            <a:pPr algn="ctr"/>
            <a:r>
              <a:rPr lang="uk-UA" dirty="0"/>
              <a:t>Українські інституції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9D0A03D-B80F-47FE-BB98-81597C26A5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9405" y="1727833"/>
            <a:ext cx="2359311" cy="3082833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65466B-1C2F-459F-B1FD-E89AC516C8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813" y="1634626"/>
            <a:ext cx="4595782" cy="308283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019E010-FACD-42FC-B7ED-853BE55E4D01}"/>
              </a:ext>
            </a:extLst>
          </p:cNvPr>
          <p:cNvSpPr txBox="1"/>
          <p:nvPr/>
        </p:nvSpPr>
        <p:spPr>
          <a:xfrm>
            <a:off x="548640" y="5055326"/>
            <a:ext cx="2490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/>
              <a:t>УВАН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557AE2-4743-4259-926C-EEBB03AFDD3B}"/>
              </a:ext>
            </a:extLst>
          </p:cNvPr>
          <p:cNvSpPr txBox="1"/>
          <p:nvPr/>
        </p:nvSpPr>
        <p:spPr>
          <a:xfrm>
            <a:off x="5050972" y="5023060"/>
            <a:ext cx="2490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/>
              <a:t>УІА</a:t>
            </a:r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48611D-C9E8-430D-BF56-8C9AB069E5DC}"/>
              </a:ext>
            </a:extLst>
          </p:cNvPr>
          <p:cNvSpPr txBox="1"/>
          <p:nvPr/>
        </p:nvSpPr>
        <p:spPr>
          <a:xfrm>
            <a:off x="614022" y="5930537"/>
            <a:ext cx="731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НТШ-А, УНІГУ, Катедра Ураїністики Колюмбійсько Унів., УМІ</a:t>
            </a:r>
            <a:endParaRPr lang="en-US" dirty="0"/>
          </a:p>
        </p:txBody>
      </p:sp>
    </p:spTree>
  </p:cSld>
  <p:clrMapOvr>
    <a:masterClrMapping/>
  </p:clrMapOvr>
  <p:transition spd="med"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A98CB9D-9250-4EC5-9805-90D004FF41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7895" y="210312"/>
            <a:ext cx="1952607" cy="2863824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08BAC73-20CA-454E-9C00-DBC7250CCC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57" r="10357"/>
          <a:stretch/>
        </p:blipFill>
        <p:spPr>
          <a:xfrm>
            <a:off x="2560320" y="330936"/>
            <a:ext cx="3082834" cy="27432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E71A747-EB54-47EA-9941-1036A70CD0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2163" y="623543"/>
            <a:ext cx="3224464" cy="24505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4CC776-2618-4BC0-B521-30EACB16BD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4832" y="3885212"/>
            <a:ext cx="3657600" cy="17617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A3069BF-F3CF-404E-841F-1CE1FEFDF4E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5685" b="4229"/>
          <a:stretch/>
        </p:blipFill>
        <p:spPr>
          <a:xfrm>
            <a:off x="4852562" y="3783865"/>
            <a:ext cx="3657600" cy="1962571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C1C6796-2A43-4720-BEBF-FE4E637BB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3461" y="223980"/>
            <a:ext cx="3657600" cy="2502408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47D115-9F6A-4258-AF68-5428DF73E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155" y="3038198"/>
            <a:ext cx="6505690" cy="38198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1C9C9C-034C-494D-83E0-73CD13BA7D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939" y="223980"/>
            <a:ext cx="3553484" cy="2683336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2B4F49D-0567-4D68-B5AA-2DF09F1F9D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136" y="872013"/>
            <a:ext cx="7387102" cy="5241403"/>
          </a:xfrm>
        </p:spPr>
      </p:pic>
    </p:spTree>
  </p:cSld>
  <p:clrMapOvr>
    <a:masterClrMapping/>
  </p:clrMapOvr>
  <p:transition spd="med">
    <p:dissolv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65760"/>
            <a:ext cx="8229600" cy="744583"/>
          </a:xfrm>
        </p:spPr>
        <p:txBody>
          <a:bodyPr/>
          <a:lstStyle/>
          <a:p>
            <a:pPr algn="ctr"/>
            <a:r>
              <a:rPr lang="uk-UA" dirty="0"/>
              <a:t>Науковці зі світовим ім’ям</a:t>
            </a:r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63992CAB-7706-4368-AE32-4A753EB9A0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3906" y="4186401"/>
            <a:ext cx="1283208" cy="1707994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8E4448-84B1-4AEC-966A-163D19EF1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03" y="1397804"/>
            <a:ext cx="1399147" cy="17186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3A3F413-6871-4B08-8FB0-3126EA0DA4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7440" y="1397804"/>
            <a:ext cx="1237288" cy="16932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7FD444E-E8CA-45CD-A162-D0B69D03CB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154" y="1397803"/>
            <a:ext cx="1570427" cy="169322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984F45B-7B4D-4571-B7F1-B4123134AB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42477" y="1308819"/>
            <a:ext cx="1244773" cy="166397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13DECDA-0B5B-4015-8510-F8D559CAF4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885" y="4248398"/>
            <a:ext cx="1283208" cy="17343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F98516C-D80C-4D60-92BD-B044005B14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3700" y="4310395"/>
            <a:ext cx="1140082" cy="169322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091D10E5-655D-432F-9E5C-9B5242CB76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86843" y="4248398"/>
            <a:ext cx="1183397" cy="164599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1AC5FBD-B9C2-47BB-833B-208296138C8D}"/>
              </a:ext>
            </a:extLst>
          </p:cNvPr>
          <p:cNvSpPr txBox="1"/>
          <p:nvPr/>
        </p:nvSpPr>
        <p:spPr>
          <a:xfrm>
            <a:off x="279196" y="3409406"/>
            <a:ext cx="1528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І. Самійленко </a:t>
            </a: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BD659B6-DA9F-405B-9B89-C9AC2875BB61}"/>
              </a:ext>
            </a:extLst>
          </p:cNvPr>
          <p:cNvSpPr txBox="1"/>
          <p:nvPr/>
        </p:nvSpPr>
        <p:spPr>
          <a:xfrm>
            <a:off x="2281907" y="3441281"/>
            <a:ext cx="1528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Т.  Самотулка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364146D-8656-4971-8320-3FCEA42721C4}"/>
              </a:ext>
            </a:extLst>
          </p:cNvPr>
          <p:cNvSpPr txBox="1"/>
          <p:nvPr/>
        </p:nvSpPr>
        <p:spPr>
          <a:xfrm>
            <a:off x="4487921" y="3409406"/>
            <a:ext cx="1691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А. Сливоцький</a:t>
            </a:r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5BA7152-BA8F-4583-B3B0-52D1D52CF28F}"/>
              </a:ext>
            </a:extLst>
          </p:cNvPr>
          <p:cNvSpPr txBox="1"/>
          <p:nvPr/>
        </p:nvSpPr>
        <p:spPr>
          <a:xfrm>
            <a:off x="6648351" y="3377140"/>
            <a:ext cx="194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С. Трофіменко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27FF7DD-05BB-498F-8F6A-34CB1FF8B9C1}"/>
              </a:ext>
            </a:extLst>
          </p:cNvPr>
          <p:cNvSpPr txBox="1"/>
          <p:nvPr/>
        </p:nvSpPr>
        <p:spPr>
          <a:xfrm>
            <a:off x="215312" y="6122908"/>
            <a:ext cx="1592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С. Тимошенко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C0EE2D-00FF-43E6-A6CB-C63CCEF42AB0}"/>
              </a:ext>
            </a:extLst>
          </p:cNvPr>
          <p:cNvSpPr txBox="1"/>
          <p:nvPr/>
        </p:nvSpPr>
        <p:spPr>
          <a:xfrm>
            <a:off x="2192360" y="6085517"/>
            <a:ext cx="1528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А. Храпливий </a:t>
            </a:r>
            <a:endParaRPr lang="en-US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783B71A-9A84-4644-A268-3BB80A3210EC}"/>
              </a:ext>
            </a:extLst>
          </p:cNvPr>
          <p:cNvSpPr txBox="1"/>
          <p:nvPr/>
        </p:nvSpPr>
        <p:spPr>
          <a:xfrm>
            <a:off x="4651207" y="6116208"/>
            <a:ext cx="1528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Є. Яросевич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2A1EE2E-E638-4842-AB4A-F1CC9C7829BB}"/>
              </a:ext>
            </a:extLst>
          </p:cNvPr>
          <p:cNvSpPr txBox="1"/>
          <p:nvPr/>
        </p:nvSpPr>
        <p:spPr>
          <a:xfrm>
            <a:off x="7143464" y="6122126"/>
            <a:ext cx="1528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Р. Яцків</a:t>
            </a:r>
            <a:endParaRPr lang="en-US" dirty="0"/>
          </a:p>
        </p:txBody>
      </p:sp>
    </p:spTree>
  </p:cSld>
  <p:clrMapOvr>
    <a:masterClrMapping/>
  </p:clrMapOvr>
  <p:transition spd="med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43792"/>
            <a:ext cx="8229600" cy="4124696"/>
          </a:xfrm>
        </p:spPr>
        <p:txBody>
          <a:bodyPr/>
          <a:lstStyle/>
          <a:p>
            <a:pPr>
              <a:buNone/>
            </a:pPr>
            <a:r>
              <a:rPr lang="uk-UA" dirty="0"/>
              <a:t>“...Першою і єдиною досі укр. Е., яка охоплює цілість знань, є </a:t>
            </a:r>
            <a:r>
              <a:rPr lang="uk-UA" i="1" dirty="0"/>
              <a:t>“Українська Загальна Енциклопедія”</a:t>
            </a:r>
            <a:r>
              <a:rPr lang="uk-UA" dirty="0"/>
              <a:t>, що з</a:t>
            </a:r>
            <a:r>
              <a:rPr lang="en-US" dirty="0"/>
              <a:t>’</a:t>
            </a:r>
            <a:r>
              <a:rPr lang="uk-UA" dirty="0"/>
              <a:t>явилася в 1930-35 рр. в трьох томах  (гол.ред. І. Раковський). </a:t>
            </a:r>
          </a:p>
          <a:p>
            <a:pPr>
              <a:buNone/>
            </a:pPr>
            <a:endParaRPr lang="uk-UA" dirty="0"/>
          </a:p>
          <a:p>
            <a:pPr>
              <a:buNone/>
            </a:pPr>
            <a:r>
              <a:rPr lang="uk-UA" dirty="0"/>
              <a:t>В УССР були пороблені заходи в 1930-их рр. до видання </a:t>
            </a:r>
            <a:r>
              <a:rPr lang="uk-UA" i="1" dirty="0"/>
              <a:t>“Української Радянської Енциклопедії”  </a:t>
            </a:r>
            <a:r>
              <a:rPr lang="uk-UA" dirty="0"/>
              <a:t>УРЕ, розрахованої на 20 тт., але у зв</a:t>
            </a:r>
            <a:r>
              <a:rPr lang="en-US" dirty="0"/>
              <a:t>’</a:t>
            </a:r>
            <a:r>
              <a:rPr lang="uk-UA" dirty="0"/>
              <a:t>язку з репресіями проти укр. культури і її діячів уряд припинив її видання.”</a:t>
            </a:r>
          </a:p>
          <a:p>
            <a:pPr>
              <a:buNone/>
            </a:pPr>
            <a:endParaRPr lang="uk-UA" dirty="0"/>
          </a:p>
          <a:p>
            <a:pPr algn="r">
              <a:buNone/>
            </a:pPr>
            <a:r>
              <a:rPr lang="uk-UA" dirty="0"/>
              <a:t>	</a:t>
            </a:r>
            <a:r>
              <a:rPr lang="uk-UA" i="1" dirty="0"/>
              <a:t>Енциклопедія Українознавства.</a:t>
            </a:r>
            <a:r>
              <a:rPr lang="uk-UA" dirty="0"/>
              <a:t> Т.2. стр. 638</a:t>
            </a:r>
            <a:endParaRPr lang="en-US" dirty="0"/>
          </a:p>
        </p:txBody>
      </p:sp>
    </p:spTree>
  </p:cSld>
  <p:clrMapOvr>
    <a:masterClrMapping/>
  </p:clrMapOvr>
  <p:transition spd="med"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27D1F67-AF82-4BD6-BD2B-086DB57E3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1" y="3816691"/>
            <a:ext cx="1816951" cy="238549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3DAB64B-40D7-4AF7-AD91-D70D4E81A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035" y="1149691"/>
            <a:ext cx="1701888" cy="220528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9CFAA02-DA51-4C0B-B128-C7F9CE3750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4721" y="1121623"/>
            <a:ext cx="2873828" cy="22091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7EB6AD5-89B0-4AE3-9A2E-C136957E1E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023" y="1061596"/>
            <a:ext cx="1701888" cy="226918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2F10B00-3E76-4C3D-9326-0450F70A58CF}"/>
              </a:ext>
            </a:extLst>
          </p:cNvPr>
          <p:cNvSpPr txBox="1"/>
          <p:nvPr/>
        </p:nvSpPr>
        <p:spPr>
          <a:xfrm>
            <a:off x="836023" y="261257"/>
            <a:ext cx="7615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КУЛЬТУРА і МИСТЕЦТВО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A5E5604-6D15-4457-83E2-8B68A4CC8801}"/>
              </a:ext>
            </a:extLst>
          </p:cNvPr>
          <p:cNvSpPr txBox="1"/>
          <p:nvPr/>
        </p:nvSpPr>
        <p:spPr>
          <a:xfrm>
            <a:off x="836023" y="3418830"/>
            <a:ext cx="1816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Василь Шуст</a:t>
            </a: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C8103C5-694F-442F-8D91-38A50B30F673}"/>
              </a:ext>
            </a:extLst>
          </p:cNvPr>
          <p:cNvSpPr txBox="1"/>
          <p:nvPr/>
        </p:nvSpPr>
        <p:spPr>
          <a:xfrm>
            <a:off x="3474721" y="3447359"/>
            <a:ext cx="2873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Володимир Титла</a:t>
            </a: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67608A0-419F-46EB-B034-172AC1137E04}"/>
              </a:ext>
            </a:extLst>
          </p:cNvPr>
          <p:cNvSpPr txBox="1"/>
          <p:nvPr/>
        </p:nvSpPr>
        <p:spPr>
          <a:xfrm>
            <a:off x="6955662" y="3417441"/>
            <a:ext cx="1816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Алекс. Требек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2C1FE9C-1D7E-4D88-8CBC-29FC76223FAD}"/>
              </a:ext>
            </a:extLst>
          </p:cNvPr>
          <p:cNvSpPr txBox="1"/>
          <p:nvPr/>
        </p:nvSpPr>
        <p:spPr>
          <a:xfrm>
            <a:off x="3326705" y="6386850"/>
            <a:ext cx="1816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Іго Юшкевич</a:t>
            </a:r>
            <a:endParaRPr lang="en-US" dirty="0"/>
          </a:p>
        </p:txBody>
      </p:sp>
    </p:spTree>
  </p:cSld>
  <p:clrMapOvr>
    <a:masterClrMapping/>
  </p:clrMapOvr>
  <p:transition spd="med">
    <p:dissolv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CFD06-FCC9-4D64-B060-309DCDD4F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51429"/>
            <a:ext cx="7886700" cy="588463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Українці військовики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693CF32-3E48-48B7-9BC3-1EFF28AE9D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90963" y="1201774"/>
            <a:ext cx="1770790" cy="2270560"/>
          </a:xfr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4B26AA1-E696-46A0-8A68-745697A120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1826" y="1137489"/>
            <a:ext cx="1827531" cy="229882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F28C717-475A-4116-80C6-C37F70B96C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463" y="700839"/>
            <a:ext cx="1417619" cy="25585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1923D2-7FC0-4F83-8BFE-F5EC435A56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4473" y="1733898"/>
            <a:ext cx="1687012" cy="16870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CA2C05C-919C-47B0-9C56-58D9A86FA5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5748" y="4029428"/>
            <a:ext cx="2701647" cy="206515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EE8590-6D17-4250-9DB9-55EDC88941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639" y="4026616"/>
            <a:ext cx="1718828" cy="206796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7BAF274-BCCF-416C-994D-4A9E544AFB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35587" y="4026615"/>
            <a:ext cx="2626166" cy="206796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E04F64E-E1DC-4430-A3C5-523CABAC81D3}"/>
              </a:ext>
            </a:extLst>
          </p:cNvPr>
          <p:cNvSpPr txBox="1"/>
          <p:nvPr/>
        </p:nvSpPr>
        <p:spPr>
          <a:xfrm flipH="1">
            <a:off x="44770" y="6277968"/>
            <a:ext cx="85169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Михайло Стренк                        Острів Іво Джіма                  Монумент у Вашінґтоні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345D28-24F3-4FC1-B04B-AB9EE54A71E8}"/>
              </a:ext>
            </a:extLst>
          </p:cNvPr>
          <p:cNvSpPr txBox="1"/>
          <p:nvPr/>
        </p:nvSpPr>
        <p:spPr>
          <a:xfrm>
            <a:off x="168733" y="3289987"/>
            <a:ext cx="1725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Святослав Шрамченко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FE0F48D-14F4-4763-823F-DBE5FEA18FEA}"/>
              </a:ext>
            </a:extLst>
          </p:cNvPr>
          <p:cNvSpPr txBox="1"/>
          <p:nvPr/>
        </p:nvSpPr>
        <p:spPr>
          <a:xfrm>
            <a:off x="2321390" y="3476708"/>
            <a:ext cx="1718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/>
              <a:t>Євген Стахів</a:t>
            </a:r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8BF76B0-23D1-4E44-8D70-BED75DE378A7}"/>
              </a:ext>
            </a:extLst>
          </p:cNvPr>
          <p:cNvSpPr txBox="1"/>
          <p:nvPr/>
        </p:nvSpPr>
        <p:spPr>
          <a:xfrm>
            <a:off x="4556176" y="3517284"/>
            <a:ext cx="1718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Самуел Яскілка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52ECA4C-6E84-46CD-9A28-584FEDD65A2A}"/>
              </a:ext>
            </a:extLst>
          </p:cNvPr>
          <p:cNvSpPr txBox="1"/>
          <p:nvPr/>
        </p:nvSpPr>
        <p:spPr>
          <a:xfrm>
            <a:off x="6817089" y="3517284"/>
            <a:ext cx="1718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Степан Шишка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2621738"/>
      </p:ext>
    </p:extLst>
  </p:cSld>
  <p:clrMapOvr>
    <a:masterClrMapping/>
  </p:clrMapOvr>
  <p:transition spd="med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/>
              <a:t>Наукове Товариство ім. Шевченка</a:t>
            </a:r>
            <a:br>
              <a:rPr lang="uk-UA" dirty="0"/>
            </a:br>
            <a:r>
              <a:rPr lang="uk-UA" dirty="0"/>
              <a:t>(Сарсель, Франція)</a:t>
            </a:r>
            <a:endParaRPr lang="en-US" dirty="0"/>
          </a:p>
        </p:txBody>
      </p:sp>
      <p:pic>
        <p:nvPicPr>
          <p:cNvPr id="5" name="Content Placeholder 3" descr="IMG_16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1962" y="3302819"/>
            <a:ext cx="3234838" cy="2426128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4" name="Picture 3" descr="IMG_16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07913"/>
            <a:ext cx="4694711" cy="352103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 spd="med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66700"/>
            <a:ext cx="8229600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>
                <a:ea typeface="+mj-ea"/>
                <a:cs typeface="+mj-cs"/>
              </a:rPr>
              <a:t>Енциклопедія Українознавста</a:t>
            </a:r>
            <a:endParaRPr>
              <a:ea typeface="+mj-ea"/>
              <a:cs typeface="+mj-cs"/>
            </a:endParaRPr>
          </a:p>
        </p:txBody>
      </p:sp>
      <p:pic>
        <p:nvPicPr>
          <p:cNvPr id="15363" name="Content Placeholder 5" descr="03_Ency_Kubiyovych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2838" y="2468563"/>
            <a:ext cx="2738438" cy="382905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5364" name="Picture 6" descr="04_Ency_Kubiyovyc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9744" y="2468563"/>
            <a:ext cx="2846387" cy="38703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15365" name="TextBox 7"/>
          <p:cNvSpPr txBox="1">
            <a:spLocks noChangeArrowheads="1"/>
          </p:cNvSpPr>
          <p:nvPr/>
        </p:nvSpPr>
        <p:spPr bwMode="auto">
          <a:xfrm flipH="1">
            <a:off x="1112838" y="1124498"/>
            <a:ext cx="38846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dirty="0">
                <a:latin typeface="Constantia" pitchFamily="-83" charset="0"/>
              </a:rPr>
              <a:t>За  ред.:</a:t>
            </a:r>
          </a:p>
          <a:p>
            <a:r>
              <a:rPr lang="uk-UA" sz="2400" dirty="0">
                <a:latin typeface="Constantia" pitchFamily="-83" charset="0"/>
              </a:rPr>
              <a:t>Володимира Кубійовича </a:t>
            </a:r>
          </a:p>
          <a:p>
            <a:r>
              <a:rPr lang="uk-UA" sz="2400" dirty="0">
                <a:latin typeface="Constantia" pitchFamily="-83" charset="0"/>
              </a:rPr>
              <a:t>і Зенона Кузелі</a:t>
            </a:r>
            <a:endParaRPr lang="en-US" sz="2400" dirty="0">
              <a:latin typeface="Constantia" pitchFamily="-83" charset="0"/>
            </a:endParaRPr>
          </a:p>
        </p:txBody>
      </p:sp>
      <p:sp>
        <p:nvSpPr>
          <p:cNvPr id="15366" name="TextBox 8"/>
          <p:cNvSpPr txBox="1">
            <a:spLocks noChangeArrowheads="1"/>
          </p:cNvSpPr>
          <p:nvPr/>
        </p:nvSpPr>
        <p:spPr bwMode="auto">
          <a:xfrm flipH="1">
            <a:off x="4839745" y="1469268"/>
            <a:ext cx="384705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2400" dirty="0">
                <a:latin typeface="Constantia" pitchFamily="-83" charset="0"/>
              </a:rPr>
              <a:t>Видання НТШ, </a:t>
            </a:r>
          </a:p>
          <a:p>
            <a:r>
              <a:rPr lang="uk-UA" sz="2400" dirty="0">
                <a:latin typeface="Constantia" pitchFamily="-83" charset="0"/>
              </a:rPr>
              <a:t>Мюнхен – Нью-Йорк  1949</a:t>
            </a:r>
            <a:endParaRPr lang="en-US" sz="2400" dirty="0">
              <a:latin typeface="Constantia" pitchFamily="-83" charset="0"/>
            </a:endParaRPr>
          </a:p>
        </p:txBody>
      </p:sp>
    </p:spTree>
  </p:cSld>
  <p:clrMapOvr>
    <a:masterClrMapping/>
  </p:clrMapOvr>
  <p:transition spd="med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Box 4"/>
          <p:cNvSpPr txBox="1">
            <a:spLocks noChangeArrowheads="1"/>
          </p:cNvSpPr>
          <p:nvPr/>
        </p:nvSpPr>
        <p:spPr bwMode="auto">
          <a:xfrm>
            <a:off x="5094515" y="3370217"/>
            <a:ext cx="3409405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latin typeface="Constantia" pitchFamily="-83" charset="0"/>
              </a:rPr>
              <a:t>Друкарська машинка</a:t>
            </a:r>
            <a:r>
              <a:rPr lang="en-US" sz="2400" dirty="0">
                <a:latin typeface="Constantia" pitchFamily="-83" charset="0"/>
              </a:rPr>
              <a:t>, </a:t>
            </a:r>
            <a:r>
              <a:rPr lang="uk-UA" sz="2400" dirty="0">
                <a:latin typeface="Constantia" pitchFamily="-83" charset="0"/>
              </a:rPr>
              <a:t>на  якій друкувалися гасла Енциклопедії Українознавства. </a:t>
            </a:r>
          </a:p>
          <a:p>
            <a:pPr algn="ctr"/>
            <a:r>
              <a:rPr lang="uk-UA" sz="2400" i="1" dirty="0">
                <a:latin typeface="Constantia" pitchFamily="-83" charset="0"/>
              </a:rPr>
              <a:t>Сарсель</a:t>
            </a:r>
            <a:r>
              <a:rPr lang="en-US" sz="2400" i="1" dirty="0">
                <a:latin typeface="Constantia" pitchFamily="-83" charset="0"/>
              </a:rPr>
              <a:t>,</a:t>
            </a:r>
            <a:r>
              <a:rPr lang="uk-UA" sz="2400" i="1" dirty="0">
                <a:latin typeface="Constantia" pitchFamily="-83" charset="0"/>
              </a:rPr>
              <a:t> Франція</a:t>
            </a:r>
            <a:r>
              <a:rPr lang="en-US" sz="2400" i="1" dirty="0">
                <a:latin typeface="Constantia" pitchFamily="-83" charset="0"/>
              </a:rPr>
              <a:t>.</a:t>
            </a:r>
            <a:endParaRPr lang="uk-UA" sz="2400" i="1" dirty="0">
              <a:latin typeface="Constantia" pitchFamily="-83" charset="0"/>
            </a:endParaRPr>
          </a:p>
          <a:p>
            <a:pPr algn="ctr"/>
            <a:r>
              <a:rPr lang="uk-UA" i="1" dirty="0">
                <a:latin typeface="Constantia" pitchFamily="-83" charset="0"/>
              </a:rPr>
              <a:t>(фото 2012 р. В.Л.)</a:t>
            </a:r>
            <a:endParaRPr lang="en-US" i="1" dirty="0">
              <a:latin typeface="Constantia" pitchFamily="-83" charset="0"/>
            </a:endParaRPr>
          </a:p>
        </p:txBody>
      </p:sp>
      <p:pic>
        <p:nvPicPr>
          <p:cNvPr id="5" name="Picture 4" descr="IMG_1579.jpg"/>
          <p:cNvPicPr>
            <a:picLocks noChangeAspect="1"/>
          </p:cNvPicPr>
          <p:nvPr/>
        </p:nvPicPr>
        <p:blipFill>
          <a:blip r:embed="rId2"/>
          <a:srcRect l="18000" t="13715" r="21286" b="8381"/>
          <a:stretch>
            <a:fillRect/>
          </a:stretch>
        </p:blipFill>
        <p:spPr>
          <a:xfrm>
            <a:off x="587989" y="1319348"/>
            <a:ext cx="4262197" cy="41017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 spd="med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6477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>
                <a:ea typeface="+mj-ea"/>
                <a:cs typeface="+mj-cs"/>
              </a:rPr>
              <a:t>Енциклопедія Українознавства</a:t>
            </a:r>
            <a:endParaRPr>
              <a:ea typeface="+mj-ea"/>
              <a:cs typeface="+mj-cs"/>
            </a:endParaRPr>
          </a:p>
        </p:txBody>
      </p:sp>
      <p:pic>
        <p:nvPicPr>
          <p:cNvPr id="16386" name="Content Placeholder 3" descr="05_Enc_Kubiyovych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3375" y="2324100"/>
            <a:ext cx="2760663" cy="40386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6388" name="Picture 4" descr="07_Enc_Kubiyovych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9625" y="2325688"/>
            <a:ext cx="5338763" cy="403542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1028700" y="1591965"/>
            <a:ext cx="6578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dirty="0">
                <a:latin typeface="Constantia" pitchFamily="-83" charset="0"/>
              </a:rPr>
              <a:t>Перевидана НТШ у Львові – 1993</a:t>
            </a:r>
            <a:endParaRPr lang="en-US" sz="2400" dirty="0">
              <a:latin typeface="Constantia" pitchFamily="-83" charset="0"/>
            </a:endParaRPr>
          </a:p>
        </p:txBody>
      </p:sp>
      <p:sp>
        <p:nvSpPr>
          <p:cNvPr id="16390" name="TextBox 6"/>
          <p:cNvSpPr txBox="1">
            <a:spLocks noChangeArrowheads="1"/>
          </p:cNvSpPr>
          <p:nvPr/>
        </p:nvSpPr>
        <p:spPr bwMode="auto">
          <a:xfrm>
            <a:off x="1181099" y="1130300"/>
            <a:ext cx="70354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latin typeface="Constantia" pitchFamily="-83" charset="0"/>
              </a:rPr>
              <a:t>За ред. Володимира Кубійовича і Зенона Кузелі</a:t>
            </a:r>
            <a:r>
              <a:rPr lang="en-US" sz="2400" dirty="0">
                <a:latin typeface="Constantia" pitchFamily="-83" charset="0"/>
              </a:rPr>
              <a:t>,</a:t>
            </a:r>
          </a:p>
        </p:txBody>
      </p:sp>
    </p:spTree>
  </p:cSld>
  <p:clrMapOvr>
    <a:masterClrMapping/>
  </p:clrMapOvr>
  <p:transition spd="med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8758"/>
            <a:ext cx="8229600" cy="1062841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/>
              <a:t>Памятний знак науковцям </a:t>
            </a:r>
            <a:br>
              <a:rPr lang="uk-UA" dirty="0"/>
            </a:br>
            <a:r>
              <a:rPr lang="uk-UA" dirty="0"/>
              <a:t>НТШ в Европі  </a:t>
            </a:r>
            <a:r>
              <a:rPr lang="uk-UA" sz="3600" i="1" dirty="0"/>
              <a:t>(Сарсель, Франція)</a:t>
            </a:r>
            <a:endParaRPr lang="en-US" i="1" dirty="0"/>
          </a:p>
        </p:txBody>
      </p:sp>
      <p:pic>
        <p:nvPicPr>
          <p:cNvPr id="9" name="Content Placeholder 8" descr="IMG_164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7122" y="1714005"/>
            <a:ext cx="6096000" cy="4572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 spd="med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Content Placeholder 3" descr="10_IMG_745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79450" y="1054100"/>
            <a:ext cx="7886700" cy="45847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</p:spTree>
  </p:cSld>
  <p:clrMapOvr>
    <a:masterClrMapping/>
  </p:clrMapOvr>
  <p:transition spd="med">
    <p:dissolve/>
  </p:transition>
</p:sld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1567</TotalTime>
  <Words>638</Words>
  <Application>Microsoft Office PowerPoint</Application>
  <PresentationFormat>On-screen Show (4:3)</PresentationFormat>
  <Paragraphs>126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1" baseType="lpstr">
      <vt:lpstr>ＭＳ Ｐゴシック</vt:lpstr>
      <vt:lpstr>Arial</vt:lpstr>
      <vt:lpstr>Calibri</vt:lpstr>
      <vt:lpstr>Constantia</vt:lpstr>
      <vt:lpstr>Corbel</vt:lpstr>
      <vt:lpstr>Franklin Gothic Heavy</vt:lpstr>
      <vt:lpstr>Times New Roman</vt:lpstr>
      <vt:lpstr>Wingdings 2</vt:lpstr>
      <vt:lpstr>Zapf Dingbats</vt:lpstr>
      <vt:lpstr>Depth</vt:lpstr>
      <vt:lpstr> Енциклопедичні видання НТШ </vt:lpstr>
      <vt:lpstr>Перша Українська Загальна Енциклопедія</vt:lpstr>
      <vt:lpstr>PowerPoint Presentation</vt:lpstr>
      <vt:lpstr>Наукове Товариство ім. Шевченка (Сарсель, Франція)</vt:lpstr>
      <vt:lpstr>Енциклопедія Українознавста</vt:lpstr>
      <vt:lpstr>PowerPoint Presentation</vt:lpstr>
      <vt:lpstr>Енциклопедія Українознавства</vt:lpstr>
      <vt:lpstr>Памятний знак науковцям  НТШ в Европі  (Сарсель, Франція)</vt:lpstr>
      <vt:lpstr>PowerPoint Presentation</vt:lpstr>
      <vt:lpstr>PowerPoint Presentation</vt:lpstr>
      <vt:lpstr>PowerPoint Presentation</vt:lpstr>
      <vt:lpstr>Наукове Товариство імені Шевченка. Енциклопедія. Том 1, А-Бібл.  Львів, 2012</vt:lpstr>
      <vt:lpstr>У 1988 році НТШ-А  започатковує новий проєкт: “Енциклопедія Української Діяспори”</vt:lpstr>
      <vt:lpstr>Редактори Енциклопедії</vt:lpstr>
      <vt:lpstr>PowerPoint Presentation</vt:lpstr>
      <vt:lpstr>Зелений клин Енциклопедичниц  довідник</vt:lpstr>
      <vt:lpstr>Розселення українців у США (2010)</vt:lpstr>
      <vt:lpstr>Енциклопедія Української Діяспори</vt:lpstr>
      <vt:lpstr>Д-р Орест Попович</vt:lpstr>
      <vt:lpstr>PowerPoint Presentation</vt:lpstr>
      <vt:lpstr>Філядельфійський Реґіональний Комітет  ЕУД</vt:lpstr>
      <vt:lpstr>Члени ФРК ЕУД за рр. 1993-2011:</vt:lpstr>
      <vt:lpstr>Над другою і третьою книгпми  ЕУД працювали:</vt:lpstr>
      <vt:lpstr>PowerPoint Presentation</vt:lpstr>
      <vt:lpstr>Українські інституції</vt:lpstr>
      <vt:lpstr>PowerPoint Presentation</vt:lpstr>
      <vt:lpstr>PowerPoint Presentation</vt:lpstr>
      <vt:lpstr>PowerPoint Presentation</vt:lpstr>
      <vt:lpstr>Науковці зі світовим ім’ям</vt:lpstr>
      <vt:lpstr>PowerPoint Presentation</vt:lpstr>
      <vt:lpstr>Українці військовики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Енциклопедія Української Діяспори</dc:title>
  <dc:creator>Vasyl</dc:creator>
  <cp:lastModifiedBy>Vasyl</cp:lastModifiedBy>
  <cp:revision>116</cp:revision>
  <dcterms:created xsi:type="dcterms:W3CDTF">2012-10-03T09:29:59Z</dcterms:created>
  <dcterms:modified xsi:type="dcterms:W3CDTF">2018-06-04T12:32:20Z</dcterms:modified>
</cp:coreProperties>
</file>