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 id="257" r:id="rId4"/>
    <p:sldId id="259" r:id="rId5"/>
    <p:sldId id="260" r:id="rId6"/>
    <p:sldId id="264" r:id="rId7"/>
    <p:sldId id="263" r:id="rId8"/>
    <p:sldId id="266" r:id="rId9"/>
    <p:sldId id="269" r:id="rId10"/>
    <p:sldId id="271" r:id="rId11"/>
    <p:sldId id="272" r:id="rId12"/>
    <p:sldId id="270" r:id="rId13"/>
    <p:sldId id="265" r:id="rId14"/>
    <p:sldId id="268"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Средний стиль 1 - акцент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283"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oleObject" Target="../embeddings/oleObject1.bin"/></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9670689233019415E-2"/>
          <c:y val="1.8179218702475686E-2"/>
          <c:w val="0.89807995983186339"/>
          <c:h val="0.77418851609080475"/>
        </c:manualLayout>
      </c:layout>
      <c:lineChart>
        <c:grouping val="standard"/>
        <c:varyColors val="0"/>
        <c:ser>
          <c:idx val="0"/>
          <c:order val="0"/>
          <c:tx>
            <c:v>Загальна житлова площа, у % до 1985 р.</c:v>
          </c:tx>
          <c:spPr>
            <a:ln>
              <a:solidFill>
                <a:srgbClr val="002060"/>
              </a:solidFill>
            </a:ln>
          </c:spPr>
          <c:marker>
            <c:symbol val="none"/>
          </c:marker>
          <c:dLbls>
            <c:dLbl>
              <c:idx val="22"/>
              <c:layout/>
              <c:showLegendKey val="0"/>
              <c:showVal val="1"/>
              <c:showCatName val="0"/>
              <c:showSerName val="0"/>
              <c:showPercent val="0"/>
              <c:showBubbleSize val="0"/>
            </c:dLbl>
            <c:txPr>
              <a:bodyPr/>
              <a:lstStyle/>
              <a:p>
                <a:pPr>
                  <a:defRPr sz="1100" b="1" i="0" baseline="0"/>
                </a:pPr>
                <a:endParaRPr lang="ru-RU"/>
              </a:p>
            </c:txPr>
            <c:showLegendKey val="0"/>
            <c:showVal val="0"/>
            <c:showCatName val="0"/>
            <c:showSerName val="0"/>
            <c:showPercent val="0"/>
            <c:showBubbleSize val="0"/>
          </c:dLbls>
          <c:cat>
            <c:numRef>
              <c:f>Лист1!$A$140:$A$162</c:f>
              <c:numCache>
                <c:formatCode>General</c:formatCode>
                <c:ptCount val="23"/>
                <c:pt idx="0">
                  <c:v>1985</c:v>
                </c:pt>
                <c:pt idx="1">
                  <c:v>1990</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cat>
          <c:val>
            <c:numRef>
              <c:f>Лист1!$B$140:$B$162</c:f>
              <c:numCache>
                <c:formatCode>General</c:formatCode>
                <c:ptCount val="23"/>
                <c:pt idx="0">
                  <c:v>100</c:v>
                </c:pt>
                <c:pt idx="1">
                  <c:v>90.9</c:v>
                </c:pt>
                <c:pt idx="2">
                  <c:v>45.1</c:v>
                </c:pt>
                <c:pt idx="3">
                  <c:v>35.200000000000003</c:v>
                </c:pt>
                <c:pt idx="4">
                  <c:v>33.200000000000003</c:v>
                </c:pt>
                <c:pt idx="5">
                  <c:v>30.5</c:v>
                </c:pt>
                <c:pt idx="6">
                  <c:v>32.1</c:v>
                </c:pt>
                <c:pt idx="7">
                  <c:v>29</c:v>
                </c:pt>
                <c:pt idx="8">
                  <c:v>30.1</c:v>
                </c:pt>
                <c:pt idx="9">
                  <c:v>31.6</c:v>
                </c:pt>
                <c:pt idx="10">
                  <c:v>33.5</c:v>
                </c:pt>
                <c:pt idx="11">
                  <c:v>39.4</c:v>
                </c:pt>
                <c:pt idx="12">
                  <c:v>40.700000000000003</c:v>
                </c:pt>
                <c:pt idx="13">
                  <c:v>44.9</c:v>
                </c:pt>
                <c:pt idx="14">
                  <c:v>53.3</c:v>
                </c:pt>
                <c:pt idx="15">
                  <c:v>54.7</c:v>
                </c:pt>
                <c:pt idx="16">
                  <c:v>33.299999999999997</c:v>
                </c:pt>
                <c:pt idx="17">
                  <c:v>48.6</c:v>
                </c:pt>
                <c:pt idx="18">
                  <c:v>49</c:v>
                </c:pt>
                <c:pt idx="19">
                  <c:v>56</c:v>
                </c:pt>
                <c:pt idx="20">
                  <c:v>58.4</c:v>
                </c:pt>
                <c:pt idx="21">
                  <c:v>50.7</c:v>
                </c:pt>
                <c:pt idx="22">
                  <c:v>57.5</c:v>
                </c:pt>
              </c:numCache>
            </c:numRef>
          </c:val>
          <c:smooth val="0"/>
        </c:ser>
        <c:ser>
          <c:idx val="1"/>
          <c:order val="1"/>
          <c:tx>
            <c:v>Загальлна житлова площа , у % до 19895 р., на 1000 тис. населення</c:v>
          </c:tx>
          <c:spPr>
            <a:ln>
              <a:solidFill>
                <a:srgbClr val="FF0000"/>
              </a:solidFill>
            </a:ln>
          </c:spPr>
          <c:marker>
            <c:symbol val="none"/>
          </c:marker>
          <c:dLbls>
            <c:dLbl>
              <c:idx val="22"/>
              <c:layout/>
              <c:showLegendKey val="0"/>
              <c:showVal val="1"/>
              <c:showCatName val="0"/>
              <c:showSerName val="0"/>
              <c:showPercent val="0"/>
              <c:showBubbleSize val="0"/>
            </c:dLbl>
            <c:txPr>
              <a:bodyPr/>
              <a:lstStyle/>
              <a:p>
                <a:pPr>
                  <a:defRPr sz="1100" b="1" i="0" baseline="0"/>
                </a:pPr>
                <a:endParaRPr lang="ru-RU"/>
              </a:p>
            </c:txPr>
            <c:showLegendKey val="0"/>
            <c:showVal val="0"/>
            <c:showCatName val="0"/>
            <c:showSerName val="0"/>
            <c:showPercent val="0"/>
            <c:showBubbleSize val="0"/>
          </c:dLbls>
          <c:cat>
            <c:numRef>
              <c:f>Лист1!$A$140:$A$162</c:f>
              <c:numCache>
                <c:formatCode>General</c:formatCode>
                <c:ptCount val="23"/>
                <c:pt idx="0">
                  <c:v>1985</c:v>
                </c:pt>
                <c:pt idx="1">
                  <c:v>1990</c:v>
                </c:pt>
                <c:pt idx="2">
                  <c:v>1995</c:v>
                </c:pt>
                <c:pt idx="3">
                  <c:v>1996</c:v>
                </c:pt>
                <c:pt idx="4">
                  <c:v>1997</c:v>
                </c:pt>
                <c:pt idx="5">
                  <c:v>1998</c:v>
                </c:pt>
                <c:pt idx="6">
                  <c:v>1999</c:v>
                </c:pt>
                <c:pt idx="7">
                  <c:v>2000</c:v>
                </c:pt>
                <c:pt idx="8">
                  <c:v>2001</c:v>
                </c:pt>
                <c:pt idx="9">
                  <c:v>2002</c:v>
                </c:pt>
                <c:pt idx="10">
                  <c:v>2003</c:v>
                </c:pt>
                <c:pt idx="11">
                  <c:v>2004</c:v>
                </c:pt>
                <c:pt idx="12">
                  <c:v>2005</c:v>
                </c:pt>
                <c:pt idx="13">
                  <c:v>2006</c:v>
                </c:pt>
                <c:pt idx="14">
                  <c:v>2007</c:v>
                </c:pt>
                <c:pt idx="15">
                  <c:v>2008</c:v>
                </c:pt>
                <c:pt idx="16">
                  <c:v>2009</c:v>
                </c:pt>
                <c:pt idx="17">
                  <c:v>2010</c:v>
                </c:pt>
                <c:pt idx="18">
                  <c:v>2011</c:v>
                </c:pt>
                <c:pt idx="19">
                  <c:v>2012</c:v>
                </c:pt>
                <c:pt idx="20">
                  <c:v>2013</c:v>
                </c:pt>
                <c:pt idx="21">
                  <c:v>2014</c:v>
                </c:pt>
                <c:pt idx="22">
                  <c:v>2015</c:v>
                </c:pt>
              </c:numCache>
            </c:numRef>
          </c:cat>
          <c:val>
            <c:numRef>
              <c:f>Лист1!$C$140:$C$162</c:f>
              <c:numCache>
                <c:formatCode>General</c:formatCode>
                <c:ptCount val="23"/>
                <c:pt idx="0">
                  <c:v>100</c:v>
                </c:pt>
                <c:pt idx="1">
                  <c:v>89.4</c:v>
                </c:pt>
                <c:pt idx="2">
                  <c:v>44.7</c:v>
                </c:pt>
                <c:pt idx="3">
                  <c:v>34.9</c:v>
                </c:pt>
                <c:pt idx="4">
                  <c:v>33.1</c:v>
                </c:pt>
                <c:pt idx="5">
                  <c:v>30.7</c:v>
                </c:pt>
                <c:pt idx="6">
                  <c:v>32.5</c:v>
                </c:pt>
                <c:pt idx="7">
                  <c:v>30</c:v>
                </c:pt>
                <c:pt idx="8">
                  <c:v>32.5</c:v>
                </c:pt>
                <c:pt idx="9">
                  <c:v>33.6</c:v>
                </c:pt>
                <c:pt idx="10">
                  <c:v>35.700000000000003</c:v>
                </c:pt>
                <c:pt idx="11">
                  <c:v>42.3</c:v>
                </c:pt>
                <c:pt idx="12">
                  <c:v>44.2</c:v>
                </c:pt>
                <c:pt idx="13">
                  <c:v>48.9</c:v>
                </c:pt>
                <c:pt idx="14">
                  <c:v>58.4</c:v>
                </c:pt>
                <c:pt idx="15">
                  <c:v>60.3</c:v>
                </c:pt>
                <c:pt idx="16">
                  <c:v>37</c:v>
                </c:pt>
                <c:pt idx="17">
                  <c:v>54</c:v>
                </c:pt>
                <c:pt idx="18">
                  <c:v>54.7</c:v>
                </c:pt>
                <c:pt idx="19">
                  <c:v>62.7</c:v>
                </c:pt>
                <c:pt idx="20">
                  <c:v>65.599999999999994</c:v>
                </c:pt>
                <c:pt idx="21">
                  <c:v>60</c:v>
                </c:pt>
                <c:pt idx="22">
                  <c:v>68.5</c:v>
                </c:pt>
              </c:numCache>
            </c:numRef>
          </c:val>
          <c:smooth val="0"/>
        </c:ser>
        <c:dLbls>
          <c:showLegendKey val="0"/>
          <c:showVal val="0"/>
          <c:showCatName val="0"/>
          <c:showSerName val="0"/>
          <c:showPercent val="0"/>
          <c:showBubbleSize val="0"/>
        </c:dLbls>
        <c:marker val="1"/>
        <c:smooth val="0"/>
        <c:axId val="151061248"/>
        <c:axId val="151062784"/>
      </c:lineChart>
      <c:catAx>
        <c:axId val="151061248"/>
        <c:scaling>
          <c:orientation val="minMax"/>
        </c:scaling>
        <c:delete val="0"/>
        <c:axPos val="b"/>
        <c:numFmt formatCode="General" sourceLinked="1"/>
        <c:majorTickMark val="out"/>
        <c:minorTickMark val="none"/>
        <c:tickLblPos val="nextTo"/>
        <c:crossAx val="151062784"/>
        <c:crosses val="autoZero"/>
        <c:auto val="1"/>
        <c:lblAlgn val="ctr"/>
        <c:lblOffset val="100"/>
        <c:noMultiLvlLbl val="0"/>
      </c:catAx>
      <c:valAx>
        <c:axId val="151062784"/>
        <c:scaling>
          <c:orientation val="minMax"/>
        </c:scaling>
        <c:delete val="0"/>
        <c:axPos val="l"/>
        <c:majorGridlines/>
        <c:numFmt formatCode="General" sourceLinked="1"/>
        <c:majorTickMark val="out"/>
        <c:minorTickMark val="none"/>
        <c:tickLblPos val="nextTo"/>
        <c:crossAx val="151061248"/>
        <c:crosses val="autoZero"/>
        <c:crossBetween val="between"/>
      </c:valAx>
    </c:plotArea>
    <c:legend>
      <c:legendPos val="b"/>
      <c:layout/>
      <c:overlay val="0"/>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114129483814523"/>
          <c:y val="5.1400554097404488E-2"/>
          <c:w val="0.65701137357830275"/>
          <c:h val="0.81991032370953632"/>
        </c:manualLayout>
      </c:layout>
      <c:barChart>
        <c:barDir val="col"/>
        <c:grouping val="stacked"/>
        <c:varyColors val="0"/>
        <c:ser>
          <c:idx val="0"/>
          <c:order val="0"/>
          <c:tx>
            <c:v>Одержали житьло з черги</c:v>
          </c:tx>
          <c:invertIfNegative val="0"/>
          <c:cat>
            <c:numRef>
              <c:f>Лист1!$D$63:$S$63</c:f>
              <c:numCache>
                <c:formatCode>General</c:formatCode>
                <c:ptCount val="16"/>
                <c:pt idx="0">
                  <c:v>1995</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numCache>
            </c:numRef>
          </c:cat>
          <c:val>
            <c:numRef>
              <c:f>Лист1!$D$65:$S$65</c:f>
              <c:numCache>
                <c:formatCode>General</c:formatCode>
                <c:ptCount val="16"/>
                <c:pt idx="0">
                  <c:v>8.2000000000000003E-2</c:v>
                </c:pt>
                <c:pt idx="1">
                  <c:v>3.2000000000000001E-2</c:v>
                </c:pt>
                <c:pt idx="2">
                  <c:v>2.9000000000000001E-2</c:v>
                </c:pt>
                <c:pt idx="3">
                  <c:v>2.5000000000000001E-2</c:v>
                </c:pt>
                <c:pt idx="4">
                  <c:v>2.5000000000000001E-2</c:v>
                </c:pt>
                <c:pt idx="5">
                  <c:v>2.3E-2</c:v>
                </c:pt>
                <c:pt idx="6">
                  <c:v>0.02</c:v>
                </c:pt>
                <c:pt idx="7">
                  <c:v>0.02</c:v>
                </c:pt>
                <c:pt idx="8">
                  <c:v>1.7000000000000001E-2</c:v>
                </c:pt>
                <c:pt idx="9">
                  <c:v>1.7000000000000001E-2</c:v>
                </c:pt>
                <c:pt idx="10">
                  <c:v>1.0999999999999999E-2</c:v>
                </c:pt>
                <c:pt idx="11">
                  <c:v>1.0999999999999999E-2</c:v>
                </c:pt>
                <c:pt idx="12">
                  <c:v>7.0000000000000001E-3</c:v>
                </c:pt>
                <c:pt idx="13">
                  <c:v>7.0000000000000001E-3</c:v>
                </c:pt>
                <c:pt idx="14">
                  <c:v>6.0000000000000001E-3</c:v>
                </c:pt>
                <c:pt idx="15">
                  <c:v>3.0000000000000001E-3</c:v>
                </c:pt>
              </c:numCache>
            </c:numRef>
          </c:val>
        </c:ser>
        <c:ser>
          <c:idx val="1"/>
          <c:order val="1"/>
          <c:tx>
            <c:v>Кількість вибулих </c:v>
          </c:tx>
          <c:invertIfNegative val="0"/>
          <c:cat>
            <c:numRef>
              <c:f>Лист1!$D$63:$S$63</c:f>
              <c:numCache>
                <c:formatCode>General</c:formatCode>
                <c:ptCount val="16"/>
                <c:pt idx="0">
                  <c:v>1995</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numCache>
            </c:numRef>
          </c:cat>
          <c:val>
            <c:numRef>
              <c:f>Лист1!$D$66:$S$66</c:f>
              <c:numCache>
                <c:formatCode>General</c:formatCode>
                <c:ptCount val="16"/>
                <c:pt idx="0">
                  <c:v>0.22699999999999987</c:v>
                </c:pt>
                <c:pt idx="1">
                  <c:v>0.64600000000000013</c:v>
                </c:pt>
                <c:pt idx="2">
                  <c:v>0.14099999999999979</c:v>
                </c:pt>
                <c:pt idx="3">
                  <c:v>9.1000000000000192E-2</c:v>
                </c:pt>
                <c:pt idx="4">
                  <c:v>7.2999999999999954E-2</c:v>
                </c:pt>
                <c:pt idx="5">
                  <c:v>4.6000000000000041E-2</c:v>
                </c:pt>
                <c:pt idx="6">
                  <c:v>9.099999999999997E-2</c:v>
                </c:pt>
                <c:pt idx="7">
                  <c:v>2.2999999999999909E-2</c:v>
                </c:pt>
                <c:pt idx="8">
                  <c:v>4.8000000000000043E-2</c:v>
                </c:pt>
                <c:pt idx="9">
                  <c:v>3.6000000000000032E-2</c:v>
                </c:pt>
                <c:pt idx="10">
                  <c:v>4.2000000000000037E-2</c:v>
                </c:pt>
                <c:pt idx="11">
                  <c:v>3.499999999999992E-2</c:v>
                </c:pt>
                <c:pt idx="12">
                  <c:v>5.4999999999999938E-2</c:v>
                </c:pt>
                <c:pt idx="13">
                  <c:v>6.2000000000000055E-2</c:v>
                </c:pt>
                <c:pt idx="14">
                  <c:v>0.21399999999999997</c:v>
                </c:pt>
                <c:pt idx="15">
                  <c:v>0.15100000000000002</c:v>
                </c:pt>
              </c:numCache>
            </c:numRef>
          </c:val>
        </c:ser>
        <c:dLbls>
          <c:showLegendKey val="0"/>
          <c:showVal val="0"/>
          <c:showCatName val="0"/>
          <c:showSerName val="0"/>
          <c:showPercent val="0"/>
          <c:showBubbleSize val="0"/>
        </c:dLbls>
        <c:gapWidth val="150"/>
        <c:overlap val="100"/>
        <c:axId val="91257088"/>
        <c:axId val="91258880"/>
      </c:barChart>
      <c:catAx>
        <c:axId val="91257088"/>
        <c:scaling>
          <c:orientation val="minMax"/>
        </c:scaling>
        <c:delete val="0"/>
        <c:axPos val="b"/>
        <c:numFmt formatCode="General" sourceLinked="1"/>
        <c:majorTickMark val="out"/>
        <c:minorTickMark val="none"/>
        <c:tickLblPos val="nextTo"/>
        <c:txPr>
          <a:bodyPr/>
          <a:lstStyle/>
          <a:p>
            <a:pPr>
              <a:defRPr sz="800" baseline="0"/>
            </a:pPr>
            <a:endParaRPr lang="ru-RU"/>
          </a:p>
        </c:txPr>
        <c:crossAx val="91258880"/>
        <c:crosses val="autoZero"/>
        <c:auto val="1"/>
        <c:lblAlgn val="ctr"/>
        <c:lblOffset val="100"/>
        <c:noMultiLvlLbl val="0"/>
      </c:catAx>
      <c:valAx>
        <c:axId val="91258880"/>
        <c:scaling>
          <c:orientation val="minMax"/>
        </c:scaling>
        <c:delete val="0"/>
        <c:axPos val="l"/>
        <c:majorGridlines/>
        <c:numFmt formatCode="General" sourceLinked="1"/>
        <c:majorTickMark val="out"/>
        <c:minorTickMark val="none"/>
        <c:tickLblPos val="nextTo"/>
        <c:crossAx val="91257088"/>
        <c:crosses val="autoZero"/>
        <c:crossBetween val="between"/>
      </c:valAx>
    </c:plotArea>
    <c:legend>
      <c:legendPos val="b"/>
      <c:layout/>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v>місто</c:v>
          </c:tx>
          <c:invertIfNegative val="0"/>
          <c:dLbls>
            <c:txPr>
              <a:bodyPr/>
              <a:lstStyle/>
              <a:p>
                <a:pPr>
                  <a:defRPr sz="900" b="1" baseline="0"/>
                </a:pPr>
                <a:endParaRPr lang="ru-RU"/>
              </a:p>
            </c:txPr>
            <c:showLegendKey val="0"/>
            <c:showVal val="1"/>
            <c:showCatName val="0"/>
            <c:showSerName val="0"/>
            <c:showPercent val="0"/>
            <c:showBubbleSize val="0"/>
            <c:showLeaderLines val="0"/>
          </c:dLbls>
          <c:cat>
            <c:strRef>
              <c:f>Лист1!$A$1:$B$7</c:f>
              <c:strCache>
                <c:ptCount val="7"/>
                <c:pt idx="0">
                  <c:v>до 40-х</c:v>
                </c:pt>
                <c:pt idx="1">
                  <c:v>50-х</c:v>
                </c:pt>
                <c:pt idx="2">
                  <c:v>60-х</c:v>
                </c:pt>
                <c:pt idx="3">
                  <c:v>70-х</c:v>
                </c:pt>
                <c:pt idx="4">
                  <c:v>80-х</c:v>
                </c:pt>
                <c:pt idx="5">
                  <c:v>1991-2000</c:v>
                </c:pt>
                <c:pt idx="6">
                  <c:v>2001 і пізніше</c:v>
                </c:pt>
              </c:strCache>
            </c:strRef>
          </c:cat>
          <c:val>
            <c:numRef>
              <c:f>Лист1!$D$1:$D$7</c:f>
              <c:numCache>
                <c:formatCode>General</c:formatCode>
                <c:ptCount val="7"/>
                <c:pt idx="0">
                  <c:v>6.4</c:v>
                </c:pt>
                <c:pt idx="1">
                  <c:v>9</c:v>
                </c:pt>
                <c:pt idx="2">
                  <c:v>19.8</c:v>
                </c:pt>
                <c:pt idx="3">
                  <c:v>26</c:v>
                </c:pt>
                <c:pt idx="4">
                  <c:v>27.5</c:v>
                </c:pt>
                <c:pt idx="5">
                  <c:v>8.8000000000000007</c:v>
                </c:pt>
                <c:pt idx="6">
                  <c:v>2.5</c:v>
                </c:pt>
              </c:numCache>
            </c:numRef>
          </c:val>
        </c:ser>
        <c:ser>
          <c:idx val="1"/>
          <c:order val="1"/>
          <c:tx>
            <c:v>село</c:v>
          </c:tx>
          <c:invertIfNegative val="0"/>
          <c:dLbls>
            <c:txPr>
              <a:bodyPr/>
              <a:lstStyle/>
              <a:p>
                <a:pPr>
                  <a:defRPr sz="900" b="1" baseline="0"/>
                </a:pPr>
                <a:endParaRPr lang="ru-RU"/>
              </a:p>
            </c:txPr>
            <c:showLegendKey val="0"/>
            <c:showVal val="1"/>
            <c:showCatName val="0"/>
            <c:showSerName val="0"/>
            <c:showPercent val="0"/>
            <c:showBubbleSize val="0"/>
            <c:showLeaderLines val="0"/>
          </c:dLbls>
          <c:cat>
            <c:strRef>
              <c:f>Лист1!$A$1:$B$7</c:f>
              <c:strCache>
                <c:ptCount val="7"/>
                <c:pt idx="0">
                  <c:v>до 40-х</c:v>
                </c:pt>
                <c:pt idx="1">
                  <c:v>50-х</c:v>
                </c:pt>
                <c:pt idx="2">
                  <c:v>60-х</c:v>
                </c:pt>
                <c:pt idx="3">
                  <c:v>70-х</c:v>
                </c:pt>
                <c:pt idx="4">
                  <c:v>80-х</c:v>
                </c:pt>
                <c:pt idx="5">
                  <c:v>1991-2000</c:v>
                </c:pt>
                <c:pt idx="6">
                  <c:v>2001 і пізніше</c:v>
                </c:pt>
              </c:strCache>
            </c:strRef>
          </c:cat>
          <c:val>
            <c:numRef>
              <c:f>Лист1!$F$1:$F$7</c:f>
              <c:numCache>
                <c:formatCode>General</c:formatCode>
                <c:ptCount val="7"/>
                <c:pt idx="0">
                  <c:v>9</c:v>
                </c:pt>
                <c:pt idx="1">
                  <c:v>15.3</c:v>
                </c:pt>
                <c:pt idx="2">
                  <c:v>25.7</c:v>
                </c:pt>
                <c:pt idx="3">
                  <c:v>21.5</c:v>
                </c:pt>
                <c:pt idx="4">
                  <c:v>18.2</c:v>
                </c:pt>
                <c:pt idx="5">
                  <c:v>8.6</c:v>
                </c:pt>
                <c:pt idx="6">
                  <c:v>1.7</c:v>
                </c:pt>
              </c:numCache>
            </c:numRef>
          </c:val>
        </c:ser>
        <c:dLbls>
          <c:showLegendKey val="0"/>
          <c:showVal val="0"/>
          <c:showCatName val="0"/>
          <c:showSerName val="0"/>
          <c:showPercent val="0"/>
          <c:showBubbleSize val="0"/>
        </c:dLbls>
        <c:gapWidth val="150"/>
        <c:axId val="103376768"/>
        <c:axId val="103378304"/>
      </c:barChart>
      <c:catAx>
        <c:axId val="103376768"/>
        <c:scaling>
          <c:orientation val="minMax"/>
        </c:scaling>
        <c:delete val="0"/>
        <c:axPos val="b"/>
        <c:majorTickMark val="out"/>
        <c:minorTickMark val="none"/>
        <c:tickLblPos val="nextTo"/>
        <c:txPr>
          <a:bodyPr rot="0" vert="horz"/>
          <a:lstStyle/>
          <a:p>
            <a:pPr>
              <a:defRPr/>
            </a:pPr>
            <a:endParaRPr lang="ru-RU"/>
          </a:p>
        </c:txPr>
        <c:crossAx val="103378304"/>
        <c:crossesAt val="0"/>
        <c:auto val="1"/>
        <c:lblAlgn val="ctr"/>
        <c:lblOffset val="100"/>
        <c:noMultiLvlLbl val="0"/>
      </c:catAx>
      <c:valAx>
        <c:axId val="103378304"/>
        <c:scaling>
          <c:orientation val="minMax"/>
        </c:scaling>
        <c:delete val="0"/>
        <c:axPos val="l"/>
        <c:majorGridlines/>
        <c:numFmt formatCode="General" sourceLinked="1"/>
        <c:majorTickMark val="out"/>
        <c:minorTickMark val="none"/>
        <c:tickLblPos val="nextTo"/>
        <c:crossAx val="103376768"/>
        <c:crosses val="autoZero"/>
        <c:crossBetween val="between"/>
      </c:valAx>
    </c:plotArea>
    <c:legend>
      <c:legendPos val="r"/>
      <c:layout>
        <c:manualLayout>
          <c:xMode val="edge"/>
          <c:yMode val="edge"/>
          <c:x val="0.87627909011373584"/>
          <c:y val="0.42091243802857975"/>
          <c:w val="8.7365974200033503E-2"/>
          <c:h val="0.1461245526127416"/>
        </c:manualLayout>
      </c:layout>
      <c:overlay val="0"/>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2980582288325065E-2"/>
          <c:y val="9.2870487963198148E-2"/>
          <c:w val="0.85128119835714977"/>
          <c:h val="0.81589930290971691"/>
        </c:manualLayout>
      </c:layout>
      <c:lineChart>
        <c:grouping val="standard"/>
        <c:varyColors val="0"/>
        <c:ser>
          <c:idx val="0"/>
          <c:order val="0"/>
          <c:tx>
            <c:v>Введення житла в експлуатацію</c:v>
          </c:tx>
          <c:marker>
            <c:symbol val="none"/>
          </c:marker>
          <c:dLbls>
            <c:dLbl>
              <c:idx val="1"/>
              <c:delete val="1"/>
            </c:dLbl>
            <c:dLbl>
              <c:idx val="2"/>
              <c:delete val="1"/>
            </c:dLbl>
            <c:dLbl>
              <c:idx val="3"/>
              <c:delete val="1"/>
            </c:dLbl>
            <c:dLbl>
              <c:idx val="4"/>
              <c:delete val="1"/>
            </c:dLbl>
            <c:dLbl>
              <c:idx val="5"/>
              <c:delete val="1"/>
            </c:dLbl>
            <c:dLbl>
              <c:idx val="6"/>
              <c:delete val="1"/>
            </c:dLbl>
            <c:dLbl>
              <c:idx val="7"/>
              <c:delete val="1"/>
            </c:dLbl>
            <c:dLbl>
              <c:idx val="8"/>
              <c:delete val="1"/>
            </c:dLbl>
            <c:dLbl>
              <c:idx val="10"/>
              <c:delete val="1"/>
            </c:dLbl>
            <c:dLbl>
              <c:idx val="11"/>
              <c:delete val="1"/>
            </c:dLbl>
            <c:dLbl>
              <c:idx val="12"/>
              <c:delete val="1"/>
            </c:dLbl>
            <c:dLbl>
              <c:idx val="13"/>
              <c:delete val="1"/>
            </c:dLbl>
            <c:showLegendKey val="0"/>
            <c:showVal val="1"/>
            <c:showCatName val="0"/>
            <c:showSerName val="0"/>
            <c:showPercent val="0"/>
            <c:showBubbleSize val="0"/>
            <c:showLeaderLines val="0"/>
          </c:dLbls>
          <c:trendline>
            <c:spPr>
              <a:ln w="19050">
                <a:solidFill>
                  <a:srgbClr val="C00000"/>
                </a:solidFill>
              </a:ln>
            </c:spPr>
            <c:trendlineType val="exp"/>
            <c:forward val="2"/>
            <c:dispRSqr val="0"/>
            <c:dispEq val="0"/>
          </c:trendline>
          <c:trendline>
            <c:trendlineType val="exp"/>
            <c:forward val="2"/>
            <c:dispRSqr val="0"/>
            <c:dispEq val="0"/>
          </c:trendline>
          <c:trendline>
            <c:trendlineType val="exp"/>
            <c:dispRSqr val="0"/>
            <c:dispEq val="0"/>
          </c:trendline>
          <c:trendline>
            <c:trendlineType val="exp"/>
            <c:forward val="2"/>
            <c:dispRSqr val="1"/>
            <c:dispEq val="1"/>
            <c:trendlineLbl>
              <c:layout>
                <c:manualLayout>
                  <c:x val="0.3100536556546668"/>
                  <c:y val="-0.38768646798896972"/>
                </c:manualLayout>
              </c:layout>
              <c:numFmt formatCode="General" sourceLinked="0"/>
            </c:trendlineLbl>
          </c:trendline>
          <c:trendline>
            <c:spPr>
              <a:ln w="22225">
                <a:solidFill>
                  <a:srgbClr val="C00000"/>
                </a:solidFill>
              </a:ln>
            </c:spPr>
            <c:trendlineType val="exp"/>
            <c:forward val="20"/>
            <c:dispRSqr val="0"/>
            <c:dispEq val="0"/>
          </c:trendline>
          <c:cat>
            <c:numRef>
              <c:f>'[Диаграмма в Microsoft PowerPoint]Лист1'!$D$6:$D$41</c:f>
              <c:numCache>
                <c:formatCode>General</c:formatCode>
                <c:ptCount val="36"/>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c:v>2013</c:v>
                </c:pt>
                <c:pt idx="14">
                  <c:v>2014</c:v>
                </c:pt>
                <c:pt idx="15">
                  <c:v>2015</c:v>
                </c:pt>
                <c:pt idx="16">
                  <c:v>2016</c:v>
                </c:pt>
                <c:pt idx="17">
                  <c:v>2017</c:v>
                </c:pt>
                <c:pt idx="18">
                  <c:v>2018</c:v>
                </c:pt>
                <c:pt idx="19">
                  <c:v>2019</c:v>
                </c:pt>
                <c:pt idx="20">
                  <c:v>2020</c:v>
                </c:pt>
                <c:pt idx="21">
                  <c:v>2021</c:v>
                </c:pt>
                <c:pt idx="22">
                  <c:v>2022</c:v>
                </c:pt>
                <c:pt idx="23">
                  <c:v>2023</c:v>
                </c:pt>
                <c:pt idx="24">
                  <c:v>2024</c:v>
                </c:pt>
                <c:pt idx="25">
                  <c:v>2025</c:v>
                </c:pt>
                <c:pt idx="26">
                  <c:v>2026</c:v>
                </c:pt>
                <c:pt idx="27">
                  <c:v>2027</c:v>
                </c:pt>
                <c:pt idx="28">
                  <c:v>2028</c:v>
                </c:pt>
                <c:pt idx="29">
                  <c:v>2029</c:v>
                </c:pt>
                <c:pt idx="30">
                  <c:v>2030</c:v>
                </c:pt>
                <c:pt idx="31">
                  <c:v>2031</c:v>
                </c:pt>
                <c:pt idx="32">
                  <c:v>2032</c:v>
                </c:pt>
                <c:pt idx="33">
                  <c:v>2033</c:v>
                </c:pt>
                <c:pt idx="34">
                  <c:v>2034</c:v>
                </c:pt>
                <c:pt idx="35">
                  <c:v>2035</c:v>
                </c:pt>
              </c:numCache>
            </c:numRef>
          </c:cat>
          <c:val>
            <c:numRef>
              <c:f>'[Диаграмма в Microsoft PowerPoint]Лист1'!$E$6:$E$21</c:f>
              <c:numCache>
                <c:formatCode>General</c:formatCode>
                <c:ptCount val="16"/>
                <c:pt idx="0">
                  <c:v>5558</c:v>
                </c:pt>
                <c:pt idx="1">
                  <c:v>5939</c:v>
                </c:pt>
                <c:pt idx="2">
                  <c:v>6073</c:v>
                </c:pt>
                <c:pt idx="3">
                  <c:v>6433</c:v>
                </c:pt>
                <c:pt idx="4">
                  <c:v>7560</c:v>
                </c:pt>
                <c:pt idx="5">
                  <c:v>7816</c:v>
                </c:pt>
                <c:pt idx="6">
                  <c:v>8628</c:v>
                </c:pt>
                <c:pt idx="7">
                  <c:v>10244</c:v>
                </c:pt>
                <c:pt idx="8">
                  <c:v>10496</c:v>
                </c:pt>
                <c:pt idx="9">
                  <c:v>6400</c:v>
                </c:pt>
                <c:pt idx="10">
                  <c:v>9339</c:v>
                </c:pt>
                <c:pt idx="11">
                  <c:v>9410</c:v>
                </c:pt>
                <c:pt idx="12">
                  <c:v>10750</c:v>
                </c:pt>
                <c:pt idx="13">
                  <c:v>11217</c:v>
                </c:pt>
                <c:pt idx="14">
                  <c:v>9741</c:v>
                </c:pt>
                <c:pt idx="15">
                  <c:v>11044</c:v>
                </c:pt>
              </c:numCache>
            </c:numRef>
          </c:val>
          <c:smooth val="0"/>
        </c:ser>
        <c:dLbls>
          <c:showLegendKey val="0"/>
          <c:showVal val="0"/>
          <c:showCatName val="0"/>
          <c:showSerName val="0"/>
          <c:showPercent val="0"/>
          <c:showBubbleSize val="0"/>
        </c:dLbls>
        <c:marker val="1"/>
        <c:smooth val="0"/>
        <c:axId val="90876544"/>
        <c:axId val="90886528"/>
      </c:lineChart>
      <c:catAx>
        <c:axId val="90876544"/>
        <c:scaling>
          <c:orientation val="minMax"/>
        </c:scaling>
        <c:delete val="0"/>
        <c:axPos val="b"/>
        <c:numFmt formatCode="General" sourceLinked="1"/>
        <c:majorTickMark val="out"/>
        <c:minorTickMark val="none"/>
        <c:tickLblPos val="nextTo"/>
        <c:txPr>
          <a:bodyPr rot="-5400000" vert="horz"/>
          <a:lstStyle/>
          <a:p>
            <a:pPr>
              <a:defRPr/>
            </a:pPr>
            <a:endParaRPr lang="ru-RU"/>
          </a:p>
        </c:txPr>
        <c:crossAx val="90886528"/>
        <c:crosses val="autoZero"/>
        <c:auto val="1"/>
        <c:lblAlgn val="ctr"/>
        <c:lblOffset val="100"/>
        <c:noMultiLvlLbl val="0"/>
      </c:catAx>
      <c:valAx>
        <c:axId val="90886528"/>
        <c:scaling>
          <c:orientation val="minMax"/>
        </c:scaling>
        <c:delete val="0"/>
        <c:axPos val="l"/>
        <c:majorGridlines/>
        <c:numFmt formatCode="General" sourceLinked="1"/>
        <c:majorTickMark val="out"/>
        <c:minorTickMark val="none"/>
        <c:tickLblPos val="nextTo"/>
        <c:crossAx val="90876544"/>
        <c:crosses val="autoZero"/>
        <c:crossBetween val="between"/>
      </c:valAx>
    </c:plotArea>
    <c:legend>
      <c:legendPos val="r"/>
      <c:legendEntry>
        <c:idx val="2"/>
        <c:delete val="1"/>
      </c:legendEntry>
      <c:legendEntry>
        <c:idx val="3"/>
        <c:delete val="1"/>
      </c:legendEntry>
      <c:legendEntry>
        <c:idx val="4"/>
        <c:delete val="1"/>
      </c:legendEntry>
      <c:legendEntry>
        <c:idx val="5"/>
        <c:delete val="1"/>
      </c:legendEntry>
      <c:layout/>
      <c:overlay val="0"/>
    </c:legend>
    <c:plotVisOnly val="1"/>
    <c:dispBlanksAs val="gap"/>
    <c:showDLblsOverMax val="0"/>
  </c:chart>
  <c:txPr>
    <a:bodyPr/>
    <a:lstStyle/>
    <a:p>
      <a:pPr>
        <a:defRPr sz="900" baseline="0"/>
      </a:pPr>
      <a:endParaRPr lang="ru-RU"/>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24A1F759-3692-4B57-A517-7437B3EA5860}" type="datetimeFigureOut">
              <a:rPr lang="ru-RU" smtClean="0"/>
              <a:t>22.06.2017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62AC5E-FD73-4FE3-A05F-F4EA2C4E24A0}" type="slidenum">
              <a:rPr lang="ru-RU" smtClean="0"/>
              <a:t>‹#›</a:t>
            </a:fld>
            <a:endParaRPr lang="ru-RU"/>
          </a:p>
        </p:txBody>
      </p:sp>
    </p:spTree>
    <p:extLst>
      <p:ext uri="{BB962C8B-B14F-4D97-AF65-F5344CB8AC3E}">
        <p14:creationId xmlns:p14="http://schemas.microsoft.com/office/powerpoint/2010/main" val="2690316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4A1F759-3692-4B57-A517-7437B3EA5860}" type="datetimeFigureOut">
              <a:rPr lang="ru-RU" smtClean="0"/>
              <a:t>22.06.2017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62AC5E-FD73-4FE3-A05F-F4EA2C4E24A0}" type="slidenum">
              <a:rPr lang="ru-RU" smtClean="0"/>
              <a:t>‹#›</a:t>
            </a:fld>
            <a:endParaRPr lang="ru-RU"/>
          </a:p>
        </p:txBody>
      </p:sp>
    </p:spTree>
    <p:extLst>
      <p:ext uri="{BB962C8B-B14F-4D97-AF65-F5344CB8AC3E}">
        <p14:creationId xmlns:p14="http://schemas.microsoft.com/office/powerpoint/2010/main" val="2476064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4A1F759-3692-4B57-A517-7437B3EA5860}" type="datetimeFigureOut">
              <a:rPr lang="ru-RU" smtClean="0"/>
              <a:t>22.06.2017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62AC5E-FD73-4FE3-A05F-F4EA2C4E24A0}" type="slidenum">
              <a:rPr lang="ru-RU" smtClean="0"/>
              <a:t>‹#›</a:t>
            </a:fld>
            <a:endParaRPr lang="ru-RU"/>
          </a:p>
        </p:txBody>
      </p:sp>
    </p:spTree>
    <p:extLst>
      <p:ext uri="{BB962C8B-B14F-4D97-AF65-F5344CB8AC3E}">
        <p14:creationId xmlns:p14="http://schemas.microsoft.com/office/powerpoint/2010/main" val="2279018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24A1F759-3692-4B57-A517-7437B3EA5860}" type="datetimeFigureOut">
              <a:rPr lang="ru-RU" smtClean="0"/>
              <a:t>22.06.2017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62AC5E-FD73-4FE3-A05F-F4EA2C4E24A0}" type="slidenum">
              <a:rPr lang="ru-RU" smtClean="0"/>
              <a:t>‹#›</a:t>
            </a:fld>
            <a:endParaRPr lang="ru-RU"/>
          </a:p>
        </p:txBody>
      </p:sp>
    </p:spTree>
    <p:extLst>
      <p:ext uri="{BB962C8B-B14F-4D97-AF65-F5344CB8AC3E}">
        <p14:creationId xmlns:p14="http://schemas.microsoft.com/office/powerpoint/2010/main" val="39178644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4A1F759-3692-4B57-A517-7437B3EA5860}" type="datetimeFigureOut">
              <a:rPr lang="ru-RU" smtClean="0"/>
              <a:t>22.06.2017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162AC5E-FD73-4FE3-A05F-F4EA2C4E24A0}" type="slidenum">
              <a:rPr lang="ru-RU" smtClean="0"/>
              <a:t>‹#›</a:t>
            </a:fld>
            <a:endParaRPr lang="ru-RU"/>
          </a:p>
        </p:txBody>
      </p:sp>
    </p:spTree>
    <p:extLst>
      <p:ext uri="{BB962C8B-B14F-4D97-AF65-F5344CB8AC3E}">
        <p14:creationId xmlns:p14="http://schemas.microsoft.com/office/powerpoint/2010/main" val="9499977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24A1F759-3692-4B57-A517-7437B3EA5860}" type="datetimeFigureOut">
              <a:rPr lang="ru-RU" smtClean="0"/>
              <a:t>22.06.2017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162AC5E-FD73-4FE3-A05F-F4EA2C4E24A0}" type="slidenum">
              <a:rPr lang="ru-RU" smtClean="0"/>
              <a:t>‹#›</a:t>
            </a:fld>
            <a:endParaRPr lang="ru-RU"/>
          </a:p>
        </p:txBody>
      </p:sp>
    </p:spTree>
    <p:extLst>
      <p:ext uri="{BB962C8B-B14F-4D97-AF65-F5344CB8AC3E}">
        <p14:creationId xmlns:p14="http://schemas.microsoft.com/office/powerpoint/2010/main" val="3178560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24A1F759-3692-4B57-A517-7437B3EA5860}" type="datetimeFigureOut">
              <a:rPr lang="ru-RU" smtClean="0"/>
              <a:t>22.06.2017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162AC5E-FD73-4FE3-A05F-F4EA2C4E24A0}" type="slidenum">
              <a:rPr lang="ru-RU" smtClean="0"/>
              <a:t>‹#›</a:t>
            </a:fld>
            <a:endParaRPr lang="ru-RU"/>
          </a:p>
        </p:txBody>
      </p:sp>
    </p:spTree>
    <p:extLst>
      <p:ext uri="{BB962C8B-B14F-4D97-AF65-F5344CB8AC3E}">
        <p14:creationId xmlns:p14="http://schemas.microsoft.com/office/powerpoint/2010/main" val="982190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24A1F759-3692-4B57-A517-7437B3EA5860}" type="datetimeFigureOut">
              <a:rPr lang="ru-RU" smtClean="0"/>
              <a:t>22.06.2017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162AC5E-FD73-4FE3-A05F-F4EA2C4E24A0}" type="slidenum">
              <a:rPr lang="ru-RU" smtClean="0"/>
              <a:t>‹#›</a:t>
            </a:fld>
            <a:endParaRPr lang="ru-RU"/>
          </a:p>
        </p:txBody>
      </p:sp>
    </p:spTree>
    <p:extLst>
      <p:ext uri="{BB962C8B-B14F-4D97-AF65-F5344CB8AC3E}">
        <p14:creationId xmlns:p14="http://schemas.microsoft.com/office/powerpoint/2010/main" val="140304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24A1F759-3692-4B57-A517-7437B3EA5860}" type="datetimeFigureOut">
              <a:rPr lang="ru-RU" smtClean="0"/>
              <a:t>22.06.2017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162AC5E-FD73-4FE3-A05F-F4EA2C4E24A0}" type="slidenum">
              <a:rPr lang="ru-RU" smtClean="0"/>
              <a:t>‹#›</a:t>
            </a:fld>
            <a:endParaRPr lang="ru-RU"/>
          </a:p>
        </p:txBody>
      </p:sp>
    </p:spTree>
    <p:extLst>
      <p:ext uri="{BB962C8B-B14F-4D97-AF65-F5344CB8AC3E}">
        <p14:creationId xmlns:p14="http://schemas.microsoft.com/office/powerpoint/2010/main" val="2206458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4A1F759-3692-4B57-A517-7437B3EA5860}" type="datetimeFigureOut">
              <a:rPr lang="ru-RU" smtClean="0"/>
              <a:t>22.06.2017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162AC5E-FD73-4FE3-A05F-F4EA2C4E24A0}" type="slidenum">
              <a:rPr lang="ru-RU" smtClean="0"/>
              <a:t>‹#›</a:t>
            </a:fld>
            <a:endParaRPr lang="ru-RU"/>
          </a:p>
        </p:txBody>
      </p:sp>
    </p:spTree>
    <p:extLst>
      <p:ext uri="{BB962C8B-B14F-4D97-AF65-F5344CB8AC3E}">
        <p14:creationId xmlns:p14="http://schemas.microsoft.com/office/powerpoint/2010/main" val="22895677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24A1F759-3692-4B57-A517-7437B3EA5860}" type="datetimeFigureOut">
              <a:rPr lang="ru-RU" smtClean="0"/>
              <a:t>22.06.2017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162AC5E-FD73-4FE3-A05F-F4EA2C4E24A0}" type="slidenum">
              <a:rPr lang="ru-RU" smtClean="0"/>
              <a:t>‹#›</a:t>
            </a:fld>
            <a:endParaRPr lang="ru-RU"/>
          </a:p>
        </p:txBody>
      </p:sp>
    </p:spTree>
    <p:extLst>
      <p:ext uri="{BB962C8B-B14F-4D97-AF65-F5344CB8AC3E}">
        <p14:creationId xmlns:p14="http://schemas.microsoft.com/office/powerpoint/2010/main" val="4051863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A1F759-3692-4B57-A517-7437B3EA5860}" type="datetimeFigureOut">
              <a:rPr lang="ru-RU" smtClean="0"/>
              <a:t>22.06.2017</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62AC5E-FD73-4FE3-A05F-F4EA2C4E24A0}" type="slidenum">
              <a:rPr lang="ru-RU" smtClean="0"/>
              <a:t>‹#›</a:t>
            </a:fld>
            <a:endParaRPr lang="ru-RU"/>
          </a:p>
        </p:txBody>
      </p:sp>
    </p:spTree>
    <p:extLst>
      <p:ext uri="{BB962C8B-B14F-4D97-AF65-F5344CB8AC3E}">
        <p14:creationId xmlns:p14="http://schemas.microsoft.com/office/powerpoint/2010/main" val="27722213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274638"/>
            <a:ext cx="7931224" cy="418058"/>
          </a:xfrm>
        </p:spPr>
        <p:txBody>
          <a:bodyPr>
            <a:normAutofit/>
          </a:bodyPr>
          <a:lstStyle/>
          <a:p>
            <a:r>
              <a:rPr lang="uk-UA" sz="2000" b="1" dirty="0" smtClean="0"/>
              <a:t>Житлова проблематика</a:t>
            </a:r>
            <a:endParaRPr lang="ru-RU" sz="2000" b="1" dirty="0"/>
          </a:p>
        </p:txBody>
      </p:sp>
      <p:graphicFrame>
        <p:nvGraphicFramePr>
          <p:cNvPr id="6" name="Объект 5"/>
          <p:cNvGraphicFramePr>
            <a:graphicFrameLocks noGrp="1"/>
          </p:cNvGraphicFramePr>
          <p:nvPr>
            <p:ph sz="half" idx="1"/>
            <p:extLst>
              <p:ext uri="{D42A27DB-BD31-4B8C-83A1-F6EECF244321}">
                <p14:modId xmlns:p14="http://schemas.microsoft.com/office/powerpoint/2010/main" val="621483333"/>
              </p:ext>
            </p:extLst>
          </p:nvPr>
        </p:nvGraphicFramePr>
        <p:xfrm>
          <a:off x="971600" y="844520"/>
          <a:ext cx="7776864" cy="5024995"/>
        </p:xfrm>
        <a:graphic>
          <a:graphicData uri="http://schemas.openxmlformats.org/drawingml/2006/table">
            <a:tbl>
              <a:tblPr firstRow="1" firstCol="1" bandRow="1"/>
              <a:tblGrid>
                <a:gridCol w="4768911"/>
                <a:gridCol w="1550335"/>
                <a:gridCol w="1457618"/>
              </a:tblGrid>
              <a:tr h="292352">
                <a:tc>
                  <a:txBody>
                    <a:bodyPr/>
                    <a:lstStyle/>
                    <a:p>
                      <a:pPr>
                        <a:lnSpc>
                          <a:spcPct val="115000"/>
                        </a:lnSpc>
                        <a:spcAft>
                          <a:spcPts val="0"/>
                        </a:spcAft>
                      </a:pPr>
                      <a:r>
                        <a:rPr lang="uk-UA" sz="1200" b="1" dirty="0">
                          <a:effectLst/>
                          <a:latin typeface="Times New Roman"/>
                          <a:ea typeface="Calibri"/>
                          <a:cs typeface="Times New Roman"/>
                        </a:rPr>
                        <a:t>Характеристика житлової площі домогосподарств</a:t>
                      </a:r>
                      <a:endParaRPr lang="ru-RU" sz="11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200" b="1">
                          <a:effectLst/>
                          <a:latin typeface="Times New Roman"/>
                          <a:ea typeface="Calibri"/>
                          <a:cs typeface="Times New Roman"/>
                        </a:rPr>
                        <a:t>2010</a:t>
                      </a:r>
                      <a:endParaRPr lang="ru-RU" sz="1100" b="1">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200" b="1">
                          <a:effectLst/>
                          <a:latin typeface="Times New Roman"/>
                          <a:ea typeface="Calibri"/>
                          <a:cs typeface="Times New Roman"/>
                        </a:rPr>
                        <a:t>2016</a:t>
                      </a:r>
                      <a:endParaRPr lang="ru-RU" sz="1100" b="1">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36299">
                <a:tc>
                  <a:txBody>
                    <a:bodyPr/>
                    <a:lstStyle/>
                    <a:p>
                      <a:pPr>
                        <a:lnSpc>
                          <a:spcPct val="115000"/>
                        </a:lnSpc>
                        <a:spcAft>
                          <a:spcPts val="0"/>
                        </a:spcAft>
                      </a:pPr>
                      <a:r>
                        <a:rPr lang="uk-UA" sz="1200" b="1" dirty="0">
                          <a:effectLst/>
                          <a:latin typeface="Times New Roman"/>
                          <a:ea typeface="Calibri"/>
                          <a:cs typeface="Times New Roman"/>
                        </a:rPr>
                        <a:t>Середня забезпеченість житлом у розрахунку на одну особу, м. кв. :</a:t>
                      </a:r>
                      <a:endParaRPr lang="ru-RU" sz="1100" b="1" dirty="0">
                        <a:effectLst/>
                        <a:latin typeface="Calibri"/>
                        <a:ea typeface="Calibri"/>
                        <a:cs typeface="Times New Roman"/>
                      </a:endParaRPr>
                    </a:p>
                    <a:p>
                      <a:pPr>
                        <a:lnSpc>
                          <a:spcPct val="115000"/>
                        </a:lnSpc>
                        <a:spcAft>
                          <a:spcPts val="0"/>
                        </a:spcAft>
                      </a:pPr>
                      <a:r>
                        <a:rPr lang="uk-UA" sz="1200" b="1" dirty="0">
                          <a:effectLst/>
                          <a:latin typeface="Times New Roman"/>
                          <a:ea typeface="Calibri"/>
                          <a:cs typeface="Times New Roman"/>
                        </a:rPr>
                        <a:t>   </a:t>
                      </a:r>
                      <a:r>
                        <a:rPr lang="uk-UA" sz="1200" b="1" i="1" dirty="0">
                          <a:effectLst/>
                          <a:latin typeface="Times New Roman"/>
                          <a:ea typeface="Calibri"/>
                          <a:cs typeface="Times New Roman"/>
                        </a:rPr>
                        <a:t>загальною  площею</a:t>
                      </a:r>
                      <a:endParaRPr lang="ru-RU" sz="1100" b="1" dirty="0">
                        <a:effectLst/>
                        <a:latin typeface="Calibri"/>
                        <a:ea typeface="Calibri"/>
                        <a:cs typeface="Times New Roman"/>
                      </a:endParaRPr>
                    </a:p>
                    <a:p>
                      <a:pPr>
                        <a:lnSpc>
                          <a:spcPct val="115000"/>
                        </a:lnSpc>
                        <a:spcAft>
                          <a:spcPts val="0"/>
                        </a:spcAft>
                      </a:pPr>
                      <a:r>
                        <a:rPr lang="uk-UA" sz="1200" b="1" i="1" dirty="0">
                          <a:effectLst/>
                          <a:latin typeface="Times New Roman"/>
                          <a:ea typeface="Calibri"/>
                          <a:cs typeface="Times New Roman"/>
                        </a:rPr>
                        <a:t>   житловою </a:t>
                      </a:r>
                      <a:r>
                        <a:rPr lang="uk-UA" sz="1200" b="1" i="1" dirty="0" smtClean="0">
                          <a:effectLst/>
                          <a:latin typeface="Times New Roman"/>
                          <a:ea typeface="Calibri"/>
                          <a:cs typeface="Times New Roman"/>
                        </a:rPr>
                        <a:t>площею</a:t>
                      </a:r>
                    </a:p>
                    <a:p>
                      <a:pPr>
                        <a:lnSpc>
                          <a:spcPct val="115000"/>
                        </a:lnSpc>
                        <a:spcAft>
                          <a:spcPts val="0"/>
                        </a:spcAft>
                      </a:pPr>
                      <a:endParaRPr lang="uk-UA" sz="1200" b="1" i="0" dirty="0" smtClean="0">
                        <a:effectLst/>
                        <a:latin typeface="Times New Roman"/>
                        <a:ea typeface="Calibri"/>
                        <a:cs typeface="Times New Roman"/>
                      </a:endParaRPr>
                    </a:p>
                    <a:p>
                      <a:pPr>
                        <a:lnSpc>
                          <a:spcPct val="115000"/>
                        </a:lnSpc>
                        <a:spcAft>
                          <a:spcPts val="0"/>
                        </a:spcAft>
                      </a:pPr>
                      <a:r>
                        <a:rPr lang="uk-UA" sz="1200" b="1" i="0" dirty="0" smtClean="0">
                          <a:effectLst/>
                          <a:latin typeface="Times New Roman"/>
                          <a:ea typeface="Calibri"/>
                          <a:cs typeface="Times New Roman"/>
                        </a:rPr>
                        <a:t>Середня забезпеченість житлом в країнах Західної</a:t>
                      </a:r>
                      <a:r>
                        <a:rPr lang="uk-UA" sz="1200" b="1" i="0" baseline="0" dirty="0" smtClean="0">
                          <a:effectLst/>
                          <a:latin typeface="Times New Roman"/>
                          <a:ea typeface="Calibri"/>
                          <a:cs typeface="Times New Roman"/>
                        </a:rPr>
                        <a:t> Європи</a:t>
                      </a:r>
                    </a:p>
                    <a:p>
                      <a:pPr>
                        <a:lnSpc>
                          <a:spcPct val="115000"/>
                        </a:lnSpc>
                        <a:spcAft>
                          <a:spcPts val="0"/>
                        </a:spcAft>
                      </a:pPr>
                      <a:endParaRPr lang="uk-UA" sz="1200" b="1" i="0" dirty="0" smtClean="0">
                        <a:effectLst/>
                        <a:latin typeface="Times New Roman"/>
                        <a:ea typeface="Calibri"/>
                        <a:cs typeface="Times New Roman"/>
                      </a:endParaRPr>
                    </a:p>
                    <a:p>
                      <a:pPr>
                        <a:lnSpc>
                          <a:spcPct val="115000"/>
                        </a:lnSpc>
                        <a:spcAft>
                          <a:spcPts val="0"/>
                        </a:spcAft>
                      </a:pPr>
                      <a:r>
                        <a:rPr lang="uk-UA" sz="1200" b="1" i="0" dirty="0" smtClean="0">
                          <a:effectLst/>
                          <a:latin typeface="Times New Roman"/>
                          <a:ea typeface="Calibri"/>
                          <a:cs typeface="Times New Roman"/>
                        </a:rPr>
                        <a:t>Середня забезпеченість житлом в країнах Центральної</a:t>
                      </a:r>
                      <a:r>
                        <a:rPr lang="uk-UA" sz="1200" b="1" i="0" baseline="0" dirty="0" smtClean="0">
                          <a:effectLst/>
                          <a:latin typeface="Times New Roman"/>
                          <a:ea typeface="Calibri"/>
                          <a:cs typeface="Times New Roman"/>
                        </a:rPr>
                        <a:t>  і Східної Європи</a:t>
                      </a:r>
                    </a:p>
                    <a:p>
                      <a:pPr>
                        <a:lnSpc>
                          <a:spcPct val="115000"/>
                        </a:lnSpc>
                        <a:spcAft>
                          <a:spcPts val="0"/>
                        </a:spcAft>
                      </a:pPr>
                      <a:endParaRPr lang="ru-RU" sz="1100" b="1" i="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b="1" dirty="0">
                          <a:effectLst/>
                          <a:latin typeface="Times New Roman"/>
                          <a:ea typeface="Calibri"/>
                          <a:cs typeface="Times New Roman"/>
                        </a:rPr>
                        <a:t> </a:t>
                      </a:r>
                      <a:endParaRPr lang="ru-RU" sz="1400" b="1" dirty="0">
                        <a:effectLst/>
                        <a:latin typeface="Calibri"/>
                        <a:ea typeface="Calibri"/>
                        <a:cs typeface="Times New Roman"/>
                      </a:endParaRPr>
                    </a:p>
                    <a:p>
                      <a:pPr algn="ctr">
                        <a:lnSpc>
                          <a:spcPct val="115000"/>
                        </a:lnSpc>
                        <a:spcAft>
                          <a:spcPts val="0"/>
                        </a:spcAft>
                      </a:pPr>
                      <a:r>
                        <a:rPr lang="uk-UA" sz="1400" b="1" dirty="0">
                          <a:effectLst/>
                          <a:latin typeface="Times New Roman"/>
                          <a:ea typeface="Calibri"/>
                          <a:cs typeface="Times New Roman"/>
                        </a:rPr>
                        <a:t> </a:t>
                      </a:r>
                      <a:endParaRPr lang="ru-RU" sz="1400" b="1" dirty="0">
                        <a:effectLst/>
                        <a:latin typeface="Calibri"/>
                        <a:ea typeface="Calibri"/>
                        <a:cs typeface="Times New Roman"/>
                      </a:endParaRPr>
                    </a:p>
                    <a:p>
                      <a:pPr algn="ctr">
                        <a:lnSpc>
                          <a:spcPct val="115000"/>
                        </a:lnSpc>
                        <a:spcAft>
                          <a:spcPts val="0"/>
                        </a:spcAft>
                      </a:pPr>
                      <a:r>
                        <a:rPr lang="uk-UA" sz="1400" b="1" dirty="0">
                          <a:effectLst/>
                          <a:latin typeface="Times New Roman"/>
                          <a:ea typeface="Calibri"/>
                          <a:cs typeface="Times New Roman"/>
                        </a:rPr>
                        <a:t>23,9</a:t>
                      </a:r>
                      <a:endParaRPr lang="ru-RU" sz="1400" b="1" dirty="0">
                        <a:effectLst/>
                        <a:latin typeface="Calibri"/>
                        <a:ea typeface="Calibri"/>
                        <a:cs typeface="Times New Roman"/>
                      </a:endParaRPr>
                    </a:p>
                    <a:p>
                      <a:pPr algn="ctr">
                        <a:lnSpc>
                          <a:spcPct val="115000"/>
                        </a:lnSpc>
                        <a:spcAft>
                          <a:spcPts val="0"/>
                        </a:spcAft>
                      </a:pPr>
                      <a:r>
                        <a:rPr lang="uk-UA" sz="1400" b="1" dirty="0">
                          <a:effectLst/>
                          <a:latin typeface="Times New Roman"/>
                          <a:ea typeface="Calibri"/>
                          <a:cs typeface="Times New Roman"/>
                        </a:rPr>
                        <a:t>15,1</a:t>
                      </a:r>
                      <a:endParaRPr lang="ru-RU" sz="14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b="1" dirty="0">
                          <a:effectLst/>
                          <a:latin typeface="Times New Roman"/>
                          <a:ea typeface="Calibri"/>
                          <a:cs typeface="Times New Roman"/>
                        </a:rPr>
                        <a:t> </a:t>
                      </a:r>
                      <a:endParaRPr lang="ru-RU" sz="1400" b="1" dirty="0">
                        <a:effectLst/>
                        <a:latin typeface="Calibri"/>
                        <a:ea typeface="Calibri"/>
                        <a:cs typeface="Times New Roman"/>
                      </a:endParaRPr>
                    </a:p>
                    <a:p>
                      <a:pPr algn="ctr">
                        <a:lnSpc>
                          <a:spcPct val="115000"/>
                        </a:lnSpc>
                        <a:spcAft>
                          <a:spcPts val="0"/>
                        </a:spcAft>
                      </a:pPr>
                      <a:r>
                        <a:rPr lang="uk-UA" sz="1400" b="1" dirty="0">
                          <a:effectLst/>
                          <a:latin typeface="Times New Roman"/>
                          <a:ea typeface="Calibri"/>
                          <a:cs typeface="Times New Roman"/>
                        </a:rPr>
                        <a:t> </a:t>
                      </a:r>
                      <a:endParaRPr lang="ru-RU" sz="1400" b="1" dirty="0">
                        <a:effectLst/>
                        <a:latin typeface="Calibri"/>
                        <a:ea typeface="Calibri"/>
                        <a:cs typeface="Times New Roman"/>
                      </a:endParaRPr>
                    </a:p>
                    <a:p>
                      <a:pPr algn="ctr">
                        <a:lnSpc>
                          <a:spcPct val="115000"/>
                        </a:lnSpc>
                        <a:spcAft>
                          <a:spcPts val="0"/>
                        </a:spcAft>
                      </a:pPr>
                      <a:r>
                        <a:rPr lang="uk-UA" sz="1400" b="1" dirty="0" smtClean="0">
                          <a:effectLst/>
                          <a:latin typeface="Times New Roman"/>
                          <a:ea typeface="Calibri"/>
                          <a:cs typeface="Times New Roman"/>
                        </a:rPr>
                        <a:t>24,2  </a:t>
                      </a:r>
                      <a:endParaRPr lang="ru-RU" sz="1400" b="1" dirty="0">
                        <a:solidFill>
                          <a:srgbClr val="FF0000"/>
                        </a:solidFill>
                        <a:effectLst/>
                        <a:latin typeface="Calibri"/>
                        <a:ea typeface="Calibri"/>
                        <a:cs typeface="Times New Roman"/>
                      </a:endParaRPr>
                    </a:p>
                    <a:p>
                      <a:pPr algn="ctr">
                        <a:lnSpc>
                          <a:spcPct val="115000"/>
                        </a:lnSpc>
                        <a:spcAft>
                          <a:spcPts val="0"/>
                        </a:spcAft>
                      </a:pPr>
                      <a:r>
                        <a:rPr lang="uk-UA" sz="1400" b="1" dirty="0" smtClean="0">
                          <a:effectLst/>
                          <a:latin typeface="Times New Roman"/>
                          <a:ea typeface="Calibri"/>
                          <a:cs typeface="Times New Roman"/>
                        </a:rPr>
                        <a:t>16,0</a:t>
                      </a:r>
                    </a:p>
                    <a:p>
                      <a:pPr algn="ctr">
                        <a:lnSpc>
                          <a:spcPct val="115000"/>
                        </a:lnSpc>
                        <a:spcAft>
                          <a:spcPts val="0"/>
                        </a:spcAft>
                      </a:pPr>
                      <a:r>
                        <a:rPr lang="uk-UA" sz="1400" b="1" dirty="0" smtClean="0">
                          <a:effectLst/>
                          <a:latin typeface="Times New Roman"/>
                          <a:ea typeface="Calibri"/>
                          <a:cs typeface="Times New Roman"/>
                        </a:rPr>
                        <a:t>38-50</a:t>
                      </a:r>
                    </a:p>
                    <a:p>
                      <a:pPr algn="ctr">
                        <a:lnSpc>
                          <a:spcPct val="115000"/>
                        </a:lnSpc>
                        <a:spcAft>
                          <a:spcPts val="0"/>
                        </a:spcAft>
                      </a:pPr>
                      <a:endParaRPr lang="uk-UA" sz="1400" b="1" dirty="0" smtClean="0">
                        <a:effectLst/>
                        <a:latin typeface="Times New Roman"/>
                        <a:ea typeface="Calibri"/>
                        <a:cs typeface="Times New Roman"/>
                      </a:endParaRPr>
                    </a:p>
                    <a:p>
                      <a:pPr algn="ctr">
                        <a:lnSpc>
                          <a:spcPct val="115000"/>
                        </a:lnSpc>
                        <a:spcAft>
                          <a:spcPts val="0"/>
                        </a:spcAft>
                      </a:pPr>
                      <a:endParaRPr lang="uk-UA" sz="1400" b="1" dirty="0" smtClean="0">
                        <a:effectLst/>
                        <a:latin typeface="Times New Roman"/>
                        <a:ea typeface="Calibri"/>
                        <a:cs typeface="Times New Roman"/>
                      </a:endParaRPr>
                    </a:p>
                    <a:p>
                      <a:pPr algn="ctr">
                        <a:lnSpc>
                          <a:spcPct val="115000"/>
                        </a:lnSpc>
                        <a:spcAft>
                          <a:spcPts val="0"/>
                        </a:spcAft>
                      </a:pPr>
                      <a:r>
                        <a:rPr lang="uk-UA" sz="1400" b="1" dirty="0" smtClean="0">
                          <a:effectLst/>
                          <a:latin typeface="Times New Roman"/>
                          <a:ea typeface="Calibri"/>
                          <a:cs typeface="Times New Roman"/>
                        </a:rPr>
                        <a:t>29-30</a:t>
                      </a:r>
                      <a:endParaRPr lang="ru-RU" sz="14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4086">
                <a:tc>
                  <a:txBody>
                    <a:bodyPr/>
                    <a:lstStyle/>
                    <a:p>
                      <a:pPr>
                        <a:lnSpc>
                          <a:spcPct val="115000"/>
                        </a:lnSpc>
                        <a:spcAft>
                          <a:spcPts val="0"/>
                        </a:spcAft>
                      </a:pPr>
                      <a:r>
                        <a:rPr lang="uk-UA" sz="1200" b="1" dirty="0">
                          <a:effectLst/>
                          <a:latin typeface="Times New Roman"/>
                          <a:ea typeface="Calibri"/>
                          <a:cs typeface="Times New Roman"/>
                        </a:rPr>
                        <a:t>Частка населення, яке живе у перенаселеному житлі, %</a:t>
                      </a:r>
                      <a:endParaRPr lang="ru-RU" sz="11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b="1">
                          <a:effectLst/>
                          <a:latin typeface="Times New Roman"/>
                          <a:ea typeface="Calibri"/>
                          <a:cs typeface="Times New Roman"/>
                        </a:rPr>
                        <a:t> </a:t>
                      </a:r>
                      <a:endParaRPr lang="ru-RU" sz="1400" b="1">
                        <a:effectLst/>
                        <a:latin typeface="Calibri"/>
                        <a:ea typeface="Calibri"/>
                        <a:cs typeface="Times New Roman"/>
                      </a:endParaRPr>
                    </a:p>
                    <a:p>
                      <a:pPr algn="ctr">
                        <a:lnSpc>
                          <a:spcPct val="115000"/>
                        </a:lnSpc>
                        <a:spcAft>
                          <a:spcPts val="0"/>
                        </a:spcAft>
                      </a:pPr>
                      <a:r>
                        <a:rPr lang="uk-UA" sz="1400" b="1">
                          <a:effectLst/>
                          <a:latin typeface="Times New Roman"/>
                          <a:ea typeface="Calibri"/>
                          <a:cs typeface="Times New Roman"/>
                        </a:rPr>
                        <a:t>-</a:t>
                      </a:r>
                      <a:endParaRPr lang="ru-RU" sz="1400" b="1">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b="1" dirty="0">
                          <a:effectLst/>
                          <a:latin typeface="Times New Roman"/>
                          <a:ea typeface="Calibri"/>
                          <a:cs typeface="Times New Roman"/>
                        </a:rPr>
                        <a:t> </a:t>
                      </a:r>
                      <a:endParaRPr lang="ru-RU" sz="1400" b="1" dirty="0">
                        <a:effectLst/>
                        <a:latin typeface="Calibri"/>
                        <a:ea typeface="Calibri"/>
                        <a:cs typeface="Times New Roman"/>
                      </a:endParaRPr>
                    </a:p>
                    <a:p>
                      <a:pPr algn="ctr">
                        <a:lnSpc>
                          <a:spcPct val="115000"/>
                        </a:lnSpc>
                        <a:spcAft>
                          <a:spcPts val="0"/>
                        </a:spcAft>
                      </a:pPr>
                      <a:r>
                        <a:rPr lang="uk-UA" sz="1400" b="1" dirty="0">
                          <a:effectLst/>
                          <a:latin typeface="Times New Roman"/>
                          <a:ea typeface="Calibri"/>
                          <a:cs typeface="Times New Roman"/>
                        </a:rPr>
                        <a:t>53,2</a:t>
                      </a:r>
                      <a:endParaRPr lang="ru-RU" sz="14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4086">
                <a:tc>
                  <a:txBody>
                    <a:bodyPr/>
                    <a:lstStyle/>
                    <a:p>
                      <a:pPr>
                        <a:lnSpc>
                          <a:spcPct val="115000"/>
                        </a:lnSpc>
                        <a:spcAft>
                          <a:spcPts val="0"/>
                        </a:spcAft>
                      </a:pPr>
                      <a:r>
                        <a:rPr lang="uk-UA" sz="1200" b="1" dirty="0">
                          <a:effectLst/>
                          <a:latin typeface="Times New Roman"/>
                          <a:ea typeface="Calibri"/>
                          <a:cs typeface="Times New Roman"/>
                        </a:rPr>
                        <a:t>Частка дітей у віці до 18 років, які живуть у перенаселеному житлі, %  </a:t>
                      </a:r>
                      <a:endParaRPr lang="ru-RU" sz="11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b="1">
                          <a:effectLst/>
                          <a:latin typeface="Times New Roman"/>
                          <a:ea typeface="Calibri"/>
                          <a:cs typeface="Times New Roman"/>
                        </a:rPr>
                        <a:t>-</a:t>
                      </a:r>
                      <a:endParaRPr lang="ru-RU" sz="1400" b="1">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b="1" dirty="0">
                          <a:effectLst/>
                          <a:latin typeface="Times New Roman"/>
                          <a:ea typeface="Calibri"/>
                          <a:cs typeface="Times New Roman"/>
                        </a:rPr>
                        <a:t>75,5</a:t>
                      </a:r>
                      <a:endParaRPr lang="ru-RU" sz="1400" b="1" dirty="0">
                        <a:effectLst/>
                        <a:latin typeface="Calibri"/>
                        <a:ea typeface="Calibri"/>
                        <a:cs typeface="Times New Roman"/>
                      </a:endParaRPr>
                    </a:p>
                    <a:p>
                      <a:pPr algn="ctr">
                        <a:lnSpc>
                          <a:spcPct val="115000"/>
                        </a:lnSpc>
                        <a:spcAft>
                          <a:spcPts val="0"/>
                        </a:spcAft>
                      </a:pPr>
                      <a:r>
                        <a:rPr lang="uk-UA" sz="1400" b="1" dirty="0">
                          <a:effectLst/>
                          <a:latin typeface="Times New Roman"/>
                          <a:ea typeface="Calibri"/>
                          <a:cs typeface="Times New Roman"/>
                        </a:rPr>
                        <a:t> </a:t>
                      </a:r>
                      <a:endParaRPr lang="ru-RU" sz="14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4086">
                <a:tc>
                  <a:txBody>
                    <a:bodyPr/>
                    <a:lstStyle/>
                    <a:p>
                      <a:pPr>
                        <a:lnSpc>
                          <a:spcPct val="115000"/>
                        </a:lnSpc>
                        <a:spcAft>
                          <a:spcPts val="0"/>
                        </a:spcAft>
                      </a:pPr>
                      <a:r>
                        <a:rPr lang="uk-UA" sz="1200" b="1" dirty="0">
                          <a:effectLst/>
                          <a:latin typeface="Times New Roman"/>
                          <a:ea typeface="Calibri"/>
                          <a:cs typeface="Times New Roman"/>
                        </a:rPr>
                        <a:t>Питома вага домогосподарств, де на одну особу  припадає менше 13,65 м. кв., % </a:t>
                      </a:r>
                      <a:endParaRPr lang="ru-RU" sz="11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b="1">
                          <a:effectLst/>
                          <a:latin typeface="Times New Roman"/>
                          <a:ea typeface="Calibri"/>
                          <a:cs typeface="Times New Roman"/>
                        </a:rPr>
                        <a:t>41,8</a:t>
                      </a:r>
                      <a:endParaRPr lang="ru-RU" sz="1400" b="1">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b="1" dirty="0">
                          <a:effectLst/>
                          <a:latin typeface="Times New Roman"/>
                          <a:ea typeface="Calibri"/>
                          <a:cs typeface="Times New Roman"/>
                        </a:rPr>
                        <a:t>38,4</a:t>
                      </a:r>
                      <a:endParaRPr lang="ru-RU" sz="14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24086">
                <a:tc>
                  <a:txBody>
                    <a:bodyPr/>
                    <a:lstStyle/>
                    <a:p>
                      <a:pPr>
                        <a:lnSpc>
                          <a:spcPct val="115000"/>
                        </a:lnSpc>
                        <a:spcAft>
                          <a:spcPts val="0"/>
                        </a:spcAft>
                      </a:pPr>
                      <a:r>
                        <a:rPr lang="uk-UA" sz="1200" b="1" dirty="0">
                          <a:effectLst/>
                          <a:latin typeface="Times New Roman"/>
                          <a:ea typeface="Calibri"/>
                          <a:cs typeface="Times New Roman"/>
                        </a:rPr>
                        <a:t>Населення, яке проживає у домогосподарствах, площею менше 13,65 м. кв. на особу, млн. </a:t>
                      </a:r>
                      <a:endParaRPr lang="ru-RU" sz="11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b="1">
                          <a:effectLst/>
                          <a:latin typeface="Times New Roman"/>
                          <a:ea typeface="Calibri"/>
                          <a:cs typeface="Times New Roman"/>
                        </a:rPr>
                        <a:t>17,6</a:t>
                      </a:r>
                      <a:endParaRPr lang="ru-RU" sz="1400" b="1">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uk-UA" sz="1400" b="1" dirty="0">
                          <a:effectLst/>
                          <a:latin typeface="Times New Roman"/>
                          <a:ea typeface="Calibri"/>
                          <a:cs typeface="Times New Roman"/>
                        </a:rPr>
                        <a:t>15</a:t>
                      </a:r>
                      <a:endParaRPr lang="ru-RU" sz="1400" b="1"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Номер слайда 4"/>
          <p:cNvSpPr>
            <a:spLocks noGrp="1"/>
          </p:cNvSpPr>
          <p:nvPr>
            <p:ph type="sldNum" sz="quarter" idx="12"/>
          </p:nvPr>
        </p:nvSpPr>
        <p:spPr>
          <a:xfrm>
            <a:off x="8172400" y="6326926"/>
            <a:ext cx="762000" cy="365125"/>
          </a:xfrm>
        </p:spPr>
        <p:txBody>
          <a:bodyPr/>
          <a:lstStyle/>
          <a:p>
            <a:pPr>
              <a:defRPr/>
            </a:pPr>
            <a:fld id="{FC9BCA28-D6DB-4180-9B39-3DC686BA811C}" type="slidenum">
              <a:rPr lang="ru-RU" smtClean="0">
                <a:solidFill>
                  <a:srgbClr val="000000"/>
                </a:solidFill>
              </a:rPr>
              <a:pPr>
                <a:defRPr/>
              </a:pPr>
              <a:t>1</a:t>
            </a:fld>
            <a:endParaRPr lang="ru-RU" dirty="0">
              <a:solidFill>
                <a:srgbClr val="000000"/>
              </a:solidFill>
            </a:endParaRPr>
          </a:p>
        </p:txBody>
      </p:sp>
      <p:sp>
        <p:nvSpPr>
          <p:cNvPr id="7" name="Rectangle 4"/>
          <p:cNvSpPr>
            <a:spLocks noChangeArrowheads="1"/>
          </p:cNvSpPr>
          <p:nvPr/>
        </p:nvSpPr>
        <p:spPr bwMode="auto">
          <a:xfrm>
            <a:off x="755576" y="5869516"/>
            <a:ext cx="784887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marR="0" lvl="0" indent="-285750" algn="l" defTabSz="914400" rtl="0" eaLnBrk="1" fontAlgn="base" latinLnBrk="0" hangingPunct="1">
              <a:lnSpc>
                <a:spcPct val="100000"/>
              </a:lnSpc>
              <a:spcBef>
                <a:spcPct val="0"/>
              </a:spcBef>
              <a:spcAft>
                <a:spcPct val="0"/>
              </a:spcAft>
              <a:buClrTx/>
              <a:buSzTx/>
              <a:buFont typeface="Wingdings" panose="05000000000000000000" pitchFamily="2" charset="2"/>
              <a:buChar char="Ø"/>
              <a:tabLst/>
            </a:pPr>
            <a:r>
              <a:rPr kumimoji="0" lang="uk-UA" altLang="ru-RU" sz="1400" b="0" i="0" u="none" strike="noStrike" cap="none" normalizeH="0" baseline="0" dirty="0" smtClean="0">
                <a:ln>
                  <a:noFill/>
                </a:ln>
                <a:solidFill>
                  <a:schemeClr val="tx1"/>
                </a:solidFill>
                <a:effectLst/>
                <a:ea typeface="Calibri" pitchFamily="34" charset="0"/>
                <a:cs typeface="Times New Roman" pitchFamily="18" charset="0"/>
              </a:rPr>
              <a:t>Підвищення рівня забезпечення житлом на 89%  відбулось за рахунок скорочення  чисельності населення України. </a:t>
            </a:r>
            <a:endParaRPr kumimoji="0" lang="ru-RU" altLang="ru-RU" sz="14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3176872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18058"/>
          </a:xfrm>
        </p:spPr>
        <p:txBody>
          <a:bodyPr>
            <a:noAutofit/>
          </a:bodyPr>
          <a:lstStyle/>
          <a:p>
            <a:r>
              <a:rPr lang="uk-UA" sz="1800" b="1" dirty="0">
                <a:latin typeface="Times New Roman" panose="02020603050405020304" pitchFamily="18" charset="0"/>
                <a:cs typeface="Times New Roman" panose="02020603050405020304" pitchFamily="18" charset="0"/>
              </a:rPr>
              <a:t>Умови надання іпотечного кредиту через Державну іпотечну установу</a:t>
            </a:r>
            <a:r>
              <a:rPr lang="ru-RU" sz="1800" dirty="0">
                <a:latin typeface="Times New Roman" panose="02020603050405020304" pitchFamily="18" charset="0"/>
                <a:cs typeface="Times New Roman" panose="02020603050405020304" pitchFamily="18" charset="0"/>
              </a:rPr>
              <a:t/>
            </a:r>
            <a:br>
              <a:rPr lang="ru-RU" sz="1800" dirty="0">
                <a:latin typeface="Times New Roman" panose="02020603050405020304" pitchFamily="18" charset="0"/>
                <a:cs typeface="Times New Roman" panose="02020603050405020304" pitchFamily="18" charset="0"/>
              </a:rPr>
            </a:br>
            <a:endParaRPr lang="ru-RU" sz="1800" dirty="0">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701093657"/>
              </p:ext>
            </p:extLst>
          </p:nvPr>
        </p:nvGraphicFramePr>
        <p:xfrm>
          <a:off x="467544" y="908720"/>
          <a:ext cx="8208912" cy="5086229"/>
        </p:xfrm>
        <a:graphic>
          <a:graphicData uri="http://schemas.openxmlformats.org/drawingml/2006/table">
            <a:tbl>
              <a:tblPr firstRow="1" firstCol="1" bandRow="1">
                <a:tableStyleId>{5C22544A-7EE6-4342-B048-85BDC9FD1C3A}</a:tableStyleId>
              </a:tblPr>
              <a:tblGrid>
                <a:gridCol w="4104456"/>
                <a:gridCol w="4104456"/>
              </a:tblGrid>
              <a:tr h="261518">
                <a:tc>
                  <a:txBody>
                    <a:bodyPr/>
                    <a:lstStyle/>
                    <a:p>
                      <a:pPr algn="just">
                        <a:lnSpc>
                          <a:spcPct val="150000"/>
                        </a:lnSpc>
                        <a:spcAft>
                          <a:spcPts val="0"/>
                        </a:spcAft>
                      </a:pPr>
                      <a:r>
                        <a:rPr lang="uk-UA" sz="1200" dirty="0">
                          <a:effectLst/>
                        </a:rPr>
                        <a:t>Строки надання іпотечних кредитів</a:t>
                      </a:r>
                      <a:endParaRPr lang="ru-RU" sz="1200" dirty="0">
                        <a:effectLst/>
                        <a:latin typeface="Calibri"/>
                        <a:ea typeface="Calibri"/>
                        <a:cs typeface="Times New Roman"/>
                      </a:endParaRPr>
                    </a:p>
                  </a:txBody>
                  <a:tcPr marL="58324" marR="58324" marT="0" marB="0"/>
                </a:tc>
                <a:tc>
                  <a:txBody>
                    <a:bodyPr/>
                    <a:lstStyle/>
                    <a:p>
                      <a:pPr algn="just">
                        <a:lnSpc>
                          <a:spcPct val="150000"/>
                        </a:lnSpc>
                        <a:spcAft>
                          <a:spcPts val="0"/>
                        </a:spcAft>
                      </a:pPr>
                      <a:r>
                        <a:rPr lang="uk-UA" sz="1200" dirty="0">
                          <a:effectLst/>
                        </a:rPr>
                        <a:t>Мінімальний – 5 років; максимальний 36 років</a:t>
                      </a:r>
                      <a:endParaRPr lang="ru-RU" sz="1200" dirty="0">
                        <a:effectLst/>
                        <a:latin typeface="Calibri"/>
                        <a:ea typeface="Calibri"/>
                        <a:cs typeface="Times New Roman"/>
                      </a:endParaRPr>
                    </a:p>
                  </a:txBody>
                  <a:tcPr marL="58324" marR="58324" marT="0" marB="0"/>
                </a:tc>
              </a:tr>
              <a:tr h="1202977">
                <a:tc>
                  <a:txBody>
                    <a:bodyPr/>
                    <a:lstStyle/>
                    <a:p>
                      <a:pPr algn="just">
                        <a:lnSpc>
                          <a:spcPct val="150000"/>
                        </a:lnSpc>
                        <a:spcAft>
                          <a:spcPts val="0"/>
                        </a:spcAft>
                      </a:pPr>
                      <a:r>
                        <a:rPr lang="uk-UA" sz="1200" dirty="0">
                          <a:effectLst/>
                        </a:rPr>
                        <a:t>Сума іпотечного кредиту</a:t>
                      </a:r>
                      <a:endParaRPr lang="ru-RU" sz="1200" dirty="0">
                        <a:effectLst/>
                        <a:latin typeface="Calibri"/>
                        <a:ea typeface="Calibri"/>
                        <a:cs typeface="Times New Roman"/>
                      </a:endParaRPr>
                    </a:p>
                  </a:txBody>
                  <a:tcPr marL="58324" marR="58324" marT="0" marB="0"/>
                </a:tc>
                <a:tc>
                  <a:txBody>
                    <a:bodyPr/>
                    <a:lstStyle/>
                    <a:p>
                      <a:pPr algn="just">
                        <a:lnSpc>
                          <a:spcPct val="115000"/>
                        </a:lnSpc>
                        <a:spcAft>
                          <a:spcPts val="0"/>
                        </a:spcAft>
                      </a:pPr>
                      <a:r>
                        <a:rPr lang="uk-UA" sz="1200" dirty="0">
                          <a:effectLst/>
                        </a:rPr>
                        <a:t>Не менше 75000 та не більше 1600 000 грн.</a:t>
                      </a:r>
                      <a:endParaRPr lang="ru-RU" sz="1200" dirty="0">
                        <a:effectLst/>
                      </a:endParaRPr>
                    </a:p>
                    <a:p>
                      <a:pPr algn="just">
                        <a:lnSpc>
                          <a:spcPct val="115000"/>
                        </a:lnSpc>
                        <a:spcAft>
                          <a:spcPts val="0"/>
                        </a:spcAft>
                      </a:pPr>
                      <a:r>
                        <a:rPr lang="uk-UA" sz="1200" dirty="0">
                          <a:effectLst/>
                        </a:rPr>
                        <a:t>Рекомендована ДІУ банкам-партнерам ставка за іпотечним кредитом – не вище 18% річних та має перевищувати розмір діючої ставки рефінансування  ДІУ іпотечних кредитів – 15,3% річних.</a:t>
                      </a:r>
                      <a:endParaRPr lang="ru-RU" sz="1200" dirty="0">
                        <a:effectLst/>
                        <a:latin typeface="Calibri"/>
                        <a:ea typeface="Calibri"/>
                        <a:cs typeface="Times New Roman"/>
                      </a:endParaRPr>
                    </a:p>
                  </a:txBody>
                  <a:tcPr marL="58324" marR="58324" marT="0" marB="0"/>
                </a:tc>
              </a:tr>
              <a:tr h="1403473">
                <a:tc>
                  <a:txBody>
                    <a:bodyPr/>
                    <a:lstStyle/>
                    <a:p>
                      <a:pPr algn="just">
                        <a:lnSpc>
                          <a:spcPct val="150000"/>
                        </a:lnSpc>
                        <a:spcAft>
                          <a:spcPts val="0"/>
                        </a:spcAft>
                      </a:pPr>
                      <a:r>
                        <a:rPr lang="uk-UA" sz="1200">
                          <a:effectLst/>
                        </a:rPr>
                        <a:t>Коефіцієнти РТІ</a:t>
                      </a:r>
                      <a:endParaRPr lang="ru-RU" sz="1200">
                        <a:effectLst/>
                        <a:latin typeface="Calibri"/>
                        <a:ea typeface="Calibri"/>
                        <a:cs typeface="Times New Roman"/>
                      </a:endParaRPr>
                    </a:p>
                  </a:txBody>
                  <a:tcPr marL="58324" marR="58324" marT="0" marB="0"/>
                </a:tc>
                <a:tc>
                  <a:txBody>
                    <a:bodyPr/>
                    <a:lstStyle/>
                    <a:p>
                      <a:pPr algn="just">
                        <a:lnSpc>
                          <a:spcPct val="115000"/>
                        </a:lnSpc>
                        <a:spcAft>
                          <a:spcPts val="0"/>
                        </a:spcAft>
                      </a:pPr>
                      <a:r>
                        <a:rPr lang="uk-UA" sz="1200" dirty="0">
                          <a:effectLst/>
                        </a:rPr>
                        <a:t>Максимальне значення співвідношення щомісячних витрат позичальника та члені його родин  (у разі якщо вони виступають поручителями) на обслуговування боргу за іпотечним кредитом до сукупного обсягу їх щомісячних доходів повинно становити не більше </a:t>
                      </a:r>
                      <a:r>
                        <a:rPr lang="uk-UA" sz="1200" b="1" dirty="0">
                          <a:solidFill>
                            <a:srgbClr val="FF0000"/>
                          </a:solidFill>
                          <a:effectLst/>
                        </a:rPr>
                        <a:t>45</a:t>
                      </a:r>
                      <a:r>
                        <a:rPr lang="uk-UA" sz="1200" dirty="0">
                          <a:effectLst/>
                        </a:rPr>
                        <a:t>%.</a:t>
                      </a:r>
                      <a:endParaRPr lang="ru-RU" sz="1200" dirty="0">
                        <a:effectLst/>
                        <a:latin typeface="Calibri"/>
                        <a:ea typeface="Calibri"/>
                        <a:cs typeface="Times New Roman"/>
                      </a:endParaRPr>
                    </a:p>
                  </a:txBody>
                  <a:tcPr marL="58324" marR="58324" marT="0" marB="0"/>
                </a:tc>
              </a:tr>
              <a:tr h="1202977">
                <a:tc>
                  <a:txBody>
                    <a:bodyPr/>
                    <a:lstStyle/>
                    <a:p>
                      <a:pPr algn="just">
                        <a:lnSpc>
                          <a:spcPct val="150000"/>
                        </a:lnSpc>
                        <a:spcAft>
                          <a:spcPts val="0"/>
                        </a:spcAft>
                      </a:pPr>
                      <a:r>
                        <a:rPr lang="uk-UA" sz="1200">
                          <a:effectLst/>
                        </a:rPr>
                        <a:t>Коефіцієнт  ОТІ</a:t>
                      </a:r>
                      <a:endParaRPr lang="ru-RU" sz="1200">
                        <a:effectLst/>
                        <a:latin typeface="Calibri"/>
                        <a:ea typeface="Calibri"/>
                        <a:cs typeface="Times New Roman"/>
                      </a:endParaRPr>
                    </a:p>
                  </a:txBody>
                  <a:tcPr marL="58324" marR="58324" marT="0" marB="0"/>
                </a:tc>
                <a:tc>
                  <a:txBody>
                    <a:bodyPr/>
                    <a:lstStyle/>
                    <a:p>
                      <a:pPr algn="just">
                        <a:lnSpc>
                          <a:spcPct val="115000"/>
                        </a:lnSpc>
                        <a:spcAft>
                          <a:spcPts val="0"/>
                        </a:spcAft>
                      </a:pPr>
                      <a:r>
                        <a:rPr lang="uk-UA" sz="1200" dirty="0">
                          <a:effectLst/>
                        </a:rPr>
                        <a:t>Максимальне значення співвідношення періодичних обов</a:t>
                      </a:r>
                      <a:r>
                        <a:rPr lang="ru-RU" sz="1200" dirty="0">
                          <a:effectLst/>
                        </a:rPr>
                        <a:t>’</a:t>
                      </a:r>
                      <a:r>
                        <a:rPr lang="uk-UA" sz="1200" dirty="0">
                          <a:effectLst/>
                        </a:rPr>
                        <a:t>язкових щомісячних витрат (забов</a:t>
                      </a:r>
                      <a:r>
                        <a:rPr lang="ru-RU" sz="1200" dirty="0">
                          <a:effectLst/>
                        </a:rPr>
                        <a:t>’</a:t>
                      </a:r>
                      <a:r>
                        <a:rPr lang="uk-UA" sz="1200" dirty="0">
                          <a:effectLst/>
                        </a:rPr>
                        <a:t>язань) позичальника та члені його родин  (у разі якщо вони виступають поручителями) до  сукупних щомісячних їх доходів повинно становити не більше не більше</a:t>
                      </a:r>
                      <a:r>
                        <a:rPr lang="uk-UA" sz="1200" dirty="0">
                          <a:solidFill>
                            <a:srgbClr val="FF0000"/>
                          </a:solidFill>
                          <a:effectLst/>
                        </a:rPr>
                        <a:t> </a:t>
                      </a:r>
                      <a:r>
                        <a:rPr lang="uk-UA" sz="1200" b="1" dirty="0">
                          <a:solidFill>
                            <a:srgbClr val="FF0000"/>
                          </a:solidFill>
                          <a:effectLst/>
                        </a:rPr>
                        <a:t>50%</a:t>
                      </a:r>
                      <a:r>
                        <a:rPr lang="uk-UA" sz="1200" dirty="0">
                          <a:solidFill>
                            <a:srgbClr val="FF0000"/>
                          </a:solidFill>
                          <a:effectLst/>
                        </a:rPr>
                        <a:t>.</a:t>
                      </a:r>
                      <a:endParaRPr lang="ru-RU" sz="1200" dirty="0">
                        <a:solidFill>
                          <a:srgbClr val="FF0000"/>
                        </a:solidFill>
                        <a:effectLst/>
                        <a:latin typeface="Calibri"/>
                        <a:ea typeface="Calibri"/>
                        <a:cs typeface="Times New Roman"/>
                      </a:endParaRPr>
                    </a:p>
                  </a:txBody>
                  <a:tcPr marL="58324" marR="58324" marT="0" marB="0"/>
                </a:tc>
              </a:tr>
              <a:tr h="1002482">
                <a:tc>
                  <a:txBody>
                    <a:bodyPr/>
                    <a:lstStyle/>
                    <a:p>
                      <a:pPr algn="just">
                        <a:lnSpc>
                          <a:spcPct val="150000"/>
                        </a:lnSpc>
                        <a:spcAft>
                          <a:spcPts val="0"/>
                        </a:spcAft>
                      </a:pPr>
                      <a:r>
                        <a:rPr lang="uk-UA" sz="1200">
                          <a:effectLst/>
                        </a:rPr>
                        <a:t>Коефіцієнт </a:t>
                      </a:r>
                      <a:r>
                        <a:rPr lang="en-US" sz="1200">
                          <a:effectLst/>
                        </a:rPr>
                        <a:t>LTV</a:t>
                      </a:r>
                      <a:endParaRPr lang="ru-RU" sz="1200">
                        <a:effectLst/>
                        <a:latin typeface="Calibri"/>
                        <a:ea typeface="Calibri"/>
                        <a:cs typeface="Times New Roman"/>
                      </a:endParaRPr>
                    </a:p>
                  </a:txBody>
                  <a:tcPr marL="58324" marR="58324" marT="0" marB="0"/>
                </a:tc>
                <a:tc>
                  <a:txBody>
                    <a:bodyPr/>
                    <a:lstStyle/>
                    <a:p>
                      <a:pPr algn="just">
                        <a:lnSpc>
                          <a:spcPct val="115000"/>
                        </a:lnSpc>
                        <a:spcAft>
                          <a:spcPts val="0"/>
                        </a:spcAft>
                      </a:pPr>
                      <a:r>
                        <a:rPr lang="uk-UA" sz="1200" dirty="0">
                          <a:effectLst/>
                        </a:rPr>
                        <a:t>Співвідношення між сумою основного боргу позичальник за договором про іпотечний кредит та оціночною (ринковою) вартістю предмета іпотеки, визначеною </a:t>
                      </a:r>
                      <a:r>
                        <a:rPr lang="uk-UA" sz="1200" dirty="0" err="1">
                          <a:effectLst/>
                        </a:rPr>
                        <a:t>Суб</a:t>
                      </a:r>
                      <a:r>
                        <a:rPr lang="ru-RU" sz="1200" dirty="0">
                          <a:effectLst/>
                        </a:rPr>
                        <a:t>’</a:t>
                      </a:r>
                      <a:r>
                        <a:rPr lang="uk-UA" sz="1200" dirty="0" err="1">
                          <a:effectLst/>
                        </a:rPr>
                        <a:t>єктом</a:t>
                      </a:r>
                      <a:r>
                        <a:rPr lang="uk-UA" sz="1200" dirty="0">
                          <a:effectLst/>
                        </a:rPr>
                        <a:t>  оціночної діяльності, не може перевищувати 75%. </a:t>
                      </a:r>
                      <a:endParaRPr lang="ru-RU" sz="1200" dirty="0">
                        <a:effectLst/>
                        <a:latin typeface="Calibri"/>
                        <a:ea typeface="Calibri"/>
                        <a:cs typeface="Times New Roman"/>
                      </a:endParaRPr>
                    </a:p>
                  </a:txBody>
                  <a:tcPr marL="58324" marR="58324" marT="0" marB="0"/>
                </a:tc>
              </a:tr>
            </a:tbl>
          </a:graphicData>
        </a:graphic>
      </p:graphicFrame>
      <p:sp>
        <p:nvSpPr>
          <p:cNvPr id="5" name="Rectangle 1"/>
          <p:cNvSpPr>
            <a:spLocks noChangeArrowheads="1"/>
          </p:cNvSpPr>
          <p:nvPr/>
        </p:nvSpPr>
        <p:spPr bwMode="auto">
          <a:xfrm>
            <a:off x="1687513" y="1600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itchFamily="34" charset="0"/>
            </a:endParaRPr>
          </a:p>
        </p:txBody>
      </p:sp>
    </p:spTree>
    <p:extLst>
      <p:ext uri="{BB962C8B-B14F-4D97-AF65-F5344CB8AC3E}">
        <p14:creationId xmlns:p14="http://schemas.microsoft.com/office/powerpoint/2010/main" val="2741446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9234"/>
          </a:xfrm>
        </p:spPr>
        <p:txBody>
          <a:bodyPr>
            <a:normAutofit/>
          </a:bodyPr>
          <a:lstStyle/>
          <a:p>
            <a:r>
              <a:rPr lang="uk-UA" sz="1800" b="1" dirty="0"/>
              <a:t>Індекс доступності за критеріям власних і залучених доходів</a:t>
            </a:r>
            <a:r>
              <a:rPr lang="ru-RU" sz="1800" dirty="0"/>
              <a:t/>
            </a:r>
            <a:br>
              <a:rPr lang="ru-RU" sz="1800" dirty="0"/>
            </a:br>
            <a:endParaRPr lang="ru-RU" sz="18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326569949"/>
              </p:ext>
            </p:extLst>
          </p:nvPr>
        </p:nvGraphicFramePr>
        <p:xfrm>
          <a:off x="683568" y="1052737"/>
          <a:ext cx="7848872" cy="4320478"/>
        </p:xfrm>
        <a:graphic>
          <a:graphicData uri="http://schemas.openxmlformats.org/drawingml/2006/table">
            <a:tbl>
              <a:tblPr firstRow="1" firstCol="1" bandRow="1"/>
              <a:tblGrid>
                <a:gridCol w="4870827"/>
                <a:gridCol w="2978045"/>
              </a:tblGrid>
              <a:tr h="617211">
                <a:tc>
                  <a:txBody>
                    <a:bodyPr/>
                    <a:lstStyle/>
                    <a:p>
                      <a:pPr algn="ctr">
                        <a:lnSpc>
                          <a:spcPct val="150000"/>
                        </a:lnSpc>
                        <a:spcAft>
                          <a:spcPts val="0"/>
                        </a:spcAft>
                      </a:pPr>
                      <a:r>
                        <a:rPr lang="uk-UA" sz="1400" dirty="0">
                          <a:effectLst/>
                          <a:latin typeface="Times New Roman"/>
                          <a:ea typeface="Times New Roman"/>
                          <a:cs typeface="Times New Roman"/>
                        </a:rPr>
                        <a:t>Вторинний ринок</a:t>
                      </a:r>
                      <a:endParaRPr lang="ru-RU"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ru-RU" sz="1400">
                          <a:effectLst/>
                          <a:latin typeface="Times New Roman"/>
                          <a:ea typeface="Times New Roman"/>
                          <a:cs typeface="Times New Roman"/>
                        </a:rPr>
                        <a:t>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7211">
                <a:tc>
                  <a:txBody>
                    <a:bodyPr/>
                    <a:lstStyle/>
                    <a:p>
                      <a:pPr marL="457200" algn="just">
                        <a:lnSpc>
                          <a:spcPct val="150000"/>
                        </a:lnSpc>
                        <a:spcAft>
                          <a:spcPts val="0"/>
                        </a:spcAft>
                      </a:pPr>
                      <a:r>
                        <a:rPr lang="uk-UA" sz="1400">
                          <a:effectLst/>
                          <a:latin typeface="Times New Roman"/>
                          <a:ea typeface="Times New Roman"/>
                          <a:cs typeface="Times New Roman"/>
                        </a:rPr>
                        <a:t>Середня вартість квартири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400">
                          <a:effectLst/>
                          <a:latin typeface="Times New Roman"/>
                          <a:ea typeface="Times New Roman"/>
                          <a:cs typeface="Times New Roman"/>
                        </a:rPr>
                        <a:t>918000 грн.</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7211">
                <a:tc>
                  <a:txBody>
                    <a:bodyPr/>
                    <a:lstStyle/>
                    <a:p>
                      <a:pPr marL="457200" algn="just">
                        <a:lnSpc>
                          <a:spcPct val="150000"/>
                        </a:lnSpc>
                        <a:spcAft>
                          <a:spcPts val="0"/>
                        </a:spcAft>
                      </a:pPr>
                      <a:r>
                        <a:rPr lang="uk-UA" sz="1400" dirty="0">
                          <a:effectLst/>
                          <a:latin typeface="Times New Roman"/>
                          <a:ea typeface="Times New Roman"/>
                          <a:cs typeface="Times New Roman"/>
                        </a:rPr>
                        <a:t>Термін  кредитування </a:t>
                      </a:r>
                      <a:endParaRPr lang="ru-RU"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400">
                          <a:effectLst/>
                          <a:latin typeface="Times New Roman"/>
                          <a:ea typeface="Times New Roman"/>
                          <a:cs typeface="Times New Roman"/>
                        </a:rPr>
                        <a:t>20 років.</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7211">
                <a:tc>
                  <a:txBody>
                    <a:bodyPr/>
                    <a:lstStyle/>
                    <a:p>
                      <a:pPr marL="457200" algn="just">
                        <a:lnSpc>
                          <a:spcPct val="150000"/>
                        </a:lnSpc>
                        <a:spcAft>
                          <a:spcPts val="0"/>
                        </a:spcAft>
                      </a:pPr>
                      <a:r>
                        <a:rPr lang="uk-UA" sz="1400">
                          <a:effectLst/>
                          <a:latin typeface="Times New Roman"/>
                          <a:ea typeface="Times New Roman"/>
                          <a:cs typeface="Times New Roman"/>
                        </a:rPr>
                        <a:t>Перший внесок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400">
                          <a:effectLst/>
                          <a:latin typeface="Times New Roman"/>
                          <a:ea typeface="Times New Roman"/>
                          <a:cs typeface="Times New Roman"/>
                        </a:rPr>
                        <a:t>30%</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17211">
                <a:tc>
                  <a:txBody>
                    <a:bodyPr/>
                    <a:lstStyle/>
                    <a:p>
                      <a:pPr marL="457200" algn="just">
                        <a:lnSpc>
                          <a:spcPct val="150000"/>
                        </a:lnSpc>
                        <a:spcAft>
                          <a:spcPts val="0"/>
                        </a:spcAft>
                      </a:pPr>
                      <a:r>
                        <a:rPr lang="uk-UA" sz="1400">
                          <a:effectLst/>
                          <a:latin typeface="Times New Roman"/>
                          <a:ea typeface="Times New Roman"/>
                          <a:cs typeface="Times New Roman"/>
                        </a:rPr>
                        <a:t>Відсоткова ставка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400">
                          <a:effectLst/>
                          <a:latin typeface="Times New Roman"/>
                          <a:ea typeface="Times New Roman"/>
                          <a:cs typeface="Times New Roman"/>
                        </a:rPr>
                        <a:t>12%</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34423">
                <a:tc>
                  <a:txBody>
                    <a:bodyPr/>
                    <a:lstStyle/>
                    <a:p>
                      <a:pPr marL="457200" algn="just">
                        <a:lnSpc>
                          <a:spcPct val="150000"/>
                        </a:lnSpc>
                        <a:spcAft>
                          <a:spcPts val="0"/>
                        </a:spcAft>
                      </a:pPr>
                      <a:r>
                        <a:rPr lang="uk-UA" sz="1400">
                          <a:effectLst/>
                          <a:latin typeface="Times New Roman"/>
                          <a:ea typeface="Times New Roman"/>
                          <a:cs typeface="Times New Roman"/>
                        </a:rPr>
                        <a:t>Індекс доступності житла (обсяг домогосподарств з доходом 8950 грн.)  </a:t>
                      </a:r>
                      <a:endParaRPr lang="ru-RU"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uk-UA" sz="1400" dirty="0">
                          <a:effectLst/>
                          <a:latin typeface="Times New Roman"/>
                          <a:ea typeface="Times New Roman"/>
                          <a:cs typeface="Times New Roman"/>
                        </a:rPr>
                        <a:t>1-1,5%</a:t>
                      </a:r>
                      <a:endParaRPr lang="ru-RU"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87589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06090"/>
          </a:xfrm>
        </p:spPr>
        <p:txBody>
          <a:bodyPr>
            <a:normAutofit/>
          </a:bodyPr>
          <a:lstStyle/>
          <a:p>
            <a:r>
              <a:rPr lang="uk-UA" sz="2400" b="1" dirty="0" smtClean="0">
                <a:latin typeface="Times New Roman" panose="02020603050405020304" pitchFamily="18" charset="0"/>
                <a:cs typeface="Times New Roman" panose="02020603050405020304" pitchFamily="18" charset="0"/>
              </a:rPr>
              <a:t>Кредитні інститути</a:t>
            </a:r>
            <a:endParaRPr lang="ru-RU" sz="2400" b="1"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107504" y="1124744"/>
            <a:ext cx="8928992" cy="5256584"/>
          </a:xfrm>
        </p:spPr>
        <p:txBody>
          <a:bodyPr>
            <a:normAutofit lnSpcReduction="10000"/>
          </a:bodyPr>
          <a:lstStyle/>
          <a:p>
            <a:r>
              <a:rPr lang="uk-UA" b="1" dirty="0" smtClean="0">
                <a:latin typeface="Times New Roman" panose="02020603050405020304" pitchFamily="18" charset="0"/>
                <a:cs typeface="Times New Roman" panose="02020603050405020304" pitchFamily="18" charset="0"/>
              </a:rPr>
              <a:t>Позикво-ощадні інститути</a:t>
            </a:r>
            <a:r>
              <a:rPr lang="uk-UA" dirty="0" smtClean="0">
                <a:latin typeface="Times New Roman" panose="02020603050405020304" pitchFamily="18" charset="0"/>
                <a:cs typeface="Times New Roman" panose="02020603050405020304" pitchFamily="18" charset="0"/>
              </a:rPr>
              <a:t>: будівельні ощадні каси</a:t>
            </a:r>
          </a:p>
          <a:p>
            <a:r>
              <a:rPr lang="uk-UA" b="1" dirty="0" smtClean="0">
                <a:latin typeface="Times New Roman" panose="02020603050405020304" pitchFamily="18" charset="0"/>
                <a:cs typeface="Times New Roman" panose="02020603050405020304" pitchFamily="18" charset="0"/>
              </a:rPr>
              <a:t>Іпотечні інститути</a:t>
            </a:r>
          </a:p>
          <a:p>
            <a:pPr marL="0" indent="0">
              <a:buNone/>
            </a:pPr>
            <a:r>
              <a:rPr lang="uk-UA" dirty="0" smtClean="0">
                <a:latin typeface="Times New Roman" panose="02020603050405020304" pitchFamily="18" charset="0"/>
                <a:cs typeface="Times New Roman" panose="02020603050405020304" pitchFamily="18" charset="0"/>
              </a:rPr>
              <a:t>Переваги будівельно-ощадних кас:</a:t>
            </a:r>
          </a:p>
          <a:p>
            <a:pPr>
              <a:buFont typeface="Wingdings" panose="05000000000000000000" pitchFamily="2" charset="2"/>
              <a:buChar char="ü"/>
            </a:pPr>
            <a:r>
              <a:rPr lang="uk-UA" dirty="0" smtClean="0">
                <a:latin typeface="Times New Roman" panose="02020603050405020304" pitchFamily="18" charset="0"/>
                <a:cs typeface="Times New Roman" panose="02020603050405020304" pitchFamily="18" charset="0"/>
              </a:rPr>
              <a:t>     зниження кредитних ризиків;</a:t>
            </a:r>
          </a:p>
          <a:p>
            <a:pPr>
              <a:buFont typeface="Wingdings" panose="05000000000000000000" pitchFamily="2" charset="2"/>
              <a:buChar char="ü"/>
            </a:pPr>
            <a:r>
              <a:rPr lang="uk-UA" dirty="0">
                <a:latin typeface="Times New Roman" panose="02020603050405020304" pitchFamily="18" charset="0"/>
                <a:cs typeface="Times New Roman" panose="02020603050405020304" pitchFamily="18" charset="0"/>
              </a:rPr>
              <a:t> </a:t>
            </a:r>
            <a:r>
              <a:rPr lang="uk-UA" dirty="0" smtClean="0">
                <a:latin typeface="Times New Roman" panose="02020603050405020304" pitchFamily="18" charset="0"/>
                <a:cs typeface="Times New Roman" panose="02020603050405020304" pitchFamily="18" charset="0"/>
              </a:rPr>
              <a:t>     довгі пасиви кас, що забезпечують їх      функціонування з мінімальною маржою;</a:t>
            </a:r>
          </a:p>
          <a:p>
            <a:pPr>
              <a:buFont typeface="Wingdings" panose="05000000000000000000" pitchFamily="2" charset="2"/>
              <a:buChar char="ü"/>
            </a:pPr>
            <a:r>
              <a:rPr lang="uk-UA" dirty="0" smtClean="0">
                <a:latin typeface="Times New Roman" panose="02020603050405020304" pitchFamily="18" charset="0"/>
                <a:cs typeface="Times New Roman" panose="02020603050405020304" pitchFamily="18" charset="0"/>
              </a:rPr>
              <a:t>    надання довгострокових кредитів;</a:t>
            </a:r>
          </a:p>
          <a:p>
            <a:pPr>
              <a:buFont typeface="Wingdings" panose="05000000000000000000" pitchFamily="2" charset="2"/>
              <a:buChar char="ü"/>
            </a:pPr>
            <a:r>
              <a:rPr lang="uk-UA" dirty="0" smtClean="0">
                <a:latin typeface="Times New Roman" panose="02020603050405020304" pitchFamily="18" charset="0"/>
                <a:cs typeface="Times New Roman" panose="02020603050405020304" pitchFamily="18" charset="0"/>
              </a:rPr>
              <a:t> державна підтримка за рахунок податкових і кредитних пільг </a:t>
            </a:r>
          </a:p>
          <a:p>
            <a:pPr>
              <a:buFont typeface="Wingdings" panose="05000000000000000000" pitchFamily="2" charset="2"/>
              <a:buChar char="ü"/>
            </a:pPr>
            <a:endParaRPr lang="uk-UA"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ü"/>
            </a:pPr>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62970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rmAutofit/>
          </a:bodyPr>
          <a:lstStyle/>
          <a:p>
            <a:r>
              <a:rPr lang="uk-UA" sz="1400" dirty="0" smtClean="0">
                <a:latin typeface="Times New Roman" panose="02020603050405020304" pitchFamily="18" charset="0"/>
                <a:cs typeface="Times New Roman" panose="02020603050405020304" pitchFamily="18" charset="0"/>
              </a:rPr>
              <a:t>Іпотечний інструментарій</a:t>
            </a:r>
            <a:endParaRPr lang="ru-RU" sz="1400" dirty="0">
              <a:latin typeface="Times New Roman" panose="02020603050405020304" pitchFamily="18" charset="0"/>
              <a:cs typeface="Times New Roman" panose="02020603050405020304" pitchFamily="18" charset="0"/>
            </a:endParaRPr>
          </a:p>
        </p:txBody>
      </p:sp>
      <p:sp>
        <p:nvSpPr>
          <p:cNvPr id="4" name="Прямоугольник 3"/>
          <p:cNvSpPr/>
          <p:nvPr/>
        </p:nvSpPr>
        <p:spPr>
          <a:xfrm>
            <a:off x="251520" y="548680"/>
            <a:ext cx="8884651" cy="5262979"/>
          </a:xfrm>
          <a:prstGeom prst="rect">
            <a:avLst/>
          </a:prstGeom>
        </p:spPr>
        <p:txBody>
          <a:bodyPr wrap="square">
            <a:spAutoFit/>
          </a:bodyPr>
          <a:lstStyle/>
          <a:p>
            <a:pPr algn="just"/>
            <a:r>
              <a:rPr lang="uk-UA" sz="1600" b="1" dirty="0" smtClean="0">
                <a:cs typeface="Times New Roman" panose="02020603050405020304" pitchFamily="18" charset="0"/>
              </a:rPr>
              <a:t>Регулювання правовідносин на ринку найму і оренди житла.</a:t>
            </a:r>
          </a:p>
          <a:p>
            <a:pPr algn="just"/>
            <a:r>
              <a:rPr lang="uk-UA" sz="1600" b="1" dirty="0" smtClean="0">
                <a:cs typeface="Times New Roman" panose="02020603050405020304" pitchFamily="18" charset="0"/>
              </a:rPr>
              <a:t>Цілі:</a:t>
            </a:r>
            <a:r>
              <a:rPr lang="uk-UA" sz="1600" dirty="0" smtClean="0">
                <a:cs typeface="Times New Roman" panose="02020603050405020304" pitchFamily="18" charset="0"/>
              </a:rPr>
              <a:t> концепція орендних будинків некомерційного найму передбачає </a:t>
            </a:r>
            <a:r>
              <a:rPr lang="uk-UA" sz="1600" dirty="0" smtClean="0">
                <a:solidFill>
                  <a:schemeClr val="tx1">
                    <a:lumMod val="95000"/>
                    <a:lumOff val="5000"/>
                  </a:schemeClr>
                </a:solidFill>
                <a:cs typeface="Times New Roman" panose="02020603050405020304" pitchFamily="18" charset="0"/>
              </a:rPr>
              <a:t>не швидшу їх окупність, а забезпечення в пріоритетному порядку житлом громадян відповідно до соціальних стандартів</a:t>
            </a:r>
            <a:r>
              <a:rPr lang="uk-UA" sz="1600" dirty="0" smtClean="0">
                <a:solidFill>
                  <a:srgbClr val="00B050"/>
                </a:solidFill>
                <a:cs typeface="Times New Roman" panose="02020603050405020304" pitchFamily="18" charset="0"/>
              </a:rPr>
              <a:t>,</a:t>
            </a:r>
            <a:r>
              <a:rPr lang="uk-UA" sz="1600" dirty="0" smtClean="0">
                <a:cs typeface="Times New Roman" panose="02020603050405020304" pitchFamily="18" charset="0"/>
              </a:rPr>
              <a:t> які  мають невеликі доходи і потребують поліпшення житлових умов. Механізм розвитку дохідних домів некомерційного найму орієнтовано на можливість пільгової оренди за ставками нижче ринкових. </a:t>
            </a:r>
          </a:p>
          <a:p>
            <a:pPr algn="just"/>
            <a:r>
              <a:rPr lang="uk-UA" sz="1600" b="1" dirty="0" smtClean="0">
                <a:cs typeface="Times New Roman" panose="02020603050405020304" pitchFamily="18" charset="0"/>
              </a:rPr>
              <a:t>Міжнародний досвід: </a:t>
            </a:r>
            <a:r>
              <a:rPr lang="uk-UA" sz="1600" dirty="0" smtClean="0">
                <a:cs typeface="Times New Roman" panose="02020603050405020304" pitchFamily="18" charset="0"/>
              </a:rPr>
              <a:t>за інформацією союзу квартиронаймачів більше половини жителів Європи мешкають у найманих квартирах. В Швейцарії  наймають житло 70%, в Берліні і Стокгольмі – 90%.</a:t>
            </a:r>
          </a:p>
          <a:p>
            <a:pPr algn="just"/>
            <a:r>
              <a:rPr lang="uk-UA" sz="1600" b="1" dirty="0" smtClean="0">
                <a:cs typeface="Times New Roman" panose="02020603050405020304" pitchFamily="18" charset="0"/>
              </a:rPr>
              <a:t>Структура джерел фінансування: </a:t>
            </a:r>
            <a:r>
              <a:rPr lang="uk-UA" sz="1600" i="1" dirty="0" smtClean="0">
                <a:cs typeface="Times New Roman" panose="02020603050405020304" pitchFamily="18" charset="0"/>
              </a:rPr>
              <a:t>приватні</a:t>
            </a:r>
            <a:r>
              <a:rPr lang="uk-UA" sz="1600" dirty="0" smtClean="0">
                <a:cs typeface="Times New Roman" panose="02020603050405020304" pitchFamily="18" charset="0"/>
              </a:rPr>
              <a:t> – власні кошти дивелоперів (приватних забудовників) та банківські кредити; </a:t>
            </a:r>
            <a:r>
              <a:rPr lang="uk-UA" sz="1600" b="1" i="1" dirty="0" smtClean="0">
                <a:solidFill>
                  <a:srgbClr val="FF0000"/>
                </a:solidFill>
                <a:cs typeface="Times New Roman" panose="02020603050405020304" pitchFamily="18" charset="0"/>
              </a:rPr>
              <a:t>державні</a:t>
            </a:r>
            <a:r>
              <a:rPr lang="uk-UA" sz="1600" b="1" dirty="0" smtClean="0">
                <a:solidFill>
                  <a:srgbClr val="FF0000"/>
                </a:solidFill>
                <a:cs typeface="Times New Roman" panose="02020603050405020304" pitchFamily="18" charset="0"/>
              </a:rPr>
              <a:t> </a:t>
            </a:r>
            <a:r>
              <a:rPr lang="uk-UA" sz="1600" dirty="0" smtClean="0">
                <a:cs typeface="Times New Roman" panose="02020603050405020304" pitchFamily="18" charset="0"/>
              </a:rPr>
              <a:t>– кошти державного і місцевих бюджетів; </a:t>
            </a:r>
            <a:r>
              <a:rPr lang="uk-UA" sz="1600" b="1" i="1" dirty="0" smtClean="0">
                <a:solidFill>
                  <a:srgbClr val="FF0000"/>
                </a:solidFill>
                <a:cs typeface="Times New Roman" panose="02020603050405020304" pitchFamily="18" charset="0"/>
              </a:rPr>
              <a:t>місцевого самоврядування</a:t>
            </a:r>
            <a:r>
              <a:rPr lang="uk-UA" sz="1600" i="1" dirty="0" smtClean="0">
                <a:cs typeface="Times New Roman" panose="02020603050405020304" pitchFamily="18" charset="0"/>
              </a:rPr>
              <a:t> </a:t>
            </a:r>
            <a:r>
              <a:rPr lang="uk-UA" sz="1600" dirty="0" smtClean="0">
                <a:cs typeface="Times New Roman" panose="02020603050405020304" pitchFamily="18" charset="0"/>
              </a:rPr>
              <a:t>–  кошти бюджетів об</a:t>
            </a:r>
            <a:r>
              <a:rPr lang="en-US" sz="1600" dirty="0" smtClean="0">
                <a:cs typeface="Times New Roman" panose="02020603050405020304" pitchFamily="18" charset="0"/>
              </a:rPr>
              <a:t>’</a:t>
            </a:r>
            <a:r>
              <a:rPr lang="uk-UA" sz="1600" dirty="0" smtClean="0">
                <a:cs typeface="Times New Roman" panose="02020603050405020304" pitchFamily="18" charset="0"/>
              </a:rPr>
              <a:t>єднаних   територіальних громад. </a:t>
            </a:r>
          </a:p>
          <a:p>
            <a:pPr algn="just"/>
            <a:r>
              <a:rPr lang="uk-UA" sz="1600" b="1" dirty="0" smtClean="0">
                <a:cs typeface="Times New Roman" panose="02020603050405020304" pitchFamily="18" charset="0"/>
              </a:rPr>
              <a:t>Фінансові стратегії: </a:t>
            </a:r>
            <a:r>
              <a:rPr lang="uk-UA" sz="1600" dirty="0" smtClean="0">
                <a:cs typeface="Times New Roman" panose="02020603050405020304" pitchFamily="18" charset="0"/>
              </a:rPr>
              <a:t>бюджетне фінансування здійснюється у трьох формах: 1) пряме бюджетне інвестування в об</a:t>
            </a:r>
            <a:r>
              <a:rPr lang="en-US" sz="1600" dirty="0" smtClean="0">
                <a:cs typeface="Times New Roman" panose="02020603050405020304" pitchFamily="18" charset="0"/>
              </a:rPr>
              <a:t>’</a:t>
            </a:r>
            <a:r>
              <a:rPr lang="uk-UA" sz="1600" dirty="0" err="1" smtClean="0">
                <a:cs typeface="Times New Roman" panose="02020603050405020304" pitchFamily="18" charset="0"/>
              </a:rPr>
              <a:t>єкти</a:t>
            </a:r>
            <a:r>
              <a:rPr lang="uk-UA" sz="1600" dirty="0" smtClean="0">
                <a:cs typeface="Times New Roman" panose="02020603050405020304" pitchFamily="18" charset="0"/>
              </a:rPr>
              <a:t>  некомерційного найму, які створені органами державної влади, місцевого самоврядування та іншими засновниками; 2) надання субсидій юридичним особам –оренднадателям житлових приміщень з метою компенсацій пільгової орендної ставки; 3) субсидії орендарям для оплати житла. Каналами надходження коштів крім державних і муніципальних бюджетів є кошти Державної іпотечної установи. </a:t>
            </a:r>
          </a:p>
          <a:p>
            <a:pPr algn="just"/>
            <a:r>
              <a:rPr lang="uk-UA" sz="1600" dirty="0" smtClean="0">
                <a:cs typeface="Times New Roman" panose="02020603050405020304" pitchFamily="18" charset="0"/>
              </a:rPr>
              <a:t>Приватне фінансування:  власні кошти дивелоперів; 2) банківські кредити; 3) кошти Державної іпотечної установи, які надходять від рефінансування проектів за рахунок іпотечних цінних паперів; 4) кошти, отримані від випуску забудовником корпоративних облігацій на основ</a:t>
            </a:r>
            <a:r>
              <a:rPr lang="uk-UA" sz="1600" dirty="0" smtClean="0">
                <a:solidFill>
                  <a:srgbClr val="00B050"/>
                </a:solidFill>
                <a:cs typeface="Times New Roman" panose="02020603050405020304" pitchFamily="18" charset="0"/>
              </a:rPr>
              <a:t> </a:t>
            </a:r>
            <a:r>
              <a:rPr lang="uk-UA" sz="1600" dirty="0" err="1" smtClean="0">
                <a:solidFill>
                  <a:schemeClr val="tx1">
                    <a:lumMod val="95000"/>
                    <a:lumOff val="5000"/>
                  </a:schemeClr>
                </a:solidFill>
                <a:cs typeface="Times New Roman" panose="02020603050405020304" pitchFamily="18" charset="0"/>
              </a:rPr>
              <a:t>долевої</a:t>
            </a:r>
            <a:r>
              <a:rPr lang="uk-UA" sz="1600" dirty="0" smtClean="0">
                <a:solidFill>
                  <a:srgbClr val="00B050"/>
                </a:solidFill>
                <a:cs typeface="Times New Roman" panose="02020603050405020304" pitchFamily="18" charset="0"/>
              </a:rPr>
              <a:t>  </a:t>
            </a:r>
            <a:r>
              <a:rPr lang="uk-UA" sz="1600" dirty="0" smtClean="0">
                <a:cs typeface="Times New Roman" panose="02020603050405020304" pitchFamily="18" charset="0"/>
              </a:rPr>
              <a:t>участі майбутніх орендарів </a:t>
            </a:r>
            <a:r>
              <a:rPr lang="uk-UA" sz="1600" dirty="0" smtClean="0">
                <a:latin typeface="Times New Roman" panose="02020603050405020304" pitchFamily="18" charset="0"/>
                <a:cs typeface="Times New Roman" panose="02020603050405020304" pitchFamily="18" charset="0"/>
              </a:rPr>
              <a:t>у фінансуванні будівництва орендних будинків</a:t>
            </a:r>
            <a:r>
              <a:rPr lang="uk-UA" sz="1200" dirty="0" smtClean="0">
                <a:latin typeface="Times New Roman" panose="02020603050405020304" pitchFamily="18" charset="0"/>
                <a:cs typeface="Times New Roman" panose="02020603050405020304" pitchFamily="18" charset="0"/>
              </a:rPr>
              <a:t>. </a:t>
            </a:r>
            <a:endParaRPr lang="uk-UA" sz="1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99838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2132856"/>
            <a:ext cx="8229600" cy="3024336"/>
          </a:xfrm>
        </p:spPr>
        <p:txBody>
          <a:bodyPr>
            <a:normAutofit/>
          </a:bodyPr>
          <a:lstStyle/>
          <a:p>
            <a:r>
              <a:rPr lang="ru-RU" sz="1400" dirty="0" smtClean="0"/>
              <a:t/>
            </a:r>
            <a:br>
              <a:rPr lang="ru-RU" sz="1400" dirty="0" smtClean="0"/>
            </a:br>
            <a:endParaRPr lang="ru-RU" sz="1400" dirty="0"/>
          </a:p>
        </p:txBody>
      </p:sp>
    </p:spTree>
    <p:extLst>
      <p:ext uri="{BB962C8B-B14F-4D97-AF65-F5344CB8AC3E}">
        <p14:creationId xmlns:p14="http://schemas.microsoft.com/office/powerpoint/2010/main" val="291085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043608" y="908720"/>
            <a:ext cx="7632848" cy="4730080"/>
          </a:xfrm>
        </p:spPr>
        <p:txBody>
          <a:bodyPr>
            <a:normAutofit/>
          </a:bodyPr>
          <a:lstStyle/>
          <a:p>
            <a:r>
              <a:rPr lang="uk-UA" sz="1600" b="1" dirty="0" smtClean="0">
                <a:latin typeface="Times New Roman" panose="02020603050405020304" pitchFamily="18" charset="0"/>
                <a:cs typeface="Times New Roman" panose="02020603050405020304" pitchFamily="18" charset="0"/>
              </a:rPr>
              <a:t>Введення в експлуатацію житлової площі, тис. м. кв., у % до 1985 р.</a:t>
            </a:r>
            <a:endParaRPr lang="ru-RU" sz="1600" b="1" dirty="0">
              <a:latin typeface="Times New Roman" panose="02020603050405020304" pitchFamily="18" charset="0"/>
              <a:cs typeface="Times New Roman" panose="02020603050405020304" pitchFamily="18" charset="0"/>
            </a:endParaRPr>
          </a:p>
        </p:txBody>
      </p:sp>
      <p:graphicFrame>
        <p:nvGraphicFramePr>
          <p:cNvPr id="4" name="Диаграмма 3"/>
          <p:cNvGraphicFramePr>
            <a:graphicFrameLocks/>
          </p:cNvGraphicFramePr>
          <p:nvPr>
            <p:extLst>
              <p:ext uri="{D42A27DB-BD31-4B8C-83A1-F6EECF244321}">
                <p14:modId xmlns:p14="http://schemas.microsoft.com/office/powerpoint/2010/main" val="2617026911"/>
              </p:ext>
            </p:extLst>
          </p:nvPr>
        </p:nvGraphicFramePr>
        <p:xfrm>
          <a:off x="1403648" y="1556792"/>
          <a:ext cx="7416824" cy="439248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68334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r>
              <a:rPr lang="uk-UA" sz="1600" b="1" dirty="0" smtClean="0">
                <a:latin typeface="Times New Roman" panose="02020603050405020304" pitchFamily="18" charset="0"/>
                <a:cs typeface="Times New Roman" panose="02020603050405020304" pitchFamily="18" charset="0"/>
              </a:rPr>
              <a:t>Квартирна черга</a:t>
            </a:r>
            <a:endParaRPr lang="ru-RU" sz="1600" b="1" dirty="0">
              <a:latin typeface="Times New Roman" panose="02020603050405020304" pitchFamily="18" charset="0"/>
              <a:cs typeface="Times New Roman" panose="02020603050405020304" pitchFamily="18" charset="0"/>
            </a:endParaRPr>
          </a:p>
        </p:txBody>
      </p:sp>
      <p:graphicFrame>
        <p:nvGraphicFramePr>
          <p:cNvPr id="5" name="Объект 4"/>
          <p:cNvGraphicFramePr>
            <a:graphicFrameLocks noGrp="1"/>
          </p:cNvGraphicFramePr>
          <p:nvPr>
            <p:ph idx="1"/>
            <p:extLst>
              <p:ext uri="{D42A27DB-BD31-4B8C-83A1-F6EECF244321}">
                <p14:modId xmlns:p14="http://schemas.microsoft.com/office/powerpoint/2010/main" val="719531829"/>
              </p:ext>
            </p:extLst>
          </p:nvPr>
        </p:nvGraphicFramePr>
        <p:xfrm>
          <a:off x="539552" y="1196752"/>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51740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r>
              <a:rPr lang="uk-UA" sz="1600" dirty="0" smtClean="0">
                <a:latin typeface="Times New Roman" panose="02020603050405020304" pitchFamily="18" charset="0"/>
                <a:cs typeface="Times New Roman" panose="02020603050405020304" pitchFamily="18" charset="0"/>
              </a:rPr>
              <a:t>Строки введення житла в експлуатацію</a:t>
            </a:r>
            <a:endParaRPr lang="ru-RU" sz="1600" dirty="0">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487097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648072"/>
          </a:xfrm>
        </p:spPr>
        <p:txBody>
          <a:bodyPr>
            <a:normAutofit fontScale="90000"/>
          </a:bodyPr>
          <a:lstStyle/>
          <a:p>
            <a:r>
              <a:rPr lang="uk-UA" sz="1400" b="1" dirty="0"/>
              <a:t>Розподіл кількості та загальної площі прийнятих в експлуатацію</a:t>
            </a:r>
            <a:r>
              <a:rPr lang="ru-RU" sz="1400" dirty="0"/>
              <a:t/>
            </a:r>
            <a:br>
              <a:rPr lang="ru-RU" sz="1400" dirty="0"/>
            </a:br>
            <a:r>
              <a:rPr lang="ru-RU" sz="1400" b="1" dirty="0"/>
              <a:t>житлових будівель за їх видами</a:t>
            </a:r>
            <a:r>
              <a:rPr lang="ru-RU" sz="1400" dirty="0"/>
              <a:t/>
            </a:r>
            <a:br>
              <a:rPr lang="ru-RU" sz="1400" dirty="0"/>
            </a:br>
            <a:endParaRPr lang="ru-RU" sz="1400" dirty="0">
              <a:latin typeface="Times New Roman" panose="02020603050405020304" pitchFamily="18" charset="0"/>
              <a:cs typeface="Times New Roman" panose="02020603050405020304" pitchFamily="18" charset="0"/>
            </a:endParaRPr>
          </a:p>
        </p:txBody>
      </p:sp>
      <p:graphicFrame>
        <p:nvGraphicFramePr>
          <p:cNvPr id="4" name="Таблица 3"/>
          <p:cNvGraphicFramePr>
            <a:graphicFrameLocks noGrp="1"/>
          </p:cNvGraphicFramePr>
          <p:nvPr>
            <p:extLst>
              <p:ext uri="{D42A27DB-BD31-4B8C-83A1-F6EECF244321}">
                <p14:modId xmlns:p14="http://schemas.microsoft.com/office/powerpoint/2010/main" val="2511292326"/>
              </p:ext>
            </p:extLst>
          </p:nvPr>
        </p:nvGraphicFramePr>
        <p:xfrm>
          <a:off x="755576" y="764703"/>
          <a:ext cx="7992886" cy="5490113"/>
        </p:xfrm>
        <a:graphic>
          <a:graphicData uri="http://schemas.openxmlformats.org/drawingml/2006/table">
            <a:tbl>
              <a:tblPr firstRow="1" firstCol="1" bandRow="1">
                <a:tableStyleId>{10A1B5D5-9B99-4C35-A422-299274C87663}</a:tableStyleId>
              </a:tblPr>
              <a:tblGrid>
                <a:gridCol w="1281765"/>
                <a:gridCol w="976476"/>
                <a:gridCol w="976476"/>
                <a:gridCol w="976476"/>
                <a:gridCol w="976476"/>
                <a:gridCol w="976476"/>
                <a:gridCol w="976476"/>
                <a:gridCol w="852265"/>
              </a:tblGrid>
              <a:tr h="511405">
                <a:tc>
                  <a:txBody>
                    <a:bodyPr/>
                    <a:lstStyle/>
                    <a:p>
                      <a:pPr algn="just">
                        <a:lnSpc>
                          <a:spcPct val="150000"/>
                        </a:lnSpc>
                        <a:spcAft>
                          <a:spcPts val="0"/>
                        </a:spcAft>
                      </a:pPr>
                      <a:r>
                        <a:rPr lang="uk-UA" sz="1300" dirty="0">
                          <a:effectLst/>
                        </a:rPr>
                        <a:t> </a:t>
                      </a:r>
                      <a:endParaRPr lang="ru-RU" sz="1000" dirty="0">
                        <a:effectLst/>
                        <a:latin typeface="Calibri"/>
                        <a:ea typeface="Calibri"/>
                        <a:cs typeface="Times New Roman"/>
                      </a:endParaRPr>
                    </a:p>
                  </a:txBody>
                  <a:tcPr marL="65341" marR="65341" marT="0" marB="0"/>
                </a:tc>
                <a:tc>
                  <a:txBody>
                    <a:bodyPr/>
                    <a:lstStyle/>
                    <a:p>
                      <a:pPr algn="just">
                        <a:lnSpc>
                          <a:spcPct val="150000"/>
                        </a:lnSpc>
                        <a:spcAft>
                          <a:spcPts val="0"/>
                        </a:spcAft>
                      </a:pPr>
                      <a:r>
                        <a:rPr lang="uk-UA" sz="1000">
                          <a:effectLst/>
                        </a:rPr>
                        <a:t>2010</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uk-UA" sz="1000">
                          <a:effectLst/>
                        </a:rPr>
                        <a:t>2011</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uk-UA" sz="1000">
                          <a:effectLst/>
                        </a:rPr>
                        <a:t>2012</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uk-UA" sz="1000">
                          <a:effectLst/>
                        </a:rPr>
                        <a:t>2013</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uk-UA" sz="1000">
                          <a:effectLst/>
                        </a:rPr>
                        <a:t>2014</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uk-UA" sz="1000">
                          <a:effectLst/>
                        </a:rPr>
                        <a:t>2015</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uk-UA" sz="1000">
                          <a:effectLst/>
                        </a:rPr>
                        <a:t>2015/2010</a:t>
                      </a:r>
                      <a:endParaRPr lang="ru-RU" sz="1000">
                        <a:effectLst/>
                        <a:latin typeface="Calibri"/>
                        <a:ea typeface="Calibri"/>
                        <a:cs typeface="Times New Roman"/>
                      </a:endParaRPr>
                    </a:p>
                  </a:txBody>
                  <a:tcPr marL="65341" marR="65341" marT="0" marB="0"/>
                </a:tc>
              </a:tr>
              <a:tr h="433303">
                <a:tc>
                  <a:txBody>
                    <a:bodyPr/>
                    <a:lstStyle/>
                    <a:p>
                      <a:pPr algn="just">
                        <a:lnSpc>
                          <a:spcPct val="115000"/>
                        </a:lnSpc>
                        <a:spcAft>
                          <a:spcPts val="0"/>
                        </a:spcAft>
                      </a:pPr>
                      <a:r>
                        <a:rPr lang="ru-RU" sz="1000" dirty="0">
                          <a:effectLst/>
                        </a:rPr>
                        <a:t>Усього</a:t>
                      </a:r>
                      <a:r>
                        <a:rPr lang="uk-UA" sz="1000" dirty="0">
                          <a:effectLst/>
                        </a:rPr>
                        <a:t>, одиниць</a:t>
                      </a:r>
                      <a:endParaRPr lang="ru-RU" sz="1000" dirty="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dirty="0">
                          <a:effectLst/>
                        </a:rPr>
                        <a:t>30567</a:t>
                      </a:r>
                      <a:endParaRPr lang="ru-RU" sz="1000" dirty="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dirty="0">
                          <a:effectLst/>
                        </a:rPr>
                        <a:t>22817</a:t>
                      </a:r>
                      <a:endParaRPr lang="ru-RU" sz="1000" dirty="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32413</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28968</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21602</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28853</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uk-UA" sz="1100" b="1" dirty="0">
                          <a:solidFill>
                            <a:schemeClr val="tx1"/>
                          </a:solidFill>
                          <a:effectLst/>
                        </a:rPr>
                        <a:t>0,64</a:t>
                      </a:r>
                      <a:endParaRPr lang="ru-RU" sz="1000" b="1" dirty="0">
                        <a:solidFill>
                          <a:schemeClr val="tx1"/>
                        </a:solidFill>
                        <a:effectLst/>
                        <a:latin typeface="Calibri"/>
                        <a:ea typeface="Calibri"/>
                        <a:cs typeface="Times New Roman"/>
                      </a:endParaRPr>
                    </a:p>
                  </a:txBody>
                  <a:tcPr marL="65341" marR="65341" marT="0" marB="0"/>
                </a:tc>
              </a:tr>
              <a:tr h="649955">
                <a:tc>
                  <a:txBody>
                    <a:bodyPr/>
                    <a:lstStyle/>
                    <a:p>
                      <a:pPr>
                        <a:lnSpc>
                          <a:spcPct val="115000"/>
                        </a:lnSpc>
                        <a:spcAft>
                          <a:spcPts val="0"/>
                        </a:spcAft>
                      </a:pPr>
                      <a:r>
                        <a:rPr lang="ru-RU" sz="1000" dirty="0">
                          <a:effectLst/>
                        </a:rPr>
                        <a:t>у тому числі </a:t>
                      </a:r>
                    </a:p>
                    <a:p>
                      <a:pPr algn="just">
                        <a:lnSpc>
                          <a:spcPct val="115000"/>
                        </a:lnSpc>
                        <a:spcAft>
                          <a:spcPts val="0"/>
                        </a:spcAft>
                      </a:pPr>
                      <a:r>
                        <a:rPr lang="ru-RU" sz="1000" dirty="0">
                          <a:effectLst/>
                        </a:rPr>
                        <a:t>будинки одноквартирні</a:t>
                      </a:r>
                      <a:endParaRPr lang="ru-RU" sz="1000" dirty="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30070</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22124</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31819</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28233</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20613</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27841</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uk-UA" sz="1300" b="1" dirty="0">
                          <a:effectLst/>
                        </a:rPr>
                        <a:t>0,92</a:t>
                      </a:r>
                      <a:endParaRPr lang="ru-RU" sz="1000" b="1" dirty="0">
                        <a:effectLst/>
                        <a:latin typeface="Calibri"/>
                        <a:ea typeface="Calibri"/>
                        <a:cs typeface="Times New Roman"/>
                      </a:endParaRPr>
                    </a:p>
                  </a:txBody>
                  <a:tcPr marL="65341" marR="65341" marT="0" marB="0"/>
                </a:tc>
              </a:tr>
              <a:tr h="866607">
                <a:tc>
                  <a:txBody>
                    <a:bodyPr/>
                    <a:lstStyle/>
                    <a:p>
                      <a:pPr>
                        <a:lnSpc>
                          <a:spcPct val="115000"/>
                        </a:lnSpc>
                        <a:spcAft>
                          <a:spcPts val="0"/>
                        </a:spcAft>
                      </a:pPr>
                      <a:r>
                        <a:rPr lang="ru-RU" sz="1000" dirty="0">
                          <a:effectLst/>
                        </a:rPr>
                        <a:t>будинки з двома та</a:t>
                      </a:r>
                    </a:p>
                    <a:p>
                      <a:pPr algn="just">
                        <a:lnSpc>
                          <a:spcPct val="115000"/>
                        </a:lnSpc>
                        <a:spcAft>
                          <a:spcPts val="0"/>
                        </a:spcAft>
                      </a:pPr>
                      <a:r>
                        <a:rPr lang="ru-RU" sz="1000" dirty="0">
                          <a:effectLst/>
                        </a:rPr>
                        <a:t>більше квартирами</a:t>
                      </a:r>
                      <a:endParaRPr lang="ru-RU" sz="1000" dirty="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482</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dirty="0">
                          <a:effectLst/>
                        </a:rPr>
                        <a:t>684</a:t>
                      </a:r>
                      <a:endParaRPr lang="ru-RU" sz="1000" dirty="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dirty="0">
                          <a:effectLst/>
                        </a:rPr>
                        <a:t>588</a:t>
                      </a:r>
                      <a:endParaRPr lang="ru-RU" sz="1000" dirty="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719</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981</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1006</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uk-UA" sz="1300" b="1" dirty="0">
                          <a:effectLst/>
                        </a:rPr>
                        <a:t>2,1</a:t>
                      </a:r>
                      <a:endParaRPr lang="ru-RU" sz="1000" b="1" dirty="0">
                        <a:effectLst/>
                        <a:latin typeface="Calibri"/>
                        <a:ea typeface="Calibri"/>
                        <a:cs typeface="Times New Roman"/>
                      </a:endParaRPr>
                    </a:p>
                  </a:txBody>
                  <a:tcPr marL="65341" marR="65341" marT="0" marB="0"/>
                </a:tc>
              </a:tr>
              <a:tr h="719319">
                <a:tc>
                  <a:txBody>
                    <a:bodyPr/>
                    <a:lstStyle/>
                    <a:p>
                      <a:pPr>
                        <a:lnSpc>
                          <a:spcPct val="115000"/>
                        </a:lnSpc>
                        <a:spcAft>
                          <a:spcPts val="0"/>
                        </a:spcAft>
                      </a:pPr>
                      <a:r>
                        <a:rPr lang="ru-RU" sz="1000" dirty="0">
                          <a:effectLst/>
                        </a:rPr>
                        <a:t>гуртожитки</a:t>
                      </a:r>
                      <a:endParaRPr lang="ru-RU" sz="1000" dirty="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15</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9</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9</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uk-UA" sz="1300">
                          <a:effectLst/>
                        </a:rPr>
                        <a:t>16</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uk-UA" sz="1300">
                          <a:effectLst/>
                        </a:rPr>
                        <a:t>8</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uk-UA" sz="1300">
                          <a:effectLst/>
                        </a:rPr>
                        <a:t>6</a:t>
                      </a:r>
                      <a:endParaRPr lang="ru-RU" sz="1000">
                        <a:effectLst/>
                      </a:endParaRPr>
                    </a:p>
                    <a:p>
                      <a:pPr algn="just">
                        <a:lnSpc>
                          <a:spcPct val="150000"/>
                        </a:lnSpc>
                        <a:spcAft>
                          <a:spcPts val="0"/>
                        </a:spcAft>
                      </a:pPr>
                      <a:r>
                        <a:rPr lang="uk-UA" sz="1300">
                          <a:effectLst/>
                        </a:rPr>
                        <a:t> </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uk-UA" sz="1300" b="1" dirty="0">
                          <a:effectLst/>
                        </a:rPr>
                        <a:t>0,4</a:t>
                      </a:r>
                      <a:endParaRPr lang="ru-RU" sz="1000" b="1" dirty="0">
                        <a:effectLst/>
                        <a:latin typeface="Calibri"/>
                        <a:ea typeface="Calibri"/>
                        <a:cs typeface="Times New Roman"/>
                      </a:endParaRPr>
                    </a:p>
                  </a:txBody>
                  <a:tcPr marL="65341" marR="65341" marT="0" marB="0"/>
                </a:tc>
              </a:tr>
              <a:tr h="433303">
                <a:tc>
                  <a:txBody>
                    <a:bodyPr/>
                    <a:lstStyle/>
                    <a:p>
                      <a:pPr algn="just">
                        <a:lnSpc>
                          <a:spcPct val="115000"/>
                        </a:lnSpc>
                        <a:spcAft>
                          <a:spcPts val="0"/>
                        </a:spcAft>
                      </a:pPr>
                      <a:r>
                        <a:rPr lang="ru-RU" sz="1000" dirty="0">
                          <a:effectLst/>
                        </a:rPr>
                        <a:t>Усього</a:t>
                      </a:r>
                      <a:r>
                        <a:rPr lang="uk-UA" sz="1000" dirty="0">
                          <a:effectLst/>
                        </a:rPr>
                        <a:t>, тис. кв. м</a:t>
                      </a:r>
                      <a:endParaRPr lang="ru-RU" sz="1000" dirty="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8604</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8685</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9770</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9949</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9741</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11044</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uk-UA" sz="1300" b="1" dirty="0">
                          <a:effectLst/>
                        </a:rPr>
                        <a:t>1,28</a:t>
                      </a:r>
                      <a:endParaRPr lang="ru-RU" sz="1000" b="1" dirty="0">
                        <a:effectLst/>
                        <a:latin typeface="Calibri"/>
                        <a:ea typeface="Calibri"/>
                        <a:cs typeface="Times New Roman"/>
                      </a:endParaRPr>
                    </a:p>
                  </a:txBody>
                  <a:tcPr marL="65341" marR="65341" marT="0" marB="0"/>
                </a:tc>
              </a:tr>
              <a:tr h="649955">
                <a:tc>
                  <a:txBody>
                    <a:bodyPr/>
                    <a:lstStyle/>
                    <a:p>
                      <a:pPr>
                        <a:lnSpc>
                          <a:spcPct val="115000"/>
                        </a:lnSpc>
                        <a:spcAft>
                          <a:spcPts val="0"/>
                        </a:spcAft>
                      </a:pPr>
                      <a:r>
                        <a:rPr lang="ru-RU" sz="1000" dirty="0">
                          <a:effectLst/>
                        </a:rPr>
                        <a:t>у тому числі  будинки одноквартирні</a:t>
                      </a:r>
                      <a:endParaRPr lang="ru-RU" sz="1000" dirty="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5713</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4714</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6466</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5864</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4553</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5580</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uk-UA" sz="1300" b="1" dirty="0">
                          <a:effectLst/>
                        </a:rPr>
                        <a:t>0,97</a:t>
                      </a:r>
                      <a:endParaRPr lang="ru-RU" sz="1000" b="1" dirty="0">
                        <a:effectLst/>
                        <a:latin typeface="Calibri"/>
                        <a:ea typeface="Calibri"/>
                        <a:cs typeface="Times New Roman"/>
                      </a:endParaRPr>
                    </a:p>
                  </a:txBody>
                  <a:tcPr marL="65341" marR="65341" marT="0" marB="0"/>
                </a:tc>
              </a:tr>
              <a:tr h="866607">
                <a:tc>
                  <a:txBody>
                    <a:bodyPr/>
                    <a:lstStyle/>
                    <a:p>
                      <a:pPr>
                        <a:lnSpc>
                          <a:spcPct val="115000"/>
                        </a:lnSpc>
                        <a:spcAft>
                          <a:spcPts val="0"/>
                        </a:spcAft>
                      </a:pPr>
                      <a:r>
                        <a:rPr lang="ru-RU" sz="1000" dirty="0">
                          <a:effectLst/>
                        </a:rPr>
                        <a:t>будинки з двома та</a:t>
                      </a:r>
                    </a:p>
                    <a:p>
                      <a:pPr algn="just">
                        <a:lnSpc>
                          <a:spcPct val="115000"/>
                        </a:lnSpc>
                        <a:spcAft>
                          <a:spcPts val="0"/>
                        </a:spcAft>
                      </a:pPr>
                      <a:r>
                        <a:rPr lang="ru-RU" sz="1000" dirty="0">
                          <a:effectLst/>
                        </a:rPr>
                        <a:t>більше квартирами</a:t>
                      </a:r>
                      <a:endParaRPr lang="ru-RU" sz="1000" dirty="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2869</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3938</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3261</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4023</a:t>
                      </a:r>
                      <a:endParaRPr lang="ru-RU" sz="1000">
                        <a:effectLst/>
                        <a:latin typeface="Calibri"/>
                        <a:ea typeface="Calibri"/>
                        <a:cs typeface="Times New Roman"/>
                      </a:endParaRPr>
                    </a:p>
                  </a:txBody>
                  <a:tcPr marL="65341" marR="65341" marT="0" marB="0"/>
                </a:tc>
                <a:tc>
                  <a:txBody>
                    <a:bodyPr/>
                    <a:lstStyle/>
                    <a:p>
                      <a:pPr>
                        <a:spcAft>
                          <a:spcPts val="0"/>
                        </a:spcAft>
                      </a:pPr>
                      <a:r>
                        <a:rPr lang="ru-RU" sz="1000">
                          <a:effectLst/>
                        </a:rPr>
                        <a:t>5161</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ru-RU" sz="1100">
                          <a:effectLst/>
                        </a:rPr>
                        <a:t>5435</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uk-UA" sz="1300" b="1" dirty="0">
                          <a:effectLst/>
                        </a:rPr>
                        <a:t>1,89</a:t>
                      </a:r>
                      <a:endParaRPr lang="ru-RU" sz="1000" b="1" dirty="0">
                        <a:effectLst/>
                        <a:latin typeface="Calibri"/>
                        <a:ea typeface="Calibri"/>
                        <a:cs typeface="Times New Roman"/>
                      </a:endParaRPr>
                    </a:p>
                  </a:txBody>
                  <a:tcPr marL="65341" marR="65341" marT="0" marB="0"/>
                </a:tc>
              </a:tr>
              <a:tr h="359659">
                <a:tc>
                  <a:txBody>
                    <a:bodyPr/>
                    <a:lstStyle/>
                    <a:p>
                      <a:pPr algn="just">
                        <a:lnSpc>
                          <a:spcPct val="150000"/>
                        </a:lnSpc>
                        <a:spcAft>
                          <a:spcPts val="0"/>
                        </a:spcAft>
                      </a:pPr>
                      <a:r>
                        <a:rPr lang="ru-RU" sz="1000" dirty="0">
                          <a:effectLst/>
                        </a:rPr>
                        <a:t>гуртожитки</a:t>
                      </a:r>
                      <a:endParaRPr lang="ru-RU" sz="1000" dirty="0">
                        <a:effectLst/>
                        <a:latin typeface="Calibri"/>
                        <a:ea typeface="Calibri"/>
                        <a:cs typeface="Times New Roman"/>
                      </a:endParaRPr>
                    </a:p>
                  </a:txBody>
                  <a:tcPr marL="65341" marR="65341" marT="0" marB="0"/>
                </a:tc>
                <a:tc>
                  <a:txBody>
                    <a:bodyPr/>
                    <a:lstStyle/>
                    <a:p>
                      <a:pPr algn="just">
                        <a:lnSpc>
                          <a:spcPct val="150000"/>
                        </a:lnSpc>
                        <a:spcAft>
                          <a:spcPts val="0"/>
                        </a:spcAft>
                      </a:pPr>
                      <a:r>
                        <a:rPr lang="uk-UA" sz="1100">
                          <a:effectLst/>
                        </a:rPr>
                        <a:t>22</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uk-UA" sz="1300">
                          <a:effectLst/>
                        </a:rPr>
                        <a:t>33</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uk-UA" sz="1300">
                          <a:effectLst/>
                        </a:rPr>
                        <a:t>43</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uk-UA" sz="1300">
                          <a:effectLst/>
                        </a:rPr>
                        <a:t>62</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uk-UA" sz="1300">
                          <a:effectLst/>
                        </a:rPr>
                        <a:t>27</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uk-UA" sz="1300">
                          <a:effectLst/>
                        </a:rPr>
                        <a:t>29</a:t>
                      </a:r>
                      <a:endParaRPr lang="ru-RU" sz="1000">
                        <a:effectLst/>
                        <a:latin typeface="Calibri"/>
                        <a:ea typeface="Calibri"/>
                        <a:cs typeface="Times New Roman"/>
                      </a:endParaRPr>
                    </a:p>
                  </a:txBody>
                  <a:tcPr marL="65341" marR="65341" marT="0" marB="0"/>
                </a:tc>
                <a:tc>
                  <a:txBody>
                    <a:bodyPr/>
                    <a:lstStyle/>
                    <a:p>
                      <a:pPr algn="just">
                        <a:lnSpc>
                          <a:spcPct val="150000"/>
                        </a:lnSpc>
                        <a:spcAft>
                          <a:spcPts val="0"/>
                        </a:spcAft>
                      </a:pPr>
                      <a:r>
                        <a:rPr lang="uk-UA" sz="1300" b="1" dirty="0">
                          <a:effectLst/>
                        </a:rPr>
                        <a:t>1,3</a:t>
                      </a:r>
                      <a:endParaRPr lang="ru-RU" sz="1000" b="1" dirty="0">
                        <a:effectLst/>
                        <a:latin typeface="Calibri"/>
                        <a:ea typeface="Calibri"/>
                        <a:cs typeface="Times New Roman"/>
                      </a:endParaRPr>
                    </a:p>
                  </a:txBody>
                  <a:tcPr marL="65341" marR="65341" marT="0" marB="0"/>
                </a:tc>
              </a:tr>
            </a:tbl>
          </a:graphicData>
        </a:graphic>
      </p:graphicFrame>
    </p:spTree>
    <p:extLst>
      <p:ext uri="{BB962C8B-B14F-4D97-AF65-F5344CB8AC3E}">
        <p14:creationId xmlns:p14="http://schemas.microsoft.com/office/powerpoint/2010/main" val="3490310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46050"/>
          </a:xfrm>
        </p:spPr>
        <p:txBody>
          <a:bodyPr>
            <a:normAutofit/>
          </a:bodyPr>
          <a:lstStyle/>
          <a:p>
            <a:endParaRPr lang="ru-RU" sz="1400" dirty="0">
              <a:latin typeface="Times New Roman" panose="02020603050405020304" pitchFamily="18" charset="0"/>
              <a:cs typeface="Times New Roman" panose="02020603050405020304" pitchFamily="18" charset="0"/>
            </a:endParaRPr>
          </a:p>
        </p:txBody>
      </p:sp>
      <p:sp>
        <p:nvSpPr>
          <p:cNvPr id="4" name="Объект 2"/>
          <p:cNvSpPr>
            <a:spLocks noGrp="1"/>
          </p:cNvSpPr>
          <p:nvPr>
            <p:ph idx="1"/>
          </p:nvPr>
        </p:nvSpPr>
        <p:spPr/>
        <p:txBody>
          <a:bodyPr>
            <a:normAutofit/>
          </a:bodyPr>
          <a:lstStyle/>
          <a:p>
            <a:pPr algn="just">
              <a:lnSpc>
                <a:spcPct val="200000"/>
              </a:lnSpc>
            </a:pPr>
            <a:r>
              <a:rPr lang="uk-UA" sz="1800" dirty="0" smtClean="0">
                <a:latin typeface="Times New Roman" panose="02020603050405020304" pitchFamily="18" charset="0"/>
                <a:cs typeface="Times New Roman" panose="02020603050405020304" pitchFamily="18" charset="0"/>
              </a:rPr>
              <a:t>Соціально </a:t>
            </a:r>
            <a:r>
              <a:rPr lang="uk-UA" sz="1800" dirty="0">
                <a:latin typeface="Times New Roman" panose="02020603050405020304" pitchFamily="18" charset="0"/>
                <a:cs typeface="Times New Roman" panose="02020603050405020304" pitchFamily="18" charset="0"/>
              </a:rPr>
              <a:t>орієнтована динаміка введення загальної площі житла можлива  при щорічних темпах вводу в експлуатацію житла  на рівні  – 6,0% на протязі 15 років, проти 3,5 % протягом попередніх 10 років. Це дозволить  наблизити рівень забезпеченості населення житлом до мінімальних європейських показників, наприклад, до Польщі і Білорусії (35000 тис. </a:t>
            </a:r>
            <a:r>
              <a:rPr lang="uk-UA" sz="1800" dirty="0" err="1">
                <a:latin typeface="Times New Roman" panose="02020603050405020304" pitchFamily="18" charset="0"/>
                <a:cs typeface="Times New Roman" panose="02020603050405020304" pitchFamily="18" charset="0"/>
              </a:rPr>
              <a:t>кв.м</a:t>
            </a:r>
            <a:r>
              <a:rPr lang="uk-UA" sz="1800" dirty="0" smtClean="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36688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34082"/>
          </a:xfrm>
        </p:spPr>
        <p:txBody>
          <a:bodyPr>
            <a:normAutofit/>
          </a:bodyPr>
          <a:lstStyle/>
          <a:p>
            <a:r>
              <a:rPr lang="uk-UA" sz="1800" dirty="0" err="1" smtClean="0">
                <a:latin typeface="Times New Roman" panose="02020603050405020304" pitchFamily="18" charset="0"/>
                <a:cs typeface="Times New Roman" panose="02020603050405020304" pitchFamily="18" charset="0"/>
              </a:rPr>
              <a:t>Прогоз</a:t>
            </a:r>
            <a:r>
              <a:rPr lang="uk-UA" sz="1800" dirty="0" smtClean="0">
                <a:latin typeface="Times New Roman" panose="02020603050405020304" pitchFamily="18" charset="0"/>
                <a:cs typeface="Times New Roman" panose="02020603050405020304" pitchFamily="18" charset="0"/>
              </a:rPr>
              <a:t> введення житла в експлуатацію</a:t>
            </a:r>
            <a:endParaRPr lang="ru-RU" sz="1800" dirty="0">
              <a:latin typeface="Times New Roman" panose="02020603050405020304" pitchFamily="18" charset="0"/>
              <a:cs typeface="Times New Roman" panose="02020603050405020304" pitchFamily="18" charset="0"/>
            </a:endParaRPr>
          </a:p>
        </p:txBody>
      </p:sp>
      <p:graphicFrame>
        <p:nvGraphicFramePr>
          <p:cNvPr id="4" name="Диаграмма 3"/>
          <p:cNvGraphicFramePr/>
          <p:nvPr>
            <p:extLst>
              <p:ext uri="{D42A27DB-BD31-4B8C-83A1-F6EECF244321}">
                <p14:modId xmlns:p14="http://schemas.microsoft.com/office/powerpoint/2010/main" val="50102684"/>
              </p:ext>
            </p:extLst>
          </p:nvPr>
        </p:nvGraphicFramePr>
        <p:xfrm>
          <a:off x="827584" y="1657350"/>
          <a:ext cx="7776864" cy="400389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06852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778098"/>
          </a:xfrm>
        </p:spPr>
        <p:txBody>
          <a:bodyPr>
            <a:normAutofit/>
          </a:bodyPr>
          <a:lstStyle/>
          <a:p>
            <a:r>
              <a:rPr lang="uk-UA" sz="2000" b="1" dirty="0" smtClean="0">
                <a:latin typeface="Times New Roman" panose="02020603050405020304" pitchFamily="18" charset="0"/>
                <a:cs typeface="Times New Roman" panose="02020603050405020304" pitchFamily="18" charset="0"/>
              </a:rPr>
              <a:t>Призупинення державної політики доступного житла</a:t>
            </a:r>
            <a:endParaRPr lang="ru-RU" sz="2000" dirty="0">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539552" y="1776956"/>
            <a:ext cx="8064896" cy="3693319"/>
          </a:xfrm>
          <a:prstGeom prst="rect">
            <a:avLst/>
          </a:prstGeom>
        </p:spPr>
        <p:txBody>
          <a:bodyPr wrap="square">
            <a:spAutoFit/>
          </a:bodyPr>
          <a:lstStyle/>
          <a:p>
            <a:pPr algn="just"/>
            <a:r>
              <a:rPr lang="uk-UA" dirty="0"/>
              <a:t>Реалізація Концепції  державної житлової політики 1995 року здійснюється повільно, не прийнято основоположних документів подальшого розвитку державної житлової політики: Житлового кодексу, Закону України «Про основні засади державної політики», не сформовано сприятливе інвестиційне середовище та платоспроможний попит  населення на житло.   </a:t>
            </a:r>
          </a:p>
          <a:p>
            <a:pPr algn="just"/>
            <a:r>
              <a:rPr lang="uk-UA" dirty="0"/>
              <a:t>Найпоширенішими житловими програмами   є три програми:</a:t>
            </a:r>
          </a:p>
          <a:p>
            <a:pPr algn="just"/>
            <a:r>
              <a:rPr lang="uk-UA" b="1" dirty="0"/>
              <a:t>«Доступне житло»,</a:t>
            </a:r>
          </a:p>
          <a:p>
            <a:pPr algn="just"/>
            <a:r>
              <a:rPr lang="uk-UA" b="1" dirty="0"/>
              <a:t>«Програма здешевлення вартості іпотечних кредитів»,</a:t>
            </a:r>
          </a:p>
          <a:p>
            <a:pPr algn="just"/>
            <a:r>
              <a:rPr lang="uk-UA" b="1" dirty="0"/>
              <a:t>«Державна програма забезпечення молоді житлом на 2013-2017 роки».</a:t>
            </a:r>
          </a:p>
          <a:p>
            <a:pPr algn="just"/>
            <a:r>
              <a:rPr lang="uk-UA" dirty="0"/>
              <a:t>Через ситуацію в країні і брак коштів в бюджеті уряд з 2013 року скоротив фінансування всіх трьох програм. Виділених коштів достатньо лише для виконання зобов'язань  за раніш укладеними договорами. Нові договори на 2014-2017 роки не укладаються. </a:t>
            </a:r>
          </a:p>
        </p:txBody>
      </p:sp>
    </p:spTree>
    <p:extLst>
      <p:ext uri="{BB962C8B-B14F-4D97-AF65-F5344CB8AC3E}">
        <p14:creationId xmlns:p14="http://schemas.microsoft.com/office/powerpoint/2010/main" val="24782434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2074"/>
          </a:xfrm>
        </p:spPr>
        <p:txBody>
          <a:bodyPr>
            <a:normAutofit fontScale="90000"/>
          </a:bodyPr>
          <a:lstStyle/>
          <a:p>
            <a:endParaRPr lang="ru-RU" dirty="0"/>
          </a:p>
        </p:txBody>
      </p:sp>
      <p:sp>
        <p:nvSpPr>
          <p:cNvPr id="3" name="Объект 2"/>
          <p:cNvSpPr>
            <a:spLocks noGrp="1"/>
          </p:cNvSpPr>
          <p:nvPr>
            <p:ph idx="1"/>
          </p:nvPr>
        </p:nvSpPr>
        <p:spPr>
          <a:xfrm>
            <a:off x="457200" y="1600200"/>
            <a:ext cx="8507288" cy="5069160"/>
          </a:xfrm>
        </p:spPr>
        <p:txBody>
          <a:bodyPr>
            <a:normAutofit fontScale="92500" lnSpcReduction="10000"/>
          </a:bodyPr>
          <a:lstStyle/>
          <a:p>
            <a:r>
              <a:rPr lang="uk-UA" dirty="0"/>
              <a:t>На даний час в Україні з 2,5 </a:t>
            </a:r>
            <a:r>
              <a:rPr lang="uk-UA" dirty="0" err="1"/>
              <a:t>млн</a:t>
            </a:r>
            <a:r>
              <a:rPr lang="uk-UA" dirty="0"/>
              <a:t> молодих родин понад 800 тис. (32%) мають гостру потребу в поліпшенні житлових умов: тільки 33% мешкають </a:t>
            </a:r>
            <a:r>
              <a:rPr lang="uk-UA" dirty="0" smtClean="0"/>
              <a:t>в </a:t>
            </a:r>
            <a:r>
              <a:rPr lang="uk-UA" smtClean="0"/>
              <a:t>изольованих комунальних </a:t>
            </a:r>
            <a:r>
              <a:rPr lang="uk-UA" dirty="0"/>
              <a:t>квартирах, 11% проживають у комунальних квартирах, 14% наймають квартиру, 10% мешкають у гуртожитках, 1% – у пристосованих приміщеннях. Близько 31% молодих сімей взагалі не забезпечені житлом, але разом з тим слід зазначити, що саме в цих родинах народжується до 80% дітей.</a:t>
            </a:r>
            <a:endParaRPr lang="ru-RU" dirty="0"/>
          </a:p>
          <a:p>
            <a:endParaRPr lang="ru-RU" dirty="0"/>
          </a:p>
        </p:txBody>
      </p:sp>
    </p:spTree>
    <p:extLst>
      <p:ext uri="{BB962C8B-B14F-4D97-AF65-F5344CB8AC3E}">
        <p14:creationId xmlns:p14="http://schemas.microsoft.com/office/powerpoint/2010/main" val="125374207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214</TotalTime>
  <Words>1038</Words>
  <Application>Microsoft Office PowerPoint</Application>
  <PresentationFormat>Экран (4:3)</PresentationFormat>
  <Paragraphs>173</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Тема Office</vt:lpstr>
      <vt:lpstr>Житлова проблематика</vt:lpstr>
      <vt:lpstr>Презентация PowerPoint</vt:lpstr>
      <vt:lpstr>Квартирна черга</vt:lpstr>
      <vt:lpstr>Строки введення житла в експлуатацію</vt:lpstr>
      <vt:lpstr>Розподіл кількості та загальної площі прийнятих в експлуатацію житлових будівель за їх видами </vt:lpstr>
      <vt:lpstr>Презентация PowerPoint</vt:lpstr>
      <vt:lpstr>Прогоз введення житла в експлуатацію</vt:lpstr>
      <vt:lpstr>Призупинення державної політики доступного житла</vt:lpstr>
      <vt:lpstr>Презентация PowerPoint</vt:lpstr>
      <vt:lpstr>Умови надання іпотечного кредиту через Державну іпотечну установу </vt:lpstr>
      <vt:lpstr>Індекс доступності за критеріям власних і залучених доходів </vt:lpstr>
      <vt:lpstr>Кредитні інститути</vt:lpstr>
      <vt:lpstr>Іпотечний інструментарій</vt:lpstr>
      <vt:lpstr> </vt:lpstr>
    </vt:vector>
  </TitlesOfParts>
  <Company>Computer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Введення в експлуатацію житлової площі у % до 1985 р., тис. м. кв.</dc:title>
  <dc:creator>User</dc:creator>
  <cp:lastModifiedBy>User</cp:lastModifiedBy>
  <cp:revision>17</cp:revision>
  <dcterms:created xsi:type="dcterms:W3CDTF">2017-06-18T14:25:53Z</dcterms:created>
  <dcterms:modified xsi:type="dcterms:W3CDTF">2017-06-22T05:42:45Z</dcterms:modified>
</cp:coreProperties>
</file>