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820" r:id="rId2"/>
    <p:sldId id="879" r:id="rId3"/>
    <p:sldId id="870" r:id="rId4"/>
    <p:sldId id="863" r:id="rId5"/>
    <p:sldId id="864" r:id="rId6"/>
    <p:sldId id="869" r:id="rId7"/>
    <p:sldId id="868" r:id="rId8"/>
    <p:sldId id="866" r:id="rId9"/>
    <p:sldId id="867" r:id="rId10"/>
    <p:sldId id="880" r:id="rId11"/>
    <p:sldId id="877" r:id="rId12"/>
    <p:sldId id="876" r:id="rId13"/>
    <p:sldId id="874" r:id="rId14"/>
    <p:sldId id="875" r:id="rId15"/>
    <p:sldId id="861" r:id="rId16"/>
  </p:sldIdLst>
  <p:sldSz cx="9144000" cy="6858000" type="screen4x3"/>
  <p:notesSz cx="6794500" cy="99218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5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CC"/>
    <a:srgbClr val="0033CC"/>
    <a:srgbClr val="6D73E9"/>
    <a:srgbClr val="993366"/>
    <a:srgbClr val="A50021"/>
    <a:srgbClr val="CC0000"/>
    <a:srgbClr val="1E26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81350" autoAdjust="0"/>
  </p:normalViewPr>
  <p:slideViewPr>
    <p:cSldViewPr snapToGrid="0">
      <p:cViewPr>
        <p:scale>
          <a:sx n="90" d="100"/>
          <a:sy n="90" d="100"/>
        </p:scale>
        <p:origin x="-8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-1596" y="-90"/>
      </p:cViewPr>
      <p:guideLst>
        <p:guide orient="horz" pos="3125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199707570410719E-2"/>
          <c:y val="4.1800706370403173E-2"/>
          <c:w val="0.92532666081872861"/>
          <c:h val="0.488700425994062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Готовність_материн_2010!$K$2</c:f>
              <c:strCache>
                <c:ptCount val="1"/>
                <c:pt idx="0">
                  <c:v>15-19</c:v>
                </c:pt>
              </c:strCache>
            </c:strRef>
          </c:tx>
          <c:spPr>
            <a:solidFill>
              <a:srgbClr val="FF6600"/>
            </a:solidFill>
            <a:ln w="12675">
              <a:solidFill>
                <a:srgbClr val="000000"/>
              </a:solidFill>
              <a:prstDash val="solid"/>
            </a:ln>
          </c:spPr>
          <c:invertIfNegative val="0"/>
          <c:dPt>
            <c:idx val="2"/>
            <c:invertIfNegative val="0"/>
            <c:bubble3D val="0"/>
            <c:spPr>
              <a:solidFill>
                <a:srgbClr val="FF6600"/>
              </a:solidFill>
              <a:ln w="25400">
                <a:solidFill>
                  <a:srgbClr val="FF66CC"/>
                </a:solidFill>
                <a:prstDash val="solid"/>
              </a:ln>
            </c:spPr>
          </c:dPt>
          <c:dLbls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Готовність_материн_2010!$J$3:$J$10</c:f>
              <c:strCache>
                <c:ptCount val="8"/>
                <c:pt idx="0">
                  <c:v>Стан здоров’я</c:v>
                </c:pt>
                <c:pt idx="1">
                  <c:v>Любов до дітей, бажання піклуватися про них</c:v>
                </c:pt>
                <c:pt idx="2">
                  <c:v>Наявність належних житлових умов</c:v>
                </c:pt>
                <c:pt idx="3">
                  <c:v>Стабільність доходів </c:v>
                </c:pt>
                <c:pt idx="4">
                  <c:v>Перебування у шлюбі, наявність шлюбного партнера</c:v>
                </c:pt>
                <c:pt idx="5">
                  <c:v>Вік</c:v>
                </c:pt>
                <c:pt idx="6">
                  <c:v>Накопичений досвід, життєва мудрість</c:v>
                </c:pt>
                <c:pt idx="7">
                  <c:v>Певні успіхи у професійній діяльності, що забезпечить конкурентоздатність</c:v>
                </c:pt>
              </c:strCache>
            </c:strRef>
          </c:cat>
          <c:val>
            <c:numRef>
              <c:f>Готовність_материн_2010!$K$3:$K$10</c:f>
              <c:numCache>
                <c:formatCode>0.0</c:formatCode>
                <c:ptCount val="8"/>
                <c:pt idx="0">
                  <c:v>60.050393821948106</c:v>
                </c:pt>
                <c:pt idx="1">
                  <c:v>64.947923178272802</c:v>
                </c:pt>
                <c:pt idx="2">
                  <c:v>56.387224589107461</c:v>
                </c:pt>
                <c:pt idx="3">
                  <c:v>56.166992046623768</c:v>
                </c:pt>
                <c:pt idx="4">
                  <c:v>44.76442811667507</c:v>
                </c:pt>
                <c:pt idx="5">
                  <c:v>38.165385983977771</c:v>
                </c:pt>
                <c:pt idx="6">
                  <c:v>25.795097181215798</c:v>
                </c:pt>
                <c:pt idx="7">
                  <c:v>24.61747819313144</c:v>
                </c:pt>
              </c:numCache>
            </c:numRef>
          </c:val>
        </c:ser>
        <c:ser>
          <c:idx val="1"/>
          <c:order val="1"/>
          <c:tx>
            <c:strRef>
              <c:f>Готовність_материн_2010!$L$2</c:f>
              <c:strCache>
                <c:ptCount val="1"/>
                <c:pt idx="0">
                  <c:v>20-24</c:v>
                </c:pt>
              </c:strCache>
            </c:strRef>
          </c:tx>
          <c:spPr>
            <a:solidFill>
              <a:srgbClr val="00FF00"/>
            </a:solidFill>
            <a:ln w="12675">
              <a:solidFill>
                <a:srgbClr val="000000"/>
              </a:solidFill>
              <a:prstDash val="solid"/>
            </a:ln>
          </c:spPr>
          <c:invertIfNegative val="0"/>
          <c:dPt>
            <c:idx val="2"/>
            <c:invertIfNegative val="0"/>
            <c:bubble3D val="0"/>
            <c:spPr>
              <a:pattFill prst="pct80">
                <a:fgClr>
                  <a:srgbClr val="00FF00"/>
                </a:fgClr>
                <a:bgClr>
                  <a:schemeClr val="bg1"/>
                </a:bgClr>
              </a:pattFill>
              <a:ln w="25400">
                <a:gradFill>
                  <a:gsLst>
                    <a:gs pos="0">
                      <a:srgbClr val="FF0000"/>
                    </a:gs>
                    <a:gs pos="65000">
                      <a:schemeClr val="accent1">
                        <a:tint val="44500"/>
                        <a:satMod val="160000"/>
                        <a:lumMod val="51000"/>
                        <a:lumOff val="49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cene3d>
                <a:camera prst="orthographicFront"/>
                <a:lightRig rig="threePt" dir="t"/>
              </a:scene3d>
              <a:sp3d prstMaterial="dkEdge"/>
            </c:spPr>
          </c:dPt>
          <c:dLbls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Готовність_материн_2010!$J$3:$J$10</c:f>
              <c:strCache>
                <c:ptCount val="8"/>
                <c:pt idx="0">
                  <c:v>Стан здоров’я</c:v>
                </c:pt>
                <c:pt idx="1">
                  <c:v>Любов до дітей, бажання піклуватися про них</c:v>
                </c:pt>
                <c:pt idx="2">
                  <c:v>Наявність належних житлових умов</c:v>
                </c:pt>
                <c:pt idx="3">
                  <c:v>Стабільність доходів </c:v>
                </c:pt>
                <c:pt idx="4">
                  <c:v>Перебування у шлюбі, наявність шлюбного партнера</c:v>
                </c:pt>
                <c:pt idx="5">
                  <c:v>Вік</c:v>
                </c:pt>
                <c:pt idx="6">
                  <c:v>Накопичений досвід, життєва мудрість</c:v>
                </c:pt>
                <c:pt idx="7">
                  <c:v>Певні успіхи у професійній діяльності, що забезпечить конкурентоздатність</c:v>
                </c:pt>
              </c:strCache>
            </c:strRef>
          </c:cat>
          <c:val>
            <c:numRef>
              <c:f>Готовність_материн_2010!$L$3:$L$10</c:f>
              <c:numCache>
                <c:formatCode>0.0</c:formatCode>
                <c:ptCount val="8"/>
                <c:pt idx="0">
                  <c:v>65.361863530920203</c:v>
                </c:pt>
                <c:pt idx="1">
                  <c:v>64.255201987306094</c:v>
                </c:pt>
                <c:pt idx="2">
                  <c:v>61.464097195539594</c:v>
                </c:pt>
                <c:pt idx="3">
                  <c:v>61.419099260513327</c:v>
                </c:pt>
                <c:pt idx="4">
                  <c:v>44.282282936330922</c:v>
                </c:pt>
                <c:pt idx="5">
                  <c:v>33.368331727242619</c:v>
                </c:pt>
                <c:pt idx="6">
                  <c:v>30.097454431885648</c:v>
                </c:pt>
                <c:pt idx="7">
                  <c:v>27.339635783837341</c:v>
                </c:pt>
              </c:numCache>
            </c:numRef>
          </c:val>
        </c:ser>
        <c:ser>
          <c:idx val="2"/>
          <c:order val="2"/>
          <c:tx>
            <c:strRef>
              <c:f>Готовність_материн_2010!$M$2</c:f>
              <c:strCache>
                <c:ptCount val="1"/>
                <c:pt idx="0">
                  <c:v>25-29</c:v>
                </c:pt>
              </c:strCache>
            </c:strRef>
          </c:tx>
          <c:spPr>
            <a:solidFill>
              <a:srgbClr val="FFFFCC"/>
            </a:solidFill>
            <a:ln w="12675">
              <a:solidFill>
                <a:srgbClr val="000000"/>
              </a:solidFill>
              <a:prstDash val="solid"/>
            </a:ln>
          </c:spPr>
          <c:invertIfNegative val="0"/>
          <c:dPt>
            <c:idx val="2"/>
            <c:invertIfNegative val="0"/>
            <c:bubble3D val="0"/>
            <c:spPr>
              <a:solidFill>
                <a:srgbClr val="FFFFCC"/>
              </a:solidFill>
              <a:ln w="25400">
                <a:solidFill>
                  <a:srgbClr val="C00000"/>
                </a:solidFill>
                <a:prstDash val="solid"/>
              </a:ln>
            </c:spPr>
          </c:dPt>
          <c:dLbls>
            <c:dLbl>
              <c:idx val="2"/>
              <c:layout>
                <c:manualLayout>
                  <c:x val="0"/>
                  <c:y val="1.13475202652639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Готовність_материн_2010!$J$3:$J$10</c:f>
              <c:strCache>
                <c:ptCount val="8"/>
                <c:pt idx="0">
                  <c:v>Стан здоров’я</c:v>
                </c:pt>
                <c:pt idx="1">
                  <c:v>Любов до дітей, бажання піклуватися про них</c:v>
                </c:pt>
                <c:pt idx="2">
                  <c:v>Наявність належних житлових умов</c:v>
                </c:pt>
                <c:pt idx="3">
                  <c:v>Стабільність доходів </c:v>
                </c:pt>
                <c:pt idx="4">
                  <c:v>Перебування у шлюбі, наявність шлюбного партнера</c:v>
                </c:pt>
                <c:pt idx="5">
                  <c:v>Вік</c:v>
                </c:pt>
                <c:pt idx="6">
                  <c:v>Накопичений досвід, життєва мудрість</c:v>
                </c:pt>
                <c:pt idx="7">
                  <c:v>Певні успіхи у професійній діяльності, що забезпечить конкурентоздатність</c:v>
                </c:pt>
              </c:strCache>
            </c:strRef>
          </c:cat>
          <c:val>
            <c:numRef>
              <c:f>Готовність_материн_2010!$M$3:$M$10</c:f>
              <c:numCache>
                <c:formatCode>0.0</c:formatCode>
                <c:ptCount val="8"/>
                <c:pt idx="0">
                  <c:v>67.973734021919554</c:v>
                </c:pt>
                <c:pt idx="1">
                  <c:v>64.441932941453999</c:v>
                </c:pt>
                <c:pt idx="2">
                  <c:v>53.072401391051706</c:v>
                </c:pt>
                <c:pt idx="3">
                  <c:v>56.318684236801793</c:v>
                </c:pt>
                <c:pt idx="4">
                  <c:v>43.405357290805966</c:v>
                </c:pt>
                <c:pt idx="5">
                  <c:v>30.494367175600157</c:v>
                </c:pt>
                <c:pt idx="6">
                  <c:v>25.379469454435043</c:v>
                </c:pt>
                <c:pt idx="7">
                  <c:v>22.276583043530955</c:v>
                </c:pt>
              </c:numCache>
            </c:numRef>
          </c:val>
        </c:ser>
        <c:ser>
          <c:idx val="3"/>
          <c:order val="3"/>
          <c:tx>
            <c:strRef>
              <c:f>Готовність_материн_2010!$N$2</c:f>
              <c:strCache>
                <c:ptCount val="1"/>
                <c:pt idx="0">
                  <c:v>30-34</c:v>
                </c:pt>
              </c:strCache>
            </c:strRef>
          </c:tx>
          <c:spPr>
            <a:solidFill>
              <a:srgbClr val="CCFFFF"/>
            </a:solidFill>
            <a:ln w="12675">
              <a:solidFill>
                <a:srgbClr val="000000"/>
              </a:solidFill>
              <a:prstDash val="solid"/>
            </a:ln>
          </c:spPr>
          <c:invertIfNegative val="0"/>
          <c:dPt>
            <c:idx val="2"/>
            <c:invertIfNegative val="0"/>
            <c:bubble3D val="0"/>
            <c:spPr>
              <a:solidFill>
                <a:srgbClr val="CCFFFF"/>
              </a:solidFill>
              <a:ln w="22225">
                <a:solidFill>
                  <a:srgbClr val="C00000"/>
                </a:solidFill>
                <a:prstDash val="solid"/>
              </a:ln>
            </c:spPr>
          </c:dPt>
          <c:dLbls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Готовність_материн_2010!$J$3:$J$10</c:f>
              <c:strCache>
                <c:ptCount val="8"/>
                <c:pt idx="0">
                  <c:v>Стан здоров’я</c:v>
                </c:pt>
                <c:pt idx="1">
                  <c:v>Любов до дітей, бажання піклуватися про них</c:v>
                </c:pt>
                <c:pt idx="2">
                  <c:v>Наявність належних житлових умов</c:v>
                </c:pt>
                <c:pt idx="3">
                  <c:v>Стабільність доходів </c:v>
                </c:pt>
                <c:pt idx="4">
                  <c:v>Перебування у шлюбі, наявність шлюбного партнера</c:v>
                </c:pt>
                <c:pt idx="5">
                  <c:v>Вік</c:v>
                </c:pt>
                <c:pt idx="6">
                  <c:v>Накопичений досвід, життєва мудрість</c:v>
                </c:pt>
                <c:pt idx="7">
                  <c:v>Певні успіхи у професійній діяльності, що забезпечить конкурентоздатність</c:v>
                </c:pt>
              </c:strCache>
            </c:strRef>
          </c:cat>
          <c:val>
            <c:numRef>
              <c:f>Готовність_материн_2010!$N$3:$N$10</c:f>
              <c:numCache>
                <c:formatCode>0.0</c:formatCode>
                <c:ptCount val="8"/>
                <c:pt idx="0">
                  <c:v>68.064862944116257</c:v>
                </c:pt>
                <c:pt idx="1">
                  <c:v>62.650734138463619</c:v>
                </c:pt>
                <c:pt idx="2">
                  <c:v>55.53371387961316</c:v>
                </c:pt>
                <c:pt idx="3">
                  <c:v>55.997476185486732</c:v>
                </c:pt>
                <c:pt idx="4">
                  <c:v>40.496061664897617</c:v>
                </c:pt>
                <c:pt idx="5">
                  <c:v>34.28356012737521</c:v>
                </c:pt>
                <c:pt idx="6">
                  <c:v>29.134796295368297</c:v>
                </c:pt>
                <c:pt idx="7">
                  <c:v>24.757982588413221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34720"/>
        <c:axId val="21161088"/>
      </c:barChart>
      <c:catAx>
        <c:axId val="21134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69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21161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161088"/>
        <c:scaling>
          <c:orientation val="minMax"/>
        </c:scaling>
        <c:delete val="0"/>
        <c:axPos val="l"/>
        <c:majorGridlines>
          <c:spPr>
            <a:ln w="3169">
              <a:solidFill>
                <a:srgbClr val="C0C0C0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6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21134720"/>
        <c:crosses val="autoZero"/>
        <c:crossBetween val="between"/>
      </c:valAx>
      <c:spPr>
        <a:noFill/>
        <a:ln w="25350">
          <a:noFill/>
        </a:ln>
      </c:spPr>
    </c:plotArea>
    <c:legend>
      <c:legendPos val="r"/>
      <c:layout>
        <c:manualLayout>
          <c:xMode val="edge"/>
          <c:yMode val="edge"/>
          <c:x val="0.77038321245007046"/>
          <c:y val="1.8604880013899847E-2"/>
          <c:w val="0.21794146612589962"/>
          <c:h val="0.14053837482680731"/>
        </c:manualLayout>
      </c:layout>
      <c:overlay val="0"/>
      <c:spPr>
        <a:solidFill>
          <a:srgbClr val="FFFFFF"/>
        </a:solidFill>
        <a:ln w="3169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Calibri" pitchFamily="34" charset="0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>
              <a:glow rad="139700">
                <a:schemeClr val="accent1">
                  <a:satMod val="175000"/>
                  <a:alpha val="40000"/>
                </a:schemeClr>
              </a:glo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29,0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-9.71659919028340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Україна</c:v>
                </c:pt>
                <c:pt idx="1">
                  <c:v>Північ</c:v>
                </c:pt>
                <c:pt idx="2">
                  <c:v>Центр</c:v>
                </c:pt>
                <c:pt idx="3">
                  <c:v>Південь</c:v>
                </c:pt>
                <c:pt idx="4">
                  <c:v>Схід</c:v>
                </c:pt>
                <c:pt idx="5">
                  <c:v>Захід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29</c:v>
                </c:pt>
                <c:pt idx="1">
                  <c:v>29.2</c:v>
                </c:pt>
                <c:pt idx="2">
                  <c:v>10.1</c:v>
                </c:pt>
                <c:pt idx="3">
                  <c:v>17.399999999999999</c:v>
                </c:pt>
                <c:pt idx="4">
                  <c:v>8.8000000000000007</c:v>
                </c:pt>
                <c:pt idx="5">
                  <c:v>37.5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140224"/>
        <c:axId val="23481728"/>
      </c:barChart>
      <c:catAx>
        <c:axId val="23140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481728"/>
        <c:crosses val="autoZero"/>
        <c:auto val="1"/>
        <c:lblAlgn val="ctr"/>
        <c:lblOffset val="100"/>
        <c:noMultiLvlLbl val="0"/>
      </c:catAx>
      <c:valAx>
        <c:axId val="23481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140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>
          <a:latin typeface="Calibri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537767338119601E-2"/>
          <c:y val="2.2973825491989296E-2"/>
          <c:w val="0.9144316869090815"/>
          <c:h val="0.690680782779527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Аркуш1!$B$6</c:f>
              <c:strCache>
                <c:ptCount val="1"/>
                <c:pt idx="0">
                  <c:v>Кількість кімнат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invertIfNegative val="0"/>
          <c:cat>
            <c:strRef>
              <c:f>Аркуш1!$A$7:$A$29</c:f>
              <c:strCache>
                <c:ptCount val="23"/>
                <c:pt idx="0">
                  <c:v>Ireland</c:v>
                </c:pt>
                <c:pt idx="1">
                  <c:v>Belgium</c:v>
                </c:pt>
                <c:pt idx="2">
                  <c:v>Norway</c:v>
                </c:pt>
                <c:pt idx="3">
                  <c:v>Netherlands</c:v>
                </c:pt>
                <c:pt idx="4">
                  <c:v>Denmark</c:v>
                </c:pt>
                <c:pt idx="5">
                  <c:v>Finland</c:v>
                </c:pt>
                <c:pt idx="6">
                  <c:v>United Kingdom</c:v>
                </c:pt>
                <c:pt idx="7">
                  <c:v>Switzerland</c:v>
                </c:pt>
                <c:pt idx="8">
                  <c:v>Luxembourg</c:v>
                </c:pt>
                <c:pt idx="9">
                  <c:v>Sweden</c:v>
                </c:pt>
                <c:pt idx="10">
                  <c:v>Germany</c:v>
                </c:pt>
                <c:pt idx="11">
                  <c:v>France</c:v>
                </c:pt>
                <c:pt idx="12">
                  <c:v>Austria</c:v>
                </c:pt>
                <c:pt idx="13">
                  <c:v>Estonia</c:v>
                </c:pt>
                <c:pt idx="14">
                  <c:v>Slovenia</c:v>
                </c:pt>
                <c:pt idx="15">
                  <c:v>Lithuania</c:v>
                </c:pt>
                <c:pt idx="16">
                  <c:v>Czech Republic</c:v>
                </c:pt>
                <c:pt idx="17">
                  <c:v>Italy</c:v>
                </c:pt>
                <c:pt idx="18">
                  <c:v>Greece</c:v>
                </c:pt>
                <c:pt idx="19">
                  <c:v>Slovak Republic</c:v>
                </c:pt>
                <c:pt idx="20">
                  <c:v>Poland</c:v>
                </c:pt>
                <c:pt idx="21">
                  <c:v>Bulgaria</c:v>
                </c:pt>
                <c:pt idx="22">
                  <c:v>Hungary</c:v>
                </c:pt>
              </c:strCache>
            </c:strRef>
          </c:cat>
          <c:val>
            <c:numRef>
              <c:f>Аркуш1!$B$7:$B$29</c:f>
              <c:numCache>
                <c:formatCode>0.00</c:formatCode>
                <c:ptCount val="23"/>
                <c:pt idx="0">
                  <c:v>1.3559019999999999</c:v>
                </c:pt>
                <c:pt idx="1">
                  <c:v>1.355108</c:v>
                </c:pt>
                <c:pt idx="2">
                  <c:v>1.2664629999999999</c:v>
                </c:pt>
                <c:pt idx="3">
                  <c:v>1.2579929999999999</c:v>
                </c:pt>
                <c:pt idx="4">
                  <c:v>1.2205889999999999</c:v>
                </c:pt>
                <c:pt idx="5">
                  <c:v>1.2106669999999999</c:v>
                </c:pt>
                <c:pt idx="6">
                  <c:v>1.2102310000000001</c:v>
                </c:pt>
                <c:pt idx="7">
                  <c:v>1.18872</c:v>
                </c:pt>
                <c:pt idx="8">
                  <c:v>1.1839120000000001</c:v>
                </c:pt>
                <c:pt idx="9">
                  <c:v>1.16482</c:v>
                </c:pt>
                <c:pt idx="10">
                  <c:v>1.164285</c:v>
                </c:pt>
                <c:pt idx="11">
                  <c:v>1.1395869999999999</c:v>
                </c:pt>
                <c:pt idx="12">
                  <c:v>1.0470740000000001</c:v>
                </c:pt>
                <c:pt idx="13">
                  <c:v>1.0468729999999999</c:v>
                </c:pt>
                <c:pt idx="14">
                  <c:v>1.0133840000000001</c:v>
                </c:pt>
                <c:pt idx="15">
                  <c:v>1.0035019999999999</c:v>
                </c:pt>
                <c:pt idx="16">
                  <c:v>0.95703490000000002</c:v>
                </c:pt>
                <c:pt idx="17">
                  <c:v>0.89923330000000001</c:v>
                </c:pt>
                <c:pt idx="18">
                  <c:v>0.89581069999999996</c:v>
                </c:pt>
                <c:pt idx="19">
                  <c:v>0.80925849999999999</c:v>
                </c:pt>
                <c:pt idx="20">
                  <c:v>0.74424400000000002</c:v>
                </c:pt>
                <c:pt idx="21">
                  <c:v>0.73568149999999999</c:v>
                </c:pt>
                <c:pt idx="22">
                  <c:v>0.70049600000000001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724608"/>
        <c:axId val="88726912"/>
      </c:barChart>
      <c:lineChart>
        <c:grouping val="standard"/>
        <c:varyColors val="0"/>
        <c:ser>
          <c:idx val="1"/>
          <c:order val="1"/>
          <c:tx>
            <c:strRef>
              <c:f>Аркуш1!$C$6</c:f>
              <c:strCache>
                <c:ptCount val="1"/>
                <c:pt idx="0">
                  <c:v>Сумарна народжуваність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Аркуш1!$A$7:$A$29</c:f>
              <c:strCache>
                <c:ptCount val="23"/>
                <c:pt idx="0">
                  <c:v>Ireland</c:v>
                </c:pt>
                <c:pt idx="1">
                  <c:v>Belgium</c:v>
                </c:pt>
                <c:pt idx="2">
                  <c:v>Norway</c:v>
                </c:pt>
                <c:pt idx="3">
                  <c:v>Netherlands</c:v>
                </c:pt>
                <c:pt idx="4">
                  <c:v>Denmark</c:v>
                </c:pt>
                <c:pt idx="5">
                  <c:v>Finland</c:v>
                </c:pt>
                <c:pt idx="6">
                  <c:v>United Kingdom</c:v>
                </c:pt>
                <c:pt idx="7">
                  <c:v>Switzerland</c:v>
                </c:pt>
                <c:pt idx="8">
                  <c:v>Luxembourg</c:v>
                </c:pt>
                <c:pt idx="9">
                  <c:v>Sweden</c:v>
                </c:pt>
                <c:pt idx="10">
                  <c:v>Germany</c:v>
                </c:pt>
                <c:pt idx="11">
                  <c:v>France</c:v>
                </c:pt>
                <c:pt idx="12">
                  <c:v>Austria</c:v>
                </c:pt>
                <c:pt idx="13">
                  <c:v>Estonia</c:v>
                </c:pt>
                <c:pt idx="14">
                  <c:v>Slovenia</c:v>
                </c:pt>
                <c:pt idx="15">
                  <c:v>Lithuania</c:v>
                </c:pt>
                <c:pt idx="16">
                  <c:v>Czech Republic</c:v>
                </c:pt>
                <c:pt idx="17">
                  <c:v>Italy</c:v>
                </c:pt>
                <c:pt idx="18">
                  <c:v>Greece</c:v>
                </c:pt>
                <c:pt idx="19">
                  <c:v>Slovak Republic</c:v>
                </c:pt>
                <c:pt idx="20">
                  <c:v>Poland</c:v>
                </c:pt>
                <c:pt idx="21">
                  <c:v>Bulgaria</c:v>
                </c:pt>
                <c:pt idx="22">
                  <c:v>Hungary</c:v>
                </c:pt>
              </c:strCache>
            </c:strRef>
          </c:cat>
          <c:val>
            <c:numRef>
              <c:f>Аркуш1!$C$7:$C$29</c:f>
              <c:numCache>
                <c:formatCode>0.0</c:formatCode>
                <c:ptCount val="23"/>
                <c:pt idx="0">
                  <c:v>1.94</c:v>
                </c:pt>
                <c:pt idx="1">
                  <c:v>1.6864436086199492</c:v>
                </c:pt>
                <c:pt idx="2">
                  <c:v>1.73</c:v>
                </c:pt>
                <c:pt idx="3">
                  <c:v>1.6579999999999999</c:v>
                </c:pt>
                <c:pt idx="4">
                  <c:v>1.7136</c:v>
                </c:pt>
                <c:pt idx="5">
                  <c:v>1.65</c:v>
                </c:pt>
                <c:pt idx="6">
                  <c:v>1.8</c:v>
                </c:pt>
                <c:pt idx="7">
                  <c:v>1.54</c:v>
                </c:pt>
                <c:pt idx="8">
                  <c:v>1.47</c:v>
                </c:pt>
                <c:pt idx="9">
                  <c:v>1.85</c:v>
                </c:pt>
                <c:pt idx="10">
                  <c:v>1.5</c:v>
                </c:pt>
                <c:pt idx="11">
                  <c:v>1.9239999999999999</c:v>
                </c:pt>
                <c:pt idx="12">
                  <c:v>1.4935163444577326</c:v>
                </c:pt>
                <c:pt idx="13">
                  <c:v>1.58</c:v>
                </c:pt>
                <c:pt idx="14">
                  <c:v>1.57</c:v>
                </c:pt>
                <c:pt idx="15">
                  <c:v>1.7</c:v>
                </c:pt>
                <c:pt idx="16">
                  <c:v>1.5700233776898396</c:v>
                </c:pt>
                <c:pt idx="17">
                  <c:v>1.35</c:v>
                </c:pt>
                <c:pt idx="18">
                  <c:v>1.33</c:v>
                </c:pt>
                <c:pt idx="19">
                  <c:v>1.4</c:v>
                </c:pt>
                <c:pt idx="20">
                  <c:v>1.2889999999999999</c:v>
                </c:pt>
                <c:pt idx="21">
                  <c:v>1.53</c:v>
                </c:pt>
                <c:pt idx="22">
                  <c:v>1.44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724608"/>
        <c:axId val="88726912"/>
      </c:lineChart>
      <c:catAx>
        <c:axId val="8872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88726912"/>
        <c:crosses val="autoZero"/>
        <c:auto val="1"/>
        <c:lblAlgn val="ctr"/>
        <c:lblOffset val="100"/>
        <c:noMultiLvlLbl val="0"/>
      </c:catAx>
      <c:valAx>
        <c:axId val="88726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88724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Calibri" pitchFamily="34" charset="0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B5A2DE-3D15-4671-9FDD-5DD67476A6F0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6F907D7-1CBD-4D5E-972C-170C12DB2295}">
      <dgm:prSet phldrT="[Текст]" custT="1"/>
      <dgm:spPr>
        <a:effectLst>
          <a:glow rad="1397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1800" dirty="0" smtClean="0">
              <a:latin typeface="Arial" panose="020B0604020202020204" pitchFamily="34" charset="0"/>
              <a:cs typeface="Arial" panose="020B0604020202020204" pitchFamily="34" charset="0"/>
            </a:rPr>
            <a:t>Витрати на житло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1A3967-642A-4A76-8154-513EEDDAEF5E}" type="parTrans" cxnId="{459C9994-3BC1-4B71-80E1-85F7DFBCEC62}">
      <dgm:prSet/>
      <dgm:spPr/>
      <dgm:t>
        <a:bodyPr/>
        <a:lstStyle/>
        <a:p>
          <a:endParaRPr lang="ru-RU"/>
        </a:p>
      </dgm:t>
    </dgm:pt>
    <dgm:pt modelId="{D673C4EB-498A-487C-B1FC-6517A19F8FDF}" type="sibTrans" cxnId="{459C9994-3BC1-4B71-80E1-85F7DFBCEC62}">
      <dgm:prSet custT="1"/>
      <dgm:spPr>
        <a:solidFill>
          <a:schemeClr val="accent1"/>
        </a:solidFill>
      </dgm:spPr>
      <dgm:t>
        <a:bodyPr/>
        <a:lstStyle/>
        <a:p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73F65E-19AE-4F40-A884-C4FDE40DF9B2}">
      <dgm:prSet phldrT="[Текст]" custT="1"/>
      <dgm:spPr>
        <a:effectLst>
          <a:glow rad="1397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2000" dirty="0" smtClean="0">
              <a:latin typeface="Arial" panose="020B0604020202020204" pitchFamily="34" charset="0"/>
              <a:cs typeface="Arial" panose="020B0604020202020204" pitchFamily="34" charset="0"/>
            </a:rPr>
            <a:t>Вік готовності до батьківства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693E5E-1C7E-488B-B875-FB513F1F553A}" type="parTrans" cxnId="{6B9062A3-F5B6-451E-8928-E9F361F75453}">
      <dgm:prSet/>
      <dgm:spPr/>
      <dgm:t>
        <a:bodyPr/>
        <a:lstStyle/>
        <a:p>
          <a:endParaRPr lang="ru-RU"/>
        </a:p>
      </dgm:t>
    </dgm:pt>
    <dgm:pt modelId="{AF0F512C-D482-4F39-A080-4D7A6569A97F}" type="sibTrans" cxnId="{6B9062A3-F5B6-451E-8928-E9F361F75453}">
      <dgm:prSet custT="1"/>
      <dgm:spPr>
        <a:solidFill>
          <a:schemeClr val="accent1"/>
        </a:solidFill>
      </dgm:spPr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8BAD08-7373-4865-AFB9-121988605725}">
      <dgm:prSet phldrT="[Текст]" custT="1"/>
      <dgm:spPr>
        <a:effectLst>
          <a:glow rad="1397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dirty="0" smtClean="0">
              <a:latin typeface="Arial" panose="020B0604020202020204" pitchFamily="34" charset="0"/>
              <a:cs typeface="Arial" panose="020B0604020202020204" pitchFamily="34" charset="0"/>
            </a:rPr>
            <a:t>Рішення про народження </a:t>
          </a:r>
        </a:p>
        <a:p>
          <a:pPr lvl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dirty="0" smtClean="0">
              <a:latin typeface="Arial" panose="020B0604020202020204" pitchFamily="34" charset="0"/>
              <a:cs typeface="Arial" panose="020B0604020202020204" pitchFamily="34" charset="0"/>
            </a:rPr>
            <a:t>дитини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F96E77-3D4C-408B-B552-923133B75FAC}" type="parTrans" cxnId="{A386B648-F1D7-4BAD-A8DB-F12B35713A39}">
      <dgm:prSet/>
      <dgm:spPr/>
      <dgm:t>
        <a:bodyPr/>
        <a:lstStyle/>
        <a:p>
          <a:endParaRPr lang="ru-RU"/>
        </a:p>
      </dgm:t>
    </dgm:pt>
    <dgm:pt modelId="{22D191E2-B4D0-433B-9874-B58A56783CEC}" type="sibTrans" cxnId="{A386B648-F1D7-4BAD-A8DB-F12B35713A39}">
      <dgm:prSet custT="1"/>
      <dgm:spPr>
        <a:solidFill>
          <a:schemeClr val="accent1"/>
        </a:solidFill>
      </dgm:spPr>
      <dgm:t>
        <a:bodyPr/>
        <a:lstStyle/>
        <a:p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3B7970-7835-430A-AA2B-1362617F291D}">
      <dgm:prSet phldrT="[Текст]" custT="1"/>
      <dgm:spPr>
        <a:effectLst>
          <a:glow rad="1397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1800" dirty="0" smtClean="0">
              <a:latin typeface="Arial" panose="020B0604020202020204" pitchFamily="34" charset="0"/>
              <a:cs typeface="Arial" panose="020B0604020202020204" pitchFamily="34" charset="0"/>
            </a:rPr>
            <a:t>Вік 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/>
          </a:r>
          <a:b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uk-UA" sz="1800" dirty="0" smtClean="0">
              <a:latin typeface="Arial" panose="020B0604020202020204" pitchFamily="34" charset="0"/>
              <a:cs typeface="Arial" panose="020B0604020202020204" pitchFamily="34" charset="0"/>
            </a:rPr>
            <a:t>початку проживання з партнером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63F21A-DF8E-4B4C-A163-1C5E28B77BAF}" type="parTrans" cxnId="{E9EC0BFA-8B24-45C6-A7C2-78BC5DABB579}">
      <dgm:prSet/>
      <dgm:spPr/>
      <dgm:t>
        <a:bodyPr/>
        <a:lstStyle/>
        <a:p>
          <a:endParaRPr lang="ru-RU"/>
        </a:p>
      </dgm:t>
    </dgm:pt>
    <dgm:pt modelId="{F9E56FDB-4D3B-447B-B406-F3CE28724178}" type="sibTrans" cxnId="{E9EC0BFA-8B24-45C6-A7C2-78BC5DABB579}">
      <dgm:prSet custT="1"/>
      <dgm:spPr>
        <a:solidFill>
          <a:schemeClr val="accent1"/>
        </a:solidFill>
        <a:ln>
          <a:solidFill>
            <a:schemeClr val="accent3"/>
          </a:solidFill>
        </a:ln>
      </dgm:spPr>
      <dgm:t>
        <a:bodyPr/>
        <a:lstStyle/>
        <a:p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9D09E2-4A2E-4FF8-B3BB-9EBF9EDB745C}">
      <dgm:prSet phldrT="[Текст]" custT="1"/>
      <dgm:spPr>
        <a:effectLst>
          <a:glow rad="1397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1800" dirty="0" smtClean="0">
              <a:latin typeface="Arial" panose="020B0604020202020204" pitchFamily="34" charset="0"/>
              <a:cs typeface="Arial" panose="020B0604020202020204" pitchFamily="34" charset="0"/>
            </a:rPr>
            <a:t>Вік набуття окремого житла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DDD973-FDD7-43AA-B693-9E07B9F413AB}" type="parTrans" cxnId="{5A6EE0FC-40D1-45CF-B500-22C52FFBC366}">
      <dgm:prSet/>
      <dgm:spPr/>
      <dgm:t>
        <a:bodyPr/>
        <a:lstStyle/>
        <a:p>
          <a:endParaRPr lang="ru-RU"/>
        </a:p>
      </dgm:t>
    </dgm:pt>
    <dgm:pt modelId="{B930CE92-2706-4F1F-B320-41E3E7DB8984}" type="sibTrans" cxnId="{5A6EE0FC-40D1-45CF-B500-22C52FFBC366}">
      <dgm:prSet custT="1"/>
      <dgm:spPr>
        <a:solidFill>
          <a:schemeClr val="accent1"/>
        </a:solidFill>
      </dgm:spPr>
      <dgm:t>
        <a:bodyPr/>
        <a:lstStyle/>
        <a:p>
          <a:endParaRPr lang="ru-RU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BC5CC6-5ACD-4168-8427-E93C8FE4E2D5}" type="pres">
      <dgm:prSet presAssocID="{25B5A2DE-3D15-4671-9FDD-5DD67476A6F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37A28A-6E6B-4EF8-B32F-61B079395AB8}" type="pres">
      <dgm:prSet presAssocID="{46F907D7-1CBD-4D5E-972C-170C12DB2295}" presName="node" presStyleLbl="node1" presStyleIdx="0" presStyleCnt="5" custScaleX="202673" custRadScaleRad="137489" custRadScaleInc="-253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72E8F6-4A1E-4595-9135-660EC6D83EB4}" type="pres">
      <dgm:prSet presAssocID="{D673C4EB-498A-487C-B1FC-6517A19F8FDF}" presName="sibTrans" presStyleLbl="sibTrans2D1" presStyleIdx="0" presStyleCnt="5"/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0F634B1B-32B3-4878-A050-7BB127568119}" type="pres">
      <dgm:prSet presAssocID="{D673C4EB-498A-487C-B1FC-6517A19F8FDF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BD6D0E87-1247-4B7C-8004-D45F142875C9}" type="pres">
      <dgm:prSet presAssocID="{1F73F65E-19AE-4F40-A884-C4FDE40DF9B2}" presName="node" presStyleLbl="node1" presStyleIdx="1" presStyleCnt="5" custScaleX="146496" custScaleY="164134" custRadScaleRad="180807" custRadScaleInc="233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A9BD08-7E28-4C46-B75E-43ECE2816A53}" type="pres">
      <dgm:prSet presAssocID="{AF0F512C-D482-4F39-A080-4D7A6569A97F}" presName="sibTrans" presStyleLbl="sibTrans2D1" presStyleIdx="1" presStyleCnt="5" custScaleX="118795" custScaleY="140459"/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DB435AEE-83D7-409F-B954-DE1F90F38400}" type="pres">
      <dgm:prSet presAssocID="{AF0F512C-D482-4F39-A080-4D7A6569A97F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3AB8E85F-26F2-4562-B440-E219DA03F9FC}" type="pres">
      <dgm:prSet presAssocID="{D58BAD08-7373-4865-AFB9-121988605725}" presName="node" presStyleLbl="node1" presStyleIdx="2" presStyleCnt="5" custScaleX="209422" custScaleY="141219" custRadScaleRad="73262" custRadScaleInc="1336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E541B0-C44B-460F-96F8-7B35E9D13A9F}" type="pres">
      <dgm:prSet presAssocID="{22D191E2-B4D0-433B-9874-B58A56783CEC}" presName="sibTrans" presStyleLbl="sibTrans2D1" presStyleIdx="2" presStyleCnt="5" custLinFactNeighborX="-16400" custLinFactNeighborY="4371"/>
      <dgm:spPr>
        <a:prstGeom prst="leftArrow">
          <a:avLst/>
        </a:prstGeom>
      </dgm:spPr>
      <dgm:t>
        <a:bodyPr/>
        <a:lstStyle/>
        <a:p>
          <a:endParaRPr lang="ru-RU"/>
        </a:p>
      </dgm:t>
    </dgm:pt>
    <dgm:pt modelId="{7BBD173A-CA22-49CB-AE98-05E419121794}" type="pres">
      <dgm:prSet presAssocID="{22D191E2-B4D0-433B-9874-B58A56783CEC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D97407E8-58CD-47FC-8297-556D27FA4BF7}" type="pres">
      <dgm:prSet presAssocID="{883B7970-7835-430A-AA2B-1362617F291D}" presName="node" presStyleLbl="node1" presStyleIdx="3" presStyleCnt="5" custScaleX="126732" custScaleY="177445" custRadScaleRad="28769" custRadScaleInc="3038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5DD0E-001D-43E7-93D0-D57C19E03706}" type="pres">
      <dgm:prSet presAssocID="{F9E56FDB-4D3B-447B-B406-F3CE28724178}" presName="sibTrans" presStyleLbl="sibTrans2D1" presStyleIdx="3" presStyleCnt="5"/>
      <dgm:spPr>
        <a:prstGeom prst="leftArrow">
          <a:avLst/>
        </a:prstGeom>
      </dgm:spPr>
      <dgm:t>
        <a:bodyPr/>
        <a:lstStyle/>
        <a:p>
          <a:endParaRPr lang="ru-RU"/>
        </a:p>
      </dgm:t>
    </dgm:pt>
    <dgm:pt modelId="{C83D44E5-5A5D-4559-909A-4C4F1E3410E3}" type="pres">
      <dgm:prSet presAssocID="{F9E56FDB-4D3B-447B-B406-F3CE28724178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A6E081EB-7BDE-471D-9265-9CB1B73B9148}" type="pres">
      <dgm:prSet presAssocID="{829D09E2-4A2E-4FF8-B3BB-9EBF9EDB745C}" presName="node" presStyleLbl="node1" presStyleIdx="4" presStyleCnt="5" custScaleX="156267" custScaleY="131043" custRadScaleRad="180622" custRadScaleInc="-220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4A0F06-E603-45D1-95C3-9F9E9D97876A}" type="pres">
      <dgm:prSet presAssocID="{B930CE92-2706-4F1F-B320-41E3E7DB8984}" presName="sibTrans" presStyleLbl="sibTrans2D1" presStyleIdx="4" presStyleCnt="5"/>
      <dgm:spPr>
        <a:prstGeom prst="leftArrow">
          <a:avLst/>
        </a:prstGeom>
      </dgm:spPr>
      <dgm:t>
        <a:bodyPr/>
        <a:lstStyle/>
        <a:p>
          <a:endParaRPr lang="ru-RU"/>
        </a:p>
      </dgm:t>
    </dgm:pt>
    <dgm:pt modelId="{2F230111-5574-4D10-8E64-B55DAF344B52}" type="pres">
      <dgm:prSet presAssocID="{B930CE92-2706-4F1F-B320-41E3E7DB8984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459C9994-3BC1-4B71-80E1-85F7DFBCEC62}" srcId="{25B5A2DE-3D15-4671-9FDD-5DD67476A6F0}" destId="{46F907D7-1CBD-4D5E-972C-170C12DB2295}" srcOrd="0" destOrd="0" parTransId="{841A3967-642A-4A76-8154-513EEDDAEF5E}" sibTransId="{D673C4EB-498A-487C-B1FC-6517A19F8FDF}"/>
    <dgm:cxn modelId="{A41FECCA-5575-4933-8DD3-371030B6BD44}" type="presOf" srcId="{D673C4EB-498A-487C-B1FC-6517A19F8FDF}" destId="{0F634B1B-32B3-4878-A050-7BB127568119}" srcOrd="1" destOrd="0" presId="urn:microsoft.com/office/officeart/2005/8/layout/cycle7"/>
    <dgm:cxn modelId="{94D5111C-6333-4A15-B723-08F61AF9EECE}" type="presOf" srcId="{25B5A2DE-3D15-4671-9FDD-5DD67476A6F0}" destId="{8CBC5CC6-5ACD-4168-8427-E93C8FE4E2D5}" srcOrd="0" destOrd="0" presId="urn:microsoft.com/office/officeart/2005/8/layout/cycle7"/>
    <dgm:cxn modelId="{33F46472-3232-4FB3-B99E-F31958987477}" type="presOf" srcId="{46F907D7-1CBD-4D5E-972C-170C12DB2295}" destId="{8437A28A-6E6B-4EF8-B32F-61B079395AB8}" srcOrd="0" destOrd="0" presId="urn:microsoft.com/office/officeart/2005/8/layout/cycle7"/>
    <dgm:cxn modelId="{8C531342-71A7-48C7-A1A1-69C1778C835B}" type="presOf" srcId="{AF0F512C-D482-4F39-A080-4D7A6569A97F}" destId="{DB435AEE-83D7-409F-B954-DE1F90F38400}" srcOrd="1" destOrd="0" presId="urn:microsoft.com/office/officeart/2005/8/layout/cycle7"/>
    <dgm:cxn modelId="{A386B648-F1D7-4BAD-A8DB-F12B35713A39}" srcId="{25B5A2DE-3D15-4671-9FDD-5DD67476A6F0}" destId="{D58BAD08-7373-4865-AFB9-121988605725}" srcOrd="2" destOrd="0" parTransId="{10F96E77-3D4C-408B-B552-923133B75FAC}" sibTransId="{22D191E2-B4D0-433B-9874-B58A56783CEC}"/>
    <dgm:cxn modelId="{EEA2DCCF-E0AC-4568-9012-5947F8EE3663}" type="presOf" srcId="{829D09E2-4A2E-4FF8-B3BB-9EBF9EDB745C}" destId="{A6E081EB-7BDE-471D-9265-9CB1B73B9148}" srcOrd="0" destOrd="0" presId="urn:microsoft.com/office/officeart/2005/8/layout/cycle7"/>
    <dgm:cxn modelId="{51450B6F-DD0C-42FA-814F-60250F243EA2}" type="presOf" srcId="{22D191E2-B4D0-433B-9874-B58A56783CEC}" destId="{7BBD173A-CA22-49CB-AE98-05E419121794}" srcOrd="1" destOrd="0" presId="urn:microsoft.com/office/officeart/2005/8/layout/cycle7"/>
    <dgm:cxn modelId="{75D50673-C4C0-4AD2-A977-AD224A25E4B1}" type="presOf" srcId="{F9E56FDB-4D3B-447B-B406-F3CE28724178}" destId="{EF35DD0E-001D-43E7-93D0-D57C19E03706}" srcOrd="0" destOrd="0" presId="urn:microsoft.com/office/officeart/2005/8/layout/cycle7"/>
    <dgm:cxn modelId="{C2DB1F1C-EEEA-48FB-A500-7E3B9E258F2F}" type="presOf" srcId="{B930CE92-2706-4F1F-B320-41E3E7DB8984}" destId="{E24A0F06-E603-45D1-95C3-9F9E9D97876A}" srcOrd="0" destOrd="0" presId="urn:microsoft.com/office/officeart/2005/8/layout/cycle7"/>
    <dgm:cxn modelId="{FC29DB4D-1532-4F4D-8EC9-E60F8E7C5C0D}" type="presOf" srcId="{F9E56FDB-4D3B-447B-B406-F3CE28724178}" destId="{C83D44E5-5A5D-4559-909A-4C4F1E3410E3}" srcOrd="1" destOrd="0" presId="urn:microsoft.com/office/officeart/2005/8/layout/cycle7"/>
    <dgm:cxn modelId="{39DF849E-3A07-4A9C-90AB-7A21B28B3271}" type="presOf" srcId="{AF0F512C-D482-4F39-A080-4D7A6569A97F}" destId="{31A9BD08-7E28-4C46-B75E-43ECE2816A53}" srcOrd="0" destOrd="0" presId="urn:microsoft.com/office/officeart/2005/8/layout/cycle7"/>
    <dgm:cxn modelId="{185B4DE2-5EC4-4262-8B81-93574AC7B81A}" type="presOf" srcId="{D58BAD08-7373-4865-AFB9-121988605725}" destId="{3AB8E85F-26F2-4562-B440-E219DA03F9FC}" srcOrd="0" destOrd="0" presId="urn:microsoft.com/office/officeart/2005/8/layout/cycle7"/>
    <dgm:cxn modelId="{CF71C9AE-87F9-44EC-A447-35A26BE3E8DD}" type="presOf" srcId="{883B7970-7835-430A-AA2B-1362617F291D}" destId="{D97407E8-58CD-47FC-8297-556D27FA4BF7}" srcOrd="0" destOrd="0" presId="urn:microsoft.com/office/officeart/2005/8/layout/cycle7"/>
    <dgm:cxn modelId="{6B9062A3-F5B6-451E-8928-E9F361F75453}" srcId="{25B5A2DE-3D15-4671-9FDD-5DD67476A6F0}" destId="{1F73F65E-19AE-4F40-A884-C4FDE40DF9B2}" srcOrd="1" destOrd="0" parTransId="{9D693E5E-1C7E-488B-B875-FB513F1F553A}" sibTransId="{AF0F512C-D482-4F39-A080-4D7A6569A97F}"/>
    <dgm:cxn modelId="{9C0D4046-43D9-40DB-8142-126EA6C726B7}" type="presOf" srcId="{B930CE92-2706-4F1F-B320-41E3E7DB8984}" destId="{2F230111-5574-4D10-8E64-B55DAF344B52}" srcOrd="1" destOrd="0" presId="urn:microsoft.com/office/officeart/2005/8/layout/cycle7"/>
    <dgm:cxn modelId="{B6A4A281-88D3-4186-B29F-8DC567CCE870}" type="presOf" srcId="{D673C4EB-498A-487C-B1FC-6517A19F8FDF}" destId="{8772E8F6-4A1E-4595-9135-660EC6D83EB4}" srcOrd="0" destOrd="0" presId="urn:microsoft.com/office/officeart/2005/8/layout/cycle7"/>
    <dgm:cxn modelId="{B2D45183-40F1-4E1B-8467-9FE07D3C765B}" type="presOf" srcId="{22D191E2-B4D0-433B-9874-B58A56783CEC}" destId="{ABE541B0-C44B-460F-96F8-7B35E9D13A9F}" srcOrd="0" destOrd="0" presId="urn:microsoft.com/office/officeart/2005/8/layout/cycle7"/>
    <dgm:cxn modelId="{E9EC0BFA-8B24-45C6-A7C2-78BC5DABB579}" srcId="{25B5A2DE-3D15-4671-9FDD-5DD67476A6F0}" destId="{883B7970-7835-430A-AA2B-1362617F291D}" srcOrd="3" destOrd="0" parTransId="{D263F21A-DF8E-4B4C-A163-1C5E28B77BAF}" sibTransId="{F9E56FDB-4D3B-447B-B406-F3CE28724178}"/>
    <dgm:cxn modelId="{FAB2E541-662F-4268-B2C5-42484CAE6D18}" type="presOf" srcId="{1F73F65E-19AE-4F40-A884-C4FDE40DF9B2}" destId="{BD6D0E87-1247-4B7C-8004-D45F142875C9}" srcOrd="0" destOrd="0" presId="urn:microsoft.com/office/officeart/2005/8/layout/cycle7"/>
    <dgm:cxn modelId="{5A6EE0FC-40D1-45CF-B500-22C52FFBC366}" srcId="{25B5A2DE-3D15-4671-9FDD-5DD67476A6F0}" destId="{829D09E2-4A2E-4FF8-B3BB-9EBF9EDB745C}" srcOrd="4" destOrd="0" parTransId="{FCDDD973-FDD7-43AA-B693-9E07B9F413AB}" sibTransId="{B930CE92-2706-4F1F-B320-41E3E7DB8984}"/>
    <dgm:cxn modelId="{FC37CAF9-416F-4996-993A-5A51F47C8902}" type="presParOf" srcId="{8CBC5CC6-5ACD-4168-8427-E93C8FE4E2D5}" destId="{8437A28A-6E6B-4EF8-B32F-61B079395AB8}" srcOrd="0" destOrd="0" presId="urn:microsoft.com/office/officeart/2005/8/layout/cycle7"/>
    <dgm:cxn modelId="{EA64BAC9-07E7-4BA5-85C6-DB7792FD2E8A}" type="presParOf" srcId="{8CBC5CC6-5ACD-4168-8427-E93C8FE4E2D5}" destId="{8772E8F6-4A1E-4595-9135-660EC6D83EB4}" srcOrd="1" destOrd="0" presId="urn:microsoft.com/office/officeart/2005/8/layout/cycle7"/>
    <dgm:cxn modelId="{1E275C30-7214-4E3C-BBCD-AA4246BE6030}" type="presParOf" srcId="{8772E8F6-4A1E-4595-9135-660EC6D83EB4}" destId="{0F634B1B-32B3-4878-A050-7BB127568119}" srcOrd="0" destOrd="0" presId="urn:microsoft.com/office/officeart/2005/8/layout/cycle7"/>
    <dgm:cxn modelId="{3464876E-8D6E-46D5-9C24-FA425F170916}" type="presParOf" srcId="{8CBC5CC6-5ACD-4168-8427-E93C8FE4E2D5}" destId="{BD6D0E87-1247-4B7C-8004-D45F142875C9}" srcOrd="2" destOrd="0" presId="urn:microsoft.com/office/officeart/2005/8/layout/cycle7"/>
    <dgm:cxn modelId="{A2800E49-3C32-42FB-AC07-1417AF67C145}" type="presParOf" srcId="{8CBC5CC6-5ACD-4168-8427-E93C8FE4E2D5}" destId="{31A9BD08-7E28-4C46-B75E-43ECE2816A53}" srcOrd="3" destOrd="0" presId="urn:microsoft.com/office/officeart/2005/8/layout/cycle7"/>
    <dgm:cxn modelId="{7FF4B1AE-375F-46EB-A7D9-8D4C07EB2CC0}" type="presParOf" srcId="{31A9BD08-7E28-4C46-B75E-43ECE2816A53}" destId="{DB435AEE-83D7-409F-B954-DE1F90F38400}" srcOrd="0" destOrd="0" presId="urn:microsoft.com/office/officeart/2005/8/layout/cycle7"/>
    <dgm:cxn modelId="{A6B352FB-5FD7-4BA3-960D-27E46BAEE4EE}" type="presParOf" srcId="{8CBC5CC6-5ACD-4168-8427-E93C8FE4E2D5}" destId="{3AB8E85F-26F2-4562-B440-E219DA03F9FC}" srcOrd="4" destOrd="0" presId="urn:microsoft.com/office/officeart/2005/8/layout/cycle7"/>
    <dgm:cxn modelId="{43A7DE83-63FA-4EE5-B7DB-F106870F2353}" type="presParOf" srcId="{8CBC5CC6-5ACD-4168-8427-E93C8FE4E2D5}" destId="{ABE541B0-C44B-460F-96F8-7B35E9D13A9F}" srcOrd="5" destOrd="0" presId="urn:microsoft.com/office/officeart/2005/8/layout/cycle7"/>
    <dgm:cxn modelId="{D3A46A0F-94A6-4E0A-A19F-749A6BA420F9}" type="presParOf" srcId="{ABE541B0-C44B-460F-96F8-7B35E9D13A9F}" destId="{7BBD173A-CA22-49CB-AE98-05E419121794}" srcOrd="0" destOrd="0" presId="urn:microsoft.com/office/officeart/2005/8/layout/cycle7"/>
    <dgm:cxn modelId="{204574EF-FEB2-4A16-9DBF-797CCE9D13E7}" type="presParOf" srcId="{8CBC5CC6-5ACD-4168-8427-E93C8FE4E2D5}" destId="{D97407E8-58CD-47FC-8297-556D27FA4BF7}" srcOrd="6" destOrd="0" presId="urn:microsoft.com/office/officeart/2005/8/layout/cycle7"/>
    <dgm:cxn modelId="{14AE1EB1-CEBE-46D5-BBCF-D077DC6081EF}" type="presParOf" srcId="{8CBC5CC6-5ACD-4168-8427-E93C8FE4E2D5}" destId="{EF35DD0E-001D-43E7-93D0-D57C19E03706}" srcOrd="7" destOrd="0" presId="urn:microsoft.com/office/officeart/2005/8/layout/cycle7"/>
    <dgm:cxn modelId="{8E1039CF-04C9-4108-BB36-EB8BA00BE13A}" type="presParOf" srcId="{EF35DD0E-001D-43E7-93D0-D57C19E03706}" destId="{C83D44E5-5A5D-4559-909A-4C4F1E3410E3}" srcOrd="0" destOrd="0" presId="urn:microsoft.com/office/officeart/2005/8/layout/cycle7"/>
    <dgm:cxn modelId="{7C750597-1BA4-4FD2-AE24-9E7CEEAEB180}" type="presParOf" srcId="{8CBC5CC6-5ACD-4168-8427-E93C8FE4E2D5}" destId="{A6E081EB-7BDE-471D-9265-9CB1B73B9148}" srcOrd="8" destOrd="0" presId="urn:microsoft.com/office/officeart/2005/8/layout/cycle7"/>
    <dgm:cxn modelId="{E9B0C675-08E3-4BBC-B7DB-E74E407CE921}" type="presParOf" srcId="{8CBC5CC6-5ACD-4168-8427-E93C8FE4E2D5}" destId="{E24A0F06-E603-45D1-95C3-9F9E9D97876A}" srcOrd="9" destOrd="0" presId="urn:microsoft.com/office/officeart/2005/8/layout/cycle7"/>
    <dgm:cxn modelId="{E4C904A6-658F-44EF-A1FE-261296B61A64}" type="presParOf" srcId="{E24A0F06-E603-45D1-95C3-9F9E9D97876A}" destId="{2F230111-5574-4D10-8E64-B55DAF344B52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37A28A-6E6B-4EF8-B32F-61B079395AB8}">
      <dsp:nvSpPr>
        <dsp:cNvPr id="0" name=""/>
        <dsp:cNvSpPr/>
      </dsp:nvSpPr>
      <dsp:spPr>
        <a:xfrm>
          <a:off x="2484961" y="-123714"/>
          <a:ext cx="2631053" cy="649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39700">
            <a:schemeClr val="accent6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Витрати на житло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03972" y="-104703"/>
        <a:ext cx="2593031" cy="611066"/>
      </dsp:txXfrm>
    </dsp:sp>
    <dsp:sp modelId="{8772E8F6-4A1E-4595-9135-660EC6D83EB4}">
      <dsp:nvSpPr>
        <dsp:cNvPr id="0" name=""/>
        <dsp:cNvSpPr/>
      </dsp:nvSpPr>
      <dsp:spPr>
        <a:xfrm rot="1174164">
          <a:off x="5291284" y="717345"/>
          <a:ext cx="563485" cy="227180"/>
        </a:xfrm>
        <a:prstGeom prst="rightArrow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59438" y="762781"/>
        <a:ext cx="427177" cy="136308"/>
      </dsp:txXfrm>
    </dsp:sp>
    <dsp:sp modelId="{BD6D0E87-1247-4B7C-8004-D45F142875C9}">
      <dsp:nvSpPr>
        <dsp:cNvPr id="0" name=""/>
        <dsp:cNvSpPr/>
      </dsp:nvSpPr>
      <dsp:spPr>
        <a:xfrm>
          <a:off x="6432598" y="941834"/>
          <a:ext cx="1901776" cy="10653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39700">
            <a:schemeClr val="accent6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Вік готовності до батьківства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63802" y="973038"/>
        <a:ext cx="1839368" cy="1002966"/>
      </dsp:txXfrm>
    </dsp:sp>
    <dsp:sp modelId="{31A9BD08-7E28-4C46-B75E-43ECE2816A53}">
      <dsp:nvSpPr>
        <dsp:cNvPr id="0" name=""/>
        <dsp:cNvSpPr/>
      </dsp:nvSpPr>
      <dsp:spPr>
        <a:xfrm rot="9108588">
          <a:off x="5268574" y="2269124"/>
          <a:ext cx="669392" cy="319096"/>
        </a:xfrm>
        <a:prstGeom prst="rightArrow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5364303" y="2332943"/>
        <a:ext cx="477934" cy="191458"/>
      </dsp:txXfrm>
    </dsp:sp>
    <dsp:sp modelId="{3AB8E85F-26F2-4562-B440-E219DA03F9FC}">
      <dsp:nvSpPr>
        <dsp:cNvPr id="0" name=""/>
        <dsp:cNvSpPr/>
      </dsp:nvSpPr>
      <dsp:spPr>
        <a:xfrm>
          <a:off x="2559498" y="2873171"/>
          <a:ext cx="2718667" cy="9166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39700">
            <a:schemeClr val="accent6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Рішення про народження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дитини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86345" y="2900018"/>
        <a:ext cx="2664973" cy="862941"/>
      </dsp:txXfrm>
    </dsp:sp>
    <dsp:sp modelId="{ABE541B0-C44B-460F-96F8-7B35E9D13A9F}">
      <dsp:nvSpPr>
        <dsp:cNvPr id="0" name=""/>
        <dsp:cNvSpPr/>
      </dsp:nvSpPr>
      <dsp:spPr>
        <a:xfrm rot="16164423">
          <a:off x="3536289" y="2417351"/>
          <a:ext cx="563485" cy="227180"/>
        </a:xfrm>
        <a:prstGeom prst="leftArrow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3604443" y="2462787"/>
        <a:ext cx="427177" cy="136308"/>
      </dsp:txXfrm>
    </dsp:sp>
    <dsp:sp modelId="{D97407E8-58CD-47FC-8297-556D27FA4BF7}">
      <dsp:nvSpPr>
        <dsp:cNvPr id="0" name=""/>
        <dsp:cNvSpPr/>
      </dsp:nvSpPr>
      <dsp:spPr>
        <a:xfrm>
          <a:off x="3078237" y="1017077"/>
          <a:ext cx="1645205" cy="11517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39700">
            <a:schemeClr val="accent6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Вік 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/>
          </a:r>
          <a:b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uk-UA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початку проживання з партнером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11971" y="1050811"/>
        <a:ext cx="1577737" cy="1084306"/>
      </dsp:txXfrm>
    </dsp:sp>
    <dsp:sp modelId="{EF35DD0E-001D-43E7-93D0-D57C19E03706}">
      <dsp:nvSpPr>
        <dsp:cNvPr id="0" name=""/>
        <dsp:cNvSpPr/>
      </dsp:nvSpPr>
      <dsp:spPr>
        <a:xfrm rot="10971172">
          <a:off x="2271686" y="1412228"/>
          <a:ext cx="563485" cy="227180"/>
        </a:xfrm>
        <a:prstGeom prst="leftArrow">
          <a:avLst/>
        </a:prstGeom>
        <a:solidFill>
          <a:schemeClr val="accent1"/>
        </a:solidFill>
        <a:ln>
          <a:solidFill>
            <a:schemeClr val="accent3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2339840" y="1457664"/>
        <a:ext cx="427177" cy="136308"/>
      </dsp:txXfrm>
    </dsp:sp>
    <dsp:sp modelId="{A6E081EB-7BDE-471D-9265-9CB1B73B9148}">
      <dsp:nvSpPr>
        <dsp:cNvPr id="0" name=""/>
        <dsp:cNvSpPr/>
      </dsp:nvSpPr>
      <dsp:spPr>
        <a:xfrm>
          <a:off x="0" y="1023827"/>
          <a:ext cx="2028621" cy="8505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39700">
            <a:schemeClr val="accent6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Вік набуття окремого житла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913" y="1048740"/>
        <a:ext cx="1978795" cy="800758"/>
      </dsp:txXfrm>
    </dsp:sp>
    <dsp:sp modelId="{E24A0F06-E603-45D1-95C3-9F9E9D97876A}">
      <dsp:nvSpPr>
        <dsp:cNvPr id="0" name=""/>
        <dsp:cNvSpPr/>
      </dsp:nvSpPr>
      <dsp:spPr>
        <a:xfrm rot="20151972">
          <a:off x="2238091" y="661010"/>
          <a:ext cx="563485" cy="227180"/>
        </a:xfrm>
        <a:prstGeom prst="leftArrow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06245" y="706446"/>
        <a:ext cx="427177" cy="136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4988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4988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b="0">
                <a:cs typeface="+mn-cs"/>
              </a:defRPr>
            </a:lvl1pPr>
          </a:lstStyle>
          <a:p>
            <a:pPr>
              <a:defRPr/>
            </a:pPr>
            <a:fld id="{B595F797-21D5-4C05-A5BD-6E19CC4E96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516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7713"/>
            <a:ext cx="4953000" cy="37147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0113"/>
            <a:ext cx="4981575" cy="4465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4988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4988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b="0">
                <a:cs typeface="+mn-cs"/>
              </a:defRPr>
            </a:lvl1pPr>
          </a:lstStyle>
          <a:p>
            <a:pPr>
              <a:defRPr/>
            </a:pPr>
            <a:fld id="{91A2C685-844D-4667-B41A-68150B092F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8258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2C685-844D-4667-B41A-68150B092FC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1038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2C685-844D-4667-B41A-68150B092FC2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6130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Поточні проблеми:</a:t>
            </a:r>
          </a:p>
          <a:p>
            <a:pPr marL="171450" indent="-171450">
              <a:buFontTx/>
              <a:buChar char="-"/>
            </a:pPr>
            <a:r>
              <a:rPr lang="uk-UA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багатьом сім'ям не доступне якісне та відповідне потребам житло;</a:t>
            </a:r>
          </a:p>
          <a:p>
            <a:pPr marL="171450" indent="-171450">
              <a:buFontTx/>
              <a:buChar char="-"/>
            </a:pPr>
            <a:r>
              <a:rPr lang="uk-UA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найбільші проблеми з житлом та житловими умовами у багатодітних сім‘ях, сім‘ях з одним батьком і сім‘ях з особливими потребами;</a:t>
            </a:r>
          </a:p>
          <a:p>
            <a:pPr marL="171450" indent="-171450">
              <a:buFontTx/>
              <a:buChar char="-"/>
            </a:pPr>
            <a:r>
              <a:rPr lang="uk-UA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за оцінками, 51% багатодітних сімей потребують капітального ремонту житлових приміщень, в багатьох будинках відсутні елементарні умови життя - вода і каналізація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2C685-844D-4667-B41A-68150B092FC2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5987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1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53283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3538E8E-0040-413E-8DBE-E6A7D456FEB2}" type="slidenum">
              <a:rPr lang="ru-RU" smtClean="0"/>
              <a:pPr/>
              <a:t>15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003003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sz="1200" b="1" i="1" kern="1200" dirty="0" smtClean="0">
                <a:solidFill>
                  <a:schemeClr val="tx1"/>
                </a:solidFill>
                <a:effectLst/>
                <a:latin typeface="Times New Roman" charset="0"/>
                <a:ea typeface="MS PGothic" pitchFamily="34" charset="-128"/>
                <a:cs typeface="MS PGothic" charset="0"/>
              </a:rPr>
              <a:t>Відсутність належних житлових умов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Times New Roman" charset="0"/>
                <a:ea typeface="MS PGothic" pitchFamily="34" charset="-128"/>
                <a:cs typeface="MS PGothic" charset="0"/>
              </a:rPr>
              <a:t> ускладнює здійснення репродуктивних намірів у 41% респондентів опитування  «Сім’я і сімейні відносини, 2009», причому респонденти із обласних центрів частіше вказували на цю перепону.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sz="1200" kern="1200" dirty="0" smtClean="0">
                <a:solidFill>
                  <a:schemeClr val="tx1"/>
                </a:solidFill>
                <a:effectLst/>
                <a:latin typeface="Times New Roman" charset="0"/>
                <a:ea typeface="MS PGothic" pitchFamily="34" charset="-128"/>
                <a:cs typeface="MS PGothic" charset="0"/>
              </a:rPr>
              <a:t>Аналіз думок респондентів щодо основних перепон для народження бажаної кількості дітей у залежності від кількості дітей, яку респонденти хотіли б мати за наявності усіх необхідних умов, виявив не лише безперечне «лідерство» матеріального і житлового чинників, але й ту обставину, що чим більшою була бажана кількість дітей, тим більшою була й частота вибору цих чинників.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2C685-844D-4667-B41A-68150B092FC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442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належних</a:t>
            </a:r>
            <a:r>
              <a:rPr lang="ru-RU" dirty="0" smtClean="0"/>
              <a:t> </a:t>
            </a:r>
            <a:r>
              <a:rPr lang="ru-RU" dirty="0" err="1" smtClean="0"/>
              <a:t>житлових</a:t>
            </a:r>
            <a:r>
              <a:rPr lang="ru-RU" dirty="0" smtClean="0"/>
              <a:t> умов як </a:t>
            </a:r>
            <a:r>
              <a:rPr lang="ru-RU" dirty="0" err="1" smtClean="0"/>
              <a:t>перепона</a:t>
            </a:r>
            <a:r>
              <a:rPr lang="ru-RU" dirty="0" smtClean="0"/>
              <a:t> для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бажаної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частіше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групах</a:t>
            </a:r>
            <a:r>
              <a:rPr lang="ru-RU" dirty="0" smtClean="0"/>
              <a:t>, </a:t>
            </a:r>
            <a:r>
              <a:rPr lang="ru-RU" dirty="0" err="1" smtClean="0"/>
              <a:t>називалась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респондентів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планували</a:t>
            </a:r>
            <a:r>
              <a:rPr lang="ru-RU" dirty="0" smtClean="0"/>
              <a:t> </a:t>
            </a:r>
            <a:r>
              <a:rPr lang="ru-RU" dirty="0" err="1" smtClean="0"/>
              <a:t>обмежитись</a:t>
            </a:r>
            <a:r>
              <a:rPr lang="ru-RU" dirty="0" smtClean="0"/>
              <a:t> </a:t>
            </a:r>
            <a:r>
              <a:rPr lang="ru-RU" dirty="0" err="1" smtClean="0"/>
              <a:t>народженням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, але за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необхідних</a:t>
            </a:r>
            <a:r>
              <a:rPr lang="ru-RU" dirty="0" smtClean="0"/>
              <a:t> умов </a:t>
            </a:r>
            <a:r>
              <a:rPr lang="ru-RU" dirty="0" err="1" smtClean="0"/>
              <a:t>хотіли</a:t>
            </a:r>
            <a:r>
              <a:rPr lang="ru-RU" dirty="0" smtClean="0"/>
              <a:t> б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(51,6%). </a:t>
            </a:r>
            <a:r>
              <a:rPr lang="ru-RU" dirty="0" err="1" smtClean="0"/>
              <a:t>Однак</a:t>
            </a:r>
            <a:r>
              <a:rPr lang="ru-RU" dirty="0" smtClean="0"/>
              <a:t> й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опитаних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планували</a:t>
            </a:r>
            <a:r>
              <a:rPr lang="ru-RU" dirty="0" smtClean="0"/>
              <a:t> </a:t>
            </a:r>
            <a:r>
              <a:rPr lang="ru-RU" dirty="0" err="1" smtClean="0"/>
              <a:t>народити</a:t>
            </a:r>
            <a:r>
              <a:rPr lang="ru-RU" dirty="0" smtClean="0"/>
              <a:t> одну </a:t>
            </a:r>
            <a:r>
              <a:rPr lang="ru-RU" dirty="0" err="1" smtClean="0"/>
              <a:t>дитину</a:t>
            </a:r>
            <a:r>
              <a:rPr lang="ru-RU" dirty="0" smtClean="0"/>
              <a:t>, але за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необхідних</a:t>
            </a:r>
            <a:r>
              <a:rPr lang="ru-RU" dirty="0" smtClean="0"/>
              <a:t> умов </a:t>
            </a:r>
            <a:r>
              <a:rPr lang="ru-RU" dirty="0" err="1" smtClean="0"/>
              <a:t>хотіли</a:t>
            </a:r>
            <a:r>
              <a:rPr lang="ru-RU" dirty="0" smtClean="0"/>
              <a:t> б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двоє</a:t>
            </a:r>
            <a:r>
              <a:rPr lang="ru-RU" dirty="0" smtClean="0"/>
              <a:t> й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тих,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відмовлявся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бажаної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через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належних</a:t>
            </a:r>
            <a:r>
              <a:rPr lang="ru-RU" dirty="0" smtClean="0"/>
              <a:t> </a:t>
            </a:r>
            <a:r>
              <a:rPr lang="ru-RU" dirty="0" err="1" smtClean="0"/>
              <a:t>житлових</a:t>
            </a:r>
            <a:r>
              <a:rPr lang="ru-RU" dirty="0" smtClean="0"/>
              <a:t> умов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більшою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загальній</a:t>
            </a:r>
            <a:r>
              <a:rPr lang="ru-RU" dirty="0" smtClean="0"/>
              <a:t> </a:t>
            </a:r>
            <a:r>
              <a:rPr lang="ru-RU" dirty="0" err="1" smtClean="0"/>
              <a:t>сукупності</a:t>
            </a:r>
            <a:r>
              <a:rPr lang="ru-RU" dirty="0" smtClean="0"/>
              <a:t> </a:t>
            </a:r>
            <a:r>
              <a:rPr lang="ru-RU" dirty="0" err="1" smtClean="0"/>
              <a:t>респондентів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2C685-844D-4667-B41A-68150B092FC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442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2C685-844D-4667-B41A-68150B092FC2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130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2C685-844D-4667-B41A-68150B092FC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876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належних</a:t>
            </a:r>
            <a:r>
              <a:rPr lang="ru-RU" dirty="0" smtClean="0"/>
              <a:t> </a:t>
            </a:r>
            <a:r>
              <a:rPr lang="ru-RU" dirty="0" err="1" smtClean="0"/>
              <a:t>житлових</a:t>
            </a:r>
            <a:r>
              <a:rPr lang="ru-RU" dirty="0" smtClean="0"/>
              <a:t> умов як </a:t>
            </a:r>
            <a:r>
              <a:rPr lang="ru-RU" dirty="0" err="1" smtClean="0"/>
              <a:t>перепона</a:t>
            </a:r>
            <a:r>
              <a:rPr lang="ru-RU" dirty="0" smtClean="0"/>
              <a:t> для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бажаної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частіше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групах</a:t>
            </a:r>
            <a:r>
              <a:rPr lang="ru-RU" dirty="0" smtClean="0"/>
              <a:t>, </a:t>
            </a:r>
            <a:r>
              <a:rPr lang="ru-RU" dirty="0" err="1" smtClean="0"/>
              <a:t>називалась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респондентів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планували</a:t>
            </a:r>
            <a:r>
              <a:rPr lang="ru-RU" dirty="0" smtClean="0"/>
              <a:t> </a:t>
            </a:r>
            <a:r>
              <a:rPr lang="ru-RU" dirty="0" err="1" smtClean="0"/>
              <a:t>обмежитись</a:t>
            </a:r>
            <a:r>
              <a:rPr lang="ru-RU" dirty="0" smtClean="0"/>
              <a:t> </a:t>
            </a:r>
            <a:r>
              <a:rPr lang="ru-RU" dirty="0" err="1" smtClean="0"/>
              <a:t>народженням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, але за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необхідних</a:t>
            </a:r>
            <a:r>
              <a:rPr lang="ru-RU" dirty="0" smtClean="0"/>
              <a:t> умов </a:t>
            </a:r>
            <a:r>
              <a:rPr lang="ru-RU" dirty="0" err="1" smtClean="0"/>
              <a:t>хотіли</a:t>
            </a:r>
            <a:r>
              <a:rPr lang="ru-RU" dirty="0" smtClean="0"/>
              <a:t> б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(51,6%). </a:t>
            </a:r>
            <a:r>
              <a:rPr lang="ru-RU" dirty="0" err="1" smtClean="0"/>
              <a:t>Однак</a:t>
            </a:r>
            <a:r>
              <a:rPr lang="ru-RU" dirty="0" smtClean="0"/>
              <a:t> й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опитаних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планували</a:t>
            </a:r>
            <a:r>
              <a:rPr lang="ru-RU" dirty="0" smtClean="0"/>
              <a:t> </a:t>
            </a:r>
            <a:r>
              <a:rPr lang="ru-RU" dirty="0" err="1" smtClean="0"/>
              <a:t>народити</a:t>
            </a:r>
            <a:r>
              <a:rPr lang="ru-RU" dirty="0" smtClean="0"/>
              <a:t> одну </a:t>
            </a:r>
            <a:r>
              <a:rPr lang="ru-RU" dirty="0" err="1" smtClean="0"/>
              <a:t>дитину</a:t>
            </a:r>
            <a:r>
              <a:rPr lang="ru-RU" dirty="0" smtClean="0"/>
              <a:t>, але за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необхідних</a:t>
            </a:r>
            <a:r>
              <a:rPr lang="ru-RU" dirty="0" smtClean="0"/>
              <a:t> умов </a:t>
            </a:r>
            <a:r>
              <a:rPr lang="ru-RU" dirty="0" err="1" smtClean="0"/>
              <a:t>хотіли</a:t>
            </a:r>
            <a:r>
              <a:rPr lang="ru-RU" dirty="0" smtClean="0"/>
              <a:t> б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двоє</a:t>
            </a:r>
            <a:r>
              <a:rPr lang="ru-RU" dirty="0" smtClean="0"/>
              <a:t> й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тих,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відмовлявся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бажаної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через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належних</a:t>
            </a:r>
            <a:r>
              <a:rPr lang="ru-RU" dirty="0" smtClean="0"/>
              <a:t> </a:t>
            </a:r>
            <a:r>
              <a:rPr lang="ru-RU" dirty="0" err="1" smtClean="0"/>
              <a:t>житлових</a:t>
            </a:r>
            <a:r>
              <a:rPr lang="ru-RU" dirty="0" smtClean="0"/>
              <a:t> умов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більшою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загальній</a:t>
            </a:r>
            <a:r>
              <a:rPr lang="ru-RU" dirty="0" smtClean="0"/>
              <a:t> </a:t>
            </a:r>
            <a:r>
              <a:rPr lang="ru-RU" dirty="0" err="1" smtClean="0"/>
              <a:t>сукупності</a:t>
            </a:r>
            <a:r>
              <a:rPr lang="ru-RU" dirty="0" smtClean="0"/>
              <a:t> </a:t>
            </a:r>
            <a:r>
              <a:rPr lang="ru-RU" dirty="0" err="1" smtClean="0"/>
              <a:t>респондентів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2C685-844D-4667-B41A-68150B092FC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442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sz="1200" dirty="0" smtClean="0"/>
              <a:t>Джерело: загальнонаціональне опитування з питань зовнішньої трудової міграції 2012 р.</a:t>
            </a:r>
            <a:endParaRPr lang="ru-RU" sz="12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2C685-844D-4667-B41A-68150B092FC2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712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Парний коефіцієнт кореляції між середньою кількістю кімнат на особу й сумарним коефіцієнтам народжуваності – 0,70 ( </a:t>
            </a:r>
            <a:r>
              <a:rPr lang="ru-RU" dirty="0" smtClean="0"/>
              <a:t>для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представлених</a:t>
            </a:r>
            <a:r>
              <a:rPr lang="ru-RU" baseline="0" dirty="0" smtClean="0"/>
              <a:t> </a:t>
            </a:r>
            <a:r>
              <a:rPr lang="uk-UA" dirty="0" smtClean="0"/>
              <a:t>країн</a:t>
            </a:r>
            <a:r>
              <a:rPr lang="uk-UA" baseline="0" dirty="0" smtClean="0"/>
              <a:t> Європи). </a:t>
            </a:r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2C685-844D-4667-B41A-68150B092FC2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147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Молоді пари у країнах Європи повинні накопичити значні заощадження та досягти стабільного доходу, перш ніж придбати власне житло, що розглядається як передумова для народження дитини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Mulder and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Billari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2010).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2C685-844D-4667-B41A-68150B092FC2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96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uk-UA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7EC07-ED9E-4B09-AAC4-D5A5934F43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94CCA-2E9F-42C1-824C-CC63EF48F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769167-D0A7-4772-8122-AB7594691620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76C9E-30A1-432C-8DEB-1506445EF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124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523F3-9001-4BB5-A65D-ED36BF6EB4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8F5F5-D3FC-4E21-BAA9-285BE27AC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F2992-9E2C-4CDE-B571-7D4DB22A87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7BFF4-ADFA-4CCC-9287-7B6AB36032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6EC53-17DC-468B-9A45-E632B55463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B48AD-B2B6-4891-8759-D12A00DB7B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BCA28-D6DB-4180-9B39-3DC686BA81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965CA-1E93-47C4-9FE7-271A1F5A7B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9287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287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248400"/>
            <a:ext cx="1447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cs typeface="+mn-cs"/>
              </a:defRPr>
            </a:lvl1pPr>
          </a:lstStyle>
          <a:p>
            <a:pPr>
              <a:defRPr/>
            </a:pPr>
            <a:fld id="{92EF91A6-79B1-424E-B7A4-F4506BD75B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0" name="Group 15"/>
          <p:cNvGrpSpPr>
            <a:grpSpLocks/>
          </p:cNvGrpSpPr>
          <p:nvPr/>
        </p:nvGrpSpPr>
        <p:grpSpPr bwMode="auto">
          <a:xfrm>
            <a:off x="892175" y="206375"/>
            <a:ext cx="7342188" cy="387350"/>
            <a:chOff x="720" y="96"/>
            <a:chExt cx="5040" cy="244"/>
          </a:xfrm>
        </p:grpSpPr>
        <p:sp>
          <p:nvSpPr>
            <p:cNvPr id="1033" name="Rectangle 16"/>
            <p:cNvSpPr>
              <a:spLocks noChangeArrowheads="1"/>
            </p:cNvSpPr>
            <p:nvPr/>
          </p:nvSpPr>
          <p:spPr bwMode="auto">
            <a:xfrm>
              <a:off x="720" y="96"/>
              <a:ext cx="5028" cy="24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sz="16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ru-RU" smtClean="0">
                <a:cs typeface="+mn-cs"/>
              </a:endParaRPr>
            </a:p>
          </p:txBody>
        </p:sp>
        <p:sp>
          <p:nvSpPr>
            <p:cNvPr id="1034" name="Rectangle 17"/>
            <p:cNvSpPr>
              <a:spLocks noChangeArrowheads="1"/>
            </p:cNvSpPr>
            <p:nvPr/>
          </p:nvSpPr>
          <p:spPr bwMode="auto">
            <a:xfrm>
              <a:off x="732" y="96"/>
              <a:ext cx="5028" cy="7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sz="16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ru-RU" smtClean="0">
                <a:cs typeface="+mn-cs"/>
              </a:endParaRPr>
            </a:p>
          </p:txBody>
        </p:sp>
        <p:sp>
          <p:nvSpPr>
            <p:cNvPr id="1035" name="Freeform 18"/>
            <p:cNvSpPr>
              <a:spLocks/>
            </p:cNvSpPr>
            <p:nvPr/>
          </p:nvSpPr>
          <p:spPr bwMode="auto">
            <a:xfrm>
              <a:off x="819" y="126"/>
              <a:ext cx="2444" cy="63"/>
            </a:xfrm>
            <a:custGeom>
              <a:avLst/>
              <a:gdLst>
                <a:gd name="T0" fmla="*/ 2387 w 2444"/>
                <a:gd name="T1" fmla="*/ 12 h 63"/>
                <a:gd name="T2" fmla="*/ 2279 w 2444"/>
                <a:gd name="T3" fmla="*/ 38 h 63"/>
                <a:gd name="T4" fmla="*/ 2193 w 2444"/>
                <a:gd name="T5" fmla="*/ 16 h 63"/>
                <a:gd name="T6" fmla="*/ 2113 w 2444"/>
                <a:gd name="T7" fmla="*/ 2 h 63"/>
                <a:gd name="T8" fmla="*/ 2023 w 2444"/>
                <a:gd name="T9" fmla="*/ 29 h 63"/>
                <a:gd name="T10" fmla="*/ 1928 w 2444"/>
                <a:gd name="T11" fmla="*/ 33 h 63"/>
                <a:gd name="T12" fmla="*/ 1847 w 2444"/>
                <a:gd name="T13" fmla="*/ 6 h 63"/>
                <a:gd name="T14" fmla="*/ 1788 w 2444"/>
                <a:gd name="T15" fmla="*/ 5 h 63"/>
                <a:gd name="T16" fmla="*/ 1724 w 2444"/>
                <a:gd name="T17" fmla="*/ 26 h 63"/>
                <a:gd name="T18" fmla="*/ 1654 w 2444"/>
                <a:gd name="T19" fmla="*/ 40 h 63"/>
                <a:gd name="T20" fmla="*/ 1568 w 2444"/>
                <a:gd name="T21" fmla="*/ 17 h 63"/>
                <a:gd name="T22" fmla="*/ 1505 w 2444"/>
                <a:gd name="T23" fmla="*/ 2 h 63"/>
                <a:gd name="T24" fmla="*/ 1441 w 2444"/>
                <a:gd name="T25" fmla="*/ 16 h 63"/>
                <a:gd name="T26" fmla="*/ 1339 w 2444"/>
                <a:gd name="T27" fmla="*/ 40 h 63"/>
                <a:gd name="T28" fmla="*/ 1253 w 2444"/>
                <a:gd name="T29" fmla="*/ 20 h 63"/>
                <a:gd name="T30" fmla="*/ 1188 w 2444"/>
                <a:gd name="T31" fmla="*/ 2 h 63"/>
                <a:gd name="T32" fmla="*/ 1103 w 2444"/>
                <a:gd name="T33" fmla="*/ 24 h 63"/>
                <a:gd name="T34" fmla="*/ 1003 w 2444"/>
                <a:gd name="T35" fmla="*/ 40 h 63"/>
                <a:gd name="T36" fmla="*/ 920 w 2444"/>
                <a:gd name="T37" fmla="*/ 12 h 63"/>
                <a:gd name="T38" fmla="*/ 858 w 2444"/>
                <a:gd name="T39" fmla="*/ 5 h 63"/>
                <a:gd name="T40" fmla="*/ 765 w 2444"/>
                <a:gd name="T41" fmla="*/ 32 h 63"/>
                <a:gd name="T42" fmla="*/ 669 w 2444"/>
                <a:gd name="T43" fmla="*/ 36 h 63"/>
                <a:gd name="T44" fmla="*/ 587 w 2444"/>
                <a:gd name="T45" fmla="*/ 8 h 63"/>
                <a:gd name="T46" fmla="*/ 544 w 2444"/>
                <a:gd name="T47" fmla="*/ 5 h 63"/>
                <a:gd name="T48" fmla="*/ 450 w 2444"/>
                <a:gd name="T49" fmla="*/ 33 h 63"/>
                <a:gd name="T50" fmla="*/ 353 w 2444"/>
                <a:gd name="T51" fmla="*/ 37 h 63"/>
                <a:gd name="T52" fmla="*/ 271 w 2444"/>
                <a:gd name="T53" fmla="*/ 10 h 63"/>
                <a:gd name="T54" fmla="*/ 190 w 2444"/>
                <a:gd name="T55" fmla="*/ 16 h 63"/>
                <a:gd name="T56" fmla="*/ 90 w 2444"/>
                <a:gd name="T57" fmla="*/ 42 h 63"/>
                <a:gd name="T58" fmla="*/ 0 w 2444"/>
                <a:gd name="T59" fmla="*/ 24 h 63"/>
                <a:gd name="T60" fmla="*/ 48 w 2444"/>
                <a:gd name="T61" fmla="*/ 59 h 63"/>
                <a:gd name="T62" fmla="*/ 147 w 2444"/>
                <a:gd name="T63" fmla="*/ 50 h 63"/>
                <a:gd name="T64" fmla="*/ 235 w 2444"/>
                <a:gd name="T65" fmla="*/ 25 h 63"/>
                <a:gd name="T66" fmla="*/ 316 w 2444"/>
                <a:gd name="T67" fmla="*/ 42 h 63"/>
                <a:gd name="T68" fmla="*/ 405 w 2444"/>
                <a:gd name="T69" fmla="*/ 60 h 63"/>
                <a:gd name="T70" fmla="*/ 504 w 2444"/>
                <a:gd name="T71" fmla="*/ 34 h 63"/>
                <a:gd name="T72" fmla="*/ 559 w 2444"/>
                <a:gd name="T73" fmla="*/ 24 h 63"/>
                <a:gd name="T74" fmla="*/ 633 w 2444"/>
                <a:gd name="T75" fmla="*/ 44 h 63"/>
                <a:gd name="T76" fmla="*/ 721 w 2444"/>
                <a:gd name="T77" fmla="*/ 60 h 63"/>
                <a:gd name="T78" fmla="*/ 821 w 2444"/>
                <a:gd name="T79" fmla="*/ 35 h 63"/>
                <a:gd name="T80" fmla="*/ 901 w 2444"/>
                <a:gd name="T81" fmla="*/ 26 h 63"/>
                <a:gd name="T82" fmla="*/ 983 w 2444"/>
                <a:gd name="T83" fmla="*/ 54 h 63"/>
                <a:gd name="T84" fmla="*/ 1080 w 2444"/>
                <a:gd name="T85" fmla="*/ 51 h 63"/>
                <a:gd name="T86" fmla="*/ 1172 w 2444"/>
                <a:gd name="T87" fmla="*/ 24 h 63"/>
                <a:gd name="T88" fmla="*/ 1253 w 2444"/>
                <a:gd name="T89" fmla="*/ 37 h 63"/>
                <a:gd name="T90" fmla="*/ 1339 w 2444"/>
                <a:gd name="T91" fmla="*/ 59 h 63"/>
                <a:gd name="T92" fmla="*/ 1439 w 2444"/>
                <a:gd name="T93" fmla="*/ 35 h 63"/>
                <a:gd name="T94" fmla="*/ 1504 w 2444"/>
                <a:gd name="T95" fmla="*/ 21 h 63"/>
                <a:gd name="T96" fmla="*/ 1569 w 2444"/>
                <a:gd name="T97" fmla="*/ 38 h 63"/>
                <a:gd name="T98" fmla="*/ 1655 w 2444"/>
                <a:gd name="T99" fmla="*/ 59 h 63"/>
                <a:gd name="T100" fmla="*/ 1725 w 2444"/>
                <a:gd name="T101" fmla="*/ 46 h 63"/>
                <a:gd name="T102" fmla="*/ 1788 w 2444"/>
                <a:gd name="T103" fmla="*/ 25 h 63"/>
                <a:gd name="T104" fmla="*/ 1847 w 2444"/>
                <a:gd name="T105" fmla="*/ 24 h 63"/>
                <a:gd name="T106" fmla="*/ 1929 w 2444"/>
                <a:gd name="T107" fmla="*/ 52 h 63"/>
                <a:gd name="T108" fmla="*/ 2023 w 2444"/>
                <a:gd name="T109" fmla="*/ 49 h 63"/>
                <a:gd name="T110" fmla="*/ 2113 w 2444"/>
                <a:gd name="T111" fmla="*/ 22 h 63"/>
                <a:gd name="T112" fmla="*/ 2193 w 2444"/>
                <a:gd name="T113" fmla="*/ 35 h 63"/>
                <a:gd name="T114" fmla="*/ 2279 w 2444"/>
                <a:gd name="T115" fmla="*/ 57 h 63"/>
                <a:gd name="T116" fmla="*/ 2387 w 2444"/>
                <a:gd name="T117" fmla="*/ 33 h 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3">
                  <a:moveTo>
                    <a:pt x="2443" y="0"/>
                  </a:moveTo>
                  <a:lnTo>
                    <a:pt x="2443" y="0"/>
                  </a:lnTo>
                  <a:lnTo>
                    <a:pt x="2437" y="0"/>
                  </a:lnTo>
                  <a:lnTo>
                    <a:pt x="2429" y="1"/>
                  </a:lnTo>
                  <a:lnTo>
                    <a:pt x="2422" y="2"/>
                  </a:lnTo>
                  <a:lnTo>
                    <a:pt x="2413" y="4"/>
                  </a:lnTo>
                  <a:lnTo>
                    <a:pt x="2405" y="7"/>
                  </a:lnTo>
                  <a:lnTo>
                    <a:pt x="2396" y="10"/>
                  </a:lnTo>
                  <a:lnTo>
                    <a:pt x="2387" y="12"/>
                  </a:lnTo>
                  <a:lnTo>
                    <a:pt x="2377" y="15"/>
                  </a:lnTo>
                  <a:lnTo>
                    <a:pt x="2366" y="20"/>
                  </a:lnTo>
                  <a:lnTo>
                    <a:pt x="2353" y="24"/>
                  </a:lnTo>
                  <a:lnTo>
                    <a:pt x="2341" y="27"/>
                  </a:lnTo>
                  <a:lnTo>
                    <a:pt x="2328" y="31"/>
                  </a:lnTo>
                  <a:lnTo>
                    <a:pt x="2316" y="34"/>
                  </a:lnTo>
                  <a:lnTo>
                    <a:pt x="2303" y="36"/>
                  </a:lnTo>
                  <a:lnTo>
                    <a:pt x="2291" y="37"/>
                  </a:lnTo>
                  <a:lnTo>
                    <a:pt x="2279" y="38"/>
                  </a:lnTo>
                  <a:lnTo>
                    <a:pt x="2268" y="37"/>
                  </a:lnTo>
                  <a:lnTo>
                    <a:pt x="2258" y="37"/>
                  </a:lnTo>
                  <a:lnTo>
                    <a:pt x="2247" y="34"/>
                  </a:lnTo>
                  <a:lnTo>
                    <a:pt x="2238" y="32"/>
                  </a:lnTo>
                  <a:lnTo>
                    <a:pt x="2229" y="29"/>
                  </a:lnTo>
                  <a:lnTo>
                    <a:pt x="2219" y="26"/>
                  </a:lnTo>
                  <a:lnTo>
                    <a:pt x="2211" y="22"/>
                  </a:lnTo>
                  <a:lnTo>
                    <a:pt x="2201" y="19"/>
                  </a:lnTo>
                  <a:lnTo>
                    <a:pt x="2193" y="16"/>
                  </a:lnTo>
                  <a:lnTo>
                    <a:pt x="2184" y="12"/>
                  </a:lnTo>
                  <a:lnTo>
                    <a:pt x="2175" y="9"/>
                  </a:lnTo>
                  <a:lnTo>
                    <a:pt x="2166" y="7"/>
                  </a:lnTo>
                  <a:lnTo>
                    <a:pt x="2156" y="4"/>
                  </a:lnTo>
                  <a:lnTo>
                    <a:pt x="2148" y="2"/>
                  </a:lnTo>
                  <a:lnTo>
                    <a:pt x="2138" y="1"/>
                  </a:lnTo>
                  <a:lnTo>
                    <a:pt x="2128" y="1"/>
                  </a:lnTo>
                  <a:lnTo>
                    <a:pt x="2121" y="1"/>
                  </a:lnTo>
                  <a:lnTo>
                    <a:pt x="2113" y="2"/>
                  </a:lnTo>
                  <a:lnTo>
                    <a:pt x="2104" y="4"/>
                  </a:lnTo>
                  <a:lnTo>
                    <a:pt x="2096" y="7"/>
                  </a:lnTo>
                  <a:lnTo>
                    <a:pt x="2086" y="10"/>
                  </a:lnTo>
                  <a:lnTo>
                    <a:pt x="2076" y="12"/>
                  </a:lnTo>
                  <a:lnTo>
                    <a:pt x="2066" y="16"/>
                  </a:lnTo>
                  <a:lnTo>
                    <a:pt x="2056" y="20"/>
                  </a:lnTo>
                  <a:lnTo>
                    <a:pt x="2045" y="23"/>
                  </a:lnTo>
                  <a:lnTo>
                    <a:pt x="2034" y="27"/>
                  </a:lnTo>
                  <a:lnTo>
                    <a:pt x="2023" y="29"/>
                  </a:lnTo>
                  <a:lnTo>
                    <a:pt x="2012" y="33"/>
                  </a:lnTo>
                  <a:lnTo>
                    <a:pt x="2002" y="35"/>
                  </a:lnTo>
                  <a:lnTo>
                    <a:pt x="1991" y="37"/>
                  </a:lnTo>
                  <a:lnTo>
                    <a:pt x="1980" y="38"/>
                  </a:lnTo>
                  <a:lnTo>
                    <a:pt x="1969" y="38"/>
                  </a:lnTo>
                  <a:lnTo>
                    <a:pt x="1958" y="38"/>
                  </a:lnTo>
                  <a:lnTo>
                    <a:pt x="1948" y="37"/>
                  </a:lnTo>
                  <a:lnTo>
                    <a:pt x="1939" y="35"/>
                  </a:lnTo>
                  <a:lnTo>
                    <a:pt x="1928" y="33"/>
                  </a:lnTo>
                  <a:lnTo>
                    <a:pt x="1919" y="31"/>
                  </a:lnTo>
                  <a:lnTo>
                    <a:pt x="1910" y="28"/>
                  </a:lnTo>
                  <a:lnTo>
                    <a:pt x="1901" y="25"/>
                  </a:lnTo>
                  <a:lnTo>
                    <a:pt x="1891" y="21"/>
                  </a:lnTo>
                  <a:lnTo>
                    <a:pt x="1883" y="18"/>
                  </a:lnTo>
                  <a:lnTo>
                    <a:pt x="1874" y="15"/>
                  </a:lnTo>
                  <a:lnTo>
                    <a:pt x="1865" y="11"/>
                  </a:lnTo>
                  <a:lnTo>
                    <a:pt x="1856" y="9"/>
                  </a:lnTo>
                  <a:lnTo>
                    <a:pt x="1847" y="6"/>
                  </a:lnTo>
                  <a:lnTo>
                    <a:pt x="1837" y="4"/>
                  </a:lnTo>
                  <a:lnTo>
                    <a:pt x="1828" y="2"/>
                  </a:lnTo>
                  <a:lnTo>
                    <a:pt x="1819" y="1"/>
                  </a:lnTo>
                  <a:lnTo>
                    <a:pt x="1814" y="1"/>
                  </a:lnTo>
                  <a:lnTo>
                    <a:pt x="1809" y="1"/>
                  </a:lnTo>
                  <a:lnTo>
                    <a:pt x="1804" y="2"/>
                  </a:lnTo>
                  <a:lnTo>
                    <a:pt x="1799" y="3"/>
                  </a:lnTo>
                  <a:lnTo>
                    <a:pt x="1794" y="4"/>
                  </a:lnTo>
                  <a:lnTo>
                    <a:pt x="1788" y="5"/>
                  </a:lnTo>
                  <a:lnTo>
                    <a:pt x="1782" y="7"/>
                  </a:lnTo>
                  <a:lnTo>
                    <a:pt x="1776" y="9"/>
                  </a:lnTo>
                  <a:lnTo>
                    <a:pt x="1769" y="11"/>
                  </a:lnTo>
                  <a:lnTo>
                    <a:pt x="1762" y="14"/>
                  </a:lnTo>
                  <a:lnTo>
                    <a:pt x="1755" y="16"/>
                  </a:lnTo>
                  <a:lnTo>
                    <a:pt x="1747" y="18"/>
                  </a:lnTo>
                  <a:lnTo>
                    <a:pt x="1740" y="21"/>
                  </a:lnTo>
                  <a:lnTo>
                    <a:pt x="1732" y="24"/>
                  </a:lnTo>
                  <a:lnTo>
                    <a:pt x="1724" y="26"/>
                  </a:lnTo>
                  <a:lnTo>
                    <a:pt x="1716" y="28"/>
                  </a:lnTo>
                  <a:lnTo>
                    <a:pt x="1708" y="31"/>
                  </a:lnTo>
                  <a:lnTo>
                    <a:pt x="1700" y="33"/>
                  </a:lnTo>
                  <a:lnTo>
                    <a:pt x="1692" y="34"/>
                  </a:lnTo>
                  <a:lnTo>
                    <a:pt x="1684" y="36"/>
                  </a:lnTo>
                  <a:lnTo>
                    <a:pt x="1677" y="37"/>
                  </a:lnTo>
                  <a:lnTo>
                    <a:pt x="1670" y="38"/>
                  </a:lnTo>
                  <a:lnTo>
                    <a:pt x="1662" y="39"/>
                  </a:lnTo>
                  <a:lnTo>
                    <a:pt x="1654" y="40"/>
                  </a:lnTo>
                  <a:lnTo>
                    <a:pt x="1643" y="39"/>
                  </a:lnTo>
                  <a:lnTo>
                    <a:pt x="1633" y="38"/>
                  </a:lnTo>
                  <a:lnTo>
                    <a:pt x="1624" y="36"/>
                  </a:lnTo>
                  <a:lnTo>
                    <a:pt x="1614" y="34"/>
                  </a:lnTo>
                  <a:lnTo>
                    <a:pt x="1604" y="31"/>
                  </a:lnTo>
                  <a:lnTo>
                    <a:pt x="1596" y="28"/>
                  </a:lnTo>
                  <a:lnTo>
                    <a:pt x="1586" y="24"/>
                  </a:lnTo>
                  <a:lnTo>
                    <a:pt x="1577" y="21"/>
                  </a:lnTo>
                  <a:lnTo>
                    <a:pt x="1568" y="17"/>
                  </a:lnTo>
                  <a:lnTo>
                    <a:pt x="1559" y="14"/>
                  </a:lnTo>
                  <a:lnTo>
                    <a:pt x="1551" y="11"/>
                  </a:lnTo>
                  <a:lnTo>
                    <a:pt x="1542" y="8"/>
                  </a:lnTo>
                  <a:lnTo>
                    <a:pt x="1533" y="5"/>
                  </a:lnTo>
                  <a:lnTo>
                    <a:pt x="1523" y="4"/>
                  </a:lnTo>
                  <a:lnTo>
                    <a:pt x="1514" y="2"/>
                  </a:lnTo>
                  <a:lnTo>
                    <a:pt x="1505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497" y="2"/>
                  </a:lnTo>
                  <a:lnTo>
                    <a:pt x="1489" y="3"/>
                  </a:lnTo>
                  <a:lnTo>
                    <a:pt x="1481" y="5"/>
                  </a:lnTo>
                  <a:lnTo>
                    <a:pt x="1471" y="7"/>
                  </a:lnTo>
                  <a:lnTo>
                    <a:pt x="1461" y="10"/>
                  </a:lnTo>
                  <a:lnTo>
                    <a:pt x="1451" y="13"/>
                  </a:lnTo>
                  <a:lnTo>
                    <a:pt x="1441" y="16"/>
                  </a:lnTo>
                  <a:lnTo>
                    <a:pt x="1429" y="20"/>
                  </a:lnTo>
                  <a:lnTo>
                    <a:pt x="1418" y="24"/>
                  </a:lnTo>
                  <a:lnTo>
                    <a:pt x="1407" y="27"/>
                  </a:lnTo>
                  <a:lnTo>
                    <a:pt x="1395" y="30"/>
                  </a:lnTo>
                  <a:lnTo>
                    <a:pt x="1384" y="33"/>
                  </a:lnTo>
                  <a:lnTo>
                    <a:pt x="1372" y="35"/>
                  </a:lnTo>
                  <a:lnTo>
                    <a:pt x="1361" y="38"/>
                  </a:lnTo>
                  <a:lnTo>
                    <a:pt x="1349" y="39"/>
                  </a:lnTo>
                  <a:lnTo>
                    <a:pt x="1339" y="40"/>
                  </a:lnTo>
                  <a:lnTo>
                    <a:pt x="1328" y="40"/>
                  </a:lnTo>
                  <a:lnTo>
                    <a:pt x="1318" y="38"/>
                  </a:lnTo>
                  <a:lnTo>
                    <a:pt x="1307" y="37"/>
                  </a:lnTo>
                  <a:lnTo>
                    <a:pt x="1298" y="35"/>
                  </a:lnTo>
                  <a:lnTo>
                    <a:pt x="1289" y="32"/>
                  </a:lnTo>
                  <a:lnTo>
                    <a:pt x="1279" y="29"/>
                  </a:lnTo>
                  <a:lnTo>
                    <a:pt x="1270" y="26"/>
                  </a:lnTo>
                  <a:lnTo>
                    <a:pt x="1261" y="22"/>
                  </a:lnTo>
                  <a:lnTo>
                    <a:pt x="1253" y="20"/>
                  </a:lnTo>
                  <a:lnTo>
                    <a:pt x="1243" y="16"/>
                  </a:lnTo>
                  <a:lnTo>
                    <a:pt x="1235" y="13"/>
                  </a:lnTo>
                  <a:lnTo>
                    <a:pt x="1226" y="10"/>
                  </a:lnTo>
                  <a:lnTo>
                    <a:pt x="1216" y="7"/>
                  </a:lnTo>
                  <a:lnTo>
                    <a:pt x="1207" y="5"/>
                  </a:lnTo>
                  <a:lnTo>
                    <a:pt x="1198" y="4"/>
                  </a:lnTo>
                  <a:lnTo>
                    <a:pt x="1188" y="2"/>
                  </a:lnTo>
                  <a:lnTo>
                    <a:pt x="1187" y="2"/>
                  </a:lnTo>
                  <a:lnTo>
                    <a:pt x="1188" y="2"/>
                  </a:lnTo>
                  <a:lnTo>
                    <a:pt x="1181" y="2"/>
                  </a:lnTo>
                  <a:lnTo>
                    <a:pt x="1173" y="4"/>
                  </a:lnTo>
                  <a:lnTo>
                    <a:pt x="1164" y="5"/>
                  </a:lnTo>
                  <a:lnTo>
                    <a:pt x="1155" y="8"/>
                  </a:lnTo>
                  <a:lnTo>
                    <a:pt x="1145" y="11"/>
                  </a:lnTo>
                  <a:lnTo>
                    <a:pt x="1136" y="14"/>
                  </a:lnTo>
                  <a:lnTo>
                    <a:pt x="1124" y="17"/>
                  </a:lnTo>
                  <a:lnTo>
                    <a:pt x="1114" y="21"/>
                  </a:lnTo>
                  <a:lnTo>
                    <a:pt x="1103" y="24"/>
                  </a:lnTo>
                  <a:lnTo>
                    <a:pt x="1092" y="28"/>
                  </a:lnTo>
                  <a:lnTo>
                    <a:pt x="1080" y="31"/>
                  </a:lnTo>
                  <a:lnTo>
                    <a:pt x="1069" y="34"/>
                  </a:lnTo>
                  <a:lnTo>
                    <a:pt x="1057" y="37"/>
                  </a:lnTo>
                  <a:lnTo>
                    <a:pt x="1046" y="39"/>
                  </a:lnTo>
                  <a:lnTo>
                    <a:pt x="1035" y="40"/>
                  </a:lnTo>
                  <a:lnTo>
                    <a:pt x="1024" y="41"/>
                  </a:lnTo>
                  <a:lnTo>
                    <a:pt x="1013" y="40"/>
                  </a:lnTo>
                  <a:lnTo>
                    <a:pt x="1003" y="40"/>
                  </a:lnTo>
                  <a:lnTo>
                    <a:pt x="993" y="37"/>
                  </a:lnTo>
                  <a:lnTo>
                    <a:pt x="983" y="35"/>
                  </a:lnTo>
                  <a:lnTo>
                    <a:pt x="974" y="33"/>
                  </a:lnTo>
                  <a:lnTo>
                    <a:pt x="964" y="29"/>
                  </a:lnTo>
                  <a:lnTo>
                    <a:pt x="956" y="25"/>
                  </a:lnTo>
                  <a:lnTo>
                    <a:pt x="946" y="22"/>
                  </a:lnTo>
                  <a:lnTo>
                    <a:pt x="938" y="19"/>
                  </a:lnTo>
                  <a:lnTo>
                    <a:pt x="929" y="15"/>
                  </a:lnTo>
                  <a:lnTo>
                    <a:pt x="920" y="12"/>
                  </a:lnTo>
                  <a:lnTo>
                    <a:pt x="911" y="10"/>
                  </a:lnTo>
                  <a:lnTo>
                    <a:pt x="901" y="7"/>
                  </a:lnTo>
                  <a:lnTo>
                    <a:pt x="893" y="5"/>
                  </a:lnTo>
                  <a:lnTo>
                    <a:pt x="883" y="4"/>
                  </a:lnTo>
                  <a:lnTo>
                    <a:pt x="873" y="4"/>
                  </a:lnTo>
                  <a:lnTo>
                    <a:pt x="874" y="4"/>
                  </a:lnTo>
                  <a:lnTo>
                    <a:pt x="873" y="4"/>
                  </a:lnTo>
                  <a:lnTo>
                    <a:pt x="866" y="4"/>
                  </a:lnTo>
                  <a:lnTo>
                    <a:pt x="858" y="5"/>
                  </a:lnTo>
                  <a:lnTo>
                    <a:pt x="850" y="7"/>
                  </a:lnTo>
                  <a:lnTo>
                    <a:pt x="840" y="9"/>
                  </a:lnTo>
                  <a:lnTo>
                    <a:pt x="831" y="11"/>
                  </a:lnTo>
                  <a:lnTo>
                    <a:pt x="821" y="15"/>
                  </a:lnTo>
                  <a:lnTo>
                    <a:pt x="810" y="18"/>
                  </a:lnTo>
                  <a:lnTo>
                    <a:pt x="800" y="21"/>
                  </a:lnTo>
                  <a:lnTo>
                    <a:pt x="788" y="25"/>
                  </a:lnTo>
                  <a:lnTo>
                    <a:pt x="777" y="29"/>
                  </a:lnTo>
                  <a:lnTo>
                    <a:pt x="765" y="32"/>
                  </a:lnTo>
                  <a:lnTo>
                    <a:pt x="754" y="35"/>
                  </a:lnTo>
                  <a:lnTo>
                    <a:pt x="743" y="37"/>
                  </a:lnTo>
                  <a:lnTo>
                    <a:pt x="731" y="40"/>
                  </a:lnTo>
                  <a:lnTo>
                    <a:pt x="720" y="41"/>
                  </a:lnTo>
                  <a:lnTo>
                    <a:pt x="709" y="41"/>
                  </a:lnTo>
                  <a:lnTo>
                    <a:pt x="698" y="41"/>
                  </a:lnTo>
                  <a:lnTo>
                    <a:pt x="688" y="40"/>
                  </a:lnTo>
                  <a:lnTo>
                    <a:pt x="679" y="38"/>
                  </a:lnTo>
                  <a:lnTo>
                    <a:pt x="669" y="36"/>
                  </a:lnTo>
                  <a:lnTo>
                    <a:pt x="659" y="33"/>
                  </a:lnTo>
                  <a:lnTo>
                    <a:pt x="651" y="30"/>
                  </a:lnTo>
                  <a:lnTo>
                    <a:pt x="641" y="27"/>
                  </a:lnTo>
                  <a:lnTo>
                    <a:pt x="632" y="23"/>
                  </a:lnTo>
                  <a:lnTo>
                    <a:pt x="623" y="20"/>
                  </a:lnTo>
                  <a:lnTo>
                    <a:pt x="614" y="16"/>
                  </a:lnTo>
                  <a:lnTo>
                    <a:pt x="606" y="13"/>
                  </a:lnTo>
                  <a:lnTo>
                    <a:pt x="596" y="10"/>
                  </a:lnTo>
                  <a:lnTo>
                    <a:pt x="587" y="8"/>
                  </a:lnTo>
                  <a:lnTo>
                    <a:pt x="578" y="6"/>
                  </a:lnTo>
                  <a:lnTo>
                    <a:pt x="569" y="5"/>
                  </a:lnTo>
                  <a:lnTo>
                    <a:pt x="559" y="4"/>
                  </a:lnTo>
                  <a:lnTo>
                    <a:pt x="558" y="4"/>
                  </a:lnTo>
                  <a:lnTo>
                    <a:pt x="559" y="4"/>
                  </a:lnTo>
                  <a:lnTo>
                    <a:pt x="560" y="4"/>
                  </a:lnTo>
                  <a:lnTo>
                    <a:pt x="559" y="4"/>
                  </a:lnTo>
                  <a:lnTo>
                    <a:pt x="552" y="4"/>
                  </a:lnTo>
                  <a:lnTo>
                    <a:pt x="544" y="5"/>
                  </a:lnTo>
                  <a:lnTo>
                    <a:pt x="536" y="7"/>
                  </a:lnTo>
                  <a:lnTo>
                    <a:pt x="526" y="10"/>
                  </a:lnTo>
                  <a:lnTo>
                    <a:pt x="516" y="12"/>
                  </a:lnTo>
                  <a:lnTo>
                    <a:pt x="506" y="15"/>
                  </a:lnTo>
                  <a:lnTo>
                    <a:pt x="496" y="18"/>
                  </a:lnTo>
                  <a:lnTo>
                    <a:pt x="484" y="22"/>
                  </a:lnTo>
                  <a:lnTo>
                    <a:pt x="473" y="26"/>
                  </a:lnTo>
                  <a:lnTo>
                    <a:pt x="462" y="29"/>
                  </a:lnTo>
                  <a:lnTo>
                    <a:pt x="450" y="33"/>
                  </a:lnTo>
                  <a:lnTo>
                    <a:pt x="438" y="35"/>
                  </a:lnTo>
                  <a:lnTo>
                    <a:pt x="427" y="38"/>
                  </a:lnTo>
                  <a:lnTo>
                    <a:pt x="416" y="40"/>
                  </a:lnTo>
                  <a:lnTo>
                    <a:pt x="404" y="41"/>
                  </a:lnTo>
                  <a:lnTo>
                    <a:pt x="394" y="42"/>
                  </a:lnTo>
                  <a:lnTo>
                    <a:pt x="383" y="42"/>
                  </a:lnTo>
                  <a:lnTo>
                    <a:pt x="373" y="41"/>
                  </a:lnTo>
                  <a:lnTo>
                    <a:pt x="363" y="39"/>
                  </a:lnTo>
                  <a:lnTo>
                    <a:pt x="353" y="37"/>
                  </a:lnTo>
                  <a:lnTo>
                    <a:pt x="344" y="34"/>
                  </a:lnTo>
                  <a:lnTo>
                    <a:pt x="334" y="31"/>
                  </a:lnTo>
                  <a:lnTo>
                    <a:pt x="325" y="28"/>
                  </a:lnTo>
                  <a:lnTo>
                    <a:pt x="316" y="25"/>
                  </a:lnTo>
                  <a:lnTo>
                    <a:pt x="308" y="21"/>
                  </a:lnTo>
                  <a:lnTo>
                    <a:pt x="298" y="18"/>
                  </a:lnTo>
                  <a:lnTo>
                    <a:pt x="289" y="15"/>
                  </a:lnTo>
                  <a:lnTo>
                    <a:pt x="281" y="12"/>
                  </a:lnTo>
                  <a:lnTo>
                    <a:pt x="271" y="10"/>
                  </a:lnTo>
                  <a:lnTo>
                    <a:pt x="262" y="7"/>
                  </a:lnTo>
                  <a:lnTo>
                    <a:pt x="252" y="6"/>
                  </a:lnTo>
                  <a:lnTo>
                    <a:pt x="243" y="5"/>
                  </a:lnTo>
                  <a:lnTo>
                    <a:pt x="236" y="5"/>
                  </a:lnTo>
                  <a:lnTo>
                    <a:pt x="228" y="6"/>
                  </a:lnTo>
                  <a:lnTo>
                    <a:pt x="219" y="8"/>
                  </a:lnTo>
                  <a:lnTo>
                    <a:pt x="210" y="10"/>
                  </a:lnTo>
                  <a:lnTo>
                    <a:pt x="201" y="12"/>
                  </a:lnTo>
                  <a:lnTo>
                    <a:pt x="190" y="16"/>
                  </a:lnTo>
                  <a:lnTo>
                    <a:pt x="180" y="19"/>
                  </a:lnTo>
                  <a:lnTo>
                    <a:pt x="168" y="22"/>
                  </a:lnTo>
                  <a:lnTo>
                    <a:pt x="158" y="27"/>
                  </a:lnTo>
                  <a:lnTo>
                    <a:pt x="147" y="30"/>
                  </a:lnTo>
                  <a:lnTo>
                    <a:pt x="135" y="33"/>
                  </a:lnTo>
                  <a:lnTo>
                    <a:pt x="124" y="36"/>
                  </a:lnTo>
                  <a:lnTo>
                    <a:pt x="112" y="38"/>
                  </a:lnTo>
                  <a:lnTo>
                    <a:pt x="101" y="41"/>
                  </a:lnTo>
                  <a:lnTo>
                    <a:pt x="90" y="42"/>
                  </a:lnTo>
                  <a:lnTo>
                    <a:pt x="79" y="42"/>
                  </a:lnTo>
                  <a:lnTo>
                    <a:pt x="68" y="42"/>
                  </a:lnTo>
                  <a:lnTo>
                    <a:pt x="57" y="41"/>
                  </a:lnTo>
                  <a:lnTo>
                    <a:pt x="47" y="40"/>
                  </a:lnTo>
                  <a:lnTo>
                    <a:pt x="38" y="37"/>
                  </a:lnTo>
                  <a:lnTo>
                    <a:pt x="28" y="34"/>
                  </a:lnTo>
                  <a:lnTo>
                    <a:pt x="19" y="31"/>
                  </a:lnTo>
                  <a:lnTo>
                    <a:pt x="10" y="27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1" y="34"/>
                  </a:lnTo>
                  <a:lnTo>
                    <a:pt x="1" y="38"/>
                  </a:lnTo>
                  <a:lnTo>
                    <a:pt x="1" y="43"/>
                  </a:lnTo>
                  <a:lnTo>
                    <a:pt x="10" y="47"/>
                  </a:lnTo>
                  <a:lnTo>
                    <a:pt x="19" y="50"/>
                  </a:lnTo>
                  <a:lnTo>
                    <a:pt x="28" y="53"/>
                  </a:lnTo>
                  <a:lnTo>
                    <a:pt x="38" y="56"/>
                  </a:lnTo>
                  <a:lnTo>
                    <a:pt x="48" y="59"/>
                  </a:lnTo>
                  <a:lnTo>
                    <a:pt x="58" y="60"/>
                  </a:lnTo>
                  <a:lnTo>
                    <a:pt x="68" y="61"/>
                  </a:lnTo>
                  <a:lnTo>
                    <a:pt x="79" y="62"/>
                  </a:lnTo>
                  <a:lnTo>
                    <a:pt x="90" y="61"/>
                  </a:lnTo>
                  <a:lnTo>
                    <a:pt x="101" y="60"/>
                  </a:lnTo>
                  <a:lnTo>
                    <a:pt x="113" y="59"/>
                  </a:lnTo>
                  <a:lnTo>
                    <a:pt x="124" y="56"/>
                  </a:lnTo>
                  <a:lnTo>
                    <a:pt x="135" y="53"/>
                  </a:lnTo>
                  <a:lnTo>
                    <a:pt x="147" y="50"/>
                  </a:lnTo>
                  <a:lnTo>
                    <a:pt x="158" y="47"/>
                  </a:lnTo>
                  <a:lnTo>
                    <a:pt x="168" y="43"/>
                  </a:lnTo>
                  <a:lnTo>
                    <a:pt x="180" y="40"/>
                  </a:lnTo>
                  <a:lnTo>
                    <a:pt x="189" y="36"/>
                  </a:lnTo>
                  <a:lnTo>
                    <a:pt x="200" y="33"/>
                  </a:lnTo>
                  <a:lnTo>
                    <a:pt x="210" y="30"/>
                  </a:lnTo>
                  <a:lnTo>
                    <a:pt x="218" y="28"/>
                  </a:lnTo>
                  <a:lnTo>
                    <a:pt x="227" y="26"/>
                  </a:lnTo>
                  <a:lnTo>
                    <a:pt x="235" y="25"/>
                  </a:lnTo>
                  <a:lnTo>
                    <a:pt x="242" y="24"/>
                  </a:lnTo>
                  <a:lnTo>
                    <a:pt x="252" y="25"/>
                  </a:lnTo>
                  <a:lnTo>
                    <a:pt x="262" y="25"/>
                  </a:lnTo>
                  <a:lnTo>
                    <a:pt x="271" y="27"/>
                  </a:lnTo>
                  <a:lnTo>
                    <a:pt x="280" y="29"/>
                  </a:lnTo>
                  <a:lnTo>
                    <a:pt x="289" y="33"/>
                  </a:lnTo>
                  <a:lnTo>
                    <a:pt x="298" y="35"/>
                  </a:lnTo>
                  <a:lnTo>
                    <a:pt x="308" y="39"/>
                  </a:lnTo>
                  <a:lnTo>
                    <a:pt x="316" y="42"/>
                  </a:lnTo>
                  <a:lnTo>
                    <a:pt x="326" y="46"/>
                  </a:lnTo>
                  <a:lnTo>
                    <a:pt x="335" y="50"/>
                  </a:lnTo>
                  <a:lnTo>
                    <a:pt x="345" y="52"/>
                  </a:lnTo>
                  <a:lnTo>
                    <a:pt x="354" y="55"/>
                  </a:lnTo>
                  <a:lnTo>
                    <a:pt x="363" y="58"/>
                  </a:lnTo>
                  <a:lnTo>
                    <a:pt x="374" y="60"/>
                  </a:lnTo>
                  <a:lnTo>
                    <a:pt x="383" y="60"/>
                  </a:lnTo>
                  <a:lnTo>
                    <a:pt x="395" y="61"/>
                  </a:lnTo>
                  <a:lnTo>
                    <a:pt x="405" y="60"/>
                  </a:lnTo>
                  <a:lnTo>
                    <a:pt x="417" y="59"/>
                  </a:lnTo>
                  <a:lnTo>
                    <a:pt x="428" y="57"/>
                  </a:lnTo>
                  <a:lnTo>
                    <a:pt x="439" y="55"/>
                  </a:lnTo>
                  <a:lnTo>
                    <a:pt x="450" y="52"/>
                  </a:lnTo>
                  <a:lnTo>
                    <a:pt x="462" y="48"/>
                  </a:lnTo>
                  <a:lnTo>
                    <a:pt x="473" y="45"/>
                  </a:lnTo>
                  <a:lnTo>
                    <a:pt x="483" y="41"/>
                  </a:lnTo>
                  <a:lnTo>
                    <a:pt x="494" y="38"/>
                  </a:lnTo>
                  <a:lnTo>
                    <a:pt x="504" y="34"/>
                  </a:lnTo>
                  <a:lnTo>
                    <a:pt x="515" y="31"/>
                  </a:lnTo>
                  <a:lnTo>
                    <a:pt x="524" y="28"/>
                  </a:lnTo>
                  <a:lnTo>
                    <a:pt x="533" y="26"/>
                  </a:lnTo>
                  <a:lnTo>
                    <a:pt x="541" y="24"/>
                  </a:lnTo>
                  <a:lnTo>
                    <a:pt x="549" y="23"/>
                  </a:lnTo>
                  <a:lnTo>
                    <a:pt x="557" y="23"/>
                  </a:lnTo>
                  <a:lnTo>
                    <a:pt x="558" y="23"/>
                  </a:lnTo>
                  <a:lnTo>
                    <a:pt x="559" y="24"/>
                  </a:lnTo>
                  <a:lnTo>
                    <a:pt x="560" y="24"/>
                  </a:lnTo>
                  <a:lnTo>
                    <a:pt x="569" y="25"/>
                  </a:lnTo>
                  <a:lnTo>
                    <a:pt x="579" y="27"/>
                  </a:lnTo>
                  <a:lnTo>
                    <a:pt x="588" y="28"/>
                  </a:lnTo>
                  <a:lnTo>
                    <a:pt x="597" y="31"/>
                  </a:lnTo>
                  <a:lnTo>
                    <a:pt x="606" y="34"/>
                  </a:lnTo>
                  <a:lnTo>
                    <a:pt x="615" y="37"/>
                  </a:lnTo>
                  <a:lnTo>
                    <a:pt x="624" y="41"/>
                  </a:lnTo>
                  <a:lnTo>
                    <a:pt x="633" y="44"/>
                  </a:lnTo>
                  <a:lnTo>
                    <a:pt x="642" y="47"/>
                  </a:lnTo>
                  <a:lnTo>
                    <a:pt x="651" y="50"/>
                  </a:lnTo>
                  <a:lnTo>
                    <a:pt x="660" y="53"/>
                  </a:lnTo>
                  <a:lnTo>
                    <a:pt x="669" y="56"/>
                  </a:lnTo>
                  <a:lnTo>
                    <a:pt x="679" y="58"/>
                  </a:lnTo>
                  <a:lnTo>
                    <a:pt x="689" y="60"/>
                  </a:lnTo>
                  <a:lnTo>
                    <a:pt x="699" y="61"/>
                  </a:lnTo>
                  <a:lnTo>
                    <a:pt x="710" y="61"/>
                  </a:lnTo>
                  <a:lnTo>
                    <a:pt x="721" y="60"/>
                  </a:lnTo>
                  <a:lnTo>
                    <a:pt x="732" y="59"/>
                  </a:lnTo>
                  <a:lnTo>
                    <a:pt x="743" y="57"/>
                  </a:lnTo>
                  <a:lnTo>
                    <a:pt x="755" y="55"/>
                  </a:lnTo>
                  <a:lnTo>
                    <a:pt x="766" y="52"/>
                  </a:lnTo>
                  <a:lnTo>
                    <a:pt x="777" y="48"/>
                  </a:lnTo>
                  <a:lnTo>
                    <a:pt x="789" y="45"/>
                  </a:lnTo>
                  <a:lnTo>
                    <a:pt x="800" y="41"/>
                  </a:lnTo>
                  <a:lnTo>
                    <a:pt x="810" y="38"/>
                  </a:lnTo>
                  <a:lnTo>
                    <a:pt x="821" y="35"/>
                  </a:lnTo>
                  <a:lnTo>
                    <a:pt x="831" y="31"/>
                  </a:lnTo>
                  <a:lnTo>
                    <a:pt x="840" y="28"/>
                  </a:lnTo>
                  <a:lnTo>
                    <a:pt x="850" y="26"/>
                  </a:lnTo>
                  <a:lnTo>
                    <a:pt x="858" y="24"/>
                  </a:lnTo>
                  <a:lnTo>
                    <a:pt x="866" y="23"/>
                  </a:lnTo>
                  <a:lnTo>
                    <a:pt x="873" y="22"/>
                  </a:lnTo>
                  <a:lnTo>
                    <a:pt x="883" y="23"/>
                  </a:lnTo>
                  <a:lnTo>
                    <a:pt x="893" y="24"/>
                  </a:lnTo>
                  <a:lnTo>
                    <a:pt x="901" y="26"/>
                  </a:lnTo>
                  <a:lnTo>
                    <a:pt x="911" y="28"/>
                  </a:lnTo>
                  <a:lnTo>
                    <a:pt x="920" y="31"/>
                  </a:lnTo>
                  <a:lnTo>
                    <a:pt x="929" y="34"/>
                  </a:lnTo>
                  <a:lnTo>
                    <a:pt x="938" y="38"/>
                  </a:lnTo>
                  <a:lnTo>
                    <a:pt x="946" y="41"/>
                  </a:lnTo>
                  <a:lnTo>
                    <a:pt x="956" y="45"/>
                  </a:lnTo>
                  <a:lnTo>
                    <a:pt x="964" y="48"/>
                  </a:lnTo>
                  <a:lnTo>
                    <a:pt x="974" y="51"/>
                  </a:lnTo>
                  <a:lnTo>
                    <a:pt x="983" y="54"/>
                  </a:lnTo>
                  <a:lnTo>
                    <a:pt x="993" y="57"/>
                  </a:lnTo>
                  <a:lnTo>
                    <a:pt x="1003" y="59"/>
                  </a:lnTo>
                  <a:lnTo>
                    <a:pt x="1013" y="59"/>
                  </a:lnTo>
                  <a:lnTo>
                    <a:pt x="1024" y="60"/>
                  </a:lnTo>
                  <a:lnTo>
                    <a:pt x="1035" y="59"/>
                  </a:lnTo>
                  <a:lnTo>
                    <a:pt x="1046" y="58"/>
                  </a:lnTo>
                  <a:lnTo>
                    <a:pt x="1057" y="56"/>
                  </a:lnTo>
                  <a:lnTo>
                    <a:pt x="1069" y="54"/>
                  </a:lnTo>
                  <a:lnTo>
                    <a:pt x="1080" y="51"/>
                  </a:lnTo>
                  <a:lnTo>
                    <a:pt x="1091" y="48"/>
                  </a:lnTo>
                  <a:lnTo>
                    <a:pt x="1103" y="44"/>
                  </a:lnTo>
                  <a:lnTo>
                    <a:pt x="1114" y="41"/>
                  </a:lnTo>
                  <a:lnTo>
                    <a:pt x="1124" y="37"/>
                  </a:lnTo>
                  <a:lnTo>
                    <a:pt x="1135" y="34"/>
                  </a:lnTo>
                  <a:lnTo>
                    <a:pt x="1145" y="31"/>
                  </a:lnTo>
                  <a:lnTo>
                    <a:pt x="1154" y="28"/>
                  </a:lnTo>
                  <a:lnTo>
                    <a:pt x="1164" y="25"/>
                  </a:lnTo>
                  <a:lnTo>
                    <a:pt x="1172" y="24"/>
                  </a:lnTo>
                  <a:lnTo>
                    <a:pt x="1180" y="22"/>
                  </a:lnTo>
                  <a:lnTo>
                    <a:pt x="1187" y="22"/>
                  </a:lnTo>
                  <a:lnTo>
                    <a:pt x="1198" y="22"/>
                  </a:lnTo>
                  <a:lnTo>
                    <a:pt x="1207" y="23"/>
                  </a:lnTo>
                  <a:lnTo>
                    <a:pt x="1216" y="25"/>
                  </a:lnTo>
                  <a:lnTo>
                    <a:pt x="1225" y="28"/>
                  </a:lnTo>
                  <a:lnTo>
                    <a:pt x="1235" y="30"/>
                  </a:lnTo>
                  <a:lnTo>
                    <a:pt x="1243" y="34"/>
                  </a:lnTo>
                  <a:lnTo>
                    <a:pt x="1253" y="37"/>
                  </a:lnTo>
                  <a:lnTo>
                    <a:pt x="1261" y="40"/>
                  </a:lnTo>
                  <a:lnTo>
                    <a:pt x="1271" y="44"/>
                  </a:lnTo>
                  <a:lnTo>
                    <a:pt x="1279" y="47"/>
                  </a:lnTo>
                  <a:lnTo>
                    <a:pt x="1289" y="51"/>
                  </a:lnTo>
                  <a:lnTo>
                    <a:pt x="1298" y="53"/>
                  </a:lnTo>
                  <a:lnTo>
                    <a:pt x="1308" y="55"/>
                  </a:lnTo>
                  <a:lnTo>
                    <a:pt x="1318" y="58"/>
                  </a:lnTo>
                  <a:lnTo>
                    <a:pt x="1328" y="59"/>
                  </a:lnTo>
                  <a:lnTo>
                    <a:pt x="1339" y="59"/>
                  </a:lnTo>
                  <a:lnTo>
                    <a:pt x="1349" y="59"/>
                  </a:lnTo>
                  <a:lnTo>
                    <a:pt x="1361" y="57"/>
                  </a:lnTo>
                  <a:lnTo>
                    <a:pt x="1372" y="55"/>
                  </a:lnTo>
                  <a:lnTo>
                    <a:pt x="1384" y="52"/>
                  </a:lnTo>
                  <a:lnTo>
                    <a:pt x="1395" y="50"/>
                  </a:lnTo>
                  <a:lnTo>
                    <a:pt x="1406" y="47"/>
                  </a:lnTo>
                  <a:lnTo>
                    <a:pt x="1418" y="43"/>
                  </a:lnTo>
                  <a:lnTo>
                    <a:pt x="1428" y="39"/>
                  </a:lnTo>
                  <a:lnTo>
                    <a:pt x="1439" y="35"/>
                  </a:lnTo>
                  <a:lnTo>
                    <a:pt x="1449" y="33"/>
                  </a:lnTo>
                  <a:lnTo>
                    <a:pt x="1460" y="29"/>
                  </a:lnTo>
                  <a:lnTo>
                    <a:pt x="1469" y="27"/>
                  </a:lnTo>
                  <a:lnTo>
                    <a:pt x="1477" y="24"/>
                  </a:lnTo>
                  <a:lnTo>
                    <a:pt x="1486" y="22"/>
                  </a:lnTo>
                  <a:lnTo>
                    <a:pt x="1494" y="21"/>
                  </a:lnTo>
                  <a:lnTo>
                    <a:pt x="1501" y="21"/>
                  </a:lnTo>
                  <a:lnTo>
                    <a:pt x="1502" y="21"/>
                  </a:lnTo>
                  <a:lnTo>
                    <a:pt x="1504" y="21"/>
                  </a:lnTo>
                  <a:lnTo>
                    <a:pt x="1505" y="21"/>
                  </a:lnTo>
                  <a:lnTo>
                    <a:pt x="1514" y="22"/>
                  </a:lnTo>
                  <a:lnTo>
                    <a:pt x="1524" y="24"/>
                  </a:lnTo>
                  <a:lnTo>
                    <a:pt x="1533" y="26"/>
                  </a:lnTo>
                  <a:lnTo>
                    <a:pt x="1542" y="29"/>
                  </a:lnTo>
                  <a:lnTo>
                    <a:pt x="1551" y="32"/>
                  </a:lnTo>
                  <a:lnTo>
                    <a:pt x="1560" y="35"/>
                  </a:lnTo>
                  <a:lnTo>
                    <a:pt x="1569" y="38"/>
                  </a:lnTo>
                  <a:lnTo>
                    <a:pt x="1578" y="41"/>
                  </a:lnTo>
                  <a:lnTo>
                    <a:pt x="1587" y="45"/>
                  </a:lnTo>
                  <a:lnTo>
                    <a:pt x="1596" y="48"/>
                  </a:lnTo>
                  <a:lnTo>
                    <a:pt x="1605" y="51"/>
                  </a:lnTo>
                  <a:lnTo>
                    <a:pt x="1614" y="54"/>
                  </a:lnTo>
                  <a:lnTo>
                    <a:pt x="1624" y="55"/>
                  </a:lnTo>
                  <a:lnTo>
                    <a:pt x="1634" y="57"/>
                  </a:lnTo>
                  <a:lnTo>
                    <a:pt x="1644" y="59"/>
                  </a:lnTo>
                  <a:lnTo>
                    <a:pt x="1655" y="59"/>
                  </a:lnTo>
                  <a:lnTo>
                    <a:pt x="1662" y="59"/>
                  </a:lnTo>
                  <a:lnTo>
                    <a:pt x="1670" y="58"/>
                  </a:lnTo>
                  <a:lnTo>
                    <a:pt x="1678" y="57"/>
                  </a:lnTo>
                  <a:lnTo>
                    <a:pt x="1685" y="55"/>
                  </a:lnTo>
                  <a:lnTo>
                    <a:pt x="1693" y="54"/>
                  </a:lnTo>
                  <a:lnTo>
                    <a:pt x="1701" y="52"/>
                  </a:lnTo>
                  <a:lnTo>
                    <a:pt x="1709" y="50"/>
                  </a:lnTo>
                  <a:lnTo>
                    <a:pt x="1717" y="48"/>
                  </a:lnTo>
                  <a:lnTo>
                    <a:pt x="1725" y="46"/>
                  </a:lnTo>
                  <a:lnTo>
                    <a:pt x="1732" y="43"/>
                  </a:lnTo>
                  <a:lnTo>
                    <a:pt x="1740" y="41"/>
                  </a:lnTo>
                  <a:lnTo>
                    <a:pt x="1748" y="38"/>
                  </a:lnTo>
                  <a:lnTo>
                    <a:pt x="1755" y="36"/>
                  </a:lnTo>
                  <a:lnTo>
                    <a:pt x="1763" y="34"/>
                  </a:lnTo>
                  <a:lnTo>
                    <a:pt x="1769" y="31"/>
                  </a:lnTo>
                  <a:lnTo>
                    <a:pt x="1777" y="29"/>
                  </a:lnTo>
                  <a:lnTo>
                    <a:pt x="1782" y="27"/>
                  </a:lnTo>
                  <a:lnTo>
                    <a:pt x="1788" y="25"/>
                  </a:lnTo>
                  <a:lnTo>
                    <a:pt x="1794" y="24"/>
                  </a:lnTo>
                  <a:lnTo>
                    <a:pt x="1799" y="23"/>
                  </a:lnTo>
                  <a:lnTo>
                    <a:pt x="1804" y="22"/>
                  </a:lnTo>
                  <a:lnTo>
                    <a:pt x="1809" y="21"/>
                  </a:lnTo>
                  <a:lnTo>
                    <a:pt x="1814" y="21"/>
                  </a:lnTo>
                  <a:lnTo>
                    <a:pt x="1819" y="21"/>
                  </a:lnTo>
                  <a:lnTo>
                    <a:pt x="1828" y="21"/>
                  </a:lnTo>
                  <a:lnTo>
                    <a:pt x="1837" y="22"/>
                  </a:lnTo>
                  <a:lnTo>
                    <a:pt x="1847" y="24"/>
                  </a:lnTo>
                  <a:lnTo>
                    <a:pt x="1856" y="27"/>
                  </a:lnTo>
                  <a:lnTo>
                    <a:pt x="1865" y="29"/>
                  </a:lnTo>
                  <a:lnTo>
                    <a:pt x="1874" y="33"/>
                  </a:lnTo>
                  <a:lnTo>
                    <a:pt x="1883" y="36"/>
                  </a:lnTo>
                  <a:lnTo>
                    <a:pt x="1892" y="39"/>
                  </a:lnTo>
                  <a:lnTo>
                    <a:pt x="1901" y="42"/>
                  </a:lnTo>
                  <a:lnTo>
                    <a:pt x="1910" y="46"/>
                  </a:lnTo>
                  <a:lnTo>
                    <a:pt x="1920" y="50"/>
                  </a:lnTo>
                  <a:lnTo>
                    <a:pt x="1929" y="52"/>
                  </a:lnTo>
                  <a:lnTo>
                    <a:pt x="1939" y="54"/>
                  </a:lnTo>
                  <a:lnTo>
                    <a:pt x="1949" y="57"/>
                  </a:lnTo>
                  <a:lnTo>
                    <a:pt x="1959" y="57"/>
                  </a:lnTo>
                  <a:lnTo>
                    <a:pt x="1970" y="58"/>
                  </a:lnTo>
                  <a:lnTo>
                    <a:pt x="1981" y="57"/>
                  </a:lnTo>
                  <a:lnTo>
                    <a:pt x="1991" y="56"/>
                  </a:lnTo>
                  <a:lnTo>
                    <a:pt x="2002" y="54"/>
                  </a:lnTo>
                  <a:lnTo>
                    <a:pt x="2012" y="52"/>
                  </a:lnTo>
                  <a:lnTo>
                    <a:pt x="2023" y="49"/>
                  </a:lnTo>
                  <a:lnTo>
                    <a:pt x="2034" y="46"/>
                  </a:lnTo>
                  <a:lnTo>
                    <a:pt x="2045" y="42"/>
                  </a:lnTo>
                  <a:lnTo>
                    <a:pt x="2056" y="39"/>
                  </a:lnTo>
                  <a:lnTo>
                    <a:pt x="2066" y="35"/>
                  </a:lnTo>
                  <a:lnTo>
                    <a:pt x="2076" y="32"/>
                  </a:lnTo>
                  <a:lnTo>
                    <a:pt x="2086" y="29"/>
                  </a:lnTo>
                  <a:lnTo>
                    <a:pt x="2096" y="26"/>
                  </a:lnTo>
                  <a:lnTo>
                    <a:pt x="2104" y="24"/>
                  </a:lnTo>
                  <a:lnTo>
                    <a:pt x="2113" y="22"/>
                  </a:lnTo>
                  <a:lnTo>
                    <a:pt x="2121" y="21"/>
                  </a:lnTo>
                  <a:lnTo>
                    <a:pt x="2128" y="20"/>
                  </a:lnTo>
                  <a:lnTo>
                    <a:pt x="2138" y="20"/>
                  </a:lnTo>
                  <a:lnTo>
                    <a:pt x="2148" y="21"/>
                  </a:lnTo>
                  <a:lnTo>
                    <a:pt x="2157" y="23"/>
                  </a:lnTo>
                  <a:lnTo>
                    <a:pt x="2166" y="25"/>
                  </a:lnTo>
                  <a:lnTo>
                    <a:pt x="2175" y="28"/>
                  </a:lnTo>
                  <a:lnTo>
                    <a:pt x="2184" y="31"/>
                  </a:lnTo>
                  <a:lnTo>
                    <a:pt x="2193" y="35"/>
                  </a:lnTo>
                  <a:lnTo>
                    <a:pt x="2202" y="38"/>
                  </a:lnTo>
                  <a:lnTo>
                    <a:pt x="2211" y="42"/>
                  </a:lnTo>
                  <a:lnTo>
                    <a:pt x="2220" y="46"/>
                  </a:lnTo>
                  <a:lnTo>
                    <a:pt x="2229" y="48"/>
                  </a:lnTo>
                  <a:lnTo>
                    <a:pt x="2238" y="51"/>
                  </a:lnTo>
                  <a:lnTo>
                    <a:pt x="2248" y="54"/>
                  </a:lnTo>
                  <a:lnTo>
                    <a:pt x="2258" y="55"/>
                  </a:lnTo>
                  <a:lnTo>
                    <a:pt x="2268" y="57"/>
                  </a:lnTo>
                  <a:lnTo>
                    <a:pt x="2279" y="57"/>
                  </a:lnTo>
                  <a:lnTo>
                    <a:pt x="2291" y="57"/>
                  </a:lnTo>
                  <a:lnTo>
                    <a:pt x="2303" y="55"/>
                  </a:lnTo>
                  <a:lnTo>
                    <a:pt x="2316" y="53"/>
                  </a:lnTo>
                  <a:lnTo>
                    <a:pt x="2329" y="50"/>
                  </a:lnTo>
                  <a:lnTo>
                    <a:pt x="2341" y="47"/>
                  </a:lnTo>
                  <a:lnTo>
                    <a:pt x="2353" y="43"/>
                  </a:lnTo>
                  <a:lnTo>
                    <a:pt x="2366" y="39"/>
                  </a:lnTo>
                  <a:lnTo>
                    <a:pt x="2377" y="35"/>
                  </a:lnTo>
                  <a:lnTo>
                    <a:pt x="2387" y="33"/>
                  </a:lnTo>
                  <a:lnTo>
                    <a:pt x="2396" y="29"/>
                  </a:lnTo>
                  <a:lnTo>
                    <a:pt x="2405" y="27"/>
                  </a:lnTo>
                  <a:lnTo>
                    <a:pt x="2413" y="24"/>
                  </a:lnTo>
                  <a:lnTo>
                    <a:pt x="2421" y="22"/>
                  </a:lnTo>
                  <a:lnTo>
                    <a:pt x="2429" y="21"/>
                  </a:lnTo>
                  <a:lnTo>
                    <a:pt x="2436" y="20"/>
                  </a:lnTo>
                  <a:lnTo>
                    <a:pt x="2442" y="20"/>
                  </a:lnTo>
                  <a:lnTo>
                    <a:pt x="2443" y="0"/>
                  </a:lnTo>
                </a:path>
              </a:pathLst>
            </a:custGeom>
            <a:solidFill>
              <a:srgbClr val="AAFFF4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6" name="Freeform 19"/>
            <p:cNvSpPr>
              <a:spLocks/>
            </p:cNvSpPr>
            <p:nvPr/>
          </p:nvSpPr>
          <p:spPr bwMode="auto">
            <a:xfrm>
              <a:off x="789" y="167"/>
              <a:ext cx="2444" cy="62"/>
            </a:xfrm>
            <a:custGeom>
              <a:avLst/>
              <a:gdLst>
                <a:gd name="T0" fmla="*/ 2387 w 2444"/>
                <a:gd name="T1" fmla="*/ 12 h 62"/>
                <a:gd name="T2" fmla="*/ 2279 w 2444"/>
                <a:gd name="T3" fmla="*/ 37 h 62"/>
                <a:gd name="T4" fmla="*/ 2193 w 2444"/>
                <a:gd name="T5" fmla="*/ 16 h 62"/>
                <a:gd name="T6" fmla="*/ 2114 w 2444"/>
                <a:gd name="T7" fmla="*/ 2 h 62"/>
                <a:gd name="T8" fmla="*/ 2024 w 2444"/>
                <a:gd name="T9" fmla="*/ 29 h 62"/>
                <a:gd name="T10" fmla="*/ 1929 w 2444"/>
                <a:gd name="T11" fmla="*/ 33 h 62"/>
                <a:gd name="T12" fmla="*/ 1848 w 2444"/>
                <a:gd name="T13" fmla="*/ 6 h 62"/>
                <a:gd name="T14" fmla="*/ 1800 w 2444"/>
                <a:gd name="T15" fmla="*/ 3 h 62"/>
                <a:gd name="T16" fmla="*/ 1740 w 2444"/>
                <a:gd name="T17" fmla="*/ 20 h 62"/>
                <a:gd name="T18" fmla="*/ 1670 w 2444"/>
                <a:gd name="T19" fmla="*/ 38 h 62"/>
                <a:gd name="T20" fmla="*/ 1586 w 2444"/>
                <a:gd name="T21" fmla="*/ 23 h 62"/>
                <a:gd name="T22" fmla="*/ 1505 w 2444"/>
                <a:gd name="T23" fmla="*/ 2 h 62"/>
                <a:gd name="T24" fmla="*/ 1441 w 2444"/>
                <a:gd name="T25" fmla="*/ 16 h 62"/>
                <a:gd name="T26" fmla="*/ 1339 w 2444"/>
                <a:gd name="T27" fmla="*/ 39 h 62"/>
                <a:gd name="T28" fmla="*/ 1253 w 2444"/>
                <a:gd name="T29" fmla="*/ 19 h 62"/>
                <a:gd name="T30" fmla="*/ 1173 w 2444"/>
                <a:gd name="T31" fmla="*/ 3 h 62"/>
                <a:gd name="T32" fmla="*/ 1081 w 2444"/>
                <a:gd name="T33" fmla="*/ 31 h 62"/>
                <a:gd name="T34" fmla="*/ 984 w 2444"/>
                <a:gd name="T35" fmla="*/ 34 h 62"/>
                <a:gd name="T36" fmla="*/ 902 w 2444"/>
                <a:gd name="T37" fmla="*/ 7 h 62"/>
                <a:gd name="T38" fmla="*/ 821 w 2444"/>
                <a:gd name="T39" fmla="*/ 14 h 62"/>
                <a:gd name="T40" fmla="*/ 721 w 2444"/>
                <a:gd name="T41" fmla="*/ 40 h 62"/>
                <a:gd name="T42" fmla="*/ 632 w 2444"/>
                <a:gd name="T43" fmla="*/ 22 h 62"/>
                <a:gd name="T44" fmla="*/ 558 w 2444"/>
                <a:gd name="T45" fmla="*/ 4 h 62"/>
                <a:gd name="T46" fmla="*/ 507 w 2444"/>
                <a:gd name="T47" fmla="*/ 15 h 62"/>
                <a:gd name="T48" fmla="*/ 405 w 2444"/>
                <a:gd name="T49" fmla="*/ 41 h 62"/>
                <a:gd name="T50" fmla="*/ 317 w 2444"/>
                <a:gd name="T51" fmla="*/ 24 h 62"/>
                <a:gd name="T52" fmla="*/ 236 w 2444"/>
                <a:gd name="T53" fmla="*/ 5 h 62"/>
                <a:gd name="T54" fmla="*/ 147 w 2444"/>
                <a:gd name="T55" fmla="*/ 30 h 62"/>
                <a:gd name="T56" fmla="*/ 48 w 2444"/>
                <a:gd name="T57" fmla="*/ 39 h 62"/>
                <a:gd name="T58" fmla="*/ 0 w 2444"/>
                <a:gd name="T59" fmla="*/ 42 h 62"/>
                <a:gd name="T60" fmla="*/ 90 w 2444"/>
                <a:gd name="T61" fmla="*/ 60 h 62"/>
                <a:gd name="T62" fmla="*/ 190 w 2444"/>
                <a:gd name="T63" fmla="*/ 35 h 62"/>
                <a:gd name="T64" fmla="*/ 272 w 2444"/>
                <a:gd name="T65" fmla="*/ 27 h 62"/>
                <a:gd name="T66" fmla="*/ 354 w 2444"/>
                <a:gd name="T67" fmla="*/ 54 h 62"/>
                <a:gd name="T68" fmla="*/ 451 w 2444"/>
                <a:gd name="T69" fmla="*/ 51 h 62"/>
                <a:gd name="T70" fmla="*/ 542 w 2444"/>
                <a:gd name="T71" fmla="*/ 24 h 62"/>
                <a:gd name="T72" fmla="*/ 589 w 2444"/>
                <a:gd name="T73" fmla="*/ 28 h 62"/>
                <a:gd name="T74" fmla="*/ 670 w 2444"/>
                <a:gd name="T75" fmla="*/ 55 h 62"/>
                <a:gd name="T76" fmla="*/ 767 w 2444"/>
                <a:gd name="T77" fmla="*/ 51 h 62"/>
                <a:gd name="T78" fmla="*/ 859 w 2444"/>
                <a:gd name="T79" fmla="*/ 24 h 62"/>
                <a:gd name="T80" fmla="*/ 938 w 2444"/>
                <a:gd name="T81" fmla="*/ 37 h 62"/>
                <a:gd name="T82" fmla="*/ 1025 w 2444"/>
                <a:gd name="T83" fmla="*/ 59 h 62"/>
                <a:gd name="T84" fmla="*/ 1125 w 2444"/>
                <a:gd name="T85" fmla="*/ 37 h 62"/>
                <a:gd name="T86" fmla="*/ 1208 w 2444"/>
                <a:gd name="T87" fmla="*/ 23 h 62"/>
                <a:gd name="T88" fmla="*/ 1290 w 2444"/>
                <a:gd name="T89" fmla="*/ 50 h 62"/>
                <a:gd name="T90" fmla="*/ 1384 w 2444"/>
                <a:gd name="T91" fmla="*/ 52 h 62"/>
                <a:gd name="T92" fmla="*/ 1478 w 2444"/>
                <a:gd name="T93" fmla="*/ 24 h 62"/>
                <a:gd name="T94" fmla="*/ 1525 w 2444"/>
                <a:gd name="T95" fmla="*/ 24 h 62"/>
                <a:gd name="T96" fmla="*/ 1605 w 2444"/>
                <a:gd name="T97" fmla="*/ 50 h 62"/>
                <a:gd name="T98" fmla="*/ 1686 w 2444"/>
                <a:gd name="T99" fmla="*/ 54 h 62"/>
                <a:gd name="T100" fmla="*/ 1756 w 2444"/>
                <a:gd name="T101" fmla="*/ 35 h 62"/>
                <a:gd name="T102" fmla="*/ 1810 w 2444"/>
                <a:gd name="T103" fmla="*/ 21 h 62"/>
                <a:gd name="T104" fmla="*/ 1883 w 2444"/>
                <a:gd name="T105" fmla="*/ 35 h 62"/>
                <a:gd name="T106" fmla="*/ 1970 w 2444"/>
                <a:gd name="T107" fmla="*/ 57 h 62"/>
                <a:gd name="T108" fmla="*/ 2067 w 2444"/>
                <a:gd name="T109" fmla="*/ 35 h 62"/>
                <a:gd name="T110" fmla="*/ 2148 w 2444"/>
                <a:gd name="T111" fmla="*/ 21 h 62"/>
                <a:gd name="T112" fmla="*/ 2230 w 2444"/>
                <a:gd name="T113" fmla="*/ 48 h 62"/>
                <a:gd name="T114" fmla="*/ 2329 w 2444"/>
                <a:gd name="T115" fmla="*/ 49 h 62"/>
                <a:gd name="T116" fmla="*/ 2422 w 2444"/>
                <a:gd name="T117" fmla="*/ 22 h 6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2">
                  <a:moveTo>
                    <a:pt x="2443" y="0"/>
                  </a:moveTo>
                  <a:lnTo>
                    <a:pt x="2443" y="0"/>
                  </a:lnTo>
                  <a:lnTo>
                    <a:pt x="2437" y="0"/>
                  </a:lnTo>
                  <a:lnTo>
                    <a:pt x="2429" y="1"/>
                  </a:lnTo>
                  <a:lnTo>
                    <a:pt x="2422" y="2"/>
                  </a:lnTo>
                  <a:lnTo>
                    <a:pt x="2414" y="4"/>
                  </a:lnTo>
                  <a:lnTo>
                    <a:pt x="2405" y="7"/>
                  </a:lnTo>
                  <a:lnTo>
                    <a:pt x="2396" y="9"/>
                  </a:lnTo>
                  <a:lnTo>
                    <a:pt x="2387" y="12"/>
                  </a:lnTo>
                  <a:lnTo>
                    <a:pt x="2378" y="15"/>
                  </a:lnTo>
                  <a:lnTo>
                    <a:pt x="2366" y="19"/>
                  </a:lnTo>
                  <a:lnTo>
                    <a:pt x="2353" y="23"/>
                  </a:lnTo>
                  <a:lnTo>
                    <a:pt x="2341" y="27"/>
                  </a:lnTo>
                  <a:lnTo>
                    <a:pt x="2329" y="30"/>
                  </a:lnTo>
                  <a:lnTo>
                    <a:pt x="2316" y="33"/>
                  </a:lnTo>
                  <a:lnTo>
                    <a:pt x="2304" y="35"/>
                  </a:lnTo>
                  <a:lnTo>
                    <a:pt x="2292" y="37"/>
                  </a:lnTo>
                  <a:lnTo>
                    <a:pt x="2279" y="37"/>
                  </a:lnTo>
                  <a:lnTo>
                    <a:pt x="2268" y="37"/>
                  </a:lnTo>
                  <a:lnTo>
                    <a:pt x="2259" y="36"/>
                  </a:lnTo>
                  <a:lnTo>
                    <a:pt x="2248" y="34"/>
                  </a:lnTo>
                  <a:lnTo>
                    <a:pt x="2239" y="31"/>
                  </a:lnTo>
                  <a:lnTo>
                    <a:pt x="2230" y="29"/>
                  </a:lnTo>
                  <a:lnTo>
                    <a:pt x="2220" y="26"/>
                  </a:lnTo>
                  <a:lnTo>
                    <a:pt x="2211" y="22"/>
                  </a:lnTo>
                  <a:lnTo>
                    <a:pt x="2202" y="19"/>
                  </a:lnTo>
                  <a:lnTo>
                    <a:pt x="2193" y="16"/>
                  </a:lnTo>
                  <a:lnTo>
                    <a:pt x="2184" y="12"/>
                  </a:lnTo>
                  <a:lnTo>
                    <a:pt x="2175" y="9"/>
                  </a:lnTo>
                  <a:lnTo>
                    <a:pt x="2167" y="7"/>
                  </a:lnTo>
                  <a:lnTo>
                    <a:pt x="2157" y="4"/>
                  </a:lnTo>
                  <a:lnTo>
                    <a:pt x="2148" y="2"/>
                  </a:lnTo>
                  <a:lnTo>
                    <a:pt x="2138" y="1"/>
                  </a:lnTo>
                  <a:lnTo>
                    <a:pt x="2129" y="1"/>
                  </a:lnTo>
                  <a:lnTo>
                    <a:pt x="2122" y="1"/>
                  </a:lnTo>
                  <a:lnTo>
                    <a:pt x="2114" y="2"/>
                  </a:lnTo>
                  <a:lnTo>
                    <a:pt x="2105" y="4"/>
                  </a:lnTo>
                  <a:lnTo>
                    <a:pt x="2097" y="7"/>
                  </a:lnTo>
                  <a:lnTo>
                    <a:pt x="2087" y="9"/>
                  </a:lnTo>
                  <a:lnTo>
                    <a:pt x="2077" y="12"/>
                  </a:lnTo>
                  <a:lnTo>
                    <a:pt x="2067" y="16"/>
                  </a:lnTo>
                  <a:lnTo>
                    <a:pt x="2056" y="19"/>
                  </a:lnTo>
                  <a:lnTo>
                    <a:pt x="2046" y="23"/>
                  </a:lnTo>
                  <a:lnTo>
                    <a:pt x="2035" y="26"/>
                  </a:lnTo>
                  <a:lnTo>
                    <a:pt x="2024" y="29"/>
                  </a:lnTo>
                  <a:lnTo>
                    <a:pt x="2013" y="32"/>
                  </a:lnTo>
                  <a:lnTo>
                    <a:pt x="2002" y="34"/>
                  </a:lnTo>
                  <a:lnTo>
                    <a:pt x="1991" y="36"/>
                  </a:lnTo>
                  <a:lnTo>
                    <a:pt x="1981" y="37"/>
                  </a:lnTo>
                  <a:lnTo>
                    <a:pt x="1970" y="38"/>
                  </a:lnTo>
                  <a:lnTo>
                    <a:pt x="1959" y="38"/>
                  </a:lnTo>
                  <a:lnTo>
                    <a:pt x="1949" y="37"/>
                  </a:lnTo>
                  <a:lnTo>
                    <a:pt x="1939" y="35"/>
                  </a:lnTo>
                  <a:lnTo>
                    <a:pt x="1929" y="33"/>
                  </a:lnTo>
                  <a:lnTo>
                    <a:pt x="1920" y="30"/>
                  </a:lnTo>
                  <a:lnTo>
                    <a:pt x="1910" y="27"/>
                  </a:lnTo>
                  <a:lnTo>
                    <a:pt x="1901" y="24"/>
                  </a:lnTo>
                  <a:lnTo>
                    <a:pt x="1892" y="21"/>
                  </a:lnTo>
                  <a:lnTo>
                    <a:pt x="1883" y="18"/>
                  </a:lnTo>
                  <a:lnTo>
                    <a:pt x="1874" y="14"/>
                  </a:lnTo>
                  <a:lnTo>
                    <a:pt x="1866" y="11"/>
                  </a:lnTo>
                  <a:lnTo>
                    <a:pt x="1857" y="9"/>
                  </a:lnTo>
                  <a:lnTo>
                    <a:pt x="1848" y="6"/>
                  </a:lnTo>
                  <a:lnTo>
                    <a:pt x="1838" y="3"/>
                  </a:lnTo>
                  <a:lnTo>
                    <a:pt x="1829" y="2"/>
                  </a:lnTo>
                  <a:lnTo>
                    <a:pt x="1819" y="1"/>
                  </a:lnTo>
                  <a:lnTo>
                    <a:pt x="1815" y="1"/>
                  </a:lnTo>
                  <a:lnTo>
                    <a:pt x="1810" y="1"/>
                  </a:lnTo>
                  <a:lnTo>
                    <a:pt x="1805" y="2"/>
                  </a:lnTo>
                  <a:lnTo>
                    <a:pt x="1800" y="3"/>
                  </a:lnTo>
                  <a:lnTo>
                    <a:pt x="1795" y="4"/>
                  </a:lnTo>
                  <a:lnTo>
                    <a:pt x="1789" y="5"/>
                  </a:lnTo>
                  <a:lnTo>
                    <a:pt x="1783" y="7"/>
                  </a:lnTo>
                  <a:lnTo>
                    <a:pt x="1777" y="9"/>
                  </a:lnTo>
                  <a:lnTo>
                    <a:pt x="1770" y="11"/>
                  </a:lnTo>
                  <a:lnTo>
                    <a:pt x="1763" y="13"/>
                  </a:lnTo>
                  <a:lnTo>
                    <a:pt x="1755" y="16"/>
                  </a:lnTo>
                  <a:lnTo>
                    <a:pt x="1748" y="18"/>
                  </a:lnTo>
                  <a:lnTo>
                    <a:pt x="1740" y="20"/>
                  </a:lnTo>
                  <a:lnTo>
                    <a:pt x="1733" y="23"/>
                  </a:lnTo>
                  <a:lnTo>
                    <a:pt x="1725" y="26"/>
                  </a:lnTo>
                  <a:lnTo>
                    <a:pt x="1717" y="28"/>
                  </a:lnTo>
                  <a:lnTo>
                    <a:pt x="1709" y="30"/>
                  </a:lnTo>
                  <a:lnTo>
                    <a:pt x="1701" y="32"/>
                  </a:lnTo>
                  <a:lnTo>
                    <a:pt x="1693" y="34"/>
                  </a:lnTo>
                  <a:lnTo>
                    <a:pt x="1685" y="35"/>
                  </a:lnTo>
                  <a:lnTo>
                    <a:pt x="1678" y="37"/>
                  </a:lnTo>
                  <a:lnTo>
                    <a:pt x="1670" y="38"/>
                  </a:lnTo>
                  <a:lnTo>
                    <a:pt x="1662" y="38"/>
                  </a:lnTo>
                  <a:lnTo>
                    <a:pt x="1655" y="38"/>
                  </a:lnTo>
                  <a:lnTo>
                    <a:pt x="1644" y="38"/>
                  </a:lnTo>
                  <a:lnTo>
                    <a:pt x="1634" y="37"/>
                  </a:lnTo>
                  <a:lnTo>
                    <a:pt x="1624" y="35"/>
                  </a:lnTo>
                  <a:lnTo>
                    <a:pt x="1614" y="33"/>
                  </a:lnTo>
                  <a:lnTo>
                    <a:pt x="1605" y="30"/>
                  </a:lnTo>
                  <a:lnTo>
                    <a:pt x="1596" y="27"/>
                  </a:lnTo>
                  <a:lnTo>
                    <a:pt x="1586" y="23"/>
                  </a:lnTo>
                  <a:lnTo>
                    <a:pt x="1577" y="20"/>
                  </a:lnTo>
                  <a:lnTo>
                    <a:pt x="1569" y="17"/>
                  </a:lnTo>
                  <a:lnTo>
                    <a:pt x="1559" y="13"/>
                  </a:lnTo>
                  <a:lnTo>
                    <a:pt x="1551" y="10"/>
                  </a:lnTo>
                  <a:lnTo>
                    <a:pt x="1542" y="8"/>
                  </a:lnTo>
                  <a:lnTo>
                    <a:pt x="1533" y="5"/>
                  </a:lnTo>
                  <a:lnTo>
                    <a:pt x="1523" y="3"/>
                  </a:lnTo>
                  <a:lnTo>
                    <a:pt x="1514" y="2"/>
                  </a:lnTo>
                  <a:lnTo>
                    <a:pt x="1505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497" y="2"/>
                  </a:lnTo>
                  <a:lnTo>
                    <a:pt x="1489" y="3"/>
                  </a:lnTo>
                  <a:lnTo>
                    <a:pt x="1481" y="5"/>
                  </a:lnTo>
                  <a:lnTo>
                    <a:pt x="1471" y="7"/>
                  </a:lnTo>
                  <a:lnTo>
                    <a:pt x="1462" y="9"/>
                  </a:lnTo>
                  <a:lnTo>
                    <a:pt x="1452" y="13"/>
                  </a:lnTo>
                  <a:lnTo>
                    <a:pt x="1441" y="16"/>
                  </a:lnTo>
                  <a:lnTo>
                    <a:pt x="1430" y="19"/>
                  </a:lnTo>
                  <a:lnTo>
                    <a:pt x="1418" y="23"/>
                  </a:lnTo>
                  <a:lnTo>
                    <a:pt x="1407" y="27"/>
                  </a:lnTo>
                  <a:lnTo>
                    <a:pt x="1396" y="30"/>
                  </a:lnTo>
                  <a:lnTo>
                    <a:pt x="1384" y="33"/>
                  </a:lnTo>
                  <a:lnTo>
                    <a:pt x="1373" y="35"/>
                  </a:lnTo>
                  <a:lnTo>
                    <a:pt x="1362" y="37"/>
                  </a:lnTo>
                  <a:lnTo>
                    <a:pt x="1350" y="38"/>
                  </a:lnTo>
                  <a:lnTo>
                    <a:pt x="1339" y="39"/>
                  </a:lnTo>
                  <a:lnTo>
                    <a:pt x="1328" y="39"/>
                  </a:lnTo>
                  <a:lnTo>
                    <a:pt x="1319" y="38"/>
                  </a:lnTo>
                  <a:lnTo>
                    <a:pt x="1308" y="36"/>
                  </a:lnTo>
                  <a:lnTo>
                    <a:pt x="1299" y="34"/>
                  </a:lnTo>
                  <a:lnTo>
                    <a:pt x="1290" y="31"/>
                  </a:lnTo>
                  <a:lnTo>
                    <a:pt x="1280" y="28"/>
                  </a:lnTo>
                  <a:lnTo>
                    <a:pt x="1271" y="26"/>
                  </a:lnTo>
                  <a:lnTo>
                    <a:pt x="1262" y="22"/>
                  </a:lnTo>
                  <a:lnTo>
                    <a:pt x="1253" y="19"/>
                  </a:lnTo>
                  <a:lnTo>
                    <a:pt x="1244" y="16"/>
                  </a:lnTo>
                  <a:lnTo>
                    <a:pt x="1235" y="12"/>
                  </a:lnTo>
                  <a:lnTo>
                    <a:pt x="1226" y="10"/>
                  </a:lnTo>
                  <a:lnTo>
                    <a:pt x="1217" y="7"/>
                  </a:lnTo>
                  <a:lnTo>
                    <a:pt x="1208" y="5"/>
                  </a:lnTo>
                  <a:lnTo>
                    <a:pt x="1198" y="3"/>
                  </a:lnTo>
                  <a:lnTo>
                    <a:pt x="1188" y="2"/>
                  </a:lnTo>
                  <a:lnTo>
                    <a:pt x="1181" y="2"/>
                  </a:lnTo>
                  <a:lnTo>
                    <a:pt x="1173" y="3"/>
                  </a:lnTo>
                  <a:lnTo>
                    <a:pt x="1164" y="5"/>
                  </a:lnTo>
                  <a:lnTo>
                    <a:pt x="1155" y="8"/>
                  </a:lnTo>
                  <a:lnTo>
                    <a:pt x="1145" y="10"/>
                  </a:lnTo>
                  <a:lnTo>
                    <a:pt x="1136" y="13"/>
                  </a:lnTo>
                  <a:lnTo>
                    <a:pt x="1125" y="17"/>
                  </a:lnTo>
                  <a:lnTo>
                    <a:pt x="1114" y="20"/>
                  </a:lnTo>
                  <a:lnTo>
                    <a:pt x="1104" y="24"/>
                  </a:lnTo>
                  <a:lnTo>
                    <a:pt x="1092" y="27"/>
                  </a:lnTo>
                  <a:lnTo>
                    <a:pt x="1081" y="31"/>
                  </a:lnTo>
                  <a:lnTo>
                    <a:pt x="1070" y="34"/>
                  </a:lnTo>
                  <a:lnTo>
                    <a:pt x="1058" y="36"/>
                  </a:lnTo>
                  <a:lnTo>
                    <a:pt x="1047" y="38"/>
                  </a:lnTo>
                  <a:lnTo>
                    <a:pt x="1036" y="39"/>
                  </a:lnTo>
                  <a:lnTo>
                    <a:pt x="1025" y="40"/>
                  </a:lnTo>
                  <a:lnTo>
                    <a:pt x="1014" y="39"/>
                  </a:lnTo>
                  <a:lnTo>
                    <a:pt x="1004" y="39"/>
                  </a:lnTo>
                  <a:lnTo>
                    <a:pt x="993" y="37"/>
                  </a:lnTo>
                  <a:lnTo>
                    <a:pt x="984" y="34"/>
                  </a:lnTo>
                  <a:lnTo>
                    <a:pt x="975" y="32"/>
                  </a:lnTo>
                  <a:lnTo>
                    <a:pt x="965" y="28"/>
                  </a:lnTo>
                  <a:lnTo>
                    <a:pt x="956" y="25"/>
                  </a:lnTo>
                  <a:lnTo>
                    <a:pt x="947" y="22"/>
                  </a:lnTo>
                  <a:lnTo>
                    <a:pt x="938" y="19"/>
                  </a:lnTo>
                  <a:lnTo>
                    <a:pt x="929" y="15"/>
                  </a:lnTo>
                  <a:lnTo>
                    <a:pt x="921" y="12"/>
                  </a:lnTo>
                  <a:lnTo>
                    <a:pt x="912" y="9"/>
                  </a:lnTo>
                  <a:lnTo>
                    <a:pt x="902" y="7"/>
                  </a:lnTo>
                  <a:lnTo>
                    <a:pt x="893" y="5"/>
                  </a:lnTo>
                  <a:lnTo>
                    <a:pt x="884" y="4"/>
                  </a:lnTo>
                  <a:lnTo>
                    <a:pt x="874" y="3"/>
                  </a:lnTo>
                  <a:lnTo>
                    <a:pt x="867" y="3"/>
                  </a:lnTo>
                  <a:lnTo>
                    <a:pt x="859" y="5"/>
                  </a:lnTo>
                  <a:lnTo>
                    <a:pt x="850" y="7"/>
                  </a:lnTo>
                  <a:lnTo>
                    <a:pt x="841" y="9"/>
                  </a:lnTo>
                  <a:lnTo>
                    <a:pt x="831" y="11"/>
                  </a:lnTo>
                  <a:lnTo>
                    <a:pt x="821" y="14"/>
                  </a:lnTo>
                  <a:lnTo>
                    <a:pt x="810" y="18"/>
                  </a:lnTo>
                  <a:lnTo>
                    <a:pt x="800" y="21"/>
                  </a:lnTo>
                  <a:lnTo>
                    <a:pt x="789" y="25"/>
                  </a:lnTo>
                  <a:lnTo>
                    <a:pt x="778" y="28"/>
                  </a:lnTo>
                  <a:lnTo>
                    <a:pt x="766" y="31"/>
                  </a:lnTo>
                  <a:lnTo>
                    <a:pt x="755" y="34"/>
                  </a:lnTo>
                  <a:lnTo>
                    <a:pt x="743" y="37"/>
                  </a:lnTo>
                  <a:lnTo>
                    <a:pt x="732" y="39"/>
                  </a:lnTo>
                  <a:lnTo>
                    <a:pt x="721" y="40"/>
                  </a:lnTo>
                  <a:lnTo>
                    <a:pt x="710" y="41"/>
                  </a:lnTo>
                  <a:lnTo>
                    <a:pt x="699" y="40"/>
                  </a:lnTo>
                  <a:lnTo>
                    <a:pt x="689" y="39"/>
                  </a:lnTo>
                  <a:lnTo>
                    <a:pt x="679" y="37"/>
                  </a:lnTo>
                  <a:lnTo>
                    <a:pt x="669" y="35"/>
                  </a:lnTo>
                  <a:lnTo>
                    <a:pt x="660" y="33"/>
                  </a:lnTo>
                  <a:lnTo>
                    <a:pt x="651" y="29"/>
                  </a:lnTo>
                  <a:lnTo>
                    <a:pt x="641" y="26"/>
                  </a:lnTo>
                  <a:lnTo>
                    <a:pt x="632" y="22"/>
                  </a:lnTo>
                  <a:lnTo>
                    <a:pt x="624" y="19"/>
                  </a:lnTo>
                  <a:lnTo>
                    <a:pt x="614" y="16"/>
                  </a:lnTo>
                  <a:lnTo>
                    <a:pt x="606" y="12"/>
                  </a:lnTo>
                  <a:lnTo>
                    <a:pt x="597" y="10"/>
                  </a:lnTo>
                  <a:lnTo>
                    <a:pt x="587" y="8"/>
                  </a:lnTo>
                  <a:lnTo>
                    <a:pt x="578" y="5"/>
                  </a:lnTo>
                  <a:lnTo>
                    <a:pt x="569" y="5"/>
                  </a:lnTo>
                  <a:lnTo>
                    <a:pt x="559" y="4"/>
                  </a:lnTo>
                  <a:lnTo>
                    <a:pt x="558" y="4"/>
                  </a:lnTo>
                  <a:lnTo>
                    <a:pt x="559" y="4"/>
                  </a:lnTo>
                  <a:lnTo>
                    <a:pt x="560" y="4"/>
                  </a:lnTo>
                  <a:lnTo>
                    <a:pt x="559" y="4"/>
                  </a:lnTo>
                  <a:lnTo>
                    <a:pt x="552" y="4"/>
                  </a:lnTo>
                  <a:lnTo>
                    <a:pt x="544" y="5"/>
                  </a:lnTo>
                  <a:lnTo>
                    <a:pt x="536" y="7"/>
                  </a:lnTo>
                  <a:lnTo>
                    <a:pt x="526" y="9"/>
                  </a:lnTo>
                  <a:lnTo>
                    <a:pt x="517" y="12"/>
                  </a:lnTo>
                  <a:lnTo>
                    <a:pt x="507" y="15"/>
                  </a:lnTo>
                  <a:lnTo>
                    <a:pt x="496" y="18"/>
                  </a:lnTo>
                  <a:lnTo>
                    <a:pt x="485" y="22"/>
                  </a:lnTo>
                  <a:lnTo>
                    <a:pt x="473" y="26"/>
                  </a:lnTo>
                  <a:lnTo>
                    <a:pt x="462" y="29"/>
                  </a:lnTo>
                  <a:lnTo>
                    <a:pt x="451" y="32"/>
                  </a:lnTo>
                  <a:lnTo>
                    <a:pt x="439" y="35"/>
                  </a:lnTo>
                  <a:lnTo>
                    <a:pt x="428" y="37"/>
                  </a:lnTo>
                  <a:lnTo>
                    <a:pt x="417" y="39"/>
                  </a:lnTo>
                  <a:lnTo>
                    <a:pt x="405" y="41"/>
                  </a:lnTo>
                  <a:lnTo>
                    <a:pt x="395" y="41"/>
                  </a:lnTo>
                  <a:lnTo>
                    <a:pt x="383" y="41"/>
                  </a:lnTo>
                  <a:lnTo>
                    <a:pt x="374" y="40"/>
                  </a:lnTo>
                  <a:lnTo>
                    <a:pt x="363" y="38"/>
                  </a:lnTo>
                  <a:lnTo>
                    <a:pt x="354" y="36"/>
                  </a:lnTo>
                  <a:lnTo>
                    <a:pt x="345" y="34"/>
                  </a:lnTo>
                  <a:lnTo>
                    <a:pt x="335" y="31"/>
                  </a:lnTo>
                  <a:lnTo>
                    <a:pt x="326" y="28"/>
                  </a:lnTo>
                  <a:lnTo>
                    <a:pt x="317" y="24"/>
                  </a:lnTo>
                  <a:lnTo>
                    <a:pt x="308" y="21"/>
                  </a:lnTo>
                  <a:lnTo>
                    <a:pt x="299" y="18"/>
                  </a:lnTo>
                  <a:lnTo>
                    <a:pt x="290" y="14"/>
                  </a:lnTo>
                  <a:lnTo>
                    <a:pt x="281" y="12"/>
                  </a:lnTo>
                  <a:lnTo>
                    <a:pt x="272" y="9"/>
                  </a:lnTo>
                  <a:lnTo>
                    <a:pt x="263" y="7"/>
                  </a:lnTo>
                  <a:lnTo>
                    <a:pt x="252" y="6"/>
                  </a:lnTo>
                  <a:lnTo>
                    <a:pt x="243" y="5"/>
                  </a:lnTo>
                  <a:lnTo>
                    <a:pt x="236" y="5"/>
                  </a:lnTo>
                  <a:lnTo>
                    <a:pt x="228" y="6"/>
                  </a:lnTo>
                  <a:lnTo>
                    <a:pt x="219" y="8"/>
                  </a:lnTo>
                  <a:lnTo>
                    <a:pt x="210" y="10"/>
                  </a:lnTo>
                  <a:lnTo>
                    <a:pt x="201" y="12"/>
                  </a:lnTo>
                  <a:lnTo>
                    <a:pt x="190" y="16"/>
                  </a:lnTo>
                  <a:lnTo>
                    <a:pt x="180" y="19"/>
                  </a:lnTo>
                  <a:lnTo>
                    <a:pt x="169" y="22"/>
                  </a:lnTo>
                  <a:lnTo>
                    <a:pt x="159" y="26"/>
                  </a:lnTo>
                  <a:lnTo>
                    <a:pt x="147" y="30"/>
                  </a:lnTo>
                  <a:lnTo>
                    <a:pt x="136" y="33"/>
                  </a:lnTo>
                  <a:lnTo>
                    <a:pt x="124" y="35"/>
                  </a:lnTo>
                  <a:lnTo>
                    <a:pt x="113" y="38"/>
                  </a:lnTo>
                  <a:lnTo>
                    <a:pt x="102" y="40"/>
                  </a:lnTo>
                  <a:lnTo>
                    <a:pt x="90" y="41"/>
                  </a:lnTo>
                  <a:lnTo>
                    <a:pt x="80" y="42"/>
                  </a:lnTo>
                  <a:lnTo>
                    <a:pt x="69" y="42"/>
                  </a:lnTo>
                  <a:lnTo>
                    <a:pt x="58" y="41"/>
                  </a:lnTo>
                  <a:lnTo>
                    <a:pt x="48" y="39"/>
                  </a:lnTo>
                  <a:lnTo>
                    <a:pt x="38" y="36"/>
                  </a:lnTo>
                  <a:lnTo>
                    <a:pt x="29" y="33"/>
                  </a:lnTo>
                  <a:lnTo>
                    <a:pt x="19" y="30"/>
                  </a:lnTo>
                  <a:lnTo>
                    <a:pt x="10" y="27"/>
                  </a:lnTo>
                  <a:lnTo>
                    <a:pt x="1" y="23"/>
                  </a:lnTo>
                  <a:lnTo>
                    <a:pt x="1" y="28"/>
                  </a:lnTo>
                  <a:lnTo>
                    <a:pt x="1" y="32"/>
                  </a:lnTo>
                  <a:lnTo>
                    <a:pt x="0" y="37"/>
                  </a:lnTo>
                  <a:lnTo>
                    <a:pt x="0" y="42"/>
                  </a:lnTo>
                  <a:lnTo>
                    <a:pt x="10" y="45"/>
                  </a:lnTo>
                  <a:lnTo>
                    <a:pt x="19" y="49"/>
                  </a:lnTo>
                  <a:lnTo>
                    <a:pt x="28" y="52"/>
                  </a:lnTo>
                  <a:lnTo>
                    <a:pt x="38" y="54"/>
                  </a:lnTo>
                  <a:lnTo>
                    <a:pt x="48" y="57"/>
                  </a:lnTo>
                  <a:lnTo>
                    <a:pt x="58" y="59"/>
                  </a:lnTo>
                  <a:lnTo>
                    <a:pt x="69" y="60"/>
                  </a:lnTo>
                  <a:lnTo>
                    <a:pt x="80" y="61"/>
                  </a:lnTo>
                  <a:lnTo>
                    <a:pt x="90" y="60"/>
                  </a:lnTo>
                  <a:lnTo>
                    <a:pt x="102" y="59"/>
                  </a:lnTo>
                  <a:lnTo>
                    <a:pt x="113" y="57"/>
                  </a:lnTo>
                  <a:lnTo>
                    <a:pt x="124" y="55"/>
                  </a:lnTo>
                  <a:lnTo>
                    <a:pt x="136" y="52"/>
                  </a:lnTo>
                  <a:lnTo>
                    <a:pt x="147" y="49"/>
                  </a:lnTo>
                  <a:lnTo>
                    <a:pt x="159" y="46"/>
                  </a:lnTo>
                  <a:lnTo>
                    <a:pt x="169" y="42"/>
                  </a:lnTo>
                  <a:lnTo>
                    <a:pt x="180" y="39"/>
                  </a:lnTo>
                  <a:lnTo>
                    <a:pt x="190" y="35"/>
                  </a:lnTo>
                  <a:lnTo>
                    <a:pt x="201" y="33"/>
                  </a:lnTo>
                  <a:lnTo>
                    <a:pt x="210" y="30"/>
                  </a:lnTo>
                  <a:lnTo>
                    <a:pt x="219" y="27"/>
                  </a:lnTo>
                  <a:lnTo>
                    <a:pt x="228" y="26"/>
                  </a:lnTo>
                  <a:lnTo>
                    <a:pt x="236" y="24"/>
                  </a:lnTo>
                  <a:lnTo>
                    <a:pt x="243" y="24"/>
                  </a:lnTo>
                  <a:lnTo>
                    <a:pt x="253" y="24"/>
                  </a:lnTo>
                  <a:lnTo>
                    <a:pt x="263" y="25"/>
                  </a:lnTo>
                  <a:lnTo>
                    <a:pt x="272" y="27"/>
                  </a:lnTo>
                  <a:lnTo>
                    <a:pt x="281" y="29"/>
                  </a:lnTo>
                  <a:lnTo>
                    <a:pt x="290" y="32"/>
                  </a:lnTo>
                  <a:lnTo>
                    <a:pt x="299" y="35"/>
                  </a:lnTo>
                  <a:lnTo>
                    <a:pt x="308" y="38"/>
                  </a:lnTo>
                  <a:lnTo>
                    <a:pt x="317" y="42"/>
                  </a:lnTo>
                  <a:lnTo>
                    <a:pt x="326" y="45"/>
                  </a:lnTo>
                  <a:lnTo>
                    <a:pt x="335" y="49"/>
                  </a:lnTo>
                  <a:lnTo>
                    <a:pt x="345" y="52"/>
                  </a:lnTo>
                  <a:lnTo>
                    <a:pt x="354" y="54"/>
                  </a:lnTo>
                  <a:lnTo>
                    <a:pt x="364" y="57"/>
                  </a:lnTo>
                  <a:lnTo>
                    <a:pt x="374" y="59"/>
                  </a:lnTo>
                  <a:lnTo>
                    <a:pt x="383" y="59"/>
                  </a:lnTo>
                  <a:lnTo>
                    <a:pt x="395" y="60"/>
                  </a:lnTo>
                  <a:lnTo>
                    <a:pt x="405" y="59"/>
                  </a:lnTo>
                  <a:lnTo>
                    <a:pt x="417" y="58"/>
                  </a:lnTo>
                  <a:lnTo>
                    <a:pt x="428" y="56"/>
                  </a:lnTo>
                  <a:lnTo>
                    <a:pt x="439" y="54"/>
                  </a:lnTo>
                  <a:lnTo>
                    <a:pt x="451" y="51"/>
                  </a:lnTo>
                  <a:lnTo>
                    <a:pt x="462" y="48"/>
                  </a:lnTo>
                  <a:lnTo>
                    <a:pt x="473" y="44"/>
                  </a:lnTo>
                  <a:lnTo>
                    <a:pt x="484" y="41"/>
                  </a:lnTo>
                  <a:lnTo>
                    <a:pt x="494" y="37"/>
                  </a:lnTo>
                  <a:lnTo>
                    <a:pt x="505" y="34"/>
                  </a:lnTo>
                  <a:lnTo>
                    <a:pt x="515" y="31"/>
                  </a:lnTo>
                  <a:lnTo>
                    <a:pt x="525" y="28"/>
                  </a:lnTo>
                  <a:lnTo>
                    <a:pt x="533" y="26"/>
                  </a:lnTo>
                  <a:lnTo>
                    <a:pt x="542" y="24"/>
                  </a:lnTo>
                  <a:lnTo>
                    <a:pt x="550" y="23"/>
                  </a:lnTo>
                  <a:lnTo>
                    <a:pt x="557" y="23"/>
                  </a:lnTo>
                  <a:lnTo>
                    <a:pt x="558" y="23"/>
                  </a:lnTo>
                  <a:lnTo>
                    <a:pt x="559" y="23"/>
                  </a:lnTo>
                  <a:lnTo>
                    <a:pt x="560" y="23"/>
                  </a:lnTo>
                  <a:lnTo>
                    <a:pt x="561" y="23"/>
                  </a:lnTo>
                  <a:lnTo>
                    <a:pt x="570" y="24"/>
                  </a:lnTo>
                  <a:lnTo>
                    <a:pt x="580" y="26"/>
                  </a:lnTo>
                  <a:lnTo>
                    <a:pt x="589" y="28"/>
                  </a:lnTo>
                  <a:lnTo>
                    <a:pt x="598" y="31"/>
                  </a:lnTo>
                  <a:lnTo>
                    <a:pt x="607" y="34"/>
                  </a:lnTo>
                  <a:lnTo>
                    <a:pt x="616" y="37"/>
                  </a:lnTo>
                  <a:lnTo>
                    <a:pt x="624" y="40"/>
                  </a:lnTo>
                  <a:lnTo>
                    <a:pt x="634" y="43"/>
                  </a:lnTo>
                  <a:lnTo>
                    <a:pt x="643" y="47"/>
                  </a:lnTo>
                  <a:lnTo>
                    <a:pt x="651" y="49"/>
                  </a:lnTo>
                  <a:lnTo>
                    <a:pt x="661" y="52"/>
                  </a:lnTo>
                  <a:lnTo>
                    <a:pt x="670" y="55"/>
                  </a:lnTo>
                  <a:lnTo>
                    <a:pt x="680" y="57"/>
                  </a:lnTo>
                  <a:lnTo>
                    <a:pt x="690" y="59"/>
                  </a:lnTo>
                  <a:lnTo>
                    <a:pt x="700" y="60"/>
                  </a:lnTo>
                  <a:lnTo>
                    <a:pt x="711" y="60"/>
                  </a:lnTo>
                  <a:lnTo>
                    <a:pt x="722" y="59"/>
                  </a:lnTo>
                  <a:lnTo>
                    <a:pt x="733" y="58"/>
                  </a:lnTo>
                  <a:lnTo>
                    <a:pt x="744" y="56"/>
                  </a:lnTo>
                  <a:lnTo>
                    <a:pt x="756" y="54"/>
                  </a:lnTo>
                  <a:lnTo>
                    <a:pt x="767" y="51"/>
                  </a:lnTo>
                  <a:lnTo>
                    <a:pt x="778" y="48"/>
                  </a:lnTo>
                  <a:lnTo>
                    <a:pt x="789" y="44"/>
                  </a:lnTo>
                  <a:lnTo>
                    <a:pt x="800" y="41"/>
                  </a:lnTo>
                  <a:lnTo>
                    <a:pt x="811" y="38"/>
                  </a:lnTo>
                  <a:lnTo>
                    <a:pt x="821" y="34"/>
                  </a:lnTo>
                  <a:lnTo>
                    <a:pt x="831" y="31"/>
                  </a:lnTo>
                  <a:lnTo>
                    <a:pt x="841" y="28"/>
                  </a:lnTo>
                  <a:lnTo>
                    <a:pt x="850" y="26"/>
                  </a:lnTo>
                  <a:lnTo>
                    <a:pt x="859" y="24"/>
                  </a:lnTo>
                  <a:lnTo>
                    <a:pt x="867" y="23"/>
                  </a:lnTo>
                  <a:lnTo>
                    <a:pt x="874" y="22"/>
                  </a:lnTo>
                  <a:lnTo>
                    <a:pt x="884" y="23"/>
                  </a:lnTo>
                  <a:lnTo>
                    <a:pt x="893" y="24"/>
                  </a:lnTo>
                  <a:lnTo>
                    <a:pt x="902" y="26"/>
                  </a:lnTo>
                  <a:lnTo>
                    <a:pt x="912" y="28"/>
                  </a:lnTo>
                  <a:lnTo>
                    <a:pt x="921" y="31"/>
                  </a:lnTo>
                  <a:lnTo>
                    <a:pt x="930" y="34"/>
                  </a:lnTo>
                  <a:lnTo>
                    <a:pt x="938" y="37"/>
                  </a:lnTo>
                  <a:lnTo>
                    <a:pt x="947" y="41"/>
                  </a:lnTo>
                  <a:lnTo>
                    <a:pt x="957" y="44"/>
                  </a:lnTo>
                  <a:lnTo>
                    <a:pt x="965" y="48"/>
                  </a:lnTo>
                  <a:lnTo>
                    <a:pt x="975" y="51"/>
                  </a:lnTo>
                  <a:lnTo>
                    <a:pt x="984" y="53"/>
                  </a:lnTo>
                  <a:lnTo>
                    <a:pt x="993" y="56"/>
                  </a:lnTo>
                  <a:lnTo>
                    <a:pt x="1004" y="57"/>
                  </a:lnTo>
                  <a:lnTo>
                    <a:pt x="1014" y="58"/>
                  </a:lnTo>
                  <a:lnTo>
                    <a:pt x="1025" y="59"/>
                  </a:lnTo>
                  <a:lnTo>
                    <a:pt x="1036" y="58"/>
                  </a:lnTo>
                  <a:lnTo>
                    <a:pt x="1047" y="57"/>
                  </a:lnTo>
                  <a:lnTo>
                    <a:pt x="1058" y="55"/>
                  </a:lnTo>
                  <a:lnTo>
                    <a:pt x="1070" y="53"/>
                  </a:lnTo>
                  <a:lnTo>
                    <a:pt x="1081" y="50"/>
                  </a:lnTo>
                  <a:lnTo>
                    <a:pt x="1092" y="47"/>
                  </a:lnTo>
                  <a:lnTo>
                    <a:pt x="1104" y="43"/>
                  </a:lnTo>
                  <a:lnTo>
                    <a:pt x="1114" y="40"/>
                  </a:lnTo>
                  <a:lnTo>
                    <a:pt x="1125" y="37"/>
                  </a:lnTo>
                  <a:lnTo>
                    <a:pt x="1136" y="33"/>
                  </a:lnTo>
                  <a:lnTo>
                    <a:pt x="1145" y="30"/>
                  </a:lnTo>
                  <a:lnTo>
                    <a:pt x="1155" y="27"/>
                  </a:lnTo>
                  <a:lnTo>
                    <a:pt x="1164" y="25"/>
                  </a:lnTo>
                  <a:lnTo>
                    <a:pt x="1173" y="23"/>
                  </a:lnTo>
                  <a:lnTo>
                    <a:pt x="1181" y="22"/>
                  </a:lnTo>
                  <a:lnTo>
                    <a:pt x="1188" y="22"/>
                  </a:lnTo>
                  <a:lnTo>
                    <a:pt x="1198" y="22"/>
                  </a:lnTo>
                  <a:lnTo>
                    <a:pt x="1208" y="23"/>
                  </a:lnTo>
                  <a:lnTo>
                    <a:pt x="1217" y="25"/>
                  </a:lnTo>
                  <a:lnTo>
                    <a:pt x="1226" y="27"/>
                  </a:lnTo>
                  <a:lnTo>
                    <a:pt x="1235" y="30"/>
                  </a:lnTo>
                  <a:lnTo>
                    <a:pt x="1244" y="33"/>
                  </a:lnTo>
                  <a:lnTo>
                    <a:pt x="1253" y="37"/>
                  </a:lnTo>
                  <a:lnTo>
                    <a:pt x="1262" y="39"/>
                  </a:lnTo>
                  <a:lnTo>
                    <a:pt x="1271" y="43"/>
                  </a:lnTo>
                  <a:lnTo>
                    <a:pt x="1280" y="47"/>
                  </a:lnTo>
                  <a:lnTo>
                    <a:pt x="1290" y="50"/>
                  </a:lnTo>
                  <a:lnTo>
                    <a:pt x="1299" y="52"/>
                  </a:lnTo>
                  <a:lnTo>
                    <a:pt x="1308" y="54"/>
                  </a:lnTo>
                  <a:lnTo>
                    <a:pt x="1319" y="57"/>
                  </a:lnTo>
                  <a:lnTo>
                    <a:pt x="1328" y="57"/>
                  </a:lnTo>
                  <a:lnTo>
                    <a:pt x="1339" y="58"/>
                  </a:lnTo>
                  <a:lnTo>
                    <a:pt x="1350" y="57"/>
                  </a:lnTo>
                  <a:lnTo>
                    <a:pt x="1362" y="56"/>
                  </a:lnTo>
                  <a:lnTo>
                    <a:pt x="1373" y="54"/>
                  </a:lnTo>
                  <a:lnTo>
                    <a:pt x="1384" y="52"/>
                  </a:lnTo>
                  <a:lnTo>
                    <a:pt x="1395" y="49"/>
                  </a:lnTo>
                  <a:lnTo>
                    <a:pt x="1407" y="46"/>
                  </a:lnTo>
                  <a:lnTo>
                    <a:pt x="1418" y="42"/>
                  </a:lnTo>
                  <a:lnTo>
                    <a:pt x="1428" y="38"/>
                  </a:lnTo>
                  <a:lnTo>
                    <a:pt x="1439" y="35"/>
                  </a:lnTo>
                  <a:lnTo>
                    <a:pt x="1449" y="32"/>
                  </a:lnTo>
                  <a:lnTo>
                    <a:pt x="1460" y="28"/>
                  </a:lnTo>
                  <a:lnTo>
                    <a:pt x="1470" y="26"/>
                  </a:lnTo>
                  <a:lnTo>
                    <a:pt x="1478" y="24"/>
                  </a:lnTo>
                  <a:lnTo>
                    <a:pt x="1487" y="22"/>
                  </a:lnTo>
                  <a:lnTo>
                    <a:pt x="1495" y="21"/>
                  </a:lnTo>
                  <a:lnTo>
                    <a:pt x="1502" y="21"/>
                  </a:lnTo>
                  <a:lnTo>
                    <a:pt x="1503" y="21"/>
                  </a:lnTo>
                  <a:lnTo>
                    <a:pt x="1505" y="21"/>
                  </a:lnTo>
                  <a:lnTo>
                    <a:pt x="1506" y="21"/>
                  </a:lnTo>
                  <a:lnTo>
                    <a:pt x="1515" y="22"/>
                  </a:lnTo>
                  <a:lnTo>
                    <a:pt x="1525" y="24"/>
                  </a:lnTo>
                  <a:lnTo>
                    <a:pt x="1534" y="26"/>
                  </a:lnTo>
                  <a:lnTo>
                    <a:pt x="1543" y="28"/>
                  </a:lnTo>
                  <a:lnTo>
                    <a:pt x="1552" y="31"/>
                  </a:lnTo>
                  <a:lnTo>
                    <a:pt x="1561" y="34"/>
                  </a:lnTo>
                  <a:lnTo>
                    <a:pt x="1570" y="38"/>
                  </a:lnTo>
                  <a:lnTo>
                    <a:pt x="1578" y="41"/>
                  </a:lnTo>
                  <a:lnTo>
                    <a:pt x="1587" y="44"/>
                  </a:lnTo>
                  <a:lnTo>
                    <a:pt x="1596" y="47"/>
                  </a:lnTo>
                  <a:lnTo>
                    <a:pt x="1605" y="50"/>
                  </a:lnTo>
                  <a:lnTo>
                    <a:pt x="1614" y="53"/>
                  </a:lnTo>
                  <a:lnTo>
                    <a:pt x="1624" y="54"/>
                  </a:lnTo>
                  <a:lnTo>
                    <a:pt x="1634" y="56"/>
                  </a:lnTo>
                  <a:lnTo>
                    <a:pt x="1644" y="57"/>
                  </a:lnTo>
                  <a:lnTo>
                    <a:pt x="1655" y="57"/>
                  </a:lnTo>
                  <a:lnTo>
                    <a:pt x="1663" y="57"/>
                  </a:lnTo>
                  <a:lnTo>
                    <a:pt x="1670" y="57"/>
                  </a:lnTo>
                  <a:lnTo>
                    <a:pt x="1678" y="56"/>
                  </a:lnTo>
                  <a:lnTo>
                    <a:pt x="1686" y="54"/>
                  </a:lnTo>
                  <a:lnTo>
                    <a:pt x="1694" y="53"/>
                  </a:lnTo>
                  <a:lnTo>
                    <a:pt x="1702" y="51"/>
                  </a:lnTo>
                  <a:lnTo>
                    <a:pt x="1710" y="49"/>
                  </a:lnTo>
                  <a:lnTo>
                    <a:pt x="1718" y="47"/>
                  </a:lnTo>
                  <a:lnTo>
                    <a:pt x="1726" y="45"/>
                  </a:lnTo>
                  <a:lnTo>
                    <a:pt x="1733" y="42"/>
                  </a:lnTo>
                  <a:lnTo>
                    <a:pt x="1741" y="40"/>
                  </a:lnTo>
                  <a:lnTo>
                    <a:pt x="1748" y="38"/>
                  </a:lnTo>
                  <a:lnTo>
                    <a:pt x="1756" y="35"/>
                  </a:lnTo>
                  <a:lnTo>
                    <a:pt x="1763" y="33"/>
                  </a:lnTo>
                  <a:lnTo>
                    <a:pt x="1770" y="31"/>
                  </a:lnTo>
                  <a:lnTo>
                    <a:pt x="1777" y="28"/>
                  </a:lnTo>
                  <a:lnTo>
                    <a:pt x="1783" y="27"/>
                  </a:lnTo>
                  <a:lnTo>
                    <a:pt x="1789" y="25"/>
                  </a:lnTo>
                  <a:lnTo>
                    <a:pt x="1795" y="24"/>
                  </a:lnTo>
                  <a:lnTo>
                    <a:pt x="1800" y="23"/>
                  </a:lnTo>
                  <a:lnTo>
                    <a:pt x="1805" y="22"/>
                  </a:lnTo>
                  <a:lnTo>
                    <a:pt x="1810" y="21"/>
                  </a:lnTo>
                  <a:lnTo>
                    <a:pt x="1814" y="20"/>
                  </a:lnTo>
                  <a:lnTo>
                    <a:pt x="1819" y="20"/>
                  </a:lnTo>
                  <a:lnTo>
                    <a:pt x="1829" y="21"/>
                  </a:lnTo>
                  <a:lnTo>
                    <a:pt x="1838" y="22"/>
                  </a:lnTo>
                  <a:lnTo>
                    <a:pt x="1848" y="24"/>
                  </a:lnTo>
                  <a:lnTo>
                    <a:pt x="1856" y="26"/>
                  </a:lnTo>
                  <a:lnTo>
                    <a:pt x="1866" y="28"/>
                  </a:lnTo>
                  <a:lnTo>
                    <a:pt x="1874" y="32"/>
                  </a:lnTo>
                  <a:lnTo>
                    <a:pt x="1883" y="35"/>
                  </a:lnTo>
                  <a:lnTo>
                    <a:pt x="1892" y="38"/>
                  </a:lnTo>
                  <a:lnTo>
                    <a:pt x="1902" y="42"/>
                  </a:lnTo>
                  <a:lnTo>
                    <a:pt x="1911" y="45"/>
                  </a:lnTo>
                  <a:lnTo>
                    <a:pt x="1920" y="49"/>
                  </a:lnTo>
                  <a:lnTo>
                    <a:pt x="1930" y="51"/>
                  </a:lnTo>
                  <a:lnTo>
                    <a:pt x="1939" y="53"/>
                  </a:lnTo>
                  <a:lnTo>
                    <a:pt x="1949" y="56"/>
                  </a:lnTo>
                  <a:lnTo>
                    <a:pt x="1960" y="56"/>
                  </a:lnTo>
                  <a:lnTo>
                    <a:pt x="1970" y="57"/>
                  </a:lnTo>
                  <a:lnTo>
                    <a:pt x="1981" y="56"/>
                  </a:lnTo>
                  <a:lnTo>
                    <a:pt x="1991" y="55"/>
                  </a:lnTo>
                  <a:lnTo>
                    <a:pt x="2002" y="53"/>
                  </a:lnTo>
                  <a:lnTo>
                    <a:pt x="2013" y="51"/>
                  </a:lnTo>
                  <a:lnTo>
                    <a:pt x="2024" y="48"/>
                  </a:lnTo>
                  <a:lnTo>
                    <a:pt x="2035" y="45"/>
                  </a:lnTo>
                  <a:lnTo>
                    <a:pt x="2046" y="42"/>
                  </a:lnTo>
                  <a:lnTo>
                    <a:pt x="2056" y="38"/>
                  </a:lnTo>
                  <a:lnTo>
                    <a:pt x="2067" y="35"/>
                  </a:lnTo>
                  <a:lnTo>
                    <a:pt x="2077" y="31"/>
                  </a:lnTo>
                  <a:lnTo>
                    <a:pt x="2087" y="28"/>
                  </a:lnTo>
                  <a:lnTo>
                    <a:pt x="2097" y="26"/>
                  </a:lnTo>
                  <a:lnTo>
                    <a:pt x="2105" y="23"/>
                  </a:lnTo>
                  <a:lnTo>
                    <a:pt x="2114" y="22"/>
                  </a:lnTo>
                  <a:lnTo>
                    <a:pt x="2122" y="20"/>
                  </a:lnTo>
                  <a:lnTo>
                    <a:pt x="2129" y="20"/>
                  </a:lnTo>
                  <a:lnTo>
                    <a:pt x="2138" y="20"/>
                  </a:lnTo>
                  <a:lnTo>
                    <a:pt x="2148" y="21"/>
                  </a:lnTo>
                  <a:lnTo>
                    <a:pt x="2157" y="23"/>
                  </a:lnTo>
                  <a:lnTo>
                    <a:pt x="2167" y="25"/>
                  </a:lnTo>
                  <a:lnTo>
                    <a:pt x="2175" y="28"/>
                  </a:lnTo>
                  <a:lnTo>
                    <a:pt x="2185" y="31"/>
                  </a:lnTo>
                  <a:lnTo>
                    <a:pt x="2193" y="34"/>
                  </a:lnTo>
                  <a:lnTo>
                    <a:pt x="2202" y="38"/>
                  </a:lnTo>
                  <a:lnTo>
                    <a:pt x="2211" y="41"/>
                  </a:lnTo>
                  <a:lnTo>
                    <a:pt x="2220" y="45"/>
                  </a:lnTo>
                  <a:lnTo>
                    <a:pt x="2230" y="48"/>
                  </a:lnTo>
                  <a:lnTo>
                    <a:pt x="2239" y="51"/>
                  </a:lnTo>
                  <a:lnTo>
                    <a:pt x="2248" y="53"/>
                  </a:lnTo>
                  <a:lnTo>
                    <a:pt x="2259" y="54"/>
                  </a:lnTo>
                  <a:lnTo>
                    <a:pt x="2268" y="56"/>
                  </a:lnTo>
                  <a:lnTo>
                    <a:pt x="2279" y="56"/>
                  </a:lnTo>
                  <a:lnTo>
                    <a:pt x="2292" y="56"/>
                  </a:lnTo>
                  <a:lnTo>
                    <a:pt x="2304" y="54"/>
                  </a:lnTo>
                  <a:lnTo>
                    <a:pt x="2316" y="52"/>
                  </a:lnTo>
                  <a:lnTo>
                    <a:pt x="2329" y="49"/>
                  </a:lnTo>
                  <a:lnTo>
                    <a:pt x="2341" y="47"/>
                  </a:lnTo>
                  <a:lnTo>
                    <a:pt x="2353" y="42"/>
                  </a:lnTo>
                  <a:lnTo>
                    <a:pt x="2366" y="39"/>
                  </a:lnTo>
                  <a:lnTo>
                    <a:pt x="2377" y="35"/>
                  </a:lnTo>
                  <a:lnTo>
                    <a:pt x="2387" y="32"/>
                  </a:lnTo>
                  <a:lnTo>
                    <a:pt x="2396" y="29"/>
                  </a:lnTo>
                  <a:lnTo>
                    <a:pt x="2405" y="26"/>
                  </a:lnTo>
                  <a:lnTo>
                    <a:pt x="2413" y="24"/>
                  </a:lnTo>
                  <a:lnTo>
                    <a:pt x="2422" y="22"/>
                  </a:lnTo>
                  <a:lnTo>
                    <a:pt x="2429" y="20"/>
                  </a:lnTo>
                  <a:lnTo>
                    <a:pt x="2437" y="20"/>
                  </a:lnTo>
                  <a:lnTo>
                    <a:pt x="2443" y="19"/>
                  </a:lnTo>
                  <a:lnTo>
                    <a:pt x="2443" y="0"/>
                  </a:lnTo>
                </a:path>
              </a:pathLst>
            </a:custGeom>
            <a:solidFill>
              <a:srgbClr val="AAFFF4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7" name="Freeform 20"/>
            <p:cNvSpPr>
              <a:spLocks/>
            </p:cNvSpPr>
            <p:nvPr/>
          </p:nvSpPr>
          <p:spPr bwMode="auto">
            <a:xfrm>
              <a:off x="3214" y="121"/>
              <a:ext cx="2442" cy="62"/>
            </a:xfrm>
            <a:custGeom>
              <a:avLst/>
              <a:gdLst>
                <a:gd name="T0" fmla="*/ 73 w 2447"/>
                <a:gd name="T1" fmla="*/ 25 h 62"/>
                <a:gd name="T2" fmla="*/ 161 w 2447"/>
                <a:gd name="T3" fmla="*/ 41 h 62"/>
                <a:gd name="T4" fmla="*/ 244 w 2447"/>
                <a:gd name="T5" fmla="*/ 16 h 62"/>
                <a:gd name="T6" fmla="*/ 278 w 2447"/>
                <a:gd name="T7" fmla="*/ 5 h 62"/>
                <a:gd name="T8" fmla="*/ 336 w 2447"/>
                <a:gd name="T9" fmla="*/ 23 h 62"/>
                <a:gd name="T10" fmla="*/ 424 w 2447"/>
                <a:gd name="T11" fmla="*/ 41 h 62"/>
                <a:gd name="T12" fmla="*/ 524 w 2447"/>
                <a:gd name="T13" fmla="*/ 15 h 62"/>
                <a:gd name="T14" fmla="*/ 586 w 2447"/>
                <a:gd name="T15" fmla="*/ 5 h 62"/>
                <a:gd name="T16" fmla="*/ 668 w 2447"/>
                <a:gd name="T17" fmla="*/ 29 h 62"/>
                <a:gd name="T18" fmla="*/ 734 w 2447"/>
                <a:gd name="T19" fmla="*/ 37 h 62"/>
                <a:gd name="T20" fmla="*/ 831 w 2447"/>
                <a:gd name="T21" fmla="*/ 8 h 62"/>
                <a:gd name="T22" fmla="*/ 867 w 2447"/>
                <a:gd name="T23" fmla="*/ 8 h 62"/>
                <a:gd name="T24" fmla="*/ 949 w 2447"/>
                <a:gd name="T25" fmla="*/ 35 h 62"/>
                <a:gd name="T26" fmla="*/ 1046 w 2447"/>
                <a:gd name="T27" fmla="*/ 30 h 62"/>
                <a:gd name="T28" fmla="*/ 1140 w 2447"/>
                <a:gd name="T29" fmla="*/ 3 h 62"/>
                <a:gd name="T30" fmla="*/ 1178 w 2447"/>
                <a:gd name="T31" fmla="*/ 6 h 62"/>
                <a:gd name="T32" fmla="*/ 1237 w 2447"/>
                <a:gd name="T33" fmla="*/ 34 h 62"/>
                <a:gd name="T34" fmla="*/ 1334 w 2447"/>
                <a:gd name="T35" fmla="*/ 30 h 62"/>
                <a:gd name="T36" fmla="*/ 1416 w 2447"/>
                <a:gd name="T37" fmla="*/ 3 h 62"/>
                <a:gd name="T38" fmla="*/ 1480 w 2447"/>
                <a:gd name="T39" fmla="*/ 19 h 62"/>
                <a:gd name="T40" fmla="*/ 1567 w 2447"/>
                <a:gd name="T41" fmla="*/ 38 h 62"/>
                <a:gd name="T42" fmla="*/ 1657 w 2447"/>
                <a:gd name="T43" fmla="*/ 15 h 62"/>
                <a:gd name="T44" fmla="*/ 1703 w 2447"/>
                <a:gd name="T45" fmla="*/ 1 h 62"/>
                <a:gd name="T46" fmla="*/ 1784 w 2447"/>
                <a:gd name="T47" fmla="*/ 24 h 62"/>
                <a:gd name="T48" fmla="*/ 1874 w 2447"/>
                <a:gd name="T49" fmla="*/ 35 h 62"/>
                <a:gd name="T50" fmla="*/ 1965 w 2447"/>
                <a:gd name="T51" fmla="*/ 9 h 62"/>
                <a:gd name="T52" fmla="*/ 2025 w 2447"/>
                <a:gd name="T53" fmla="*/ 6 h 62"/>
                <a:gd name="T54" fmla="*/ 2102 w 2447"/>
                <a:gd name="T55" fmla="*/ 33 h 62"/>
                <a:gd name="T56" fmla="*/ 2186 w 2447"/>
                <a:gd name="T57" fmla="*/ 23 h 62"/>
                <a:gd name="T58" fmla="*/ 2177 w 2447"/>
                <a:gd name="T59" fmla="*/ 45 h 62"/>
                <a:gd name="T60" fmla="*/ 2094 w 2447"/>
                <a:gd name="T61" fmla="*/ 50 h 62"/>
                <a:gd name="T62" fmla="*/ 2018 w 2447"/>
                <a:gd name="T63" fmla="*/ 22 h 62"/>
                <a:gd name="T64" fmla="*/ 1958 w 2447"/>
                <a:gd name="T65" fmla="*/ 31 h 62"/>
                <a:gd name="T66" fmla="*/ 1863 w 2447"/>
                <a:gd name="T67" fmla="*/ 55 h 62"/>
                <a:gd name="T68" fmla="*/ 1775 w 2447"/>
                <a:gd name="T69" fmla="*/ 39 h 62"/>
                <a:gd name="T70" fmla="*/ 1698 w 2447"/>
                <a:gd name="T71" fmla="*/ 20 h 62"/>
                <a:gd name="T72" fmla="*/ 1633 w 2447"/>
                <a:gd name="T73" fmla="*/ 45 h 62"/>
                <a:gd name="T74" fmla="*/ 1536 w 2447"/>
                <a:gd name="T75" fmla="*/ 54 h 62"/>
                <a:gd name="T76" fmla="*/ 1454 w 2447"/>
                <a:gd name="T77" fmla="*/ 27 h 62"/>
                <a:gd name="T78" fmla="*/ 1398 w 2447"/>
                <a:gd name="T79" fmla="*/ 30 h 62"/>
                <a:gd name="T80" fmla="*/ 1301 w 2447"/>
                <a:gd name="T81" fmla="*/ 56 h 62"/>
                <a:gd name="T82" fmla="*/ 1214 w 2447"/>
                <a:gd name="T83" fmla="*/ 45 h 62"/>
                <a:gd name="T84" fmla="*/ 1156 w 2447"/>
                <a:gd name="T85" fmla="*/ 21 h 62"/>
                <a:gd name="T86" fmla="*/ 1110 w 2447"/>
                <a:gd name="T87" fmla="*/ 29 h 62"/>
                <a:gd name="T88" fmla="*/ 1012 w 2447"/>
                <a:gd name="T89" fmla="*/ 57 h 62"/>
                <a:gd name="T90" fmla="*/ 921 w 2447"/>
                <a:gd name="T91" fmla="*/ 44 h 62"/>
                <a:gd name="T92" fmla="*/ 850 w 2447"/>
                <a:gd name="T93" fmla="*/ 22 h 62"/>
                <a:gd name="T94" fmla="*/ 779 w 2447"/>
                <a:gd name="T95" fmla="*/ 44 h 62"/>
                <a:gd name="T96" fmla="*/ 706 w 2447"/>
                <a:gd name="T97" fmla="*/ 58 h 62"/>
                <a:gd name="T98" fmla="*/ 623 w 2447"/>
                <a:gd name="T99" fmla="*/ 31 h 62"/>
                <a:gd name="T100" fmla="*/ 544 w 2447"/>
                <a:gd name="T101" fmla="*/ 29 h 62"/>
                <a:gd name="T102" fmla="*/ 447 w 2447"/>
                <a:gd name="T103" fmla="*/ 57 h 62"/>
                <a:gd name="T104" fmla="*/ 354 w 2447"/>
                <a:gd name="T105" fmla="*/ 50 h 62"/>
                <a:gd name="T106" fmla="*/ 278 w 2447"/>
                <a:gd name="T107" fmla="*/ 25 h 62"/>
                <a:gd name="T108" fmla="*/ 254 w 2447"/>
                <a:gd name="T109" fmla="*/ 29 h 62"/>
                <a:gd name="T110" fmla="*/ 184 w 2447"/>
                <a:gd name="T111" fmla="*/ 57 h 62"/>
                <a:gd name="T112" fmla="*/ 92 w 2447"/>
                <a:gd name="T113" fmla="*/ 50 h 62"/>
                <a:gd name="T114" fmla="*/ 10 w 2447"/>
                <a:gd name="T115" fmla="*/ 25 h 6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447" h="62">
                  <a:moveTo>
                    <a:pt x="1" y="5"/>
                  </a:moveTo>
                  <a:lnTo>
                    <a:pt x="10" y="6"/>
                  </a:lnTo>
                  <a:lnTo>
                    <a:pt x="19" y="7"/>
                  </a:lnTo>
                  <a:lnTo>
                    <a:pt x="29" y="10"/>
                  </a:lnTo>
                  <a:lnTo>
                    <a:pt x="38" y="13"/>
                  </a:lnTo>
                  <a:lnTo>
                    <a:pt x="46" y="15"/>
                  </a:lnTo>
                  <a:lnTo>
                    <a:pt x="56" y="19"/>
                  </a:lnTo>
                  <a:lnTo>
                    <a:pt x="64" y="21"/>
                  </a:lnTo>
                  <a:lnTo>
                    <a:pt x="73" y="25"/>
                  </a:lnTo>
                  <a:lnTo>
                    <a:pt x="82" y="29"/>
                  </a:lnTo>
                  <a:lnTo>
                    <a:pt x="91" y="31"/>
                  </a:lnTo>
                  <a:lnTo>
                    <a:pt x="101" y="34"/>
                  </a:lnTo>
                  <a:lnTo>
                    <a:pt x="110" y="37"/>
                  </a:lnTo>
                  <a:lnTo>
                    <a:pt x="119" y="39"/>
                  </a:lnTo>
                  <a:lnTo>
                    <a:pt x="130" y="41"/>
                  </a:lnTo>
                  <a:lnTo>
                    <a:pt x="139" y="42"/>
                  </a:lnTo>
                  <a:lnTo>
                    <a:pt x="151" y="42"/>
                  </a:lnTo>
                  <a:lnTo>
                    <a:pt x="161" y="41"/>
                  </a:lnTo>
                  <a:lnTo>
                    <a:pt x="173" y="40"/>
                  </a:lnTo>
                  <a:lnTo>
                    <a:pt x="184" y="38"/>
                  </a:lnTo>
                  <a:lnTo>
                    <a:pt x="196" y="35"/>
                  </a:lnTo>
                  <a:lnTo>
                    <a:pt x="208" y="32"/>
                  </a:lnTo>
                  <a:lnTo>
                    <a:pt x="219" y="30"/>
                  </a:lnTo>
                  <a:lnTo>
                    <a:pt x="230" y="26"/>
                  </a:lnTo>
                  <a:lnTo>
                    <a:pt x="242" y="22"/>
                  </a:lnTo>
                  <a:lnTo>
                    <a:pt x="253" y="19"/>
                  </a:lnTo>
                  <a:lnTo>
                    <a:pt x="263" y="16"/>
                  </a:lnTo>
                  <a:lnTo>
                    <a:pt x="274" y="12"/>
                  </a:lnTo>
                  <a:lnTo>
                    <a:pt x="283" y="10"/>
                  </a:lnTo>
                  <a:lnTo>
                    <a:pt x="292" y="7"/>
                  </a:lnTo>
                  <a:lnTo>
                    <a:pt x="301" y="6"/>
                  </a:lnTo>
                  <a:lnTo>
                    <a:pt x="309" y="5"/>
                  </a:lnTo>
                  <a:lnTo>
                    <a:pt x="316" y="5"/>
                  </a:lnTo>
                  <a:lnTo>
                    <a:pt x="317" y="5"/>
                  </a:lnTo>
                  <a:lnTo>
                    <a:pt x="316" y="5"/>
                  </a:lnTo>
                  <a:lnTo>
                    <a:pt x="325" y="5"/>
                  </a:lnTo>
                  <a:lnTo>
                    <a:pt x="335" y="6"/>
                  </a:lnTo>
                  <a:lnTo>
                    <a:pt x="344" y="8"/>
                  </a:lnTo>
                  <a:lnTo>
                    <a:pt x="353" y="11"/>
                  </a:lnTo>
                  <a:lnTo>
                    <a:pt x="362" y="13"/>
                  </a:lnTo>
                  <a:lnTo>
                    <a:pt x="371" y="17"/>
                  </a:lnTo>
                  <a:lnTo>
                    <a:pt x="381" y="20"/>
                  </a:lnTo>
                  <a:lnTo>
                    <a:pt x="389" y="23"/>
                  </a:lnTo>
                  <a:lnTo>
                    <a:pt x="399" y="27"/>
                  </a:lnTo>
                  <a:lnTo>
                    <a:pt x="407" y="30"/>
                  </a:lnTo>
                  <a:lnTo>
                    <a:pt x="417" y="33"/>
                  </a:lnTo>
                  <a:lnTo>
                    <a:pt x="426" y="36"/>
                  </a:lnTo>
                  <a:lnTo>
                    <a:pt x="436" y="38"/>
                  </a:lnTo>
                  <a:lnTo>
                    <a:pt x="445" y="40"/>
                  </a:lnTo>
                  <a:lnTo>
                    <a:pt x="456" y="41"/>
                  </a:lnTo>
                  <a:lnTo>
                    <a:pt x="467" y="41"/>
                  </a:lnTo>
                  <a:lnTo>
                    <a:pt x="477" y="41"/>
                  </a:lnTo>
                  <a:lnTo>
                    <a:pt x="489" y="40"/>
                  </a:lnTo>
                  <a:lnTo>
                    <a:pt x="500" y="37"/>
                  </a:lnTo>
                  <a:lnTo>
                    <a:pt x="511" y="35"/>
                  </a:lnTo>
                  <a:lnTo>
                    <a:pt x="523" y="32"/>
                  </a:lnTo>
                  <a:lnTo>
                    <a:pt x="534" y="29"/>
                  </a:lnTo>
                  <a:lnTo>
                    <a:pt x="545" y="26"/>
                  </a:lnTo>
                  <a:lnTo>
                    <a:pt x="556" y="21"/>
                  </a:lnTo>
                  <a:lnTo>
                    <a:pt x="567" y="18"/>
                  </a:lnTo>
                  <a:lnTo>
                    <a:pt x="577" y="15"/>
                  </a:lnTo>
                  <a:lnTo>
                    <a:pt x="588" y="12"/>
                  </a:lnTo>
                  <a:lnTo>
                    <a:pt x="597" y="9"/>
                  </a:lnTo>
                  <a:lnTo>
                    <a:pt x="606" y="7"/>
                  </a:lnTo>
                  <a:lnTo>
                    <a:pt x="615" y="5"/>
                  </a:lnTo>
                  <a:lnTo>
                    <a:pt x="623" y="4"/>
                  </a:lnTo>
                  <a:lnTo>
                    <a:pt x="630" y="4"/>
                  </a:lnTo>
                  <a:lnTo>
                    <a:pt x="631" y="4"/>
                  </a:lnTo>
                  <a:lnTo>
                    <a:pt x="630" y="4"/>
                  </a:lnTo>
                  <a:lnTo>
                    <a:pt x="639" y="5"/>
                  </a:lnTo>
                  <a:lnTo>
                    <a:pt x="650" y="5"/>
                  </a:lnTo>
                  <a:lnTo>
                    <a:pt x="658" y="7"/>
                  </a:lnTo>
                  <a:lnTo>
                    <a:pt x="668" y="10"/>
                  </a:lnTo>
                  <a:lnTo>
                    <a:pt x="676" y="12"/>
                  </a:lnTo>
                  <a:lnTo>
                    <a:pt x="686" y="16"/>
                  </a:lnTo>
                  <a:lnTo>
                    <a:pt x="695" y="19"/>
                  </a:lnTo>
                  <a:lnTo>
                    <a:pt x="703" y="22"/>
                  </a:lnTo>
                  <a:lnTo>
                    <a:pt x="713" y="26"/>
                  </a:lnTo>
                  <a:lnTo>
                    <a:pt x="721" y="29"/>
                  </a:lnTo>
                  <a:lnTo>
                    <a:pt x="730" y="32"/>
                  </a:lnTo>
                  <a:lnTo>
                    <a:pt x="740" y="35"/>
                  </a:lnTo>
                  <a:lnTo>
                    <a:pt x="750" y="37"/>
                  </a:lnTo>
                  <a:lnTo>
                    <a:pt x="759" y="40"/>
                  </a:lnTo>
                  <a:lnTo>
                    <a:pt x="770" y="40"/>
                  </a:lnTo>
                  <a:lnTo>
                    <a:pt x="780" y="41"/>
                  </a:lnTo>
                  <a:lnTo>
                    <a:pt x="791" y="40"/>
                  </a:lnTo>
                  <a:lnTo>
                    <a:pt x="803" y="39"/>
                  </a:lnTo>
                  <a:lnTo>
                    <a:pt x="814" y="37"/>
                  </a:lnTo>
                  <a:lnTo>
                    <a:pt x="825" y="34"/>
                  </a:lnTo>
                  <a:lnTo>
                    <a:pt x="837" y="31"/>
                  </a:lnTo>
                  <a:lnTo>
                    <a:pt x="849" y="28"/>
                  </a:lnTo>
                  <a:lnTo>
                    <a:pt x="859" y="25"/>
                  </a:lnTo>
                  <a:lnTo>
                    <a:pt x="870" y="21"/>
                  </a:lnTo>
                  <a:lnTo>
                    <a:pt x="881" y="17"/>
                  </a:lnTo>
                  <a:lnTo>
                    <a:pt x="892" y="14"/>
                  </a:lnTo>
                  <a:lnTo>
                    <a:pt x="902" y="11"/>
                  </a:lnTo>
                  <a:lnTo>
                    <a:pt x="911" y="8"/>
                  </a:lnTo>
                  <a:lnTo>
                    <a:pt x="921" y="6"/>
                  </a:lnTo>
                  <a:lnTo>
                    <a:pt x="929" y="5"/>
                  </a:lnTo>
                  <a:lnTo>
                    <a:pt x="937" y="3"/>
                  </a:lnTo>
                  <a:lnTo>
                    <a:pt x="945" y="3"/>
                  </a:lnTo>
                  <a:lnTo>
                    <a:pt x="944" y="3"/>
                  </a:lnTo>
                  <a:lnTo>
                    <a:pt x="945" y="3"/>
                  </a:lnTo>
                  <a:lnTo>
                    <a:pt x="954" y="5"/>
                  </a:lnTo>
                  <a:lnTo>
                    <a:pt x="964" y="6"/>
                  </a:lnTo>
                  <a:lnTo>
                    <a:pt x="973" y="8"/>
                  </a:lnTo>
                  <a:lnTo>
                    <a:pt x="982" y="11"/>
                  </a:lnTo>
                  <a:lnTo>
                    <a:pt x="991" y="13"/>
                  </a:lnTo>
                  <a:lnTo>
                    <a:pt x="1000" y="17"/>
                  </a:lnTo>
                  <a:lnTo>
                    <a:pt x="1009" y="20"/>
                  </a:lnTo>
                  <a:lnTo>
                    <a:pt x="1018" y="23"/>
                  </a:lnTo>
                  <a:lnTo>
                    <a:pt x="1027" y="26"/>
                  </a:lnTo>
                  <a:lnTo>
                    <a:pt x="1036" y="29"/>
                  </a:lnTo>
                  <a:lnTo>
                    <a:pt x="1045" y="32"/>
                  </a:lnTo>
                  <a:lnTo>
                    <a:pt x="1055" y="35"/>
                  </a:lnTo>
                  <a:lnTo>
                    <a:pt x="1064" y="37"/>
                  </a:lnTo>
                  <a:lnTo>
                    <a:pt x="1074" y="38"/>
                  </a:lnTo>
                  <a:lnTo>
                    <a:pt x="1084" y="40"/>
                  </a:lnTo>
                  <a:lnTo>
                    <a:pt x="1095" y="40"/>
                  </a:lnTo>
                  <a:lnTo>
                    <a:pt x="1106" y="39"/>
                  </a:lnTo>
                  <a:lnTo>
                    <a:pt x="1118" y="38"/>
                  </a:lnTo>
                  <a:lnTo>
                    <a:pt x="1129" y="35"/>
                  </a:lnTo>
                  <a:lnTo>
                    <a:pt x="1140" y="33"/>
                  </a:lnTo>
                  <a:lnTo>
                    <a:pt x="1152" y="30"/>
                  </a:lnTo>
                  <a:lnTo>
                    <a:pt x="1163" y="27"/>
                  </a:lnTo>
                  <a:lnTo>
                    <a:pt x="1175" y="24"/>
                  </a:lnTo>
                  <a:lnTo>
                    <a:pt x="1186" y="20"/>
                  </a:lnTo>
                  <a:lnTo>
                    <a:pt x="1197" y="16"/>
                  </a:lnTo>
                  <a:lnTo>
                    <a:pt x="1207" y="13"/>
                  </a:lnTo>
                  <a:lnTo>
                    <a:pt x="1217" y="10"/>
                  </a:lnTo>
                  <a:lnTo>
                    <a:pt x="1228" y="7"/>
                  </a:lnTo>
                  <a:lnTo>
                    <a:pt x="1237" y="5"/>
                  </a:lnTo>
                  <a:lnTo>
                    <a:pt x="1246" y="3"/>
                  </a:lnTo>
                  <a:lnTo>
                    <a:pt x="1254" y="2"/>
                  </a:lnTo>
                  <a:lnTo>
                    <a:pt x="1261" y="2"/>
                  </a:lnTo>
                  <a:lnTo>
                    <a:pt x="1262" y="2"/>
                  </a:lnTo>
                  <a:lnTo>
                    <a:pt x="1261" y="2"/>
                  </a:lnTo>
                  <a:lnTo>
                    <a:pt x="1260" y="2"/>
                  </a:lnTo>
                  <a:lnTo>
                    <a:pt x="1261" y="2"/>
                  </a:lnTo>
                  <a:lnTo>
                    <a:pt x="1270" y="3"/>
                  </a:lnTo>
                  <a:lnTo>
                    <a:pt x="1280" y="4"/>
                  </a:lnTo>
                  <a:lnTo>
                    <a:pt x="1289" y="6"/>
                  </a:lnTo>
                  <a:lnTo>
                    <a:pt x="1298" y="9"/>
                  </a:lnTo>
                  <a:lnTo>
                    <a:pt x="1307" y="11"/>
                  </a:lnTo>
                  <a:lnTo>
                    <a:pt x="1316" y="15"/>
                  </a:lnTo>
                  <a:lnTo>
                    <a:pt x="1325" y="18"/>
                  </a:lnTo>
                  <a:lnTo>
                    <a:pt x="1334" y="21"/>
                  </a:lnTo>
                  <a:lnTo>
                    <a:pt x="1342" y="25"/>
                  </a:lnTo>
                  <a:lnTo>
                    <a:pt x="1352" y="28"/>
                  </a:lnTo>
                  <a:lnTo>
                    <a:pt x="1361" y="31"/>
                  </a:lnTo>
                  <a:lnTo>
                    <a:pt x="1370" y="34"/>
                  </a:lnTo>
                  <a:lnTo>
                    <a:pt x="1380" y="37"/>
                  </a:lnTo>
                  <a:lnTo>
                    <a:pt x="1390" y="38"/>
                  </a:lnTo>
                  <a:lnTo>
                    <a:pt x="1400" y="39"/>
                  </a:lnTo>
                  <a:lnTo>
                    <a:pt x="1411" y="40"/>
                  </a:lnTo>
                  <a:lnTo>
                    <a:pt x="1421" y="39"/>
                  </a:lnTo>
                  <a:lnTo>
                    <a:pt x="1433" y="38"/>
                  </a:lnTo>
                  <a:lnTo>
                    <a:pt x="1444" y="35"/>
                  </a:lnTo>
                  <a:lnTo>
                    <a:pt x="1456" y="33"/>
                  </a:lnTo>
                  <a:lnTo>
                    <a:pt x="1467" y="30"/>
                  </a:lnTo>
                  <a:lnTo>
                    <a:pt x="1478" y="27"/>
                  </a:lnTo>
                  <a:lnTo>
                    <a:pt x="1490" y="23"/>
                  </a:lnTo>
                  <a:lnTo>
                    <a:pt x="1500" y="20"/>
                  </a:lnTo>
                  <a:lnTo>
                    <a:pt x="1511" y="16"/>
                  </a:lnTo>
                  <a:lnTo>
                    <a:pt x="1522" y="13"/>
                  </a:lnTo>
                  <a:lnTo>
                    <a:pt x="1532" y="10"/>
                  </a:lnTo>
                  <a:lnTo>
                    <a:pt x="1542" y="7"/>
                  </a:lnTo>
                  <a:lnTo>
                    <a:pt x="1551" y="5"/>
                  </a:lnTo>
                  <a:lnTo>
                    <a:pt x="1560" y="3"/>
                  </a:lnTo>
                  <a:lnTo>
                    <a:pt x="1568" y="2"/>
                  </a:lnTo>
                  <a:lnTo>
                    <a:pt x="1575" y="2"/>
                  </a:lnTo>
                  <a:lnTo>
                    <a:pt x="1584" y="3"/>
                  </a:lnTo>
                  <a:lnTo>
                    <a:pt x="1594" y="5"/>
                  </a:lnTo>
                  <a:lnTo>
                    <a:pt x="1603" y="6"/>
                  </a:lnTo>
                  <a:lnTo>
                    <a:pt x="1613" y="9"/>
                  </a:lnTo>
                  <a:lnTo>
                    <a:pt x="1621" y="12"/>
                  </a:lnTo>
                  <a:lnTo>
                    <a:pt x="1631" y="15"/>
                  </a:lnTo>
                  <a:lnTo>
                    <a:pt x="1639" y="19"/>
                  </a:lnTo>
                  <a:lnTo>
                    <a:pt x="1648" y="21"/>
                  </a:lnTo>
                  <a:lnTo>
                    <a:pt x="1657" y="25"/>
                  </a:lnTo>
                  <a:lnTo>
                    <a:pt x="1667" y="28"/>
                  </a:lnTo>
                  <a:lnTo>
                    <a:pt x="1676" y="31"/>
                  </a:lnTo>
                  <a:lnTo>
                    <a:pt x="1685" y="34"/>
                  </a:lnTo>
                  <a:lnTo>
                    <a:pt x="1695" y="35"/>
                  </a:lnTo>
                  <a:lnTo>
                    <a:pt x="1705" y="37"/>
                  </a:lnTo>
                  <a:lnTo>
                    <a:pt x="1715" y="38"/>
                  </a:lnTo>
                  <a:lnTo>
                    <a:pt x="1726" y="38"/>
                  </a:lnTo>
                  <a:lnTo>
                    <a:pt x="1737" y="38"/>
                  </a:lnTo>
                  <a:lnTo>
                    <a:pt x="1748" y="37"/>
                  </a:lnTo>
                  <a:lnTo>
                    <a:pt x="1759" y="34"/>
                  </a:lnTo>
                  <a:lnTo>
                    <a:pt x="1770" y="32"/>
                  </a:lnTo>
                  <a:lnTo>
                    <a:pt x="1782" y="29"/>
                  </a:lnTo>
                  <a:lnTo>
                    <a:pt x="1792" y="26"/>
                  </a:lnTo>
                  <a:lnTo>
                    <a:pt x="1804" y="22"/>
                  </a:lnTo>
                  <a:lnTo>
                    <a:pt x="1814" y="19"/>
                  </a:lnTo>
                  <a:lnTo>
                    <a:pt x="1825" y="15"/>
                  </a:lnTo>
                  <a:lnTo>
                    <a:pt x="1835" y="12"/>
                  </a:lnTo>
                  <a:lnTo>
                    <a:pt x="1845" y="9"/>
                  </a:lnTo>
                  <a:lnTo>
                    <a:pt x="1855" y="6"/>
                  </a:lnTo>
                  <a:lnTo>
                    <a:pt x="1863" y="3"/>
                  </a:lnTo>
                  <a:lnTo>
                    <a:pt x="1872" y="2"/>
                  </a:lnTo>
                  <a:lnTo>
                    <a:pt x="1880" y="1"/>
                  </a:lnTo>
                  <a:lnTo>
                    <a:pt x="1887" y="1"/>
                  </a:lnTo>
                  <a:lnTo>
                    <a:pt x="1888" y="1"/>
                  </a:lnTo>
                  <a:lnTo>
                    <a:pt x="1887" y="1"/>
                  </a:lnTo>
                  <a:lnTo>
                    <a:pt x="1897" y="2"/>
                  </a:lnTo>
                  <a:lnTo>
                    <a:pt x="1907" y="3"/>
                  </a:lnTo>
                  <a:lnTo>
                    <a:pt x="1916" y="5"/>
                  </a:lnTo>
                  <a:lnTo>
                    <a:pt x="1925" y="8"/>
                  </a:lnTo>
                  <a:lnTo>
                    <a:pt x="1933" y="11"/>
                  </a:lnTo>
                  <a:lnTo>
                    <a:pt x="1943" y="14"/>
                  </a:lnTo>
                  <a:lnTo>
                    <a:pt x="1952" y="17"/>
                  </a:lnTo>
                  <a:lnTo>
                    <a:pt x="1961" y="20"/>
                  </a:lnTo>
                  <a:lnTo>
                    <a:pt x="1970" y="24"/>
                  </a:lnTo>
                  <a:lnTo>
                    <a:pt x="1978" y="27"/>
                  </a:lnTo>
                  <a:lnTo>
                    <a:pt x="1988" y="30"/>
                  </a:lnTo>
                  <a:lnTo>
                    <a:pt x="1997" y="32"/>
                  </a:lnTo>
                  <a:lnTo>
                    <a:pt x="2007" y="34"/>
                  </a:lnTo>
                  <a:lnTo>
                    <a:pt x="2017" y="36"/>
                  </a:lnTo>
                  <a:lnTo>
                    <a:pt x="2027" y="37"/>
                  </a:lnTo>
                  <a:lnTo>
                    <a:pt x="2038" y="37"/>
                  </a:lnTo>
                  <a:lnTo>
                    <a:pt x="2049" y="37"/>
                  </a:lnTo>
                  <a:lnTo>
                    <a:pt x="2060" y="35"/>
                  </a:lnTo>
                  <a:lnTo>
                    <a:pt x="2070" y="34"/>
                  </a:lnTo>
                  <a:lnTo>
                    <a:pt x="2081" y="31"/>
                  </a:lnTo>
                  <a:lnTo>
                    <a:pt x="2092" y="29"/>
                  </a:lnTo>
                  <a:lnTo>
                    <a:pt x="2103" y="25"/>
                  </a:lnTo>
                  <a:lnTo>
                    <a:pt x="2114" y="22"/>
                  </a:lnTo>
                  <a:lnTo>
                    <a:pt x="2125" y="19"/>
                  </a:lnTo>
                  <a:lnTo>
                    <a:pt x="2135" y="15"/>
                  </a:lnTo>
                  <a:lnTo>
                    <a:pt x="2145" y="12"/>
                  </a:lnTo>
                  <a:lnTo>
                    <a:pt x="2155" y="9"/>
                  </a:lnTo>
                  <a:lnTo>
                    <a:pt x="2164" y="6"/>
                  </a:lnTo>
                  <a:lnTo>
                    <a:pt x="2173" y="3"/>
                  </a:lnTo>
                  <a:lnTo>
                    <a:pt x="2182" y="2"/>
                  </a:lnTo>
                  <a:lnTo>
                    <a:pt x="2190" y="1"/>
                  </a:lnTo>
                  <a:lnTo>
                    <a:pt x="2197" y="0"/>
                  </a:lnTo>
                  <a:lnTo>
                    <a:pt x="2206" y="1"/>
                  </a:lnTo>
                  <a:lnTo>
                    <a:pt x="2217" y="1"/>
                  </a:lnTo>
                  <a:lnTo>
                    <a:pt x="2225" y="3"/>
                  </a:lnTo>
                  <a:lnTo>
                    <a:pt x="2235" y="6"/>
                  </a:lnTo>
                  <a:lnTo>
                    <a:pt x="2243" y="8"/>
                  </a:lnTo>
                  <a:lnTo>
                    <a:pt x="2253" y="12"/>
                  </a:lnTo>
                  <a:lnTo>
                    <a:pt x="2261" y="15"/>
                  </a:lnTo>
                  <a:lnTo>
                    <a:pt x="2270" y="18"/>
                  </a:lnTo>
                  <a:lnTo>
                    <a:pt x="2279" y="21"/>
                  </a:lnTo>
                  <a:lnTo>
                    <a:pt x="2288" y="25"/>
                  </a:lnTo>
                  <a:lnTo>
                    <a:pt x="2297" y="29"/>
                  </a:lnTo>
                  <a:lnTo>
                    <a:pt x="2307" y="31"/>
                  </a:lnTo>
                  <a:lnTo>
                    <a:pt x="2316" y="33"/>
                  </a:lnTo>
                  <a:lnTo>
                    <a:pt x="2326" y="35"/>
                  </a:lnTo>
                  <a:lnTo>
                    <a:pt x="2337" y="36"/>
                  </a:lnTo>
                  <a:lnTo>
                    <a:pt x="2347" y="37"/>
                  </a:lnTo>
                  <a:lnTo>
                    <a:pt x="2360" y="36"/>
                  </a:lnTo>
                  <a:lnTo>
                    <a:pt x="2372" y="35"/>
                  </a:lnTo>
                  <a:lnTo>
                    <a:pt x="2384" y="32"/>
                  </a:lnTo>
                  <a:lnTo>
                    <a:pt x="2396" y="30"/>
                  </a:lnTo>
                  <a:lnTo>
                    <a:pt x="2410" y="26"/>
                  </a:lnTo>
                  <a:lnTo>
                    <a:pt x="2422" y="23"/>
                  </a:lnTo>
                  <a:lnTo>
                    <a:pt x="2434" y="19"/>
                  </a:lnTo>
                  <a:lnTo>
                    <a:pt x="2446" y="15"/>
                  </a:lnTo>
                  <a:lnTo>
                    <a:pt x="2446" y="20"/>
                  </a:lnTo>
                  <a:lnTo>
                    <a:pt x="2446" y="26"/>
                  </a:lnTo>
                  <a:lnTo>
                    <a:pt x="2446" y="30"/>
                  </a:lnTo>
                  <a:lnTo>
                    <a:pt x="2446" y="34"/>
                  </a:lnTo>
                  <a:lnTo>
                    <a:pt x="2434" y="38"/>
                  </a:lnTo>
                  <a:lnTo>
                    <a:pt x="2422" y="42"/>
                  </a:lnTo>
                  <a:lnTo>
                    <a:pt x="2410" y="45"/>
                  </a:lnTo>
                  <a:lnTo>
                    <a:pt x="2397" y="48"/>
                  </a:lnTo>
                  <a:lnTo>
                    <a:pt x="2384" y="51"/>
                  </a:lnTo>
                  <a:lnTo>
                    <a:pt x="2372" y="54"/>
                  </a:lnTo>
                  <a:lnTo>
                    <a:pt x="2360" y="55"/>
                  </a:lnTo>
                  <a:lnTo>
                    <a:pt x="2347" y="56"/>
                  </a:lnTo>
                  <a:lnTo>
                    <a:pt x="2337" y="55"/>
                  </a:lnTo>
                  <a:lnTo>
                    <a:pt x="2326" y="54"/>
                  </a:lnTo>
                  <a:lnTo>
                    <a:pt x="2317" y="52"/>
                  </a:lnTo>
                  <a:lnTo>
                    <a:pt x="2307" y="50"/>
                  </a:lnTo>
                  <a:lnTo>
                    <a:pt x="2297" y="47"/>
                  </a:lnTo>
                  <a:lnTo>
                    <a:pt x="2289" y="44"/>
                  </a:lnTo>
                  <a:lnTo>
                    <a:pt x="2279" y="41"/>
                  </a:lnTo>
                  <a:lnTo>
                    <a:pt x="2271" y="37"/>
                  </a:lnTo>
                  <a:lnTo>
                    <a:pt x="2261" y="34"/>
                  </a:lnTo>
                  <a:lnTo>
                    <a:pt x="2253" y="30"/>
                  </a:lnTo>
                  <a:lnTo>
                    <a:pt x="2244" y="27"/>
                  </a:lnTo>
                  <a:lnTo>
                    <a:pt x="2235" y="25"/>
                  </a:lnTo>
                  <a:lnTo>
                    <a:pt x="2226" y="22"/>
                  </a:lnTo>
                  <a:lnTo>
                    <a:pt x="2217" y="20"/>
                  </a:lnTo>
                  <a:lnTo>
                    <a:pt x="2206" y="19"/>
                  </a:lnTo>
                  <a:lnTo>
                    <a:pt x="2197" y="19"/>
                  </a:lnTo>
                  <a:lnTo>
                    <a:pt x="2190" y="20"/>
                  </a:lnTo>
                  <a:lnTo>
                    <a:pt x="2182" y="21"/>
                  </a:lnTo>
                  <a:lnTo>
                    <a:pt x="2173" y="23"/>
                  </a:lnTo>
                  <a:lnTo>
                    <a:pt x="2164" y="25"/>
                  </a:lnTo>
                  <a:lnTo>
                    <a:pt x="2155" y="28"/>
                  </a:lnTo>
                  <a:lnTo>
                    <a:pt x="2145" y="31"/>
                  </a:lnTo>
                  <a:lnTo>
                    <a:pt x="2135" y="34"/>
                  </a:lnTo>
                  <a:lnTo>
                    <a:pt x="2125" y="38"/>
                  </a:lnTo>
                  <a:lnTo>
                    <a:pt x="2114" y="41"/>
                  </a:lnTo>
                  <a:lnTo>
                    <a:pt x="2103" y="44"/>
                  </a:lnTo>
                  <a:lnTo>
                    <a:pt x="2092" y="48"/>
                  </a:lnTo>
                  <a:lnTo>
                    <a:pt x="2081" y="50"/>
                  </a:lnTo>
                  <a:lnTo>
                    <a:pt x="2070" y="52"/>
                  </a:lnTo>
                  <a:lnTo>
                    <a:pt x="2060" y="54"/>
                  </a:lnTo>
                  <a:lnTo>
                    <a:pt x="2049" y="55"/>
                  </a:lnTo>
                  <a:lnTo>
                    <a:pt x="2039" y="56"/>
                  </a:lnTo>
                  <a:lnTo>
                    <a:pt x="2028" y="56"/>
                  </a:lnTo>
                  <a:lnTo>
                    <a:pt x="2018" y="55"/>
                  </a:lnTo>
                  <a:lnTo>
                    <a:pt x="2007" y="53"/>
                  </a:lnTo>
                  <a:lnTo>
                    <a:pt x="1998" y="51"/>
                  </a:lnTo>
                  <a:lnTo>
                    <a:pt x="1989" y="48"/>
                  </a:lnTo>
                  <a:lnTo>
                    <a:pt x="1979" y="45"/>
                  </a:lnTo>
                  <a:lnTo>
                    <a:pt x="1970" y="42"/>
                  </a:lnTo>
                  <a:lnTo>
                    <a:pt x="1961" y="39"/>
                  </a:lnTo>
                  <a:lnTo>
                    <a:pt x="1952" y="35"/>
                  </a:lnTo>
                  <a:lnTo>
                    <a:pt x="1943" y="32"/>
                  </a:lnTo>
                  <a:lnTo>
                    <a:pt x="1934" y="29"/>
                  </a:lnTo>
                  <a:lnTo>
                    <a:pt x="1925" y="27"/>
                  </a:lnTo>
                  <a:lnTo>
                    <a:pt x="1916" y="24"/>
                  </a:lnTo>
                  <a:lnTo>
                    <a:pt x="1907" y="22"/>
                  </a:lnTo>
                  <a:lnTo>
                    <a:pt x="1897" y="20"/>
                  </a:lnTo>
                  <a:lnTo>
                    <a:pt x="1887" y="20"/>
                  </a:lnTo>
                  <a:lnTo>
                    <a:pt x="1880" y="20"/>
                  </a:lnTo>
                  <a:lnTo>
                    <a:pt x="1872" y="21"/>
                  </a:lnTo>
                  <a:lnTo>
                    <a:pt x="1864" y="23"/>
                  </a:lnTo>
                  <a:lnTo>
                    <a:pt x="1855" y="25"/>
                  </a:lnTo>
                  <a:lnTo>
                    <a:pt x="1845" y="28"/>
                  </a:lnTo>
                  <a:lnTo>
                    <a:pt x="1836" y="31"/>
                  </a:lnTo>
                  <a:lnTo>
                    <a:pt x="1825" y="34"/>
                  </a:lnTo>
                  <a:lnTo>
                    <a:pt x="1815" y="38"/>
                  </a:lnTo>
                  <a:lnTo>
                    <a:pt x="1804" y="41"/>
                  </a:lnTo>
                  <a:lnTo>
                    <a:pt x="1793" y="45"/>
                  </a:lnTo>
                  <a:lnTo>
                    <a:pt x="1782" y="48"/>
                  </a:lnTo>
                  <a:lnTo>
                    <a:pt x="1771" y="51"/>
                  </a:lnTo>
                  <a:lnTo>
                    <a:pt x="1759" y="54"/>
                  </a:lnTo>
                  <a:lnTo>
                    <a:pt x="1748" y="56"/>
                  </a:lnTo>
                  <a:lnTo>
                    <a:pt x="1737" y="57"/>
                  </a:lnTo>
                  <a:lnTo>
                    <a:pt x="1726" y="58"/>
                  </a:lnTo>
                  <a:lnTo>
                    <a:pt x="1715" y="57"/>
                  </a:lnTo>
                  <a:lnTo>
                    <a:pt x="1705" y="56"/>
                  </a:lnTo>
                  <a:lnTo>
                    <a:pt x="1695" y="54"/>
                  </a:lnTo>
                  <a:lnTo>
                    <a:pt x="1685" y="52"/>
                  </a:lnTo>
                  <a:lnTo>
                    <a:pt x="1676" y="50"/>
                  </a:lnTo>
                  <a:lnTo>
                    <a:pt x="1667" y="46"/>
                  </a:lnTo>
                  <a:lnTo>
                    <a:pt x="1657" y="42"/>
                  </a:lnTo>
                  <a:lnTo>
                    <a:pt x="1648" y="39"/>
                  </a:lnTo>
                  <a:lnTo>
                    <a:pt x="1639" y="36"/>
                  </a:lnTo>
                  <a:lnTo>
                    <a:pt x="1631" y="32"/>
                  </a:lnTo>
                  <a:lnTo>
                    <a:pt x="1621" y="29"/>
                  </a:lnTo>
                  <a:lnTo>
                    <a:pt x="1613" y="27"/>
                  </a:lnTo>
                  <a:lnTo>
                    <a:pt x="1603" y="25"/>
                  </a:lnTo>
                  <a:lnTo>
                    <a:pt x="1594" y="22"/>
                  </a:lnTo>
                  <a:lnTo>
                    <a:pt x="1584" y="21"/>
                  </a:lnTo>
                  <a:lnTo>
                    <a:pt x="1575" y="21"/>
                  </a:lnTo>
                  <a:lnTo>
                    <a:pt x="1568" y="21"/>
                  </a:lnTo>
                  <a:lnTo>
                    <a:pt x="1560" y="23"/>
                  </a:lnTo>
                  <a:lnTo>
                    <a:pt x="1551" y="25"/>
                  </a:lnTo>
                  <a:lnTo>
                    <a:pt x="1542" y="27"/>
                  </a:lnTo>
                  <a:lnTo>
                    <a:pt x="1532" y="30"/>
                  </a:lnTo>
                  <a:lnTo>
                    <a:pt x="1522" y="32"/>
                  </a:lnTo>
                  <a:lnTo>
                    <a:pt x="1512" y="36"/>
                  </a:lnTo>
                  <a:lnTo>
                    <a:pt x="1501" y="40"/>
                  </a:lnTo>
                  <a:lnTo>
                    <a:pt x="1490" y="43"/>
                  </a:lnTo>
                  <a:lnTo>
                    <a:pt x="1478" y="46"/>
                  </a:lnTo>
                  <a:lnTo>
                    <a:pt x="1468" y="50"/>
                  </a:lnTo>
                  <a:lnTo>
                    <a:pt x="1456" y="52"/>
                  </a:lnTo>
                  <a:lnTo>
                    <a:pt x="1445" y="55"/>
                  </a:lnTo>
                  <a:lnTo>
                    <a:pt x="1434" y="56"/>
                  </a:lnTo>
                  <a:lnTo>
                    <a:pt x="1422" y="58"/>
                  </a:lnTo>
                  <a:lnTo>
                    <a:pt x="1411" y="58"/>
                  </a:lnTo>
                  <a:lnTo>
                    <a:pt x="1400" y="58"/>
                  </a:lnTo>
                  <a:lnTo>
                    <a:pt x="1390" y="57"/>
                  </a:lnTo>
                  <a:lnTo>
                    <a:pt x="1380" y="55"/>
                  </a:lnTo>
                  <a:lnTo>
                    <a:pt x="1371" y="54"/>
                  </a:lnTo>
                  <a:lnTo>
                    <a:pt x="1362" y="51"/>
                  </a:lnTo>
                  <a:lnTo>
                    <a:pt x="1352" y="48"/>
                  </a:lnTo>
                  <a:lnTo>
                    <a:pt x="1343" y="45"/>
                  </a:lnTo>
                  <a:lnTo>
                    <a:pt x="1335" y="41"/>
                  </a:lnTo>
                  <a:lnTo>
                    <a:pt x="1325" y="38"/>
                  </a:lnTo>
                  <a:lnTo>
                    <a:pt x="1317" y="35"/>
                  </a:lnTo>
                  <a:lnTo>
                    <a:pt x="1308" y="32"/>
                  </a:lnTo>
                  <a:lnTo>
                    <a:pt x="1299" y="29"/>
                  </a:lnTo>
                  <a:lnTo>
                    <a:pt x="1290" y="26"/>
                  </a:lnTo>
                  <a:lnTo>
                    <a:pt x="1280" y="25"/>
                  </a:lnTo>
                  <a:lnTo>
                    <a:pt x="1271" y="23"/>
                  </a:lnTo>
                  <a:lnTo>
                    <a:pt x="1262" y="21"/>
                  </a:lnTo>
                  <a:lnTo>
                    <a:pt x="1261" y="21"/>
                  </a:lnTo>
                  <a:lnTo>
                    <a:pt x="1260" y="21"/>
                  </a:lnTo>
                  <a:lnTo>
                    <a:pt x="1259" y="21"/>
                  </a:lnTo>
                  <a:lnTo>
                    <a:pt x="1258" y="21"/>
                  </a:lnTo>
                  <a:lnTo>
                    <a:pt x="1251" y="21"/>
                  </a:lnTo>
                  <a:lnTo>
                    <a:pt x="1243" y="23"/>
                  </a:lnTo>
                  <a:lnTo>
                    <a:pt x="1234" y="25"/>
                  </a:lnTo>
                  <a:lnTo>
                    <a:pt x="1225" y="27"/>
                  </a:lnTo>
                  <a:lnTo>
                    <a:pt x="1216" y="29"/>
                  </a:lnTo>
                  <a:lnTo>
                    <a:pt x="1206" y="32"/>
                  </a:lnTo>
                  <a:lnTo>
                    <a:pt x="1196" y="35"/>
                  </a:lnTo>
                  <a:lnTo>
                    <a:pt x="1185" y="39"/>
                  </a:lnTo>
                  <a:lnTo>
                    <a:pt x="1174" y="43"/>
                  </a:lnTo>
                  <a:lnTo>
                    <a:pt x="1163" y="46"/>
                  </a:lnTo>
                  <a:lnTo>
                    <a:pt x="1152" y="50"/>
                  </a:lnTo>
                  <a:lnTo>
                    <a:pt x="1141" y="52"/>
                  </a:lnTo>
                  <a:lnTo>
                    <a:pt x="1129" y="55"/>
                  </a:lnTo>
                  <a:lnTo>
                    <a:pt x="1118" y="57"/>
                  </a:lnTo>
                  <a:lnTo>
                    <a:pt x="1107" y="58"/>
                  </a:lnTo>
                  <a:lnTo>
                    <a:pt x="1096" y="59"/>
                  </a:lnTo>
                  <a:lnTo>
                    <a:pt x="1085" y="58"/>
                  </a:lnTo>
                  <a:lnTo>
                    <a:pt x="1075" y="58"/>
                  </a:lnTo>
                  <a:lnTo>
                    <a:pt x="1065" y="55"/>
                  </a:lnTo>
                  <a:lnTo>
                    <a:pt x="1056" y="53"/>
                  </a:lnTo>
                  <a:lnTo>
                    <a:pt x="1046" y="51"/>
                  </a:lnTo>
                  <a:lnTo>
                    <a:pt x="1036" y="47"/>
                  </a:lnTo>
                  <a:lnTo>
                    <a:pt x="1027" y="44"/>
                  </a:lnTo>
                  <a:lnTo>
                    <a:pt x="1018" y="40"/>
                  </a:lnTo>
                  <a:lnTo>
                    <a:pt x="1009" y="37"/>
                  </a:lnTo>
                  <a:lnTo>
                    <a:pt x="1000" y="34"/>
                  </a:lnTo>
                  <a:lnTo>
                    <a:pt x="991" y="30"/>
                  </a:lnTo>
                  <a:lnTo>
                    <a:pt x="982" y="28"/>
                  </a:lnTo>
                  <a:lnTo>
                    <a:pt x="973" y="26"/>
                  </a:lnTo>
                  <a:lnTo>
                    <a:pt x="964" y="23"/>
                  </a:lnTo>
                  <a:lnTo>
                    <a:pt x="954" y="23"/>
                  </a:lnTo>
                  <a:lnTo>
                    <a:pt x="944" y="22"/>
                  </a:lnTo>
                  <a:lnTo>
                    <a:pt x="937" y="23"/>
                  </a:lnTo>
                  <a:lnTo>
                    <a:pt x="929" y="24"/>
                  </a:lnTo>
                  <a:lnTo>
                    <a:pt x="920" y="26"/>
                  </a:lnTo>
                  <a:lnTo>
                    <a:pt x="911" y="28"/>
                  </a:lnTo>
                  <a:lnTo>
                    <a:pt x="901" y="31"/>
                  </a:lnTo>
                  <a:lnTo>
                    <a:pt x="891" y="34"/>
                  </a:lnTo>
                  <a:lnTo>
                    <a:pt x="881" y="37"/>
                  </a:lnTo>
                  <a:lnTo>
                    <a:pt x="870" y="41"/>
                  </a:lnTo>
                  <a:lnTo>
                    <a:pt x="859" y="44"/>
                  </a:lnTo>
                  <a:lnTo>
                    <a:pt x="848" y="48"/>
                  </a:lnTo>
                  <a:lnTo>
                    <a:pt x="837" y="51"/>
                  </a:lnTo>
                  <a:lnTo>
                    <a:pt x="825" y="54"/>
                  </a:lnTo>
                  <a:lnTo>
                    <a:pt x="814" y="56"/>
                  </a:lnTo>
                  <a:lnTo>
                    <a:pt x="803" y="58"/>
                  </a:lnTo>
                  <a:lnTo>
                    <a:pt x="791" y="59"/>
                  </a:lnTo>
                  <a:lnTo>
                    <a:pt x="780" y="59"/>
                  </a:lnTo>
                  <a:lnTo>
                    <a:pt x="770" y="59"/>
                  </a:lnTo>
                  <a:lnTo>
                    <a:pt x="759" y="58"/>
                  </a:lnTo>
                  <a:lnTo>
                    <a:pt x="750" y="56"/>
                  </a:lnTo>
                  <a:lnTo>
                    <a:pt x="740" y="54"/>
                  </a:lnTo>
                  <a:lnTo>
                    <a:pt x="730" y="51"/>
                  </a:lnTo>
                  <a:lnTo>
                    <a:pt x="721" y="48"/>
                  </a:lnTo>
                  <a:lnTo>
                    <a:pt x="713" y="45"/>
                  </a:lnTo>
                  <a:lnTo>
                    <a:pt x="703" y="41"/>
                  </a:lnTo>
                  <a:lnTo>
                    <a:pt x="695" y="38"/>
                  </a:lnTo>
                  <a:lnTo>
                    <a:pt x="686" y="34"/>
                  </a:lnTo>
                  <a:lnTo>
                    <a:pt x="676" y="31"/>
                  </a:lnTo>
                  <a:lnTo>
                    <a:pt x="668" y="29"/>
                  </a:lnTo>
                  <a:lnTo>
                    <a:pt x="658" y="26"/>
                  </a:lnTo>
                  <a:lnTo>
                    <a:pt x="650" y="25"/>
                  </a:lnTo>
                  <a:lnTo>
                    <a:pt x="639" y="24"/>
                  </a:lnTo>
                  <a:lnTo>
                    <a:pt x="630" y="23"/>
                  </a:lnTo>
                  <a:lnTo>
                    <a:pt x="623" y="24"/>
                  </a:lnTo>
                  <a:lnTo>
                    <a:pt x="615" y="25"/>
                  </a:lnTo>
                  <a:lnTo>
                    <a:pt x="606" y="27"/>
                  </a:lnTo>
                  <a:lnTo>
                    <a:pt x="597" y="29"/>
                  </a:lnTo>
                  <a:lnTo>
                    <a:pt x="588" y="32"/>
                  </a:lnTo>
                  <a:lnTo>
                    <a:pt x="577" y="35"/>
                  </a:lnTo>
                  <a:lnTo>
                    <a:pt x="567" y="38"/>
                  </a:lnTo>
                  <a:lnTo>
                    <a:pt x="556" y="42"/>
                  </a:lnTo>
                  <a:lnTo>
                    <a:pt x="545" y="45"/>
                  </a:lnTo>
                  <a:lnTo>
                    <a:pt x="534" y="48"/>
                  </a:lnTo>
                  <a:lnTo>
                    <a:pt x="523" y="52"/>
                  </a:lnTo>
                  <a:lnTo>
                    <a:pt x="511" y="55"/>
                  </a:lnTo>
                  <a:lnTo>
                    <a:pt x="500" y="57"/>
                  </a:lnTo>
                  <a:lnTo>
                    <a:pt x="489" y="59"/>
                  </a:lnTo>
                  <a:lnTo>
                    <a:pt x="477" y="60"/>
                  </a:lnTo>
                  <a:lnTo>
                    <a:pt x="467" y="60"/>
                  </a:lnTo>
                  <a:lnTo>
                    <a:pt x="456" y="60"/>
                  </a:lnTo>
                  <a:lnTo>
                    <a:pt x="445" y="59"/>
                  </a:lnTo>
                  <a:lnTo>
                    <a:pt x="436" y="58"/>
                  </a:lnTo>
                  <a:lnTo>
                    <a:pt x="426" y="56"/>
                  </a:lnTo>
                  <a:lnTo>
                    <a:pt x="417" y="53"/>
                  </a:lnTo>
                  <a:lnTo>
                    <a:pt x="407" y="50"/>
                  </a:lnTo>
                  <a:lnTo>
                    <a:pt x="399" y="47"/>
                  </a:lnTo>
                  <a:lnTo>
                    <a:pt x="390" y="44"/>
                  </a:lnTo>
                  <a:lnTo>
                    <a:pt x="381" y="41"/>
                  </a:lnTo>
                  <a:lnTo>
                    <a:pt x="372" y="37"/>
                  </a:lnTo>
                  <a:lnTo>
                    <a:pt x="363" y="34"/>
                  </a:lnTo>
                  <a:lnTo>
                    <a:pt x="354" y="31"/>
                  </a:lnTo>
                  <a:lnTo>
                    <a:pt x="345" y="29"/>
                  </a:lnTo>
                  <a:lnTo>
                    <a:pt x="336" y="27"/>
                  </a:lnTo>
                  <a:lnTo>
                    <a:pt x="326" y="25"/>
                  </a:lnTo>
                  <a:lnTo>
                    <a:pt x="317" y="24"/>
                  </a:lnTo>
                  <a:lnTo>
                    <a:pt x="316" y="24"/>
                  </a:lnTo>
                  <a:lnTo>
                    <a:pt x="316" y="23"/>
                  </a:lnTo>
                  <a:lnTo>
                    <a:pt x="314" y="23"/>
                  </a:lnTo>
                  <a:lnTo>
                    <a:pt x="313" y="23"/>
                  </a:lnTo>
                  <a:lnTo>
                    <a:pt x="306" y="23"/>
                  </a:lnTo>
                  <a:lnTo>
                    <a:pt x="298" y="25"/>
                  </a:lnTo>
                  <a:lnTo>
                    <a:pt x="289" y="26"/>
                  </a:lnTo>
                  <a:lnTo>
                    <a:pt x="281" y="29"/>
                  </a:lnTo>
                  <a:lnTo>
                    <a:pt x="271" y="31"/>
                  </a:lnTo>
                  <a:lnTo>
                    <a:pt x="261" y="34"/>
                  </a:lnTo>
                  <a:lnTo>
                    <a:pt x="251" y="38"/>
                  </a:lnTo>
                  <a:lnTo>
                    <a:pt x="240" y="41"/>
                  </a:lnTo>
                  <a:lnTo>
                    <a:pt x="229" y="45"/>
                  </a:lnTo>
                  <a:lnTo>
                    <a:pt x="218" y="48"/>
                  </a:lnTo>
                  <a:lnTo>
                    <a:pt x="207" y="52"/>
                  </a:lnTo>
                  <a:lnTo>
                    <a:pt x="196" y="55"/>
                  </a:lnTo>
                  <a:lnTo>
                    <a:pt x="184" y="57"/>
                  </a:lnTo>
                  <a:lnTo>
                    <a:pt x="174" y="59"/>
                  </a:lnTo>
                  <a:lnTo>
                    <a:pt x="162" y="60"/>
                  </a:lnTo>
                  <a:lnTo>
                    <a:pt x="151" y="61"/>
                  </a:lnTo>
                  <a:lnTo>
                    <a:pt x="140" y="60"/>
                  </a:lnTo>
                  <a:lnTo>
                    <a:pt x="130" y="59"/>
                  </a:lnTo>
                  <a:lnTo>
                    <a:pt x="120" y="58"/>
                  </a:lnTo>
                  <a:lnTo>
                    <a:pt x="111" y="55"/>
                  </a:lnTo>
                  <a:lnTo>
                    <a:pt x="101" y="52"/>
                  </a:lnTo>
                  <a:lnTo>
                    <a:pt x="92" y="50"/>
                  </a:lnTo>
                  <a:lnTo>
                    <a:pt x="82" y="46"/>
                  </a:lnTo>
                  <a:lnTo>
                    <a:pt x="74" y="42"/>
                  </a:lnTo>
                  <a:lnTo>
                    <a:pt x="64" y="39"/>
                  </a:lnTo>
                  <a:lnTo>
                    <a:pt x="56" y="35"/>
                  </a:lnTo>
                  <a:lnTo>
                    <a:pt x="46" y="32"/>
                  </a:lnTo>
                  <a:lnTo>
                    <a:pt x="38" y="30"/>
                  </a:lnTo>
                  <a:lnTo>
                    <a:pt x="28" y="27"/>
                  </a:lnTo>
                  <a:lnTo>
                    <a:pt x="19" y="26"/>
                  </a:lnTo>
                  <a:lnTo>
                    <a:pt x="10" y="25"/>
                  </a:lnTo>
                  <a:lnTo>
                    <a:pt x="0" y="25"/>
                  </a:lnTo>
                  <a:lnTo>
                    <a:pt x="1" y="5"/>
                  </a:lnTo>
                </a:path>
              </a:pathLst>
            </a:custGeom>
            <a:solidFill>
              <a:srgbClr val="AAFFF4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8" name="Freeform 21"/>
            <p:cNvSpPr>
              <a:spLocks/>
            </p:cNvSpPr>
            <p:nvPr/>
          </p:nvSpPr>
          <p:spPr bwMode="auto">
            <a:xfrm>
              <a:off x="3238" y="162"/>
              <a:ext cx="2443" cy="62"/>
            </a:xfrm>
            <a:custGeom>
              <a:avLst/>
              <a:gdLst>
                <a:gd name="T0" fmla="*/ 73 w 2447"/>
                <a:gd name="T1" fmla="*/ 25 h 62"/>
                <a:gd name="T2" fmla="*/ 161 w 2447"/>
                <a:gd name="T3" fmla="*/ 41 h 62"/>
                <a:gd name="T4" fmla="*/ 263 w 2447"/>
                <a:gd name="T5" fmla="*/ 16 h 62"/>
                <a:gd name="T6" fmla="*/ 305 w 2447"/>
                <a:gd name="T7" fmla="*/ 5 h 62"/>
                <a:gd name="T8" fmla="*/ 335 w 2447"/>
                <a:gd name="T9" fmla="*/ 23 h 62"/>
                <a:gd name="T10" fmla="*/ 424 w 2447"/>
                <a:gd name="T11" fmla="*/ 41 h 62"/>
                <a:gd name="T12" fmla="*/ 524 w 2447"/>
                <a:gd name="T13" fmla="*/ 15 h 62"/>
                <a:gd name="T14" fmla="*/ 605 w 2447"/>
                <a:gd name="T15" fmla="*/ 7 h 62"/>
                <a:gd name="T16" fmla="*/ 687 w 2447"/>
                <a:gd name="T17" fmla="*/ 35 h 62"/>
                <a:gd name="T18" fmla="*/ 784 w 2447"/>
                <a:gd name="T19" fmla="*/ 31 h 62"/>
                <a:gd name="T20" fmla="*/ 870 w 2447"/>
                <a:gd name="T21" fmla="*/ 4 h 62"/>
                <a:gd name="T22" fmla="*/ 910 w 2447"/>
                <a:gd name="T23" fmla="*/ 19 h 62"/>
                <a:gd name="T24" fmla="*/ 989 w 2447"/>
                <a:gd name="T25" fmla="*/ 40 h 62"/>
                <a:gd name="T26" fmla="*/ 1091 w 2447"/>
                <a:gd name="T27" fmla="*/ 16 h 62"/>
                <a:gd name="T28" fmla="*/ 1155 w 2447"/>
                <a:gd name="T29" fmla="*/ 2 h 62"/>
                <a:gd name="T30" fmla="*/ 1236 w 2447"/>
                <a:gd name="T31" fmla="*/ 25 h 62"/>
                <a:gd name="T32" fmla="*/ 1328 w 2447"/>
                <a:gd name="T33" fmla="*/ 38 h 62"/>
                <a:gd name="T34" fmla="*/ 1425 w 2447"/>
                <a:gd name="T35" fmla="*/ 10 h 62"/>
                <a:gd name="T36" fmla="*/ 1479 w 2447"/>
                <a:gd name="T37" fmla="*/ 9 h 62"/>
                <a:gd name="T38" fmla="*/ 1536 w 2447"/>
                <a:gd name="T39" fmla="*/ 35 h 62"/>
                <a:gd name="T40" fmla="*/ 1634 w 2447"/>
                <a:gd name="T41" fmla="*/ 26 h 62"/>
                <a:gd name="T42" fmla="*/ 1722 w 2447"/>
                <a:gd name="T43" fmla="*/ 1 h 62"/>
                <a:gd name="T44" fmla="*/ 1802 w 2447"/>
                <a:gd name="T45" fmla="*/ 20 h 62"/>
                <a:gd name="T46" fmla="*/ 1890 w 2447"/>
                <a:gd name="T47" fmla="*/ 37 h 62"/>
                <a:gd name="T48" fmla="*/ 1985 w 2447"/>
                <a:gd name="T49" fmla="*/ 12 h 62"/>
                <a:gd name="T50" fmla="*/ 2045 w 2447"/>
                <a:gd name="T51" fmla="*/ 3 h 62"/>
                <a:gd name="T52" fmla="*/ 2107 w 2447"/>
                <a:gd name="T53" fmla="*/ 31 h 62"/>
                <a:gd name="T54" fmla="*/ 2198 w 2447"/>
                <a:gd name="T55" fmla="*/ 26 h 62"/>
                <a:gd name="T56" fmla="*/ 2210 w 2447"/>
                <a:gd name="T57" fmla="*/ 42 h 62"/>
                <a:gd name="T58" fmla="*/ 2114 w 2447"/>
                <a:gd name="T59" fmla="*/ 52 h 62"/>
                <a:gd name="T60" fmla="*/ 2052 w 2447"/>
                <a:gd name="T61" fmla="*/ 25 h 62"/>
                <a:gd name="T62" fmla="*/ 1993 w 2447"/>
                <a:gd name="T63" fmla="*/ 28 h 62"/>
                <a:gd name="T64" fmla="*/ 1901 w 2447"/>
                <a:gd name="T65" fmla="*/ 54 h 62"/>
                <a:gd name="T66" fmla="*/ 1811 w 2447"/>
                <a:gd name="T67" fmla="*/ 42 h 62"/>
                <a:gd name="T68" fmla="*/ 1729 w 2447"/>
                <a:gd name="T69" fmla="*/ 20 h 62"/>
                <a:gd name="T70" fmla="*/ 1645 w 2447"/>
                <a:gd name="T71" fmla="*/ 41 h 62"/>
                <a:gd name="T72" fmla="*/ 1546 w 2447"/>
                <a:gd name="T73" fmla="*/ 56 h 62"/>
                <a:gd name="T74" fmla="*/ 1485 w 2447"/>
                <a:gd name="T75" fmla="*/ 29 h 62"/>
                <a:gd name="T76" fmla="*/ 1431 w 2447"/>
                <a:gd name="T77" fmla="*/ 27 h 62"/>
                <a:gd name="T78" fmla="*/ 1339 w 2447"/>
                <a:gd name="T79" fmla="*/ 55 h 62"/>
                <a:gd name="T80" fmla="*/ 1246 w 2447"/>
                <a:gd name="T81" fmla="*/ 48 h 62"/>
                <a:gd name="T82" fmla="*/ 1165 w 2447"/>
                <a:gd name="T83" fmla="*/ 23 h 62"/>
                <a:gd name="T84" fmla="*/ 1120 w 2447"/>
                <a:gd name="T85" fmla="*/ 27 h 62"/>
                <a:gd name="T86" fmla="*/ 1023 w 2447"/>
                <a:gd name="T87" fmla="*/ 55 h 62"/>
                <a:gd name="T88" fmla="*/ 930 w 2447"/>
                <a:gd name="T89" fmla="*/ 47 h 62"/>
                <a:gd name="T90" fmla="*/ 882 w 2447"/>
                <a:gd name="T91" fmla="*/ 23 h 62"/>
                <a:gd name="T92" fmla="*/ 818 w 2447"/>
                <a:gd name="T93" fmla="*/ 41 h 62"/>
                <a:gd name="T94" fmla="*/ 717 w 2447"/>
                <a:gd name="T95" fmla="*/ 59 h 62"/>
                <a:gd name="T96" fmla="*/ 633 w 2447"/>
                <a:gd name="T97" fmla="*/ 34 h 62"/>
                <a:gd name="T98" fmla="*/ 553 w 2447"/>
                <a:gd name="T99" fmla="*/ 26 h 62"/>
                <a:gd name="T100" fmla="*/ 459 w 2447"/>
                <a:gd name="T101" fmla="*/ 55 h 62"/>
                <a:gd name="T102" fmla="*/ 364 w 2447"/>
                <a:gd name="T103" fmla="*/ 53 h 62"/>
                <a:gd name="T104" fmla="*/ 305 w 2447"/>
                <a:gd name="T105" fmla="*/ 27 h 62"/>
                <a:gd name="T106" fmla="*/ 289 w 2447"/>
                <a:gd name="T107" fmla="*/ 26 h 62"/>
                <a:gd name="T108" fmla="*/ 196 w 2447"/>
                <a:gd name="T109" fmla="*/ 55 h 62"/>
                <a:gd name="T110" fmla="*/ 101 w 2447"/>
                <a:gd name="T111" fmla="*/ 53 h 62"/>
                <a:gd name="T112" fmla="*/ 19 w 2447"/>
                <a:gd name="T113" fmla="*/ 26 h 6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47" h="62">
                  <a:moveTo>
                    <a:pt x="0" y="5"/>
                  </a:moveTo>
                  <a:lnTo>
                    <a:pt x="10" y="6"/>
                  </a:lnTo>
                  <a:lnTo>
                    <a:pt x="19" y="7"/>
                  </a:lnTo>
                  <a:lnTo>
                    <a:pt x="28" y="10"/>
                  </a:lnTo>
                  <a:lnTo>
                    <a:pt x="38" y="13"/>
                  </a:lnTo>
                  <a:lnTo>
                    <a:pt x="46" y="15"/>
                  </a:lnTo>
                  <a:lnTo>
                    <a:pt x="55" y="19"/>
                  </a:lnTo>
                  <a:lnTo>
                    <a:pt x="64" y="21"/>
                  </a:lnTo>
                  <a:lnTo>
                    <a:pt x="73" y="25"/>
                  </a:lnTo>
                  <a:lnTo>
                    <a:pt x="82" y="29"/>
                  </a:lnTo>
                  <a:lnTo>
                    <a:pt x="91" y="31"/>
                  </a:lnTo>
                  <a:lnTo>
                    <a:pt x="101" y="34"/>
                  </a:lnTo>
                  <a:lnTo>
                    <a:pt x="110" y="37"/>
                  </a:lnTo>
                  <a:lnTo>
                    <a:pt x="119" y="39"/>
                  </a:lnTo>
                  <a:lnTo>
                    <a:pt x="130" y="41"/>
                  </a:lnTo>
                  <a:lnTo>
                    <a:pt x="140" y="42"/>
                  </a:lnTo>
                  <a:lnTo>
                    <a:pt x="151" y="42"/>
                  </a:lnTo>
                  <a:lnTo>
                    <a:pt x="161" y="41"/>
                  </a:lnTo>
                  <a:lnTo>
                    <a:pt x="173" y="40"/>
                  </a:lnTo>
                  <a:lnTo>
                    <a:pt x="184" y="38"/>
                  </a:lnTo>
                  <a:lnTo>
                    <a:pt x="196" y="35"/>
                  </a:lnTo>
                  <a:lnTo>
                    <a:pt x="207" y="32"/>
                  </a:lnTo>
                  <a:lnTo>
                    <a:pt x="218" y="30"/>
                  </a:lnTo>
                  <a:lnTo>
                    <a:pt x="229" y="26"/>
                  </a:lnTo>
                  <a:lnTo>
                    <a:pt x="241" y="22"/>
                  </a:lnTo>
                  <a:lnTo>
                    <a:pt x="252" y="19"/>
                  </a:lnTo>
                  <a:lnTo>
                    <a:pt x="263" y="16"/>
                  </a:lnTo>
                  <a:lnTo>
                    <a:pt x="273" y="12"/>
                  </a:lnTo>
                  <a:lnTo>
                    <a:pt x="282" y="10"/>
                  </a:lnTo>
                  <a:lnTo>
                    <a:pt x="292" y="7"/>
                  </a:lnTo>
                  <a:lnTo>
                    <a:pt x="300" y="6"/>
                  </a:lnTo>
                  <a:lnTo>
                    <a:pt x="308" y="5"/>
                  </a:lnTo>
                  <a:lnTo>
                    <a:pt x="316" y="5"/>
                  </a:lnTo>
                  <a:lnTo>
                    <a:pt x="315" y="5"/>
                  </a:lnTo>
                  <a:lnTo>
                    <a:pt x="316" y="5"/>
                  </a:lnTo>
                  <a:lnTo>
                    <a:pt x="325" y="5"/>
                  </a:lnTo>
                  <a:lnTo>
                    <a:pt x="334" y="6"/>
                  </a:lnTo>
                  <a:lnTo>
                    <a:pt x="344" y="8"/>
                  </a:lnTo>
                  <a:lnTo>
                    <a:pt x="353" y="11"/>
                  </a:lnTo>
                  <a:lnTo>
                    <a:pt x="362" y="13"/>
                  </a:lnTo>
                  <a:lnTo>
                    <a:pt x="371" y="16"/>
                  </a:lnTo>
                  <a:lnTo>
                    <a:pt x="380" y="20"/>
                  </a:lnTo>
                  <a:lnTo>
                    <a:pt x="388" y="23"/>
                  </a:lnTo>
                  <a:lnTo>
                    <a:pt x="397" y="26"/>
                  </a:lnTo>
                  <a:lnTo>
                    <a:pt x="407" y="30"/>
                  </a:lnTo>
                  <a:lnTo>
                    <a:pt x="416" y="33"/>
                  </a:lnTo>
                  <a:lnTo>
                    <a:pt x="425" y="35"/>
                  </a:lnTo>
                  <a:lnTo>
                    <a:pt x="435" y="38"/>
                  </a:lnTo>
                  <a:lnTo>
                    <a:pt x="445" y="40"/>
                  </a:lnTo>
                  <a:lnTo>
                    <a:pt x="455" y="41"/>
                  </a:lnTo>
                  <a:lnTo>
                    <a:pt x="466" y="41"/>
                  </a:lnTo>
                  <a:lnTo>
                    <a:pt x="477" y="41"/>
                  </a:lnTo>
                  <a:lnTo>
                    <a:pt x="488" y="40"/>
                  </a:lnTo>
                  <a:lnTo>
                    <a:pt x="499" y="37"/>
                  </a:lnTo>
                  <a:lnTo>
                    <a:pt x="511" y="35"/>
                  </a:lnTo>
                  <a:lnTo>
                    <a:pt x="523" y="32"/>
                  </a:lnTo>
                  <a:lnTo>
                    <a:pt x="534" y="29"/>
                  </a:lnTo>
                  <a:lnTo>
                    <a:pt x="545" y="26"/>
                  </a:lnTo>
                  <a:lnTo>
                    <a:pt x="556" y="21"/>
                  </a:lnTo>
                  <a:lnTo>
                    <a:pt x="566" y="18"/>
                  </a:lnTo>
                  <a:lnTo>
                    <a:pt x="577" y="15"/>
                  </a:lnTo>
                  <a:lnTo>
                    <a:pt x="587" y="12"/>
                  </a:lnTo>
                  <a:lnTo>
                    <a:pt x="597" y="9"/>
                  </a:lnTo>
                  <a:lnTo>
                    <a:pt x="606" y="7"/>
                  </a:lnTo>
                  <a:lnTo>
                    <a:pt x="615" y="5"/>
                  </a:lnTo>
                  <a:lnTo>
                    <a:pt x="623" y="4"/>
                  </a:lnTo>
                  <a:lnTo>
                    <a:pt x="630" y="4"/>
                  </a:lnTo>
                  <a:lnTo>
                    <a:pt x="640" y="5"/>
                  </a:lnTo>
                  <a:lnTo>
                    <a:pt x="649" y="5"/>
                  </a:lnTo>
                  <a:lnTo>
                    <a:pt x="658" y="7"/>
                  </a:lnTo>
                  <a:lnTo>
                    <a:pt x="668" y="10"/>
                  </a:lnTo>
                  <a:lnTo>
                    <a:pt x="677" y="12"/>
                  </a:lnTo>
                  <a:lnTo>
                    <a:pt x="685" y="16"/>
                  </a:lnTo>
                  <a:lnTo>
                    <a:pt x="695" y="19"/>
                  </a:lnTo>
                  <a:lnTo>
                    <a:pt x="703" y="22"/>
                  </a:lnTo>
                  <a:lnTo>
                    <a:pt x="712" y="26"/>
                  </a:lnTo>
                  <a:lnTo>
                    <a:pt x="722" y="29"/>
                  </a:lnTo>
                  <a:lnTo>
                    <a:pt x="731" y="32"/>
                  </a:lnTo>
                  <a:lnTo>
                    <a:pt x="740" y="35"/>
                  </a:lnTo>
                  <a:lnTo>
                    <a:pt x="750" y="37"/>
                  </a:lnTo>
                  <a:lnTo>
                    <a:pt x="760" y="40"/>
                  </a:lnTo>
                  <a:lnTo>
                    <a:pt x="770" y="40"/>
                  </a:lnTo>
                  <a:lnTo>
                    <a:pt x="781" y="41"/>
                  </a:lnTo>
                  <a:lnTo>
                    <a:pt x="792" y="40"/>
                  </a:lnTo>
                  <a:lnTo>
                    <a:pt x="803" y="39"/>
                  </a:lnTo>
                  <a:lnTo>
                    <a:pt x="814" y="37"/>
                  </a:lnTo>
                  <a:lnTo>
                    <a:pt x="826" y="34"/>
                  </a:lnTo>
                  <a:lnTo>
                    <a:pt x="837" y="31"/>
                  </a:lnTo>
                  <a:lnTo>
                    <a:pt x="848" y="28"/>
                  </a:lnTo>
                  <a:lnTo>
                    <a:pt x="860" y="25"/>
                  </a:lnTo>
                  <a:lnTo>
                    <a:pt x="871" y="21"/>
                  </a:lnTo>
                  <a:lnTo>
                    <a:pt x="881" y="17"/>
                  </a:lnTo>
                  <a:lnTo>
                    <a:pt x="892" y="14"/>
                  </a:lnTo>
                  <a:lnTo>
                    <a:pt x="901" y="11"/>
                  </a:lnTo>
                  <a:lnTo>
                    <a:pt x="911" y="8"/>
                  </a:lnTo>
                  <a:lnTo>
                    <a:pt x="921" y="6"/>
                  </a:lnTo>
                  <a:lnTo>
                    <a:pt x="929" y="4"/>
                  </a:lnTo>
                  <a:lnTo>
                    <a:pt x="937" y="3"/>
                  </a:lnTo>
                  <a:lnTo>
                    <a:pt x="944" y="3"/>
                  </a:lnTo>
                  <a:lnTo>
                    <a:pt x="954" y="4"/>
                  </a:lnTo>
                  <a:lnTo>
                    <a:pt x="964" y="5"/>
                  </a:lnTo>
                  <a:lnTo>
                    <a:pt x="973" y="7"/>
                  </a:lnTo>
                  <a:lnTo>
                    <a:pt x="982" y="11"/>
                  </a:lnTo>
                  <a:lnTo>
                    <a:pt x="991" y="13"/>
                  </a:lnTo>
                  <a:lnTo>
                    <a:pt x="1000" y="16"/>
                  </a:lnTo>
                  <a:lnTo>
                    <a:pt x="1009" y="19"/>
                  </a:lnTo>
                  <a:lnTo>
                    <a:pt x="1018" y="23"/>
                  </a:lnTo>
                  <a:lnTo>
                    <a:pt x="1027" y="26"/>
                  </a:lnTo>
                  <a:lnTo>
                    <a:pt x="1036" y="29"/>
                  </a:lnTo>
                  <a:lnTo>
                    <a:pt x="1046" y="32"/>
                  </a:lnTo>
                  <a:lnTo>
                    <a:pt x="1055" y="34"/>
                  </a:lnTo>
                  <a:lnTo>
                    <a:pt x="1064" y="37"/>
                  </a:lnTo>
                  <a:lnTo>
                    <a:pt x="1075" y="38"/>
                  </a:lnTo>
                  <a:lnTo>
                    <a:pt x="1085" y="40"/>
                  </a:lnTo>
                  <a:lnTo>
                    <a:pt x="1095" y="40"/>
                  </a:lnTo>
                  <a:lnTo>
                    <a:pt x="1107" y="39"/>
                  </a:lnTo>
                  <a:lnTo>
                    <a:pt x="1118" y="38"/>
                  </a:lnTo>
                  <a:lnTo>
                    <a:pt x="1129" y="35"/>
                  </a:lnTo>
                  <a:lnTo>
                    <a:pt x="1140" y="33"/>
                  </a:lnTo>
                  <a:lnTo>
                    <a:pt x="1152" y="30"/>
                  </a:lnTo>
                  <a:lnTo>
                    <a:pt x="1164" y="27"/>
                  </a:lnTo>
                  <a:lnTo>
                    <a:pt x="1174" y="24"/>
                  </a:lnTo>
                  <a:lnTo>
                    <a:pt x="1186" y="20"/>
                  </a:lnTo>
                  <a:lnTo>
                    <a:pt x="1197" y="16"/>
                  </a:lnTo>
                  <a:lnTo>
                    <a:pt x="1208" y="13"/>
                  </a:lnTo>
                  <a:lnTo>
                    <a:pt x="1218" y="10"/>
                  </a:lnTo>
                  <a:lnTo>
                    <a:pt x="1227" y="7"/>
                  </a:lnTo>
                  <a:lnTo>
                    <a:pt x="1237" y="5"/>
                  </a:lnTo>
                  <a:lnTo>
                    <a:pt x="1245" y="3"/>
                  </a:lnTo>
                  <a:lnTo>
                    <a:pt x="1253" y="2"/>
                  </a:lnTo>
                  <a:lnTo>
                    <a:pt x="1261" y="2"/>
                  </a:lnTo>
                  <a:lnTo>
                    <a:pt x="1260" y="2"/>
                  </a:lnTo>
                  <a:lnTo>
                    <a:pt x="1261" y="2"/>
                  </a:lnTo>
                  <a:lnTo>
                    <a:pt x="1270" y="3"/>
                  </a:lnTo>
                  <a:lnTo>
                    <a:pt x="1279" y="4"/>
                  </a:lnTo>
                  <a:lnTo>
                    <a:pt x="1289" y="6"/>
                  </a:lnTo>
                  <a:lnTo>
                    <a:pt x="1298" y="8"/>
                  </a:lnTo>
                  <a:lnTo>
                    <a:pt x="1307" y="11"/>
                  </a:lnTo>
                  <a:lnTo>
                    <a:pt x="1315" y="14"/>
                  </a:lnTo>
                  <a:lnTo>
                    <a:pt x="1325" y="17"/>
                  </a:lnTo>
                  <a:lnTo>
                    <a:pt x="1334" y="21"/>
                  </a:lnTo>
                  <a:lnTo>
                    <a:pt x="1342" y="25"/>
                  </a:lnTo>
                  <a:lnTo>
                    <a:pt x="1352" y="28"/>
                  </a:lnTo>
                  <a:lnTo>
                    <a:pt x="1361" y="31"/>
                  </a:lnTo>
                  <a:lnTo>
                    <a:pt x="1371" y="34"/>
                  </a:lnTo>
                  <a:lnTo>
                    <a:pt x="1380" y="36"/>
                  </a:lnTo>
                  <a:lnTo>
                    <a:pt x="1390" y="38"/>
                  </a:lnTo>
                  <a:lnTo>
                    <a:pt x="1400" y="39"/>
                  </a:lnTo>
                  <a:lnTo>
                    <a:pt x="1411" y="40"/>
                  </a:lnTo>
                  <a:lnTo>
                    <a:pt x="1422" y="39"/>
                  </a:lnTo>
                  <a:lnTo>
                    <a:pt x="1434" y="38"/>
                  </a:lnTo>
                  <a:lnTo>
                    <a:pt x="1444" y="35"/>
                  </a:lnTo>
                  <a:lnTo>
                    <a:pt x="1456" y="33"/>
                  </a:lnTo>
                  <a:lnTo>
                    <a:pt x="1468" y="30"/>
                  </a:lnTo>
                  <a:lnTo>
                    <a:pt x="1479" y="27"/>
                  </a:lnTo>
                  <a:lnTo>
                    <a:pt x="1490" y="23"/>
                  </a:lnTo>
                  <a:lnTo>
                    <a:pt x="1501" y="20"/>
                  </a:lnTo>
                  <a:lnTo>
                    <a:pt x="1512" y="16"/>
                  </a:lnTo>
                  <a:lnTo>
                    <a:pt x="1522" y="13"/>
                  </a:lnTo>
                  <a:lnTo>
                    <a:pt x="1533" y="10"/>
                  </a:lnTo>
                  <a:lnTo>
                    <a:pt x="1542" y="7"/>
                  </a:lnTo>
                  <a:lnTo>
                    <a:pt x="1551" y="5"/>
                  </a:lnTo>
                  <a:lnTo>
                    <a:pt x="1560" y="3"/>
                  </a:lnTo>
                  <a:lnTo>
                    <a:pt x="1568" y="2"/>
                  </a:lnTo>
                  <a:lnTo>
                    <a:pt x="1575" y="2"/>
                  </a:lnTo>
                  <a:lnTo>
                    <a:pt x="1585" y="3"/>
                  </a:lnTo>
                  <a:lnTo>
                    <a:pt x="1594" y="4"/>
                  </a:lnTo>
                  <a:lnTo>
                    <a:pt x="1604" y="6"/>
                  </a:lnTo>
                  <a:lnTo>
                    <a:pt x="1613" y="9"/>
                  </a:lnTo>
                  <a:lnTo>
                    <a:pt x="1622" y="12"/>
                  </a:lnTo>
                  <a:lnTo>
                    <a:pt x="1630" y="15"/>
                  </a:lnTo>
                  <a:lnTo>
                    <a:pt x="1640" y="18"/>
                  </a:lnTo>
                  <a:lnTo>
                    <a:pt x="1648" y="21"/>
                  </a:lnTo>
                  <a:lnTo>
                    <a:pt x="1657" y="25"/>
                  </a:lnTo>
                  <a:lnTo>
                    <a:pt x="1666" y="28"/>
                  </a:lnTo>
                  <a:lnTo>
                    <a:pt x="1676" y="31"/>
                  </a:lnTo>
                  <a:lnTo>
                    <a:pt x="1685" y="33"/>
                  </a:lnTo>
                  <a:lnTo>
                    <a:pt x="1695" y="35"/>
                  </a:lnTo>
                  <a:lnTo>
                    <a:pt x="1705" y="37"/>
                  </a:lnTo>
                  <a:lnTo>
                    <a:pt x="1715" y="38"/>
                  </a:lnTo>
                  <a:lnTo>
                    <a:pt x="1726" y="38"/>
                  </a:lnTo>
                  <a:lnTo>
                    <a:pt x="1737" y="38"/>
                  </a:lnTo>
                  <a:lnTo>
                    <a:pt x="1748" y="37"/>
                  </a:lnTo>
                  <a:lnTo>
                    <a:pt x="1759" y="34"/>
                  </a:lnTo>
                  <a:lnTo>
                    <a:pt x="1771" y="32"/>
                  </a:lnTo>
                  <a:lnTo>
                    <a:pt x="1782" y="29"/>
                  </a:lnTo>
                  <a:lnTo>
                    <a:pt x="1793" y="26"/>
                  </a:lnTo>
                  <a:lnTo>
                    <a:pt x="1804" y="23"/>
                  </a:lnTo>
                  <a:lnTo>
                    <a:pt x="1815" y="19"/>
                  </a:lnTo>
                  <a:lnTo>
                    <a:pt x="1826" y="15"/>
                  </a:lnTo>
                  <a:lnTo>
                    <a:pt x="1836" y="12"/>
                  </a:lnTo>
                  <a:lnTo>
                    <a:pt x="1846" y="9"/>
                  </a:lnTo>
                  <a:lnTo>
                    <a:pt x="1855" y="6"/>
                  </a:lnTo>
                  <a:lnTo>
                    <a:pt x="1864" y="3"/>
                  </a:lnTo>
                  <a:lnTo>
                    <a:pt x="1873" y="2"/>
                  </a:lnTo>
                  <a:lnTo>
                    <a:pt x="1881" y="1"/>
                  </a:lnTo>
                  <a:lnTo>
                    <a:pt x="1888" y="1"/>
                  </a:lnTo>
                  <a:lnTo>
                    <a:pt x="1897" y="2"/>
                  </a:lnTo>
                  <a:lnTo>
                    <a:pt x="1907" y="3"/>
                  </a:lnTo>
                  <a:lnTo>
                    <a:pt x="1916" y="5"/>
                  </a:lnTo>
                  <a:lnTo>
                    <a:pt x="1926" y="8"/>
                  </a:lnTo>
                  <a:lnTo>
                    <a:pt x="1934" y="11"/>
                  </a:lnTo>
                  <a:lnTo>
                    <a:pt x="1943" y="14"/>
                  </a:lnTo>
                  <a:lnTo>
                    <a:pt x="1952" y="17"/>
                  </a:lnTo>
                  <a:lnTo>
                    <a:pt x="1961" y="20"/>
                  </a:lnTo>
                  <a:lnTo>
                    <a:pt x="1970" y="24"/>
                  </a:lnTo>
                  <a:lnTo>
                    <a:pt x="1979" y="27"/>
                  </a:lnTo>
                  <a:lnTo>
                    <a:pt x="1989" y="30"/>
                  </a:lnTo>
                  <a:lnTo>
                    <a:pt x="1998" y="32"/>
                  </a:lnTo>
                  <a:lnTo>
                    <a:pt x="2007" y="34"/>
                  </a:lnTo>
                  <a:lnTo>
                    <a:pt x="2018" y="36"/>
                  </a:lnTo>
                  <a:lnTo>
                    <a:pt x="2027" y="37"/>
                  </a:lnTo>
                  <a:lnTo>
                    <a:pt x="2039" y="37"/>
                  </a:lnTo>
                  <a:lnTo>
                    <a:pt x="2049" y="37"/>
                  </a:lnTo>
                  <a:lnTo>
                    <a:pt x="2060" y="35"/>
                  </a:lnTo>
                  <a:lnTo>
                    <a:pt x="2071" y="34"/>
                  </a:lnTo>
                  <a:lnTo>
                    <a:pt x="2082" y="31"/>
                  </a:lnTo>
                  <a:lnTo>
                    <a:pt x="2093" y="29"/>
                  </a:lnTo>
                  <a:lnTo>
                    <a:pt x="2104" y="25"/>
                  </a:lnTo>
                  <a:lnTo>
                    <a:pt x="2114" y="22"/>
                  </a:lnTo>
                  <a:lnTo>
                    <a:pt x="2125" y="19"/>
                  </a:lnTo>
                  <a:lnTo>
                    <a:pt x="2135" y="15"/>
                  </a:lnTo>
                  <a:lnTo>
                    <a:pt x="2146" y="12"/>
                  </a:lnTo>
                  <a:lnTo>
                    <a:pt x="2156" y="9"/>
                  </a:lnTo>
                  <a:lnTo>
                    <a:pt x="2165" y="6"/>
                  </a:lnTo>
                  <a:lnTo>
                    <a:pt x="2174" y="3"/>
                  </a:lnTo>
                  <a:lnTo>
                    <a:pt x="2183" y="2"/>
                  </a:lnTo>
                  <a:lnTo>
                    <a:pt x="2190" y="1"/>
                  </a:lnTo>
                  <a:lnTo>
                    <a:pt x="2197" y="0"/>
                  </a:lnTo>
                  <a:lnTo>
                    <a:pt x="2207" y="1"/>
                  </a:lnTo>
                  <a:lnTo>
                    <a:pt x="2217" y="1"/>
                  </a:lnTo>
                  <a:lnTo>
                    <a:pt x="2226" y="3"/>
                  </a:lnTo>
                  <a:lnTo>
                    <a:pt x="2235" y="6"/>
                  </a:lnTo>
                  <a:lnTo>
                    <a:pt x="2244" y="8"/>
                  </a:lnTo>
                  <a:lnTo>
                    <a:pt x="2253" y="12"/>
                  </a:lnTo>
                  <a:lnTo>
                    <a:pt x="2262" y="15"/>
                  </a:lnTo>
                  <a:lnTo>
                    <a:pt x="2271" y="18"/>
                  </a:lnTo>
                  <a:lnTo>
                    <a:pt x="2279" y="21"/>
                  </a:lnTo>
                  <a:lnTo>
                    <a:pt x="2289" y="25"/>
                  </a:lnTo>
                  <a:lnTo>
                    <a:pt x="2298" y="29"/>
                  </a:lnTo>
                  <a:lnTo>
                    <a:pt x="2308" y="31"/>
                  </a:lnTo>
                  <a:lnTo>
                    <a:pt x="2317" y="33"/>
                  </a:lnTo>
                  <a:lnTo>
                    <a:pt x="2327" y="35"/>
                  </a:lnTo>
                  <a:lnTo>
                    <a:pt x="2337" y="36"/>
                  </a:lnTo>
                  <a:lnTo>
                    <a:pt x="2348" y="37"/>
                  </a:lnTo>
                  <a:lnTo>
                    <a:pt x="2361" y="36"/>
                  </a:lnTo>
                  <a:lnTo>
                    <a:pt x="2373" y="35"/>
                  </a:lnTo>
                  <a:lnTo>
                    <a:pt x="2385" y="32"/>
                  </a:lnTo>
                  <a:lnTo>
                    <a:pt x="2397" y="30"/>
                  </a:lnTo>
                  <a:lnTo>
                    <a:pt x="2410" y="26"/>
                  </a:lnTo>
                  <a:lnTo>
                    <a:pt x="2422" y="23"/>
                  </a:lnTo>
                  <a:lnTo>
                    <a:pt x="2434" y="19"/>
                  </a:lnTo>
                  <a:lnTo>
                    <a:pt x="2446" y="15"/>
                  </a:lnTo>
                  <a:lnTo>
                    <a:pt x="2446" y="20"/>
                  </a:lnTo>
                  <a:lnTo>
                    <a:pt x="2446" y="26"/>
                  </a:lnTo>
                  <a:lnTo>
                    <a:pt x="2446" y="30"/>
                  </a:lnTo>
                  <a:lnTo>
                    <a:pt x="2446" y="34"/>
                  </a:lnTo>
                  <a:lnTo>
                    <a:pt x="2434" y="38"/>
                  </a:lnTo>
                  <a:lnTo>
                    <a:pt x="2422" y="42"/>
                  </a:lnTo>
                  <a:lnTo>
                    <a:pt x="2410" y="45"/>
                  </a:lnTo>
                  <a:lnTo>
                    <a:pt x="2397" y="48"/>
                  </a:lnTo>
                  <a:lnTo>
                    <a:pt x="2385" y="51"/>
                  </a:lnTo>
                  <a:lnTo>
                    <a:pt x="2373" y="54"/>
                  </a:lnTo>
                  <a:lnTo>
                    <a:pt x="2361" y="55"/>
                  </a:lnTo>
                  <a:lnTo>
                    <a:pt x="2348" y="56"/>
                  </a:lnTo>
                  <a:lnTo>
                    <a:pt x="2337" y="55"/>
                  </a:lnTo>
                  <a:lnTo>
                    <a:pt x="2327" y="54"/>
                  </a:lnTo>
                  <a:lnTo>
                    <a:pt x="2317" y="52"/>
                  </a:lnTo>
                  <a:lnTo>
                    <a:pt x="2308" y="50"/>
                  </a:lnTo>
                  <a:lnTo>
                    <a:pt x="2298" y="47"/>
                  </a:lnTo>
                  <a:lnTo>
                    <a:pt x="2289" y="44"/>
                  </a:lnTo>
                  <a:lnTo>
                    <a:pt x="2280" y="41"/>
                  </a:lnTo>
                  <a:lnTo>
                    <a:pt x="2271" y="37"/>
                  </a:lnTo>
                  <a:lnTo>
                    <a:pt x="2262" y="34"/>
                  </a:lnTo>
                  <a:lnTo>
                    <a:pt x="2254" y="30"/>
                  </a:lnTo>
                  <a:lnTo>
                    <a:pt x="2244" y="27"/>
                  </a:lnTo>
                  <a:lnTo>
                    <a:pt x="2235" y="25"/>
                  </a:lnTo>
                  <a:lnTo>
                    <a:pt x="2226" y="22"/>
                  </a:lnTo>
                  <a:lnTo>
                    <a:pt x="2217" y="20"/>
                  </a:lnTo>
                  <a:lnTo>
                    <a:pt x="2207" y="19"/>
                  </a:lnTo>
                  <a:lnTo>
                    <a:pt x="2197" y="19"/>
                  </a:lnTo>
                  <a:lnTo>
                    <a:pt x="2190" y="20"/>
                  </a:lnTo>
                  <a:lnTo>
                    <a:pt x="2183" y="21"/>
                  </a:lnTo>
                  <a:lnTo>
                    <a:pt x="2174" y="23"/>
                  </a:lnTo>
                  <a:lnTo>
                    <a:pt x="2165" y="25"/>
                  </a:lnTo>
                  <a:lnTo>
                    <a:pt x="2156" y="28"/>
                  </a:lnTo>
                  <a:lnTo>
                    <a:pt x="2146" y="31"/>
                  </a:lnTo>
                  <a:lnTo>
                    <a:pt x="2135" y="34"/>
                  </a:lnTo>
                  <a:lnTo>
                    <a:pt x="2125" y="38"/>
                  </a:lnTo>
                  <a:lnTo>
                    <a:pt x="2114" y="41"/>
                  </a:lnTo>
                  <a:lnTo>
                    <a:pt x="2104" y="44"/>
                  </a:lnTo>
                  <a:lnTo>
                    <a:pt x="2093" y="48"/>
                  </a:lnTo>
                  <a:lnTo>
                    <a:pt x="2082" y="50"/>
                  </a:lnTo>
                  <a:lnTo>
                    <a:pt x="2071" y="52"/>
                  </a:lnTo>
                  <a:lnTo>
                    <a:pt x="2060" y="54"/>
                  </a:lnTo>
                  <a:lnTo>
                    <a:pt x="2050" y="55"/>
                  </a:lnTo>
                  <a:lnTo>
                    <a:pt x="2039" y="56"/>
                  </a:lnTo>
                  <a:lnTo>
                    <a:pt x="2028" y="56"/>
                  </a:lnTo>
                  <a:lnTo>
                    <a:pt x="2018" y="55"/>
                  </a:lnTo>
                  <a:lnTo>
                    <a:pt x="2008" y="53"/>
                  </a:lnTo>
                  <a:lnTo>
                    <a:pt x="1999" y="51"/>
                  </a:lnTo>
                  <a:lnTo>
                    <a:pt x="1989" y="48"/>
                  </a:lnTo>
                  <a:lnTo>
                    <a:pt x="1980" y="45"/>
                  </a:lnTo>
                  <a:lnTo>
                    <a:pt x="1970" y="42"/>
                  </a:lnTo>
                  <a:lnTo>
                    <a:pt x="1962" y="39"/>
                  </a:lnTo>
                  <a:lnTo>
                    <a:pt x="1952" y="35"/>
                  </a:lnTo>
                  <a:lnTo>
                    <a:pt x="1944" y="32"/>
                  </a:lnTo>
                  <a:lnTo>
                    <a:pt x="1935" y="29"/>
                  </a:lnTo>
                  <a:lnTo>
                    <a:pt x="1926" y="27"/>
                  </a:lnTo>
                  <a:lnTo>
                    <a:pt x="1917" y="24"/>
                  </a:lnTo>
                  <a:lnTo>
                    <a:pt x="1907" y="22"/>
                  </a:lnTo>
                  <a:lnTo>
                    <a:pt x="1897" y="20"/>
                  </a:lnTo>
                  <a:lnTo>
                    <a:pt x="1888" y="20"/>
                  </a:lnTo>
                  <a:lnTo>
                    <a:pt x="1881" y="20"/>
                  </a:lnTo>
                  <a:lnTo>
                    <a:pt x="1873" y="21"/>
                  </a:lnTo>
                  <a:lnTo>
                    <a:pt x="1864" y="23"/>
                  </a:lnTo>
                  <a:lnTo>
                    <a:pt x="1855" y="25"/>
                  </a:lnTo>
                  <a:lnTo>
                    <a:pt x="1846" y="28"/>
                  </a:lnTo>
                  <a:lnTo>
                    <a:pt x="1836" y="31"/>
                  </a:lnTo>
                  <a:lnTo>
                    <a:pt x="1826" y="34"/>
                  </a:lnTo>
                  <a:lnTo>
                    <a:pt x="1815" y="38"/>
                  </a:lnTo>
                  <a:lnTo>
                    <a:pt x="1804" y="41"/>
                  </a:lnTo>
                  <a:lnTo>
                    <a:pt x="1793" y="45"/>
                  </a:lnTo>
                  <a:lnTo>
                    <a:pt x="1782" y="48"/>
                  </a:lnTo>
                  <a:lnTo>
                    <a:pt x="1771" y="51"/>
                  </a:lnTo>
                  <a:lnTo>
                    <a:pt x="1760" y="54"/>
                  </a:lnTo>
                  <a:lnTo>
                    <a:pt x="1748" y="56"/>
                  </a:lnTo>
                  <a:lnTo>
                    <a:pt x="1737" y="57"/>
                  </a:lnTo>
                  <a:lnTo>
                    <a:pt x="1727" y="58"/>
                  </a:lnTo>
                  <a:lnTo>
                    <a:pt x="1716" y="57"/>
                  </a:lnTo>
                  <a:lnTo>
                    <a:pt x="1705" y="56"/>
                  </a:lnTo>
                  <a:lnTo>
                    <a:pt x="1695" y="54"/>
                  </a:lnTo>
                  <a:lnTo>
                    <a:pt x="1686" y="52"/>
                  </a:lnTo>
                  <a:lnTo>
                    <a:pt x="1677" y="50"/>
                  </a:lnTo>
                  <a:lnTo>
                    <a:pt x="1667" y="46"/>
                  </a:lnTo>
                  <a:lnTo>
                    <a:pt x="1658" y="42"/>
                  </a:lnTo>
                  <a:lnTo>
                    <a:pt x="1648" y="39"/>
                  </a:lnTo>
                  <a:lnTo>
                    <a:pt x="1640" y="36"/>
                  </a:lnTo>
                  <a:lnTo>
                    <a:pt x="1630" y="32"/>
                  </a:lnTo>
                  <a:lnTo>
                    <a:pt x="1622" y="29"/>
                  </a:lnTo>
                  <a:lnTo>
                    <a:pt x="1612" y="27"/>
                  </a:lnTo>
                  <a:lnTo>
                    <a:pt x="1604" y="25"/>
                  </a:lnTo>
                  <a:lnTo>
                    <a:pt x="1594" y="22"/>
                  </a:lnTo>
                  <a:lnTo>
                    <a:pt x="1585" y="21"/>
                  </a:lnTo>
                  <a:lnTo>
                    <a:pt x="1575" y="21"/>
                  </a:lnTo>
                  <a:lnTo>
                    <a:pt x="1567" y="21"/>
                  </a:lnTo>
                  <a:lnTo>
                    <a:pt x="1559" y="23"/>
                  </a:lnTo>
                  <a:lnTo>
                    <a:pt x="1551" y="25"/>
                  </a:lnTo>
                  <a:lnTo>
                    <a:pt x="1542" y="27"/>
                  </a:lnTo>
                  <a:lnTo>
                    <a:pt x="1532" y="30"/>
                  </a:lnTo>
                  <a:lnTo>
                    <a:pt x="1522" y="32"/>
                  </a:lnTo>
                  <a:lnTo>
                    <a:pt x="1512" y="36"/>
                  </a:lnTo>
                  <a:lnTo>
                    <a:pt x="1501" y="40"/>
                  </a:lnTo>
                  <a:lnTo>
                    <a:pt x="1490" y="43"/>
                  </a:lnTo>
                  <a:lnTo>
                    <a:pt x="1479" y="46"/>
                  </a:lnTo>
                  <a:lnTo>
                    <a:pt x="1468" y="50"/>
                  </a:lnTo>
                  <a:lnTo>
                    <a:pt x="1456" y="52"/>
                  </a:lnTo>
                  <a:lnTo>
                    <a:pt x="1445" y="55"/>
                  </a:lnTo>
                  <a:lnTo>
                    <a:pt x="1434" y="56"/>
                  </a:lnTo>
                  <a:lnTo>
                    <a:pt x="1422" y="58"/>
                  </a:lnTo>
                  <a:lnTo>
                    <a:pt x="1411" y="58"/>
                  </a:lnTo>
                  <a:lnTo>
                    <a:pt x="1400" y="58"/>
                  </a:lnTo>
                  <a:lnTo>
                    <a:pt x="1390" y="57"/>
                  </a:lnTo>
                  <a:lnTo>
                    <a:pt x="1381" y="55"/>
                  </a:lnTo>
                  <a:lnTo>
                    <a:pt x="1371" y="54"/>
                  </a:lnTo>
                  <a:lnTo>
                    <a:pt x="1362" y="51"/>
                  </a:lnTo>
                  <a:lnTo>
                    <a:pt x="1352" y="48"/>
                  </a:lnTo>
                  <a:lnTo>
                    <a:pt x="1344" y="45"/>
                  </a:lnTo>
                  <a:lnTo>
                    <a:pt x="1334" y="41"/>
                  </a:lnTo>
                  <a:lnTo>
                    <a:pt x="1326" y="38"/>
                  </a:lnTo>
                  <a:lnTo>
                    <a:pt x="1317" y="35"/>
                  </a:lnTo>
                  <a:lnTo>
                    <a:pt x="1308" y="32"/>
                  </a:lnTo>
                  <a:lnTo>
                    <a:pt x="1299" y="29"/>
                  </a:lnTo>
                  <a:lnTo>
                    <a:pt x="1290" y="26"/>
                  </a:lnTo>
                  <a:lnTo>
                    <a:pt x="1281" y="25"/>
                  </a:lnTo>
                  <a:lnTo>
                    <a:pt x="1271" y="23"/>
                  </a:lnTo>
                  <a:lnTo>
                    <a:pt x="1262" y="21"/>
                  </a:lnTo>
                  <a:lnTo>
                    <a:pt x="1261" y="21"/>
                  </a:lnTo>
                  <a:lnTo>
                    <a:pt x="1259" y="21"/>
                  </a:lnTo>
                  <a:lnTo>
                    <a:pt x="1258" y="21"/>
                  </a:lnTo>
                  <a:lnTo>
                    <a:pt x="1251" y="21"/>
                  </a:lnTo>
                  <a:lnTo>
                    <a:pt x="1243" y="23"/>
                  </a:lnTo>
                  <a:lnTo>
                    <a:pt x="1235" y="25"/>
                  </a:lnTo>
                  <a:lnTo>
                    <a:pt x="1226" y="27"/>
                  </a:lnTo>
                  <a:lnTo>
                    <a:pt x="1216" y="29"/>
                  </a:lnTo>
                  <a:lnTo>
                    <a:pt x="1206" y="32"/>
                  </a:lnTo>
                  <a:lnTo>
                    <a:pt x="1195" y="35"/>
                  </a:lnTo>
                  <a:lnTo>
                    <a:pt x="1185" y="39"/>
                  </a:lnTo>
                  <a:lnTo>
                    <a:pt x="1174" y="43"/>
                  </a:lnTo>
                  <a:lnTo>
                    <a:pt x="1163" y="46"/>
                  </a:lnTo>
                  <a:lnTo>
                    <a:pt x="1151" y="50"/>
                  </a:lnTo>
                  <a:lnTo>
                    <a:pt x="1140" y="52"/>
                  </a:lnTo>
                  <a:lnTo>
                    <a:pt x="1129" y="55"/>
                  </a:lnTo>
                  <a:lnTo>
                    <a:pt x="1118" y="57"/>
                  </a:lnTo>
                  <a:lnTo>
                    <a:pt x="1107" y="58"/>
                  </a:lnTo>
                  <a:lnTo>
                    <a:pt x="1095" y="59"/>
                  </a:lnTo>
                  <a:lnTo>
                    <a:pt x="1085" y="58"/>
                  </a:lnTo>
                  <a:lnTo>
                    <a:pt x="1075" y="58"/>
                  </a:lnTo>
                  <a:lnTo>
                    <a:pt x="1064" y="55"/>
                  </a:lnTo>
                  <a:lnTo>
                    <a:pt x="1055" y="53"/>
                  </a:lnTo>
                  <a:lnTo>
                    <a:pt x="1046" y="51"/>
                  </a:lnTo>
                  <a:lnTo>
                    <a:pt x="1036" y="47"/>
                  </a:lnTo>
                  <a:lnTo>
                    <a:pt x="1027" y="44"/>
                  </a:lnTo>
                  <a:lnTo>
                    <a:pt x="1018" y="40"/>
                  </a:lnTo>
                  <a:lnTo>
                    <a:pt x="1009" y="37"/>
                  </a:lnTo>
                  <a:lnTo>
                    <a:pt x="1000" y="34"/>
                  </a:lnTo>
                  <a:lnTo>
                    <a:pt x="991" y="30"/>
                  </a:lnTo>
                  <a:lnTo>
                    <a:pt x="982" y="28"/>
                  </a:lnTo>
                  <a:lnTo>
                    <a:pt x="973" y="26"/>
                  </a:lnTo>
                  <a:lnTo>
                    <a:pt x="964" y="23"/>
                  </a:lnTo>
                  <a:lnTo>
                    <a:pt x="954" y="23"/>
                  </a:lnTo>
                  <a:lnTo>
                    <a:pt x="944" y="22"/>
                  </a:lnTo>
                  <a:lnTo>
                    <a:pt x="937" y="23"/>
                  </a:lnTo>
                  <a:lnTo>
                    <a:pt x="929" y="24"/>
                  </a:lnTo>
                  <a:lnTo>
                    <a:pt x="921" y="26"/>
                  </a:lnTo>
                  <a:lnTo>
                    <a:pt x="911" y="28"/>
                  </a:lnTo>
                  <a:lnTo>
                    <a:pt x="901" y="31"/>
                  </a:lnTo>
                  <a:lnTo>
                    <a:pt x="892" y="34"/>
                  </a:lnTo>
                  <a:lnTo>
                    <a:pt x="881" y="37"/>
                  </a:lnTo>
                  <a:lnTo>
                    <a:pt x="871" y="41"/>
                  </a:lnTo>
                  <a:lnTo>
                    <a:pt x="860" y="44"/>
                  </a:lnTo>
                  <a:lnTo>
                    <a:pt x="848" y="48"/>
                  </a:lnTo>
                  <a:lnTo>
                    <a:pt x="837" y="51"/>
                  </a:lnTo>
                  <a:lnTo>
                    <a:pt x="826" y="54"/>
                  </a:lnTo>
                  <a:lnTo>
                    <a:pt x="814" y="56"/>
                  </a:lnTo>
                  <a:lnTo>
                    <a:pt x="803" y="58"/>
                  </a:lnTo>
                  <a:lnTo>
                    <a:pt x="792" y="59"/>
                  </a:lnTo>
                  <a:lnTo>
                    <a:pt x="781" y="59"/>
                  </a:lnTo>
                  <a:lnTo>
                    <a:pt x="770" y="59"/>
                  </a:lnTo>
                  <a:lnTo>
                    <a:pt x="760" y="58"/>
                  </a:lnTo>
                  <a:lnTo>
                    <a:pt x="750" y="56"/>
                  </a:lnTo>
                  <a:lnTo>
                    <a:pt x="740" y="54"/>
                  </a:lnTo>
                  <a:lnTo>
                    <a:pt x="731" y="51"/>
                  </a:lnTo>
                  <a:lnTo>
                    <a:pt x="722" y="48"/>
                  </a:lnTo>
                  <a:lnTo>
                    <a:pt x="713" y="45"/>
                  </a:lnTo>
                  <a:lnTo>
                    <a:pt x="703" y="41"/>
                  </a:lnTo>
                  <a:lnTo>
                    <a:pt x="695" y="38"/>
                  </a:lnTo>
                  <a:lnTo>
                    <a:pt x="686" y="34"/>
                  </a:lnTo>
                  <a:lnTo>
                    <a:pt x="677" y="31"/>
                  </a:lnTo>
                  <a:lnTo>
                    <a:pt x="668" y="29"/>
                  </a:lnTo>
                  <a:lnTo>
                    <a:pt x="658" y="26"/>
                  </a:lnTo>
                  <a:lnTo>
                    <a:pt x="650" y="25"/>
                  </a:lnTo>
                  <a:lnTo>
                    <a:pt x="640" y="23"/>
                  </a:lnTo>
                  <a:lnTo>
                    <a:pt x="630" y="23"/>
                  </a:lnTo>
                  <a:lnTo>
                    <a:pt x="623" y="23"/>
                  </a:lnTo>
                  <a:lnTo>
                    <a:pt x="615" y="25"/>
                  </a:lnTo>
                  <a:lnTo>
                    <a:pt x="606" y="26"/>
                  </a:lnTo>
                  <a:lnTo>
                    <a:pt x="597" y="29"/>
                  </a:lnTo>
                  <a:lnTo>
                    <a:pt x="587" y="31"/>
                  </a:lnTo>
                  <a:lnTo>
                    <a:pt x="577" y="35"/>
                  </a:lnTo>
                  <a:lnTo>
                    <a:pt x="567" y="38"/>
                  </a:lnTo>
                  <a:lnTo>
                    <a:pt x="557" y="41"/>
                  </a:lnTo>
                  <a:lnTo>
                    <a:pt x="545" y="45"/>
                  </a:lnTo>
                  <a:lnTo>
                    <a:pt x="534" y="48"/>
                  </a:lnTo>
                  <a:lnTo>
                    <a:pt x="523" y="52"/>
                  </a:lnTo>
                  <a:lnTo>
                    <a:pt x="512" y="55"/>
                  </a:lnTo>
                  <a:lnTo>
                    <a:pt x="500" y="57"/>
                  </a:lnTo>
                  <a:lnTo>
                    <a:pt x="489" y="59"/>
                  </a:lnTo>
                  <a:lnTo>
                    <a:pt x="478" y="60"/>
                  </a:lnTo>
                  <a:lnTo>
                    <a:pt x="467" y="60"/>
                  </a:lnTo>
                  <a:lnTo>
                    <a:pt x="456" y="60"/>
                  </a:lnTo>
                  <a:lnTo>
                    <a:pt x="446" y="59"/>
                  </a:lnTo>
                  <a:lnTo>
                    <a:pt x="436" y="58"/>
                  </a:lnTo>
                  <a:lnTo>
                    <a:pt x="426" y="56"/>
                  </a:lnTo>
                  <a:lnTo>
                    <a:pt x="417" y="53"/>
                  </a:lnTo>
                  <a:lnTo>
                    <a:pt x="407" y="50"/>
                  </a:lnTo>
                  <a:lnTo>
                    <a:pt x="399" y="47"/>
                  </a:lnTo>
                  <a:lnTo>
                    <a:pt x="390" y="44"/>
                  </a:lnTo>
                  <a:lnTo>
                    <a:pt x="380" y="41"/>
                  </a:lnTo>
                  <a:lnTo>
                    <a:pt x="372" y="37"/>
                  </a:lnTo>
                  <a:lnTo>
                    <a:pt x="363" y="34"/>
                  </a:lnTo>
                  <a:lnTo>
                    <a:pt x="354" y="31"/>
                  </a:lnTo>
                  <a:lnTo>
                    <a:pt x="345" y="29"/>
                  </a:lnTo>
                  <a:lnTo>
                    <a:pt x="336" y="27"/>
                  </a:lnTo>
                  <a:lnTo>
                    <a:pt x="326" y="25"/>
                  </a:lnTo>
                  <a:lnTo>
                    <a:pt x="317" y="24"/>
                  </a:lnTo>
                  <a:lnTo>
                    <a:pt x="316" y="24"/>
                  </a:lnTo>
                  <a:lnTo>
                    <a:pt x="316" y="23"/>
                  </a:lnTo>
                  <a:lnTo>
                    <a:pt x="314" y="23"/>
                  </a:lnTo>
                  <a:lnTo>
                    <a:pt x="313" y="23"/>
                  </a:lnTo>
                  <a:lnTo>
                    <a:pt x="306" y="23"/>
                  </a:lnTo>
                  <a:lnTo>
                    <a:pt x="298" y="25"/>
                  </a:lnTo>
                  <a:lnTo>
                    <a:pt x="289" y="26"/>
                  </a:lnTo>
                  <a:lnTo>
                    <a:pt x="281" y="29"/>
                  </a:lnTo>
                  <a:lnTo>
                    <a:pt x="271" y="31"/>
                  </a:lnTo>
                  <a:lnTo>
                    <a:pt x="261" y="34"/>
                  </a:lnTo>
                  <a:lnTo>
                    <a:pt x="251" y="38"/>
                  </a:lnTo>
                  <a:lnTo>
                    <a:pt x="240" y="41"/>
                  </a:lnTo>
                  <a:lnTo>
                    <a:pt x="229" y="45"/>
                  </a:lnTo>
                  <a:lnTo>
                    <a:pt x="218" y="48"/>
                  </a:lnTo>
                  <a:lnTo>
                    <a:pt x="207" y="52"/>
                  </a:lnTo>
                  <a:lnTo>
                    <a:pt x="196" y="55"/>
                  </a:lnTo>
                  <a:lnTo>
                    <a:pt x="184" y="57"/>
                  </a:lnTo>
                  <a:lnTo>
                    <a:pt x="174" y="59"/>
                  </a:lnTo>
                  <a:lnTo>
                    <a:pt x="162" y="60"/>
                  </a:lnTo>
                  <a:lnTo>
                    <a:pt x="151" y="61"/>
                  </a:lnTo>
                  <a:lnTo>
                    <a:pt x="140" y="60"/>
                  </a:lnTo>
                  <a:lnTo>
                    <a:pt x="130" y="60"/>
                  </a:lnTo>
                  <a:lnTo>
                    <a:pt x="120" y="58"/>
                  </a:lnTo>
                  <a:lnTo>
                    <a:pt x="111" y="55"/>
                  </a:lnTo>
                  <a:lnTo>
                    <a:pt x="101" y="53"/>
                  </a:lnTo>
                  <a:lnTo>
                    <a:pt x="92" y="50"/>
                  </a:lnTo>
                  <a:lnTo>
                    <a:pt x="82" y="46"/>
                  </a:lnTo>
                  <a:lnTo>
                    <a:pt x="74" y="42"/>
                  </a:lnTo>
                  <a:lnTo>
                    <a:pt x="64" y="40"/>
                  </a:lnTo>
                  <a:lnTo>
                    <a:pt x="56" y="36"/>
                  </a:lnTo>
                  <a:lnTo>
                    <a:pt x="46" y="32"/>
                  </a:lnTo>
                  <a:lnTo>
                    <a:pt x="38" y="30"/>
                  </a:lnTo>
                  <a:lnTo>
                    <a:pt x="28" y="28"/>
                  </a:lnTo>
                  <a:lnTo>
                    <a:pt x="19" y="26"/>
                  </a:lnTo>
                  <a:lnTo>
                    <a:pt x="10" y="25"/>
                  </a:lnTo>
                  <a:lnTo>
                    <a:pt x="0" y="25"/>
                  </a:lnTo>
                  <a:lnTo>
                    <a:pt x="0" y="5"/>
                  </a:lnTo>
                </a:path>
              </a:pathLst>
            </a:custGeom>
            <a:solidFill>
              <a:srgbClr val="AAFFF4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9" name="Freeform 22"/>
            <p:cNvSpPr>
              <a:spLocks/>
            </p:cNvSpPr>
            <p:nvPr/>
          </p:nvSpPr>
          <p:spPr bwMode="auto">
            <a:xfrm>
              <a:off x="3233" y="204"/>
              <a:ext cx="2449" cy="61"/>
            </a:xfrm>
            <a:custGeom>
              <a:avLst/>
              <a:gdLst>
                <a:gd name="T0" fmla="*/ 73 w 2447"/>
                <a:gd name="T1" fmla="*/ 43 h 61"/>
                <a:gd name="T2" fmla="*/ 161 w 2447"/>
                <a:gd name="T3" fmla="*/ 59 h 61"/>
                <a:gd name="T4" fmla="*/ 261 w 2447"/>
                <a:gd name="T5" fmla="*/ 34 h 61"/>
                <a:gd name="T6" fmla="*/ 316 w 2447"/>
                <a:gd name="T7" fmla="*/ 24 h 61"/>
                <a:gd name="T8" fmla="*/ 389 w 2447"/>
                <a:gd name="T9" fmla="*/ 43 h 61"/>
                <a:gd name="T10" fmla="*/ 477 w 2447"/>
                <a:gd name="T11" fmla="*/ 59 h 61"/>
                <a:gd name="T12" fmla="*/ 577 w 2447"/>
                <a:gd name="T13" fmla="*/ 34 h 61"/>
                <a:gd name="T14" fmla="*/ 711 w 2447"/>
                <a:gd name="T15" fmla="*/ 27 h 61"/>
                <a:gd name="T16" fmla="*/ 793 w 2447"/>
                <a:gd name="T17" fmla="*/ 54 h 61"/>
                <a:gd name="T18" fmla="*/ 890 w 2447"/>
                <a:gd name="T19" fmla="*/ 50 h 61"/>
                <a:gd name="T20" fmla="*/ 982 w 2447"/>
                <a:gd name="T21" fmla="*/ 24 h 61"/>
                <a:gd name="T22" fmla="*/ 1061 w 2447"/>
                <a:gd name="T23" fmla="*/ 38 h 61"/>
                <a:gd name="T24" fmla="*/ 1148 w 2447"/>
                <a:gd name="T25" fmla="*/ 58 h 61"/>
                <a:gd name="T26" fmla="*/ 1248 w 2447"/>
                <a:gd name="T27" fmla="*/ 35 h 61"/>
                <a:gd name="T28" fmla="*/ 1313 w 2447"/>
                <a:gd name="T29" fmla="*/ 22 h 61"/>
                <a:gd name="T30" fmla="*/ 1379 w 2447"/>
                <a:gd name="T31" fmla="*/ 38 h 61"/>
                <a:gd name="T32" fmla="*/ 1464 w 2447"/>
                <a:gd name="T33" fmla="*/ 58 h 61"/>
                <a:gd name="T34" fmla="*/ 1565 w 2447"/>
                <a:gd name="T35" fmla="*/ 35 h 61"/>
                <a:gd name="T36" fmla="*/ 1647 w 2447"/>
                <a:gd name="T37" fmla="*/ 24 h 61"/>
                <a:gd name="T38" fmla="*/ 1729 w 2447"/>
                <a:gd name="T39" fmla="*/ 49 h 61"/>
                <a:gd name="T40" fmla="*/ 1823 w 2447"/>
                <a:gd name="T41" fmla="*/ 51 h 61"/>
                <a:gd name="T42" fmla="*/ 1970 w 2447"/>
                <a:gd name="T43" fmla="*/ 23 h 61"/>
                <a:gd name="T44" fmla="*/ 2049 w 2447"/>
                <a:gd name="T45" fmla="*/ 32 h 61"/>
                <a:gd name="T46" fmla="*/ 2133 w 2447"/>
                <a:gd name="T47" fmla="*/ 55 h 61"/>
                <a:gd name="T48" fmla="*/ 2231 w 2447"/>
                <a:gd name="T49" fmla="*/ 38 h 61"/>
                <a:gd name="T50" fmla="*/ 2313 w 2447"/>
                <a:gd name="T51" fmla="*/ 19 h 61"/>
                <a:gd name="T52" fmla="*/ 2394 w 2447"/>
                <a:gd name="T53" fmla="*/ 44 h 61"/>
                <a:gd name="T54" fmla="*/ 2491 w 2447"/>
                <a:gd name="T55" fmla="*/ 51 h 61"/>
                <a:gd name="T56" fmla="*/ 2551 w 2447"/>
                <a:gd name="T57" fmla="*/ 16 h 61"/>
                <a:gd name="T58" fmla="*/ 2443 w 2447"/>
                <a:gd name="T59" fmla="*/ 37 h 61"/>
                <a:gd name="T60" fmla="*/ 2358 w 2447"/>
                <a:gd name="T61" fmla="*/ 12 h 61"/>
                <a:gd name="T62" fmla="*/ 2280 w 2447"/>
                <a:gd name="T63" fmla="*/ 3 h 61"/>
                <a:gd name="T64" fmla="*/ 2188 w 2447"/>
                <a:gd name="T65" fmla="*/ 31 h 61"/>
                <a:gd name="T66" fmla="*/ 2094 w 2447"/>
                <a:gd name="T67" fmla="*/ 29 h 61"/>
                <a:gd name="T68" fmla="*/ 2012 w 2447"/>
                <a:gd name="T69" fmla="*/ 3 h 61"/>
                <a:gd name="T70" fmla="*/ 1922 w 2447"/>
                <a:gd name="T71" fmla="*/ 16 h 61"/>
                <a:gd name="T72" fmla="*/ 1779 w 2447"/>
                <a:gd name="T73" fmla="*/ 39 h 61"/>
                <a:gd name="T74" fmla="*/ 1693 w 2447"/>
                <a:gd name="T75" fmla="*/ 17 h 61"/>
                <a:gd name="T76" fmla="*/ 1613 w 2447"/>
                <a:gd name="T77" fmla="*/ 4 h 61"/>
                <a:gd name="T78" fmla="*/ 1520 w 2447"/>
                <a:gd name="T79" fmla="*/ 31 h 61"/>
                <a:gd name="T80" fmla="*/ 1423 w 2447"/>
                <a:gd name="T81" fmla="*/ 33 h 61"/>
                <a:gd name="T82" fmla="*/ 1342 w 2447"/>
                <a:gd name="T83" fmla="*/ 6 h 61"/>
                <a:gd name="T84" fmla="*/ 1295 w 2447"/>
                <a:gd name="T85" fmla="*/ 4 h 61"/>
                <a:gd name="T86" fmla="*/ 1204 w 2447"/>
                <a:gd name="T87" fmla="*/ 31 h 61"/>
                <a:gd name="T88" fmla="*/ 1108 w 2447"/>
                <a:gd name="T89" fmla="*/ 35 h 61"/>
                <a:gd name="T90" fmla="*/ 1025 w 2447"/>
                <a:gd name="T91" fmla="*/ 7 h 61"/>
                <a:gd name="T92" fmla="*/ 944 w 2447"/>
                <a:gd name="T93" fmla="*/ 15 h 61"/>
                <a:gd name="T94" fmla="*/ 844 w 2447"/>
                <a:gd name="T95" fmla="*/ 40 h 61"/>
                <a:gd name="T96" fmla="*/ 756 w 2447"/>
                <a:gd name="T97" fmla="*/ 23 h 61"/>
                <a:gd name="T98" fmla="*/ 676 w 2447"/>
                <a:gd name="T99" fmla="*/ 5 h 61"/>
                <a:gd name="T100" fmla="*/ 534 w 2447"/>
                <a:gd name="T101" fmla="*/ 29 h 61"/>
                <a:gd name="T102" fmla="*/ 435 w 2447"/>
                <a:gd name="T103" fmla="*/ 38 h 61"/>
                <a:gd name="T104" fmla="*/ 354 w 2447"/>
                <a:gd name="T105" fmla="*/ 11 h 61"/>
                <a:gd name="T106" fmla="*/ 305 w 2447"/>
                <a:gd name="T107" fmla="*/ 5 h 61"/>
                <a:gd name="T108" fmla="*/ 218 w 2447"/>
                <a:gd name="T109" fmla="*/ 29 h 61"/>
                <a:gd name="T110" fmla="*/ 120 w 2447"/>
                <a:gd name="T111" fmla="*/ 39 h 61"/>
                <a:gd name="T112" fmla="*/ 38 w 2447"/>
                <a:gd name="T113" fmla="*/ 12 h 6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47" h="61">
                  <a:moveTo>
                    <a:pt x="0" y="24"/>
                  </a:moveTo>
                  <a:lnTo>
                    <a:pt x="10" y="25"/>
                  </a:lnTo>
                  <a:lnTo>
                    <a:pt x="19" y="27"/>
                  </a:lnTo>
                  <a:lnTo>
                    <a:pt x="28" y="29"/>
                  </a:lnTo>
                  <a:lnTo>
                    <a:pt x="38" y="31"/>
                  </a:lnTo>
                  <a:lnTo>
                    <a:pt x="46" y="34"/>
                  </a:lnTo>
                  <a:lnTo>
                    <a:pt x="55" y="37"/>
                  </a:lnTo>
                  <a:lnTo>
                    <a:pt x="64" y="40"/>
                  </a:lnTo>
                  <a:lnTo>
                    <a:pt x="73" y="43"/>
                  </a:lnTo>
                  <a:lnTo>
                    <a:pt x="82" y="47"/>
                  </a:lnTo>
                  <a:lnTo>
                    <a:pt x="91" y="50"/>
                  </a:lnTo>
                  <a:lnTo>
                    <a:pt x="101" y="53"/>
                  </a:lnTo>
                  <a:lnTo>
                    <a:pt x="110" y="55"/>
                  </a:lnTo>
                  <a:lnTo>
                    <a:pt x="119" y="57"/>
                  </a:lnTo>
                  <a:lnTo>
                    <a:pt x="130" y="59"/>
                  </a:lnTo>
                  <a:lnTo>
                    <a:pt x="139" y="60"/>
                  </a:lnTo>
                  <a:lnTo>
                    <a:pt x="151" y="60"/>
                  </a:lnTo>
                  <a:lnTo>
                    <a:pt x="161" y="59"/>
                  </a:lnTo>
                  <a:lnTo>
                    <a:pt x="173" y="58"/>
                  </a:lnTo>
                  <a:lnTo>
                    <a:pt x="184" y="57"/>
                  </a:lnTo>
                  <a:lnTo>
                    <a:pt x="195" y="54"/>
                  </a:lnTo>
                  <a:lnTo>
                    <a:pt x="207" y="51"/>
                  </a:lnTo>
                  <a:lnTo>
                    <a:pt x="218" y="48"/>
                  </a:lnTo>
                  <a:lnTo>
                    <a:pt x="229" y="44"/>
                  </a:lnTo>
                  <a:lnTo>
                    <a:pt x="240" y="41"/>
                  </a:lnTo>
                  <a:lnTo>
                    <a:pt x="250" y="38"/>
                  </a:lnTo>
                  <a:lnTo>
                    <a:pt x="261" y="34"/>
                  </a:lnTo>
                  <a:lnTo>
                    <a:pt x="271" y="31"/>
                  </a:lnTo>
                  <a:lnTo>
                    <a:pt x="281" y="28"/>
                  </a:lnTo>
                  <a:lnTo>
                    <a:pt x="289" y="27"/>
                  </a:lnTo>
                  <a:lnTo>
                    <a:pt x="298" y="25"/>
                  </a:lnTo>
                  <a:lnTo>
                    <a:pt x="306" y="24"/>
                  </a:lnTo>
                  <a:lnTo>
                    <a:pt x="313" y="24"/>
                  </a:lnTo>
                  <a:lnTo>
                    <a:pt x="314" y="24"/>
                  </a:lnTo>
                  <a:lnTo>
                    <a:pt x="316" y="24"/>
                  </a:lnTo>
                  <a:lnTo>
                    <a:pt x="317" y="24"/>
                  </a:lnTo>
                  <a:lnTo>
                    <a:pt x="326" y="25"/>
                  </a:lnTo>
                  <a:lnTo>
                    <a:pt x="336" y="27"/>
                  </a:lnTo>
                  <a:lnTo>
                    <a:pt x="345" y="28"/>
                  </a:lnTo>
                  <a:lnTo>
                    <a:pt x="354" y="31"/>
                  </a:lnTo>
                  <a:lnTo>
                    <a:pt x="363" y="34"/>
                  </a:lnTo>
                  <a:lnTo>
                    <a:pt x="372" y="37"/>
                  </a:lnTo>
                  <a:lnTo>
                    <a:pt x="380" y="40"/>
                  </a:lnTo>
                  <a:lnTo>
                    <a:pt x="389" y="43"/>
                  </a:lnTo>
                  <a:lnTo>
                    <a:pt x="399" y="47"/>
                  </a:lnTo>
                  <a:lnTo>
                    <a:pt x="407" y="50"/>
                  </a:lnTo>
                  <a:lnTo>
                    <a:pt x="417" y="53"/>
                  </a:lnTo>
                  <a:lnTo>
                    <a:pt x="426" y="55"/>
                  </a:lnTo>
                  <a:lnTo>
                    <a:pt x="436" y="57"/>
                  </a:lnTo>
                  <a:lnTo>
                    <a:pt x="445" y="59"/>
                  </a:lnTo>
                  <a:lnTo>
                    <a:pt x="455" y="59"/>
                  </a:lnTo>
                  <a:lnTo>
                    <a:pt x="466" y="60"/>
                  </a:lnTo>
                  <a:lnTo>
                    <a:pt x="477" y="59"/>
                  </a:lnTo>
                  <a:lnTo>
                    <a:pt x="488" y="58"/>
                  </a:lnTo>
                  <a:lnTo>
                    <a:pt x="500" y="56"/>
                  </a:lnTo>
                  <a:lnTo>
                    <a:pt x="511" y="54"/>
                  </a:lnTo>
                  <a:lnTo>
                    <a:pt x="522" y="51"/>
                  </a:lnTo>
                  <a:lnTo>
                    <a:pt x="534" y="48"/>
                  </a:lnTo>
                  <a:lnTo>
                    <a:pt x="545" y="44"/>
                  </a:lnTo>
                  <a:lnTo>
                    <a:pt x="556" y="40"/>
                  </a:lnTo>
                  <a:lnTo>
                    <a:pt x="567" y="37"/>
                  </a:lnTo>
                  <a:lnTo>
                    <a:pt x="577" y="34"/>
                  </a:lnTo>
                  <a:lnTo>
                    <a:pt x="587" y="31"/>
                  </a:lnTo>
                  <a:lnTo>
                    <a:pt x="597" y="28"/>
                  </a:lnTo>
                  <a:lnTo>
                    <a:pt x="606" y="26"/>
                  </a:lnTo>
                  <a:lnTo>
                    <a:pt x="615" y="24"/>
                  </a:lnTo>
                  <a:lnTo>
                    <a:pt x="623" y="23"/>
                  </a:lnTo>
                  <a:lnTo>
                    <a:pt x="630" y="23"/>
                  </a:lnTo>
                  <a:lnTo>
                    <a:pt x="640" y="24"/>
                  </a:lnTo>
                  <a:lnTo>
                    <a:pt x="649" y="25"/>
                  </a:lnTo>
                  <a:lnTo>
                    <a:pt x="658" y="27"/>
                  </a:lnTo>
                  <a:lnTo>
                    <a:pt x="668" y="30"/>
                  </a:lnTo>
                  <a:lnTo>
                    <a:pt x="676" y="32"/>
                  </a:lnTo>
                  <a:lnTo>
                    <a:pt x="685" y="36"/>
                  </a:lnTo>
                  <a:lnTo>
                    <a:pt x="694" y="39"/>
                  </a:lnTo>
                  <a:lnTo>
                    <a:pt x="703" y="42"/>
                  </a:lnTo>
                  <a:lnTo>
                    <a:pt x="712" y="45"/>
                  </a:lnTo>
                  <a:lnTo>
                    <a:pt x="721" y="49"/>
                  </a:lnTo>
                  <a:lnTo>
                    <a:pt x="731" y="52"/>
                  </a:lnTo>
                  <a:lnTo>
                    <a:pt x="740" y="54"/>
                  </a:lnTo>
                  <a:lnTo>
                    <a:pt x="750" y="56"/>
                  </a:lnTo>
                  <a:lnTo>
                    <a:pt x="760" y="58"/>
                  </a:lnTo>
                  <a:lnTo>
                    <a:pt x="770" y="59"/>
                  </a:lnTo>
                  <a:lnTo>
                    <a:pt x="781" y="59"/>
                  </a:lnTo>
                  <a:lnTo>
                    <a:pt x="792" y="58"/>
                  </a:lnTo>
                  <a:lnTo>
                    <a:pt x="803" y="57"/>
                  </a:lnTo>
                  <a:lnTo>
                    <a:pt x="814" y="55"/>
                  </a:lnTo>
                  <a:lnTo>
                    <a:pt x="825" y="53"/>
                  </a:lnTo>
                  <a:lnTo>
                    <a:pt x="837" y="50"/>
                  </a:lnTo>
                  <a:lnTo>
                    <a:pt x="848" y="47"/>
                  </a:lnTo>
                  <a:lnTo>
                    <a:pt x="859" y="43"/>
                  </a:lnTo>
                  <a:lnTo>
                    <a:pt x="870" y="40"/>
                  </a:lnTo>
                  <a:lnTo>
                    <a:pt x="881" y="37"/>
                  </a:lnTo>
                  <a:lnTo>
                    <a:pt x="891" y="33"/>
                  </a:lnTo>
                  <a:lnTo>
                    <a:pt x="901" y="30"/>
                  </a:lnTo>
                  <a:lnTo>
                    <a:pt x="911" y="27"/>
                  </a:lnTo>
                  <a:lnTo>
                    <a:pt x="920" y="25"/>
                  </a:lnTo>
                  <a:lnTo>
                    <a:pt x="929" y="24"/>
                  </a:lnTo>
                  <a:lnTo>
                    <a:pt x="937" y="23"/>
                  </a:lnTo>
                  <a:lnTo>
                    <a:pt x="944" y="23"/>
                  </a:lnTo>
                  <a:lnTo>
                    <a:pt x="954" y="23"/>
                  </a:lnTo>
                  <a:lnTo>
                    <a:pt x="963" y="25"/>
                  </a:lnTo>
                  <a:lnTo>
                    <a:pt x="972" y="27"/>
                  </a:lnTo>
                  <a:lnTo>
                    <a:pt x="982" y="29"/>
                  </a:lnTo>
                  <a:lnTo>
                    <a:pt x="991" y="32"/>
                  </a:lnTo>
                  <a:lnTo>
                    <a:pt x="1000" y="35"/>
                  </a:lnTo>
                  <a:lnTo>
                    <a:pt x="1008" y="38"/>
                  </a:lnTo>
                  <a:lnTo>
                    <a:pt x="1018" y="41"/>
                  </a:lnTo>
                  <a:lnTo>
                    <a:pt x="1027" y="44"/>
                  </a:lnTo>
                  <a:lnTo>
                    <a:pt x="1036" y="47"/>
                  </a:lnTo>
                  <a:lnTo>
                    <a:pt x="1045" y="50"/>
                  </a:lnTo>
                  <a:lnTo>
                    <a:pt x="1055" y="53"/>
                  </a:lnTo>
                  <a:lnTo>
                    <a:pt x="1064" y="55"/>
                  </a:lnTo>
                  <a:lnTo>
                    <a:pt x="1074" y="57"/>
                  </a:lnTo>
                  <a:lnTo>
                    <a:pt x="1085" y="58"/>
                  </a:lnTo>
                  <a:lnTo>
                    <a:pt x="1095" y="58"/>
                  </a:lnTo>
                  <a:lnTo>
                    <a:pt x="1106" y="58"/>
                  </a:lnTo>
                  <a:lnTo>
                    <a:pt x="1118" y="57"/>
                  </a:lnTo>
                  <a:lnTo>
                    <a:pt x="1128" y="54"/>
                  </a:lnTo>
                  <a:lnTo>
                    <a:pt x="1140" y="52"/>
                  </a:lnTo>
                  <a:lnTo>
                    <a:pt x="1151" y="49"/>
                  </a:lnTo>
                  <a:lnTo>
                    <a:pt x="1163" y="46"/>
                  </a:lnTo>
                  <a:lnTo>
                    <a:pt x="1173" y="43"/>
                  </a:lnTo>
                  <a:lnTo>
                    <a:pt x="1185" y="39"/>
                  </a:lnTo>
                  <a:lnTo>
                    <a:pt x="1195" y="35"/>
                  </a:lnTo>
                  <a:lnTo>
                    <a:pt x="1205" y="32"/>
                  </a:lnTo>
                  <a:lnTo>
                    <a:pt x="1215" y="29"/>
                  </a:lnTo>
                  <a:lnTo>
                    <a:pt x="1226" y="27"/>
                  </a:lnTo>
                  <a:lnTo>
                    <a:pt x="1234" y="24"/>
                  </a:lnTo>
                  <a:lnTo>
                    <a:pt x="1243" y="23"/>
                  </a:lnTo>
                  <a:lnTo>
                    <a:pt x="1251" y="22"/>
                  </a:lnTo>
                  <a:lnTo>
                    <a:pt x="1258" y="22"/>
                  </a:lnTo>
                  <a:lnTo>
                    <a:pt x="1259" y="22"/>
                  </a:lnTo>
                  <a:lnTo>
                    <a:pt x="1260" y="22"/>
                  </a:lnTo>
                  <a:lnTo>
                    <a:pt x="1261" y="22"/>
                  </a:lnTo>
                  <a:lnTo>
                    <a:pt x="1270" y="23"/>
                  </a:lnTo>
                  <a:lnTo>
                    <a:pt x="1281" y="25"/>
                  </a:lnTo>
                  <a:lnTo>
                    <a:pt x="1289" y="27"/>
                  </a:lnTo>
                  <a:lnTo>
                    <a:pt x="1298" y="29"/>
                  </a:lnTo>
                  <a:lnTo>
                    <a:pt x="1307" y="32"/>
                  </a:lnTo>
                  <a:lnTo>
                    <a:pt x="1316" y="35"/>
                  </a:lnTo>
                  <a:lnTo>
                    <a:pt x="1326" y="38"/>
                  </a:lnTo>
                  <a:lnTo>
                    <a:pt x="1334" y="42"/>
                  </a:lnTo>
                  <a:lnTo>
                    <a:pt x="1343" y="44"/>
                  </a:lnTo>
                  <a:lnTo>
                    <a:pt x="1352" y="48"/>
                  </a:lnTo>
                  <a:lnTo>
                    <a:pt x="1361" y="50"/>
                  </a:lnTo>
                  <a:lnTo>
                    <a:pt x="1370" y="53"/>
                  </a:lnTo>
                  <a:lnTo>
                    <a:pt x="1380" y="55"/>
                  </a:lnTo>
                  <a:lnTo>
                    <a:pt x="1390" y="57"/>
                  </a:lnTo>
                  <a:lnTo>
                    <a:pt x="1400" y="58"/>
                  </a:lnTo>
                  <a:lnTo>
                    <a:pt x="1411" y="58"/>
                  </a:lnTo>
                  <a:lnTo>
                    <a:pt x="1422" y="57"/>
                  </a:lnTo>
                  <a:lnTo>
                    <a:pt x="1433" y="56"/>
                  </a:lnTo>
                  <a:lnTo>
                    <a:pt x="1444" y="54"/>
                  </a:lnTo>
                  <a:lnTo>
                    <a:pt x="1455" y="52"/>
                  </a:lnTo>
                  <a:lnTo>
                    <a:pt x="1467" y="49"/>
                  </a:lnTo>
                  <a:lnTo>
                    <a:pt x="1478" y="46"/>
                  </a:lnTo>
                  <a:lnTo>
                    <a:pt x="1490" y="42"/>
                  </a:lnTo>
                  <a:lnTo>
                    <a:pt x="1500" y="39"/>
                  </a:lnTo>
                  <a:lnTo>
                    <a:pt x="1512" y="35"/>
                  </a:lnTo>
                  <a:lnTo>
                    <a:pt x="1521" y="32"/>
                  </a:lnTo>
                  <a:lnTo>
                    <a:pt x="1532" y="29"/>
                  </a:lnTo>
                  <a:lnTo>
                    <a:pt x="1541" y="26"/>
                  </a:lnTo>
                  <a:lnTo>
                    <a:pt x="1550" y="24"/>
                  </a:lnTo>
                  <a:lnTo>
                    <a:pt x="1559" y="23"/>
                  </a:lnTo>
                  <a:lnTo>
                    <a:pt x="1567" y="22"/>
                  </a:lnTo>
                  <a:lnTo>
                    <a:pt x="1574" y="22"/>
                  </a:lnTo>
                  <a:lnTo>
                    <a:pt x="1584" y="22"/>
                  </a:lnTo>
                  <a:lnTo>
                    <a:pt x="1594" y="24"/>
                  </a:lnTo>
                  <a:lnTo>
                    <a:pt x="1603" y="25"/>
                  </a:lnTo>
                  <a:lnTo>
                    <a:pt x="1612" y="28"/>
                  </a:lnTo>
                  <a:lnTo>
                    <a:pt x="1621" y="31"/>
                  </a:lnTo>
                  <a:lnTo>
                    <a:pt x="1630" y="33"/>
                  </a:lnTo>
                  <a:lnTo>
                    <a:pt x="1640" y="37"/>
                  </a:lnTo>
                  <a:lnTo>
                    <a:pt x="1648" y="40"/>
                  </a:lnTo>
                  <a:lnTo>
                    <a:pt x="1657" y="43"/>
                  </a:lnTo>
                  <a:lnTo>
                    <a:pt x="1667" y="46"/>
                  </a:lnTo>
                  <a:lnTo>
                    <a:pt x="1676" y="49"/>
                  </a:lnTo>
                  <a:lnTo>
                    <a:pt x="1686" y="52"/>
                  </a:lnTo>
                  <a:lnTo>
                    <a:pt x="1695" y="54"/>
                  </a:lnTo>
                  <a:lnTo>
                    <a:pt x="1705" y="55"/>
                  </a:lnTo>
                  <a:lnTo>
                    <a:pt x="1715" y="57"/>
                  </a:lnTo>
                  <a:lnTo>
                    <a:pt x="1726" y="57"/>
                  </a:lnTo>
                  <a:lnTo>
                    <a:pt x="1737" y="56"/>
                  </a:lnTo>
                  <a:lnTo>
                    <a:pt x="1748" y="55"/>
                  </a:lnTo>
                  <a:lnTo>
                    <a:pt x="1760" y="53"/>
                  </a:lnTo>
                  <a:lnTo>
                    <a:pt x="1770" y="51"/>
                  </a:lnTo>
                  <a:lnTo>
                    <a:pt x="1782" y="48"/>
                  </a:lnTo>
                  <a:lnTo>
                    <a:pt x="1793" y="44"/>
                  </a:lnTo>
                  <a:lnTo>
                    <a:pt x="1804" y="41"/>
                  </a:lnTo>
                  <a:lnTo>
                    <a:pt x="1814" y="38"/>
                  </a:lnTo>
                  <a:lnTo>
                    <a:pt x="1826" y="34"/>
                  </a:lnTo>
                  <a:lnTo>
                    <a:pt x="1835" y="31"/>
                  </a:lnTo>
                  <a:lnTo>
                    <a:pt x="1846" y="28"/>
                  </a:lnTo>
                  <a:lnTo>
                    <a:pt x="1855" y="25"/>
                  </a:lnTo>
                  <a:lnTo>
                    <a:pt x="1864" y="23"/>
                  </a:lnTo>
                  <a:lnTo>
                    <a:pt x="1872" y="22"/>
                  </a:lnTo>
                  <a:lnTo>
                    <a:pt x="1880" y="20"/>
                  </a:lnTo>
                  <a:lnTo>
                    <a:pt x="1888" y="20"/>
                  </a:lnTo>
                  <a:lnTo>
                    <a:pt x="1897" y="21"/>
                  </a:lnTo>
                  <a:lnTo>
                    <a:pt x="1907" y="23"/>
                  </a:lnTo>
                  <a:lnTo>
                    <a:pt x="1916" y="24"/>
                  </a:lnTo>
                  <a:lnTo>
                    <a:pt x="1925" y="27"/>
                  </a:lnTo>
                  <a:lnTo>
                    <a:pt x="1934" y="29"/>
                  </a:lnTo>
                  <a:lnTo>
                    <a:pt x="1943" y="32"/>
                  </a:lnTo>
                  <a:lnTo>
                    <a:pt x="1952" y="36"/>
                  </a:lnTo>
                  <a:lnTo>
                    <a:pt x="1961" y="39"/>
                  </a:lnTo>
                  <a:lnTo>
                    <a:pt x="1970" y="42"/>
                  </a:lnTo>
                  <a:lnTo>
                    <a:pt x="1979" y="45"/>
                  </a:lnTo>
                  <a:lnTo>
                    <a:pt x="1988" y="48"/>
                  </a:lnTo>
                  <a:lnTo>
                    <a:pt x="1997" y="50"/>
                  </a:lnTo>
                  <a:lnTo>
                    <a:pt x="2007" y="53"/>
                  </a:lnTo>
                  <a:lnTo>
                    <a:pt x="2017" y="54"/>
                  </a:lnTo>
                  <a:lnTo>
                    <a:pt x="2027" y="55"/>
                  </a:lnTo>
                  <a:lnTo>
                    <a:pt x="2038" y="55"/>
                  </a:lnTo>
                  <a:lnTo>
                    <a:pt x="2049" y="55"/>
                  </a:lnTo>
                  <a:lnTo>
                    <a:pt x="2060" y="54"/>
                  </a:lnTo>
                  <a:lnTo>
                    <a:pt x="2071" y="52"/>
                  </a:lnTo>
                  <a:lnTo>
                    <a:pt x="2082" y="50"/>
                  </a:lnTo>
                  <a:lnTo>
                    <a:pt x="2092" y="47"/>
                  </a:lnTo>
                  <a:lnTo>
                    <a:pt x="2103" y="44"/>
                  </a:lnTo>
                  <a:lnTo>
                    <a:pt x="2114" y="41"/>
                  </a:lnTo>
                  <a:lnTo>
                    <a:pt x="2125" y="38"/>
                  </a:lnTo>
                  <a:lnTo>
                    <a:pt x="2135" y="34"/>
                  </a:lnTo>
                  <a:lnTo>
                    <a:pt x="2145" y="31"/>
                  </a:lnTo>
                  <a:lnTo>
                    <a:pt x="2155" y="28"/>
                  </a:lnTo>
                  <a:lnTo>
                    <a:pt x="2165" y="25"/>
                  </a:lnTo>
                  <a:lnTo>
                    <a:pt x="2174" y="23"/>
                  </a:lnTo>
                  <a:lnTo>
                    <a:pt x="2182" y="21"/>
                  </a:lnTo>
                  <a:lnTo>
                    <a:pt x="2190" y="20"/>
                  </a:lnTo>
                  <a:lnTo>
                    <a:pt x="2197" y="19"/>
                  </a:lnTo>
                  <a:lnTo>
                    <a:pt x="2207" y="19"/>
                  </a:lnTo>
                  <a:lnTo>
                    <a:pt x="2216" y="20"/>
                  </a:lnTo>
                  <a:lnTo>
                    <a:pt x="2225" y="22"/>
                  </a:lnTo>
                  <a:lnTo>
                    <a:pt x="2235" y="24"/>
                  </a:lnTo>
                  <a:lnTo>
                    <a:pt x="2244" y="27"/>
                  </a:lnTo>
                  <a:lnTo>
                    <a:pt x="2252" y="30"/>
                  </a:lnTo>
                  <a:lnTo>
                    <a:pt x="2262" y="33"/>
                  </a:lnTo>
                  <a:lnTo>
                    <a:pt x="2270" y="37"/>
                  </a:lnTo>
                  <a:lnTo>
                    <a:pt x="2279" y="40"/>
                  </a:lnTo>
                  <a:lnTo>
                    <a:pt x="2288" y="44"/>
                  </a:lnTo>
                  <a:lnTo>
                    <a:pt x="2298" y="47"/>
                  </a:lnTo>
                  <a:lnTo>
                    <a:pt x="2307" y="50"/>
                  </a:lnTo>
                  <a:lnTo>
                    <a:pt x="2317" y="52"/>
                  </a:lnTo>
                  <a:lnTo>
                    <a:pt x="2327" y="54"/>
                  </a:lnTo>
                  <a:lnTo>
                    <a:pt x="2337" y="55"/>
                  </a:lnTo>
                  <a:lnTo>
                    <a:pt x="2348" y="55"/>
                  </a:lnTo>
                  <a:lnTo>
                    <a:pt x="2360" y="55"/>
                  </a:lnTo>
                  <a:lnTo>
                    <a:pt x="2372" y="53"/>
                  </a:lnTo>
                  <a:lnTo>
                    <a:pt x="2385" y="51"/>
                  </a:lnTo>
                  <a:lnTo>
                    <a:pt x="2397" y="48"/>
                  </a:lnTo>
                  <a:lnTo>
                    <a:pt x="2409" y="45"/>
                  </a:lnTo>
                  <a:lnTo>
                    <a:pt x="2422" y="41"/>
                  </a:lnTo>
                  <a:lnTo>
                    <a:pt x="2434" y="38"/>
                  </a:lnTo>
                  <a:lnTo>
                    <a:pt x="2446" y="33"/>
                  </a:lnTo>
                  <a:lnTo>
                    <a:pt x="2446" y="29"/>
                  </a:lnTo>
                  <a:lnTo>
                    <a:pt x="2446" y="25"/>
                  </a:lnTo>
                  <a:lnTo>
                    <a:pt x="2445" y="21"/>
                  </a:lnTo>
                  <a:lnTo>
                    <a:pt x="2445" y="16"/>
                  </a:lnTo>
                  <a:lnTo>
                    <a:pt x="2434" y="19"/>
                  </a:lnTo>
                  <a:lnTo>
                    <a:pt x="2422" y="23"/>
                  </a:lnTo>
                  <a:lnTo>
                    <a:pt x="2409" y="27"/>
                  </a:lnTo>
                  <a:lnTo>
                    <a:pt x="2397" y="29"/>
                  </a:lnTo>
                  <a:lnTo>
                    <a:pt x="2384" y="32"/>
                  </a:lnTo>
                  <a:lnTo>
                    <a:pt x="2372" y="35"/>
                  </a:lnTo>
                  <a:lnTo>
                    <a:pt x="2359" y="37"/>
                  </a:lnTo>
                  <a:lnTo>
                    <a:pt x="2348" y="37"/>
                  </a:lnTo>
                  <a:lnTo>
                    <a:pt x="2337" y="37"/>
                  </a:lnTo>
                  <a:lnTo>
                    <a:pt x="2327" y="36"/>
                  </a:lnTo>
                  <a:lnTo>
                    <a:pt x="2317" y="33"/>
                  </a:lnTo>
                  <a:lnTo>
                    <a:pt x="2307" y="31"/>
                  </a:lnTo>
                  <a:lnTo>
                    <a:pt x="2298" y="29"/>
                  </a:lnTo>
                  <a:lnTo>
                    <a:pt x="2288" y="25"/>
                  </a:lnTo>
                  <a:lnTo>
                    <a:pt x="2279" y="22"/>
                  </a:lnTo>
                  <a:lnTo>
                    <a:pt x="2270" y="18"/>
                  </a:lnTo>
                  <a:lnTo>
                    <a:pt x="2262" y="15"/>
                  </a:lnTo>
                  <a:lnTo>
                    <a:pt x="2252" y="12"/>
                  </a:lnTo>
                  <a:lnTo>
                    <a:pt x="2244" y="9"/>
                  </a:lnTo>
                  <a:lnTo>
                    <a:pt x="2235" y="6"/>
                  </a:lnTo>
                  <a:lnTo>
                    <a:pt x="2225" y="3"/>
                  </a:lnTo>
                  <a:lnTo>
                    <a:pt x="2216" y="2"/>
                  </a:lnTo>
                  <a:lnTo>
                    <a:pt x="2207" y="1"/>
                  </a:lnTo>
                  <a:lnTo>
                    <a:pt x="2197" y="0"/>
                  </a:lnTo>
                  <a:lnTo>
                    <a:pt x="2190" y="1"/>
                  </a:lnTo>
                  <a:lnTo>
                    <a:pt x="2182" y="2"/>
                  </a:lnTo>
                  <a:lnTo>
                    <a:pt x="2174" y="3"/>
                  </a:lnTo>
                  <a:lnTo>
                    <a:pt x="2165" y="6"/>
                  </a:lnTo>
                  <a:lnTo>
                    <a:pt x="2154" y="9"/>
                  </a:lnTo>
                  <a:lnTo>
                    <a:pt x="2145" y="12"/>
                  </a:lnTo>
                  <a:lnTo>
                    <a:pt x="2135" y="15"/>
                  </a:lnTo>
                  <a:lnTo>
                    <a:pt x="2124" y="18"/>
                  </a:lnTo>
                  <a:lnTo>
                    <a:pt x="2114" y="22"/>
                  </a:lnTo>
                  <a:lnTo>
                    <a:pt x="2103" y="25"/>
                  </a:lnTo>
                  <a:lnTo>
                    <a:pt x="2092" y="28"/>
                  </a:lnTo>
                  <a:lnTo>
                    <a:pt x="2082" y="31"/>
                  </a:lnTo>
                  <a:lnTo>
                    <a:pt x="2070" y="33"/>
                  </a:lnTo>
                  <a:lnTo>
                    <a:pt x="2059" y="35"/>
                  </a:lnTo>
                  <a:lnTo>
                    <a:pt x="2049" y="37"/>
                  </a:lnTo>
                  <a:lnTo>
                    <a:pt x="2038" y="37"/>
                  </a:lnTo>
                  <a:lnTo>
                    <a:pt x="2027" y="37"/>
                  </a:lnTo>
                  <a:lnTo>
                    <a:pt x="2017" y="36"/>
                  </a:lnTo>
                  <a:lnTo>
                    <a:pt x="2008" y="34"/>
                  </a:lnTo>
                  <a:lnTo>
                    <a:pt x="1997" y="32"/>
                  </a:lnTo>
                  <a:lnTo>
                    <a:pt x="1988" y="29"/>
                  </a:lnTo>
                  <a:lnTo>
                    <a:pt x="1979" y="26"/>
                  </a:lnTo>
                  <a:lnTo>
                    <a:pt x="1970" y="23"/>
                  </a:lnTo>
                  <a:lnTo>
                    <a:pt x="1961" y="19"/>
                  </a:lnTo>
                  <a:lnTo>
                    <a:pt x="1952" y="16"/>
                  </a:lnTo>
                  <a:lnTo>
                    <a:pt x="1943" y="13"/>
                  </a:lnTo>
                  <a:lnTo>
                    <a:pt x="1934" y="10"/>
                  </a:lnTo>
                  <a:lnTo>
                    <a:pt x="1925" y="7"/>
                  </a:lnTo>
                  <a:lnTo>
                    <a:pt x="1916" y="5"/>
                  </a:lnTo>
                  <a:lnTo>
                    <a:pt x="1906" y="3"/>
                  </a:lnTo>
                  <a:lnTo>
                    <a:pt x="1897" y="2"/>
                  </a:lnTo>
                  <a:lnTo>
                    <a:pt x="1888" y="1"/>
                  </a:lnTo>
                  <a:lnTo>
                    <a:pt x="1880" y="2"/>
                  </a:lnTo>
                  <a:lnTo>
                    <a:pt x="1872" y="3"/>
                  </a:lnTo>
                  <a:lnTo>
                    <a:pt x="1864" y="5"/>
                  </a:lnTo>
                  <a:lnTo>
                    <a:pt x="1855" y="7"/>
                  </a:lnTo>
                  <a:lnTo>
                    <a:pt x="1846" y="10"/>
                  </a:lnTo>
                  <a:lnTo>
                    <a:pt x="1835" y="13"/>
                  </a:lnTo>
                  <a:lnTo>
                    <a:pt x="1826" y="16"/>
                  </a:lnTo>
                  <a:lnTo>
                    <a:pt x="1814" y="20"/>
                  </a:lnTo>
                  <a:lnTo>
                    <a:pt x="1804" y="23"/>
                  </a:lnTo>
                  <a:lnTo>
                    <a:pt x="1793" y="27"/>
                  </a:lnTo>
                  <a:lnTo>
                    <a:pt x="1781" y="29"/>
                  </a:lnTo>
                  <a:lnTo>
                    <a:pt x="1770" y="32"/>
                  </a:lnTo>
                  <a:lnTo>
                    <a:pt x="1759" y="35"/>
                  </a:lnTo>
                  <a:lnTo>
                    <a:pt x="1748" y="37"/>
                  </a:lnTo>
                  <a:lnTo>
                    <a:pt x="1736" y="38"/>
                  </a:lnTo>
                  <a:lnTo>
                    <a:pt x="1726" y="39"/>
                  </a:lnTo>
                  <a:lnTo>
                    <a:pt x="1715" y="38"/>
                  </a:lnTo>
                  <a:lnTo>
                    <a:pt x="1704" y="38"/>
                  </a:lnTo>
                  <a:lnTo>
                    <a:pt x="1695" y="36"/>
                  </a:lnTo>
                  <a:lnTo>
                    <a:pt x="1685" y="33"/>
                  </a:lnTo>
                  <a:lnTo>
                    <a:pt x="1676" y="31"/>
                  </a:lnTo>
                  <a:lnTo>
                    <a:pt x="1666" y="28"/>
                  </a:lnTo>
                  <a:lnTo>
                    <a:pt x="1657" y="24"/>
                  </a:lnTo>
                  <a:lnTo>
                    <a:pt x="1648" y="21"/>
                  </a:lnTo>
                  <a:lnTo>
                    <a:pt x="1640" y="17"/>
                  </a:lnTo>
                  <a:lnTo>
                    <a:pt x="1630" y="14"/>
                  </a:lnTo>
                  <a:lnTo>
                    <a:pt x="1621" y="11"/>
                  </a:lnTo>
                  <a:lnTo>
                    <a:pt x="1612" y="8"/>
                  </a:lnTo>
                  <a:lnTo>
                    <a:pt x="1603" y="6"/>
                  </a:lnTo>
                  <a:lnTo>
                    <a:pt x="1594" y="4"/>
                  </a:lnTo>
                  <a:lnTo>
                    <a:pt x="1584" y="3"/>
                  </a:lnTo>
                  <a:lnTo>
                    <a:pt x="1575" y="2"/>
                  </a:lnTo>
                  <a:lnTo>
                    <a:pt x="1568" y="3"/>
                  </a:lnTo>
                  <a:lnTo>
                    <a:pt x="1560" y="4"/>
                  </a:lnTo>
                  <a:lnTo>
                    <a:pt x="1551" y="6"/>
                  </a:lnTo>
                  <a:lnTo>
                    <a:pt x="1542" y="8"/>
                  </a:lnTo>
                  <a:lnTo>
                    <a:pt x="1532" y="11"/>
                  </a:lnTo>
                  <a:lnTo>
                    <a:pt x="1522" y="14"/>
                  </a:lnTo>
                  <a:lnTo>
                    <a:pt x="1512" y="17"/>
                  </a:lnTo>
                  <a:lnTo>
                    <a:pt x="1500" y="21"/>
                  </a:lnTo>
                  <a:lnTo>
                    <a:pt x="1490" y="24"/>
                  </a:lnTo>
                  <a:lnTo>
                    <a:pt x="1479" y="27"/>
                  </a:lnTo>
                  <a:lnTo>
                    <a:pt x="1467" y="31"/>
                  </a:lnTo>
                  <a:lnTo>
                    <a:pt x="1455" y="33"/>
                  </a:lnTo>
                  <a:lnTo>
                    <a:pt x="1444" y="36"/>
                  </a:lnTo>
                  <a:lnTo>
                    <a:pt x="1433" y="38"/>
                  </a:lnTo>
                  <a:lnTo>
                    <a:pt x="1422" y="39"/>
                  </a:lnTo>
                  <a:lnTo>
                    <a:pt x="1411" y="39"/>
                  </a:lnTo>
                  <a:lnTo>
                    <a:pt x="1400" y="39"/>
                  </a:lnTo>
                  <a:lnTo>
                    <a:pt x="1390" y="38"/>
                  </a:lnTo>
                  <a:lnTo>
                    <a:pt x="1380" y="36"/>
                  </a:lnTo>
                  <a:lnTo>
                    <a:pt x="1370" y="33"/>
                  </a:lnTo>
                  <a:lnTo>
                    <a:pt x="1361" y="31"/>
                  </a:lnTo>
                  <a:lnTo>
                    <a:pt x="1352" y="28"/>
                  </a:lnTo>
                  <a:lnTo>
                    <a:pt x="1343" y="24"/>
                  </a:lnTo>
                  <a:lnTo>
                    <a:pt x="1334" y="21"/>
                  </a:lnTo>
                  <a:lnTo>
                    <a:pt x="1326" y="18"/>
                  </a:lnTo>
                  <a:lnTo>
                    <a:pt x="1316" y="14"/>
                  </a:lnTo>
                  <a:lnTo>
                    <a:pt x="1307" y="11"/>
                  </a:lnTo>
                  <a:lnTo>
                    <a:pt x="1298" y="9"/>
                  </a:lnTo>
                  <a:lnTo>
                    <a:pt x="1289" y="6"/>
                  </a:lnTo>
                  <a:lnTo>
                    <a:pt x="1281" y="4"/>
                  </a:lnTo>
                  <a:lnTo>
                    <a:pt x="1270" y="3"/>
                  </a:lnTo>
                  <a:lnTo>
                    <a:pt x="1261" y="3"/>
                  </a:lnTo>
                  <a:lnTo>
                    <a:pt x="1260" y="3"/>
                  </a:lnTo>
                  <a:lnTo>
                    <a:pt x="1258" y="3"/>
                  </a:lnTo>
                  <a:lnTo>
                    <a:pt x="1257" y="3"/>
                  </a:lnTo>
                  <a:lnTo>
                    <a:pt x="1250" y="3"/>
                  </a:lnTo>
                  <a:lnTo>
                    <a:pt x="1242" y="4"/>
                  </a:lnTo>
                  <a:lnTo>
                    <a:pt x="1234" y="6"/>
                  </a:lnTo>
                  <a:lnTo>
                    <a:pt x="1225" y="8"/>
                  </a:lnTo>
                  <a:lnTo>
                    <a:pt x="1215" y="10"/>
                  </a:lnTo>
                  <a:lnTo>
                    <a:pt x="1205" y="14"/>
                  </a:lnTo>
                  <a:lnTo>
                    <a:pt x="1195" y="17"/>
                  </a:lnTo>
                  <a:lnTo>
                    <a:pt x="1185" y="20"/>
                  </a:lnTo>
                  <a:lnTo>
                    <a:pt x="1173" y="24"/>
                  </a:lnTo>
                  <a:lnTo>
                    <a:pt x="1163" y="28"/>
                  </a:lnTo>
                  <a:lnTo>
                    <a:pt x="1151" y="31"/>
                  </a:lnTo>
                  <a:lnTo>
                    <a:pt x="1140" y="33"/>
                  </a:lnTo>
                  <a:lnTo>
                    <a:pt x="1128" y="36"/>
                  </a:lnTo>
                  <a:lnTo>
                    <a:pt x="1118" y="38"/>
                  </a:lnTo>
                  <a:lnTo>
                    <a:pt x="1106" y="39"/>
                  </a:lnTo>
                  <a:lnTo>
                    <a:pt x="1095" y="40"/>
                  </a:lnTo>
                  <a:lnTo>
                    <a:pt x="1085" y="39"/>
                  </a:lnTo>
                  <a:lnTo>
                    <a:pt x="1074" y="39"/>
                  </a:lnTo>
                  <a:lnTo>
                    <a:pt x="1065" y="37"/>
                  </a:lnTo>
                  <a:lnTo>
                    <a:pt x="1055" y="35"/>
                  </a:lnTo>
                  <a:lnTo>
                    <a:pt x="1045" y="32"/>
                  </a:lnTo>
                  <a:lnTo>
                    <a:pt x="1036" y="29"/>
                  </a:lnTo>
                  <a:lnTo>
                    <a:pt x="1027" y="25"/>
                  </a:lnTo>
                  <a:lnTo>
                    <a:pt x="1018" y="22"/>
                  </a:lnTo>
                  <a:lnTo>
                    <a:pt x="1008" y="18"/>
                  </a:lnTo>
                  <a:lnTo>
                    <a:pt x="1000" y="15"/>
                  </a:lnTo>
                  <a:lnTo>
                    <a:pt x="991" y="12"/>
                  </a:lnTo>
                  <a:lnTo>
                    <a:pt x="982" y="9"/>
                  </a:lnTo>
                  <a:lnTo>
                    <a:pt x="972" y="7"/>
                  </a:lnTo>
                  <a:lnTo>
                    <a:pt x="963" y="5"/>
                  </a:lnTo>
                  <a:lnTo>
                    <a:pt x="954" y="4"/>
                  </a:lnTo>
                  <a:lnTo>
                    <a:pt x="944" y="3"/>
                  </a:lnTo>
                  <a:lnTo>
                    <a:pt x="937" y="4"/>
                  </a:lnTo>
                  <a:lnTo>
                    <a:pt x="929" y="5"/>
                  </a:lnTo>
                  <a:lnTo>
                    <a:pt x="920" y="7"/>
                  </a:lnTo>
                  <a:lnTo>
                    <a:pt x="911" y="9"/>
                  </a:lnTo>
                  <a:lnTo>
                    <a:pt x="901" y="12"/>
                  </a:lnTo>
                  <a:lnTo>
                    <a:pt x="891" y="15"/>
                  </a:lnTo>
                  <a:lnTo>
                    <a:pt x="881" y="18"/>
                  </a:lnTo>
                  <a:lnTo>
                    <a:pt x="870" y="22"/>
                  </a:lnTo>
                  <a:lnTo>
                    <a:pt x="859" y="25"/>
                  </a:lnTo>
                  <a:lnTo>
                    <a:pt x="848" y="28"/>
                  </a:lnTo>
                  <a:lnTo>
                    <a:pt x="836" y="32"/>
                  </a:lnTo>
                  <a:lnTo>
                    <a:pt x="825" y="35"/>
                  </a:lnTo>
                  <a:lnTo>
                    <a:pt x="814" y="37"/>
                  </a:lnTo>
                  <a:lnTo>
                    <a:pt x="802" y="39"/>
                  </a:lnTo>
                  <a:lnTo>
                    <a:pt x="791" y="40"/>
                  </a:lnTo>
                  <a:lnTo>
                    <a:pt x="780" y="40"/>
                  </a:lnTo>
                  <a:lnTo>
                    <a:pt x="769" y="40"/>
                  </a:lnTo>
                  <a:lnTo>
                    <a:pt x="759" y="39"/>
                  </a:lnTo>
                  <a:lnTo>
                    <a:pt x="750" y="38"/>
                  </a:lnTo>
                  <a:lnTo>
                    <a:pt x="739" y="35"/>
                  </a:lnTo>
                  <a:lnTo>
                    <a:pt x="730" y="32"/>
                  </a:lnTo>
                  <a:lnTo>
                    <a:pt x="721" y="29"/>
                  </a:lnTo>
                  <a:lnTo>
                    <a:pt x="712" y="26"/>
                  </a:lnTo>
                  <a:lnTo>
                    <a:pt x="703" y="23"/>
                  </a:lnTo>
                  <a:lnTo>
                    <a:pt x="694" y="19"/>
                  </a:lnTo>
                  <a:lnTo>
                    <a:pt x="685" y="16"/>
                  </a:lnTo>
                  <a:lnTo>
                    <a:pt x="676" y="13"/>
                  </a:lnTo>
                  <a:lnTo>
                    <a:pt x="668" y="10"/>
                  </a:lnTo>
                  <a:lnTo>
                    <a:pt x="658" y="8"/>
                  </a:lnTo>
                  <a:lnTo>
                    <a:pt x="649" y="6"/>
                  </a:lnTo>
                  <a:lnTo>
                    <a:pt x="640" y="5"/>
                  </a:lnTo>
                  <a:lnTo>
                    <a:pt x="630" y="4"/>
                  </a:lnTo>
                  <a:lnTo>
                    <a:pt x="623" y="5"/>
                  </a:lnTo>
                  <a:lnTo>
                    <a:pt x="615" y="6"/>
                  </a:lnTo>
                  <a:lnTo>
                    <a:pt x="606" y="8"/>
                  </a:lnTo>
                  <a:lnTo>
                    <a:pt x="597" y="10"/>
                  </a:lnTo>
                  <a:lnTo>
                    <a:pt x="587" y="13"/>
                  </a:lnTo>
                  <a:lnTo>
                    <a:pt x="577" y="16"/>
                  </a:lnTo>
                  <a:lnTo>
                    <a:pt x="566" y="20"/>
                  </a:lnTo>
                  <a:lnTo>
                    <a:pt x="556" y="23"/>
                  </a:lnTo>
                  <a:lnTo>
                    <a:pt x="545" y="26"/>
                  </a:lnTo>
                  <a:lnTo>
                    <a:pt x="534" y="29"/>
                  </a:lnTo>
                  <a:lnTo>
                    <a:pt x="522" y="33"/>
                  </a:lnTo>
                  <a:lnTo>
                    <a:pt x="511" y="36"/>
                  </a:lnTo>
                  <a:lnTo>
                    <a:pt x="499" y="38"/>
                  </a:lnTo>
                  <a:lnTo>
                    <a:pt x="488" y="40"/>
                  </a:lnTo>
                  <a:lnTo>
                    <a:pt x="477" y="41"/>
                  </a:lnTo>
                  <a:lnTo>
                    <a:pt x="466" y="42"/>
                  </a:lnTo>
                  <a:lnTo>
                    <a:pt x="455" y="41"/>
                  </a:lnTo>
                  <a:lnTo>
                    <a:pt x="445" y="40"/>
                  </a:lnTo>
                  <a:lnTo>
                    <a:pt x="435" y="38"/>
                  </a:lnTo>
                  <a:lnTo>
                    <a:pt x="425" y="36"/>
                  </a:lnTo>
                  <a:lnTo>
                    <a:pt x="416" y="33"/>
                  </a:lnTo>
                  <a:lnTo>
                    <a:pt x="407" y="30"/>
                  </a:lnTo>
                  <a:lnTo>
                    <a:pt x="398" y="27"/>
                  </a:lnTo>
                  <a:lnTo>
                    <a:pt x="389" y="23"/>
                  </a:lnTo>
                  <a:lnTo>
                    <a:pt x="380" y="20"/>
                  </a:lnTo>
                  <a:lnTo>
                    <a:pt x="372" y="17"/>
                  </a:lnTo>
                  <a:lnTo>
                    <a:pt x="363" y="13"/>
                  </a:lnTo>
                  <a:lnTo>
                    <a:pt x="354" y="11"/>
                  </a:lnTo>
                  <a:lnTo>
                    <a:pt x="345" y="9"/>
                  </a:lnTo>
                  <a:lnTo>
                    <a:pt x="336" y="6"/>
                  </a:lnTo>
                  <a:lnTo>
                    <a:pt x="326" y="6"/>
                  </a:lnTo>
                  <a:lnTo>
                    <a:pt x="317" y="5"/>
                  </a:lnTo>
                  <a:lnTo>
                    <a:pt x="316" y="5"/>
                  </a:lnTo>
                  <a:lnTo>
                    <a:pt x="315" y="5"/>
                  </a:lnTo>
                  <a:lnTo>
                    <a:pt x="314" y="5"/>
                  </a:lnTo>
                  <a:lnTo>
                    <a:pt x="313" y="5"/>
                  </a:lnTo>
                  <a:lnTo>
                    <a:pt x="305" y="5"/>
                  </a:lnTo>
                  <a:lnTo>
                    <a:pt x="297" y="6"/>
                  </a:lnTo>
                  <a:lnTo>
                    <a:pt x="289" y="8"/>
                  </a:lnTo>
                  <a:lnTo>
                    <a:pt x="280" y="10"/>
                  </a:lnTo>
                  <a:lnTo>
                    <a:pt x="271" y="13"/>
                  </a:lnTo>
                  <a:lnTo>
                    <a:pt x="260" y="16"/>
                  </a:lnTo>
                  <a:lnTo>
                    <a:pt x="250" y="19"/>
                  </a:lnTo>
                  <a:lnTo>
                    <a:pt x="239" y="23"/>
                  </a:lnTo>
                  <a:lnTo>
                    <a:pt x="229" y="26"/>
                  </a:lnTo>
                  <a:lnTo>
                    <a:pt x="218" y="29"/>
                  </a:lnTo>
                  <a:lnTo>
                    <a:pt x="206" y="33"/>
                  </a:lnTo>
                  <a:lnTo>
                    <a:pt x="195" y="36"/>
                  </a:lnTo>
                  <a:lnTo>
                    <a:pt x="184" y="38"/>
                  </a:lnTo>
                  <a:lnTo>
                    <a:pt x="173" y="40"/>
                  </a:lnTo>
                  <a:lnTo>
                    <a:pt x="161" y="42"/>
                  </a:lnTo>
                  <a:lnTo>
                    <a:pt x="151" y="42"/>
                  </a:lnTo>
                  <a:lnTo>
                    <a:pt x="139" y="42"/>
                  </a:lnTo>
                  <a:lnTo>
                    <a:pt x="130" y="40"/>
                  </a:lnTo>
                  <a:lnTo>
                    <a:pt x="120" y="39"/>
                  </a:lnTo>
                  <a:lnTo>
                    <a:pt x="110" y="37"/>
                  </a:lnTo>
                  <a:lnTo>
                    <a:pt x="101" y="33"/>
                  </a:lnTo>
                  <a:lnTo>
                    <a:pt x="91" y="31"/>
                  </a:lnTo>
                  <a:lnTo>
                    <a:pt x="82" y="27"/>
                  </a:lnTo>
                  <a:lnTo>
                    <a:pt x="73" y="24"/>
                  </a:lnTo>
                  <a:lnTo>
                    <a:pt x="64" y="21"/>
                  </a:lnTo>
                  <a:lnTo>
                    <a:pt x="55" y="17"/>
                  </a:lnTo>
                  <a:lnTo>
                    <a:pt x="46" y="14"/>
                  </a:lnTo>
                  <a:lnTo>
                    <a:pt x="38" y="12"/>
                  </a:lnTo>
                  <a:lnTo>
                    <a:pt x="28" y="9"/>
                  </a:lnTo>
                  <a:lnTo>
                    <a:pt x="19" y="8"/>
                  </a:lnTo>
                  <a:lnTo>
                    <a:pt x="10" y="6"/>
                  </a:lnTo>
                  <a:lnTo>
                    <a:pt x="1" y="6"/>
                  </a:lnTo>
                  <a:lnTo>
                    <a:pt x="0" y="24"/>
                  </a:lnTo>
                </a:path>
              </a:pathLst>
            </a:custGeom>
            <a:solidFill>
              <a:srgbClr val="AAFFF4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0" name="Freeform 23"/>
            <p:cNvSpPr>
              <a:spLocks/>
            </p:cNvSpPr>
            <p:nvPr/>
          </p:nvSpPr>
          <p:spPr bwMode="auto">
            <a:xfrm>
              <a:off x="795" y="209"/>
              <a:ext cx="2444" cy="62"/>
            </a:xfrm>
            <a:custGeom>
              <a:avLst/>
              <a:gdLst>
                <a:gd name="T0" fmla="*/ 2377 w 2444"/>
                <a:gd name="T1" fmla="*/ 34 h 62"/>
                <a:gd name="T2" fmla="*/ 2268 w 2444"/>
                <a:gd name="T3" fmla="*/ 56 h 62"/>
                <a:gd name="T4" fmla="*/ 2184 w 2444"/>
                <a:gd name="T5" fmla="*/ 31 h 62"/>
                <a:gd name="T6" fmla="*/ 2104 w 2444"/>
                <a:gd name="T7" fmla="*/ 23 h 62"/>
                <a:gd name="T8" fmla="*/ 2012 w 2444"/>
                <a:gd name="T9" fmla="*/ 50 h 62"/>
                <a:gd name="T10" fmla="*/ 1919 w 2444"/>
                <a:gd name="T11" fmla="*/ 49 h 62"/>
                <a:gd name="T12" fmla="*/ 1837 w 2444"/>
                <a:gd name="T13" fmla="*/ 22 h 62"/>
                <a:gd name="T14" fmla="*/ 1782 w 2444"/>
                <a:gd name="T15" fmla="*/ 26 h 62"/>
                <a:gd name="T16" fmla="*/ 1716 w 2444"/>
                <a:gd name="T17" fmla="*/ 46 h 62"/>
                <a:gd name="T18" fmla="*/ 1643 w 2444"/>
                <a:gd name="T19" fmla="*/ 58 h 62"/>
                <a:gd name="T20" fmla="*/ 1559 w 2444"/>
                <a:gd name="T21" fmla="*/ 35 h 62"/>
                <a:gd name="T22" fmla="*/ 1501 w 2444"/>
                <a:gd name="T23" fmla="*/ 21 h 62"/>
                <a:gd name="T24" fmla="*/ 1428 w 2444"/>
                <a:gd name="T25" fmla="*/ 38 h 62"/>
                <a:gd name="T26" fmla="*/ 1328 w 2444"/>
                <a:gd name="T27" fmla="*/ 58 h 62"/>
                <a:gd name="T28" fmla="*/ 1243 w 2444"/>
                <a:gd name="T29" fmla="*/ 34 h 62"/>
                <a:gd name="T30" fmla="*/ 1163 w 2444"/>
                <a:gd name="T31" fmla="*/ 24 h 62"/>
                <a:gd name="T32" fmla="*/ 1069 w 2444"/>
                <a:gd name="T33" fmla="*/ 52 h 62"/>
                <a:gd name="T34" fmla="*/ 974 w 2444"/>
                <a:gd name="T35" fmla="*/ 51 h 62"/>
                <a:gd name="T36" fmla="*/ 892 w 2444"/>
                <a:gd name="T37" fmla="*/ 25 h 62"/>
                <a:gd name="T38" fmla="*/ 810 w 2444"/>
                <a:gd name="T39" fmla="*/ 36 h 62"/>
                <a:gd name="T40" fmla="*/ 709 w 2444"/>
                <a:gd name="T41" fmla="*/ 59 h 62"/>
                <a:gd name="T42" fmla="*/ 624 w 2444"/>
                <a:gd name="T43" fmla="*/ 39 h 62"/>
                <a:gd name="T44" fmla="*/ 558 w 2444"/>
                <a:gd name="T45" fmla="*/ 23 h 62"/>
                <a:gd name="T46" fmla="*/ 493 w 2444"/>
                <a:gd name="T47" fmla="*/ 37 h 62"/>
                <a:gd name="T48" fmla="*/ 393 w 2444"/>
                <a:gd name="T49" fmla="*/ 60 h 62"/>
                <a:gd name="T50" fmla="*/ 307 w 2444"/>
                <a:gd name="T51" fmla="*/ 40 h 62"/>
                <a:gd name="T52" fmla="*/ 227 w 2444"/>
                <a:gd name="T53" fmla="*/ 25 h 62"/>
                <a:gd name="T54" fmla="*/ 135 w 2444"/>
                <a:gd name="T55" fmla="*/ 52 h 62"/>
                <a:gd name="T56" fmla="*/ 37 w 2444"/>
                <a:gd name="T57" fmla="*/ 55 h 62"/>
                <a:gd name="T58" fmla="*/ 9 w 2444"/>
                <a:gd name="T59" fmla="*/ 26 h 62"/>
                <a:gd name="T60" fmla="*/ 101 w 2444"/>
                <a:gd name="T61" fmla="*/ 40 h 62"/>
                <a:gd name="T62" fmla="*/ 201 w 2444"/>
                <a:gd name="T63" fmla="*/ 13 h 62"/>
                <a:gd name="T64" fmla="*/ 280 w 2444"/>
                <a:gd name="T65" fmla="*/ 11 h 62"/>
                <a:gd name="T66" fmla="*/ 363 w 2444"/>
                <a:gd name="T67" fmla="*/ 38 h 62"/>
                <a:gd name="T68" fmla="*/ 461 w 2444"/>
                <a:gd name="T69" fmla="*/ 29 h 62"/>
                <a:gd name="T70" fmla="*/ 549 w 2444"/>
                <a:gd name="T71" fmla="*/ 4 h 62"/>
                <a:gd name="T72" fmla="*/ 597 w 2444"/>
                <a:gd name="T73" fmla="*/ 10 h 62"/>
                <a:gd name="T74" fmla="*/ 678 w 2444"/>
                <a:gd name="T75" fmla="*/ 38 h 62"/>
                <a:gd name="T76" fmla="*/ 777 w 2444"/>
                <a:gd name="T77" fmla="*/ 29 h 62"/>
                <a:gd name="T78" fmla="*/ 866 w 2444"/>
                <a:gd name="T79" fmla="*/ 4 h 62"/>
                <a:gd name="T80" fmla="*/ 946 w 2444"/>
                <a:gd name="T81" fmla="*/ 21 h 62"/>
                <a:gd name="T82" fmla="*/ 1034 w 2444"/>
                <a:gd name="T83" fmla="*/ 39 h 62"/>
                <a:gd name="T84" fmla="*/ 1134 w 2444"/>
                <a:gd name="T85" fmla="*/ 14 h 62"/>
                <a:gd name="T86" fmla="*/ 1216 w 2444"/>
                <a:gd name="T87" fmla="*/ 6 h 62"/>
                <a:gd name="T88" fmla="*/ 1298 w 2444"/>
                <a:gd name="T89" fmla="*/ 34 h 62"/>
                <a:gd name="T90" fmla="*/ 1394 w 2444"/>
                <a:gd name="T91" fmla="*/ 30 h 62"/>
                <a:gd name="T92" fmla="*/ 1485 w 2444"/>
                <a:gd name="T93" fmla="*/ 3 h 62"/>
                <a:gd name="T94" fmla="*/ 1533 w 2444"/>
                <a:gd name="T95" fmla="*/ 5 h 62"/>
                <a:gd name="T96" fmla="*/ 1614 w 2444"/>
                <a:gd name="T97" fmla="*/ 33 h 62"/>
                <a:gd name="T98" fmla="*/ 1692 w 2444"/>
                <a:gd name="T99" fmla="*/ 34 h 62"/>
                <a:gd name="T100" fmla="*/ 1762 w 2444"/>
                <a:gd name="T101" fmla="*/ 14 h 62"/>
                <a:gd name="T102" fmla="*/ 1814 w 2444"/>
                <a:gd name="T103" fmla="*/ 1 h 62"/>
                <a:gd name="T104" fmla="*/ 1891 w 2444"/>
                <a:gd name="T105" fmla="*/ 20 h 62"/>
                <a:gd name="T106" fmla="*/ 1980 w 2444"/>
                <a:gd name="T107" fmla="*/ 38 h 62"/>
                <a:gd name="T108" fmla="*/ 2076 w 2444"/>
                <a:gd name="T109" fmla="*/ 12 h 62"/>
                <a:gd name="T110" fmla="*/ 2156 w 2444"/>
                <a:gd name="T111" fmla="*/ 4 h 62"/>
                <a:gd name="T112" fmla="*/ 2238 w 2444"/>
                <a:gd name="T113" fmla="*/ 32 h 62"/>
                <a:gd name="T114" fmla="*/ 2340 w 2444"/>
                <a:gd name="T115" fmla="*/ 27 h 62"/>
                <a:gd name="T116" fmla="*/ 2429 w 2444"/>
                <a:gd name="T117" fmla="*/ 1 h 6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2">
                  <a:moveTo>
                    <a:pt x="2442" y="19"/>
                  </a:moveTo>
                  <a:lnTo>
                    <a:pt x="2436" y="19"/>
                  </a:lnTo>
                  <a:lnTo>
                    <a:pt x="2429" y="20"/>
                  </a:lnTo>
                  <a:lnTo>
                    <a:pt x="2421" y="21"/>
                  </a:lnTo>
                  <a:lnTo>
                    <a:pt x="2413" y="23"/>
                  </a:lnTo>
                  <a:lnTo>
                    <a:pt x="2405" y="25"/>
                  </a:lnTo>
                  <a:lnTo>
                    <a:pt x="2396" y="28"/>
                  </a:lnTo>
                  <a:lnTo>
                    <a:pt x="2387" y="31"/>
                  </a:lnTo>
                  <a:lnTo>
                    <a:pt x="2377" y="34"/>
                  </a:lnTo>
                  <a:lnTo>
                    <a:pt x="2366" y="38"/>
                  </a:lnTo>
                  <a:lnTo>
                    <a:pt x="2353" y="42"/>
                  </a:lnTo>
                  <a:lnTo>
                    <a:pt x="2341" y="46"/>
                  </a:lnTo>
                  <a:lnTo>
                    <a:pt x="2328" y="49"/>
                  </a:lnTo>
                  <a:lnTo>
                    <a:pt x="2316" y="52"/>
                  </a:lnTo>
                  <a:lnTo>
                    <a:pt x="2303" y="54"/>
                  </a:lnTo>
                  <a:lnTo>
                    <a:pt x="2291" y="56"/>
                  </a:lnTo>
                  <a:lnTo>
                    <a:pt x="2279" y="56"/>
                  </a:lnTo>
                  <a:lnTo>
                    <a:pt x="2268" y="56"/>
                  </a:lnTo>
                  <a:lnTo>
                    <a:pt x="2258" y="54"/>
                  </a:lnTo>
                  <a:lnTo>
                    <a:pt x="2247" y="53"/>
                  </a:lnTo>
                  <a:lnTo>
                    <a:pt x="2238" y="50"/>
                  </a:lnTo>
                  <a:lnTo>
                    <a:pt x="2229" y="48"/>
                  </a:lnTo>
                  <a:lnTo>
                    <a:pt x="2219" y="45"/>
                  </a:lnTo>
                  <a:lnTo>
                    <a:pt x="2210" y="41"/>
                  </a:lnTo>
                  <a:lnTo>
                    <a:pt x="2201" y="38"/>
                  </a:lnTo>
                  <a:lnTo>
                    <a:pt x="2193" y="34"/>
                  </a:lnTo>
                  <a:lnTo>
                    <a:pt x="2184" y="31"/>
                  </a:lnTo>
                  <a:lnTo>
                    <a:pt x="2174" y="27"/>
                  </a:lnTo>
                  <a:lnTo>
                    <a:pt x="2166" y="25"/>
                  </a:lnTo>
                  <a:lnTo>
                    <a:pt x="2156" y="22"/>
                  </a:lnTo>
                  <a:lnTo>
                    <a:pt x="2148" y="21"/>
                  </a:lnTo>
                  <a:lnTo>
                    <a:pt x="2138" y="19"/>
                  </a:lnTo>
                  <a:lnTo>
                    <a:pt x="2128" y="19"/>
                  </a:lnTo>
                  <a:lnTo>
                    <a:pt x="2121" y="20"/>
                  </a:lnTo>
                  <a:lnTo>
                    <a:pt x="2113" y="21"/>
                  </a:lnTo>
                  <a:lnTo>
                    <a:pt x="2104" y="23"/>
                  </a:lnTo>
                  <a:lnTo>
                    <a:pt x="2095" y="26"/>
                  </a:lnTo>
                  <a:lnTo>
                    <a:pt x="2086" y="28"/>
                  </a:lnTo>
                  <a:lnTo>
                    <a:pt x="2076" y="32"/>
                  </a:lnTo>
                  <a:lnTo>
                    <a:pt x="2066" y="35"/>
                  </a:lnTo>
                  <a:lnTo>
                    <a:pt x="2056" y="38"/>
                  </a:lnTo>
                  <a:lnTo>
                    <a:pt x="2045" y="42"/>
                  </a:lnTo>
                  <a:lnTo>
                    <a:pt x="2034" y="45"/>
                  </a:lnTo>
                  <a:lnTo>
                    <a:pt x="2023" y="48"/>
                  </a:lnTo>
                  <a:lnTo>
                    <a:pt x="2012" y="50"/>
                  </a:lnTo>
                  <a:lnTo>
                    <a:pt x="2002" y="53"/>
                  </a:lnTo>
                  <a:lnTo>
                    <a:pt x="1991" y="54"/>
                  </a:lnTo>
                  <a:lnTo>
                    <a:pt x="1980" y="56"/>
                  </a:lnTo>
                  <a:lnTo>
                    <a:pt x="1969" y="56"/>
                  </a:lnTo>
                  <a:lnTo>
                    <a:pt x="1958" y="56"/>
                  </a:lnTo>
                  <a:lnTo>
                    <a:pt x="1948" y="55"/>
                  </a:lnTo>
                  <a:lnTo>
                    <a:pt x="1938" y="53"/>
                  </a:lnTo>
                  <a:lnTo>
                    <a:pt x="1928" y="51"/>
                  </a:lnTo>
                  <a:lnTo>
                    <a:pt x="1919" y="49"/>
                  </a:lnTo>
                  <a:lnTo>
                    <a:pt x="1910" y="46"/>
                  </a:lnTo>
                  <a:lnTo>
                    <a:pt x="1900" y="43"/>
                  </a:lnTo>
                  <a:lnTo>
                    <a:pt x="1891" y="39"/>
                  </a:lnTo>
                  <a:lnTo>
                    <a:pt x="1882" y="36"/>
                  </a:lnTo>
                  <a:lnTo>
                    <a:pt x="1874" y="33"/>
                  </a:lnTo>
                  <a:lnTo>
                    <a:pt x="1865" y="30"/>
                  </a:lnTo>
                  <a:lnTo>
                    <a:pt x="1855" y="27"/>
                  </a:lnTo>
                  <a:lnTo>
                    <a:pt x="1846" y="25"/>
                  </a:lnTo>
                  <a:lnTo>
                    <a:pt x="1837" y="22"/>
                  </a:lnTo>
                  <a:lnTo>
                    <a:pt x="1827" y="21"/>
                  </a:lnTo>
                  <a:lnTo>
                    <a:pt x="1818" y="20"/>
                  </a:lnTo>
                  <a:lnTo>
                    <a:pt x="1813" y="20"/>
                  </a:lnTo>
                  <a:lnTo>
                    <a:pt x="1808" y="20"/>
                  </a:lnTo>
                  <a:lnTo>
                    <a:pt x="1804" y="21"/>
                  </a:lnTo>
                  <a:lnTo>
                    <a:pt x="1799" y="22"/>
                  </a:lnTo>
                  <a:lnTo>
                    <a:pt x="1793" y="23"/>
                  </a:lnTo>
                  <a:lnTo>
                    <a:pt x="1788" y="24"/>
                  </a:lnTo>
                  <a:lnTo>
                    <a:pt x="1782" y="26"/>
                  </a:lnTo>
                  <a:lnTo>
                    <a:pt x="1776" y="27"/>
                  </a:lnTo>
                  <a:lnTo>
                    <a:pt x="1768" y="30"/>
                  </a:lnTo>
                  <a:lnTo>
                    <a:pt x="1762" y="32"/>
                  </a:lnTo>
                  <a:lnTo>
                    <a:pt x="1755" y="35"/>
                  </a:lnTo>
                  <a:lnTo>
                    <a:pt x="1747" y="37"/>
                  </a:lnTo>
                  <a:lnTo>
                    <a:pt x="1739" y="39"/>
                  </a:lnTo>
                  <a:lnTo>
                    <a:pt x="1732" y="42"/>
                  </a:lnTo>
                  <a:lnTo>
                    <a:pt x="1724" y="44"/>
                  </a:lnTo>
                  <a:lnTo>
                    <a:pt x="1716" y="46"/>
                  </a:lnTo>
                  <a:lnTo>
                    <a:pt x="1708" y="49"/>
                  </a:lnTo>
                  <a:lnTo>
                    <a:pt x="1701" y="50"/>
                  </a:lnTo>
                  <a:lnTo>
                    <a:pt x="1693" y="53"/>
                  </a:lnTo>
                  <a:lnTo>
                    <a:pt x="1685" y="54"/>
                  </a:lnTo>
                  <a:lnTo>
                    <a:pt x="1677" y="56"/>
                  </a:lnTo>
                  <a:lnTo>
                    <a:pt x="1669" y="56"/>
                  </a:lnTo>
                  <a:lnTo>
                    <a:pt x="1662" y="57"/>
                  </a:lnTo>
                  <a:lnTo>
                    <a:pt x="1654" y="58"/>
                  </a:lnTo>
                  <a:lnTo>
                    <a:pt x="1643" y="58"/>
                  </a:lnTo>
                  <a:lnTo>
                    <a:pt x="1633" y="56"/>
                  </a:lnTo>
                  <a:lnTo>
                    <a:pt x="1623" y="54"/>
                  </a:lnTo>
                  <a:lnTo>
                    <a:pt x="1614" y="53"/>
                  </a:lnTo>
                  <a:lnTo>
                    <a:pt x="1604" y="50"/>
                  </a:lnTo>
                  <a:lnTo>
                    <a:pt x="1596" y="48"/>
                  </a:lnTo>
                  <a:lnTo>
                    <a:pt x="1586" y="44"/>
                  </a:lnTo>
                  <a:lnTo>
                    <a:pt x="1577" y="41"/>
                  </a:lnTo>
                  <a:lnTo>
                    <a:pt x="1569" y="38"/>
                  </a:lnTo>
                  <a:lnTo>
                    <a:pt x="1559" y="35"/>
                  </a:lnTo>
                  <a:lnTo>
                    <a:pt x="1551" y="32"/>
                  </a:lnTo>
                  <a:lnTo>
                    <a:pt x="1542" y="29"/>
                  </a:lnTo>
                  <a:lnTo>
                    <a:pt x="1533" y="26"/>
                  </a:lnTo>
                  <a:lnTo>
                    <a:pt x="1524" y="24"/>
                  </a:lnTo>
                  <a:lnTo>
                    <a:pt x="1514" y="22"/>
                  </a:lnTo>
                  <a:lnTo>
                    <a:pt x="1505" y="21"/>
                  </a:lnTo>
                  <a:lnTo>
                    <a:pt x="1504" y="21"/>
                  </a:lnTo>
                  <a:lnTo>
                    <a:pt x="1503" y="21"/>
                  </a:lnTo>
                  <a:lnTo>
                    <a:pt x="1501" y="21"/>
                  </a:lnTo>
                  <a:lnTo>
                    <a:pt x="1493" y="21"/>
                  </a:lnTo>
                  <a:lnTo>
                    <a:pt x="1485" y="22"/>
                  </a:lnTo>
                  <a:lnTo>
                    <a:pt x="1477" y="23"/>
                  </a:lnTo>
                  <a:lnTo>
                    <a:pt x="1468" y="26"/>
                  </a:lnTo>
                  <a:lnTo>
                    <a:pt x="1459" y="28"/>
                  </a:lnTo>
                  <a:lnTo>
                    <a:pt x="1448" y="32"/>
                  </a:lnTo>
                  <a:lnTo>
                    <a:pt x="1439" y="35"/>
                  </a:lnTo>
                  <a:lnTo>
                    <a:pt x="1428" y="38"/>
                  </a:lnTo>
                  <a:lnTo>
                    <a:pt x="1417" y="42"/>
                  </a:lnTo>
                  <a:lnTo>
                    <a:pt x="1406" y="45"/>
                  </a:lnTo>
                  <a:lnTo>
                    <a:pt x="1394" y="49"/>
                  </a:lnTo>
                  <a:lnTo>
                    <a:pt x="1383" y="52"/>
                  </a:lnTo>
                  <a:lnTo>
                    <a:pt x="1372" y="54"/>
                  </a:lnTo>
                  <a:lnTo>
                    <a:pt x="1361" y="56"/>
                  </a:lnTo>
                  <a:lnTo>
                    <a:pt x="1349" y="57"/>
                  </a:lnTo>
                  <a:lnTo>
                    <a:pt x="1339" y="58"/>
                  </a:lnTo>
                  <a:lnTo>
                    <a:pt x="1328" y="58"/>
                  </a:lnTo>
                  <a:lnTo>
                    <a:pt x="1318" y="56"/>
                  </a:lnTo>
                  <a:lnTo>
                    <a:pt x="1307" y="54"/>
                  </a:lnTo>
                  <a:lnTo>
                    <a:pt x="1298" y="52"/>
                  </a:lnTo>
                  <a:lnTo>
                    <a:pt x="1289" y="50"/>
                  </a:lnTo>
                  <a:lnTo>
                    <a:pt x="1279" y="47"/>
                  </a:lnTo>
                  <a:lnTo>
                    <a:pt x="1270" y="44"/>
                  </a:lnTo>
                  <a:lnTo>
                    <a:pt x="1261" y="40"/>
                  </a:lnTo>
                  <a:lnTo>
                    <a:pt x="1252" y="38"/>
                  </a:lnTo>
                  <a:lnTo>
                    <a:pt x="1243" y="34"/>
                  </a:lnTo>
                  <a:lnTo>
                    <a:pt x="1234" y="31"/>
                  </a:lnTo>
                  <a:lnTo>
                    <a:pt x="1225" y="28"/>
                  </a:lnTo>
                  <a:lnTo>
                    <a:pt x="1216" y="26"/>
                  </a:lnTo>
                  <a:lnTo>
                    <a:pt x="1206" y="24"/>
                  </a:lnTo>
                  <a:lnTo>
                    <a:pt x="1197" y="22"/>
                  </a:lnTo>
                  <a:lnTo>
                    <a:pt x="1187" y="22"/>
                  </a:lnTo>
                  <a:lnTo>
                    <a:pt x="1180" y="22"/>
                  </a:lnTo>
                  <a:lnTo>
                    <a:pt x="1172" y="23"/>
                  </a:lnTo>
                  <a:lnTo>
                    <a:pt x="1163" y="24"/>
                  </a:lnTo>
                  <a:lnTo>
                    <a:pt x="1154" y="26"/>
                  </a:lnTo>
                  <a:lnTo>
                    <a:pt x="1145" y="29"/>
                  </a:lnTo>
                  <a:lnTo>
                    <a:pt x="1134" y="32"/>
                  </a:lnTo>
                  <a:lnTo>
                    <a:pt x="1124" y="36"/>
                  </a:lnTo>
                  <a:lnTo>
                    <a:pt x="1113" y="39"/>
                  </a:lnTo>
                  <a:lnTo>
                    <a:pt x="1103" y="43"/>
                  </a:lnTo>
                  <a:lnTo>
                    <a:pt x="1091" y="46"/>
                  </a:lnTo>
                  <a:lnTo>
                    <a:pt x="1080" y="49"/>
                  </a:lnTo>
                  <a:lnTo>
                    <a:pt x="1069" y="52"/>
                  </a:lnTo>
                  <a:lnTo>
                    <a:pt x="1057" y="54"/>
                  </a:lnTo>
                  <a:lnTo>
                    <a:pt x="1046" y="57"/>
                  </a:lnTo>
                  <a:lnTo>
                    <a:pt x="1035" y="58"/>
                  </a:lnTo>
                  <a:lnTo>
                    <a:pt x="1024" y="59"/>
                  </a:lnTo>
                  <a:lnTo>
                    <a:pt x="1013" y="59"/>
                  </a:lnTo>
                  <a:lnTo>
                    <a:pt x="1003" y="58"/>
                  </a:lnTo>
                  <a:lnTo>
                    <a:pt x="993" y="56"/>
                  </a:lnTo>
                  <a:lnTo>
                    <a:pt x="983" y="53"/>
                  </a:lnTo>
                  <a:lnTo>
                    <a:pt x="974" y="51"/>
                  </a:lnTo>
                  <a:lnTo>
                    <a:pt x="964" y="48"/>
                  </a:lnTo>
                  <a:lnTo>
                    <a:pt x="955" y="45"/>
                  </a:lnTo>
                  <a:lnTo>
                    <a:pt x="946" y="42"/>
                  </a:lnTo>
                  <a:lnTo>
                    <a:pt x="938" y="38"/>
                  </a:lnTo>
                  <a:lnTo>
                    <a:pt x="928" y="35"/>
                  </a:lnTo>
                  <a:lnTo>
                    <a:pt x="920" y="32"/>
                  </a:lnTo>
                  <a:lnTo>
                    <a:pt x="911" y="29"/>
                  </a:lnTo>
                  <a:lnTo>
                    <a:pt x="901" y="26"/>
                  </a:lnTo>
                  <a:lnTo>
                    <a:pt x="892" y="25"/>
                  </a:lnTo>
                  <a:lnTo>
                    <a:pt x="883" y="23"/>
                  </a:lnTo>
                  <a:lnTo>
                    <a:pt x="873" y="22"/>
                  </a:lnTo>
                  <a:lnTo>
                    <a:pt x="866" y="22"/>
                  </a:lnTo>
                  <a:lnTo>
                    <a:pt x="858" y="23"/>
                  </a:lnTo>
                  <a:lnTo>
                    <a:pt x="849" y="25"/>
                  </a:lnTo>
                  <a:lnTo>
                    <a:pt x="840" y="27"/>
                  </a:lnTo>
                  <a:lnTo>
                    <a:pt x="831" y="30"/>
                  </a:lnTo>
                  <a:lnTo>
                    <a:pt x="821" y="34"/>
                  </a:lnTo>
                  <a:lnTo>
                    <a:pt x="810" y="36"/>
                  </a:lnTo>
                  <a:lnTo>
                    <a:pt x="799" y="40"/>
                  </a:lnTo>
                  <a:lnTo>
                    <a:pt x="788" y="44"/>
                  </a:lnTo>
                  <a:lnTo>
                    <a:pt x="777" y="47"/>
                  </a:lnTo>
                  <a:lnTo>
                    <a:pt x="765" y="50"/>
                  </a:lnTo>
                  <a:lnTo>
                    <a:pt x="754" y="53"/>
                  </a:lnTo>
                  <a:lnTo>
                    <a:pt x="743" y="56"/>
                  </a:lnTo>
                  <a:lnTo>
                    <a:pt x="731" y="58"/>
                  </a:lnTo>
                  <a:lnTo>
                    <a:pt x="720" y="59"/>
                  </a:lnTo>
                  <a:lnTo>
                    <a:pt x="709" y="59"/>
                  </a:lnTo>
                  <a:lnTo>
                    <a:pt x="698" y="59"/>
                  </a:lnTo>
                  <a:lnTo>
                    <a:pt x="688" y="58"/>
                  </a:lnTo>
                  <a:lnTo>
                    <a:pt x="678" y="56"/>
                  </a:lnTo>
                  <a:lnTo>
                    <a:pt x="669" y="54"/>
                  </a:lnTo>
                  <a:lnTo>
                    <a:pt x="659" y="52"/>
                  </a:lnTo>
                  <a:lnTo>
                    <a:pt x="650" y="49"/>
                  </a:lnTo>
                  <a:lnTo>
                    <a:pt x="641" y="46"/>
                  </a:lnTo>
                  <a:lnTo>
                    <a:pt x="632" y="43"/>
                  </a:lnTo>
                  <a:lnTo>
                    <a:pt x="624" y="39"/>
                  </a:lnTo>
                  <a:lnTo>
                    <a:pt x="615" y="36"/>
                  </a:lnTo>
                  <a:lnTo>
                    <a:pt x="606" y="34"/>
                  </a:lnTo>
                  <a:lnTo>
                    <a:pt x="597" y="31"/>
                  </a:lnTo>
                  <a:lnTo>
                    <a:pt x="588" y="27"/>
                  </a:lnTo>
                  <a:lnTo>
                    <a:pt x="579" y="26"/>
                  </a:lnTo>
                  <a:lnTo>
                    <a:pt x="569" y="24"/>
                  </a:lnTo>
                  <a:lnTo>
                    <a:pt x="560" y="23"/>
                  </a:lnTo>
                  <a:lnTo>
                    <a:pt x="559" y="23"/>
                  </a:lnTo>
                  <a:lnTo>
                    <a:pt x="558" y="23"/>
                  </a:lnTo>
                  <a:lnTo>
                    <a:pt x="557" y="23"/>
                  </a:lnTo>
                  <a:lnTo>
                    <a:pt x="549" y="23"/>
                  </a:lnTo>
                  <a:lnTo>
                    <a:pt x="541" y="24"/>
                  </a:lnTo>
                  <a:lnTo>
                    <a:pt x="533" y="26"/>
                  </a:lnTo>
                  <a:lnTo>
                    <a:pt x="524" y="27"/>
                  </a:lnTo>
                  <a:lnTo>
                    <a:pt x="514" y="31"/>
                  </a:lnTo>
                  <a:lnTo>
                    <a:pt x="504" y="34"/>
                  </a:lnTo>
                  <a:lnTo>
                    <a:pt x="493" y="37"/>
                  </a:lnTo>
                  <a:lnTo>
                    <a:pt x="483" y="40"/>
                  </a:lnTo>
                  <a:lnTo>
                    <a:pt x="472" y="44"/>
                  </a:lnTo>
                  <a:lnTo>
                    <a:pt x="461" y="48"/>
                  </a:lnTo>
                  <a:lnTo>
                    <a:pt x="449" y="50"/>
                  </a:lnTo>
                  <a:lnTo>
                    <a:pt x="438" y="53"/>
                  </a:lnTo>
                  <a:lnTo>
                    <a:pt x="427" y="56"/>
                  </a:lnTo>
                  <a:lnTo>
                    <a:pt x="416" y="58"/>
                  </a:lnTo>
                  <a:lnTo>
                    <a:pt x="404" y="59"/>
                  </a:lnTo>
                  <a:lnTo>
                    <a:pt x="393" y="60"/>
                  </a:lnTo>
                  <a:lnTo>
                    <a:pt x="383" y="60"/>
                  </a:lnTo>
                  <a:lnTo>
                    <a:pt x="372" y="59"/>
                  </a:lnTo>
                  <a:lnTo>
                    <a:pt x="363" y="57"/>
                  </a:lnTo>
                  <a:lnTo>
                    <a:pt x="353" y="54"/>
                  </a:lnTo>
                  <a:lnTo>
                    <a:pt x="343" y="52"/>
                  </a:lnTo>
                  <a:lnTo>
                    <a:pt x="334" y="49"/>
                  </a:lnTo>
                  <a:lnTo>
                    <a:pt x="325" y="46"/>
                  </a:lnTo>
                  <a:lnTo>
                    <a:pt x="316" y="43"/>
                  </a:lnTo>
                  <a:lnTo>
                    <a:pt x="307" y="40"/>
                  </a:lnTo>
                  <a:lnTo>
                    <a:pt x="298" y="36"/>
                  </a:lnTo>
                  <a:lnTo>
                    <a:pt x="289" y="34"/>
                  </a:lnTo>
                  <a:lnTo>
                    <a:pt x="280" y="31"/>
                  </a:lnTo>
                  <a:lnTo>
                    <a:pt x="271" y="28"/>
                  </a:lnTo>
                  <a:lnTo>
                    <a:pt x="261" y="26"/>
                  </a:lnTo>
                  <a:lnTo>
                    <a:pt x="252" y="25"/>
                  </a:lnTo>
                  <a:lnTo>
                    <a:pt x="242" y="23"/>
                  </a:lnTo>
                  <a:lnTo>
                    <a:pt x="235" y="23"/>
                  </a:lnTo>
                  <a:lnTo>
                    <a:pt x="227" y="25"/>
                  </a:lnTo>
                  <a:lnTo>
                    <a:pt x="218" y="26"/>
                  </a:lnTo>
                  <a:lnTo>
                    <a:pt x="209" y="29"/>
                  </a:lnTo>
                  <a:lnTo>
                    <a:pt x="200" y="31"/>
                  </a:lnTo>
                  <a:lnTo>
                    <a:pt x="189" y="35"/>
                  </a:lnTo>
                  <a:lnTo>
                    <a:pt x="180" y="38"/>
                  </a:lnTo>
                  <a:lnTo>
                    <a:pt x="168" y="41"/>
                  </a:lnTo>
                  <a:lnTo>
                    <a:pt x="158" y="45"/>
                  </a:lnTo>
                  <a:lnTo>
                    <a:pt x="146" y="49"/>
                  </a:lnTo>
                  <a:lnTo>
                    <a:pt x="135" y="52"/>
                  </a:lnTo>
                  <a:lnTo>
                    <a:pt x="124" y="54"/>
                  </a:lnTo>
                  <a:lnTo>
                    <a:pt x="112" y="57"/>
                  </a:lnTo>
                  <a:lnTo>
                    <a:pt x="101" y="59"/>
                  </a:lnTo>
                  <a:lnTo>
                    <a:pt x="90" y="60"/>
                  </a:lnTo>
                  <a:lnTo>
                    <a:pt x="79" y="61"/>
                  </a:lnTo>
                  <a:lnTo>
                    <a:pt x="68" y="60"/>
                  </a:lnTo>
                  <a:lnTo>
                    <a:pt x="57" y="59"/>
                  </a:lnTo>
                  <a:lnTo>
                    <a:pt x="47" y="58"/>
                  </a:lnTo>
                  <a:lnTo>
                    <a:pt x="37" y="55"/>
                  </a:lnTo>
                  <a:lnTo>
                    <a:pt x="28" y="52"/>
                  </a:lnTo>
                  <a:lnTo>
                    <a:pt x="19" y="49"/>
                  </a:lnTo>
                  <a:lnTo>
                    <a:pt x="9" y="46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9" y="26"/>
                  </a:lnTo>
                  <a:lnTo>
                    <a:pt x="18" y="30"/>
                  </a:lnTo>
                  <a:lnTo>
                    <a:pt x="27" y="34"/>
                  </a:lnTo>
                  <a:lnTo>
                    <a:pt x="37" y="36"/>
                  </a:lnTo>
                  <a:lnTo>
                    <a:pt x="47" y="39"/>
                  </a:lnTo>
                  <a:lnTo>
                    <a:pt x="57" y="40"/>
                  </a:lnTo>
                  <a:lnTo>
                    <a:pt x="68" y="42"/>
                  </a:lnTo>
                  <a:lnTo>
                    <a:pt x="79" y="42"/>
                  </a:lnTo>
                  <a:lnTo>
                    <a:pt x="90" y="42"/>
                  </a:lnTo>
                  <a:lnTo>
                    <a:pt x="101" y="40"/>
                  </a:lnTo>
                  <a:lnTo>
                    <a:pt x="112" y="39"/>
                  </a:lnTo>
                  <a:lnTo>
                    <a:pt x="124" y="36"/>
                  </a:lnTo>
                  <a:lnTo>
                    <a:pt x="135" y="34"/>
                  </a:lnTo>
                  <a:lnTo>
                    <a:pt x="147" y="30"/>
                  </a:lnTo>
                  <a:lnTo>
                    <a:pt x="158" y="26"/>
                  </a:lnTo>
                  <a:lnTo>
                    <a:pt x="168" y="23"/>
                  </a:lnTo>
                  <a:lnTo>
                    <a:pt x="180" y="19"/>
                  </a:lnTo>
                  <a:lnTo>
                    <a:pt x="190" y="17"/>
                  </a:lnTo>
                  <a:lnTo>
                    <a:pt x="201" y="13"/>
                  </a:lnTo>
                  <a:lnTo>
                    <a:pt x="210" y="10"/>
                  </a:lnTo>
                  <a:lnTo>
                    <a:pt x="219" y="8"/>
                  </a:lnTo>
                  <a:lnTo>
                    <a:pt x="228" y="6"/>
                  </a:lnTo>
                  <a:lnTo>
                    <a:pt x="236" y="5"/>
                  </a:lnTo>
                  <a:lnTo>
                    <a:pt x="243" y="5"/>
                  </a:lnTo>
                  <a:lnTo>
                    <a:pt x="252" y="5"/>
                  </a:lnTo>
                  <a:lnTo>
                    <a:pt x="262" y="7"/>
                  </a:lnTo>
                  <a:lnTo>
                    <a:pt x="271" y="8"/>
                  </a:lnTo>
                  <a:lnTo>
                    <a:pt x="280" y="11"/>
                  </a:lnTo>
                  <a:lnTo>
                    <a:pt x="289" y="13"/>
                  </a:lnTo>
                  <a:lnTo>
                    <a:pt x="298" y="17"/>
                  </a:lnTo>
                  <a:lnTo>
                    <a:pt x="308" y="20"/>
                  </a:lnTo>
                  <a:lnTo>
                    <a:pt x="316" y="23"/>
                  </a:lnTo>
                  <a:lnTo>
                    <a:pt x="326" y="26"/>
                  </a:lnTo>
                  <a:lnTo>
                    <a:pt x="334" y="30"/>
                  </a:lnTo>
                  <a:lnTo>
                    <a:pt x="343" y="33"/>
                  </a:lnTo>
                  <a:lnTo>
                    <a:pt x="353" y="36"/>
                  </a:lnTo>
                  <a:lnTo>
                    <a:pt x="363" y="38"/>
                  </a:lnTo>
                  <a:lnTo>
                    <a:pt x="372" y="40"/>
                  </a:lnTo>
                  <a:lnTo>
                    <a:pt x="383" y="40"/>
                  </a:lnTo>
                  <a:lnTo>
                    <a:pt x="393" y="41"/>
                  </a:lnTo>
                  <a:lnTo>
                    <a:pt x="404" y="40"/>
                  </a:lnTo>
                  <a:lnTo>
                    <a:pt x="416" y="39"/>
                  </a:lnTo>
                  <a:lnTo>
                    <a:pt x="427" y="38"/>
                  </a:lnTo>
                  <a:lnTo>
                    <a:pt x="438" y="35"/>
                  </a:lnTo>
                  <a:lnTo>
                    <a:pt x="449" y="32"/>
                  </a:lnTo>
                  <a:lnTo>
                    <a:pt x="461" y="29"/>
                  </a:lnTo>
                  <a:lnTo>
                    <a:pt x="472" y="25"/>
                  </a:lnTo>
                  <a:lnTo>
                    <a:pt x="483" y="22"/>
                  </a:lnTo>
                  <a:lnTo>
                    <a:pt x="493" y="18"/>
                  </a:lnTo>
                  <a:lnTo>
                    <a:pt x="504" y="15"/>
                  </a:lnTo>
                  <a:lnTo>
                    <a:pt x="514" y="12"/>
                  </a:lnTo>
                  <a:lnTo>
                    <a:pt x="523" y="9"/>
                  </a:lnTo>
                  <a:lnTo>
                    <a:pt x="532" y="7"/>
                  </a:lnTo>
                  <a:lnTo>
                    <a:pt x="541" y="5"/>
                  </a:lnTo>
                  <a:lnTo>
                    <a:pt x="549" y="4"/>
                  </a:lnTo>
                  <a:lnTo>
                    <a:pt x="556" y="4"/>
                  </a:lnTo>
                  <a:lnTo>
                    <a:pt x="557" y="4"/>
                  </a:lnTo>
                  <a:lnTo>
                    <a:pt x="558" y="4"/>
                  </a:lnTo>
                  <a:lnTo>
                    <a:pt x="560" y="4"/>
                  </a:lnTo>
                  <a:lnTo>
                    <a:pt x="569" y="5"/>
                  </a:lnTo>
                  <a:lnTo>
                    <a:pt x="579" y="5"/>
                  </a:lnTo>
                  <a:lnTo>
                    <a:pt x="588" y="8"/>
                  </a:lnTo>
                  <a:lnTo>
                    <a:pt x="597" y="10"/>
                  </a:lnTo>
                  <a:lnTo>
                    <a:pt x="606" y="12"/>
                  </a:lnTo>
                  <a:lnTo>
                    <a:pt x="615" y="16"/>
                  </a:lnTo>
                  <a:lnTo>
                    <a:pt x="624" y="19"/>
                  </a:lnTo>
                  <a:lnTo>
                    <a:pt x="632" y="22"/>
                  </a:lnTo>
                  <a:lnTo>
                    <a:pt x="641" y="26"/>
                  </a:lnTo>
                  <a:lnTo>
                    <a:pt x="650" y="29"/>
                  </a:lnTo>
                  <a:lnTo>
                    <a:pt x="659" y="33"/>
                  </a:lnTo>
                  <a:lnTo>
                    <a:pt x="669" y="35"/>
                  </a:lnTo>
                  <a:lnTo>
                    <a:pt x="678" y="38"/>
                  </a:lnTo>
                  <a:lnTo>
                    <a:pt x="688" y="40"/>
                  </a:lnTo>
                  <a:lnTo>
                    <a:pt x="698" y="40"/>
                  </a:lnTo>
                  <a:lnTo>
                    <a:pt x="709" y="41"/>
                  </a:lnTo>
                  <a:lnTo>
                    <a:pt x="720" y="40"/>
                  </a:lnTo>
                  <a:lnTo>
                    <a:pt x="731" y="39"/>
                  </a:lnTo>
                  <a:lnTo>
                    <a:pt x="742" y="38"/>
                  </a:lnTo>
                  <a:lnTo>
                    <a:pt x="754" y="35"/>
                  </a:lnTo>
                  <a:lnTo>
                    <a:pt x="765" y="32"/>
                  </a:lnTo>
                  <a:lnTo>
                    <a:pt x="777" y="29"/>
                  </a:lnTo>
                  <a:lnTo>
                    <a:pt x="788" y="25"/>
                  </a:lnTo>
                  <a:lnTo>
                    <a:pt x="799" y="22"/>
                  </a:lnTo>
                  <a:lnTo>
                    <a:pt x="810" y="19"/>
                  </a:lnTo>
                  <a:lnTo>
                    <a:pt x="821" y="15"/>
                  </a:lnTo>
                  <a:lnTo>
                    <a:pt x="831" y="12"/>
                  </a:lnTo>
                  <a:lnTo>
                    <a:pt x="840" y="9"/>
                  </a:lnTo>
                  <a:lnTo>
                    <a:pt x="849" y="7"/>
                  </a:lnTo>
                  <a:lnTo>
                    <a:pt x="858" y="5"/>
                  </a:lnTo>
                  <a:lnTo>
                    <a:pt x="866" y="4"/>
                  </a:lnTo>
                  <a:lnTo>
                    <a:pt x="873" y="3"/>
                  </a:lnTo>
                  <a:lnTo>
                    <a:pt x="883" y="4"/>
                  </a:lnTo>
                  <a:lnTo>
                    <a:pt x="892" y="4"/>
                  </a:lnTo>
                  <a:lnTo>
                    <a:pt x="901" y="7"/>
                  </a:lnTo>
                  <a:lnTo>
                    <a:pt x="910" y="9"/>
                  </a:lnTo>
                  <a:lnTo>
                    <a:pt x="920" y="11"/>
                  </a:lnTo>
                  <a:lnTo>
                    <a:pt x="928" y="15"/>
                  </a:lnTo>
                  <a:lnTo>
                    <a:pt x="937" y="18"/>
                  </a:lnTo>
                  <a:lnTo>
                    <a:pt x="946" y="21"/>
                  </a:lnTo>
                  <a:lnTo>
                    <a:pt x="955" y="25"/>
                  </a:lnTo>
                  <a:lnTo>
                    <a:pt x="964" y="28"/>
                  </a:lnTo>
                  <a:lnTo>
                    <a:pt x="973" y="32"/>
                  </a:lnTo>
                  <a:lnTo>
                    <a:pt x="983" y="34"/>
                  </a:lnTo>
                  <a:lnTo>
                    <a:pt x="992" y="36"/>
                  </a:lnTo>
                  <a:lnTo>
                    <a:pt x="1002" y="39"/>
                  </a:lnTo>
                  <a:lnTo>
                    <a:pt x="1012" y="39"/>
                  </a:lnTo>
                  <a:lnTo>
                    <a:pt x="1023" y="40"/>
                  </a:lnTo>
                  <a:lnTo>
                    <a:pt x="1034" y="39"/>
                  </a:lnTo>
                  <a:lnTo>
                    <a:pt x="1046" y="38"/>
                  </a:lnTo>
                  <a:lnTo>
                    <a:pt x="1057" y="36"/>
                  </a:lnTo>
                  <a:lnTo>
                    <a:pt x="1068" y="34"/>
                  </a:lnTo>
                  <a:lnTo>
                    <a:pt x="1080" y="31"/>
                  </a:lnTo>
                  <a:lnTo>
                    <a:pt x="1091" y="27"/>
                  </a:lnTo>
                  <a:lnTo>
                    <a:pt x="1102" y="25"/>
                  </a:lnTo>
                  <a:lnTo>
                    <a:pt x="1113" y="21"/>
                  </a:lnTo>
                  <a:lnTo>
                    <a:pt x="1124" y="18"/>
                  </a:lnTo>
                  <a:lnTo>
                    <a:pt x="1134" y="14"/>
                  </a:lnTo>
                  <a:lnTo>
                    <a:pt x="1145" y="11"/>
                  </a:lnTo>
                  <a:lnTo>
                    <a:pt x="1154" y="8"/>
                  </a:lnTo>
                  <a:lnTo>
                    <a:pt x="1163" y="6"/>
                  </a:lnTo>
                  <a:lnTo>
                    <a:pt x="1172" y="4"/>
                  </a:lnTo>
                  <a:lnTo>
                    <a:pt x="1180" y="3"/>
                  </a:lnTo>
                  <a:lnTo>
                    <a:pt x="1187" y="3"/>
                  </a:lnTo>
                  <a:lnTo>
                    <a:pt x="1197" y="3"/>
                  </a:lnTo>
                  <a:lnTo>
                    <a:pt x="1206" y="4"/>
                  </a:lnTo>
                  <a:lnTo>
                    <a:pt x="1216" y="6"/>
                  </a:lnTo>
                  <a:lnTo>
                    <a:pt x="1225" y="8"/>
                  </a:lnTo>
                  <a:lnTo>
                    <a:pt x="1234" y="11"/>
                  </a:lnTo>
                  <a:lnTo>
                    <a:pt x="1243" y="14"/>
                  </a:lnTo>
                  <a:lnTo>
                    <a:pt x="1252" y="18"/>
                  </a:lnTo>
                  <a:lnTo>
                    <a:pt x="1261" y="21"/>
                  </a:lnTo>
                  <a:lnTo>
                    <a:pt x="1270" y="25"/>
                  </a:lnTo>
                  <a:lnTo>
                    <a:pt x="1279" y="28"/>
                  </a:lnTo>
                  <a:lnTo>
                    <a:pt x="1289" y="31"/>
                  </a:lnTo>
                  <a:lnTo>
                    <a:pt x="1298" y="34"/>
                  </a:lnTo>
                  <a:lnTo>
                    <a:pt x="1307" y="36"/>
                  </a:lnTo>
                  <a:lnTo>
                    <a:pt x="1318" y="38"/>
                  </a:lnTo>
                  <a:lnTo>
                    <a:pt x="1328" y="39"/>
                  </a:lnTo>
                  <a:lnTo>
                    <a:pt x="1339" y="39"/>
                  </a:lnTo>
                  <a:lnTo>
                    <a:pt x="1349" y="39"/>
                  </a:lnTo>
                  <a:lnTo>
                    <a:pt x="1361" y="38"/>
                  </a:lnTo>
                  <a:lnTo>
                    <a:pt x="1372" y="35"/>
                  </a:lnTo>
                  <a:lnTo>
                    <a:pt x="1383" y="33"/>
                  </a:lnTo>
                  <a:lnTo>
                    <a:pt x="1394" y="30"/>
                  </a:lnTo>
                  <a:lnTo>
                    <a:pt x="1406" y="26"/>
                  </a:lnTo>
                  <a:lnTo>
                    <a:pt x="1417" y="23"/>
                  </a:lnTo>
                  <a:lnTo>
                    <a:pt x="1428" y="19"/>
                  </a:lnTo>
                  <a:lnTo>
                    <a:pt x="1439" y="16"/>
                  </a:lnTo>
                  <a:lnTo>
                    <a:pt x="1448" y="12"/>
                  </a:lnTo>
                  <a:lnTo>
                    <a:pt x="1459" y="9"/>
                  </a:lnTo>
                  <a:lnTo>
                    <a:pt x="1468" y="7"/>
                  </a:lnTo>
                  <a:lnTo>
                    <a:pt x="1477" y="4"/>
                  </a:lnTo>
                  <a:lnTo>
                    <a:pt x="1485" y="3"/>
                  </a:lnTo>
                  <a:lnTo>
                    <a:pt x="1493" y="2"/>
                  </a:lnTo>
                  <a:lnTo>
                    <a:pt x="1501" y="2"/>
                  </a:lnTo>
                  <a:lnTo>
                    <a:pt x="1503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514" y="3"/>
                  </a:lnTo>
                  <a:lnTo>
                    <a:pt x="1524" y="3"/>
                  </a:lnTo>
                  <a:lnTo>
                    <a:pt x="1533" y="5"/>
                  </a:lnTo>
                  <a:lnTo>
                    <a:pt x="1542" y="8"/>
                  </a:lnTo>
                  <a:lnTo>
                    <a:pt x="1551" y="10"/>
                  </a:lnTo>
                  <a:lnTo>
                    <a:pt x="1559" y="13"/>
                  </a:lnTo>
                  <a:lnTo>
                    <a:pt x="1569" y="17"/>
                  </a:lnTo>
                  <a:lnTo>
                    <a:pt x="1577" y="20"/>
                  </a:lnTo>
                  <a:lnTo>
                    <a:pt x="1586" y="23"/>
                  </a:lnTo>
                  <a:lnTo>
                    <a:pt x="1596" y="27"/>
                  </a:lnTo>
                  <a:lnTo>
                    <a:pt x="1604" y="31"/>
                  </a:lnTo>
                  <a:lnTo>
                    <a:pt x="1614" y="33"/>
                  </a:lnTo>
                  <a:lnTo>
                    <a:pt x="1623" y="35"/>
                  </a:lnTo>
                  <a:lnTo>
                    <a:pt x="1633" y="38"/>
                  </a:lnTo>
                  <a:lnTo>
                    <a:pt x="1643" y="38"/>
                  </a:lnTo>
                  <a:lnTo>
                    <a:pt x="1654" y="39"/>
                  </a:lnTo>
                  <a:lnTo>
                    <a:pt x="1661" y="39"/>
                  </a:lnTo>
                  <a:lnTo>
                    <a:pt x="1669" y="38"/>
                  </a:lnTo>
                  <a:lnTo>
                    <a:pt x="1677" y="37"/>
                  </a:lnTo>
                  <a:lnTo>
                    <a:pt x="1684" y="36"/>
                  </a:lnTo>
                  <a:lnTo>
                    <a:pt x="1692" y="34"/>
                  </a:lnTo>
                  <a:lnTo>
                    <a:pt x="1700" y="32"/>
                  </a:lnTo>
                  <a:lnTo>
                    <a:pt x="1708" y="31"/>
                  </a:lnTo>
                  <a:lnTo>
                    <a:pt x="1716" y="28"/>
                  </a:lnTo>
                  <a:lnTo>
                    <a:pt x="1724" y="26"/>
                  </a:lnTo>
                  <a:lnTo>
                    <a:pt x="1732" y="23"/>
                  </a:lnTo>
                  <a:lnTo>
                    <a:pt x="1739" y="21"/>
                  </a:lnTo>
                  <a:lnTo>
                    <a:pt x="1747" y="19"/>
                  </a:lnTo>
                  <a:lnTo>
                    <a:pt x="1755" y="17"/>
                  </a:lnTo>
                  <a:lnTo>
                    <a:pt x="1762" y="14"/>
                  </a:lnTo>
                  <a:lnTo>
                    <a:pt x="1768" y="12"/>
                  </a:lnTo>
                  <a:lnTo>
                    <a:pt x="1776" y="9"/>
                  </a:lnTo>
                  <a:lnTo>
                    <a:pt x="1782" y="8"/>
                  </a:lnTo>
                  <a:lnTo>
                    <a:pt x="1788" y="6"/>
                  </a:lnTo>
                  <a:lnTo>
                    <a:pt x="1794" y="5"/>
                  </a:lnTo>
                  <a:lnTo>
                    <a:pt x="1799" y="4"/>
                  </a:lnTo>
                  <a:lnTo>
                    <a:pt x="1804" y="3"/>
                  </a:lnTo>
                  <a:lnTo>
                    <a:pt x="1809" y="2"/>
                  </a:lnTo>
                  <a:lnTo>
                    <a:pt x="1814" y="1"/>
                  </a:lnTo>
                  <a:lnTo>
                    <a:pt x="1818" y="1"/>
                  </a:lnTo>
                  <a:lnTo>
                    <a:pt x="1828" y="2"/>
                  </a:lnTo>
                  <a:lnTo>
                    <a:pt x="1837" y="3"/>
                  </a:lnTo>
                  <a:lnTo>
                    <a:pt x="1846" y="5"/>
                  </a:lnTo>
                  <a:lnTo>
                    <a:pt x="1855" y="7"/>
                  </a:lnTo>
                  <a:lnTo>
                    <a:pt x="1865" y="10"/>
                  </a:lnTo>
                  <a:lnTo>
                    <a:pt x="1874" y="13"/>
                  </a:lnTo>
                  <a:lnTo>
                    <a:pt x="1883" y="17"/>
                  </a:lnTo>
                  <a:lnTo>
                    <a:pt x="1891" y="20"/>
                  </a:lnTo>
                  <a:lnTo>
                    <a:pt x="1901" y="23"/>
                  </a:lnTo>
                  <a:lnTo>
                    <a:pt x="1910" y="27"/>
                  </a:lnTo>
                  <a:lnTo>
                    <a:pt x="1919" y="30"/>
                  </a:lnTo>
                  <a:lnTo>
                    <a:pt x="1928" y="33"/>
                  </a:lnTo>
                  <a:lnTo>
                    <a:pt x="1939" y="35"/>
                  </a:lnTo>
                  <a:lnTo>
                    <a:pt x="1948" y="37"/>
                  </a:lnTo>
                  <a:lnTo>
                    <a:pt x="1958" y="38"/>
                  </a:lnTo>
                  <a:lnTo>
                    <a:pt x="1969" y="38"/>
                  </a:lnTo>
                  <a:lnTo>
                    <a:pt x="1980" y="38"/>
                  </a:lnTo>
                  <a:lnTo>
                    <a:pt x="1991" y="36"/>
                  </a:lnTo>
                  <a:lnTo>
                    <a:pt x="2002" y="35"/>
                  </a:lnTo>
                  <a:lnTo>
                    <a:pt x="2012" y="32"/>
                  </a:lnTo>
                  <a:lnTo>
                    <a:pt x="2023" y="29"/>
                  </a:lnTo>
                  <a:lnTo>
                    <a:pt x="2034" y="26"/>
                  </a:lnTo>
                  <a:lnTo>
                    <a:pt x="2045" y="23"/>
                  </a:lnTo>
                  <a:lnTo>
                    <a:pt x="2056" y="19"/>
                  </a:lnTo>
                  <a:lnTo>
                    <a:pt x="2066" y="16"/>
                  </a:lnTo>
                  <a:lnTo>
                    <a:pt x="2076" y="12"/>
                  </a:lnTo>
                  <a:lnTo>
                    <a:pt x="2086" y="9"/>
                  </a:lnTo>
                  <a:lnTo>
                    <a:pt x="2095" y="7"/>
                  </a:lnTo>
                  <a:lnTo>
                    <a:pt x="2104" y="4"/>
                  </a:lnTo>
                  <a:lnTo>
                    <a:pt x="2113" y="3"/>
                  </a:lnTo>
                  <a:lnTo>
                    <a:pt x="2121" y="1"/>
                  </a:lnTo>
                  <a:lnTo>
                    <a:pt x="2128" y="1"/>
                  </a:lnTo>
                  <a:lnTo>
                    <a:pt x="2138" y="1"/>
                  </a:lnTo>
                  <a:lnTo>
                    <a:pt x="2147" y="2"/>
                  </a:lnTo>
                  <a:lnTo>
                    <a:pt x="2156" y="4"/>
                  </a:lnTo>
                  <a:lnTo>
                    <a:pt x="2166" y="7"/>
                  </a:lnTo>
                  <a:lnTo>
                    <a:pt x="2174" y="9"/>
                  </a:lnTo>
                  <a:lnTo>
                    <a:pt x="2183" y="12"/>
                  </a:lnTo>
                  <a:lnTo>
                    <a:pt x="2193" y="16"/>
                  </a:lnTo>
                  <a:lnTo>
                    <a:pt x="2201" y="19"/>
                  </a:lnTo>
                  <a:lnTo>
                    <a:pt x="2210" y="22"/>
                  </a:lnTo>
                  <a:lnTo>
                    <a:pt x="2219" y="26"/>
                  </a:lnTo>
                  <a:lnTo>
                    <a:pt x="2229" y="29"/>
                  </a:lnTo>
                  <a:lnTo>
                    <a:pt x="2238" y="32"/>
                  </a:lnTo>
                  <a:lnTo>
                    <a:pt x="2247" y="34"/>
                  </a:lnTo>
                  <a:lnTo>
                    <a:pt x="2258" y="36"/>
                  </a:lnTo>
                  <a:lnTo>
                    <a:pt x="2268" y="37"/>
                  </a:lnTo>
                  <a:lnTo>
                    <a:pt x="2279" y="38"/>
                  </a:lnTo>
                  <a:lnTo>
                    <a:pt x="2290" y="37"/>
                  </a:lnTo>
                  <a:lnTo>
                    <a:pt x="2302" y="36"/>
                  </a:lnTo>
                  <a:lnTo>
                    <a:pt x="2315" y="34"/>
                  </a:lnTo>
                  <a:lnTo>
                    <a:pt x="2328" y="31"/>
                  </a:lnTo>
                  <a:lnTo>
                    <a:pt x="2340" y="27"/>
                  </a:lnTo>
                  <a:lnTo>
                    <a:pt x="2352" y="23"/>
                  </a:lnTo>
                  <a:lnTo>
                    <a:pt x="2365" y="19"/>
                  </a:lnTo>
                  <a:lnTo>
                    <a:pt x="2376" y="16"/>
                  </a:lnTo>
                  <a:lnTo>
                    <a:pt x="2386" y="13"/>
                  </a:lnTo>
                  <a:lnTo>
                    <a:pt x="2395" y="10"/>
                  </a:lnTo>
                  <a:lnTo>
                    <a:pt x="2405" y="7"/>
                  </a:lnTo>
                  <a:lnTo>
                    <a:pt x="2413" y="5"/>
                  </a:lnTo>
                  <a:lnTo>
                    <a:pt x="2421" y="3"/>
                  </a:lnTo>
                  <a:lnTo>
                    <a:pt x="2429" y="1"/>
                  </a:lnTo>
                  <a:lnTo>
                    <a:pt x="2437" y="1"/>
                  </a:lnTo>
                  <a:lnTo>
                    <a:pt x="2443" y="0"/>
                  </a:lnTo>
                  <a:lnTo>
                    <a:pt x="2442" y="19"/>
                  </a:lnTo>
                </a:path>
              </a:pathLst>
            </a:custGeom>
            <a:solidFill>
              <a:srgbClr val="AAFFF4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pic>
        <p:nvPicPr>
          <p:cNvPr id="1031" name="Picture 26" descr="j0186615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28" descr="Logo_IDSD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889875" y="147638"/>
            <a:ext cx="1108075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60" r:id="rId11"/>
  </p:sldLayoutIdLst>
  <p:transition spd="med">
    <p:split orient="vert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1.xls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2.docx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3.xls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4"/>
          <p:cNvSpPr>
            <a:spLocks noGrp="1"/>
          </p:cNvSpPr>
          <p:nvPr>
            <p:ph type="ctrTitle"/>
          </p:nvPr>
        </p:nvSpPr>
        <p:spPr>
          <a:xfrm>
            <a:off x="1062384" y="1737270"/>
            <a:ext cx="7055898" cy="3368129"/>
          </a:xfrm>
        </p:spPr>
        <p:txBody>
          <a:bodyPr/>
          <a:lstStyle/>
          <a:p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Житлові умови та демографічна ситуація: точки перетину</a:t>
            </a:r>
            <a:endParaRPr lang="ru-RU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Picture 4" descr="tercera-edad2"/>
          <p:cNvSpPr>
            <a:spLocks noChangeAspect="1" noChangeArrowheads="1"/>
          </p:cNvSpPr>
          <p:nvPr/>
        </p:nvSpPr>
        <p:spPr bwMode="auto">
          <a:xfrm>
            <a:off x="0" y="1052513"/>
            <a:ext cx="2357438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3136" y="674712"/>
            <a:ext cx="7017488" cy="994172"/>
          </a:xfrm>
        </p:spPr>
        <p:txBody>
          <a:bodyPr>
            <a:noAutofit/>
          </a:bodyPr>
          <a:lstStyle/>
          <a:p>
            <a:r>
              <a:rPr lang="uk-UA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Середня кількість кімнат на </a:t>
            </a:r>
            <a:r>
              <a:rPr lang="uk-UA" sz="20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одну особу </a:t>
            </a:r>
            <a:r>
              <a:rPr lang="uk-UA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домогосподарствах з </a:t>
            </a:r>
            <a:r>
              <a:rPr lang="uk-UA" sz="20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дітьми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сумарна народжуваність </a:t>
            </a:r>
            <a:r>
              <a:rPr lang="uk-UA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sz="20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різних європейських країнах</a:t>
            </a:r>
            <a:endParaRPr lang="ru-RU" sz="2000" b="1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Діагра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4556280"/>
              </p:ext>
            </p:extLst>
          </p:nvPr>
        </p:nvGraphicFramePr>
        <p:xfrm>
          <a:off x="467833" y="1711841"/>
          <a:ext cx="8202908" cy="4859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0470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805" y="942560"/>
            <a:ext cx="7497020" cy="478631"/>
          </a:xfrm>
        </p:spPr>
        <p:txBody>
          <a:bodyPr>
            <a:noAutofit/>
          </a:bodyPr>
          <a:lstStyle/>
          <a:p>
            <a:pPr algn="ctr"/>
            <a:r>
              <a:rPr lang="uk-UA" sz="21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Зарубіжні дослідження, що засвідчують зв’язок демографічних процесів з житловими умовами</a:t>
            </a:r>
            <a:endParaRPr lang="ru-RU" sz="2100" b="1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423724" y="1844905"/>
            <a:ext cx="845446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Сімейні 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пари у Великій Британії з вищим рівнем оплати за житло народжують першу дитину на 3-4 роки пізніше, ніж пари з нижчим рівнем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оплати. При цьому дослідженнями встановлено: к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ожен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рік відкладення народження дитини зменшує підсумкову народжуваність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2,9-5,1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%;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до 40% зниження народжуваності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в Іспанії </a:t>
            </a:r>
            <a:r>
              <a:rPr lang="uk-UA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пов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язано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 зі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збільшенням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віку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народження першої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дитини;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У Франції, Італії та Австрії ті сім'ї, які витрачають більшу частину своїх доходів на житло, за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інших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рівних обставин мають менше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дітей;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У Франції очікуване число дітей зменшується на один відсоток із кожним додатковим відсотком доходів, що витрачаються на житло;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Австрії та Італії додатковий відсоток доходів, витрачених на житло, зменшує очікувану кількість дітей на половину відсотка;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uk-UA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За інших рівних умов, володіння будинком збільшує очікуване число дітей майже на 20% (в Австрії - 18,5%, у Німеччині - 18,7%).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uk-UA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uk-UA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6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3126" y="700491"/>
            <a:ext cx="8077200" cy="572363"/>
          </a:xfrm>
        </p:spPr>
        <p:txBody>
          <a:bodyPr>
            <a:noAutofit/>
          </a:bodyPr>
          <a:lstStyle/>
          <a:p>
            <a:pPr algn="ctr"/>
            <a:r>
              <a:rPr lang="uk-UA" sz="24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Наявність житла й витрати на нього </a:t>
            </a:r>
            <a:br>
              <a:rPr lang="uk-UA" sz="24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4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дітородна поведінка  </a:t>
            </a:r>
            <a:endParaRPr lang="ru-RU" sz="2400" b="1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272325721"/>
              </p:ext>
            </p:extLst>
          </p:nvPr>
        </p:nvGraphicFramePr>
        <p:xfrm>
          <a:off x="438150" y="1666875"/>
          <a:ext cx="8334375" cy="3952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Стрілка вниз 5"/>
          <p:cNvSpPr/>
          <p:nvPr/>
        </p:nvSpPr>
        <p:spPr>
          <a:xfrm>
            <a:off x="4246626" y="2181225"/>
            <a:ext cx="134874" cy="4385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7" name="Стрілка вліво 6"/>
          <p:cNvSpPr/>
          <p:nvPr/>
        </p:nvSpPr>
        <p:spPr>
          <a:xfrm rot="10800000">
            <a:off x="5772150" y="3048000"/>
            <a:ext cx="561975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8" name="Стрілка вгору 7"/>
          <p:cNvSpPr/>
          <p:nvPr/>
        </p:nvSpPr>
        <p:spPr>
          <a:xfrm rot="8286731">
            <a:off x="2558261" y="3700095"/>
            <a:ext cx="195906" cy="5778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9" name="TextBox 8"/>
          <p:cNvSpPr txBox="1"/>
          <p:nvPr/>
        </p:nvSpPr>
        <p:spPr>
          <a:xfrm>
            <a:off x="383126" y="5936263"/>
            <a:ext cx="70888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>
                <a:latin typeface="Arial" panose="020B0604020202020204" pitchFamily="34" charset="0"/>
                <a:cs typeface="Arial" panose="020B0604020202020204" pitchFamily="34" charset="0"/>
              </a:rPr>
              <a:t>Джерело: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Housing Costs and Family Formation: Empirical Evidence </a:t>
            </a:r>
            <a:r>
              <a:rPr lang="uk-UA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Flynn </a:t>
            </a:r>
            <a:r>
              <a:rPr lang="uk-UA" sz="1400" dirty="0">
                <a:latin typeface="Arial" panose="020B0604020202020204" pitchFamily="34" charset="0"/>
                <a:cs typeface="Arial" panose="020B0604020202020204" pitchFamily="34" charset="0"/>
              </a:rPr>
              <a:t>2013)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12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361950" y="673255"/>
            <a:ext cx="818197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Підтримка сімей у вирішенні житлових</a:t>
            </a:r>
          </a:p>
          <a:p>
            <a:pPr algn="ctr"/>
            <a:r>
              <a:rPr lang="uk-UA" sz="2400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проблем: досвід Франції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uk-UA" i="1" dirty="0" smtClean="0">
                <a:latin typeface="Calibri" pitchFamily="34" charset="0"/>
                <a:cs typeface="Arial" panose="020B0604020202020204" pitchFamily="34" charset="0"/>
              </a:rPr>
              <a:t>Допомога на житло.</a:t>
            </a:r>
          </a:p>
          <a:p>
            <a:r>
              <a:rPr lang="uk-UA" dirty="0" smtClean="0">
                <a:latin typeface="Calibri" pitchFamily="34" charset="0"/>
                <a:cs typeface="Arial" panose="020B0604020202020204" pitchFamily="34" charset="0"/>
              </a:rPr>
              <a:t>Розмір залежить від:</a:t>
            </a:r>
          </a:p>
          <a:p>
            <a:pPr marL="214313" indent="-214313">
              <a:buFontTx/>
              <a:buChar char="-"/>
            </a:pPr>
            <a:r>
              <a:rPr lang="uk-UA" dirty="0" smtClean="0">
                <a:latin typeface="Calibri" pitchFamily="34" charset="0"/>
                <a:cs typeface="Arial" panose="020B0604020202020204" pitchFamily="34" charset="0"/>
              </a:rPr>
              <a:t>складу сім'ї</a:t>
            </a:r>
          </a:p>
          <a:p>
            <a:pPr marL="214313" indent="-214313">
              <a:buFontTx/>
              <a:buChar char="-"/>
            </a:pPr>
            <a:r>
              <a:rPr lang="uk-UA" dirty="0" smtClean="0">
                <a:latin typeface="Calibri" pitchFamily="34" charset="0"/>
                <a:cs typeface="Arial" panose="020B0604020202020204" pitchFamily="34" charset="0"/>
              </a:rPr>
              <a:t> доходів </a:t>
            </a:r>
          </a:p>
          <a:p>
            <a:pPr marL="214313" indent="-214313">
              <a:buFontTx/>
              <a:buChar char="-"/>
            </a:pPr>
            <a:r>
              <a:rPr lang="uk-UA" dirty="0" smtClean="0">
                <a:latin typeface="Calibri" pitchFamily="34" charset="0"/>
                <a:cs typeface="Arial" panose="020B0604020202020204" pitchFamily="34" charset="0"/>
              </a:rPr>
              <a:t>типу житла </a:t>
            </a:r>
          </a:p>
          <a:p>
            <a:pPr marL="214313" indent="-214313">
              <a:buFontTx/>
              <a:buChar char="-"/>
            </a:pPr>
            <a:r>
              <a:rPr lang="uk-UA" dirty="0" smtClean="0">
                <a:latin typeface="Calibri" pitchFamily="34" charset="0"/>
                <a:cs typeface="Arial" panose="020B0604020202020204" pitchFamily="34" charset="0"/>
              </a:rPr>
              <a:t>місця постійного проживання </a:t>
            </a:r>
          </a:p>
          <a:p>
            <a:pPr marL="214313" indent="-214313">
              <a:buFontTx/>
              <a:buChar char="-"/>
            </a:pPr>
            <a:r>
              <a:rPr lang="uk-UA" dirty="0" smtClean="0">
                <a:latin typeface="Calibri" pitchFamily="34" charset="0"/>
                <a:cs typeface="Arial" panose="020B0604020202020204" pitchFamily="34" charset="0"/>
              </a:rPr>
              <a:t>квартплати </a:t>
            </a:r>
          </a:p>
          <a:p>
            <a:pPr marL="214313" indent="-214313">
              <a:buFontTx/>
              <a:buChar char="-"/>
            </a:pPr>
            <a:r>
              <a:rPr lang="uk-UA" dirty="0" smtClean="0">
                <a:latin typeface="Calibri" pitchFamily="34" charset="0"/>
                <a:cs typeface="Arial" panose="020B0604020202020204" pitchFamily="34" charset="0"/>
              </a:rPr>
              <a:t>числа дітей.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ru-RU" dirty="0">
              <a:latin typeface="Calibri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uk-UA" i="1" dirty="0" smtClean="0">
                <a:latin typeface="Calibri" pitchFamily="34" charset="0"/>
                <a:cs typeface="Arial" panose="020B0604020202020204" pitchFamily="34" charset="0"/>
              </a:rPr>
              <a:t>Одноразова допомога на переїзд </a:t>
            </a:r>
            <a:r>
              <a:rPr lang="uk-UA" dirty="0" smtClean="0">
                <a:latin typeface="Calibri" pitchFamily="34" charset="0"/>
                <a:cs typeface="Arial" panose="020B0604020202020204" pitchFamily="34" charset="0"/>
              </a:rPr>
              <a:t>(якщо сім'я має переїхати в більше житло у зв'язку з народженням третьої або наступних дітей).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ru-RU" dirty="0">
              <a:latin typeface="Calibri" pitchFamily="34" charset="0"/>
              <a:cs typeface="Arial" panose="020B0604020202020204" pitchFamily="34" charset="0"/>
            </a:endParaRP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uk-UA" i="1" dirty="0" smtClean="0">
                <a:latin typeface="Calibri" pitchFamily="34" charset="0"/>
                <a:cs typeface="Arial" panose="020B0604020202020204" pitchFamily="34" charset="0"/>
              </a:rPr>
              <a:t>Безвідсоткова позика на ремонт (</a:t>
            </a:r>
            <a:r>
              <a:rPr lang="uk-UA" dirty="0" smtClean="0">
                <a:latin typeface="Calibri" pitchFamily="34" charset="0"/>
                <a:cs typeface="Arial" panose="020B0604020202020204" pitchFamily="34" charset="0"/>
              </a:rPr>
              <a:t>якщо сім'я отримала право (сертифікат) на догляд за чужими дітьми і хоче зробити ремонт або перебудову житла під ці потреби, їй видається безвідсоткова позика з терміном погашення 10 років).</a:t>
            </a:r>
          </a:p>
          <a:p>
            <a:pPr algn="just"/>
            <a:endParaRPr lang="uk-UA" dirty="0" smtClean="0">
              <a:latin typeface="Calibri" pitchFamily="34" charset="0"/>
              <a:cs typeface="Arial" panose="020B0604020202020204" pitchFamily="34" charset="0"/>
            </a:endParaRP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uk-UA" i="1" dirty="0" smtClean="0">
                <a:latin typeface="Calibri" pitchFamily="34" charset="0"/>
                <a:cs typeface="Arial" panose="020B0604020202020204" pitchFamily="34" charset="0"/>
              </a:rPr>
              <a:t>Здійснюється також будівництво </a:t>
            </a:r>
            <a:r>
              <a:rPr lang="uk-UA" i="1" dirty="0">
                <a:latin typeface="Calibri" pitchFamily="34" charset="0"/>
                <a:cs typeface="Arial" panose="020B0604020202020204" pitchFamily="34" charset="0"/>
              </a:rPr>
              <a:t>муніципального соціального </a:t>
            </a:r>
            <a:r>
              <a:rPr lang="uk-UA" i="1" dirty="0" smtClean="0">
                <a:latin typeface="Calibri" pitchFamily="34" charset="0"/>
                <a:cs typeface="Arial" panose="020B0604020202020204" pitchFamily="34" charset="0"/>
              </a:rPr>
              <a:t>житла, на яке встановлюється знижена квартплата. Це житло </a:t>
            </a:r>
            <a:r>
              <a:rPr lang="uk-UA" i="1" dirty="0">
                <a:latin typeface="Calibri" pitchFamily="34" charset="0"/>
                <a:cs typeface="Arial" panose="020B0604020202020204" pitchFamily="34" charset="0"/>
              </a:rPr>
              <a:t>за законом має становити як мінімум 20% житлового фонду в </a:t>
            </a:r>
            <a:r>
              <a:rPr lang="uk-UA" i="1" dirty="0" smtClean="0">
                <a:latin typeface="Calibri" pitchFamily="34" charset="0"/>
                <a:cs typeface="Arial" panose="020B0604020202020204" pitchFamily="34" charset="0"/>
              </a:rPr>
              <a:t>кожному муніципальному утворенні.</a:t>
            </a:r>
            <a:endParaRPr lang="uk-UA" i="1" dirty="0">
              <a:latin typeface="Calibri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92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053" y="712043"/>
            <a:ext cx="7886700" cy="644717"/>
          </a:xfrm>
        </p:spPr>
        <p:txBody>
          <a:bodyPr>
            <a:normAutofit/>
          </a:bodyPr>
          <a:lstStyle/>
          <a:p>
            <a:r>
              <a:rPr lang="uk-UA" sz="2400" b="1" i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Напрями </a:t>
            </a:r>
            <a:r>
              <a:rPr lang="uk-UA" sz="2400" b="1" i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сімейній політиці</a:t>
            </a:r>
            <a:r>
              <a:rPr lang="uk-UA" sz="2100" b="1" i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Естонії</a:t>
            </a:r>
            <a:endParaRPr lang="ru-RU" sz="2100" b="1" i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428625" y="1478805"/>
            <a:ext cx="827944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Поліпшення  житлових умов сімей з дітьми:</a:t>
            </a:r>
          </a:p>
          <a:p>
            <a:pPr algn="just"/>
            <a:endParaRPr lang="uk-UA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• Запровадження матеріальної підтримки на вирішення житлових проблем для багатодітних сімей;</a:t>
            </a:r>
          </a:p>
          <a:p>
            <a:pPr algn="just"/>
            <a:endParaRPr lang="uk-UA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uk-UA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Стимулювання </a:t>
            </a:r>
            <a:r>
              <a:rPr lang="uk-UA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зусиль домогосподарств по підвищенню енергоефективності,  модернізації та поліпшенню якості житлового фонду;</a:t>
            </a:r>
          </a:p>
          <a:p>
            <a:pPr algn="just"/>
            <a:endParaRPr lang="uk-UA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• Підтримка і розвиток муніципального фонду орендної житлової площі</a:t>
            </a:r>
          </a:p>
          <a:p>
            <a:pPr algn="just"/>
            <a:endParaRPr lang="uk-UA" sz="1800" dirty="0" smtClean="0">
              <a:solidFill>
                <a:srgbClr val="FF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• Приведення житла у відповідність до потреб різних груп осіб (літні люди, особи з інвалідністю, малолітні діти);</a:t>
            </a:r>
          </a:p>
          <a:p>
            <a:pPr algn="just"/>
            <a:endParaRPr lang="uk-UA" sz="1800" dirty="0" smtClean="0">
              <a:solidFill>
                <a:srgbClr val="FF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• Розширення можливостей отримання молодими сім'ями державного житла.</a:t>
            </a:r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2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7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Дякую за увагу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!</a:t>
            </a:r>
            <a:endParaRPr lang="ru-RU" b="1" i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739" y="428846"/>
            <a:ext cx="7772400" cy="1143000"/>
          </a:xfrm>
        </p:spPr>
        <p:txBody>
          <a:bodyPr/>
          <a:lstStyle/>
          <a:p>
            <a:r>
              <a:rPr lang="uk-UA" sz="2400" b="1" i="1" dirty="0">
                <a:solidFill>
                  <a:schemeClr val="accent6">
                    <a:lumMod val="75000"/>
                  </a:schemeClr>
                </a:solidFill>
              </a:rPr>
              <a:t>Народжуваність, смертність і природний приріст (убуток) </a:t>
            </a:r>
            <a:r>
              <a:rPr lang="uk-UA" sz="2400" b="1" i="1" dirty="0" smtClean="0">
                <a:solidFill>
                  <a:schemeClr val="accent6">
                    <a:lumMod val="75000"/>
                  </a:schemeClr>
                </a:solidFill>
              </a:rPr>
              <a:t>населення в </a:t>
            </a:r>
            <a:r>
              <a:rPr lang="uk-UA" sz="2400" b="1" i="1" dirty="0">
                <a:solidFill>
                  <a:schemeClr val="accent6">
                    <a:lumMod val="75000"/>
                  </a:schemeClr>
                </a:solidFill>
              </a:rPr>
              <a:t>Україні у </a:t>
            </a:r>
            <a:r>
              <a:rPr lang="uk-UA" sz="2400" b="1" i="1" dirty="0" smtClean="0">
                <a:solidFill>
                  <a:schemeClr val="accent6">
                    <a:lumMod val="75000"/>
                  </a:schemeClr>
                </a:solidFill>
              </a:rPr>
              <a:t>1990–201</a:t>
            </a:r>
            <a:r>
              <a:rPr lang="en-US" sz="2400" b="1" i="1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r>
              <a:rPr lang="uk-UA" sz="2400" b="1" i="1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uk-UA" sz="2400" b="1" i="1" dirty="0" smtClean="0">
                <a:solidFill>
                  <a:schemeClr val="accent6">
                    <a:lumMod val="75000"/>
                  </a:schemeClr>
                </a:solidFill>
              </a:rPr>
              <a:t>рр.</a:t>
            </a:r>
            <a:endParaRPr lang="ru-RU" sz="24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68523F3-9001-4BB5-A65D-ED36BF6EB4BC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2637547"/>
              </p:ext>
            </p:extLst>
          </p:nvPr>
        </p:nvGraphicFramePr>
        <p:xfrm>
          <a:off x="372139" y="1350335"/>
          <a:ext cx="8374985" cy="5284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Лист" r:id="rId4" imgW="6124534" imgH="3581289" progId="Excel.Sheet.8">
                  <p:embed/>
                </p:oleObj>
              </mc:Choice>
              <mc:Fallback>
                <p:oleObj name="Лист" r:id="rId4" imgW="6124534" imgH="3581289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2139" y="1350335"/>
                        <a:ext cx="8374985" cy="52843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101620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372" y="740734"/>
            <a:ext cx="7677150" cy="1143000"/>
          </a:xfrm>
        </p:spPr>
        <p:txBody>
          <a:bodyPr/>
          <a:lstStyle/>
          <a:p>
            <a:r>
              <a:rPr lang="uk-UA" sz="18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Частка респондентів із різних </a:t>
            </a:r>
            <a:r>
              <a:rPr lang="uk-UA" sz="18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вікових </a:t>
            </a:r>
            <a:r>
              <a:rPr lang="uk-UA" sz="18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 молоді, </a:t>
            </a:r>
            <a:r>
              <a:rPr lang="uk-UA" sz="18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 оцінили </a:t>
            </a:r>
            <a:r>
              <a:rPr lang="uk-UA" sz="18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18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18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окремі </a:t>
            </a:r>
            <a:r>
              <a:rPr lang="uk-UA" sz="18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фактори як «визначальні»  </a:t>
            </a:r>
            <a:r>
              <a:rPr lang="uk-UA" sz="18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щодо </a:t>
            </a:r>
            <a:r>
              <a:rPr lang="uk-UA" sz="18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готовності </a:t>
            </a:r>
            <a:r>
              <a:rPr lang="uk-UA" sz="18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</a:t>
            </a:r>
            <a:br>
              <a:rPr lang="uk-UA" sz="18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18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материнства/ </a:t>
            </a:r>
            <a:r>
              <a:rPr lang="uk-UA" sz="18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батьківства, %</a:t>
            </a:r>
            <a:endParaRPr lang="ru-RU" sz="1800" b="1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68523F3-9001-4BB5-A65D-ED36BF6EB4BC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graphicFrame>
        <p:nvGraphicFramePr>
          <p:cNvPr id="6" name="Диаграмма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3646804"/>
              </p:ext>
            </p:extLst>
          </p:nvPr>
        </p:nvGraphicFramePr>
        <p:xfrm>
          <a:off x="685800" y="1881963"/>
          <a:ext cx="7677150" cy="4661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2110637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37470" y="859383"/>
            <a:ext cx="72690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2000" i="1" dirty="0" smtClean="0">
                <a:solidFill>
                  <a:srgbClr val="2D2DB9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Думки респондентів із різних типів поселень щодо основних перепон для народження бажаної кількості дітей, %</a:t>
            </a:r>
            <a:endParaRPr lang="uk-UA" sz="2000" i="1" dirty="0">
              <a:solidFill>
                <a:srgbClr val="2D2DB9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167132"/>
              </p:ext>
            </p:extLst>
          </p:nvPr>
        </p:nvGraphicFramePr>
        <p:xfrm>
          <a:off x="767749" y="2157276"/>
          <a:ext cx="7858091" cy="331429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27291"/>
                <a:gridCol w="1303154"/>
                <a:gridCol w="1231328"/>
                <a:gridCol w="1448238"/>
                <a:gridCol w="1148080"/>
              </a:tblGrid>
              <a:tr h="36703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Перепони для народження бажаної кількості дітей</a:t>
                      </a:r>
                      <a:endParaRPr lang="uk-UA" sz="1400" i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Всі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респонденти</a:t>
                      </a:r>
                      <a:endParaRPr lang="uk-UA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з них респонденти</a:t>
                      </a:r>
                      <a:r>
                        <a:rPr lang="uk-UA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які проживають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06736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В обласному центрі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У міських поселеннях, крім обласних центрів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У сільській місцевості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43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Недостатність матеріального забезпечення сім’ї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i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54,7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6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Відсутність  належних  житлових умов</a:t>
                      </a:r>
                      <a:endParaRPr lang="uk-UA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41,0</a:t>
                      </a:r>
                      <a:endParaRPr lang="uk-UA" sz="1400" i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43,7</a:t>
                      </a:r>
                      <a:endParaRPr lang="uk-UA" sz="14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40,3</a:t>
                      </a:r>
                      <a:endParaRPr lang="uk-UA" sz="14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39,0</a:t>
                      </a:r>
                      <a:endParaRPr lang="uk-UA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Місце для номер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68523F3-9001-4BB5-A65D-ED36BF6EB4BC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961438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01748" y="787583"/>
            <a:ext cx="72690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2000" i="1" dirty="0" smtClean="0">
                <a:solidFill>
                  <a:srgbClr val="2D2DB9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Основні перепони для народження дітей у залежності від бажаного числа дітей ( % до відповідної групи респондентів)</a:t>
            </a:r>
            <a:endParaRPr lang="uk-UA" sz="2000" i="1" dirty="0">
              <a:solidFill>
                <a:srgbClr val="2D2DB9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283813"/>
              </p:ext>
            </p:extLst>
          </p:nvPr>
        </p:nvGraphicFramePr>
        <p:xfrm>
          <a:off x="553852" y="2066520"/>
          <a:ext cx="8034338" cy="4314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Документ" r:id="rId4" imgW="6549369" imgH="3044645" progId="Word.Document.12">
                  <p:embed/>
                </p:oleObj>
              </mc:Choice>
              <mc:Fallback>
                <p:oleObj name="Документ" r:id="rId4" imgW="6549369" imgH="304464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3852" y="2066520"/>
                        <a:ext cx="8034338" cy="43142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Місце для номера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68523F3-9001-4BB5-A65D-ED36BF6EB4BC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40730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36148" y="524332"/>
            <a:ext cx="7772400" cy="609600"/>
          </a:xfrm>
        </p:spPr>
        <p:txBody>
          <a:bodyPr/>
          <a:lstStyle/>
          <a:p>
            <a:r>
              <a:rPr lang="uk-UA" sz="24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Житлові проблеми  як причина розлучення</a:t>
            </a:r>
            <a:endParaRPr lang="ru-RU" sz="2400" b="1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68523F3-9001-4BB5-A65D-ED36BF6EB4BC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263579"/>
              </p:ext>
            </p:extLst>
          </p:nvPr>
        </p:nvGraphicFramePr>
        <p:xfrm>
          <a:off x="568774" y="1169027"/>
          <a:ext cx="8175814" cy="53183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7104"/>
                <a:gridCol w="1060266"/>
                <a:gridCol w="1055215"/>
                <a:gridCol w="1077093"/>
                <a:gridCol w="1072045"/>
                <a:gridCol w="1083826"/>
                <a:gridCol w="1060265"/>
              </a:tblGrid>
              <a:tr h="238322">
                <a:tc rowSpan="2">
                  <a:txBody>
                    <a:bodyPr/>
                    <a:lstStyle/>
                    <a:p>
                      <a:endParaRPr lang="uk-UA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Всі поселення</a:t>
                      </a:r>
                      <a:endParaRPr lang="uk-UA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Міські поселення</a:t>
                      </a:r>
                      <a:endParaRPr lang="uk-UA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Сільська місцевість</a:t>
                      </a:r>
                      <a:endParaRPr lang="uk-UA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667301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Назвали головною причиною, %</a:t>
                      </a:r>
                      <a:endParaRPr lang="uk-UA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Назвали однією з важливих причин, %</a:t>
                      </a:r>
                      <a:endParaRPr lang="uk-UA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Назвали головною причиною, %</a:t>
                      </a:r>
                      <a:endParaRPr lang="uk-UA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Назвали однією з важливих причин, %</a:t>
                      </a:r>
                      <a:endParaRPr lang="uk-UA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Назвали головною причиною, %</a:t>
                      </a:r>
                      <a:endParaRPr lang="uk-UA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Назвали однією з важливих причин, %</a:t>
                      </a:r>
                      <a:endParaRPr lang="uk-UA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1315">
                <a:tc>
                  <a:txBody>
                    <a:bodyPr/>
                    <a:lstStyle/>
                    <a:p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Неможливість мати дітей через стан здоров'я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457356">
                <a:tc>
                  <a:txBody>
                    <a:bodyPr/>
                    <a:lstStyle/>
                    <a:p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Незадоволеність інтимними (сексуальними) стосунками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220250">
                <a:tc>
                  <a:txBody>
                    <a:bodyPr/>
                    <a:lstStyle/>
                    <a:p>
                      <a:r>
                        <a:rPr lang="uk-UA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Житлові проблеми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</a:t>
                      </a:r>
                      <a:endParaRPr lang="uk-UA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14,5</a:t>
                      </a:r>
                      <a:endParaRPr lang="uk-UA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</a:t>
                      </a:r>
                      <a:endParaRPr lang="uk-UA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13,2</a:t>
                      </a:r>
                      <a:endParaRPr lang="uk-UA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uk-UA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18,8</a:t>
                      </a:r>
                      <a:endParaRPr lang="uk-UA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81315">
                <a:tc>
                  <a:txBody>
                    <a:bodyPr/>
                    <a:lstStyle/>
                    <a:p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Конфлікти через матеріальні труднощі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15,2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29,7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28,3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34,4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81315">
                <a:tc>
                  <a:txBody>
                    <a:bodyPr/>
                    <a:lstStyle/>
                    <a:p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Зловживання чоловіка (дружини)</a:t>
                      </a:r>
                      <a:r>
                        <a:rPr lang="uk-UA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алкоголем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21,4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11,2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21,7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12,3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20,3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8685">
                <a:tc>
                  <a:txBody>
                    <a:bodyPr/>
                    <a:lstStyle/>
                    <a:p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Вживання наркотиків чоловіком (дружиною)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210411">
                <a:tc>
                  <a:txBody>
                    <a:bodyPr/>
                    <a:lstStyle/>
                    <a:p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Насильство в сім'ї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7,6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206443">
                <a:tc>
                  <a:txBody>
                    <a:bodyPr/>
                    <a:lstStyle/>
                    <a:p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Подружня зрада, ревнощі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12,0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13,8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11,3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13,7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14,1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15,6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9.Конфлікт інтересів, відчуженість</a:t>
                      </a:r>
                      <a:r>
                        <a:rPr lang="uk-UA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 сімейних стосунках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24,6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23,6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22,2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29,7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32,8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47685">
                <a:tc>
                  <a:txBody>
                    <a:bodyPr/>
                    <a:lstStyle/>
                    <a:p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10.Конфлікти з родичами чоловіка (дружини)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15,2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15,1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17,2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38509">
                <a:tc>
                  <a:txBody>
                    <a:bodyPr/>
                    <a:lstStyle/>
                    <a:p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 Стан здоров'я шлюбного партнера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74768">
                <a:tc>
                  <a:txBody>
                    <a:bodyPr/>
                    <a:lstStyle/>
                    <a:p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 Інше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238322">
                <a:tc>
                  <a:txBody>
                    <a:bodyPr/>
                    <a:lstStyle/>
                    <a:p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 Не відповіли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7,6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</a:t>
                      </a:r>
                      <a:endParaRPr lang="uk-UA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951453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21360"/>
          </a:xfrm>
        </p:spPr>
        <p:txBody>
          <a:bodyPr/>
          <a:lstStyle/>
          <a:p>
            <a:r>
              <a:rPr lang="uk-UA" sz="24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Причини </a:t>
            </a:r>
            <a:r>
              <a:rPr lang="uk-UA" sz="24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розпаду шлюбного союзу, </a:t>
            </a:r>
            <a:br>
              <a:rPr lang="uk-UA" sz="24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4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 </a:t>
            </a:r>
            <a:r>
              <a:rPr lang="uk-UA" sz="24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розлучені особи  назвали головними, </a:t>
            </a:r>
            <a:r>
              <a:rPr lang="uk-UA" sz="24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24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68523F3-9001-4BB5-A65D-ED36BF6EB4BC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203290"/>
              </p:ext>
            </p:extLst>
          </p:nvPr>
        </p:nvGraphicFramePr>
        <p:xfrm>
          <a:off x="887413" y="1711325"/>
          <a:ext cx="7270750" cy="459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Лист" r:id="rId4" imgW="5067462" imgH="3200542" progId="Excel.Sheet.12">
                  <p:embed/>
                </p:oleObj>
              </mc:Choice>
              <mc:Fallback>
                <p:oleObj name="Лист" r:id="rId4" imgW="5067462" imgH="320054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87413" y="1711325"/>
                        <a:ext cx="7270750" cy="4591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9924777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38200" y="612757"/>
            <a:ext cx="71326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2800" i="1" dirty="0" smtClean="0">
                <a:solidFill>
                  <a:srgbClr val="2D2DB9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Житлові умови як важлива соціальна детермінанта  здоров’я населення</a:t>
            </a:r>
            <a:endParaRPr lang="uk-UA" sz="2800" i="1" dirty="0">
              <a:solidFill>
                <a:srgbClr val="2D2DB9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 bwMode="auto">
          <a:xfrm>
            <a:off x="534047" y="1676598"/>
            <a:ext cx="8131488" cy="4281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Незадовільні</a:t>
            </a:r>
            <a:r>
              <a:rPr kumimoji="0" lang="ru-RU" sz="20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uk-UA" sz="2000" b="1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житлові</a:t>
            </a:r>
            <a:r>
              <a:rPr kumimoji="0" lang="ru-RU" sz="20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uk-UA" sz="2000" b="1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умови </a:t>
            </a:r>
            <a:r>
              <a:rPr kumimoji="0" lang="uk-UA" sz="2000" i="1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разом зі злиднями, соціальним відчуженням та  слабкою системою охорони</a:t>
            </a:r>
            <a:r>
              <a:rPr kumimoji="0" lang="ru-RU" sz="2000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 </a:t>
            </a:r>
            <a:r>
              <a:rPr lang="ru-RU" sz="2000" i="1" dirty="0">
                <a:latin typeface="Calibri" pitchFamily="34" charset="0"/>
              </a:rPr>
              <a:t>здоров</a:t>
            </a:r>
            <a:r>
              <a:rPr lang="en-US" sz="2000" i="1" dirty="0">
                <a:latin typeface="Calibri" pitchFamily="34" charset="0"/>
              </a:rPr>
              <a:t>’</a:t>
            </a:r>
            <a:r>
              <a:rPr lang="ru-RU" sz="2000" i="1" dirty="0">
                <a:latin typeface="Calibri" pitchFamily="34" charset="0"/>
              </a:rPr>
              <a:t>я </a:t>
            </a:r>
            <a:r>
              <a:rPr kumimoji="0" lang="uk-UA" sz="2000" i="1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визнано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i="1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одними з основних соціальних причин поганого</a:t>
            </a:r>
            <a:r>
              <a:rPr kumimoji="0" lang="ru-RU" sz="2000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 здоров</a:t>
            </a:r>
            <a:r>
              <a:rPr kumimoji="0" lang="en-US" sz="2000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’</a:t>
            </a:r>
            <a:r>
              <a:rPr kumimoji="0" lang="ru-RU" sz="2000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я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1" u="none" strike="noStrike" kern="0" cap="none" spc="0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itchFamily="34" charset="0"/>
              </a:rPr>
              <a:t>Комісія з соціальних детермінант</a:t>
            </a:r>
            <a:r>
              <a:rPr kumimoji="0" 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itchFamily="34" charset="0"/>
              </a:rPr>
              <a:t> здоров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itchFamily="34" charset="0"/>
              </a:rPr>
              <a:t>’</a:t>
            </a:r>
            <a:r>
              <a:rPr kumimoji="0" 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itchFamily="34" charset="0"/>
              </a:rPr>
              <a:t>я </a:t>
            </a:r>
            <a:r>
              <a:rPr kumimoji="0" lang="ru-RU" sz="2000" b="0" i="1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itchFamily="34" charset="0"/>
              </a:rPr>
              <a:t>(КСДЗ</a:t>
            </a:r>
            <a:r>
              <a:rPr kumimoji="0" 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itchFamily="34" charset="0"/>
              </a:rPr>
              <a:t>)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400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000" i="1" dirty="0" smtClean="0">
                <a:solidFill>
                  <a:sysClr val="windowText" lastClr="000000"/>
                </a:solidFill>
                <a:latin typeface="Calibri" pitchFamily="34" charset="0"/>
              </a:rPr>
              <a:t>В Україні гостро стоїть проблема доступності </a:t>
            </a:r>
            <a:r>
              <a:rPr lang="uk-UA" sz="2000" b="1" i="1" dirty="0" smtClean="0">
                <a:solidFill>
                  <a:sysClr val="windowText" lastClr="000000"/>
                </a:solidFill>
                <a:latin typeface="Calibri" pitchFamily="34" charset="0"/>
              </a:rPr>
              <a:t>якісного житла </a:t>
            </a:r>
            <a:r>
              <a:rPr lang="uk-UA" sz="2000" i="1" dirty="0" smtClean="0">
                <a:solidFill>
                  <a:sysClr val="windowText" lastClr="000000"/>
                </a:solidFill>
                <a:latin typeface="Calibri" pitchFamily="34" charset="0"/>
              </a:rPr>
              <a:t>для осіб з особливими потребами, що зумовлені станом </a:t>
            </a:r>
            <a:r>
              <a:rPr lang="uk-UA" sz="2000" i="1" dirty="0" err="1" smtClean="0">
                <a:solidFill>
                  <a:sysClr val="windowText" lastClr="000000"/>
                </a:solidFill>
                <a:latin typeface="Calibri" pitchFamily="34" charset="0"/>
              </a:rPr>
              <a:t>здоров</a:t>
            </a:r>
            <a:r>
              <a:rPr lang="en-US" sz="2000" i="1" dirty="0" smtClean="0">
                <a:solidFill>
                  <a:sysClr val="windowText" lastClr="000000"/>
                </a:solidFill>
                <a:latin typeface="Calibri" pitchFamily="34" charset="0"/>
              </a:rPr>
              <a:t>’</a:t>
            </a:r>
            <a:r>
              <a:rPr lang="uk-UA" sz="2000" i="1" dirty="0" smtClean="0">
                <a:solidFill>
                  <a:sysClr val="windowText" lastClr="000000"/>
                </a:solidFill>
                <a:latin typeface="Calibri" pitchFamily="34" charset="0"/>
              </a:rPr>
              <a:t>я. Це, зокрема, стосується літніх осіб та осіб з інвалідністю, які здебільшого проживають у старому житловому фонді, в помешканнях, що давно не ремонтувалися тощо.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400" i="1" dirty="0" smtClean="0">
              <a:solidFill>
                <a:sysClr val="windowText" lastClr="000000"/>
              </a:solidFill>
              <a:latin typeface="Calibri" pitchFamily="34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000" i="1" dirty="0" smtClean="0">
                <a:solidFill>
                  <a:sysClr val="windowText" lastClr="000000"/>
                </a:solidFill>
                <a:latin typeface="Calibri" pitchFamily="34" charset="0"/>
              </a:rPr>
              <a:t>У зв</a:t>
            </a:r>
            <a:r>
              <a:rPr lang="en-US" sz="2000" i="1" dirty="0" smtClean="0">
                <a:solidFill>
                  <a:sysClr val="windowText" lastClr="000000"/>
                </a:solidFill>
                <a:latin typeface="Calibri" pitchFamily="34" charset="0"/>
              </a:rPr>
              <a:t>’</a:t>
            </a:r>
            <a:r>
              <a:rPr lang="uk-UA" sz="2000" i="1" dirty="0" err="1" smtClean="0">
                <a:solidFill>
                  <a:sysClr val="windowText" lastClr="000000"/>
                </a:solidFill>
                <a:latin typeface="Calibri" pitchFamily="34" charset="0"/>
              </a:rPr>
              <a:t>язку</a:t>
            </a:r>
            <a:r>
              <a:rPr lang="uk-UA" sz="2000" i="1" dirty="0" smtClean="0">
                <a:solidFill>
                  <a:sysClr val="windowText" lastClr="000000"/>
                </a:solidFill>
                <a:latin typeface="Calibri" pitchFamily="34" charset="0"/>
              </a:rPr>
              <a:t> з демографічним старінням в Україні актуалізується й завдання</a:t>
            </a:r>
            <a:r>
              <a:rPr lang="en-US" sz="2000" i="1" dirty="0" smtClean="0">
                <a:solidFill>
                  <a:sysClr val="windowText" lastClr="000000"/>
                </a:solidFill>
                <a:latin typeface="Calibri" pitchFamily="34" charset="0"/>
              </a:rPr>
              <a:t> c</a:t>
            </a:r>
            <a:r>
              <a:rPr lang="uk-UA" sz="2000" i="1" dirty="0" smtClean="0">
                <a:solidFill>
                  <a:sysClr val="windowText" lastClr="000000"/>
                </a:solidFill>
                <a:latin typeface="Calibri" pitchFamily="34" charset="0"/>
              </a:rPr>
              <a:t>творення комфортного середовища проживання для людей похилого віку та осіб з інвалідністю, у тому числі  відповідного обладнання житлового фонду (підйомники, пандуси тощо) для безперешкодного пересування.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68523F3-9001-4BB5-A65D-ED36BF6EB4BC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2198049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63600"/>
            <a:ext cx="8016240" cy="1053232"/>
          </a:xfrm>
        </p:spPr>
        <p:txBody>
          <a:bodyPr>
            <a:noAutofit/>
          </a:bodyPr>
          <a:lstStyle/>
          <a:p>
            <a:r>
              <a:rPr lang="uk-UA" sz="18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Частка домогосподарств, які використовували грошову допомогу від трудових мігрантів на придбання житла, реконструкцію будинку або квартири, серед усіх домогосподарств-отримувачів грошової допомоги від трудових мігрантів, за економічними зонами України, %</a:t>
            </a:r>
            <a:endParaRPr lang="ru-RU" sz="1800" b="1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5286639"/>
              </p:ext>
            </p:extLst>
          </p:nvPr>
        </p:nvGraphicFramePr>
        <p:xfrm>
          <a:off x="457200" y="2205038"/>
          <a:ext cx="8229600" cy="3921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Місце для номера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F8F5F5-D3FC-4E21-BAA9-285BE27ACE59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982307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ИДСД-заготовка">
  <a:themeElements>
    <a:clrScheme name="1_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ИДСД-заготовка</Template>
  <TotalTime>7673</TotalTime>
  <Words>1332</Words>
  <Application>Microsoft Office PowerPoint</Application>
  <PresentationFormat>Экран (4:3)</PresentationFormat>
  <Paragraphs>217</Paragraphs>
  <Slides>15</Slides>
  <Notes>12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ИДСД-заготовка</vt:lpstr>
      <vt:lpstr>Лист</vt:lpstr>
      <vt:lpstr>Документ</vt:lpstr>
      <vt:lpstr>Житлові умови та демографічна ситуація: точки перетину</vt:lpstr>
      <vt:lpstr>Народжуваність, смертність і природний приріст (убуток) населення в Україні у 1990–2015  рр.</vt:lpstr>
      <vt:lpstr>Частка респондентів із різних вікових груп молоді, які оцінили  окремі фактори як «визначальні»  щодо готовності до  материнства/ батьківства, %</vt:lpstr>
      <vt:lpstr>Презентация PowerPoint</vt:lpstr>
      <vt:lpstr>Презентация PowerPoint</vt:lpstr>
      <vt:lpstr>Житлові проблеми  як причина розлучення</vt:lpstr>
      <vt:lpstr>Причини розпаду шлюбного союзу,  які розлучені особи  назвали головними, %</vt:lpstr>
      <vt:lpstr>Презентация PowerPoint</vt:lpstr>
      <vt:lpstr>Частка домогосподарств, які використовували грошову допомогу від трудових мігрантів на придбання житла, реконструкцію будинку або квартири, серед усіх домогосподарств-отримувачів грошової допомоги від трудових мігрантів, за економічними зонами України, %</vt:lpstr>
      <vt:lpstr>Середня кількість кімнат на одну особу в домогосподарствах з дітьми та сумарна народжуваність в різних європейських країнах</vt:lpstr>
      <vt:lpstr>Зарубіжні дослідження, що засвідчують зв’язок демографічних процесів з житловими умовами</vt:lpstr>
      <vt:lpstr>Наявність житла й витрати на нього  та дітородна поведінка  </vt:lpstr>
      <vt:lpstr>Презентация PowerPoint</vt:lpstr>
      <vt:lpstr>Напрями в сімейній політиці Естонії</vt:lpstr>
      <vt:lpstr>Дякую за увагу!</vt:lpstr>
    </vt:vector>
  </TitlesOfParts>
  <Company>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Samsung</cp:lastModifiedBy>
  <cp:revision>780</cp:revision>
  <cp:lastPrinted>2017-06-21T13:17:35Z</cp:lastPrinted>
  <dcterms:created xsi:type="dcterms:W3CDTF">2011-11-08T12:25:38Z</dcterms:created>
  <dcterms:modified xsi:type="dcterms:W3CDTF">2017-06-22T06:58:02Z</dcterms:modified>
</cp:coreProperties>
</file>