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ome\Downloads\&#1055;&#1077;&#1088;&#1077;&#1085;&#1072;&#1089;&#1077;&#1083;&#1077;&#1085;&#1085;&#1103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ome\Downloads\&#1055;&#1077;&#1088;&#1077;&#1085;&#1072;&#1089;&#1077;&#1083;&#1077;&#1085;&#1085;&#1103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ome\Downloads\&#1053;&#1086;&#1074;&#1080;&#1081;%20&#1051;&#1080;&#1089;&#1090;%20Microsoft%20Exce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ome\Downloads\&#1053;&#1086;&#1074;&#1080;&#1081;%20&#1051;&#1080;&#1089;&#1090;%20Microsoft%20Exce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ome\Downloads\&#1055;&#1077;&#1088;&#1077;&#1085;&#1072;&#1089;&#1077;&#1083;&#1077;&#1085;&#1085;&#1103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ome\Downloads\&#1055;&#1077;&#1088;&#1077;&#1085;&#1072;&#1089;&#1077;&#1083;&#1077;&#1085;&#1085;&#1103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ome\Downloads\&#1053;&#1086;&#1074;&#1080;&#1081;%20&#1051;&#1080;&#1089;&#1090;%20Microsoft%20Excel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ome\Downloads\&#1053;&#1086;&#1074;&#1080;&#1081;%20&#1051;&#1080;&#1089;&#1090;%20Microsoft%20Excel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00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0540540540540543E-2"/>
          <c:y val="2.4528050704700315E-2"/>
          <c:w val="0.94256756756756754"/>
          <c:h val="0.7770303082913062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Лист2!$B$39</c:f>
              <c:strCache>
                <c:ptCount val="1"/>
                <c:pt idx="0">
                  <c:v>Всі країни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numRef>
              <c:f>Лист2!$A$40:$A$46</c:f>
              <c:numCache>
                <c:formatCode>General</c:formatCode>
                <c:ptCount val="7"/>
                <c:pt idx="0">
                  <c:v>1900</c:v>
                </c:pt>
                <c:pt idx="1">
                  <c:v>1920</c:v>
                </c:pt>
                <c:pt idx="2">
                  <c:v>1940</c:v>
                </c:pt>
                <c:pt idx="3">
                  <c:v>1960</c:v>
                </c:pt>
                <c:pt idx="4">
                  <c:v>1980</c:v>
                </c:pt>
                <c:pt idx="5">
                  <c:v>2000</c:v>
                </c:pt>
                <c:pt idx="6">
                  <c:v>2020</c:v>
                </c:pt>
              </c:numCache>
            </c:numRef>
          </c:cat>
          <c:val>
            <c:numRef>
              <c:f>Лист2!$B$40:$B$46</c:f>
              <c:numCache>
                <c:formatCode>General</c:formatCode>
                <c:ptCount val="7"/>
                <c:pt idx="0">
                  <c:v>5.2</c:v>
                </c:pt>
                <c:pt idx="1">
                  <c:v>5.8</c:v>
                </c:pt>
                <c:pt idx="2">
                  <c:v>6.3</c:v>
                </c:pt>
                <c:pt idx="3">
                  <c:v>6.7</c:v>
                </c:pt>
                <c:pt idx="4">
                  <c:v>7.2</c:v>
                </c:pt>
                <c:pt idx="5">
                  <c:v>6.4</c:v>
                </c:pt>
                <c:pt idx="6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02-41B9-B1C8-64B39C721EC7}"/>
            </c:ext>
          </c:extLst>
        </c:ser>
        <c:ser>
          <c:idx val="1"/>
          <c:order val="1"/>
          <c:tx>
            <c:strRef>
              <c:f>Лист2!$C$39</c:f>
              <c:strCache>
                <c:ptCount val="1"/>
                <c:pt idx="0">
                  <c:v>Розвинуті країни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numRef>
              <c:f>Лист2!$A$40:$A$46</c:f>
              <c:numCache>
                <c:formatCode>General</c:formatCode>
                <c:ptCount val="7"/>
                <c:pt idx="0">
                  <c:v>1900</c:v>
                </c:pt>
                <c:pt idx="1">
                  <c:v>1920</c:v>
                </c:pt>
                <c:pt idx="2">
                  <c:v>1940</c:v>
                </c:pt>
                <c:pt idx="3">
                  <c:v>1960</c:v>
                </c:pt>
                <c:pt idx="4">
                  <c:v>1980</c:v>
                </c:pt>
                <c:pt idx="5">
                  <c:v>2000</c:v>
                </c:pt>
                <c:pt idx="6">
                  <c:v>2020</c:v>
                </c:pt>
              </c:numCache>
            </c:numRef>
          </c:cat>
          <c:val>
            <c:numRef>
              <c:f>Лист2!$C$40:$C$46</c:f>
              <c:numCache>
                <c:formatCode>General</c:formatCode>
                <c:ptCount val="7"/>
                <c:pt idx="0">
                  <c:v>3.9</c:v>
                </c:pt>
                <c:pt idx="1">
                  <c:v>4.0999999999999996</c:v>
                </c:pt>
                <c:pt idx="2">
                  <c:v>3.2</c:v>
                </c:pt>
                <c:pt idx="3">
                  <c:v>3.4</c:v>
                </c:pt>
                <c:pt idx="4">
                  <c:v>2.4</c:v>
                </c:pt>
                <c:pt idx="5">
                  <c:v>2</c:v>
                </c:pt>
                <c:pt idx="6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02-41B9-B1C8-64B39C721E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7732352"/>
        <c:axId val="179204480"/>
        <c:axId val="0"/>
      </c:bar3DChart>
      <c:catAx>
        <c:axId val="1277323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uk-UA" sz="1400" b="1" dirty="0">
                    <a:solidFill>
                      <a:schemeClr val="tx1"/>
                    </a:solidFill>
                  </a:rPr>
                  <a:t>Роки</a:t>
                </a:r>
              </a:p>
            </c:rich>
          </c:tx>
          <c:layout>
            <c:manualLayout>
              <c:xMode val="edge"/>
              <c:yMode val="edge"/>
              <c:x val="0.47070680288558037"/>
              <c:y val="0.8671733583346247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79204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9204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uk-UA" sz="1400" b="1" dirty="0">
                    <a:solidFill>
                      <a:schemeClr val="tx1"/>
                    </a:solidFill>
                  </a:rPr>
                  <a:t>Осіб на одне житлове приміщення</a:t>
                </a:r>
              </a:p>
            </c:rich>
          </c:tx>
          <c:layout>
            <c:manualLayout>
              <c:xMode val="edge"/>
              <c:yMode val="edge"/>
              <c:x val="0.18013871474598062"/>
              <c:y val="0.1842852271252965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27732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6495911689663787"/>
          <c:y val="0.26554970432918668"/>
          <c:w val="0.20199466695940552"/>
          <c:h val="0.315493201935486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[Перенаселення.xlsx]Аркуш1!$B$34</c:f>
              <c:strCache>
                <c:ptCount val="1"/>
                <c:pt idx="0">
                  <c:v>Місто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[Перенаселення.xlsx]Аркуш1!$A$35:$A$41</c:f>
              <c:strCache>
                <c:ptCount val="7"/>
                <c:pt idx="0">
                  <c:v>З дітьми</c:v>
                </c:pt>
                <c:pt idx="1">
                  <c:v>з 1 дитиною</c:v>
                </c:pt>
                <c:pt idx="2">
                  <c:v>з 2 дітьми</c:v>
                </c:pt>
                <c:pt idx="3">
                  <c:v>з 3 та більше</c:v>
                </c:pt>
                <c:pt idx="4">
                  <c:v>Без дітей</c:v>
                </c:pt>
                <c:pt idx="5">
                  <c:v>всі працездатного віку</c:v>
                </c:pt>
                <c:pt idx="6">
                  <c:v>всі пенсіонери</c:v>
                </c:pt>
              </c:strCache>
            </c:strRef>
          </c:cat>
          <c:val>
            <c:numRef>
              <c:f>[Перенаселення.xlsx]Аркуш1!$B$35:$B$41</c:f>
              <c:numCache>
                <c:formatCode>0.00</c:formatCode>
                <c:ptCount val="7"/>
                <c:pt idx="0">
                  <c:v>1.6352122855345586</c:v>
                </c:pt>
                <c:pt idx="1">
                  <c:v>1.554946684978034</c:v>
                </c:pt>
                <c:pt idx="2">
                  <c:v>1.9251851723208102</c:v>
                </c:pt>
                <c:pt idx="3">
                  <c:v>2.0648173328185409</c:v>
                </c:pt>
                <c:pt idx="4">
                  <c:v>0.91613251329003809</c:v>
                </c:pt>
                <c:pt idx="5">
                  <c:v>1.0333859464284765</c:v>
                </c:pt>
                <c:pt idx="6">
                  <c:v>0.70949237814969424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75-4858-868A-1705A74CC2CF}"/>
            </c:ext>
          </c:extLst>
        </c:ser>
        <c:ser>
          <c:idx val="1"/>
          <c:order val="1"/>
          <c:tx>
            <c:strRef>
              <c:f>[Перенаселення.xlsx]Аркуш1!$C$34</c:f>
              <c:strCache>
                <c:ptCount val="1"/>
                <c:pt idx="0">
                  <c:v>Село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[Перенаселення.xlsx]Аркуш1!$A$35:$A$41</c:f>
              <c:strCache>
                <c:ptCount val="7"/>
                <c:pt idx="0">
                  <c:v>З дітьми</c:v>
                </c:pt>
                <c:pt idx="1">
                  <c:v>з 1 дитиною</c:v>
                </c:pt>
                <c:pt idx="2">
                  <c:v>з 2 дітьми</c:v>
                </c:pt>
                <c:pt idx="3">
                  <c:v>з 3 та більше</c:v>
                </c:pt>
                <c:pt idx="4">
                  <c:v>Без дітей</c:v>
                </c:pt>
                <c:pt idx="5">
                  <c:v>всі працездатного віку</c:v>
                </c:pt>
                <c:pt idx="6">
                  <c:v>всі пенсіонери</c:v>
                </c:pt>
              </c:strCache>
            </c:strRef>
          </c:cat>
          <c:val>
            <c:numRef>
              <c:f>[Перенаселення.xlsx]Аркуш1!$C$35:$C$41</c:f>
              <c:numCache>
                <c:formatCode>0.00</c:formatCode>
                <c:ptCount val="7"/>
                <c:pt idx="0">
                  <c:v>1.4620687866413951</c:v>
                </c:pt>
                <c:pt idx="1">
                  <c:v>1.3307495593421235</c:v>
                </c:pt>
                <c:pt idx="2">
                  <c:v>1.7093540285690878</c:v>
                </c:pt>
                <c:pt idx="3">
                  <c:v>1.8415703934609573</c:v>
                </c:pt>
                <c:pt idx="4">
                  <c:v>0.72335518683634237</c:v>
                </c:pt>
                <c:pt idx="5">
                  <c:v>0.78361921035463311</c:v>
                </c:pt>
                <c:pt idx="6">
                  <c:v>0.56993792329275639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75-4858-868A-1705A74CC2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1162472"/>
        <c:axId val="481166408"/>
      </c:barChart>
      <c:catAx>
        <c:axId val="481162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81166408"/>
        <c:crosses val="autoZero"/>
        <c:auto val="1"/>
        <c:lblAlgn val="ctr"/>
        <c:lblOffset val="100"/>
        <c:noMultiLvlLbl val="0"/>
      </c:catAx>
      <c:valAx>
        <c:axId val="481166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81162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15068132526338"/>
          <c:y val="0.90385253746722405"/>
          <c:w val="0.56579703704419326"/>
          <c:h val="7.6199150128590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254130012490196E-2"/>
          <c:y val="3.8783952807505448E-2"/>
          <c:w val="0.77900673774743323"/>
          <c:h val="0.638503816748498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[Перенаселення.xlsx]Аркуш1!$B$6</c:f>
              <c:strCache>
                <c:ptCount val="1"/>
                <c:pt idx="0">
                  <c:v>Місто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[Перенаселення.xlsx]Аркуш1!$A$7:$A$13</c:f>
              <c:strCache>
                <c:ptCount val="7"/>
                <c:pt idx="0">
                  <c:v>З дітьми</c:v>
                </c:pt>
                <c:pt idx="1">
                  <c:v>з 1 дитиною</c:v>
                </c:pt>
                <c:pt idx="2">
                  <c:v>з 2 дітьми</c:v>
                </c:pt>
                <c:pt idx="3">
                  <c:v>з 3 та більше</c:v>
                </c:pt>
                <c:pt idx="4">
                  <c:v>Без дітей</c:v>
                </c:pt>
                <c:pt idx="5">
                  <c:v>всі працездатного віку</c:v>
                </c:pt>
                <c:pt idx="6">
                  <c:v>всі пенсіонери</c:v>
                </c:pt>
              </c:strCache>
            </c:strRef>
          </c:cat>
          <c:val>
            <c:numRef>
              <c:f>[Перенаселення.xlsx]Аркуш1!$B$7:$B$13</c:f>
              <c:numCache>
                <c:formatCode>0.0</c:formatCode>
                <c:ptCount val="7"/>
                <c:pt idx="0">
                  <c:v>92.1</c:v>
                </c:pt>
                <c:pt idx="1">
                  <c:v>91</c:v>
                </c:pt>
                <c:pt idx="2">
                  <c:v>95.2</c:v>
                </c:pt>
                <c:pt idx="3">
                  <c:v>96.5</c:v>
                </c:pt>
                <c:pt idx="4">
                  <c:v>53.7</c:v>
                </c:pt>
                <c:pt idx="5">
                  <c:v>63.4</c:v>
                </c:pt>
                <c:pt idx="6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0B-49FA-A37C-9132C5E47A3B}"/>
            </c:ext>
          </c:extLst>
        </c:ser>
        <c:ser>
          <c:idx val="1"/>
          <c:order val="1"/>
          <c:tx>
            <c:strRef>
              <c:f>[Перенаселення.xlsx]Аркуш1!$C$6</c:f>
              <c:strCache>
                <c:ptCount val="1"/>
                <c:pt idx="0">
                  <c:v>Село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[Перенаселення.xlsx]Аркуш1!$A$7:$A$13</c:f>
              <c:strCache>
                <c:ptCount val="7"/>
                <c:pt idx="0">
                  <c:v>З дітьми</c:v>
                </c:pt>
                <c:pt idx="1">
                  <c:v>з 1 дитиною</c:v>
                </c:pt>
                <c:pt idx="2">
                  <c:v>з 2 дітьми</c:v>
                </c:pt>
                <c:pt idx="3">
                  <c:v>з 3 та більше</c:v>
                </c:pt>
                <c:pt idx="4">
                  <c:v>Без дітей</c:v>
                </c:pt>
                <c:pt idx="5">
                  <c:v>всі працездатного віку</c:v>
                </c:pt>
                <c:pt idx="6">
                  <c:v>всі пенсіонери</c:v>
                </c:pt>
              </c:strCache>
            </c:strRef>
          </c:cat>
          <c:val>
            <c:numRef>
              <c:f>[Перенаселення.xlsx]Аркуш1!$C$7:$C$13</c:f>
              <c:numCache>
                <c:formatCode>0.0</c:formatCode>
                <c:ptCount val="7"/>
                <c:pt idx="0">
                  <c:v>85.8</c:v>
                </c:pt>
                <c:pt idx="1">
                  <c:v>83.2</c:v>
                </c:pt>
                <c:pt idx="2">
                  <c:v>90.3</c:v>
                </c:pt>
                <c:pt idx="3">
                  <c:v>95.9</c:v>
                </c:pt>
                <c:pt idx="4">
                  <c:v>32</c:v>
                </c:pt>
                <c:pt idx="5">
                  <c:v>35.9</c:v>
                </c:pt>
                <c:pt idx="6">
                  <c:v>19.100000000000001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0B-49FA-A37C-9132C5E47A3B}"/>
            </c:ext>
          </c:extLst>
        </c:ser>
        <c:ser>
          <c:idx val="2"/>
          <c:order val="2"/>
          <c:tx>
            <c:strRef>
              <c:f>[Перенаселення.xlsx]Аркуш1!$D$6</c:f>
              <c:strCache>
                <c:ptCount val="1"/>
                <c:pt idx="0">
                  <c:v>Разом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[Перенаселення.xlsx]Аркуш1!$A$7:$A$13</c:f>
              <c:strCache>
                <c:ptCount val="7"/>
                <c:pt idx="0">
                  <c:v>З дітьми</c:v>
                </c:pt>
                <c:pt idx="1">
                  <c:v>з 1 дитиною</c:v>
                </c:pt>
                <c:pt idx="2">
                  <c:v>з 2 дітьми</c:v>
                </c:pt>
                <c:pt idx="3">
                  <c:v>з 3 та більше</c:v>
                </c:pt>
                <c:pt idx="4">
                  <c:v>Без дітей</c:v>
                </c:pt>
                <c:pt idx="5">
                  <c:v>всі працездатного віку</c:v>
                </c:pt>
                <c:pt idx="6">
                  <c:v>всі пенсіонери</c:v>
                </c:pt>
              </c:strCache>
            </c:strRef>
          </c:cat>
          <c:val>
            <c:numRef>
              <c:f>[Перенаселення.xlsx]Аркуш1!$D$7:$D$13</c:f>
              <c:numCache>
                <c:formatCode>0.0</c:formatCode>
                <c:ptCount val="7"/>
                <c:pt idx="0">
                  <c:v>90.2</c:v>
                </c:pt>
                <c:pt idx="1">
                  <c:v>89</c:v>
                </c:pt>
                <c:pt idx="2">
                  <c:v>93.7</c:v>
                </c:pt>
                <c:pt idx="3">
                  <c:v>96.1</c:v>
                </c:pt>
                <c:pt idx="4">
                  <c:v>47</c:v>
                </c:pt>
                <c:pt idx="5">
                  <c:v>56.6</c:v>
                </c:pt>
                <c:pt idx="6">
                  <c:v>29.3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0B-49FA-A37C-9132C5E47A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9186800"/>
        <c:axId val="469187456"/>
      </c:barChart>
      <c:catAx>
        <c:axId val="469186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69187456"/>
        <c:crosses val="autoZero"/>
        <c:auto val="0"/>
        <c:lblAlgn val="ctr"/>
        <c:lblOffset val="100"/>
        <c:noMultiLvlLbl val="0"/>
      </c:catAx>
      <c:valAx>
        <c:axId val="46918745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69186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5992250195114028"/>
          <c:y val="0.17246122420903143"/>
          <c:w val="0.13967990649748233"/>
          <c:h val="0.406539769547911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'[Новий Лист Microsoft Excel.xlsx]Лист1'!$K$7</c:f>
              <c:strCache>
                <c:ptCount val="1"/>
                <c:pt idx="0">
                  <c:v>рівень перенаселення житла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'[Новий Лист Microsoft Excel.xlsx]Лист1'!$J$8:$J$17</c:f>
              <c:strCach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strCache>
            </c:strRef>
          </c:cat>
          <c:val>
            <c:numRef>
              <c:f>'[Новий Лист Microsoft Excel.xlsx]Лист1'!$K$8:$K$17</c:f>
              <c:numCache>
                <c:formatCode>###0.0%</c:formatCode>
                <c:ptCount val="10"/>
                <c:pt idx="0">
                  <c:v>0.57199999999999995</c:v>
                </c:pt>
                <c:pt idx="1">
                  <c:v>0.49</c:v>
                </c:pt>
                <c:pt idx="2">
                  <c:v>0.47</c:v>
                </c:pt>
                <c:pt idx="3">
                  <c:v>0.45</c:v>
                </c:pt>
                <c:pt idx="4">
                  <c:v>0.44</c:v>
                </c:pt>
                <c:pt idx="5">
                  <c:v>0.43</c:v>
                </c:pt>
                <c:pt idx="6">
                  <c:v>0.39</c:v>
                </c:pt>
                <c:pt idx="7">
                  <c:v>0.37</c:v>
                </c:pt>
                <c:pt idx="8">
                  <c:v>0.34</c:v>
                </c:pt>
                <c:pt idx="9">
                  <c:v>0.33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348-4247-9A2D-8DAB114C7F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8164976"/>
        <c:axId val="428160056"/>
      </c:lineChart>
      <c:catAx>
        <c:axId val="4281649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uk-UA"/>
                  <a:t>децильні групи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uk-UA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28160056"/>
        <c:crosses val="autoZero"/>
        <c:auto val="1"/>
        <c:lblAlgn val="ctr"/>
        <c:lblOffset val="100"/>
        <c:noMultiLvlLbl val="0"/>
      </c:catAx>
      <c:valAx>
        <c:axId val="42816005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28164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770432568759236E-2"/>
          <c:y val="3.3354292051840984E-2"/>
          <c:w val="0.93175303990107017"/>
          <c:h val="0.7422029736159583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F01-4C48-A7D2-EC2DD7F9C9C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'[Новий Лист Microsoft Excel.xlsx]Лист1'!$F$3:$F$25</c:f>
              <c:strCache>
                <c:ptCount val="23"/>
                <c:pt idx="0">
                  <c:v>Украна</c:v>
                </c:pt>
                <c:pt idx="1">
                  <c:v>Румунія</c:v>
                </c:pt>
                <c:pt idx="2">
                  <c:v>Угорщина</c:v>
                </c:pt>
                <c:pt idx="3">
                  <c:v>Польща</c:v>
                </c:pt>
                <c:pt idx="4">
                  <c:v>Болгарія</c:v>
                </c:pt>
                <c:pt idx="5">
                  <c:v>Хорватія</c:v>
                </c:pt>
                <c:pt idx="6">
                  <c:v>Латвія</c:v>
                </c:pt>
                <c:pt idx="7">
                  <c:v>Словаччина</c:v>
                </c:pt>
                <c:pt idx="8">
                  <c:v>Литва</c:v>
                </c:pt>
                <c:pt idx="9">
                  <c:v>Греція</c:v>
                </c:pt>
                <c:pt idx="10">
                  <c:v>Італія</c:v>
                </c:pt>
                <c:pt idx="11">
                  <c:v>Чехія</c:v>
                </c:pt>
                <c:pt idx="12">
                  <c:v>Австрія</c:v>
                </c:pt>
                <c:pt idx="13">
                  <c:v>Словенія</c:v>
                </c:pt>
                <c:pt idx="14">
                  <c:v>Швеція</c:v>
                </c:pt>
                <c:pt idx="15">
                  <c:v>Португалія</c:v>
                </c:pt>
                <c:pt idx="16">
                  <c:v>Данія</c:v>
                </c:pt>
                <c:pt idx="17">
                  <c:v>Британія</c:v>
                </c:pt>
                <c:pt idx="18">
                  <c:v>Франція</c:v>
                </c:pt>
                <c:pt idx="19">
                  <c:v>Фінляндія</c:v>
                </c:pt>
                <c:pt idx="20">
                  <c:v>Германія</c:v>
                </c:pt>
                <c:pt idx="21">
                  <c:v>Іспанія</c:v>
                </c:pt>
                <c:pt idx="22">
                  <c:v>Бельгія</c:v>
                </c:pt>
              </c:strCache>
            </c:strRef>
          </c:cat>
          <c:val>
            <c:numRef>
              <c:f>'[Новий Лист Microsoft Excel.xlsx]Лист1'!$G$3:$G$25</c:f>
              <c:numCache>
                <c:formatCode>0%</c:formatCode>
                <c:ptCount val="23"/>
                <c:pt idx="0">
                  <c:v>0.55300000000000005</c:v>
                </c:pt>
                <c:pt idx="1">
                  <c:v>0.52300000000000002</c:v>
                </c:pt>
                <c:pt idx="2">
                  <c:v>0.44600000000000001</c:v>
                </c:pt>
                <c:pt idx="3">
                  <c:v>0.442</c:v>
                </c:pt>
                <c:pt idx="4">
                  <c:v>0.433</c:v>
                </c:pt>
                <c:pt idx="5">
                  <c:v>0.42099999999999999</c:v>
                </c:pt>
                <c:pt idx="6">
                  <c:v>0.39800000000000002</c:v>
                </c:pt>
                <c:pt idx="7">
                  <c:v>0.38600000000000001</c:v>
                </c:pt>
                <c:pt idx="8">
                  <c:v>0.28299999999999997</c:v>
                </c:pt>
                <c:pt idx="9">
                  <c:v>0.27400000000000002</c:v>
                </c:pt>
                <c:pt idx="10">
                  <c:v>0.27300000000000002</c:v>
                </c:pt>
                <c:pt idx="11">
                  <c:v>0.19900000000000001</c:v>
                </c:pt>
                <c:pt idx="12">
                  <c:v>0.153</c:v>
                </c:pt>
                <c:pt idx="13">
                  <c:v>0.14799999999999999</c:v>
                </c:pt>
                <c:pt idx="14">
                  <c:v>0.107</c:v>
                </c:pt>
                <c:pt idx="15">
                  <c:v>0.10299999999999999</c:v>
                </c:pt>
                <c:pt idx="16">
                  <c:v>8.1000000000000003E-2</c:v>
                </c:pt>
                <c:pt idx="17">
                  <c:v>7.1999999999999995E-2</c:v>
                </c:pt>
                <c:pt idx="18">
                  <c:v>7.0999999999999994E-2</c:v>
                </c:pt>
                <c:pt idx="19">
                  <c:v>7.0000000000000007E-2</c:v>
                </c:pt>
                <c:pt idx="20">
                  <c:v>6.6000000000000003E-2</c:v>
                </c:pt>
                <c:pt idx="21">
                  <c:v>5.2999999999999999E-2</c:v>
                </c:pt>
                <c:pt idx="22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01-4C48-A7D2-EC2DD7F9C9C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1631480"/>
        <c:axId val="341632792"/>
      </c:barChart>
      <c:catAx>
        <c:axId val="341631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341632792"/>
        <c:crosses val="autoZero"/>
        <c:auto val="1"/>
        <c:lblAlgn val="ctr"/>
        <c:lblOffset val="100"/>
        <c:noMultiLvlLbl val="0"/>
      </c:catAx>
      <c:valAx>
        <c:axId val="341632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341631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[Перенаселення.xlsx]Аркуш1!$B$20</c:f>
              <c:strCache>
                <c:ptCount val="1"/>
                <c:pt idx="0">
                  <c:v>Місто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7"/>
              <c:layout>
                <c:manualLayout>
                  <c:x val="-3.140823013576878E-2"/>
                  <c:y val="1.124615682514790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5DE-4571-AC32-8965F1146A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[Перенаселення.xlsx]Аркуш1!$A$21:$A$28</c:f>
              <c:strCache>
                <c:ptCount val="8"/>
                <c:pt idx="0">
                  <c:v>З дітьми</c:v>
                </c:pt>
                <c:pt idx="1">
                  <c:v>з 1 дитиною</c:v>
                </c:pt>
                <c:pt idx="2">
                  <c:v>з 2 дітьми</c:v>
                </c:pt>
                <c:pt idx="3">
                  <c:v>з 3 та більше</c:v>
                </c:pt>
                <c:pt idx="4">
                  <c:v>Без дітей</c:v>
                </c:pt>
                <c:pt idx="5">
                  <c:v>всі працездатного віку</c:v>
                </c:pt>
                <c:pt idx="6">
                  <c:v>всі пенсіонери</c:v>
                </c:pt>
                <c:pt idx="7">
                  <c:v>Україна</c:v>
                </c:pt>
              </c:strCache>
            </c:strRef>
          </c:cat>
          <c:val>
            <c:numRef>
              <c:f>[Перенаселення.xlsx]Аркуш1!$B$21:$B$28</c:f>
              <c:numCache>
                <c:formatCode>General</c:formatCode>
                <c:ptCount val="8"/>
                <c:pt idx="0">
                  <c:v>64.900000000000006</c:v>
                </c:pt>
                <c:pt idx="1">
                  <c:v>62.6</c:v>
                </c:pt>
                <c:pt idx="2">
                  <c:v>72.5</c:v>
                </c:pt>
                <c:pt idx="3">
                  <c:v>85.2</c:v>
                </c:pt>
                <c:pt idx="4">
                  <c:v>16.7</c:v>
                </c:pt>
                <c:pt idx="5">
                  <c:v>22.9</c:v>
                </c:pt>
                <c:pt idx="6">
                  <c:v>4.2</c:v>
                </c:pt>
                <c:pt idx="7">
                  <c:v>35.1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DE-4571-AC32-8965F1146ACD}"/>
            </c:ext>
          </c:extLst>
        </c:ser>
        <c:ser>
          <c:idx val="1"/>
          <c:order val="1"/>
          <c:tx>
            <c:strRef>
              <c:f>[Перенаселення.xlsx]Аркуш1!$C$20</c:f>
              <c:strCache>
                <c:ptCount val="1"/>
                <c:pt idx="0">
                  <c:v>Село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7"/>
              <c:layout>
                <c:manualLayout>
                  <c:x val="0"/>
                  <c:y val="-7.49743788343202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5DE-4571-AC32-8965F1146A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[Перенаселення.xlsx]Аркуш1!$A$21:$A$28</c:f>
              <c:strCache>
                <c:ptCount val="8"/>
                <c:pt idx="0">
                  <c:v>З дітьми</c:v>
                </c:pt>
                <c:pt idx="1">
                  <c:v>з 1 дитиною</c:v>
                </c:pt>
                <c:pt idx="2">
                  <c:v>з 2 дітьми</c:v>
                </c:pt>
                <c:pt idx="3">
                  <c:v>з 3 та більше</c:v>
                </c:pt>
                <c:pt idx="4">
                  <c:v>Без дітей</c:v>
                </c:pt>
                <c:pt idx="5">
                  <c:v>всі працездатного віку</c:v>
                </c:pt>
                <c:pt idx="6">
                  <c:v>всі пенсіонери</c:v>
                </c:pt>
                <c:pt idx="7">
                  <c:v>Україна</c:v>
                </c:pt>
              </c:strCache>
            </c:strRef>
          </c:cat>
          <c:val>
            <c:numRef>
              <c:f>[Перенаселення.xlsx]Аркуш1!$C$21:$C$28</c:f>
              <c:numCache>
                <c:formatCode>General</c:formatCode>
                <c:ptCount val="8"/>
                <c:pt idx="0">
                  <c:v>60.4</c:v>
                </c:pt>
                <c:pt idx="1">
                  <c:v>54.6</c:v>
                </c:pt>
                <c:pt idx="2">
                  <c:v>70.599999999999994</c:v>
                </c:pt>
                <c:pt idx="3">
                  <c:v>82.4</c:v>
                </c:pt>
                <c:pt idx="4">
                  <c:v>8.6999999999999993</c:v>
                </c:pt>
                <c:pt idx="5">
                  <c:v>12.4</c:v>
                </c:pt>
                <c:pt idx="6">
                  <c:v>1.2</c:v>
                </c:pt>
                <c:pt idx="7">
                  <c:v>27.9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DE-4571-AC32-8965F1146ACD}"/>
            </c:ext>
          </c:extLst>
        </c:ser>
        <c:ser>
          <c:idx val="2"/>
          <c:order val="2"/>
          <c:tx>
            <c:strRef>
              <c:f>[Перенаселення.xlsx]Аркуш1!$D$20</c:f>
              <c:strCache>
                <c:ptCount val="1"/>
                <c:pt idx="0">
                  <c:v>Разом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dLbl>
              <c:idx val="7"/>
              <c:layout>
                <c:manualLayout>
                  <c:x val="2.8992212433017337E-2"/>
                  <c:y val="2.249231365029588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5DE-4571-AC32-8965F1146A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[Перенаселення.xlsx]Аркуш1!$A$21:$A$28</c:f>
              <c:strCache>
                <c:ptCount val="8"/>
                <c:pt idx="0">
                  <c:v>З дітьми</c:v>
                </c:pt>
                <c:pt idx="1">
                  <c:v>з 1 дитиною</c:v>
                </c:pt>
                <c:pt idx="2">
                  <c:v>з 2 дітьми</c:v>
                </c:pt>
                <c:pt idx="3">
                  <c:v>з 3 та більше</c:v>
                </c:pt>
                <c:pt idx="4">
                  <c:v>Без дітей</c:v>
                </c:pt>
                <c:pt idx="5">
                  <c:v>всі працездатного віку</c:v>
                </c:pt>
                <c:pt idx="6">
                  <c:v>всі пенсіонери</c:v>
                </c:pt>
                <c:pt idx="7">
                  <c:v>Україна</c:v>
                </c:pt>
              </c:strCache>
            </c:strRef>
          </c:cat>
          <c:val>
            <c:numRef>
              <c:f>[Перенаселення.xlsx]Аркуш1!$D$21:$D$28</c:f>
              <c:numCache>
                <c:formatCode>General</c:formatCode>
                <c:ptCount val="8"/>
                <c:pt idx="0">
                  <c:v>63.5</c:v>
                </c:pt>
                <c:pt idx="1">
                  <c:v>60.5</c:v>
                </c:pt>
                <c:pt idx="2">
                  <c:v>71.8</c:v>
                </c:pt>
                <c:pt idx="3">
                  <c:v>83.6</c:v>
                </c:pt>
                <c:pt idx="4">
                  <c:v>14.2</c:v>
                </c:pt>
                <c:pt idx="5">
                  <c:v>20.3</c:v>
                </c:pt>
                <c:pt idx="6">
                  <c:v>3.1</c:v>
                </c:pt>
                <c:pt idx="7">
                  <c:v>32.9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DE-4571-AC32-8965F1146AC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73550984"/>
        <c:axId val="473554264"/>
      </c:barChart>
      <c:catAx>
        <c:axId val="473550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73554264"/>
        <c:crosses val="autoZero"/>
        <c:auto val="1"/>
        <c:lblAlgn val="ctr"/>
        <c:lblOffset val="100"/>
        <c:noMultiLvlLbl val="0"/>
      </c:catAx>
      <c:valAx>
        <c:axId val="473554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73550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1200" b="1"/>
              <a:t>Молоді сім'ї з дітьми</a:t>
            </a:r>
          </a:p>
        </c:rich>
      </c:tx>
      <c:layout>
        <c:manualLayout>
          <c:xMode val="edge"/>
          <c:yMode val="edge"/>
          <c:x val="0.31298600174978125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[Перенаселення.xlsx]Аркуш1!$A$48</c:f>
              <c:strCache>
                <c:ptCount val="1"/>
                <c:pt idx="0">
                  <c:v>Рівень перенаселення (з наявністю 1 загальної кімнати), %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[Перенаселення.xlsx]Аркуш1!$B$47:$C$47</c:f>
              <c:strCache>
                <c:ptCount val="2"/>
                <c:pt idx="0">
                  <c:v>Місто</c:v>
                </c:pt>
                <c:pt idx="1">
                  <c:v>Село</c:v>
                </c:pt>
              </c:strCache>
            </c:strRef>
          </c:cat>
          <c:val>
            <c:numRef>
              <c:f>[Перенаселення.xlsx]Аркуш1!$B$48:$C$48</c:f>
              <c:numCache>
                <c:formatCode>0.0</c:formatCode>
                <c:ptCount val="2"/>
                <c:pt idx="0">
                  <c:v>93.813749061645311</c:v>
                </c:pt>
                <c:pt idx="1">
                  <c:v>82.61114402685925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01-4C65-97CC-6B80537307DA}"/>
            </c:ext>
          </c:extLst>
        </c:ser>
        <c:ser>
          <c:idx val="1"/>
          <c:order val="1"/>
          <c:tx>
            <c:strRef>
              <c:f>[Перенаселення.xlsx]Аркуш1!$A$49</c:f>
              <c:strCache>
                <c:ptCount val="1"/>
                <c:pt idx="0">
                  <c:v>Рівень перенаселення (при відсутності 1 загальної кімнати), %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[Перенаселення.xlsx]Аркуш1!$B$47:$C$47</c:f>
              <c:strCache>
                <c:ptCount val="2"/>
                <c:pt idx="0">
                  <c:v>Місто</c:v>
                </c:pt>
                <c:pt idx="1">
                  <c:v>Село</c:v>
                </c:pt>
              </c:strCache>
            </c:strRef>
          </c:cat>
          <c:val>
            <c:numRef>
              <c:f>[Перенаселення.xlsx]Аркуш1!$B$49:$C$49</c:f>
              <c:numCache>
                <c:formatCode>0.0</c:formatCode>
                <c:ptCount val="2"/>
                <c:pt idx="0">
                  <c:v>62.725008268020346</c:v>
                </c:pt>
                <c:pt idx="1">
                  <c:v>49.451819351257292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01-4C65-97CC-6B80537307D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76537456"/>
        <c:axId val="476562056"/>
      </c:barChart>
      <c:catAx>
        <c:axId val="476537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76562056"/>
        <c:crosses val="autoZero"/>
        <c:auto val="1"/>
        <c:lblAlgn val="ctr"/>
        <c:lblOffset val="100"/>
        <c:noMultiLvlLbl val="0"/>
      </c:catAx>
      <c:valAx>
        <c:axId val="476562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76537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dirty="0" smtClean="0"/>
              <a:t>Міські</a:t>
            </a:r>
            <a:r>
              <a:rPr lang="uk-UA" baseline="0" dirty="0" smtClean="0"/>
              <a:t> поселення</a:t>
            </a:r>
            <a:endParaRPr lang="uk-UA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>
        <c:manualLayout>
          <c:layoutTarget val="inner"/>
          <c:xMode val="edge"/>
          <c:yMode val="edge"/>
          <c:x val="5.2692038495188102E-2"/>
          <c:y val="0.15782407407407409"/>
          <c:w val="0.90286351706036749"/>
          <c:h val="0.440352508019830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'[Новий Лист Microsoft Excel.xlsx]Лист3'!$E$23</c:f>
              <c:strCache>
                <c:ptCount val="1"/>
                <c:pt idx="0">
                  <c:v>2000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'[Новий Лист Microsoft Excel.xlsx]Лист3'!$D$24:$D$28</c:f>
              <c:strCache>
                <c:ptCount val="5"/>
                <c:pt idx="0">
                  <c:v>водопроводом</c:v>
                </c:pt>
                <c:pt idx="1">
                  <c:v>каналізацією</c:v>
                </c:pt>
                <c:pt idx="2">
                  <c:v>опаленням</c:v>
                </c:pt>
                <c:pt idx="3">
                  <c:v>газом</c:v>
                </c:pt>
                <c:pt idx="4">
                  <c:v>гарячим водопостачанням</c:v>
                </c:pt>
              </c:strCache>
            </c:strRef>
          </c:cat>
          <c:val>
            <c:numRef>
              <c:f>'[Новий Лист Microsoft Excel.xlsx]Лист3'!$E$24:$E$28</c:f>
              <c:numCache>
                <c:formatCode>General</c:formatCode>
                <c:ptCount val="5"/>
                <c:pt idx="0">
                  <c:v>75.3</c:v>
                </c:pt>
                <c:pt idx="1">
                  <c:v>73.7</c:v>
                </c:pt>
                <c:pt idx="2">
                  <c:v>72.8</c:v>
                </c:pt>
                <c:pt idx="3">
                  <c:v>81.599999999999994</c:v>
                </c:pt>
                <c:pt idx="4">
                  <c:v>58.4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EF-42D8-B2C7-CFFE3A0D938C}"/>
            </c:ext>
          </c:extLst>
        </c:ser>
        <c:ser>
          <c:idx val="1"/>
          <c:order val="1"/>
          <c:tx>
            <c:strRef>
              <c:f>'[Новий Лист Microsoft Excel.xlsx]Лист3'!$F$23</c:f>
              <c:strCache>
                <c:ptCount val="1"/>
                <c:pt idx="0">
                  <c:v>2005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'[Новий Лист Microsoft Excel.xlsx]Лист3'!$D$24:$D$28</c:f>
              <c:strCache>
                <c:ptCount val="5"/>
                <c:pt idx="0">
                  <c:v>водопроводом</c:v>
                </c:pt>
                <c:pt idx="1">
                  <c:v>каналізацією</c:v>
                </c:pt>
                <c:pt idx="2">
                  <c:v>опаленням</c:v>
                </c:pt>
                <c:pt idx="3">
                  <c:v>газом</c:v>
                </c:pt>
                <c:pt idx="4">
                  <c:v>гарячим водопостачанням</c:v>
                </c:pt>
              </c:strCache>
            </c:strRef>
          </c:cat>
          <c:val>
            <c:numRef>
              <c:f>'[Новий Лист Microsoft Excel.xlsx]Лист3'!$F$24:$F$28</c:f>
              <c:numCache>
                <c:formatCode>General</c:formatCode>
                <c:ptCount val="5"/>
                <c:pt idx="0">
                  <c:v>76.599999999999994</c:v>
                </c:pt>
                <c:pt idx="1">
                  <c:v>75.400000000000006</c:v>
                </c:pt>
                <c:pt idx="2">
                  <c:v>74.2</c:v>
                </c:pt>
                <c:pt idx="3">
                  <c:v>81.8</c:v>
                </c:pt>
                <c:pt idx="4">
                  <c:v>59.7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EF-42D8-B2C7-CFFE3A0D938C}"/>
            </c:ext>
          </c:extLst>
        </c:ser>
        <c:ser>
          <c:idx val="2"/>
          <c:order val="2"/>
          <c:tx>
            <c:strRef>
              <c:f>'[Новий Лист Microsoft Excel.xlsx]Лист3'!$G$23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'[Новий Лист Microsoft Excel.xlsx]Лист3'!$D$24:$D$28</c:f>
              <c:strCache>
                <c:ptCount val="5"/>
                <c:pt idx="0">
                  <c:v>водопроводом</c:v>
                </c:pt>
                <c:pt idx="1">
                  <c:v>каналізацією</c:v>
                </c:pt>
                <c:pt idx="2">
                  <c:v>опаленням</c:v>
                </c:pt>
                <c:pt idx="3">
                  <c:v>газом</c:v>
                </c:pt>
                <c:pt idx="4">
                  <c:v>гарячим водопостачанням</c:v>
                </c:pt>
              </c:strCache>
            </c:strRef>
          </c:cat>
          <c:val>
            <c:numRef>
              <c:f>'[Новий Лист Microsoft Excel.xlsx]Лист3'!$G$24:$G$28</c:f>
              <c:numCache>
                <c:formatCode>General</c:formatCode>
                <c:ptCount val="5"/>
                <c:pt idx="0">
                  <c:v>77.900000000000006</c:v>
                </c:pt>
                <c:pt idx="1">
                  <c:v>76.7</c:v>
                </c:pt>
                <c:pt idx="2">
                  <c:v>76.7</c:v>
                </c:pt>
                <c:pt idx="3">
                  <c:v>82.5</c:v>
                </c:pt>
                <c:pt idx="4">
                  <c:v>60.9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AEF-42D8-B2C7-CFFE3A0D938C}"/>
            </c:ext>
          </c:extLst>
        </c:ser>
        <c:ser>
          <c:idx val="3"/>
          <c:order val="3"/>
          <c:tx>
            <c:strRef>
              <c:f>'[Новий Лист Microsoft Excel.xlsx]Лист3'!$H$23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'[Новий Лист Microsoft Excel.xlsx]Лист3'!$D$24:$D$28</c:f>
              <c:strCache>
                <c:ptCount val="5"/>
                <c:pt idx="0">
                  <c:v>водопроводом</c:v>
                </c:pt>
                <c:pt idx="1">
                  <c:v>каналізацією</c:v>
                </c:pt>
                <c:pt idx="2">
                  <c:v>опаленням</c:v>
                </c:pt>
                <c:pt idx="3">
                  <c:v>газом</c:v>
                </c:pt>
                <c:pt idx="4">
                  <c:v>гарячим водопостачанням</c:v>
                </c:pt>
              </c:strCache>
            </c:strRef>
          </c:cat>
          <c:val>
            <c:numRef>
              <c:f>'[Новий Лист Microsoft Excel.xlsx]Лист3'!$H$24:$H$28</c:f>
              <c:numCache>
                <c:formatCode>General</c:formatCode>
                <c:ptCount val="5"/>
                <c:pt idx="0">
                  <c:v>77.8</c:v>
                </c:pt>
                <c:pt idx="1">
                  <c:v>76.7</c:v>
                </c:pt>
                <c:pt idx="2">
                  <c:v>78.2</c:v>
                </c:pt>
                <c:pt idx="3">
                  <c:v>82.8</c:v>
                </c:pt>
                <c:pt idx="4">
                  <c:v>63.2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AEF-42D8-B2C7-CFFE3A0D93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6991112"/>
        <c:axId val="476988488"/>
      </c:barChart>
      <c:catAx>
        <c:axId val="476991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76988488"/>
        <c:crosses val="autoZero"/>
        <c:auto val="1"/>
        <c:lblAlgn val="ctr"/>
        <c:lblOffset val="100"/>
        <c:noMultiLvlLbl val="0"/>
      </c:catAx>
      <c:valAx>
        <c:axId val="476988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76991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Сільські поселення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'[Новий Лист Microsoft Excel.xlsx]Лист3'!$E$36</c:f>
              <c:strCache>
                <c:ptCount val="1"/>
                <c:pt idx="0">
                  <c:v>2000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'[Новий Лист Microsoft Excel.xlsx]Лист3'!$D$37:$D$41</c:f>
              <c:strCache>
                <c:ptCount val="5"/>
                <c:pt idx="0">
                  <c:v>водопроводом</c:v>
                </c:pt>
                <c:pt idx="1">
                  <c:v>каналізацією</c:v>
                </c:pt>
                <c:pt idx="2">
                  <c:v>опаленням</c:v>
                </c:pt>
                <c:pt idx="3">
                  <c:v>газом</c:v>
                </c:pt>
                <c:pt idx="4">
                  <c:v>гарячим водопостачанням</c:v>
                </c:pt>
              </c:strCache>
            </c:strRef>
          </c:cat>
          <c:val>
            <c:numRef>
              <c:f>'[Новий Лист Microsoft Excel.xlsx]Лист3'!$E$37:$E$41</c:f>
              <c:numCache>
                <c:formatCode>General</c:formatCode>
                <c:ptCount val="5"/>
                <c:pt idx="0">
                  <c:v>17.899999999999999</c:v>
                </c:pt>
                <c:pt idx="1">
                  <c:v>12.9</c:v>
                </c:pt>
                <c:pt idx="2">
                  <c:v>18.3</c:v>
                </c:pt>
                <c:pt idx="3">
                  <c:v>82.5</c:v>
                </c:pt>
                <c:pt idx="4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B0-4F9B-A408-1701A4F261E6}"/>
            </c:ext>
          </c:extLst>
        </c:ser>
        <c:ser>
          <c:idx val="1"/>
          <c:order val="1"/>
          <c:tx>
            <c:strRef>
              <c:f>'[Новий Лист Microsoft Excel.xlsx]Лист3'!$F$36</c:f>
              <c:strCache>
                <c:ptCount val="1"/>
                <c:pt idx="0">
                  <c:v>2005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'[Новий Лист Microsoft Excel.xlsx]Лист3'!$D$37:$D$41</c:f>
              <c:strCache>
                <c:ptCount val="5"/>
                <c:pt idx="0">
                  <c:v>водопроводом</c:v>
                </c:pt>
                <c:pt idx="1">
                  <c:v>каналізацією</c:v>
                </c:pt>
                <c:pt idx="2">
                  <c:v>опаленням</c:v>
                </c:pt>
                <c:pt idx="3">
                  <c:v>газом</c:v>
                </c:pt>
                <c:pt idx="4">
                  <c:v>гарячим водопостачанням</c:v>
                </c:pt>
              </c:strCache>
            </c:strRef>
          </c:cat>
          <c:val>
            <c:numRef>
              <c:f>'[Новий Лист Microsoft Excel.xlsx]Лист3'!$F$37:$F$41</c:f>
              <c:numCache>
                <c:formatCode>General</c:formatCode>
                <c:ptCount val="5"/>
                <c:pt idx="0">
                  <c:v>20</c:v>
                </c:pt>
                <c:pt idx="1">
                  <c:v>15.7</c:v>
                </c:pt>
                <c:pt idx="2">
                  <c:v>24.4</c:v>
                </c:pt>
                <c:pt idx="3">
                  <c:v>84.1</c:v>
                </c:pt>
                <c:pt idx="4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B0-4F9B-A408-1701A4F261E6}"/>
            </c:ext>
          </c:extLst>
        </c:ser>
        <c:ser>
          <c:idx val="2"/>
          <c:order val="2"/>
          <c:tx>
            <c:strRef>
              <c:f>'[Новий Лист Microsoft Excel.xlsx]Лист3'!$G$36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'[Новий Лист Microsoft Excel.xlsx]Лист3'!$D$37:$D$41</c:f>
              <c:strCache>
                <c:ptCount val="5"/>
                <c:pt idx="0">
                  <c:v>водопроводом</c:v>
                </c:pt>
                <c:pt idx="1">
                  <c:v>каналізацією</c:v>
                </c:pt>
                <c:pt idx="2">
                  <c:v>опаленням</c:v>
                </c:pt>
                <c:pt idx="3">
                  <c:v>газом</c:v>
                </c:pt>
                <c:pt idx="4">
                  <c:v>гарячим водопостачанням</c:v>
                </c:pt>
              </c:strCache>
            </c:strRef>
          </c:cat>
          <c:val>
            <c:numRef>
              <c:f>'[Новий Лист Microsoft Excel.xlsx]Лист3'!$G$37:$G$41</c:f>
              <c:numCache>
                <c:formatCode>General</c:formatCode>
                <c:ptCount val="5"/>
                <c:pt idx="0">
                  <c:v>27.1</c:v>
                </c:pt>
                <c:pt idx="1">
                  <c:v>23.2</c:v>
                </c:pt>
                <c:pt idx="2">
                  <c:v>36.1</c:v>
                </c:pt>
                <c:pt idx="3">
                  <c:v>84.5</c:v>
                </c:pt>
                <c:pt idx="4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5B0-4F9B-A408-1701A4F261E6}"/>
            </c:ext>
          </c:extLst>
        </c:ser>
        <c:ser>
          <c:idx val="3"/>
          <c:order val="3"/>
          <c:tx>
            <c:strRef>
              <c:f>'[Новий Лист Microsoft Excel.xlsx]Лист3'!$H$36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'[Новий Лист Microsoft Excel.xlsx]Лист3'!$D$37:$D$41</c:f>
              <c:strCache>
                <c:ptCount val="5"/>
                <c:pt idx="0">
                  <c:v>водопроводом</c:v>
                </c:pt>
                <c:pt idx="1">
                  <c:v>каналізацією</c:v>
                </c:pt>
                <c:pt idx="2">
                  <c:v>опаленням</c:v>
                </c:pt>
                <c:pt idx="3">
                  <c:v>газом</c:v>
                </c:pt>
                <c:pt idx="4">
                  <c:v>гарячим водопостачанням</c:v>
                </c:pt>
              </c:strCache>
            </c:strRef>
          </c:cat>
          <c:val>
            <c:numRef>
              <c:f>'[Новий Лист Microsoft Excel.xlsx]Лист3'!$H$37:$H$41</c:f>
              <c:numCache>
                <c:formatCode>General</c:formatCode>
                <c:ptCount val="5"/>
                <c:pt idx="0">
                  <c:v>34.299999999999997</c:v>
                </c:pt>
                <c:pt idx="1">
                  <c:v>30.9</c:v>
                </c:pt>
                <c:pt idx="2">
                  <c:v>53.9</c:v>
                </c:pt>
                <c:pt idx="3">
                  <c:v>84.1</c:v>
                </c:pt>
                <c:pt idx="4">
                  <c:v>21.8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5B0-4F9B-A408-1701A4F261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9550984"/>
        <c:axId val="479556232"/>
      </c:barChart>
      <c:catAx>
        <c:axId val="479550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79556232"/>
        <c:crosses val="autoZero"/>
        <c:auto val="1"/>
        <c:lblAlgn val="ctr"/>
        <c:lblOffset val="100"/>
        <c:noMultiLvlLbl val="0"/>
      </c:catAx>
      <c:valAx>
        <c:axId val="479556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79550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B7E3A2-BC2C-4AFB-9200-BD7E023210B5}" type="doc">
      <dgm:prSet loTypeId="urn:microsoft.com/office/officeart/2005/8/layout/venn2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1B15E7C-E376-498E-B9B3-113A44F4DF26}">
      <dgm:prSet phldrT="[Текст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uk-UA" sz="1600">
              <a:solidFill>
                <a:schemeClr val="tx1"/>
              </a:solidFill>
            </a:rPr>
            <a:t>Мікрорайон / населений пункт</a:t>
          </a:r>
          <a:endParaRPr lang="uk-UA" sz="1600" dirty="0">
            <a:solidFill>
              <a:schemeClr val="tx1"/>
            </a:solidFill>
          </a:endParaRPr>
        </a:p>
      </dgm:t>
    </dgm:pt>
    <dgm:pt modelId="{8B1BCFC2-354B-41FC-B96D-D9E2EB2FBA49}" type="parTrans" cxnId="{AA004AF3-6363-408F-98DA-790A418ECB93}">
      <dgm:prSet/>
      <dgm:spPr/>
      <dgm:t>
        <a:bodyPr/>
        <a:lstStyle/>
        <a:p>
          <a:endParaRPr lang="uk-UA"/>
        </a:p>
      </dgm:t>
    </dgm:pt>
    <dgm:pt modelId="{3777C074-DF57-4C62-8B58-A1BE0A0DB715}" type="sibTrans" cxnId="{AA004AF3-6363-408F-98DA-790A418ECB93}">
      <dgm:prSet/>
      <dgm:spPr/>
      <dgm:t>
        <a:bodyPr/>
        <a:lstStyle/>
        <a:p>
          <a:endParaRPr lang="uk-UA"/>
        </a:p>
      </dgm:t>
    </dgm:pt>
    <dgm:pt modelId="{DFB08E0F-068D-4EBE-934F-77BDF454F172}">
      <dgm:prSet phldrT="[Текст]" custT="1"/>
      <dgm:spPr/>
      <dgm:t>
        <a:bodyPr/>
        <a:lstStyle/>
        <a:p>
          <a:r>
            <a:rPr lang="uk-UA" sz="1600" dirty="0">
              <a:solidFill>
                <a:schemeClr val="tx1"/>
              </a:solidFill>
            </a:rPr>
            <a:t>Житловий квартал/</a:t>
          </a:r>
          <a:br>
            <a:rPr lang="uk-UA" sz="1600" dirty="0">
              <a:solidFill>
                <a:schemeClr val="tx1"/>
              </a:solidFill>
            </a:rPr>
          </a:br>
          <a:r>
            <a:rPr lang="uk-UA" sz="1600" dirty="0">
              <a:solidFill>
                <a:schemeClr val="tx1"/>
              </a:solidFill>
            </a:rPr>
            <a:t>вулиця</a:t>
          </a:r>
        </a:p>
      </dgm:t>
    </dgm:pt>
    <dgm:pt modelId="{327B4EBF-A40A-4F39-A159-7DA41D2910D8}" type="parTrans" cxnId="{1CAB2841-887C-4D1C-8E11-11102FBD0F2B}">
      <dgm:prSet/>
      <dgm:spPr/>
      <dgm:t>
        <a:bodyPr/>
        <a:lstStyle/>
        <a:p>
          <a:endParaRPr lang="uk-UA"/>
        </a:p>
      </dgm:t>
    </dgm:pt>
    <dgm:pt modelId="{F0CBA4D6-819E-47B0-B249-EB3334145FA5}" type="sibTrans" cxnId="{1CAB2841-887C-4D1C-8E11-11102FBD0F2B}">
      <dgm:prSet/>
      <dgm:spPr/>
      <dgm:t>
        <a:bodyPr/>
        <a:lstStyle/>
        <a:p>
          <a:endParaRPr lang="uk-UA"/>
        </a:p>
      </dgm:t>
    </dgm:pt>
    <dgm:pt modelId="{EBB0EAFD-7864-49F7-92A1-32B50B3D3DC7}">
      <dgm:prSet phldrT="[Текст]" custT="1"/>
      <dgm:spPr/>
      <dgm:t>
        <a:bodyPr/>
        <a:lstStyle/>
        <a:p>
          <a:r>
            <a:rPr lang="uk-UA" sz="1600">
              <a:solidFill>
                <a:schemeClr val="tx1"/>
              </a:solidFill>
            </a:rPr>
            <a:t>Прибудинкова територія</a:t>
          </a:r>
          <a:endParaRPr lang="uk-UA" sz="1600" dirty="0">
            <a:solidFill>
              <a:schemeClr val="tx1"/>
            </a:solidFill>
          </a:endParaRPr>
        </a:p>
      </dgm:t>
    </dgm:pt>
    <dgm:pt modelId="{5949563C-DC8A-4440-A372-7D2F8753B9D1}" type="parTrans" cxnId="{A1AC2591-1628-4C43-A6B1-FA32888B1F51}">
      <dgm:prSet/>
      <dgm:spPr/>
      <dgm:t>
        <a:bodyPr/>
        <a:lstStyle/>
        <a:p>
          <a:endParaRPr lang="uk-UA"/>
        </a:p>
      </dgm:t>
    </dgm:pt>
    <dgm:pt modelId="{90284289-4BD9-4104-80A9-C3ED5D1DAE14}" type="sibTrans" cxnId="{A1AC2591-1628-4C43-A6B1-FA32888B1F51}">
      <dgm:prSet/>
      <dgm:spPr/>
      <dgm:t>
        <a:bodyPr/>
        <a:lstStyle/>
        <a:p>
          <a:endParaRPr lang="uk-UA"/>
        </a:p>
      </dgm:t>
    </dgm:pt>
    <dgm:pt modelId="{083610C0-9DFB-4BDB-8F8F-DC5E130F1466}">
      <dgm:prSet phldrT="[Текст]" custT="1"/>
      <dgm:spPr/>
      <dgm:t>
        <a:bodyPr/>
        <a:lstStyle/>
        <a:p>
          <a:r>
            <a:rPr lang="uk-UA" sz="1600">
              <a:solidFill>
                <a:schemeClr val="tx1"/>
              </a:solidFill>
            </a:rPr>
            <a:t>Індивідуальне помешкання</a:t>
          </a:r>
          <a:endParaRPr lang="uk-UA" sz="1600" dirty="0">
            <a:solidFill>
              <a:schemeClr val="tx1"/>
            </a:solidFill>
          </a:endParaRPr>
        </a:p>
      </dgm:t>
    </dgm:pt>
    <dgm:pt modelId="{27D5F097-AE24-4A16-AA8E-7B66F469FBB2}" type="parTrans" cxnId="{F3F6CAF8-DC0E-43F9-B07F-9BE56E7013DC}">
      <dgm:prSet/>
      <dgm:spPr/>
      <dgm:t>
        <a:bodyPr/>
        <a:lstStyle/>
        <a:p>
          <a:endParaRPr lang="uk-UA"/>
        </a:p>
      </dgm:t>
    </dgm:pt>
    <dgm:pt modelId="{DDD835FF-B324-4466-B885-2CFBF5877F5A}" type="sibTrans" cxnId="{F3F6CAF8-DC0E-43F9-B07F-9BE56E7013DC}">
      <dgm:prSet/>
      <dgm:spPr/>
      <dgm:t>
        <a:bodyPr/>
        <a:lstStyle/>
        <a:p>
          <a:endParaRPr lang="uk-UA"/>
        </a:p>
      </dgm:t>
    </dgm:pt>
    <dgm:pt modelId="{FEDC9716-0F07-4D5B-B270-725E21B6D864}" type="pres">
      <dgm:prSet presAssocID="{69B7E3A2-BC2C-4AFB-9200-BD7E023210B5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7F6D25-819E-426A-B9DE-3617C408C3E6}" type="pres">
      <dgm:prSet presAssocID="{69B7E3A2-BC2C-4AFB-9200-BD7E023210B5}" presName="comp1" presStyleCnt="0"/>
      <dgm:spPr/>
    </dgm:pt>
    <dgm:pt modelId="{759D888A-3DD9-48F8-8DB3-88F2C46D8F62}" type="pres">
      <dgm:prSet presAssocID="{69B7E3A2-BC2C-4AFB-9200-BD7E023210B5}" presName="circle1" presStyleLbl="node1" presStyleIdx="0" presStyleCnt="4" custScaleX="107235" custLinFactNeighborX="-26905"/>
      <dgm:spPr/>
      <dgm:t>
        <a:bodyPr/>
        <a:lstStyle/>
        <a:p>
          <a:endParaRPr lang="ru-RU"/>
        </a:p>
      </dgm:t>
    </dgm:pt>
    <dgm:pt modelId="{108EC932-A879-4FD9-AA02-73EFECCFB2CE}" type="pres">
      <dgm:prSet presAssocID="{69B7E3A2-BC2C-4AFB-9200-BD7E023210B5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5BC185-B3AF-4381-821E-CFB71BB09493}" type="pres">
      <dgm:prSet presAssocID="{69B7E3A2-BC2C-4AFB-9200-BD7E023210B5}" presName="comp2" presStyleCnt="0"/>
      <dgm:spPr/>
    </dgm:pt>
    <dgm:pt modelId="{F487104A-59AF-4B45-B99C-A6834EF533CB}" type="pres">
      <dgm:prSet presAssocID="{69B7E3A2-BC2C-4AFB-9200-BD7E023210B5}" presName="circle2" presStyleLbl="node1" presStyleIdx="1" presStyleCnt="4" custScaleX="107398" custScaleY="100344" custLinFactNeighborX="-33630"/>
      <dgm:spPr/>
      <dgm:t>
        <a:bodyPr/>
        <a:lstStyle/>
        <a:p>
          <a:endParaRPr lang="ru-RU"/>
        </a:p>
      </dgm:t>
    </dgm:pt>
    <dgm:pt modelId="{99792089-08B5-418B-9867-39B3881103D4}" type="pres">
      <dgm:prSet presAssocID="{69B7E3A2-BC2C-4AFB-9200-BD7E023210B5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018AA0-BEDC-4263-B851-9776B7A44F85}" type="pres">
      <dgm:prSet presAssocID="{69B7E3A2-BC2C-4AFB-9200-BD7E023210B5}" presName="comp3" presStyleCnt="0"/>
      <dgm:spPr/>
    </dgm:pt>
    <dgm:pt modelId="{ECF8A096-44DE-411D-B7E2-CC63C932DF1F}" type="pres">
      <dgm:prSet presAssocID="{69B7E3A2-BC2C-4AFB-9200-BD7E023210B5}" presName="circle3" presStyleLbl="node1" presStyleIdx="2" presStyleCnt="4" custScaleX="102097" custLinFactNeighborX="-44842"/>
      <dgm:spPr/>
      <dgm:t>
        <a:bodyPr/>
        <a:lstStyle/>
        <a:p>
          <a:endParaRPr lang="ru-RU"/>
        </a:p>
      </dgm:t>
    </dgm:pt>
    <dgm:pt modelId="{28336B2C-CD6C-413B-A545-22958B8D835F}" type="pres">
      <dgm:prSet presAssocID="{69B7E3A2-BC2C-4AFB-9200-BD7E023210B5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225FF2-4C07-4EF3-872D-999294353B74}" type="pres">
      <dgm:prSet presAssocID="{69B7E3A2-BC2C-4AFB-9200-BD7E023210B5}" presName="comp4" presStyleCnt="0"/>
      <dgm:spPr/>
    </dgm:pt>
    <dgm:pt modelId="{78AEA6B8-1B77-4E2C-9C94-7C74FEF6CF94}" type="pres">
      <dgm:prSet presAssocID="{69B7E3A2-BC2C-4AFB-9200-BD7E023210B5}" presName="circle4" presStyleLbl="node1" presStyleIdx="3" presStyleCnt="4" custScaleX="99352" custScaleY="98322" custLinFactNeighborX="-67260"/>
      <dgm:spPr/>
      <dgm:t>
        <a:bodyPr/>
        <a:lstStyle/>
        <a:p>
          <a:endParaRPr lang="ru-RU"/>
        </a:p>
      </dgm:t>
    </dgm:pt>
    <dgm:pt modelId="{2C001EA7-59AD-4236-9B00-35BF3DDD8D80}" type="pres">
      <dgm:prSet presAssocID="{69B7E3A2-BC2C-4AFB-9200-BD7E023210B5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221163-5217-4913-9CD3-DDF4B504B1E4}" type="presOf" srcId="{C1B15E7C-E376-498E-B9B3-113A44F4DF26}" destId="{759D888A-3DD9-48F8-8DB3-88F2C46D8F62}" srcOrd="0" destOrd="0" presId="urn:microsoft.com/office/officeart/2005/8/layout/venn2"/>
    <dgm:cxn modelId="{F3F6CAF8-DC0E-43F9-B07F-9BE56E7013DC}" srcId="{69B7E3A2-BC2C-4AFB-9200-BD7E023210B5}" destId="{083610C0-9DFB-4BDB-8F8F-DC5E130F1466}" srcOrd="3" destOrd="0" parTransId="{27D5F097-AE24-4A16-AA8E-7B66F469FBB2}" sibTransId="{DDD835FF-B324-4466-B885-2CFBF5877F5A}"/>
    <dgm:cxn modelId="{A74567C9-9E2F-4C1B-B565-98FFF884C77F}" type="presOf" srcId="{EBB0EAFD-7864-49F7-92A1-32B50B3D3DC7}" destId="{28336B2C-CD6C-413B-A545-22958B8D835F}" srcOrd="1" destOrd="0" presId="urn:microsoft.com/office/officeart/2005/8/layout/venn2"/>
    <dgm:cxn modelId="{F6D84284-C382-4A4C-9B0B-6432C658EC62}" type="presOf" srcId="{DFB08E0F-068D-4EBE-934F-77BDF454F172}" destId="{F487104A-59AF-4B45-B99C-A6834EF533CB}" srcOrd="0" destOrd="0" presId="urn:microsoft.com/office/officeart/2005/8/layout/venn2"/>
    <dgm:cxn modelId="{8B7CF0A4-9C64-4281-95AA-B74C6B6F142A}" type="presOf" srcId="{69B7E3A2-BC2C-4AFB-9200-BD7E023210B5}" destId="{FEDC9716-0F07-4D5B-B270-725E21B6D864}" srcOrd="0" destOrd="0" presId="urn:microsoft.com/office/officeart/2005/8/layout/venn2"/>
    <dgm:cxn modelId="{1CAB2841-887C-4D1C-8E11-11102FBD0F2B}" srcId="{69B7E3A2-BC2C-4AFB-9200-BD7E023210B5}" destId="{DFB08E0F-068D-4EBE-934F-77BDF454F172}" srcOrd="1" destOrd="0" parTransId="{327B4EBF-A40A-4F39-A159-7DA41D2910D8}" sibTransId="{F0CBA4D6-819E-47B0-B249-EB3334145FA5}"/>
    <dgm:cxn modelId="{2A146534-F860-4AF8-B12B-934023562CAC}" type="presOf" srcId="{DFB08E0F-068D-4EBE-934F-77BDF454F172}" destId="{99792089-08B5-418B-9867-39B3881103D4}" srcOrd="1" destOrd="0" presId="urn:microsoft.com/office/officeart/2005/8/layout/venn2"/>
    <dgm:cxn modelId="{AA004AF3-6363-408F-98DA-790A418ECB93}" srcId="{69B7E3A2-BC2C-4AFB-9200-BD7E023210B5}" destId="{C1B15E7C-E376-498E-B9B3-113A44F4DF26}" srcOrd="0" destOrd="0" parTransId="{8B1BCFC2-354B-41FC-B96D-D9E2EB2FBA49}" sibTransId="{3777C074-DF57-4C62-8B58-A1BE0A0DB715}"/>
    <dgm:cxn modelId="{C7E12E50-E46E-4F44-864B-747634881CB7}" type="presOf" srcId="{EBB0EAFD-7864-49F7-92A1-32B50B3D3DC7}" destId="{ECF8A096-44DE-411D-B7E2-CC63C932DF1F}" srcOrd="0" destOrd="0" presId="urn:microsoft.com/office/officeart/2005/8/layout/venn2"/>
    <dgm:cxn modelId="{A1AC2591-1628-4C43-A6B1-FA32888B1F51}" srcId="{69B7E3A2-BC2C-4AFB-9200-BD7E023210B5}" destId="{EBB0EAFD-7864-49F7-92A1-32B50B3D3DC7}" srcOrd="2" destOrd="0" parTransId="{5949563C-DC8A-4440-A372-7D2F8753B9D1}" sibTransId="{90284289-4BD9-4104-80A9-C3ED5D1DAE14}"/>
    <dgm:cxn modelId="{5AB4C631-8172-4D66-8704-99B05418FC46}" type="presOf" srcId="{C1B15E7C-E376-498E-B9B3-113A44F4DF26}" destId="{108EC932-A879-4FD9-AA02-73EFECCFB2CE}" srcOrd="1" destOrd="0" presId="urn:microsoft.com/office/officeart/2005/8/layout/venn2"/>
    <dgm:cxn modelId="{0DCAF784-ECE2-4ED9-980F-2AECC1A28EE1}" type="presOf" srcId="{083610C0-9DFB-4BDB-8F8F-DC5E130F1466}" destId="{78AEA6B8-1B77-4E2C-9C94-7C74FEF6CF94}" srcOrd="0" destOrd="0" presId="urn:microsoft.com/office/officeart/2005/8/layout/venn2"/>
    <dgm:cxn modelId="{E367F3D3-F4B9-4DFB-85BA-7EB075CDD2A3}" type="presOf" srcId="{083610C0-9DFB-4BDB-8F8F-DC5E130F1466}" destId="{2C001EA7-59AD-4236-9B00-35BF3DDD8D80}" srcOrd="1" destOrd="0" presId="urn:microsoft.com/office/officeart/2005/8/layout/venn2"/>
    <dgm:cxn modelId="{2CFB239F-7AD8-4308-8674-910A2C0BC2FE}" type="presParOf" srcId="{FEDC9716-0F07-4D5B-B270-725E21B6D864}" destId="{8F7F6D25-819E-426A-B9DE-3617C408C3E6}" srcOrd="0" destOrd="0" presId="urn:microsoft.com/office/officeart/2005/8/layout/venn2"/>
    <dgm:cxn modelId="{0E9872BF-10F7-4BA2-B7DC-208ABE12B517}" type="presParOf" srcId="{8F7F6D25-819E-426A-B9DE-3617C408C3E6}" destId="{759D888A-3DD9-48F8-8DB3-88F2C46D8F62}" srcOrd="0" destOrd="0" presId="urn:microsoft.com/office/officeart/2005/8/layout/venn2"/>
    <dgm:cxn modelId="{C482C92C-551D-4EB7-A680-B86C2DCA2EC9}" type="presParOf" srcId="{8F7F6D25-819E-426A-B9DE-3617C408C3E6}" destId="{108EC932-A879-4FD9-AA02-73EFECCFB2CE}" srcOrd="1" destOrd="0" presId="urn:microsoft.com/office/officeart/2005/8/layout/venn2"/>
    <dgm:cxn modelId="{865D9A76-AC05-49A9-9814-9C1E132A5B0E}" type="presParOf" srcId="{FEDC9716-0F07-4D5B-B270-725E21B6D864}" destId="{805BC185-B3AF-4381-821E-CFB71BB09493}" srcOrd="1" destOrd="0" presId="urn:microsoft.com/office/officeart/2005/8/layout/venn2"/>
    <dgm:cxn modelId="{109D1B4D-7876-4F6A-B5CD-4BFF522599CD}" type="presParOf" srcId="{805BC185-B3AF-4381-821E-CFB71BB09493}" destId="{F487104A-59AF-4B45-B99C-A6834EF533CB}" srcOrd="0" destOrd="0" presId="urn:microsoft.com/office/officeart/2005/8/layout/venn2"/>
    <dgm:cxn modelId="{3D111F85-99A0-40AC-9CC7-042CCC0B9BFB}" type="presParOf" srcId="{805BC185-B3AF-4381-821E-CFB71BB09493}" destId="{99792089-08B5-418B-9867-39B3881103D4}" srcOrd="1" destOrd="0" presId="urn:microsoft.com/office/officeart/2005/8/layout/venn2"/>
    <dgm:cxn modelId="{98CCE512-E435-498F-BF03-54B2880559C1}" type="presParOf" srcId="{FEDC9716-0F07-4D5B-B270-725E21B6D864}" destId="{93018AA0-BEDC-4263-B851-9776B7A44F85}" srcOrd="2" destOrd="0" presId="urn:microsoft.com/office/officeart/2005/8/layout/venn2"/>
    <dgm:cxn modelId="{618B4B15-AF97-4779-B159-9680495FFD2E}" type="presParOf" srcId="{93018AA0-BEDC-4263-B851-9776B7A44F85}" destId="{ECF8A096-44DE-411D-B7E2-CC63C932DF1F}" srcOrd="0" destOrd="0" presId="urn:microsoft.com/office/officeart/2005/8/layout/venn2"/>
    <dgm:cxn modelId="{2BFC8B39-8002-488A-AE98-520373D711F6}" type="presParOf" srcId="{93018AA0-BEDC-4263-B851-9776B7A44F85}" destId="{28336B2C-CD6C-413B-A545-22958B8D835F}" srcOrd="1" destOrd="0" presId="urn:microsoft.com/office/officeart/2005/8/layout/venn2"/>
    <dgm:cxn modelId="{E1326C6F-17E0-418B-90AE-F62C1CDD3951}" type="presParOf" srcId="{FEDC9716-0F07-4D5B-B270-725E21B6D864}" destId="{3A225FF2-4C07-4EF3-872D-999294353B74}" srcOrd="3" destOrd="0" presId="urn:microsoft.com/office/officeart/2005/8/layout/venn2"/>
    <dgm:cxn modelId="{69FB5F4A-7B50-4FAB-9DEE-CF7194058ED9}" type="presParOf" srcId="{3A225FF2-4C07-4EF3-872D-999294353B74}" destId="{78AEA6B8-1B77-4E2C-9C94-7C74FEF6CF94}" srcOrd="0" destOrd="0" presId="urn:microsoft.com/office/officeart/2005/8/layout/venn2"/>
    <dgm:cxn modelId="{766B1CAD-F410-4134-9BBC-69EC1863D57F}" type="presParOf" srcId="{3A225FF2-4C07-4EF3-872D-999294353B74}" destId="{2C001EA7-59AD-4236-9B00-35BF3DDD8D80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9D888A-3DD9-48F8-8DB3-88F2C46D8F62}">
      <dsp:nvSpPr>
        <dsp:cNvPr id="0" name=""/>
        <dsp:cNvSpPr/>
      </dsp:nvSpPr>
      <dsp:spPr>
        <a:xfrm>
          <a:off x="0" y="-3616"/>
          <a:ext cx="5636897" cy="5256583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>
              <a:solidFill>
                <a:schemeClr val="tx1"/>
              </a:solidFill>
            </a:rPr>
            <a:t>Мікрорайон / населений пункт</a:t>
          </a:r>
          <a:endParaRPr lang="uk-UA" sz="1600" kern="1200" dirty="0">
            <a:solidFill>
              <a:schemeClr val="tx1"/>
            </a:solidFill>
          </a:endParaRPr>
        </a:p>
      </dsp:txBody>
      <dsp:txXfrm>
        <a:off x="2030410" y="259212"/>
        <a:ext cx="1576076" cy="788487"/>
      </dsp:txXfrm>
    </dsp:sp>
    <dsp:sp modelId="{F487104A-59AF-4B45-B99C-A6834EF533CB}">
      <dsp:nvSpPr>
        <dsp:cNvPr id="0" name=""/>
        <dsp:cNvSpPr/>
      </dsp:nvSpPr>
      <dsp:spPr>
        <a:xfrm>
          <a:off x="540050" y="1040467"/>
          <a:ext cx="4516372" cy="421973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>
              <a:solidFill>
                <a:schemeClr val="tx1"/>
              </a:solidFill>
            </a:rPr>
            <a:t>Житловий квартал/</a:t>
          </a:r>
          <a:br>
            <a:rPr lang="uk-UA" sz="1600" kern="1200" dirty="0">
              <a:solidFill>
                <a:schemeClr val="tx1"/>
              </a:solidFill>
            </a:rPr>
          </a:br>
          <a:r>
            <a:rPr lang="uk-UA" sz="1600" kern="1200" dirty="0">
              <a:solidFill>
                <a:schemeClr val="tx1"/>
              </a:solidFill>
            </a:rPr>
            <a:t>вулиця</a:t>
          </a:r>
        </a:p>
      </dsp:txBody>
      <dsp:txXfrm>
        <a:off x="2009000" y="1293651"/>
        <a:ext cx="1578472" cy="759551"/>
      </dsp:txXfrm>
    </dsp:sp>
    <dsp:sp modelId="{ECF8A096-44DE-411D-B7E2-CC63C932DF1F}">
      <dsp:nvSpPr>
        <dsp:cNvPr id="0" name=""/>
        <dsp:cNvSpPr/>
      </dsp:nvSpPr>
      <dsp:spPr>
        <a:xfrm>
          <a:off x="1188129" y="2099017"/>
          <a:ext cx="3220088" cy="315395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>
              <a:solidFill>
                <a:schemeClr val="tx1"/>
              </a:solidFill>
            </a:rPr>
            <a:t>Прибудинкова територія</a:t>
          </a:r>
          <a:endParaRPr lang="uk-UA" sz="1600" kern="1200" dirty="0">
            <a:solidFill>
              <a:schemeClr val="tx1"/>
            </a:solidFill>
          </a:endParaRPr>
        </a:p>
      </dsp:txBody>
      <dsp:txXfrm>
        <a:off x="2047892" y="2335563"/>
        <a:ext cx="1500561" cy="709638"/>
      </dsp:txXfrm>
    </dsp:sp>
    <dsp:sp modelId="{78AEA6B8-1B77-4E2C-9C94-7C74FEF6CF94}">
      <dsp:nvSpPr>
        <dsp:cNvPr id="0" name=""/>
        <dsp:cNvSpPr/>
      </dsp:nvSpPr>
      <dsp:spPr>
        <a:xfrm>
          <a:off x="1753732" y="3167974"/>
          <a:ext cx="2089008" cy="206735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>
              <a:solidFill>
                <a:schemeClr val="tx1"/>
              </a:solidFill>
            </a:rPr>
            <a:t>Індивідуальне помешкання</a:t>
          </a:r>
          <a:endParaRPr lang="uk-UA" sz="1600" kern="1200" dirty="0">
            <a:solidFill>
              <a:schemeClr val="tx1"/>
            </a:solidFill>
          </a:endParaRPr>
        </a:p>
      </dsp:txBody>
      <dsp:txXfrm>
        <a:off x="2059660" y="3684812"/>
        <a:ext cx="1477152" cy="1033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951C-FA69-481F-9A03-9C911AF814C3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CCBB-5E08-416C-835C-169C5C990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3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951C-FA69-481F-9A03-9C911AF814C3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CCBB-5E08-416C-835C-169C5C990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939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951C-FA69-481F-9A03-9C911AF814C3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CCBB-5E08-416C-835C-169C5C990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9282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951C-FA69-481F-9A03-9C911AF814C3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CCBB-5E08-416C-835C-169C5C990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564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951C-FA69-481F-9A03-9C911AF814C3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CCBB-5E08-416C-835C-169C5C990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51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951C-FA69-481F-9A03-9C911AF814C3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CCBB-5E08-416C-835C-169C5C990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142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951C-FA69-481F-9A03-9C911AF814C3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CCBB-5E08-416C-835C-169C5C990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919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951C-FA69-481F-9A03-9C911AF814C3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CCBB-5E08-416C-835C-169C5C990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667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951C-FA69-481F-9A03-9C911AF814C3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CCBB-5E08-416C-835C-169C5C990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146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951C-FA69-481F-9A03-9C911AF814C3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CCBB-5E08-416C-835C-169C5C990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736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951C-FA69-481F-9A03-9C911AF814C3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CCBB-5E08-416C-835C-169C5C990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389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D951C-FA69-481F-9A03-9C911AF814C3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9CCBB-5E08-416C-835C-169C5C990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512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Житлові умови населення України: </a:t>
            </a:r>
            <a:r>
              <a:rPr lang="uk-UA" dirty="0" smtClean="0"/>
              <a:t>можливість забезпечення </a:t>
            </a:r>
            <a:r>
              <a:rPr lang="uk-UA" dirty="0" smtClean="0"/>
              <a:t>кількісних </a:t>
            </a:r>
            <a:r>
              <a:rPr lang="uk-UA" dirty="0" smtClean="0"/>
              <a:t>та </a:t>
            </a:r>
            <a:r>
              <a:rPr lang="uk-UA" dirty="0" smtClean="0"/>
              <a:t>якісних стандартів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1800" y="4437112"/>
            <a:ext cx="5000600" cy="1201688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Черенько</a:t>
            </a:r>
            <a:r>
              <a:rPr lang="ru-RU" dirty="0" smtClean="0"/>
              <a:t> Л.М.</a:t>
            </a:r>
          </a:p>
          <a:p>
            <a:r>
              <a:rPr lang="ru-RU" dirty="0" smtClean="0"/>
              <a:t>Сектор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ІДСД НАНУ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987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79512" y="39384"/>
            <a:ext cx="8785225" cy="509297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uk-UA" sz="1900" dirty="0"/>
              <a:t>Житлові умови – це невід'ємна складова добробуту, що забезпечує задоволення базових потреб людини, як на індивідуальному рівні, так і на рівні </a:t>
            </a:r>
            <a:r>
              <a:rPr lang="uk-UA" sz="1900" dirty="0" smtClean="0"/>
              <a:t>громади</a:t>
            </a:r>
            <a:endParaRPr lang="uk-UA" sz="1900" dirty="0">
              <a:solidFill>
                <a:schemeClr val="tx1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789122820"/>
              </p:ext>
            </p:extLst>
          </p:nvPr>
        </p:nvGraphicFramePr>
        <p:xfrm>
          <a:off x="179512" y="1196752"/>
          <a:ext cx="8424936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868144" y="4869160"/>
            <a:ext cx="3035721" cy="7386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1400" dirty="0"/>
              <a:t>Комплекс кількісних та якісних характеристик житлового приміщення</a:t>
            </a:r>
          </a:p>
        </p:txBody>
      </p:sp>
      <p:cxnSp>
        <p:nvCxnSpPr>
          <p:cNvPr id="6" name="Пряма зі стрілкою 5"/>
          <p:cNvCxnSpPr/>
          <p:nvPr/>
        </p:nvCxnSpPr>
        <p:spPr>
          <a:xfrm flipH="1">
            <a:off x="3779912" y="5229200"/>
            <a:ext cx="2088232" cy="0"/>
          </a:xfrm>
          <a:prstGeom prst="straightConnector1">
            <a:avLst/>
          </a:prstGeom>
          <a:ln w="190500">
            <a:solidFill>
              <a:schemeClr val="tx2">
                <a:lumMod val="20000"/>
                <a:lumOff val="80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868144" y="3717032"/>
            <a:ext cx="3035721" cy="7386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1400" dirty="0"/>
              <a:t>Сукупність характеристик території спільного користування та прибудинкової території</a:t>
            </a:r>
          </a:p>
        </p:txBody>
      </p:sp>
      <p:cxnSp>
        <p:nvCxnSpPr>
          <p:cNvPr id="8" name="Пряма зі стрілкою 7"/>
          <p:cNvCxnSpPr/>
          <p:nvPr/>
        </p:nvCxnSpPr>
        <p:spPr>
          <a:xfrm flipH="1">
            <a:off x="3779912" y="4077072"/>
            <a:ext cx="2088232" cy="0"/>
          </a:xfrm>
          <a:prstGeom prst="straightConnector1">
            <a:avLst/>
          </a:prstGeom>
          <a:ln w="190500">
            <a:solidFill>
              <a:schemeClr val="tx2">
                <a:lumMod val="20000"/>
                <a:lumOff val="80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868144" y="2474893"/>
            <a:ext cx="3035721" cy="95410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1400" dirty="0"/>
              <a:t>Сукупність елементів соціальної інфраструктури, що знаходяться у межах пішохідної доступності від помешкання</a:t>
            </a:r>
          </a:p>
        </p:txBody>
      </p:sp>
      <p:cxnSp>
        <p:nvCxnSpPr>
          <p:cNvPr id="10" name="Пряма зі стрілкою 9"/>
          <p:cNvCxnSpPr/>
          <p:nvPr/>
        </p:nvCxnSpPr>
        <p:spPr>
          <a:xfrm flipH="1">
            <a:off x="3803154" y="2924944"/>
            <a:ext cx="2064990" cy="0"/>
          </a:xfrm>
          <a:prstGeom prst="straightConnector1">
            <a:avLst/>
          </a:prstGeom>
          <a:ln w="190500">
            <a:solidFill>
              <a:schemeClr val="tx2">
                <a:lumMod val="20000"/>
                <a:lumOff val="80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868144" y="1322184"/>
            <a:ext cx="3019722" cy="7386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1400" dirty="0" smtClean="0"/>
              <a:t>Сукупність елементів соціальної, транспортної, рекреаційної інфраструктури тощо</a:t>
            </a:r>
            <a:endParaRPr lang="uk-UA" sz="1400" dirty="0"/>
          </a:p>
        </p:txBody>
      </p:sp>
      <p:cxnSp>
        <p:nvCxnSpPr>
          <p:cNvPr id="12" name="Пряма зі стрілкою 11"/>
          <p:cNvCxnSpPr/>
          <p:nvPr/>
        </p:nvCxnSpPr>
        <p:spPr>
          <a:xfrm flipH="1">
            <a:off x="3787156" y="1700808"/>
            <a:ext cx="2080988" cy="0"/>
          </a:xfrm>
          <a:prstGeom prst="straightConnector1">
            <a:avLst/>
          </a:prstGeom>
          <a:ln w="190500">
            <a:solidFill>
              <a:schemeClr val="tx2">
                <a:lumMod val="20000"/>
                <a:lumOff val="80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407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ctr"/>
            <a:r>
              <a:rPr lang="uk-UA" altLang="uk-UA" sz="2000" dirty="0"/>
              <a:t>Починаючи з </a:t>
            </a:r>
            <a:r>
              <a:rPr lang="uk-UA" altLang="uk-UA" sz="2000" dirty="0" smtClean="0"/>
              <a:t>1980-х років </a:t>
            </a:r>
            <a:r>
              <a:rPr lang="uk-UA" altLang="uk-UA" sz="2000" dirty="0" smtClean="0"/>
              <a:t>в світі відбувається </a:t>
            </a:r>
            <a:r>
              <a:rPr lang="uk-UA" altLang="uk-UA" sz="2000" dirty="0"/>
              <a:t>злам тенденції до зростання </a:t>
            </a:r>
            <a:r>
              <a:rPr lang="uk-UA" altLang="uk-UA" sz="2000" dirty="0" smtClean="0"/>
              <a:t>навантаження </a:t>
            </a:r>
            <a:r>
              <a:rPr lang="uk-UA" altLang="uk-UA" sz="2000" dirty="0"/>
              <a:t>на одне житлове приміщення </a:t>
            </a:r>
          </a:p>
        </p:txBody>
      </p:sp>
      <p:graphicFrame>
        <p:nvGraphicFramePr>
          <p:cNvPr id="2" name="Object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7592931"/>
              </p:ext>
            </p:extLst>
          </p:nvPr>
        </p:nvGraphicFramePr>
        <p:xfrm>
          <a:off x="122573" y="908720"/>
          <a:ext cx="903649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392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400" dirty="0" smtClean="0"/>
              <a:t>В Україні залишається висока диференціація показника навантаження на одну кімнату залежно від типу домогосподарства</a:t>
            </a:r>
            <a:endParaRPr lang="uk-UA" sz="2400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0492559"/>
              </p:ext>
            </p:extLst>
          </p:nvPr>
        </p:nvGraphicFramePr>
        <p:xfrm>
          <a:off x="971600" y="1772816"/>
          <a:ext cx="662473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5950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uk-UA" sz="2800" dirty="0" smtClean="0"/>
              <a:t>Рівень перенаселення житлових приміщень в Україні за методологією </a:t>
            </a:r>
            <a:r>
              <a:rPr lang="uk-UA" sz="2800" dirty="0" err="1" smtClean="0"/>
              <a:t>Євростату</a:t>
            </a:r>
            <a:r>
              <a:rPr lang="uk-UA" sz="2800" dirty="0" smtClean="0"/>
              <a:t> </a:t>
            </a:r>
            <a:endParaRPr lang="uk-UA" sz="2800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6761748"/>
              </p:ext>
            </p:extLst>
          </p:nvPr>
        </p:nvGraphicFramePr>
        <p:xfrm>
          <a:off x="457200" y="1052736"/>
          <a:ext cx="5770984" cy="4099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959970"/>
              </p:ext>
            </p:extLst>
          </p:nvPr>
        </p:nvGraphicFramePr>
        <p:xfrm>
          <a:off x="5220072" y="4005064"/>
          <a:ext cx="3672408" cy="2583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89767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/>
              <a:t>Рівень перенаселення </a:t>
            </a:r>
            <a:r>
              <a:rPr lang="uk-UA" sz="2800" dirty="0" smtClean="0"/>
              <a:t>житла </a:t>
            </a:r>
            <a:r>
              <a:rPr lang="uk-UA" sz="2800" dirty="0"/>
              <a:t>в </a:t>
            </a:r>
            <a:r>
              <a:rPr lang="uk-UA" sz="2800" dirty="0" smtClean="0"/>
              <a:t>Україні у порівнянні з країнами ЄС</a:t>
            </a:r>
            <a:endParaRPr lang="uk-UA" sz="2800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3868056"/>
              </p:ext>
            </p:extLst>
          </p:nvPr>
        </p:nvGraphicFramePr>
        <p:xfrm>
          <a:off x="827584" y="1484784"/>
          <a:ext cx="770485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7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2800" dirty="0"/>
              <a:t>Рівень перенаселення житлових приміщень в Україні за </a:t>
            </a:r>
            <a:r>
              <a:rPr lang="uk-UA" sz="2800" dirty="0" smtClean="0"/>
              <a:t>адаптованою методологією (без додавання до розрахунку загальної кімнати)</a:t>
            </a:r>
            <a:endParaRPr lang="uk-UA" sz="2800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0352177"/>
              </p:ext>
            </p:extLst>
          </p:nvPr>
        </p:nvGraphicFramePr>
        <p:xfrm>
          <a:off x="323528" y="1331640"/>
          <a:ext cx="5256584" cy="3387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3982221"/>
              </p:ext>
            </p:extLst>
          </p:nvPr>
        </p:nvGraphicFramePr>
        <p:xfrm>
          <a:off x="4438328" y="364502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11980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uk-UA" sz="2400" b="1" dirty="0" smtClean="0"/>
              <a:t>Обладнання житла окремими зручностями</a:t>
            </a:r>
            <a:endParaRPr lang="uk-UA" sz="24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0658297"/>
              </p:ext>
            </p:extLst>
          </p:nvPr>
        </p:nvGraphicFramePr>
        <p:xfrm>
          <a:off x="452487" y="908720"/>
          <a:ext cx="8280921" cy="21066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98576">
                  <a:extLst>
                    <a:ext uri="{9D8B030D-6E8A-4147-A177-3AD203B41FA5}">
                      <a16:colId xmlns:a16="http://schemas.microsoft.com/office/drawing/2014/main" val="1693956164"/>
                    </a:ext>
                  </a:extLst>
                </a:gridCol>
                <a:gridCol w="492388">
                  <a:extLst>
                    <a:ext uri="{9D8B030D-6E8A-4147-A177-3AD203B41FA5}">
                      <a16:colId xmlns:a16="http://schemas.microsoft.com/office/drawing/2014/main" val="2999936048"/>
                    </a:ext>
                  </a:extLst>
                </a:gridCol>
                <a:gridCol w="812851">
                  <a:extLst>
                    <a:ext uri="{9D8B030D-6E8A-4147-A177-3AD203B41FA5}">
                      <a16:colId xmlns:a16="http://schemas.microsoft.com/office/drawing/2014/main" val="3776840271"/>
                    </a:ext>
                  </a:extLst>
                </a:gridCol>
                <a:gridCol w="812851">
                  <a:extLst>
                    <a:ext uri="{9D8B030D-6E8A-4147-A177-3AD203B41FA5}">
                      <a16:colId xmlns:a16="http://schemas.microsoft.com/office/drawing/2014/main" val="3301172746"/>
                    </a:ext>
                  </a:extLst>
                </a:gridCol>
                <a:gridCol w="812851">
                  <a:extLst>
                    <a:ext uri="{9D8B030D-6E8A-4147-A177-3AD203B41FA5}">
                      <a16:colId xmlns:a16="http://schemas.microsoft.com/office/drawing/2014/main" val="1777203865"/>
                    </a:ext>
                  </a:extLst>
                </a:gridCol>
                <a:gridCol w="812851">
                  <a:extLst>
                    <a:ext uri="{9D8B030D-6E8A-4147-A177-3AD203B41FA5}">
                      <a16:colId xmlns:a16="http://schemas.microsoft.com/office/drawing/2014/main" val="1262019667"/>
                    </a:ext>
                  </a:extLst>
                </a:gridCol>
                <a:gridCol w="812851">
                  <a:extLst>
                    <a:ext uri="{9D8B030D-6E8A-4147-A177-3AD203B41FA5}">
                      <a16:colId xmlns:a16="http://schemas.microsoft.com/office/drawing/2014/main" val="1278392363"/>
                    </a:ext>
                  </a:extLst>
                </a:gridCol>
                <a:gridCol w="812851">
                  <a:extLst>
                    <a:ext uri="{9D8B030D-6E8A-4147-A177-3AD203B41FA5}">
                      <a16:colId xmlns:a16="http://schemas.microsoft.com/office/drawing/2014/main" val="946555629"/>
                    </a:ext>
                  </a:extLst>
                </a:gridCol>
                <a:gridCol w="812851">
                  <a:extLst>
                    <a:ext uri="{9D8B030D-6E8A-4147-A177-3AD203B41FA5}">
                      <a16:colId xmlns:a16="http://schemas.microsoft.com/office/drawing/2014/main" val="2058446010"/>
                    </a:ext>
                  </a:extLst>
                </a:gridCol>
              </a:tblGrid>
              <a:tr h="41110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uk-UA" sz="1400" u="none" strike="noStrike" spc="-5" dirty="0">
                          <a:effectLst/>
                        </a:rPr>
                        <a:t> </a:t>
                      </a:r>
                      <a:endParaRPr lang="uk-UA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2000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2005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2010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2015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5487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Місто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Село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Місто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Село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Місто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Село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Місто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Село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61190122"/>
                  </a:ext>
                </a:extLst>
              </a:tr>
              <a:tr h="449857">
                <a:tc>
                  <a:txBody>
                    <a:bodyPr/>
                    <a:lstStyle/>
                    <a:p>
                      <a:pPr algn="l" fontAlgn="ctr"/>
                      <a:r>
                        <a:rPr lang="uk-UA" sz="1400" u="none" strike="noStrike" spc="-5">
                          <a:effectLst/>
                        </a:rPr>
                        <a:t>водопровод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75,3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17,9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76,6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20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77,9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27,1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77,8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34,3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6903868"/>
                  </a:ext>
                </a:extLst>
              </a:tr>
              <a:tr h="370856">
                <a:tc>
                  <a:txBody>
                    <a:bodyPr/>
                    <a:lstStyle/>
                    <a:p>
                      <a:pPr algn="l" fontAlgn="ctr"/>
                      <a:r>
                        <a:rPr lang="uk-UA" sz="1400" u="none" strike="noStrike" spc="-10">
                          <a:effectLst/>
                        </a:rPr>
                        <a:t>каналізація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73,7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12,9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75,4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15,7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76,7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23,2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76,7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30,9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9881325"/>
                  </a:ext>
                </a:extLst>
              </a:tr>
              <a:tr h="651895">
                <a:tc>
                  <a:txBody>
                    <a:bodyPr/>
                    <a:lstStyle/>
                    <a:p>
                      <a:pPr algn="l" fontAlgn="ctr"/>
                      <a:r>
                        <a:rPr lang="uk-UA" sz="1400" u="none" strike="noStrike" dirty="0">
                          <a:effectLst/>
                        </a:rPr>
                        <a:t>гаряче водопостачання</a:t>
                      </a:r>
                      <a:endParaRPr lang="uk-UA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58,4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4,3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 dirty="0">
                          <a:effectLst/>
                        </a:rPr>
                        <a:t>59,7</a:t>
                      </a:r>
                      <a:endParaRPr lang="uk-UA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5,4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60,9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11,5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>
                          <a:effectLst/>
                        </a:rPr>
                        <a:t>63,2</a:t>
                      </a:r>
                      <a:endParaRPr lang="uk-UA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spc="5" dirty="0">
                          <a:effectLst/>
                        </a:rPr>
                        <a:t>21,8</a:t>
                      </a:r>
                      <a:endParaRPr lang="uk-UA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63035610"/>
                  </a:ext>
                </a:extLst>
              </a:tr>
            </a:tbl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3320364"/>
              </p:ext>
            </p:extLst>
          </p:nvPr>
        </p:nvGraphicFramePr>
        <p:xfrm>
          <a:off x="216024" y="3140968"/>
          <a:ext cx="457200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1932470"/>
              </p:ext>
            </p:extLst>
          </p:nvPr>
        </p:nvGraphicFramePr>
        <p:xfrm>
          <a:off x="4788024" y="3140968"/>
          <a:ext cx="457200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70641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altLang="uk-UA" sz="2400" b="1">
                <a:latin typeface="Times New Roman" panose="02020603050405020304" pitchFamily="18" charset="0"/>
              </a:rPr>
              <a:t>Динаміка рівня комфортності житла домогосподарств з дітьми та без дітей за місцевістю проживання у 2000–2013 рр., %</a:t>
            </a:r>
          </a:p>
        </p:txBody>
      </p:sp>
      <p:graphicFrame>
        <p:nvGraphicFramePr>
          <p:cNvPr id="4614" name="Group 5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069600"/>
              </p:ext>
            </p:extLst>
          </p:nvPr>
        </p:nvGraphicFramePr>
        <p:xfrm>
          <a:off x="457200" y="1412875"/>
          <a:ext cx="8291513" cy="5090160"/>
        </p:xfrm>
        <a:graphic>
          <a:graphicData uri="http://schemas.openxmlformats.org/drawingml/2006/table">
            <a:tbl>
              <a:tblPr/>
              <a:tblGrid>
                <a:gridCol w="1148344">
                  <a:extLst>
                    <a:ext uri="{9D8B030D-6E8A-4147-A177-3AD203B41FA5}">
                      <a16:colId xmlns:a16="http://schemas.microsoft.com/office/drawing/2014/main" val="2963088568"/>
                    </a:ext>
                  </a:extLst>
                </a:gridCol>
                <a:gridCol w="1832663">
                  <a:extLst>
                    <a:ext uri="{9D8B030D-6E8A-4147-A177-3AD203B41FA5}">
                      <a16:colId xmlns:a16="http://schemas.microsoft.com/office/drawing/2014/main" val="2501662507"/>
                    </a:ext>
                  </a:extLst>
                </a:gridCol>
                <a:gridCol w="1770169">
                  <a:extLst>
                    <a:ext uri="{9D8B030D-6E8A-4147-A177-3AD203B41FA5}">
                      <a16:colId xmlns:a16="http://schemas.microsoft.com/office/drawing/2014/main" val="1762858543"/>
                    </a:ext>
                  </a:extLst>
                </a:gridCol>
                <a:gridCol w="1770168">
                  <a:extLst>
                    <a:ext uri="{9D8B030D-6E8A-4147-A177-3AD203B41FA5}">
                      <a16:colId xmlns:a16="http://schemas.microsoft.com/office/drawing/2014/main" val="1557348330"/>
                    </a:ext>
                  </a:extLst>
                </a:gridCol>
                <a:gridCol w="1770169">
                  <a:extLst>
                    <a:ext uri="{9D8B030D-6E8A-4147-A177-3AD203B41FA5}">
                      <a16:colId xmlns:a16="http://schemas.microsoft.com/office/drawing/2014/main" val="703061975"/>
                    </a:ext>
                  </a:extLst>
                </a:gridCol>
              </a:tblGrid>
              <a:tr h="189716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міські поселення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сільська місцевість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9291434"/>
                  </a:ext>
                </a:extLst>
              </a:tr>
              <a:tr h="32251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домогосподарство з дітьми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домогосподарство без дітей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домогосподарство з дітьми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домогосподарство без дітей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7030211"/>
                  </a:ext>
                </a:extLst>
              </a:tr>
              <a:tr h="1897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2000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24,2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25,5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17,8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12,1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1467116"/>
                  </a:ext>
                </a:extLst>
              </a:tr>
              <a:tr h="1897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2001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31,5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30,2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13,7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7,2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3055888"/>
                  </a:ext>
                </a:extLst>
              </a:tr>
              <a:tr h="1897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2002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30,8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31,0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15,4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8,2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7101940"/>
                  </a:ext>
                </a:extLst>
              </a:tr>
              <a:tr h="1897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2003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33,4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33,9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11,2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8,4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0166043"/>
                  </a:ext>
                </a:extLst>
              </a:tr>
              <a:tr h="1897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2004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33,0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31,2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14,1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8,8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069202"/>
                  </a:ext>
                </a:extLst>
              </a:tr>
              <a:tr h="1897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2005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32,6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33,2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16,8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11,1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5525342"/>
                  </a:ext>
                </a:extLst>
              </a:tr>
              <a:tr h="1897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2006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33,9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30,8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15,3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10,7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3445794"/>
                  </a:ext>
                </a:extLst>
              </a:tr>
              <a:tr h="1897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2007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32,8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31,6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16,0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11,9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3755486"/>
                  </a:ext>
                </a:extLst>
              </a:tr>
              <a:tr h="1897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2008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31,9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32,1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16,6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12,0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9331270"/>
                  </a:ext>
                </a:extLst>
              </a:tr>
              <a:tr h="1897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2009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37,1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34,2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25,7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18,1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3242988"/>
                  </a:ext>
                </a:extLst>
              </a:tr>
              <a:tr h="1897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2010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35,5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27,9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355589"/>
                  </a:ext>
                </a:extLst>
              </a:tr>
              <a:tr h="1897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34,7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31,0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33,7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20,8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7301734"/>
                  </a:ext>
                </a:extLst>
              </a:tr>
              <a:tr h="1897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2012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29,6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30,1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31,9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23,9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9129632"/>
                  </a:ext>
                </a:extLst>
              </a:tr>
              <a:tr h="1897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26,9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27,3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35,1</a:t>
                      </a:r>
                      <a:endParaRPr kumimoji="0" lang="uk-UA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25,8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6514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80200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325</Words>
  <Application>Microsoft Office PowerPoint</Application>
  <PresentationFormat>Экран (4:3)</PresentationFormat>
  <Paragraphs>145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Житлові умови населення України: можливість забезпечення кількісних та якісних стандартів</vt:lpstr>
      <vt:lpstr>Житлові умови – це невід'ємна складова добробуту, що забезпечує задоволення базових потреб людини, як на індивідуальному рівні, так і на рівні громади</vt:lpstr>
      <vt:lpstr>Починаючи з 1980-х років в світі відбувається злам тенденції до зростання навантаження на одне житлове приміщення </vt:lpstr>
      <vt:lpstr>В Україні залишається висока диференціація показника навантаження на одну кімнату залежно від типу домогосподарства</vt:lpstr>
      <vt:lpstr>Рівень перенаселення житлових приміщень в Україні за методологією Євростату </vt:lpstr>
      <vt:lpstr>Рівень перенаселення житла в Україні у порівнянні з країнами ЄС</vt:lpstr>
      <vt:lpstr>Рівень перенаселення житлових приміщень в Україні за адаптованою методологією (без додавання до розрахунку загальної кімнати)</vt:lpstr>
      <vt:lpstr>Обладнання житла окремими зручностями</vt:lpstr>
      <vt:lpstr>Динаміка рівня комфортності житла домогосподарств з дітьми та без дітей за місцевістю проживання у 2000–2013 рр., %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LCcerenko</dc:creator>
  <cp:lastModifiedBy>Home</cp:lastModifiedBy>
  <cp:revision>15</cp:revision>
  <dcterms:created xsi:type="dcterms:W3CDTF">2017-06-21T14:11:00Z</dcterms:created>
  <dcterms:modified xsi:type="dcterms:W3CDTF">2017-06-22T03:24:27Z</dcterms:modified>
</cp:coreProperties>
</file>