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2" r:id="rId4"/>
    <p:sldId id="257" r:id="rId5"/>
    <p:sldId id="258" r:id="rId6"/>
    <p:sldId id="273" r:id="rId7"/>
    <p:sldId id="263" r:id="rId8"/>
    <p:sldId id="271" r:id="rId9"/>
    <p:sldId id="264" r:id="rId10"/>
    <p:sldId id="265" r:id="rId11"/>
    <p:sldId id="266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9AE95-24E5-402A-8863-FFC7DB67C6FB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4CE99-46F1-4353-8090-5ECCA5AAB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smtClean="0"/>
              <a:t>U-репортери віком 14–17 років частіше, ніж старші вікові категорії, проживають у квартирах батьків/друзів/</a:t>
            </a:r>
            <a:r>
              <a:rPr lang="uk-UA" dirty="0" err="1" smtClean="0"/>
              <a:t>ін</a:t>
            </a:r>
            <a:r>
              <a:rPr lang="uk-UA" dirty="0" smtClean="0"/>
              <a:t>: 14–17 років – 66,3%, 18–19 років – 41,7%, 20–24 роки – 45,6%, 25–34 роки – 48,6%</a:t>
            </a:r>
            <a:r>
              <a:rPr lang="en-US" dirty="0" smtClean="0"/>
              <a:t>.</a:t>
            </a: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smtClean="0"/>
              <a:t>U-репортери віком 18–19 років частіше, ніж інші вікові категорії, проживають у гуртожитках: 14–17 років – 18,2%, 18–19 років – 39,6%, 20–24 роки – 23,1%, 25–34 роки – 3%. </a:t>
            </a: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smtClean="0"/>
              <a:t>Чим старшими є U-репортери, тим частіше вони відповідали, що орендують житло: 14–17 років – 7,7%, 18–19 років – 14%, 20–24 роки – 24,8%, 25–34 роки – 30,6%.</a:t>
            </a: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smtClean="0"/>
              <a:t>Серед молоді віком 25–34 роки, частіше, ніж серед інших вікових категорій, відповідали, що проживають у власній квартирі (будинку): 14–17 років – 6,5%, 18–19 років – 4,1%, 20–24 роки – 5,8%, 25–34 роки – 16%.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4CE99-46F1-4353-8090-5ECCA5AAB75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5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Чим старшими є </a:t>
            </a:r>
            <a:r>
              <a:rPr lang="ru-RU" dirty="0" smtClean="0"/>
              <a:t>U</a:t>
            </a:r>
            <a:r>
              <a:rPr lang="uk-UA" dirty="0" smtClean="0"/>
              <a:t>-репортери, тим частіше вони відповідали, що питання забезпечення житлом є актуальним і ця динаміка спостерігається серед </a:t>
            </a:r>
            <a:r>
              <a:rPr lang="en-US" dirty="0" smtClean="0"/>
              <a:t>U</a:t>
            </a:r>
            <a:r>
              <a:rPr lang="uk-UA" dirty="0" smtClean="0"/>
              <a:t>-репортерів від 14 до 24 років: 14–17 років – 58,8%, 18–19 років – 73,9%, 20–24 роки – 81,5%, 25–34 роки – 74,9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4CE99-46F1-4353-8090-5ECCA5AAB75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599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Чим старшими є </a:t>
            </a:r>
            <a:r>
              <a:rPr lang="ru-RU" dirty="0" smtClean="0"/>
              <a:t>U</a:t>
            </a:r>
            <a:r>
              <a:rPr lang="uk-UA" dirty="0" smtClean="0"/>
              <a:t>-репортери, тим менше вони задоволені своїми житловими умовами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4CE99-46F1-4353-8090-5ECCA5AAB75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048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Майже половина </a:t>
            </a:r>
            <a:r>
              <a:rPr lang="en-US" dirty="0" smtClean="0"/>
              <a:t>U</a:t>
            </a:r>
            <a:r>
              <a:rPr lang="uk-UA" dirty="0" smtClean="0"/>
              <a:t>-репортерів відповіли, що найприйнятнішим механізмом підтримки у придбанні житла є разова компенсація від держави у розмірі 30% від вартості житла – 48,3%, державний пільговий кредит з відсотковою ставкою 3% річних строком до 30 років – 32,1%, створення фонду житла для оренди за доступну ціну – 27,4%, </a:t>
            </a:r>
            <a:r>
              <a:rPr lang="en-US" dirty="0" smtClean="0"/>
              <a:t>N=3739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4CE99-46F1-4353-8090-5ECCA5AAB75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673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Чим старшими є </a:t>
            </a:r>
            <a:r>
              <a:rPr lang="en-US" dirty="0" smtClean="0"/>
              <a:t>U</a:t>
            </a:r>
            <a:r>
              <a:rPr lang="uk-UA" dirty="0" smtClean="0"/>
              <a:t>-репортери, тим частіше вони відповідали, що найприйнятнішим механізмом підтримки у придбанні житла є пільговий кредит з відсотковою ставкою 3% річних строком до 30 років: 14–17 років – </a:t>
            </a:r>
            <a:r>
              <a:rPr lang="ru-RU" dirty="0" smtClean="0"/>
              <a:t>17,4</a:t>
            </a:r>
            <a:r>
              <a:rPr lang="uk-UA" dirty="0" smtClean="0"/>
              <a:t>%, 18–19 років – 19,1%, 20–24 роки – 28,8%, 25–34 роки – 50,5%</a:t>
            </a:r>
            <a:r>
              <a:rPr lang="en-US" dirty="0" smtClean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Чим молодшими є </a:t>
            </a:r>
            <a:r>
              <a:rPr lang="en-US" dirty="0" smtClean="0"/>
              <a:t>U</a:t>
            </a:r>
            <a:r>
              <a:rPr lang="uk-UA" dirty="0" smtClean="0"/>
              <a:t>-репортери, тим частіше вони відповідали, що найприйнятнішим механізмом підтримки у придбанні житла є створення фонду житла для оренди за доступною ціною: 14–17 років – 39,9%, 18–19 років – 19,1%, 20–24 роки – 29,6%, 25–34 роки – 20,4%. </a:t>
            </a:r>
            <a:endParaRPr lang="ru-RU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Разова компенсація від держави у розмірі 30% від вартості житла більше цікавить </a:t>
            </a:r>
            <a:r>
              <a:rPr lang="en-US" dirty="0" smtClean="0"/>
              <a:t>U</a:t>
            </a:r>
            <a:r>
              <a:rPr lang="uk-UA" dirty="0" smtClean="0"/>
              <a:t>-репортерів віком 14–24 роки, ніж старшої вікової категорії: 14–17 років – 48,2%, 18–19 років – 52,1%, 20–24 роки – 51,3%, 25–34 роки – 36%.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4CE99-46F1-4353-8090-5ECCA5AAB75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76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64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84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4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52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30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45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4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4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0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93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4C315-434B-4553-8A50-AB0CBA68AA75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7C685-6D09-4680-8512-893CA986E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8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903" y="-547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5556" y="2996952"/>
            <a:ext cx="79928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kumimoji="0" lang="uk-UA" altLang="ru-RU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</a:rPr>
              <a:t>Мета опитування: </a:t>
            </a:r>
            <a:r>
              <a:rPr lang="ru-RU" altLang="ru-RU" sz="2200" dirty="0" err="1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дослідити</a:t>
            </a:r>
            <a:r>
              <a:rPr lang="ru-RU" altLang="ru-RU" sz="2200" dirty="0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актуальність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питання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забезпечення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житлом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молоді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,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визначити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найефективніші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механізми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державної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підтримки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в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цьому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 </a:t>
            </a:r>
            <a:r>
              <a:rPr lang="ru-RU" altLang="ru-RU" sz="2200" dirty="0" err="1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напрямі</a:t>
            </a:r>
            <a:r>
              <a:rPr lang="ru-RU" altLang="ru-RU" sz="2200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. 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 descr="C:\Users\Татьяна\Pictures\logo_uisr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6244"/>
            <a:ext cx="3087687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Татьяна\Pictures\фіафіайк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76" y="110208"/>
            <a:ext cx="3790950" cy="100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Татьяна\Pictures\фіафіа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01" y="1412776"/>
            <a:ext cx="33147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Татьяна\Pictures\logo_uisr3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454" y="136244"/>
            <a:ext cx="2695972" cy="85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8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11560" y="1474912"/>
            <a:ext cx="78488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000" b="1" dirty="0"/>
              <a:t>Д</a:t>
            </a:r>
            <a:r>
              <a:rPr lang="uk-UA" sz="2000" b="1" dirty="0" err="1" smtClean="0"/>
              <a:t>ержавні</a:t>
            </a:r>
            <a:r>
              <a:rPr lang="uk-UA" sz="2000" b="1" dirty="0" smtClean="0"/>
              <a:t> житлові програми </a:t>
            </a:r>
            <a:r>
              <a:rPr lang="uk-UA" sz="2000" b="1" dirty="0"/>
              <a:t>по забезпеченню молоді та молодих сімей житлом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26373" y="2797832"/>
            <a:ext cx="51957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dirty="0" smtClean="0"/>
              <a:t>вважають</a:t>
            </a:r>
            <a:r>
              <a:rPr lang="uk-UA" dirty="0"/>
              <a:t>, що державні житлові програми по забезпеченню молоді та молодих сімей житлом потрібні.</a:t>
            </a:r>
            <a:endParaRPr lang="ru-RU" dirty="0"/>
          </a:p>
        </p:txBody>
      </p:sp>
      <p:pic>
        <p:nvPicPr>
          <p:cNvPr id="7" name="Рисунок 6" descr="C:\Users\Татьяна\Downloads\забезпеч. житлом _5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1737230" cy="1677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Татьяна\Downloads\забезпеч. житлом _6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1089"/>
            <a:ext cx="1872208" cy="176589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2326372" y="4642369"/>
            <a:ext cx="51957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dirty="0"/>
              <a:t>готові брати участь у державних житлових програмах по забезпеченню молоді та молодих сімей житлом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3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1628800"/>
            <a:ext cx="78488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uk-UA" sz="2000" b="1" dirty="0"/>
              <a:t>Механізми державної підтримки у придбанні житла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9" name="Рисунок 8" descr="C:\Users\Татьяна\Downloads\забезпеч. житлом _4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24944"/>
            <a:ext cx="6048672" cy="26165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</a:t>
            </a:r>
            <a:r>
              <a:rPr lang="uk-UA" dirty="0" smtClean="0"/>
              <a:t>3739 </a:t>
            </a:r>
            <a:r>
              <a:rPr lang="en-US" dirty="0" smtClean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39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1628800"/>
            <a:ext cx="78488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uk-UA" sz="2000" b="1" dirty="0"/>
              <a:t>Механізми державної підтримки у придбанні житла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" name="Рисунок 5" descr="C:\Users\Татьяна\Downloads\забезпеч. житлом _1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85008"/>
            <a:ext cx="7272808" cy="36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</a:t>
            </a:r>
            <a:r>
              <a:rPr lang="uk-UA" dirty="0" smtClean="0"/>
              <a:t>3739 </a:t>
            </a:r>
            <a:r>
              <a:rPr lang="en-US" dirty="0" smtClean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6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1628800"/>
            <a:ext cx="78488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altLang="ru-RU" sz="2000" b="1" dirty="0" err="1" smtClean="0"/>
              <a:t>Висновки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204" y="2276872"/>
            <a:ext cx="78415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Для молоді питання забезпечення власним житлом є актуальним - 72,7</a:t>
            </a:r>
            <a:r>
              <a:rPr lang="uk-UA" dirty="0"/>
              <a:t>% U-репортерів </a:t>
            </a:r>
            <a:r>
              <a:rPr lang="uk-UA" dirty="0" smtClean="0"/>
              <a:t>так вважають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uk-UA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7,3</a:t>
            </a:r>
            <a:r>
              <a:rPr lang="uk-UA" dirty="0"/>
              <a:t>% </a:t>
            </a:r>
            <a:r>
              <a:rPr lang="uk-UA" dirty="0" smtClean="0"/>
              <a:t>молоді проживають </a:t>
            </a:r>
            <a:r>
              <a:rPr lang="uk-UA" dirty="0"/>
              <a:t>у власній квартирі (</a:t>
            </a:r>
            <a:r>
              <a:rPr lang="uk-UA" dirty="0" smtClean="0"/>
              <a:t>будинку)</a:t>
            </a:r>
          </a:p>
          <a:p>
            <a:pPr lvl="0" algn="just"/>
            <a:endParaRPr lang="uk-UA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29,1</a:t>
            </a:r>
            <a:r>
              <a:rPr lang="uk-UA" dirty="0"/>
              <a:t>% U-репортерів задоволені своїми житловими </a:t>
            </a:r>
            <a:r>
              <a:rPr lang="uk-UA" dirty="0" smtClean="0"/>
              <a:t>умовами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uk-UA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93,4</a:t>
            </a:r>
            <a:r>
              <a:rPr lang="uk-UA" dirty="0"/>
              <a:t>% вважають, що державні житлові програми по забезпеченню молоді та молодих сімей житлом потрібні, а 83,7% – готові брати участь у </a:t>
            </a:r>
            <a:r>
              <a:rPr lang="uk-UA" dirty="0" smtClean="0"/>
              <a:t>них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uk-UA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48,3</a:t>
            </a:r>
            <a:r>
              <a:rPr lang="uk-UA" dirty="0"/>
              <a:t>% молоді вважають найприйнятнішим механізмом підтримки у придбанні житла – разову компенсацію від держави у розмірі 30% від вартості житла.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2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7504" y="1259509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lang="ru-RU" altLang="ru-RU" sz="2000" b="1" dirty="0" smtClean="0">
                <a:solidFill>
                  <a:srgbClr val="000000"/>
                </a:solidFill>
                <a:latin typeface="Verdana" pitchFamily="34" charset="0"/>
              </a:rPr>
              <a:t>М</a:t>
            </a:r>
            <a:r>
              <a:rPr lang="uk-UA" altLang="ru-RU" sz="2000" b="1" dirty="0" err="1" smtClean="0">
                <a:solidFill>
                  <a:srgbClr val="000000"/>
                </a:solidFill>
                <a:latin typeface="Verdana" pitchFamily="34" charset="0"/>
              </a:rPr>
              <a:t>ісце</a:t>
            </a:r>
            <a:r>
              <a:rPr lang="uk-UA" altLang="ru-RU" sz="2000" b="1" dirty="0" smtClean="0">
                <a:solidFill>
                  <a:srgbClr val="000000"/>
                </a:solidFill>
                <a:latin typeface="Verdana" pitchFamily="34" charset="0"/>
              </a:rPr>
              <a:t> проживання </a:t>
            </a:r>
            <a:r>
              <a:rPr lang="en-US" altLang="ru-RU" sz="2000" b="1" dirty="0" smtClean="0">
                <a:solidFill>
                  <a:srgbClr val="000000"/>
                </a:solidFill>
                <a:latin typeface="Verdana" pitchFamily="34" charset="0"/>
              </a:rPr>
              <a:t>U-</a:t>
            </a:r>
            <a:r>
              <a:rPr lang="ru-RU" altLang="ru-RU" sz="2000" b="1" dirty="0" err="1" smtClean="0">
                <a:solidFill>
                  <a:srgbClr val="000000"/>
                </a:solidFill>
                <a:latin typeface="Verdana" pitchFamily="34" charset="0"/>
              </a:rPr>
              <a:t>репортерів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7759" y="1844824"/>
            <a:ext cx="8561662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b="1" dirty="0"/>
              <a:t>50,4% </a:t>
            </a:r>
            <a:r>
              <a:rPr lang="uk-UA" dirty="0"/>
              <a:t>– </a:t>
            </a:r>
            <a:r>
              <a:rPr lang="uk-UA" dirty="0" smtClean="0"/>
              <a:t>у </a:t>
            </a:r>
            <a:r>
              <a:rPr lang="uk-UA" dirty="0"/>
              <a:t>квартирі </a:t>
            </a:r>
            <a:r>
              <a:rPr lang="uk-UA" dirty="0" smtClean="0"/>
              <a:t>батьків/родичів/друзів/хлопця(дівчини</a:t>
            </a:r>
            <a:r>
              <a:rPr lang="uk-UA" dirty="0"/>
              <a:t>)/чоловіка(дружини</a:t>
            </a:r>
            <a:r>
              <a:rPr lang="uk-UA" dirty="0" smtClean="0"/>
              <a:t>) 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b="1" dirty="0"/>
              <a:t>22,7% </a:t>
            </a:r>
            <a:r>
              <a:rPr lang="uk-UA" dirty="0" smtClean="0"/>
              <a:t>– гуртожитку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b="1" dirty="0"/>
              <a:t>18,7% </a:t>
            </a:r>
            <a:r>
              <a:rPr lang="uk-UA" dirty="0"/>
              <a:t>– в орендованому </a:t>
            </a:r>
            <a:r>
              <a:rPr lang="uk-UA" dirty="0" smtClean="0"/>
              <a:t>житлі 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b="1" dirty="0"/>
              <a:t>7,3% </a:t>
            </a:r>
            <a:r>
              <a:rPr lang="uk-UA" sz="2400" b="1" dirty="0" smtClean="0"/>
              <a:t>  </a:t>
            </a:r>
            <a:r>
              <a:rPr lang="uk-UA" dirty="0" smtClean="0"/>
              <a:t>– власному житлі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dirty="0" smtClean="0"/>
          </a:p>
        </p:txBody>
      </p:sp>
      <p:pic>
        <p:nvPicPr>
          <p:cNvPr id="8" name="Рисунок 7" descr="C:\Users\Татьяна\Downloads\забезпеч. житлом _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01663"/>
            <a:ext cx="5544616" cy="227813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843808" y="5972635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= 6</a:t>
            </a:r>
            <a:r>
              <a:rPr lang="uk-UA" dirty="0" smtClean="0"/>
              <a:t>435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96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5355" y="1628800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lang="ru-RU" altLang="ru-RU" sz="2000" b="1" dirty="0" smtClean="0">
                <a:solidFill>
                  <a:srgbClr val="000000"/>
                </a:solidFill>
                <a:latin typeface="Verdana" pitchFamily="34" charset="0"/>
              </a:rPr>
              <a:t>М</a:t>
            </a:r>
            <a:r>
              <a:rPr lang="uk-UA" altLang="ru-RU" sz="2000" b="1" dirty="0" err="1" smtClean="0">
                <a:solidFill>
                  <a:srgbClr val="000000"/>
                </a:solidFill>
                <a:latin typeface="Verdana" pitchFamily="34" charset="0"/>
              </a:rPr>
              <a:t>ісце</a:t>
            </a:r>
            <a:r>
              <a:rPr lang="uk-UA" altLang="ru-RU" sz="2000" b="1" dirty="0" smtClean="0">
                <a:solidFill>
                  <a:srgbClr val="000000"/>
                </a:solidFill>
                <a:latin typeface="Verdana" pitchFamily="34" charset="0"/>
              </a:rPr>
              <a:t> проживання </a:t>
            </a:r>
            <a:r>
              <a:rPr lang="en-US" altLang="ru-RU" sz="2000" b="1" dirty="0" smtClean="0">
                <a:solidFill>
                  <a:srgbClr val="000000"/>
                </a:solidFill>
                <a:latin typeface="Verdana" pitchFamily="34" charset="0"/>
              </a:rPr>
              <a:t>U-</a:t>
            </a:r>
            <a:r>
              <a:rPr lang="ru-RU" altLang="ru-RU" sz="2000" b="1" dirty="0" err="1" smtClean="0">
                <a:solidFill>
                  <a:srgbClr val="000000"/>
                </a:solidFill>
                <a:latin typeface="Verdana" pitchFamily="34" charset="0"/>
              </a:rPr>
              <a:t>репортерів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C:\Users\Татьяна\Downloads\забезпеч. житлом _8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0" y="2348880"/>
            <a:ext cx="7632849" cy="345933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843808" y="5972635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= 6</a:t>
            </a:r>
            <a:r>
              <a:rPr lang="uk-UA" dirty="0" smtClean="0"/>
              <a:t>435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621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" y="1333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597" y="1340768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lang="uk-UA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Актуальність забезпечення житлом </a:t>
            </a:r>
            <a:r>
              <a:rPr lang="en-US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U-</a:t>
            </a:r>
            <a:r>
              <a:rPr lang="uk-UA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репортерів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7" name="Рисунок 5" descr="забезпеч. житлом 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3121175"/>
            <a:ext cx="4814805" cy="290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91683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/>
              <a:t>72,7</a:t>
            </a:r>
            <a:r>
              <a:rPr lang="ru-RU" sz="2400" dirty="0" smtClean="0"/>
              <a:t> % - </a:t>
            </a:r>
            <a:r>
              <a:rPr lang="ru-RU" sz="2400" dirty="0" err="1" smtClean="0"/>
              <a:t>питання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житлом</a:t>
            </a:r>
            <a:r>
              <a:rPr lang="ru-RU" sz="2400" dirty="0" smtClean="0"/>
              <a:t> є </a:t>
            </a:r>
            <a:r>
              <a:rPr lang="ru-RU" sz="2400" dirty="0" err="1" smtClean="0"/>
              <a:t>актуальним</a:t>
            </a:r>
            <a:endParaRPr lang="en-US" sz="2400" dirty="0" smtClean="0"/>
          </a:p>
          <a:p>
            <a:pPr lvl="0"/>
            <a:r>
              <a:rPr lang="ru-RU" sz="2400" b="1" dirty="0" smtClean="0"/>
              <a:t>19,3</a:t>
            </a:r>
            <a:r>
              <a:rPr lang="ru-RU" sz="2400" dirty="0" smtClean="0"/>
              <a:t> % – </a:t>
            </a:r>
            <a:r>
              <a:rPr lang="ru-RU" sz="2400" dirty="0" err="1" smtClean="0"/>
              <a:t>певною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мірою</a:t>
            </a:r>
            <a:r>
              <a:rPr lang="ru-RU" sz="2400" dirty="0" smtClean="0"/>
              <a:t> </a:t>
            </a:r>
            <a:r>
              <a:rPr lang="ru-RU" sz="2400" dirty="0" err="1" smtClean="0"/>
              <a:t>актуальним</a:t>
            </a:r>
            <a:endParaRPr lang="ru-RU" sz="2400" dirty="0" smtClean="0"/>
          </a:p>
          <a:p>
            <a:pPr lvl="0"/>
            <a:r>
              <a:rPr lang="ru-RU" sz="2400" dirty="0" smtClean="0"/>
              <a:t>     </a:t>
            </a:r>
            <a:r>
              <a:rPr lang="ru-RU" sz="2400" b="1" dirty="0" smtClean="0"/>
              <a:t>8</a:t>
            </a:r>
            <a:r>
              <a:rPr lang="ru-RU" sz="2400" dirty="0" smtClean="0"/>
              <a:t> % – </a:t>
            </a:r>
            <a:r>
              <a:rPr lang="ru-RU" sz="2400" dirty="0" err="1" smtClean="0"/>
              <a:t>неактуальним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958233" y="5972635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6909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409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1031" y="1916832"/>
            <a:ext cx="240933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/>
              <a:t>14–17 </a:t>
            </a:r>
            <a:r>
              <a:rPr lang="uk-UA" dirty="0"/>
              <a:t>років – </a:t>
            </a:r>
            <a:r>
              <a:rPr lang="uk-UA" sz="2400" b="1" dirty="0"/>
              <a:t>58,8</a:t>
            </a:r>
            <a:r>
              <a:rPr lang="uk-UA" sz="2400" b="1" dirty="0" smtClean="0"/>
              <a:t>%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18–19 </a:t>
            </a:r>
            <a:r>
              <a:rPr lang="uk-UA" dirty="0"/>
              <a:t>років – </a:t>
            </a:r>
            <a:r>
              <a:rPr lang="uk-UA" sz="2400" b="1" dirty="0"/>
              <a:t>73,9% </a:t>
            </a:r>
            <a:endParaRPr lang="en-US" sz="2400" b="1" dirty="0"/>
          </a:p>
          <a:p>
            <a:r>
              <a:rPr lang="uk-UA" dirty="0" smtClean="0"/>
              <a:t>20–24 </a:t>
            </a:r>
            <a:r>
              <a:rPr lang="uk-UA" dirty="0"/>
              <a:t>роки – </a:t>
            </a:r>
            <a:r>
              <a:rPr lang="uk-UA" dirty="0" smtClean="0"/>
              <a:t> </a:t>
            </a:r>
            <a:r>
              <a:rPr lang="uk-UA" sz="2400" b="1" dirty="0" smtClean="0"/>
              <a:t>81,5</a:t>
            </a:r>
            <a:r>
              <a:rPr lang="uk-UA" sz="2400" b="1" dirty="0"/>
              <a:t>% </a:t>
            </a:r>
          </a:p>
          <a:p>
            <a:pPr lvl="0"/>
            <a:r>
              <a:rPr lang="uk-UA" dirty="0" smtClean="0"/>
              <a:t>25–34 </a:t>
            </a:r>
            <a:r>
              <a:rPr lang="uk-UA" dirty="0"/>
              <a:t>роки – </a:t>
            </a:r>
            <a:r>
              <a:rPr lang="uk-UA" dirty="0" smtClean="0"/>
              <a:t> </a:t>
            </a:r>
            <a:r>
              <a:rPr lang="uk-UA" sz="2400" b="1" dirty="0" smtClean="0"/>
              <a:t>74,9 </a:t>
            </a:r>
            <a:r>
              <a:rPr lang="uk-UA" sz="2400" b="1" dirty="0"/>
              <a:t>%</a:t>
            </a:r>
            <a:endParaRPr lang="en-US" sz="2400" b="1" dirty="0"/>
          </a:p>
          <a:p>
            <a:pPr lvl="0"/>
            <a:endParaRPr lang="ru-RU" dirty="0"/>
          </a:p>
        </p:txBody>
      </p:sp>
      <p:pic>
        <p:nvPicPr>
          <p:cNvPr id="7" name="Рисунок 6" descr="C:\Users\Татьяна\Downloads\забезпеч. житлом _7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01008"/>
            <a:ext cx="5688632" cy="284379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6909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5597" y="1340768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lang="uk-UA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Актуальність забезпечення житлом </a:t>
            </a:r>
            <a:r>
              <a:rPr lang="en-US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U-</a:t>
            </a:r>
            <a:r>
              <a:rPr lang="uk-UA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репортерів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29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597" y="1474912"/>
            <a:ext cx="81369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"/>
            <a:r>
              <a:rPr lang="uk-UA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Актуальність забезпечення житлом </a:t>
            </a:r>
            <a:r>
              <a:rPr lang="en-US" altLang="ru-RU" sz="2000" b="1" dirty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U-</a:t>
            </a:r>
            <a:r>
              <a:rPr lang="uk-UA" altLang="ru-RU" sz="2000" b="1" dirty="0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</a:rPr>
              <a:t>репортерів від залежності від місця проживання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4478" y="2228671"/>
            <a:ext cx="7881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</a:t>
            </a:r>
            <a:r>
              <a:rPr lang="uk-UA" dirty="0" smtClean="0"/>
              <a:t>4681 </a:t>
            </a:r>
            <a:r>
              <a:rPr lang="en-US" dirty="0" smtClean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3" name="Picture 2" descr="C:\Users\Татьяна\Pictures\забезп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551836"/>
            <a:ext cx="5583237" cy="315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79512" y="2551836"/>
            <a:ext cx="48245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2400" b="1" dirty="0" smtClean="0"/>
              <a:t>88,8% </a:t>
            </a:r>
            <a:r>
              <a:rPr lang="uk-UA" dirty="0"/>
              <a:t>–</a:t>
            </a:r>
            <a:r>
              <a:rPr lang="uk-UA" dirty="0" smtClean="0"/>
              <a:t> в орендованому житлі </a:t>
            </a:r>
            <a:endParaRPr lang="uk-UA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2400" b="1" dirty="0" smtClean="0"/>
              <a:t>83,2% </a:t>
            </a:r>
            <a:r>
              <a:rPr lang="uk-UA" dirty="0"/>
              <a:t>– </a:t>
            </a:r>
            <a:r>
              <a:rPr lang="uk-UA" dirty="0" smtClean="0"/>
              <a:t>в гуртожитку </a:t>
            </a:r>
          </a:p>
          <a:p>
            <a:pPr marL="176213" lvl="0" indent="-176213">
              <a:buFont typeface="Arial" panose="020B0604020202020204" pitchFamily="34" charset="0"/>
              <a:buChar char="•"/>
            </a:pPr>
            <a:r>
              <a:rPr lang="uk-UA" sz="2400" b="1" dirty="0"/>
              <a:t>65,7% </a:t>
            </a:r>
            <a:r>
              <a:rPr lang="uk-UA" dirty="0"/>
              <a:t>– в квартирі батьків</a:t>
            </a:r>
            <a:r>
              <a:rPr lang="en-US" dirty="0"/>
              <a:t>/</a:t>
            </a:r>
            <a:r>
              <a:rPr lang="uk-UA" dirty="0"/>
              <a:t>родичів</a:t>
            </a:r>
            <a:r>
              <a:rPr lang="en-US" dirty="0"/>
              <a:t>/</a:t>
            </a:r>
            <a:r>
              <a:rPr lang="uk-UA" dirty="0"/>
              <a:t>друзів</a:t>
            </a:r>
          </a:p>
          <a:p>
            <a:pPr marL="176213" lvl="0" indent="-176213">
              <a:buFont typeface="Arial" panose="020B0604020202020204" pitchFamily="34" charset="0"/>
              <a:buChar char="•"/>
            </a:pPr>
            <a:r>
              <a:rPr lang="uk-UA" sz="2400" b="1" dirty="0"/>
              <a:t>48,5% </a:t>
            </a:r>
            <a:r>
              <a:rPr lang="uk-UA" dirty="0"/>
              <a:t>– у власній квартирі</a:t>
            </a:r>
            <a:r>
              <a:rPr lang="en-US" dirty="0"/>
              <a:t>/</a:t>
            </a:r>
            <a:r>
              <a:rPr lang="ru-RU" dirty="0" err="1"/>
              <a:t>будинку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6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5355" y="1628800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lang="uk-UA" sz="2000" b="1" dirty="0"/>
              <a:t>Задоволеність U-репортерів житловими умовами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826" y="2204864"/>
            <a:ext cx="42411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29,1% </a:t>
            </a:r>
            <a:r>
              <a:rPr lang="uk-UA" dirty="0"/>
              <a:t>– задоволені </a:t>
            </a:r>
            <a:endParaRPr lang="uk-UA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24,7% </a:t>
            </a:r>
            <a:r>
              <a:rPr lang="uk-UA" dirty="0"/>
              <a:t>– </a:t>
            </a:r>
            <a:r>
              <a:rPr lang="uk-UA" dirty="0" smtClean="0"/>
              <a:t>незадоволені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46,2% </a:t>
            </a:r>
            <a:r>
              <a:rPr lang="uk-UA" dirty="0"/>
              <a:t>– задоволені певною </a:t>
            </a:r>
            <a:r>
              <a:rPr lang="uk-UA" dirty="0" smtClean="0"/>
              <a:t>мірою</a:t>
            </a:r>
          </a:p>
        </p:txBody>
      </p:sp>
      <p:pic>
        <p:nvPicPr>
          <p:cNvPr id="7" name="Рисунок 6" descr="C:\Users\Татьяна\Downloads\забезпеч. житлом _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85264"/>
            <a:ext cx="4449718" cy="257229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6</a:t>
            </a:r>
            <a:r>
              <a:rPr lang="ru-RU" dirty="0" smtClean="0"/>
              <a:t>064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177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3984" y="1474912"/>
            <a:ext cx="8701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"/>
            <a:r>
              <a:rPr lang="uk-UA" sz="2000" b="1" dirty="0"/>
              <a:t>Задоволеність U-репортерів житловими </a:t>
            </a:r>
            <a:r>
              <a:rPr lang="uk-UA" sz="2000" b="1" dirty="0" smtClean="0"/>
              <a:t>умовами в залежності від місця проживання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Татьяна\Pictures\Забезпечення житлом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907" y="3140968"/>
            <a:ext cx="4665888" cy="28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6168" y="2356138"/>
            <a:ext cx="4788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>
              <a:buFont typeface="Arial" panose="020B0604020202020204" pitchFamily="34" charset="0"/>
              <a:buChar char="•"/>
            </a:pPr>
            <a:r>
              <a:rPr lang="uk-UA" sz="2400" b="1" dirty="0" smtClean="0"/>
              <a:t>51,5% </a:t>
            </a:r>
            <a:r>
              <a:rPr lang="uk-UA" dirty="0"/>
              <a:t>– </a:t>
            </a:r>
            <a:r>
              <a:rPr lang="uk-UA" dirty="0" smtClean="0"/>
              <a:t>у власній квартирі</a:t>
            </a:r>
            <a:r>
              <a:rPr lang="en-US" dirty="0" smtClean="0"/>
              <a:t>/</a:t>
            </a:r>
            <a:r>
              <a:rPr lang="ru-RU" dirty="0" err="1" smtClean="0"/>
              <a:t>будинку</a:t>
            </a:r>
            <a:endParaRPr lang="ru-RU" dirty="0" smtClean="0"/>
          </a:p>
          <a:p>
            <a:pPr marL="176213" lvl="0" indent="-176213">
              <a:buFont typeface="Arial" panose="020B0604020202020204" pitchFamily="34" charset="0"/>
              <a:buChar char="•"/>
            </a:pPr>
            <a:r>
              <a:rPr lang="uk-UA" sz="2400" b="1" dirty="0" smtClean="0"/>
              <a:t>38,6% </a:t>
            </a:r>
            <a:r>
              <a:rPr lang="uk-UA" dirty="0"/>
              <a:t>–</a:t>
            </a:r>
            <a:r>
              <a:rPr lang="uk-UA" dirty="0" smtClean="0"/>
              <a:t> в квартирі батьків</a:t>
            </a:r>
            <a:r>
              <a:rPr lang="en-US" dirty="0" smtClean="0"/>
              <a:t>/</a:t>
            </a:r>
            <a:r>
              <a:rPr lang="uk-UA" dirty="0" smtClean="0"/>
              <a:t>родичів</a:t>
            </a:r>
            <a:r>
              <a:rPr lang="en-US" dirty="0" smtClean="0"/>
              <a:t>/</a:t>
            </a:r>
            <a:r>
              <a:rPr lang="uk-UA" dirty="0" smtClean="0"/>
              <a:t>друзів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2400" b="1" dirty="0" smtClean="0"/>
              <a:t>17,6% </a:t>
            </a:r>
            <a:r>
              <a:rPr lang="uk-UA" dirty="0"/>
              <a:t>–</a:t>
            </a:r>
            <a:r>
              <a:rPr lang="uk-UA" dirty="0" smtClean="0"/>
              <a:t> в орендованому житлі </a:t>
            </a:r>
            <a:endParaRPr lang="uk-UA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2400" b="1" dirty="0" smtClean="0"/>
              <a:t>9,7%   </a:t>
            </a:r>
            <a:r>
              <a:rPr lang="uk-UA" dirty="0"/>
              <a:t>– </a:t>
            </a:r>
            <a:r>
              <a:rPr lang="uk-UA" dirty="0" smtClean="0"/>
              <a:t>в гуртожитку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6</a:t>
            </a:r>
            <a:r>
              <a:rPr lang="ru-RU" dirty="0" smtClean="0"/>
              <a:t>064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842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ownloads\Infographic_15_забез.житлом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5" y="0"/>
            <a:ext cx="916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5355" y="1628800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50850" algn="just"/>
            <a:r>
              <a:rPr lang="uk-UA" sz="2000" b="1" dirty="0"/>
              <a:t>Задоволеність U-репортерів житловими умовами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826" y="2028910"/>
            <a:ext cx="27290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14–17 </a:t>
            </a:r>
            <a:r>
              <a:rPr lang="uk-UA" dirty="0"/>
              <a:t>років – </a:t>
            </a:r>
            <a:r>
              <a:rPr lang="uk-UA" sz="2400" b="1" dirty="0"/>
              <a:t>43,2</a:t>
            </a:r>
            <a:r>
              <a:rPr lang="uk-UA" sz="2400" b="1" dirty="0" smtClean="0"/>
              <a:t>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18–19 </a:t>
            </a:r>
            <a:r>
              <a:rPr lang="uk-UA" dirty="0"/>
              <a:t>років – </a:t>
            </a:r>
            <a:r>
              <a:rPr lang="uk-UA" sz="2400" b="1" dirty="0"/>
              <a:t>28,7%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20–24 </a:t>
            </a:r>
            <a:r>
              <a:rPr lang="uk-UA" dirty="0"/>
              <a:t>роки </a:t>
            </a:r>
            <a:r>
              <a:rPr lang="uk-UA" dirty="0" smtClean="0"/>
              <a:t> – </a:t>
            </a:r>
            <a:r>
              <a:rPr lang="uk-UA" sz="2400" b="1" dirty="0" smtClean="0"/>
              <a:t>23,5</a:t>
            </a:r>
            <a:r>
              <a:rPr lang="uk-UA" sz="2400" b="1" dirty="0"/>
              <a:t>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25–34 </a:t>
            </a:r>
            <a:r>
              <a:rPr lang="uk-UA" dirty="0"/>
              <a:t>роки – </a:t>
            </a:r>
            <a:r>
              <a:rPr lang="uk-UA" dirty="0" smtClean="0"/>
              <a:t> </a:t>
            </a:r>
            <a:r>
              <a:rPr lang="uk-UA" sz="2400" b="1" dirty="0"/>
              <a:t>19,7% </a:t>
            </a:r>
            <a:endParaRPr lang="ru-RU" sz="2400" b="1" dirty="0"/>
          </a:p>
        </p:txBody>
      </p:sp>
      <p:pic>
        <p:nvPicPr>
          <p:cNvPr id="8" name="Рисунок 7" descr="C:\Users\Татьяна\Downloads\забезпеч. житлом _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860" y="3501008"/>
            <a:ext cx="5211436" cy="26872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771800" y="6093296"/>
            <a:ext cx="41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= 6</a:t>
            </a:r>
            <a:r>
              <a:rPr lang="ru-RU" dirty="0" smtClean="0"/>
              <a:t>064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uk-UA" dirty="0" smtClean="0"/>
              <a:t>-репортерів віком</a:t>
            </a:r>
            <a:r>
              <a:rPr lang="en-US" dirty="0" smtClean="0"/>
              <a:t> 14-34 </a:t>
            </a:r>
            <a:r>
              <a:rPr lang="ru-RU" dirty="0" smtClean="0"/>
              <a:t>роки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99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842</Words>
  <Application>Microsoft Office PowerPoint</Application>
  <PresentationFormat>Экран (4:3)</PresentationFormat>
  <Paragraphs>78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Admin</cp:lastModifiedBy>
  <cp:revision>21</cp:revision>
  <dcterms:created xsi:type="dcterms:W3CDTF">2017-06-21T08:00:50Z</dcterms:created>
  <dcterms:modified xsi:type="dcterms:W3CDTF">2017-06-21T15:56:09Z</dcterms:modified>
</cp:coreProperties>
</file>