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428" r:id="rId2"/>
    <p:sldId id="558" r:id="rId3"/>
    <p:sldId id="563" r:id="rId4"/>
    <p:sldId id="607" r:id="rId5"/>
    <p:sldId id="596" r:id="rId6"/>
  </p:sldIdLst>
  <p:sldSz cx="9144000" cy="6858000" type="screen4x3"/>
  <p:notesSz cx="6810375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CC"/>
    <a:srgbClr val="00FF00"/>
    <a:srgbClr val="0000FF"/>
    <a:srgbClr val="99CCFF"/>
    <a:srgbClr val="FF0066"/>
    <a:srgbClr val="FFFFCC"/>
    <a:srgbClr val="CCEC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82" autoAdjust="0"/>
    <p:restoredTop sz="94723" autoAdjust="0"/>
  </p:normalViewPr>
  <p:slideViewPr>
    <p:cSldViewPr>
      <p:cViewPr>
        <p:scale>
          <a:sx n="75" d="100"/>
          <a:sy n="75" d="100"/>
        </p:scale>
        <p:origin x="-2664" y="-10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06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24E79A-675D-489E-9FFB-495A6B6718DD}" type="doc">
      <dgm:prSet loTypeId="urn:microsoft.com/office/officeart/2005/8/layout/defaul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8698FD36-EAE2-4CEA-87C9-215BDD542EC3}">
      <dgm:prSet phldrT="[Текст]" custT="1"/>
      <dgm:spPr/>
      <dgm:t>
        <a:bodyPr/>
        <a:lstStyle/>
        <a:p>
          <a:r>
            <a:rPr lang="uk-UA" sz="1800" dirty="0" smtClean="0">
              <a:latin typeface="Arial" panose="020B0604020202020204" pitchFamily="34" charset="0"/>
              <a:cs typeface="Arial" panose="020B0604020202020204" pitchFamily="34" charset="0"/>
            </a:rPr>
            <a:t>Ідентифікацію важливих активів</a:t>
          </a:r>
          <a:endParaRPr lang="uk-UA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64D9FA4-E513-4857-8B20-ECF544171A70}" type="parTrans" cxnId="{6A94478F-4D92-40D7-BDF7-D8D4A315BE02}">
      <dgm:prSet/>
      <dgm:spPr/>
      <dgm:t>
        <a:bodyPr/>
        <a:lstStyle/>
        <a:p>
          <a:endParaRPr lang="uk-UA"/>
        </a:p>
      </dgm:t>
    </dgm:pt>
    <dgm:pt modelId="{29DC53B8-0D88-4045-B21C-AA41C91B03BF}" type="sibTrans" cxnId="{6A94478F-4D92-40D7-BDF7-D8D4A315BE02}">
      <dgm:prSet/>
      <dgm:spPr/>
      <dgm:t>
        <a:bodyPr/>
        <a:lstStyle/>
        <a:p>
          <a:endParaRPr lang="uk-UA"/>
        </a:p>
      </dgm:t>
    </dgm:pt>
    <dgm:pt modelId="{DF62316F-9780-497F-BFDD-81F79A32BE17}">
      <dgm:prSet phldrT="[Текст]" custT="1"/>
      <dgm:spPr/>
      <dgm:t>
        <a:bodyPr/>
        <a:lstStyle/>
        <a:p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Аналіз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ризиків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на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основі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сценаріїв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загроз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уразливості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кожного активу,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потенційного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впливу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тощо</a:t>
          </a:r>
          <a:endParaRPr lang="uk-UA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D033514-24E5-44B1-B9F6-7EA296973014}" type="parTrans" cxnId="{0C97FCAC-6F50-4C00-8280-D7B69AE86AFB}">
      <dgm:prSet/>
      <dgm:spPr/>
      <dgm:t>
        <a:bodyPr/>
        <a:lstStyle/>
        <a:p>
          <a:endParaRPr lang="uk-UA"/>
        </a:p>
      </dgm:t>
    </dgm:pt>
    <dgm:pt modelId="{942C48AA-E5D9-42C6-B769-0A5DDA37CD18}" type="sibTrans" cxnId="{0C97FCAC-6F50-4C00-8280-D7B69AE86AFB}">
      <dgm:prSet/>
      <dgm:spPr/>
      <dgm:t>
        <a:bodyPr/>
        <a:lstStyle/>
        <a:p>
          <a:endParaRPr lang="uk-UA"/>
        </a:p>
      </dgm:t>
    </dgm:pt>
    <dgm:pt modelId="{EC1472F5-F41D-4A34-B5C7-978395AA842B}">
      <dgm:prSet phldrT="[Текст]" custT="1"/>
      <dgm:spPr/>
      <dgm:t>
        <a:bodyPr/>
        <a:lstStyle/>
        <a:p>
          <a:pPr algn="ctr"/>
          <a:r>
            <a:rPr lang="uk-UA" sz="1500" dirty="0" smtClean="0">
              <a:latin typeface="Arial" panose="020B0604020202020204" pitchFamily="34" charset="0"/>
              <a:cs typeface="Arial" panose="020B0604020202020204" pitchFamily="34" charset="0"/>
            </a:rPr>
            <a:t>Ідентифікацію, вибір і встановлення пріоритетів контрзаходів і процедур:</a:t>
          </a:r>
          <a:endParaRPr lang="en-US" sz="15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algn="just"/>
          <a:r>
            <a:rPr lang="uk-UA" sz="1500" b="0" dirty="0" smtClean="0">
              <a:latin typeface="Arial" panose="020B0604020202020204" pitchFamily="34" charset="0"/>
              <a:cs typeface="Arial" panose="020B0604020202020204" pitchFamily="34" charset="0"/>
            </a:rPr>
            <a:t>— </a:t>
          </a:r>
          <a:r>
            <a:rPr lang="uk-UA" sz="1500" b="0" i="1" dirty="0" smtClean="0">
              <a:latin typeface="Arial" panose="020B0604020202020204" pitchFamily="34" charset="0"/>
              <a:cs typeface="Arial" panose="020B0604020202020204" pitchFamily="34" charset="0"/>
            </a:rPr>
            <a:t>постійні заходи безпеки, які визначають необхідні інвестиції в безпеку і засоби, які можуть</a:t>
          </a:r>
          <a:r>
            <a:rPr lang="en-US" sz="1500" b="0" i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500" b="0" i="1" dirty="0" err="1" smtClean="0">
              <a:latin typeface="Arial" panose="020B0604020202020204" pitchFamily="34" charset="0"/>
              <a:cs typeface="Arial" panose="020B0604020202020204" pitchFamily="34" charset="0"/>
            </a:rPr>
            <a:t>використовуватись</a:t>
          </a:r>
          <a:r>
            <a:rPr lang="ru-RU" sz="1500" b="0" i="1" dirty="0" smtClean="0">
              <a:latin typeface="Arial" panose="020B0604020202020204" pitchFamily="34" charset="0"/>
              <a:cs typeface="Arial" panose="020B0604020202020204" pitchFamily="34" charset="0"/>
            </a:rPr>
            <a:t> в будь-</a:t>
          </a:r>
          <a:r>
            <a:rPr lang="ru-RU" sz="1500" b="0" i="1" dirty="0" err="1" smtClean="0">
              <a:latin typeface="Arial" panose="020B0604020202020204" pitchFamily="34" charset="0"/>
              <a:cs typeface="Arial" panose="020B0604020202020204" pitchFamily="34" charset="0"/>
            </a:rPr>
            <a:t>який</a:t>
          </a:r>
          <a:r>
            <a:rPr lang="ru-RU" sz="1500" b="0" i="1" dirty="0" smtClean="0">
              <a:latin typeface="Arial" panose="020B0604020202020204" pitchFamily="34" charset="0"/>
              <a:cs typeface="Arial" panose="020B0604020202020204" pitchFamily="34" charset="0"/>
            </a:rPr>
            <a:t> час</a:t>
          </a:r>
          <a:endParaRPr lang="ru-RU" sz="1500" b="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algn="just"/>
          <a:r>
            <a:rPr lang="ru-RU" sz="1500" b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uk-UA" sz="1500" b="0" dirty="0" smtClean="0">
              <a:latin typeface="Arial" panose="020B0604020202020204" pitchFamily="34" charset="0"/>
              <a:cs typeface="Arial" panose="020B0604020202020204" pitchFamily="34" charset="0"/>
            </a:rPr>
            <a:t>— </a:t>
          </a:r>
          <a:r>
            <a:rPr lang="ru-RU" sz="1500" b="0" i="1" dirty="0" err="1" smtClean="0">
              <a:latin typeface="Arial" panose="020B0604020202020204" pitchFamily="34" charset="0"/>
              <a:cs typeface="Arial" panose="020B0604020202020204" pitchFamily="34" charset="0"/>
            </a:rPr>
            <a:t>технічні</a:t>
          </a:r>
          <a:r>
            <a:rPr lang="ru-RU" sz="1500" b="0" i="1" dirty="0" smtClean="0">
              <a:latin typeface="Arial" panose="020B0604020202020204" pitchFamily="34" charset="0"/>
              <a:cs typeface="Arial" panose="020B0604020202020204" pitchFamily="34" charset="0"/>
            </a:rPr>
            <a:t> заходи (</a:t>
          </a:r>
          <a:r>
            <a:rPr lang="ru-RU" sz="1500" b="0" i="1" dirty="0" err="1" smtClean="0">
              <a:latin typeface="Arial" panose="020B0604020202020204" pitchFamily="34" charset="0"/>
              <a:cs typeface="Arial" panose="020B0604020202020204" pitchFamily="34" charset="0"/>
            </a:rPr>
            <a:t>спостереження</a:t>
          </a:r>
          <a:r>
            <a:rPr lang="ru-RU" sz="1500" b="0" i="1" dirty="0" smtClean="0">
              <a:latin typeface="Arial" panose="020B0604020202020204" pitchFamily="34" charset="0"/>
              <a:cs typeface="Arial" panose="020B0604020202020204" pitchFamily="34" charset="0"/>
            </a:rPr>
            <a:t>, контроль доступу до</a:t>
          </a:r>
          <a:r>
            <a:rPr lang="en-US" sz="1500" b="0" i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500" b="0" i="1" dirty="0" err="1" smtClean="0">
              <a:latin typeface="Arial" panose="020B0604020202020204" pitchFamily="34" charset="0"/>
              <a:cs typeface="Arial" panose="020B0604020202020204" pitchFamily="34" charset="0"/>
            </a:rPr>
            <a:t>засобів</a:t>
          </a:r>
          <a:r>
            <a:rPr lang="ru-RU" sz="1500" b="0" i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500" b="0" i="1" dirty="0" err="1" smtClean="0">
              <a:latin typeface="Arial" panose="020B0604020202020204" pitchFamily="34" charset="0"/>
              <a:cs typeface="Arial" panose="020B0604020202020204" pitchFamily="34" charset="0"/>
            </a:rPr>
            <a:t>захисту</a:t>
          </a:r>
          <a:r>
            <a:rPr lang="ru-RU" sz="1500" b="0" i="1" dirty="0" smtClean="0">
              <a:latin typeface="Arial" panose="020B0604020202020204" pitchFamily="34" charset="0"/>
              <a:cs typeface="Arial" panose="020B0604020202020204" pitchFamily="34" charset="0"/>
            </a:rPr>
            <a:t> і </a:t>
          </a:r>
          <a:r>
            <a:rPr lang="ru-RU" sz="1500" b="0" i="1" dirty="0" err="1" smtClean="0">
              <a:latin typeface="Arial" panose="020B0604020202020204" pitchFamily="34" charset="0"/>
              <a:cs typeface="Arial" panose="020B0604020202020204" pitchFamily="34" charset="0"/>
            </a:rPr>
            <a:t>профілактики</a:t>
          </a:r>
          <a:r>
            <a:rPr lang="ru-RU" sz="1500" b="0" i="1" dirty="0" smtClean="0">
              <a:latin typeface="Arial" panose="020B0604020202020204" pitchFamily="34" charset="0"/>
              <a:cs typeface="Arial" panose="020B0604020202020204" pitchFamily="34" charset="0"/>
            </a:rPr>
            <a:t>)</a:t>
          </a:r>
          <a:endParaRPr lang="ru-RU" sz="1500" b="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algn="just"/>
          <a:r>
            <a:rPr lang="uk-UA" sz="1500" b="0" dirty="0" smtClean="0">
              <a:latin typeface="Arial" panose="020B0604020202020204" pitchFamily="34" charset="0"/>
              <a:cs typeface="Arial" panose="020B0604020202020204" pitchFamily="34" charset="0"/>
            </a:rPr>
            <a:t>— </a:t>
          </a:r>
          <a:r>
            <a:rPr lang="ru-RU" sz="1500" b="0" i="1" dirty="0" err="1" smtClean="0">
              <a:latin typeface="Arial" panose="020B0604020202020204" pitchFamily="34" charset="0"/>
              <a:cs typeface="Arial" panose="020B0604020202020204" pitchFamily="34" charset="0"/>
            </a:rPr>
            <a:t>організаційні</a:t>
          </a:r>
          <a:r>
            <a:rPr lang="ru-RU" sz="1500" b="0" i="1" dirty="0" smtClean="0">
              <a:latin typeface="Arial" panose="020B0604020202020204" pitchFamily="34" charset="0"/>
              <a:cs typeface="Arial" panose="020B0604020202020204" pitchFamily="34" charset="0"/>
            </a:rPr>
            <a:t> заходи (</a:t>
          </a:r>
          <a:r>
            <a:rPr lang="ru-RU" sz="1500" b="0" i="1" dirty="0" err="1" smtClean="0">
              <a:latin typeface="Arial" panose="020B0604020202020204" pitchFamily="34" charset="0"/>
              <a:cs typeface="Arial" panose="020B0604020202020204" pitchFamily="34" charset="0"/>
            </a:rPr>
            <a:t>оповіщення</a:t>
          </a:r>
          <a:r>
            <a:rPr lang="ru-RU" sz="1500" b="0" i="1" dirty="0" smtClean="0">
              <a:latin typeface="Arial" panose="020B0604020202020204" pitchFamily="34" charset="0"/>
              <a:cs typeface="Arial" panose="020B0604020202020204" pitchFamily="34" charset="0"/>
            </a:rPr>
            <a:t> та </a:t>
          </a:r>
          <a:r>
            <a:rPr lang="ru-RU" sz="1500" b="0" i="1" dirty="0" err="1" smtClean="0">
              <a:latin typeface="Arial" panose="020B0604020202020204" pitchFamily="34" charset="0"/>
              <a:cs typeface="Arial" panose="020B0604020202020204" pitchFamily="34" charset="0"/>
            </a:rPr>
            <a:t>управління</a:t>
          </a:r>
          <a:r>
            <a:rPr lang="en-US" sz="1500" b="0" i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500" b="0" i="1" dirty="0" err="1" smtClean="0">
              <a:latin typeface="Arial" panose="020B0604020202020204" pitchFamily="34" charset="0"/>
              <a:cs typeface="Arial" panose="020B0604020202020204" pitchFamily="34" charset="0"/>
            </a:rPr>
            <a:t>кризовими</a:t>
          </a:r>
          <a:r>
            <a:rPr lang="ru-RU" sz="1500" b="0" i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500" b="0" i="1" dirty="0" err="1" smtClean="0">
              <a:latin typeface="Arial" panose="020B0604020202020204" pitchFamily="34" charset="0"/>
              <a:cs typeface="Arial" panose="020B0604020202020204" pitchFamily="34" charset="0"/>
            </a:rPr>
            <a:t>ситуаціями</a:t>
          </a:r>
          <a:r>
            <a:rPr lang="ru-RU" sz="1500" b="0" i="1" dirty="0" smtClean="0">
              <a:latin typeface="Arial" panose="020B0604020202020204" pitchFamily="34" charset="0"/>
              <a:cs typeface="Arial" panose="020B0604020202020204" pitchFamily="34" charset="0"/>
            </a:rPr>
            <a:t>)</a:t>
          </a:r>
        </a:p>
        <a:p>
          <a:pPr algn="just"/>
          <a:r>
            <a:rPr lang="uk-UA" sz="1500" b="0" i="1" dirty="0" smtClean="0">
              <a:latin typeface="Arial" panose="020B0604020202020204" pitchFamily="34" charset="0"/>
              <a:cs typeface="Arial" panose="020B0604020202020204" pitchFamily="34" charset="0"/>
            </a:rPr>
            <a:t>— </a:t>
          </a:r>
          <a:r>
            <a:rPr lang="ru-RU" sz="1500" b="0" i="1" dirty="0" smtClean="0">
              <a:latin typeface="Arial" panose="020B0604020202020204" pitchFamily="34" charset="0"/>
              <a:cs typeface="Arial" panose="020B0604020202020204" pitchFamily="34" charset="0"/>
            </a:rPr>
            <a:t>заходи контролю і </a:t>
          </a:r>
          <a:r>
            <a:rPr lang="ru-RU" sz="1500" b="0" i="1" dirty="0" err="1" smtClean="0">
              <a:latin typeface="Arial" panose="020B0604020202020204" pitchFamily="34" charset="0"/>
              <a:cs typeface="Arial" panose="020B0604020202020204" pitchFamily="34" charset="0"/>
            </a:rPr>
            <a:t>перевірки</a:t>
          </a:r>
          <a:r>
            <a:rPr lang="ru-RU" sz="1500" b="0" i="1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500" b="0" i="1" dirty="0" err="1" smtClean="0">
              <a:latin typeface="Arial" panose="020B0604020202020204" pitchFamily="34" charset="0"/>
              <a:cs typeface="Arial" panose="020B0604020202020204" pitchFamily="34" charset="0"/>
            </a:rPr>
            <a:t>обмін</a:t>
          </a:r>
          <a:r>
            <a:rPr lang="ru-RU" sz="1500" b="0" i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500" b="0" i="1" dirty="0" err="1" smtClean="0">
              <a:latin typeface="Arial" panose="020B0604020202020204" pitchFamily="34" charset="0"/>
              <a:cs typeface="Arial" panose="020B0604020202020204" pitchFamily="34" charset="0"/>
            </a:rPr>
            <a:t>інформацією</a:t>
          </a:r>
          <a:r>
            <a:rPr lang="ru-RU" sz="1500" b="0" i="1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500" b="0" i="1" dirty="0" err="1" smtClean="0">
              <a:latin typeface="Arial" panose="020B0604020202020204" pitchFamily="34" charset="0"/>
              <a:cs typeface="Arial" panose="020B0604020202020204" pitchFamily="34" charset="0"/>
            </a:rPr>
            <a:t>підвищення</a:t>
          </a:r>
          <a:r>
            <a:rPr lang="ru-RU" sz="1500" b="0" i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500" b="0" i="1" dirty="0" err="1" smtClean="0">
              <a:latin typeface="Arial" panose="020B0604020202020204" pitchFamily="34" charset="0"/>
              <a:cs typeface="Arial" panose="020B0604020202020204" pitchFamily="34" charset="0"/>
            </a:rPr>
            <a:t>рівня</a:t>
          </a:r>
          <a:r>
            <a:rPr lang="en-US" sz="1500" b="0" i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500" b="0" i="1" dirty="0" err="1" smtClean="0">
              <a:latin typeface="Arial" panose="020B0604020202020204" pitchFamily="34" charset="0"/>
              <a:cs typeface="Arial" panose="020B0604020202020204" pitchFamily="34" charset="0"/>
            </a:rPr>
            <a:t>інформованості</a:t>
          </a:r>
          <a:r>
            <a:rPr lang="ru-RU" sz="1500" b="0" i="1" dirty="0" smtClean="0">
              <a:latin typeface="Arial" panose="020B0604020202020204" pitchFamily="34" charset="0"/>
              <a:cs typeface="Arial" panose="020B0604020202020204" pitchFamily="34" charset="0"/>
            </a:rPr>
            <a:t> та </a:t>
          </a:r>
          <a:r>
            <a:rPr lang="ru-RU" sz="1500" b="0" i="1" dirty="0" err="1" smtClean="0">
              <a:latin typeface="Arial" panose="020B0604020202020204" pitchFamily="34" charset="0"/>
              <a:cs typeface="Arial" panose="020B0604020202020204" pitchFamily="34" charset="0"/>
            </a:rPr>
            <a:t>підготовки</a:t>
          </a:r>
          <a:r>
            <a:rPr lang="ru-RU" sz="1500" b="0" i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500" b="0" i="1" dirty="0" err="1" smtClean="0">
              <a:latin typeface="Arial" panose="020B0604020202020204" pitchFamily="34" charset="0"/>
              <a:cs typeface="Arial" panose="020B0604020202020204" pitchFamily="34" charset="0"/>
            </a:rPr>
            <a:t>кадрів</a:t>
          </a:r>
          <a:endParaRPr lang="ru-RU" sz="1500" b="0" i="1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algn="just"/>
          <a:r>
            <a:rPr lang="uk-UA" sz="1500" b="0" i="1" dirty="0" smtClean="0">
              <a:latin typeface="Arial" panose="020B0604020202020204" pitchFamily="34" charset="0"/>
              <a:cs typeface="Arial" panose="020B0604020202020204" pitchFamily="34" charset="0"/>
            </a:rPr>
            <a:t>— </a:t>
          </a:r>
          <a:r>
            <a:rPr lang="ru-RU" sz="1500" b="0" i="1" dirty="0" err="1" smtClean="0">
              <a:latin typeface="Arial" panose="020B0604020202020204" pitchFamily="34" charset="0"/>
              <a:cs typeface="Arial" panose="020B0604020202020204" pitchFamily="34" charset="0"/>
            </a:rPr>
            <a:t>безпека</a:t>
          </a:r>
          <a:r>
            <a:rPr lang="ru-RU" sz="1500" b="0" i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500" b="0" i="1" dirty="0" err="1" smtClean="0">
              <a:latin typeface="Arial" panose="020B0604020202020204" pitchFamily="34" charset="0"/>
              <a:cs typeface="Arial" panose="020B0604020202020204" pitchFamily="34" charset="0"/>
            </a:rPr>
            <a:t>інформаційних</a:t>
          </a:r>
          <a:r>
            <a:rPr lang="ru-RU" sz="1500" b="0" i="1" dirty="0" smtClean="0">
              <a:latin typeface="Arial" panose="020B0604020202020204" pitchFamily="34" charset="0"/>
              <a:cs typeface="Arial" panose="020B0604020202020204" pitchFamily="34" charset="0"/>
            </a:rPr>
            <a:t> систем</a:t>
          </a:r>
          <a:endParaRPr lang="en-US" sz="1500" b="0" i="1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algn="just"/>
          <a:r>
            <a:rPr lang="uk-UA" sz="1500" b="0" i="1" dirty="0" smtClean="0">
              <a:latin typeface="Arial" panose="020B0604020202020204" pitchFamily="34" charset="0"/>
              <a:cs typeface="Arial" panose="020B0604020202020204" pitchFamily="34" charset="0"/>
            </a:rPr>
            <a:t>— поетапні заходи безпеки (можуть бути активовані у відповідності з різними рівнями ризику і небезпеки)</a:t>
          </a:r>
          <a:endParaRPr lang="uk-UA" sz="1500" b="0" i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AD9E6B8-28A2-43EC-8D3C-01ABEF78996A}" type="parTrans" cxnId="{3974E3FC-2451-4327-8382-B0CEE8DAA41B}">
      <dgm:prSet/>
      <dgm:spPr/>
      <dgm:t>
        <a:bodyPr/>
        <a:lstStyle/>
        <a:p>
          <a:endParaRPr lang="uk-UA"/>
        </a:p>
      </dgm:t>
    </dgm:pt>
    <dgm:pt modelId="{87C21424-18BA-4720-B3C5-D415059154DB}" type="sibTrans" cxnId="{3974E3FC-2451-4327-8382-B0CEE8DAA41B}">
      <dgm:prSet/>
      <dgm:spPr/>
      <dgm:t>
        <a:bodyPr/>
        <a:lstStyle/>
        <a:p>
          <a:endParaRPr lang="uk-UA"/>
        </a:p>
      </dgm:t>
    </dgm:pt>
    <dgm:pt modelId="{03EE4F96-EA61-4741-B845-58D9FF3F6819}" type="pres">
      <dgm:prSet presAssocID="{0F24E79A-675D-489E-9FFB-495A6B6718D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2A897C12-A049-426F-8E49-4C77348DC6AD}" type="pres">
      <dgm:prSet presAssocID="{8698FD36-EAE2-4CEA-87C9-215BDD542EC3}" presName="node" presStyleLbl="node1" presStyleIdx="0" presStyleCnt="3" custScaleY="4144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F0F5CD0-9CF1-4BB4-A62D-6C39436F9A1C}" type="pres">
      <dgm:prSet presAssocID="{29DC53B8-0D88-4045-B21C-AA41C91B03BF}" presName="sibTrans" presStyleCnt="0"/>
      <dgm:spPr/>
      <dgm:t>
        <a:bodyPr/>
        <a:lstStyle/>
        <a:p>
          <a:endParaRPr lang="uk-UA"/>
        </a:p>
      </dgm:t>
    </dgm:pt>
    <dgm:pt modelId="{81BB9851-CB0A-47E6-BC15-25EB5835C285}" type="pres">
      <dgm:prSet presAssocID="{DF62316F-9780-497F-BFDD-81F79A32BE17}" presName="node" presStyleLbl="node1" presStyleIdx="1" presStyleCnt="3" custScaleY="4440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23297D7-B050-47BA-B1A9-A4B8A0A7F82D}" type="pres">
      <dgm:prSet presAssocID="{942C48AA-E5D9-42C6-B769-0A5DDA37CD18}" presName="sibTrans" presStyleCnt="0"/>
      <dgm:spPr/>
      <dgm:t>
        <a:bodyPr/>
        <a:lstStyle/>
        <a:p>
          <a:endParaRPr lang="uk-UA"/>
        </a:p>
      </dgm:t>
    </dgm:pt>
    <dgm:pt modelId="{0558675E-AB64-4FB0-88C8-31AC5D194526}" type="pres">
      <dgm:prSet presAssocID="{EC1472F5-F41D-4A34-B5C7-978395AA842B}" presName="node" presStyleLbl="node1" presStyleIdx="2" presStyleCnt="3" custScaleX="259177" custScaleY="14474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35163F9C-483C-416A-BB83-0DE6919A1E7D}" type="presOf" srcId="{DF62316F-9780-497F-BFDD-81F79A32BE17}" destId="{81BB9851-CB0A-47E6-BC15-25EB5835C285}" srcOrd="0" destOrd="0" presId="urn:microsoft.com/office/officeart/2005/8/layout/default"/>
    <dgm:cxn modelId="{6A94478F-4D92-40D7-BDF7-D8D4A315BE02}" srcId="{0F24E79A-675D-489E-9FFB-495A6B6718DD}" destId="{8698FD36-EAE2-4CEA-87C9-215BDD542EC3}" srcOrd="0" destOrd="0" parTransId="{E64D9FA4-E513-4857-8B20-ECF544171A70}" sibTransId="{29DC53B8-0D88-4045-B21C-AA41C91B03BF}"/>
    <dgm:cxn modelId="{1EFF9485-C5F0-46F8-89AF-8F79A256A099}" type="presOf" srcId="{0F24E79A-675D-489E-9FFB-495A6B6718DD}" destId="{03EE4F96-EA61-4741-B845-58D9FF3F6819}" srcOrd="0" destOrd="0" presId="urn:microsoft.com/office/officeart/2005/8/layout/default"/>
    <dgm:cxn modelId="{48D5EF6A-8C65-4E09-BD09-64F441A143BE}" type="presOf" srcId="{8698FD36-EAE2-4CEA-87C9-215BDD542EC3}" destId="{2A897C12-A049-426F-8E49-4C77348DC6AD}" srcOrd="0" destOrd="0" presId="urn:microsoft.com/office/officeart/2005/8/layout/default"/>
    <dgm:cxn modelId="{8CBF5A92-0BBE-45DB-B6FA-0741DA086290}" type="presOf" srcId="{EC1472F5-F41D-4A34-B5C7-978395AA842B}" destId="{0558675E-AB64-4FB0-88C8-31AC5D194526}" srcOrd="0" destOrd="0" presId="urn:microsoft.com/office/officeart/2005/8/layout/default"/>
    <dgm:cxn modelId="{3974E3FC-2451-4327-8382-B0CEE8DAA41B}" srcId="{0F24E79A-675D-489E-9FFB-495A6B6718DD}" destId="{EC1472F5-F41D-4A34-B5C7-978395AA842B}" srcOrd="2" destOrd="0" parTransId="{DAD9E6B8-28A2-43EC-8D3C-01ABEF78996A}" sibTransId="{87C21424-18BA-4720-B3C5-D415059154DB}"/>
    <dgm:cxn modelId="{0C97FCAC-6F50-4C00-8280-D7B69AE86AFB}" srcId="{0F24E79A-675D-489E-9FFB-495A6B6718DD}" destId="{DF62316F-9780-497F-BFDD-81F79A32BE17}" srcOrd="1" destOrd="0" parTransId="{7D033514-24E5-44B1-B9F6-7EA296973014}" sibTransId="{942C48AA-E5D9-42C6-B769-0A5DDA37CD18}"/>
    <dgm:cxn modelId="{65CC2EAD-90C0-4067-958D-3DB9F924FE0B}" type="presParOf" srcId="{03EE4F96-EA61-4741-B845-58D9FF3F6819}" destId="{2A897C12-A049-426F-8E49-4C77348DC6AD}" srcOrd="0" destOrd="0" presId="urn:microsoft.com/office/officeart/2005/8/layout/default"/>
    <dgm:cxn modelId="{6D3567CD-832C-4D20-BA1F-99907D3F7415}" type="presParOf" srcId="{03EE4F96-EA61-4741-B845-58D9FF3F6819}" destId="{7F0F5CD0-9CF1-4BB4-A62D-6C39436F9A1C}" srcOrd="1" destOrd="0" presId="urn:microsoft.com/office/officeart/2005/8/layout/default"/>
    <dgm:cxn modelId="{8D47C438-B12C-44C5-9F89-B549FEDFB5AC}" type="presParOf" srcId="{03EE4F96-EA61-4741-B845-58D9FF3F6819}" destId="{81BB9851-CB0A-47E6-BC15-25EB5835C285}" srcOrd="2" destOrd="0" presId="urn:microsoft.com/office/officeart/2005/8/layout/default"/>
    <dgm:cxn modelId="{23B3136E-F176-4161-AA64-D2B490EE6A56}" type="presParOf" srcId="{03EE4F96-EA61-4741-B845-58D9FF3F6819}" destId="{023297D7-B050-47BA-B1A9-A4B8A0A7F82D}" srcOrd="3" destOrd="0" presId="urn:microsoft.com/office/officeart/2005/8/layout/default"/>
    <dgm:cxn modelId="{44EA8E0F-5F00-4CCE-AC78-B8B3817D2A71}" type="presParOf" srcId="{03EE4F96-EA61-4741-B845-58D9FF3F6819}" destId="{0558675E-AB64-4FB0-88C8-31AC5D194526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897C12-A049-426F-8E49-4C77348DC6AD}">
      <dsp:nvSpPr>
        <dsp:cNvPr id="0" name=""/>
        <dsp:cNvSpPr/>
      </dsp:nvSpPr>
      <dsp:spPr>
        <a:xfrm>
          <a:off x="1037651" y="29449"/>
          <a:ext cx="3290648" cy="81820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Ідентифікацію важливих активів</a:t>
          </a:r>
          <a:endParaRPr lang="uk-UA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37651" y="29449"/>
        <a:ext cx="3290648" cy="818206"/>
      </dsp:txXfrm>
    </dsp:sp>
    <dsp:sp modelId="{81BB9851-CB0A-47E6-BC15-25EB5835C285}">
      <dsp:nvSpPr>
        <dsp:cNvPr id="0" name=""/>
        <dsp:cNvSpPr/>
      </dsp:nvSpPr>
      <dsp:spPr>
        <a:xfrm>
          <a:off x="4657363" y="218"/>
          <a:ext cx="3290648" cy="87666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Аналіз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ризиків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на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основі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сценаріїв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загроз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уразливості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кожного активу,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потенційного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впливу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тощо</a:t>
          </a:r>
          <a:endParaRPr lang="uk-UA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657363" y="218"/>
        <a:ext cx="3290648" cy="876668"/>
      </dsp:txXfrm>
    </dsp:sp>
    <dsp:sp modelId="{0558675E-AB64-4FB0-88C8-31AC5D194526}">
      <dsp:nvSpPr>
        <dsp:cNvPr id="0" name=""/>
        <dsp:cNvSpPr/>
      </dsp:nvSpPr>
      <dsp:spPr>
        <a:xfrm>
          <a:off x="228530" y="1205951"/>
          <a:ext cx="8528602" cy="285782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>
              <a:latin typeface="Arial" panose="020B0604020202020204" pitchFamily="34" charset="0"/>
              <a:cs typeface="Arial" panose="020B0604020202020204" pitchFamily="34" charset="0"/>
            </a:rPr>
            <a:t>Ідентифікацію, вибір і встановлення пріоритетів контрзаходів і процедур:</a:t>
          </a:r>
          <a:endParaRPr lang="en-US" sz="15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— </a:t>
          </a:r>
          <a:r>
            <a:rPr lang="uk-UA" sz="1500" b="0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постійні заходи безпеки, які визначають необхідні інвестиції в безпеку і засоби, які можуть</a:t>
          </a:r>
          <a:r>
            <a:rPr lang="en-US" sz="1500" b="0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500" b="0" i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використовуватись</a:t>
          </a:r>
          <a:r>
            <a:rPr lang="ru-RU" sz="1500" b="0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 в будь-</a:t>
          </a:r>
          <a:r>
            <a:rPr lang="ru-RU" sz="1500" b="0" i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який</a:t>
          </a:r>
          <a:r>
            <a:rPr lang="ru-RU" sz="1500" b="0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 час</a:t>
          </a:r>
          <a:endParaRPr lang="ru-RU" sz="1500" b="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uk-UA" sz="15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— </a:t>
          </a:r>
          <a:r>
            <a:rPr lang="ru-RU" sz="1500" b="0" i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технічні</a:t>
          </a:r>
          <a:r>
            <a:rPr lang="ru-RU" sz="1500" b="0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 заходи (</a:t>
          </a:r>
          <a:r>
            <a:rPr lang="ru-RU" sz="1500" b="0" i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спостереження</a:t>
          </a:r>
          <a:r>
            <a:rPr lang="ru-RU" sz="1500" b="0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, контроль доступу до</a:t>
          </a:r>
          <a:r>
            <a:rPr lang="en-US" sz="1500" b="0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500" b="0" i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засобів</a:t>
          </a:r>
          <a:r>
            <a:rPr lang="ru-RU" sz="1500" b="0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500" b="0" i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захисту</a:t>
          </a:r>
          <a:r>
            <a:rPr lang="ru-RU" sz="1500" b="0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 і </a:t>
          </a:r>
          <a:r>
            <a:rPr lang="ru-RU" sz="1500" b="0" i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профілактики</a:t>
          </a:r>
          <a:r>
            <a:rPr lang="ru-RU" sz="1500" b="0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)</a:t>
          </a:r>
          <a:endParaRPr lang="ru-RU" sz="1500" b="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— </a:t>
          </a:r>
          <a:r>
            <a:rPr lang="ru-RU" sz="1500" b="0" i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організаційні</a:t>
          </a:r>
          <a:r>
            <a:rPr lang="ru-RU" sz="1500" b="0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 заходи (</a:t>
          </a:r>
          <a:r>
            <a:rPr lang="ru-RU" sz="1500" b="0" i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оповіщення</a:t>
          </a:r>
          <a:r>
            <a:rPr lang="ru-RU" sz="1500" b="0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 та </a:t>
          </a:r>
          <a:r>
            <a:rPr lang="ru-RU" sz="1500" b="0" i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управління</a:t>
          </a:r>
          <a:r>
            <a:rPr lang="en-US" sz="1500" b="0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500" b="0" i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кризовими</a:t>
          </a:r>
          <a:r>
            <a:rPr lang="ru-RU" sz="1500" b="0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500" b="0" i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ситуаціями</a:t>
          </a:r>
          <a:r>
            <a:rPr lang="ru-RU" sz="1500" b="0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)</a:t>
          </a:r>
        </a:p>
        <a:p>
          <a:pPr lvl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b="0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— </a:t>
          </a:r>
          <a:r>
            <a:rPr lang="ru-RU" sz="1500" b="0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заходи контролю і </a:t>
          </a:r>
          <a:r>
            <a:rPr lang="ru-RU" sz="1500" b="0" i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перевірки</a:t>
          </a:r>
          <a:r>
            <a:rPr lang="ru-RU" sz="1500" b="0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500" b="0" i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обмін</a:t>
          </a:r>
          <a:r>
            <a:rPr lang="ru-RU" sz="1500" b="0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500" b="0" i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інформацією</a:t>
          </a:r>
          <a:r>
            <a:rPr lang="ru-RU" sz="1500" b="0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500" b="0" i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підвищення</a:t>
          </a:r>
          <a:r>
            <a:rPr lang="ru-RU" sz="1500" b="0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500" b="0" i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рівня</a:t>
          </a:r>
          <a:r>
            <a:rPr lang="en-US" sz="1500" b="0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500" b="0" i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інформованості</a:t>
          </a:r>
          <a:r>
            <a:rPr lang="ru-RU" sz="1500" b="0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 та </a:t>
          </a:r>
          <a:r>
            <a:rPr lang="ru-RU" sz="1500" b="0" i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підготовки</a:t>
          </a:r>
          <a:r>
            <a:rPr lang="ru-RU" sz="1500" b="0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500" b="0" i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кадрів</a:t>
          </a:r>
          <a:endParaRPr lang="ru-RU" sz="1500" b="0" i="1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b="0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— </a:t>
          </a:r>
          <a:r>
            <a:rPr lang="ru-RU" sz="1500" b="0" i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безпека</a:t>
          </a:r>
          <a:r>
            <a:rPr lang="ru-RU" sz="1500" b="0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500" b="0" i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інформаційних</a:t>
          </a:r>
          <a:r>
            <a:rPr lang="ru-RU" sz="1500" b="0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 систем</a:t>
          </a:r>
          <a:endParaRPr lang="en-US" sz="1500" b="0" i="1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b="0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— поетапні заходи безпеки (можуть бути активовані у відповідності з різними рівнями ризику і небезпеки)</a:t>
          </a:r>
          <a:endParaRPr lang="uk-UA" sz="1500" b="0" i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8530" y="1205951"/>
        <a:ext cx="8528602" cy="28578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475" cy="496729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8313" y="0"/>
            <a:ext cx="2950474" cy="496729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r">
              <a:defRPr sz="1200"/>
            </a:lvl1pPr>
          </a:lstStyle>
          <a:p>
            <a:pPr>
              <a:defRPr/>
            </a:pPr>
            <a:fld id="{BA3ABF6C-76EF-4B50-AC58-1FD7A4F5C77B}" type="datetimeFigureOut">
              <a:rPr lang="ru-RU"/>
              <a:pPr>
                <a:defRPr/>
              </a:pPr>
              <a:t>26.06.2017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44198"/>
            <a:ext cx="2950475" cy="496728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8313" y="9444198"/>
            <a:ext cx="2950474" cy="496728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r">
              <a:defRPr sz="1200"/>
            </a:lvl1pPr>
          </a:lstStyle>
          <a:p>
            <a:pPr>
              <a:defRPr/>
            </a:pPr>
            <a:fld id="{85426F54-E608-4C16-86E6-3B5A99458D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25425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2062" cy="498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7" tIns="45784" rIns="91567" bIns="45784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726" y="0"/>
            <a:ext cx="2952062" cy="498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7" tIns="45784" rIns="91567" bIns="4578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6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879" y="4722892"/>
            <a:ext cx="5448617" cy="4473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7" tIns="45784" rIns="91567" bIns="457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46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198"/>
            <a:ext cx="2952062" cy="496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7" tIns="45784" rIns="91567" bIns="45784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6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726" y="9444198"/>
            <a:ext cx="2952062" cy="496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7" tIns="45784" rIns="91567" bIns="4578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776E8D8-89AE-4DF7-8C92-AAD117CBD5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64921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CDD8DC-1F68-4BDC-A552-1F17B78DE096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2982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uk-UA" altLang="ru-RU" smtClean="0">
              <a:latin typeface="Arial" panose="020B0604020202020204" pitchFamily="34" charset="0"/>
            </a:endParaRPr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2AF64A3-E385-4BCA-8B5F-DEA355EEFE5F}" type="slidenum">
              <a:rPr lang="ru-RU" altLang="uk-UA"/>
              <a:pPr eaLnBrk="1" hangingPunct="1"/>
              <a:t>2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8123028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uk-UA" altLang="ru-RU" dirty="0" smtClean="0">
              <a:latin typeface="Arial" panose="020B0604020202020204" pitchFamily="34" charset="0"/>
            </a:endParaRPr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874" indent="-285721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883" indent="-228577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035" indent="-228577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188" indent="-228577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341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494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8647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5800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2AF64A3-E385-4BCA-8B5F-DEA355EEFE5F}" type="slidenum">
              <a:rPr lang="ru-RU" altLang="uk-UA"/>
              <a:pPr eaLnBrk="1" hangingPunct="1"/>
              <a:t>4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8123028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E72369-8B6E-4802-A56F-9EE2DDB70949}" type="slidenum">
              <a:rPr lang="uk-UA" smtClean="0"/>
              <a:t>5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56553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87ED0A-EACA-4846-84A7-4E80EA8414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008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9194F2-A95D-44F3-870A-73E8CEEC00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1222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A83712-605B-4678-A1C6-B79969E1E3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803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98F11-E1C8-4D4C-9995-018414B36E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916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6F2B3-10A9-4445-A17F-70686C506B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689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BE723-7745-4945-A000-3236A0C08A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9216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B3CFB1-340B-46D1-9426-1671FF208E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3643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9FC046-0C76-43C1-9096-FC3835624C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2870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6B842-BB2B-4614-8802-C43C56085F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59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924B8-DE48-4D51-8AD2-B30037BA13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0534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B60E3-ECCB-486F-AB1C-D25668EF5B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136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8000">
              <a:schemeClr val="accent1"/>
            </a:gs>
            <a:gs pos="0">
              <a:schemeClr val="accent1"/>
            </a:gs>
            <a:gs pos="50000">
              <a:schemeClr val="accent1"/>
            </a:gs>
            <a:gs pos="100000">
              <a:srgbClr val="FFFF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BA0D17B-EFF1-4B1E-8BFE-39A2357647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8000">
              <a:schemeClr val="accent1"/>
            </a:gs>
            <a:gs pos="0">
              <a:schemeClr val="accent1"/>
            </a:gs>
            <a:gs pos="48000">
              <a:schemeClr val="accent1"/>
            </a:gs>
            <a:gs pos="100000">
              <a:srgbClr val="FFFF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"/>
          <p:cNvSpPr>
            <a:spLocks noChangeArrowheads="1"/>
          </p:cNvSpPr>
          <p:nvPr/>
        </p:nvSpPr>
        <p:spPr bwMode="auto">
          <a:xfrm>
            <a:off x="2204555" y="180793"/>
            <a:ext cx="53276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200" b="1" dirty="0" smtClean="0">
                <a:latin typeface="+mn-lt"/>
              </a:rPr>
              <a:t>Академія фінансового управління</a:t>
            </a:r>
            <a:endParaRPr lang="uk-UA" altLang="ru-RU" sz="2200" b="1" dirty="0">
              <a:latin typeface="+mn-lt"/>
            </a:endParaRPr>
          </a:p>
        </p:txBody>
      </p:sp>
      <p:sp>
        <p:nvSpPr>
          <p:cNvPr id="2054" name="TextBox 1"/>
          <p:cNvSpPr txBox="1">
            <a:spLocks noChangeArrowheads="1"/>
          </p:cNvSpPr>
          <p:nvPr/>
        </p:nvSpPr>
        <p:spPr bwMode="auto">
          <a:xfrm>
            <a:off x="323528" y="1791665"/>
            <a:ext cx="8497342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uk-UA" altLang="ru-RU" sz="2000" b="1" dirty="0">
              <a:latin typeface="+mn-lt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sz="2800" dirty="0" smtClean="0">
                <a:latin typeface="+mn-lt"/>
              </a:rPr>
              <a:t>Ресурсне забезпечення </a:t>
            </a:r>
            <a:r>
              <a:rPr lang="uk-UA" sz="2800" dirty="0">
                <a:latin typeface="+mn-lt"/>
              </a:rPr>
              <a:t>критичної інфраструктури держави</a:t>
            </a:r>
            <a:endParaRPr lang="uk-UA" altLang="ru-RU" sz="1800" b="1" dirty="0">
              <a:latin typeface="+mn-lt"/>
            </a:endParaRPr>
          </a:p>
        </p:txBody>
      </p:sp>
      <p:sp>
        <p:nvSpPr>
          <p:cNvPr id="2055" name="TextBox 2"/>
          <p:cNvSpPr txBox="1">
            <a:spLocks noChangeArrowheads="1"/>
          </p:cNvSpPr>
          <p:nvPr/>
        </p:nvSpPr>
        <p:spPr bwMode="auto">
          <a:xfrm>
            <a:off x="3059832" y="4437112"/>
            <a:ext cx="5761038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r">
              <a:buFontTx/>
              <a:buNone/>
              <a:defRPr/>
            </a:pPr>
            <a:r>
              <a:rPr lang="uk-UA" b="1" kern="0" dirty="0">
                <a:latin typeface="+mn-lt"/>
                <a:cs typeface="Times New Roman" panose="02020603050405020304" pitchFamily="18" charset="0"/>
              </a:rPr>
              <a:t>Т. І. Єфименко</a:t>
            </a:r>
            <a:endParaRPr lang="en-US" b="1" kern="0" dirty="0">
              <a:latin typeface="+mn-lt"/>
              <a:cs typeface="Times New Roman" panose="02020603050405020304" pitchFamily="18" charset="0"/>
            </a:endParaRPr>
          </a:p>
          <a:p>
            <a:pPr marL="0" indent="0" algn="r">
              <a:buFontTx/>
              <a:buNone/>
              <a:defRPr/>
            </a:pPr>
            <a:r>
              <a:rPr lang="uk-UA" sz="2000" i="1" kern="0" dirty="0">
                <a:latin typeface="+mn-lt"/>
                <a:cs typeface="Times New Roman" panose="02020603050405020304" pitchFamily="18" charset="0"/>
              </a:rPr>
              <a:t>проф., </a:t>
            </a:r>
            <a:r>
              <a:rPr lang="uk-UA" sz="2000" i="1" kern="0" dirty="0" err="1">
                <a:latin typeface="+mn-lt"/>
                <a:cs typeface="Times New Roman" panose="02020603050405020304" pitchFamily="18" charset="0"/>
              </a:rPr>
              <a:t>д.е.н</a:t>
            </a:r>
            <a:r>
              <a:rPr lang="uk-UA" sz="2000" i="1" kern="0" dirty="0">
                <a:latin typeface="+mn-lt"/>
                <a:cs typeface="Times New Roman" panose="02020603050405020304" pitchFamily="18" charset="0"/>
              </a:rPr>
              <a:t>., член-кор. НАНУ, президент ДННУ «Академія фінансового управління</a:t>
            </a:r>
            <a:r>
              <a:rPr lang="uk-UA" sz="2000" i="1" kern="0" dirty="0" smtClean="0">
                <a:latin typeface="+mn-lt"/>
                <a:cs typeface="Times New Roman" panose="02020603050405020304" pitchFamily="18" charset="0"/>
              </a:rPr>
              <a:t>»</a:t>
            </a:r>
            <a:endParaRPr lang="ru-RU" altLang="ru-RU" sz="2000" dirty="0">
              <a:solidFill>
                <a:srgbClr val="0000FF"/>
              </a:solidFill>
              <a:latin typeface="+mn-lt"/>
            </a:endParaRPr>
          </a:p>
        </p:txBody>
      </p:sp>
      <p:pic>
        <p:nvPicPr>
          <p:cNvPr id="8" name="Picture 2" descr="C:\Users\Administrator\Desktop\Рисунок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82" y="60613"/>
            <a:ext cx="1249363" cy="1212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58738"/>
            <a:ext cx="769988" cy="553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604448" y="6453336"/>
            <a:ext cx="479706" cy="347342"/>
          </a:xfrm>
        </p:spPr>
        <p:txBody>
          <a:bodyPr/>
          <a:lstStyle/>
          <a:p>
            <a:pPr>
              <a:defRPr/>
            </a:pPr>
            <a:fld id="{0356B842-BB2B-4614-8802-C43C56085F46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458788" y="831850"/>
            <a:ext cx="8135937" cy="10795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  <a:defRPr/>
            </a:pPr>
            <a:r>
              <a:rPr lang="uk-UA" sz="2200" kern="0" dirty="0" smtClean="0">
                <a:cs typeface="Times New Roman" panose="02020603050405020304" pitchFamily="18" charset="0"/>
              </a:rPr>
              <a:t>Місія протидії зовнішнім та внутрішнім загрозам, що мають комплексний характер, ─ невразливість, незалежність інтересів особистості, суспільства і держави.</a:t>
            </a:r>
            <a:endParaRPr lang="uk-UA" sz="2200" kern="0" dirty="0">
              <a:cs typeface="Times New Roman" panose="02020603050405020304" pitchFamily="18" charset="0"/>
            </a:endParaRPr>
          </a:p>
        </p:txBody>
      </p:sp>
      <p:sp>
        <p:nvSpPr>
          <p:cNvPr id="4099" name="Подзаголовок 2"/>
          <p:cNvSpPr txBox="1">
            <a:spLocks/>
          </p:cNvSpPr>
          <p:nvPr/>
        </p:nvSpPr>
        <p:spPr bwMode="auto">
          <a:xfrm>
            <a:off x="278308" y="2897956"/>
            <a:ext cx="3943350" cy="263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uk-UA" altLang="ru-RU" sz="1500" dirty="0">
                <a:cs typeface="Times New Roman" panose="02020603050405020304" pitchFamily="18" charset="0"/>
              </a:rPr>
              <a:t>Геополітичний та регіональний </a:t>
            </a:r>
            <a:r>
              <a:rPr lang="uk-UA" altLang="ru-RU" sz="1500" dirty="0" smtClean="0">
                <a:cs typeface="Times New Roman" panose="02020603050405020304" pitchFamily="18" charset="0"/>
              </a:rPr>
              <a:t>виміри дестабілізації</a:t>
            </a:r>
            <a:r>
              <a:rPr lang="en-US" altLang="ru-RU" sz="1500" dirty="0" smtClean="0">
                <a:cs typeface="Times New Roman" panose="02020603050405020304" pitchFamily="18" charset="0"/>
              </a:rPr>
              <a:t>.</a:t>
            </a:r>
            <a:endParaRPr lang="uk-UA" altLang="ru-RU" sz="1500" dirty="0" smtClean="0"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uk-UA" altLang="ru-RU" sz="1500" dirty="0" smtClean="0">
                <a:cs typeface="Times New Roman" panose="02020603050405020304" pitchFamily="18" charset="0"/>
              </a:rPr>
              <a:t>Макроекономічні </a:t>
            </a:r>
            <a:r>
              <a:rPr lang="uk-UA" altLang="ru-RU" sz="1500" dirty="0">
                <a:cs typeface="Times New Roman" panose="02020603050405020304" pitchFamily="18" charset="0"/>
              </a:rPr>
              <a:t>та </a:t>
            </a:r>
            <a:r>
              <a:rPr lang="uk-UA" altLang="ru-RU" sz="1500" dirty="0" smtClean="0">
                <a:cs typeface="Times New Roman" panose="02020603050405020304" pitchFamily="18" charset="0"/>
              </a:rPr>
              <a:t>фінансові </a:t>
            </a:r>
            <a:r>
              <a:rPr lang="uk-UA" altLang="ru-RU" sz="1500" dirty="0" err="1" smtClean="0">
                <a:cs typeface="Times New Roman" panose="02020603050405020304" pitchFamily="18" charset="0"/>
              </a:rPr>
              <a:t>дисбаланси</a:t>
            </a:r>
            <a:endParaRPr lang="uk-UA" altLang="ru-RU" sz="1500" dirty="0" smtClean="0"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uk-UA" altLang="ru-RU" sz="1500" dirty="0" smtClean="0">
                <a:cs typeface="Times New Roman" panose="02020603050405020304" pitchFamily="18" charset="0"/>
              </a:rPr>
              <a:t>Інтернаціоналізація </a:t>
            </a:r>
            <a:r>
              <a:rPr lang="uk-UA" altLang="ru-RU" sz="1500" dirty="0">
                <a:cs typeface="Times New Roman" panose="02020603050405020304" pitchFamily="18" charset="0"/>
              </a:rPr>
              <a:t>господарських </a:t>
            </a:r>
            <a:r>
              <a:rPr lang="uk-UA" altLang="ru-RU" sz="1500" dirty="0" err="1">
                <a:cs typeface="Times New Roman" panose="02020603050405020304" pitchFamily="18" charset="0"/>
              </a:rPr>
              <a:t>зв’язків</a:t>
            </a:r>
            <a:endParaRPr lang="uk-UA" altLang="ru-RU" sz="1500" dirty="0" smtClean="0"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uk-UA" altLang="ru-RU" sz="1500" dirty="0" smtClean="0">
                <a:cs typeface="Times New Roman" panose="02020603050405020304" pitchFamily="18" charset="0"/>
              </a:rPr>
              <a:t>Підвищення мобільності капіталу та робочої сили, швидкості обігу товарів та послуг, факторів виробництв</a:t>
            </a:r>
            <a:r>
              <a:rPr lang="ru-RU" altLang="ru-RU" sz="1500" dirty="0" smtClean="0">
                <a:cs typeface="Times New Roman" panose="02020603050405020304" pitchFamily="18" charset="0"/>
              </a:rPr>
              <a:t>а</a:t>
            </a:r>
            <a:endParaRPr lang="uk-UA" altLang="ru-RU" sz="1500" dirty="0"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uk-UA" altLang="ru-RU" sz="1500" dirty="0" smtClean="0">
                <a:cs typeface="Times New Roman" panose="02020603050405020304" pitchFamily="18" charset="0"/>
              </a:rPr>
              <a:t>Поглиблення соціальної нерівності</a:t>
            </a:r>
          </a:p>
        </p:txBody>
      </p:sp>
      <p:grpSp>
        <p:nvGrpSpPr>
          <p:cNvPr id="4100" name="Группа 14"/>
          <p:cNvGrpSpPr>
            <a:grpSpLocks/>
          </p:cNvGrpSpPr>
          <p:nvPr/>
        </p:nvGrpSpPr>
        <p:grpSpPr bwMode="auto">
          <a:xfrm>
            <a:off x="4079523" y="2934738"/>
            <a:ext cx="1500589" cy="2632075"/>
            <a:chOff x="4148582" y="3532597"/>
            <a:chExt cx="1080858" cy="2632707"/>
          </a:xfrm>
        </p:grpSpPr>
        <p:sp>
          <p:nvSpPr>
            <p:cNvPr id="6" name="Правая фигурная скобка 5"/>
            <p:cNvSpPr/>
            <p:nvPr/>
          </p:nvSpPr>
          <p:spPr>
            <a:xfrm>
              <a:off x="4148582" y="3532597"/>
              <a:ext cx="323781" cy="2632707"/>
            </a:xfrm>
            <a:prstGeom prst="rightBrac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uk-U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авая фигурная скобка 6"/>
            <p:cNvSpPr/>
            <p:nvPr/>
          </p:nvSpPr>
          <p:spPr>
            <a:xfrm rot="10800000">
              <a:off x="4905659" y="3532597"/>
              <a:ext cx="323781" cy="2632707"/>
            </a:xfrm>
            <a:prstGeom prst="rightBrac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uk-UA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2" name="Подзаголовок 2"/>
          <p:cNvSpPr txBox="1">
            <a:spLocks/>
          </p:cNvSpPr>
          <p:nvPr/>
        </p:nvSpPr>
        <p:spPr>
          <a:xfrm>
            <a:off x="5133281" y="2987424"/>
            <a:ext cx="3793822" cy="2559827"/>
          </a:xfrm>
          <a:prstGeom prst="rect">
            <a:avLst/>
          </a:prstGeom>
        </p:spPr>
        <p:txBody>
          <a:bodyPr lIns="36000" rIns="36000">
            <a:no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4400" algn="just" eaLnBrk="1" hangingPunct="1">
              <a:spcBef>
                <a:spcPts val="360"/>
              </a:spcBef>
              <a:buFontTx/>
              <a:buNone/>
            </a:pPr>
            <a:r>
              <a:rPr lang="uk-UA" altLang="ru-RU" sz="1200" dirty="0" smtClean="0">
                <a:cs typeface="Times New Roman" panose="02020603050405020304" pitchFamily="18" charset="0"/>
              </a:rPr>
              <a:t>Національний </a:t>
            </a:r>
            <a:r>
              <a:rPr lang="uk-UA" altLang="ru-RU" sz="1200" dirty="0">
                <a:cs typeface="Times New Roman" panose="02020603050405020304" pitchFamily="18" charset="0"/>
              </a:rPr>
              <a:t>суверенітет, керованість та контроль за виробничими ресурсами</a:t>
            </a:r>
            <a:r>
              <a:rPr lang="en-US" altLang="ru-RU" sz="1200" dirty="0">
                <a:cs typeface="Times New Roman" panose="02020603050405020304" pitchFamily="18" charset="0"/>
              </a:rPr>
              <a:t>.</a:t>
            </a:r>
            <a:endParaRPr lang="uk-UA" altLang="ru-RU" sz="1200" dirty="0">
              <a:cs typeface="Times New Roman" panose="02020603050405020304" pitchFamily="18" charset="0"/>
            </a:endParaRPr>
          </a:p>
          <a:p>
            <a:pPr marL="284400" algn="just" eaLnBrk="1" hangingPunct="1">
              <a:spcBef>
                <a:spcPts val="360"/>
              </a:spcBef>
              <a:buFontTx/>
              <a:buNone/>
            </a:pPr>
            <a:r>
              <a:rPr lang="uk-UA" altLang="ru-RU" sz="1200" dirty="0">
                <a:cs typeface="Times New Roman" panose="02020603050405020304" pitchFamily="18" charset="0"/>
              </a:rPr>
              <a:t>Стійкість економіки до зовнішніх та внутрішніх загроз </a:t>
            </a:r>
            <a:r>
              <a:rPr lang="uk-UA" altLang="ru-RU" sz="1200" dirty="0" smtClean="0">
                <a:cs typeface="Times New Roman" panose="02020603050405020304" pitchFamily="18" charset="0"/>
              </a:rPr>
              <a:t>дестабілізації.</a:t>
            </a:r>
          </a:p>
          <a:p>
            <a:pPr marL="284400" algn="just" eaLnBrk="1" hangingPunct="1">
              <a:spcBef>
                <a:spcPts val="360"/>
              </a:spcBef>
              <a:buFontTx/>
              <a:buNone/>
            </a:pPr>
            <a:r>
              <a:rPr lang="uk-UA" altLang="ru-RU" sz="1200" dirty="0" smtClean="0">
                <a:cs typeface="Times New Roman" panose="02020603050405020304" pitchFamily="18" charset="0"/>
              </a:rPr>
              <a:t>Координація регуляторних реформ, адаптивна спроможність економічних агентів до </a:t>
            </a:r>
            <a:r>
              <a:rPr lang="uk-UA" altLang="ru-RU" sz="1200" dirty="0">
                <a:cs typeface="Times New Roman" panose="02020603050405020304" pitchFamily="18" charset="0"/>
              </a:rPr>
              <a:t>змін</a:t>
            </a:r>
            <a:r>
              <a:rPr lang="en-US" altLang="ru-RU" sz="1200" dirty="0">
                <a:cs typeface="Times New Roman" panose="02020603050405020304" pitchFamily="18" charset="0"/>
              </a:rPr>
              <a:t>.</a:t>
            </a:r>
            <a:endParaRPr lang="uk-UA" altLang="ru-RU" sz="1200" dirty="0">
              <a:cs typeface="Times New Roman" panose="02020603050405020304" pitchFamily="18" charset="0"/>
            </a:endParaRPr>
          </a:p>
          <a:p>
            <a:pPr marL="284400" algn="just" eaLnBrk="1" hangingPunct="1">
              <a:spcBef>
                <a:spcPts val="360"/>
              </a:spcBef>
              <a:buFontTx/>
              <a:buNone/>
            </a:pPr>
            <a:r>
              <a:rPr lang="uk-UA" altLang="ru-RU" sz="1200" dirty="0" smtClean="0">
                <a:cs typeface="Times New Roman" panose="02020603050405020304" pitchFamily="18" charset="0"/>
              </a:rPr>
              <a:t>Уникнення </a:t>
            </a:r>
            <a:r>
              <a:rPr lang="uk-UA" altLang="ru-RU" sz="1200" dirty="0">
                <a:cs typeface="Times New Roman" panose="02020603050405020304" pitchFamily="18" charset="0"/>
              </a:rPr>
              <a:t>інформаційної асиметрії</a:t>
            </a:r>
            <a:r>
              <a:rPr lang="en-US" altLang="ru-RU" sz="1200" dirty="0" smtClean="0">
                <a:cs typeface="Times New Roman" panose="02020603050405020304" pitchFamily="18" charset="0"/>
              </a:rPr>
              <a:t>.</a:t>
            </a:r>
            <a:endParaRPr lang="uk-UA" altLang="ru-RU" sz="1200" dirty="0" smtClean="0">
              <a:cs typeface="Times New Roman" panose="02020603050405020304" pitchFamily="18" charset="0"/>
            </a:endParaRPr>
          </a:p>
          <a:p>
            <a:pPr marL="284400" algn="just" eaLnBrk="1" hangingPunct="1">
              <a:spcBef>
                <a:spcPts val="360"/>
              </a:spcBef>
              <a:buFontTx/>
              <a:buNone/>
            </a:pPr>
            <a:r>
              <a:rPr lang="uk-UA" altLang="ru-RU" sz="1200" dirty="0" smtClean="0">
                <a:cs typeface="Times New Roman" panose="02020603050405020304" pitchFamily="18" charset="0"/>
              </a:rPr>
              <a:t>Міждержавне регулювання процесів концентрації та централізації капіталу, діяльності мультинаціональних компаній і фінансових посередників.</a:t>
            </a:r>
          </a:p>
          <a:p>
            <a:pPr marL="284400" algn="just" eaLnBrk="1" hangingPunct="1">
              <a:spcBef>
                <a:spcPts val="360"/>
              </a:spcBef>
              <a:buNone/>
            </a:pPr>
            <a:r>
              <a:rPr lang="uk-UA" altLang="ru-RU" sz="1200" dirty="0">
                <a:cs typeface="Times New Roman" panose="02020603050405020304" pitchFamily="18" charset="0"/>
              </a:rPr>
              <a:t>Соціальна справедливість</a:t>
            </a:r>
            <a:r>
              <a:rPr lang="en-US" altLang="ru-RU" sz="1200" dirty="0" smtClean="0">
                <a:cs typeface="Times New Roman" panose="02020603050405020304" pitchFamily="18" charset="0"/>
              </a:rPr>
              <a:t>.</a:t>
            </a:r>
            <a:endParaRPr lang="uk-UA" altLang="ru-RU" sz="1200" dirty="0">
              <a:cs typeface="Times New Roman" panose="02020603050405020304" pitchFamily="18" charset="0"/>
            </a:endParaRPr>
          </a:p>
        </p:txBody>
      </p:sp>
      <p:sp>
        <p:nvSpPr>
          <p:cNvPr id="4102" name="Подзаголовок 2"/>
          <p:cNvSpPr txBox="1">
            <a:spLocks/>
          </p:cNvSpPr>
          <p:nvPr/>
        </p:nvSpPr>
        <p:spPr bwMode="auto">
          <a:xfrm>
            <a:off x="392608" y="2328853"/>
            <a:ext cx="3943350" cy="41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buFontTx/>
              <a:buNone/>
            </a:pPr>
            <a:r>
              <a:rPr lang="uk-UA" altLang="ru-RU" sz="2000" dirty="0" smtClean="0">
                <a:cs typeface="Times New Roman" panose="02020603050405020304" pitchFamily="18" charset="0"/>
              </a:rPr>
              <a:t>Загрози ресурсної обмеженості</a:t>
            </a:r>
            <a:endParaRPr lang="uk-UA" altLang="ru-RU" sz="2000" dirty="0">
              <a:cs typeface="Times New Roman" panose="02020603050405020304" pitchFamily="18" charset="0"/>
            </a:endParaRPr>
          </a:p>
        </p:txBody>
      </p:sp>
      <p:sp>
        <p:nvSpPr>
          <p:cNvPr id="4103" name="Подзаголовок 2"/>
          <p:cNvSpPr txBox="1">
            <a:spLocks/>
          </p:cNvSpPr>
          <p:nvPr/>
        </p:nvSpPr>
        <p:spPr bwMode="auto">
          <a:xfrm>
            <a:off x="5266854" y="2246267"/>
            <a:ext cx="36576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uk-UA" altLang="ru-RU" sz="2000" dirty="0">
                <a:cs typeface="Times New Roman" panose="02020603050405020304" pitchFamily="18" charset="0"/>
              </a:rPr>
              <a:t>Основні умови </a:t>
            </a:r>
            <a:r>
              <a:rPr lang="uk-UA" altLang="ru-RU" sz="2000" dirty="0" smtClean="0">
                <a:cs typeface="Times New Roman" panose="02020603050405020304" pitchFamily="18" charset="0"/>
              </a:rPr>
              <a:t>фінансової </a:t>
            </a:r>
            <a:r>
              <a:rPr lang="uk-UA" altLang="ru-RU" sz="2000" dirty="0">
                <a:cs typeface="Times New Roman" panose="02020603050405020304" pitchFamily="18" charset="0"/>
              </a:rPr>
              <a:t>безпеки</a:t>
            </a:r>
          </a:p>
        </p:txBody>
      </p:sp>
      <p:sp>
        <p:nvSpPr>
          <p:cNvPr id="17" name="Заголовок 1"/>
          <p:cNvSpPr txBox="1">
            <a:spLocks/>
          </p:cNvSpPr>
          <p:nvPr/>
        </p:nvSpPr>
        <p:spPr bwMode="auto">
          <a:xfrm>
            <a:off x="0" y="0"/>
            <a:ext cx="9144000" cy="576064"/>
          </a:xfrm>
          <a:prstGeom prst="rect">
            <a:avLst/>
          </a:prstGeom>
          <a:ln w="9525">
            <a:noFill/>
            <a:miter lim="800000"/>
            <a:headEnd/>
            <a:tailEnd/>
          </a:ln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uk-UA" sz="2000" b="1" dirty="0">
                <a:solidFill>
                  <a:schemeClr val="tx1"/>
                </a:solidFill>
                <a:cs typeface="Times New Roman" panose="02020603050405020304" pitchFamily="18" charset="0"/>
              </a:rPr>
              <a:t>Загрози ресурсної обмеженості </a:t>
            </a:r>
            <a:r>
              <a:rPr lang="uk-UA" sz="20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критичної інфраструктури держави</a:t>
            </a:r>
            <a:endParaRPr lang="uk-UA" sz="20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4107" name="TextBox 17"/>
          <p:cNvSpPr txBox="1">
            <a:spLocks noChangeArrowheads="1"/>
          </p:cNvSpPr>
          <p:nvPr/>
        </p:nvSpPr>
        <p:spPr bwMode="auto">
          <a:xfrm>
            <a:off x="0" y="5951532"/>
            <a:ext cx="7743825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uk-UA" altLang="ru-RU" sz="900" i="1" dirty="0"/>
              <a:t>Складено на основі: </a:t>
            </a:r>
          </a:p>
          <a:p>
            <a:pPr algn="just"/>
            <a:r>
              <a:rPr lang="uk-UA" altLang="ru-RU" sz="900" i="1" dirty="0"/>
              <a:t>Фінансово-монетарні важелі економічного розвитку: В 3 т. / За ред. </a:t>
            </a:r>
            <a:r>
              <a:rPr lang="uk-UA" altLang="ru-RU" sz="900" i="1" dirty="0" err="1"/>
              <a:t>чл</a:t>
            </a:r>
            <a:r>
              <a:rPr lang="uk-UA" altLang="ru-RU" sz="900" i="1" dirty="0"/>
              <a:t>.-</a:t>
            </a:r>
            <a:r>
              <a:rPr lang="uk-UA" altLang="ru-RU" sz="900" i="1" dirty="0" err="1"/>
              <a:t>кор</a:t>
            </a:r>
            <a:r>
              <a:rPr lang="uk-UA" altLang="ru-RU" sz="900" i="1" dirty="0"/>
              <a:t>. НАН України А.І. Даниленка. – К.:, 2008;</a:t>
            </a:r>
            <a:endParaRPr lang="ru-RU" altLang="ru-RU" sz="900" i="1" dirty="0"/>
          </a:p>
          <a:p>
            <a:pPr algn="just"/>
            <a:r>
              <a:rPr lang="uk-UA" altLang="ru-RU" sz="900" i="1" dirty="0"/>
              <a:t>Єфименко Т.І. Теоретичні засади фінансової безпеки держави. Податкові важелі фінансової безпеки держави / В Т. 1: Фінансова політика та податково-бюджетні важелі її реалізації / За ред. </a:t>
            </a:r>
            <a:r>
              <a:rPr lang="uk-UA" altLang="ru-RU" sz="900" i="1" dirty="0" err="1"/>
              <a:t>чл</a:t>
            </a:r>
            <a:r>
              <a:rPr lang="uk-UA" altLang="ru-RU" sz="900" i="1" dirty="0"/>
              <a:t>.-</a:t>
            </a:r>
            <a:r>
              <a:rPr lang="uk-UA" altLang="ru-RU" sz="900" i="1" dirty="0" err="1"/>
              <a:t>кор</a:t>
            </a:r>
            <a:r>
              <a:rPr lang="uk-UA" altLang="ru-RU" sz="900" i="1" dirty="0"/>
              <a:t>. НАН України А.І. Даниленка. – К.: Фенікс, 2008. – 468 с.; Власюк О. С. Національна безпека України: еволюція проблем внутрішньої політики : </a:t>
            </a:r>
            <a:r>
              <a:rPr lang="uk-UA" altLang="ru-RU" sz="900" i="1" dirty="0" err="1"/>
              <a:t>Вибр</a:t>
            </a:r>
            <a:r>
              <a:rPr lang="uk-UA" altLang="ru-RU" sz="900" i="1" dirty="0"/>
              <a:t>. наук. праці / О. С. Власюк. – К. : НІСД, 2016. – 528 с.</a:t>
            </a:r>
            <a:endParaRPr lang="ru-RU" altLang="ru-RU" sz="900" i="1" dirty="0"/>
          </a:p>
        </p:txBody>
      </p:sp>
      <p:sp>
        <p:nvSpPr>
          <p:cNvPr id="18" name="Подзаголовок 2"/>
          <p:cNvSpPr txBox="1">
            <a:spLocks/>
          </p:cNvSpPr>
          <p:nvPr/>
        </p:nvSpPr>
        <p:spPr bwMode="auto">
          <a:xfrm>
            <a:off x="4335958" y="2060848"/>
            <a:ext cx="762635" cy="4017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wordArtVert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uk-UA" altLang="ru-RU" sz="1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Критична інфраструктура держави</a:t>
            </a:r>
            <a:endParaRPr lang="uk-UA" altLang="ru-RU" sz="16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9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604448" y="6453336"/>
            <a:ext cx="479706" cy="347342"/>
          </a:xfrm>
        </p:spPr>
        <p:txBody>
          <a:bodyPr/>
          <a:lstStyle/>
          <a:p>
            <a:pPr>
              <a:defRPr/>
            </a:pPr>
            <a:r>
              <a:rPr lang="uk-UA" dirty="0" smtClean="0"/>
              <a:t>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382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04448" y="6453336"/>
            <a:ext cx="477416" cy="332234"/>
          </a:xfrm>
        </p:spPr>
        <p:txBody>
          <a:bodyPr/>
          <a:lstStyle/>
          <a:p>
            <a:pPr>
              <a:defRPr/>
            </a:pPr>
            <a:fld id="{0356B842-BB2B-4614-8802-C43C56085F46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13544" y="819913"/>
            <a:ext cx="8850944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buNone/>
            </a:pPr>
            <a:r>
              <a:rPr lang="ru-RU" sz="1600" dirty="0" smtClean="0"/>
              <a:t>	З </a:t>
            </a:r>
            <a:r>
              <a:rPr lang="ru-RU" sz="1600" dirty="0"/>
              <a:t>метою </a:t>
            </a:r>
            <a:r>
              <a:rPr lang="ru-RU" sz="1600" dirty="0" err="1"/>
              <a:t>поліпшення</a:t>
            </a:r>
            <a:r>
              <a:rPr lang="ru-RU" sz="1600" dirty="0"/>
              <a:t> </a:t>
            </a:r>
            <a:r>
              <a:rPr lang="ru-RU" sz="1600" dirty="0" err="1"/>
              <a:t>захисту</a:t>
            </a:r>
            <a:r>
              <a:rPr lang="ru-RU" sz="1600" dirty="0"/>
              <a:t> </a:t>
            </a:r>
            <a:r>
              <a:rPr lang="ru-RU" sz="1600" dirty="0" err="1"/>
              <a:t>національної</a:t>
            </a:r>
            <a:r>
              <a:rPr lang="ru-RU" sz="1600" dirty="0"/>
              <a:t> </a:t>
            </a:r>
            <a:r>
              <a:rPr lang="ru-RU" sz="1600" dirty="0" err="1"/>
              <a:t>критичної</a:t>
            </a:r>
            <a:r>
              <a:rPr lang="ru-RU" sz="1600" dirty="0"/>
              <a:t> </a:t>
            </a:r>
            <a:r>
              <a:rPr lang="ru-RU" sz="1600" dirty="0" err="1" smtClean="0"/>
              <a:t>інфраструктури</a:t>
            </a:r>
            <a:r>
              <a:rPr lang="en-US" sz="1600" dirty="0" smtClean="0"/>
              <a:t> (</a:t>
            </a:r>
            <a:r>
              <a:rPr lang="uk-UA" sz="1600" dirty="0" smtClean="0"/>
              <a:t>КІ</a:t>
            </a:r>
            <a:r>
              <a:rPr lang="en-US" sz="1600" dirty="0" smtClean="0"/>
              <a:t>)</a:t>
            </a:r>
            <a:r>
              <a:rPr lang="ru-RU" sz="1600" dirty="0" smtClean="0"/>
              <a:t> </a:t>
            </a:r>
            <a:r>
              <a:rPr lang="ru-RU" sz="1600" dirty="0" err="1"/>
              <a:t>кожній</a:t>
            </a:r>
            <a:r>
              <a:rPr lang="ru-RU" sz="1600" dirty="0"/>
              <a:t> </a:t>
            </a:r>
            <a:r>
              <a:rPr lang="ru-RU" sz="1600" dirty="0" err="1"/>
              <a:t>державі</a:t>
            </a:r>
            <a:r>
              <a:rPr lang="ru-RU" sz="1600" dirty="0"/>
              <a:t>-члену </a:t>
            </a:r>
            <a:r>
              <a:rPr lang="ru-RU" sz="1600" dirty="0" err="1"/>
              <a:t>пропонується</a:t>
            </a:r>
            <a:r>
              <a:rPr lang="ru-RU" sz="1600" dirty="0"/>
              <a:t> </a:t>
            </a:r>
            <a:r>
              <a:rPr lang="ru-RU" sz="1600" dirty="0" err="1"/>
              <a:t>заснувати</a:t>
            </a:r>
            <a:r>
              <a:rPr lang="ru-RU" sz="1600" dirty="0"/>
              <a:t> </a:t>
            </a:r>
            <a:r>
              <a:rPr lang="ru-RU" sz="1600" dirty="0" err="1"/>
              <a:t>Національну</a:t>
            </a:r>
            <a:r>
              <a:rPr lang="ru-RU" sz="1600" dirty="0"/>
              <a:t> </a:t>
            </a:r>
            <a:r>
              <a:rPr lang="ru-RU" sz="1600" dirty="0" err="1"/>
              <a:t>програму</a:t>
            </a:r>
            <a:r>
              <a:rPr lang="ru-RU" sz="1600" dirty="0"/>
              <a:t> з </a:t>
            </a:r>
            <a:r>
              <a:rPr lang="ru-RU" sz="1600" dirty="0" err="1"/>
              <a:t>питань</a:t>
            </a:r>
            <a:r>
              <a:rPr lang="ru-RU" sz="1600" dirty="0"/>
              <a:t> </a:t>
            </a:r>
            <a:r>
              <a:rPr lang="en-US" sz="1600" dirty="0" smtClean="0"/>
              <a:t>CIP (</a:t>
            </a:r>
            <a:r>
              <a:rPr lang="en-GB" sz="1600" dirty="0"/>
              <a:t>Critical Infrastructure Protection</a:t>
            </a:r>
            <a:r>
              <a:rPr lang="en-US" sz="1600" dirty="0" smtClean="0"/>
              <a:t>)*. </a:t>
            </a:r>
            <a:r>
              <a:rPr lang="ru-RU" sz="1600" dirty="0"/>
              <a:t>Мета таких </a:t>
            </a:r>
            <a:r>
              <a:rPr lang="ru-RU" sz="1600" dirty="0" err="1"/>
              <a:t>програм</a:t>
            </a:r>
            <a:r>
              <a:rPr lang="ru-RU" sz="1600" dirty="0"/>
              <a:t> буде </a:t>
            </a:r>
            <a:r>
              <a:rPr lang="ru-RU" sz="1600" dirty="0" err="1"/>
              <a:t>полягати</a:t>
            </a:r>
            <a:r>
              <a:rPr lang="ru-RU" sz="1600" dirty="0"/>
              <a:t> у </a:t>
            </a:r>
            <a:r>
              <a:rPr lang="ru-RU" sz="1600" dirty="0" err="1"/>
              <a:t>виробленні</a:t>
            </a:r>
            <a:r>
              <a:rPr lang="ru-RU" sz="1600" dirty="0"/>
              <a:t> </a:t>
            </a:r>
            <a:r>
              <a:rPr lang="ru-RU" sz="1600" dirty="0" err="1"/>
              <a:t>підходу</a:t>
            </a:r>
            <a:r>
              <a:rPr lang="ru-RU" sz="1600" dirty="0"/>
              <a:t> </a:t>
            </a:r>
            <a:r>
              <a:rPr lang="ru-RU" sz="1600" dirty="0" err="1"/>
              <a:t>кожної</a:t>
            </a:r>
            <a:r>
              <a:rPr lang="ru-RU" sz="1600" dirty="0"/>
              <a:t> </a:t>
            </a:r>
            <a:r>
              <a:rPr lang="ru-RU" sz="1600" dirty="0" err="1"/>
              <a:t>держави</a:t>
            </a:r>
            <a:r>
              <a:rPr lang="ru-RU" sz="1600" dirty="0"/>
              <a:t>-члена </a:t>
            </a:r>
            <a:r>
              <a:rPr lang="ru-RU" sz="1600" dirty="0" err="1"/>
              <a:t>щодо</a:t>
            </a:r>
            <a:r>
              <a:rPr lang="ru-RU" sz="1600" dirty="0"/>
              <a:t> </a:t>
            </a:r>
            <a:r>
              <a:rPr lang="ru-RU" sz="1600" dirty="0" err="1"/>
              <a:t>захисту</a:t>
            </a:r>
            <a:r>
              <a:rPr lang="ru-RU" sz="1600" dirty="0"/>
              <a:t> </a:t>
            </a:r>
            <a:r>
              <a:rPr lang="ru-RU" sz="1600" dirty="0" err="1"/>
              <a:t>національної</a:t>
            </a:r>
            <a:r>
              <a:rPr lang="ru-RU" sz="1600" dirty="0"/>
              <a:t> </a:t>
            </a:r>
            <a:r>
              <a:rPr lang="ru-RU" sz="1600" dirty="0" smtClean="0"/>
              <a:t>КІ, </a:t>
            </a:r>
            <a:r>
              <a:rPr lang="ru-RU" sz="1600" dirty="0" err="1"/>
              <a:t>розташованої</a:t>
            </a:r>
            <a:r>
              <a:rPr lang="ru-RU" sz="1600" dirty="0"/>
              <a:t> в межах </a:t>
            </a:r>
            <a:r>
              <a:rPr lang="ru-RU" sz="1600" dirty="0" err="1"/>
              <a:t>його</a:t>
            </a:r>
            <a:r>
              <a:rPr lang="ru-RU" sz="1600" dirty="0"/>
              <a:t> </a:t>
            </a:r>
            <a:r>
              <a:rPr lang="ru-RU" sz="1600" dirty="0" err="1"/>
              <a:t>території</a:t>
            </a:r>
            <a:r>
              <a:rPr lang="ru-RU" sz="1600" dirty="0"/>
              <a:t>. </a:t>
            </a:r>
            <a:r>
              <a:rPr lang="ru-RU" sz="1600" dirty="0" err="1"/>
              <a:t>Такі</a:t>
            </a:r>
            <a:r>
              <a:rPr lang="ru-RU" sz="1600" dirty="0"/>
              <a:t> </a:t>
            </a:r>
            <a:r>
              <a:rPr lang="ru-RU" sz="1600" dirty="0" err="1"/>
              <a:t>програми</a:t>
            </a:r>
            <a:r>
              <a:rPr lang="ru-RU" sz="1600" dirty="0"/>
              <a:t> </a:t>
            </a:r>
            <a:r>
              <a:rPr lang="ru-RU" sz="1600" dirty="0" err="1" smtClean="0"/>
              <a:t>розглядатимуть</a:t>
            </a:r>
            <a:r>
              <a:rPr lang="ru-RU" sz="1600" dirty="0" smtClean="0"/>
              <a:t> </a:t>
            </a:r>
            <a:r>
              <a:rPr lang="ru-RU" sz="1600" dirty="0" err="1"/>
              <a:t>наступні</a:t>
            </a:r>
            <a:r>
              <a:rPr lang="ru-RU" sz="1600" dirty="0"/>
              <a:t> </a:t>
            </a:r>
            <a:r>
              <a:rPr lang="ru-RU" sz="1600" dirty="0" err="1"/>
              <a:t>питання</a:t>
            </a:r>
            <a:r>
              <a:rPr lang="ru-RU" sz="1600" dirty="0"/>
              <a:t>:</a:t>
            </a:r>
          </a:p>
          <a:p>
            <a:pPr algn="just"/>
            <a:r>
              <a:rPr lang="ru-RU" sz="1600" dirty="0" smtClean="0"/>
              <a:t> </a:t>
            </a:r>
            <a:r>
              <a:rPr lang="ru-RU" sz="1600" dirty="0" err="1" smtClean="0"/>
              <a:t>Визначення</a:t>
            </a:r>
            <a:r>
              <a:rPr lang="ru-RU" sz="1600" dirty="0" smtClean="0"/>
              <a:t> </a:t>
            </a:r>
            <a:r>
              <a:rPr lang="ru-RU" sz="1600" dirty="0"/>
              <a:t>та </a:t>
            </a:r>
            <a:r>
              <a:rPr lang="ru-RU" sz="1600" dirty="0" err="1"/>
              <a:t>призначення</a:t>
            </a:r>
            <a:r>
              <a:rPr lang="ru-RU" sz="1600" dirty="0"/>
              <a:t> державою-членом </a:t>
            </a:r>
            <a:r>
              <a:rPr lang="ru-RU" sz="1600" dirty="0" err="1"/>
              <a:t>національних</a:t>
            </a:r>
            <a:r>
              <a:rPr lang="ru-RU" sz="1600" dirty="0"/>
              <a:t> </a:t>
            </a:r>
            <a:r>
              <a:rPr lang="ru-RU" sz="1600" dirty="0" err="1"/>
              <a:t>життєво</a:t>
            </a:r>
            <a:r>
              <a:rPr lang="ru-RU" sz="1600" dirty="0"/>
              <a:t> </a:t>
            </a:r>
            <a:r>
              <a:rPr lang="ru-RU" sz="1600" dirty="0" err="1"/>
              <a:t>важливих</a:t>
            </a:r>
            <a:r>
              <a:rPr lang="ru-RU" sz="1600" dirty="0"/>
              <a:t> </a:t>
            </a:r>
            <a:r>
              <a:rPr lang="ru-RU" sz="1600" dirty="0" err="1"/>
              <a:t>інфраструктур</a:t>
            </a:r>
            <a:r>
              <a:rPr lang="ru-RU" sz="1600" dirty="0"/>
              <a:t> </a:t>
            </a:r>
            <a:r>
              <a:rPr lang="ru-RU" sz="1600" dirty="0" err="1"/>
              <a:t>відповідно</a:t>
            </a:r>
            <a:r>
              <a:rPr lang="ru-RU" sz="1600" dirty="0"/>
              <a:t> до </a:t>
            </a:r>
            <a:r>
              <a:rPr lang="ru-RU" sz="1600" dirty="0" err="1"/>
              <a:t>заздалегідь</a:t>
            </a:r>
            <a:r>
              <a:rPr lang="ru-RU" sz="1600" dirty="0"/>
              <a:t> </a:t>
            </a:r>
            <a:r>
              <a:rPr lang="ru-RU" sz="1600" dirty="0" err="1"/>
              <a:t>визначених</a:t>
            </a:r>
            <a:r>
              <a:rPr lang="ru-RU" sz="1600" dirty="0"/>
              <a:t> </a:t>
            </a:r>
            <a:r>
              <a:rPr lang="ru-RU" sz="1600" dirty="0" err="1"/>
              <a:t>національних</a:t>
            </a:r>
            <a:r>
              <a:rPr lang="ru-RU" sz="1600" dirty="0"/>
              <a:t> </a:t>
            </a:r>
            <a:r>
              <a:rPr lang="ru-RU" sz="1600" dirty="0" err="1"/>
              <a:t>критеріїв</a:t>
            </a:r>
            <a:r>
              <a:rPr lang="ru-RU" sz="1600" dirty="0"/>
              <a:t>. </a:t>
            </a:r>
            <a:r>
              <a:rPr lang="ru-RU" sz="1600" dirty="0" err="1"/>
              <a:t>Ці</a:t>
            </a:r>
            <a:r>
              <a:rPr lang="ru-RU" sz="1600" dirty="0"/>
              <a:t> </a:t>
            </a:r>
            <a:r>
              <a:rPr lang="ru-RU" sz="1600" dirty="0" err="1"/>
              <a:t>критерії</a:t>
            </a:r>
            <a:r>
              <a:rPr lang="ru-RU" sz="1600" dirty="0"/>
              <a:t> </a:t>
            </a:r>
            <a:r>
              <a:rPr lang="ru-RU" sz="1600" dirty="0" err="1"/>
              <a:t>будуть</a:t>
            </a:r>
            <a:r>
              <a:rPr lang="ru-RU" sz="1600" dirty="0"/>
              <a:t> </a:t>
            </a:r>
            <a:r>
              <a:rPr lang="ru-RU" sz="1600" dirty="0" err="1"/>
              <a:t>розроблені</a:t>
            </a:r>
            <a:r>
              <a:rPr lang="ru-RU" sz="1600" dirty="0"/>
              <a:t> кожною державою-членом, </a:t>
            </a:r>
            <a:r>
              <a:rPr lang="ru-RU" sz="1600" dirty="0" err="1"/>
              <a:t>приймаючи</a:t>
            </a:r>
            <a:r>
              <a:rPr lang="ru-RU" sz="1600" dirty="0"/>
              <a:t> до </a:t>
            </a:r>
            <a:r>
              <a:rPr lang="ru-RU" sz="1600" dirty="0" err="1" smtClean="0"/>
              <a:t>уваги</a:t>
            </a:r>
            <a:r>
              <a:rPr lang="ru-RU" sz="1600" dirty="0" smtClean="0"/>
              <a:t> </a:t>
            </a:r>
            <a:r>
              <a:rPr lang="ru-RU" sz="1600" dirty="0" err="1"/>
              <a:t>такі</a:t>
            </a:r>
            <a:r>
              <a:rPr lang="ru-RU" sz="1600" dirty="0"/>
              <a:t> </a:t>
            </a:r>
            <a:r>
              <a:rPr lang="ru-RU" sz="1600" dirty="0" err="1"/>
              <a:t>якісні</a:t>
            </a:r>
            <a:r>
              <a:rPr lang="ru-RU" sz="1600" dirty="0"/>
              <a:t> та </a:t>
            </a:r>
            <a:r>
              <a:rPr lang="ru-RU" sz="1600" dirty="0" err="1"/>
              <a:t>кількісні</a:t>
            </a:r>
            <a:r>
              <a:rPr lang="ru-RU" sz="1600" dirty="0"/>
              <a:t> </a:t>
            </a:r>
            <a:r>
              <a:rPr lang="ru-RU" sz="1600" dirty="0" err="1"/>
              <a:t>ефекти</a:t>
            </a:r>
            <a:r>
              <a:rPr lang="ru-RU" sz="1600" dirty="0"/>
              <a:t> </a:t>
            </a:r>
            <a:r>
              <a:rPr lang="ru-RU" sz="1600" dirty="0" err="1"/>
              <a:t>руйнування</a:t>
            </a:r>
            <a:r>
              <a:rPr lang="ru-RU" sz="1600" dirty="0"/>
              <a:t> </a:t>
            </a:r>
            <a:r>
              <a:rPr lang="ru-RU" sz="1600" dirty="0" err="1"/>
              <a:t>або</a:t>
            </a:r>
            <a:r>
              <a:rPr lang="ru-RU" sz="1600" dirty="0"/>
              <a:t> </a:t>
            </a:r>
            <a:r>
              <a:rPr lang="ru-RU" sz="1600" dirty="0" err="1"/>
              <a:t>знищення</a:t>
            </a:r>
            <a:r>
              <a:rPr lang="ru-RU" sz="1600" dirty="0"/>
              <a:t> </a:t>
            </a:r>
            <a:r>
              <a:rPr lang="ru-RU" sz="1600" dirty="0" err="1"/>
              <a:t>певної</a:t>
            </a:r>
            <a:r>
              <a:rPr lang="ru-RU" sz="1600" dirty="0"/>
              <a:t> </a:t>
            </a:r>
            <a:r>
              <a:rPr lang="ru-RU" sz="1600" dirty="0" err="1"/>
              <a:t>інфраструктури</a:t>
            </a:r>
            <a:r>
              <a:rPr lang="ru-RU" sz="1600" dirty="0"/>
              <a:t>, як:</a:t>
            </a:r>
          </a:p>
          <a:p>
            <a:pPr algn="just"/>
            <a:r>
              <a:rPr lang="ru-RU" sz="1600" dirty="0"/>
              <a:t> </a:t>
            </a:r>
            <a:r>
              <a:rPr lang="ru-RU" sz="1600" dirty="0" smtClean="0"/>
              <a:t>Масштаб </a:t>
            </a:r>
            <a:r>
              <a:rPr lang="ru-RU" sz="1600" dirty="0"/>
              <a:t>- </a:t>
            </a:r>
            <a:r>
              <a:rPr lang="ru-RU" sz="1600" dirty="0" err="1" smtClean="0"/>
              <a:t>порушення</a:t>
            </a:r>
            <a:r>
              <a:rPr lang="ru-RU" sz="1600" dirty="0" smtClean="0"/>
              <a:t> </a:t>
            </a:r>
            <a:r>
              <a:rPr lang="ru-RU" sz="1600" dirty="0" err="1"/>
              <a:t>або</a:t>
            </a:r>
            <a:r>
              <a:rPr lang="ru-RU" sz="1600" dirty="0"/>
              <a:t> </a:t>
            </a:r>
            <a:r>
              <a:rPr lang="ru-RU" sz="1600" dirty="0" err="1"/>
              <a:t>знищення</a:t>
            </a:r>
            <a:r>
              <a:rPr lang="ru-RU" sz="1600" dirty="0"/>
              <a:t> </a:t>
            </a:r>
            <a:r>
              <a:rPr lang="ru-RU" sz="1600" dirty="0" err="1"/>
              <a:t>певної</a:t>
            </a:r>
            <a:r>
              <a:rPr lang="ru-RU" sz="1600" dirty="0"/>
              <a:t> </a:t>
            </a:r>
            <a:r>
              <a:rPr lang="ru-RU" sz="1600" dirty="0" smtClean="0"/>
              <a:t>КІ буде </a:t>
            </a:r>
            <a:r>
              <a:rPr lang="ru-RU" sz="1600" dirty="0" err="1"/>
              <a:t>оцінюватися</a:t>
            </a:r>
            <a:r>
              <a:rPr lang="ru-RU" sz="1600" dirty="0"/>
              <a:t> за масштабом </a:t>
            </a:r>
            <a:r>
              <a:rPr lang="ru-RU" sz="1600" dirty="0" err="1"/>
              <a:t>географічної</a:t>
            </a:r>
            <a:r>
              <a:rPr lang="ru-RU" sz="1600" dirty="0"/>
              <a:t> </a:t>
            </a:r>
            <a:r>
              <a:rPr lang="ru-RU" sz="1600" dirty="0" err="1"/>
              <a:t>області</a:t>
            </a:r>
            <a:r>
              <a:rPr lang="ru-RU" sz="1600" dirty="0"/>
              <a:t>, яка </a:t>
            </a:r>
            <a:r>
              <a:rPr lang="ru-RU" sz="1600" dirty="0" err="1"/>
              <a:t>може</a:t>
            </a:r>
            <a:r>
              <a:rPr lang="ru-RU" sz="1600" dirty="0"/>
              <a:t> бути порушена </a:t>
            </a:r>
            <a:r>
              <a:rPr lang="ru-RU" sz="1600" dirty="0" err="1"/>
              <a:t>його</a:t>
            </a:r>
            <a:r>
              <a:rPr lang="ru-RU" sz="1600" dirty="0"/>
              <a:t> </a:t>
            </a:r>
            <a:r>
              <a:rPr lang="ru-RU" sz="1600" dirty="0" err="1"/>
              <a:t>втратою</a:t>
            </a:r>
            <a:r>
              <a:rPr lang="ru-RU" sz="1600" dirty="0"/>
              <a:t> </a:t>
            </a:r>
            <a:r>
              <a:rPr lang="ru-RU" sz="1600" dirty="0" err="1"/>
              <a:t>або</a:t>
            </a:r>
            <a:r>
              <a:rPr lang="ru-RU" sz="1600" dirty="0"/>
              <a:t> </a:t>
            </a:r>
            <a:r>
              <a:rPr lang="ru-RU" sz="1600" dirty="0" err="1" smtClean="0"/>
              <a:t>недоступністю</a:t>
            </a:r>
            <a:endParaRPr lang="ru-RU" sz="1600" dirty="0"/>
          </a:p>
          <a:p>
            <a:pPr algn="just"/>
            <a:r>
              <a:rPr lang="ru-RU" sz="1600" dirty="0" smtClean="0"/>
              <a:t> </a:t>
            </a:r>
            <a:r>
              <a:rPr lang="ru-RU" sz="1600" dirty="0" err="1"/>
              <a:t>Критичність</a:t>
            </a:r>
            <a:r>
              <a:rPr lang="ru-RU" sz="1600" dirty="0"/>
              <a:t> - </a:t>
            </a:r>
            <a:r>
              <a:rPr lang="ru-RU" sz="1600" dirty="0" err="1" smtClean="0"/>
              <a:t>наслідки</a:t>
            </a:r>
            <a:r>
              <a:rPr lang="ru-RU" sz="1600" dirty="0" smtClean="0"/>
              <a:t> </a:t>
            </a:r>
            <a:r>
              <a:rPr lang="ru-RU" sz="1600" dirty="0" err="1"/>
              <a:t>порушення</a:t>
            </a:r>
            <a:r>
              <a:rPr lang="ru-RU" sz="1600" dirty="0"/>
              <a:t> </a:t>
            </a:r>
            <a:r>
              <a:rPr lang="ru-RU" sz="1600" dirty="0" err="1"/>
              <a:t>або</a:t>
            </a:r>
            <a:r>
              <a:rPr lang="ru-RU" sz="1600" dirty="0"/>
              <a:t> </a:t>
            </a:r>
            <a:r>
              <a:rPr lang="ru-RU" sz="1600" dirty="0" err="1"/>
              <a:t>знищення</a:t>
            </a:r>
            <a:r>
              <a:rPr lang="ru-RU" sz="1600" dirty="0"/>
              <a:t> </a:t>
            </a:r>
            <a:r>
              <a:rPr lang="ru-RU" sz="1600" dirty="0" err="1"/>
              <a:t>певної</a:t>
            </a:r>
            <a:r>
              <a:rPr lang="ru-RU" sz="1600" dirty="0"/>
              <a:t> </a:t>
            </a:r>
            <a:r>
              <a:rPr lang="ru-RU" sz="1600" dirty="0" err="1"/>
              <a:t>інфраструктури</a:t>
            </a:r>
            <a:r>
              <a:rPr lang="ru-RU" sz="1600" dirty="0"/>
              <a:t> </a:t>
            </a:r>
            <a:r>
              <a:rPr lang="ru-RU" sz="1600" dirty="0" err="1"/>
              <a:t>будуть</a:t>
            </a:r>
            <a:r>
              <a:rPr lang="ru-RU" sz="1600" dirty="0"/>
              <a:t> </a:t>
            </a:r>
            <a:r>
              <a:rPr lang="ru-RU" sz="1600" dirty="0" err="1"/>
              <a:t>оцінюватися</a:t>
            </a:r>
            <a:r>
              <a:rPr lang="ru-RU" sz="1600" dirty="0"/>
              <a:t> на </a:t>
            </a:r>
            <a:r>
              <a:rPr lang="ru-RU" sz="1600" dirty="0" err="1" smtClean="0"/>
              <a:t>підставі</a:t>
            </a:r>
            <a:endParaRPr lang="ru-RU" sz="1600" dirty="0"/>
          </a:p>
          <a:p>
            <a:pPr algn="just"/>
            <a:r>
              <a:rPr lang="ru-RU" sz="1600" dirty="0" smtClean="0"/>
              <a:t> </a:t>
            </a:r>
            <a:r>
              <a:rPr lang="ru-RU" sz="1600" dirty="0" err="1"/>
              <a:t>Суспільний</a:t>
            </a:r>
            <a:r>
              <a:rPr lang="ru-RU" sz="1600" dirty="0"/>
              <a:t> </a:t>
            </a:r>
            <a:r>
              <a:rPr lang="ru-RU" sz="1600" dirty="0" err="1"/>
              <a:t>ефект</a:t>
            </a:r>
            <a:r>
              <a:rPr lang="ru-RU" sz="1600" dirty="0"/>
              <a:t> (</a:t>
            </a:r>
            <a:r>
              <a:rPr lang="ru-RU" sz="1600" dirty="0" err="1"/>
              <a:t>кількість</a:t>
            </a:r>
            <a:r>
              <a:rPr lang="ru-RU" sz="1600" dirty="0"/>
              <a:t> </a:t>
            </a:r>
            <a:r>
              <a:rPr lang="ru-RU" sz="1600" dirty="0" err="1"/>
              <a:t>населення</a:t>
            </a:r>
            <a:r>
              <a:rPr lang="ru-RU" sz="1600" dirty="0"/>
              <a:t>, яке </a:t>
            </a:r>
            <a:r>
              <a:rPr lang="ru-RU" sz="1600" dirty="0" err="1"/>
              <a:t>постраждало</a:t>
            </a:r>
            <a:r>
              <a:rPr lang="ru-RU" sz="1600" dirty="0" smtClean="0"/>
              <a:t>)</a:t>
            </a:r>
            <a:endParaRPr lang="ru-RU" sz="1600" dirty="0"/>
          </a:p>
          <a:p>
            <a:pPr algn="just"/>
            <a:r>
              <a:rPr lang="ru-RU" sz="1600" dirty="0" smtClean="0"/>
              <a:t> </a:t>
            </a:r>
            <a:r>
              <a:rPr lang="ru-RU" sz="1600" dirty="0" err="1"/>
              <a:t>Економічний</a:t>
            </a:r>
            <a:r>
              <a:rPr lang="ru-RU" sz="1600" dirty="0"/>
              <a:t> </a:t>
            </a:r>
            <a:r>
              <a:rPr lang="ru-RU" sz="1600" dirty="0" err="1"/>
              <a:t>ефект</a:t>
            </a:r>
            <a:r>
              <a:rPr lang="ru-RU" sz="1600" dirty="0"/>
              <a:t> (</a:t>
            </a:r>
            <a:r>
              <a:rPr lang="ru-RU" sz="1600" dirty="0" err="1"/>
              <a:t>значимість</a:t>
            </a:r>
            <a:r>
              <a:rPr lang="ru-RU" sz="1600" dirty="0"/>
              <a:t> </a:t>
            </a:r>
            <a:r>
              <a:rPr lang="ru-RU" sz="1600" dirty="0" err="1"/>
              <a:t>економічних</a:t>
            </a:r>
            <a:r>
              <a:rPr lang="ru-RU" sz="1600" dirty="0"/>
              <a:t> </a:t>
            </a:r>
            <a:r>
              <a:rPr lang="ru-RU" sz="1600" dirty="0" err="1"/>
              <a:t>втрат</a:t>
            </a:r>
            <a:r>
              <a:rPr lang="ru-RU" sz="1600" dirty="0"/>
              <a:t> і / </a:t>
            </a:r>
            <a:r>
              <a:rPr lang="ru-RU" sz="1600" dirty="0" err="1"/>
              <a:t>або</a:t>
            </a:r>
            <a:r>
              <a:rPr lang="ru-RU" sz="1600" dirty="0"/>
              <a:t> </a:t>
            </a:r>
            <a:r>
              <a:rPr lang="ru-RU" sz="1600" dirty="0" err="1"/>
              <a:t>знищення</a:t>
            </a:r>
            <a:r>
              <a:rPr lang="ru-RU" sz="1600" dirty="0"/>
              <a:t> </a:t>
            </a:r>
            <a:r>
              <a:rPr lang="ru-RU" sz="1600" dirty="0" err="1"/>
              <a:t>продуктів</a:t>
            </a:r>
            <a:r>
              <a:rPr lang="ru-RU" sz="1600" dirty="0"/>
              <a:t>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/>
              <a:t>послуг</a:t>
            </a:r>
            <a:r>
              <a:rPr lang="ru-RU" sz="1600" dirty="0" smtClean="0"/>
              <a:t>)</a:t>
            </a:r>
            <a:endParaRPr lang="ru-RU" sz="1600" dirty="0"/>
          </a:p>
          <a:p>
            <a:pPr algn="just"/>
            <a:r>
              <a:rPr lang="ru-RU" sz="1600" dirty="0" smtClean="0"/>
              <a:t> </a:t>
            </a:r>
            <a:r>
              <a:rPr lang="ru-RU" sz="1600" dirty="0" err="1"/>
              <a:t>вплив</a:t>
            </a:r>
            <a:r>
              <a:rPr lang="ru-RU" sz="1600" dirty="0"/>
              <a:t> на </a:t>
            </a:r>
            <a:r>
              <a:rPr lang="ru-RU" sz="1600" dirty="0" err="1"/>
              <a:t>навколишнє</a:t>
            </a:r>
            <a:r>
              <a:rPr lang="ru-RU" sz="1600" dirty="0"/>
              <a:t> </a:t>
            </a:r>
            <a:r>
              <a:rPr lang="ru-RU" sz="1600" dirty="0" err="1" smtClean="0"/>
              <a:t>середовище</a:t>
            </a:r>
            <a:endParaRPr lang="ru-RU" sz="1600" dirty="0"/>
          </a:p>
          <a:p>
            <a:pPr algn="just"/>
            <a:r>
              <a:rPr lang="ru-RU" sz="1600" dirty="0" smtClean="0"/>
              <a:t> </a:t>
            </a:r>
            <a:r>
              <a:rPr lang="uk-UA" sz="1600" dirty="0" smtClean="0"/>
              <a:t>Наслідки:</a:t>
            </a:r>
            <a:endParaRPr lang="ru-RU" sz="1600" dirty="0"/>
          </a:p>
          <a:p>
            <a:pPr marL="285750" indent="-285750" algn="just">
              <a:buFontTx/>
              <a:buChar char="-"/>
            </a:pPr>
            <a:r>
              <a:rPr lang="ru-RU" sz="1600" dirty="0" err="1" smtClean="0"/>
              <a:t>Наслідки</a:t>
            </a:r>
            <a:r>
              <a:rPr lang="ru-RU" sz="1600" dirty="0" smtClean="0"/>
              <a:t> </a:t>
            </a:r>
            <a:r>
              <a:rPr lang="ru-RU" sz="1600" dirty="0"/>
              <a:t>для </a:t>
            </a:r>
            <a:r>
              <a:rPr lang="ru-RU" sz="1600" dirty="0" err="1"/>
              <a:t>здоров'я</a:t>
            </a:r>
            <a:r>
              <a:rPr lang="ru-RU" sz="1600" dirty="0"/>
              <a:t> </a:t>
            </a:r>
            <a:r>
              <a:rPr lang="ru-RU" sz="1600" dirty="0" err="1" smtClean="0"/>
              <a:t>населення</a:t>
            </a:r>
            <a:endParaRPr lang="ru-RU" sz="1600" dirty="0" smtClean="0"/>
          </a:p>
          <a:p>
            <a:pPr marL="285750" indent="-285750" algn="just">
              <a:buFontTx/>
              <a:buChar char="-"/>
            </a:pPr>
            <a:r>
              <a:rPr lang="ru-RU" sz="1600" dirty="0" err="1" smtClean="0"/>
              <a:t>Психологічні</a:t>
            </a:r>
            <a:r>
              <a:rPr lang="ru-RU" sz="1600" dirty="0" smtClean="0"/>
              <a:t> </a:t>
            </a:r>
            <a:r>
              <a:rPr lang="ru-RU" sz="1600" dirty="0" err="1" smtClean="0"/>
              <a:t>наслідки</a:t>
            </a:r>
            <a:endParaRPr lang="ru-RU" sz="1600" dirty="0" smtClean="0"/>
          </a:p>
          <a:p>
            <a:pPr algn="just">
              <a:buNone/>
            </a:pPr>
            <a:r>
              <a:rPr lang="ru-RU" sz="1600" dirty="0"/>
              <a:t>- </a:t>
            </a:r>
            <a:r>
              <a:rPr lang="ru-RU" sz="1600" dirty="0" err="1"/>
              <a:t>Політичні</a:t>
            </a:r>
            <a:r>
              <a:rPr lang="ru-RU" sz="1600" dirty="0"/>
              <a:t> </a:t>
            </a:r>
            <a:r>
              <a:rPr lang="ru-RU" sz="1600" dirty="0" err="1" smtClean="0"/>
              <a:t>наслідки</a:t>
            </a:r>
            <a:endParaRPr lang="ru-RU" sz="1600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-14761" y="9809"/>
            <a:ext cx="9144000" cy="754895"/>
          </a:xfrm>
          <a:prstGeom prst="rect">
            <a:avLst/>
          </a:prstGeom>
          <a:ln w="9525">
            <a:noFill/>
            <a:miter lim="800000"/>
            <a:headEnd/>
            <a:tailEnd/>
          </a:ln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400" b="1" dirty="0" err="1">
                <a:solidFill>
                  <a:schemeClr val="tx1"/>
                </a:solidFill>
              </a:rPr>
              <a:t>Визначення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b="1" dirty="0" err="1">
                <a:solidFill>
                  <a:schemeClr val="tx1"/>
                </a:solidFill>
              </a:rPr>
              <a:t>критеріїв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b="1" dirty="0" err="1">
                <a:solidFill>
                  <a:schemeClr val="tx1"/>
                </a:solidFill>
              </a:rPr>
              <a:t>щодо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b="1" dirty="0" err="1">
                <a:solidFill>
                  <a:schemeClr val="tx1"/>
                </a:solidFill>
              </a:rPr>
              <a:t>національних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b="1" dirty="0" err="1">
                <a:solidFill>
                  <a:schemeClr val="tx1"/>
                </a:solidFill>
              </a:rPr>
              <a:t>життєво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b="1" dirty="0" err="1">
                <a:solidFill>
                  <a:schemeClr val="tx1"/>
                </a:solidFill>
              </a:rPr>
              <a:t>важливих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b="1" dirty="0" err="1">
                <a:solidFill>
                  <a:schemeClr val="tx1"/>
                </a:solidFill>
              </a:rPr>
              <a:t>інфраструктур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7504" y="6339959"/>
            <a:ext cx="853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900" i="1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Джерело: </a:t>
            </a:r>
            <a:r>
              <a:rPr lang="en-US" sz="900" i="1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Communication From </a:t>
            </a:r>
            <a:r>
              <a:rPr lang="uk-UA" sz="900" i="1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900" i="1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the</a:t>
            </a:r>
            <a:r>
              <a:rPr lang="uk-UA" sz="900" i="1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900" i="1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Commission</a:t>
            </a:r>
            <a:r>
              <a:rPr lang="uk-UA" sz="900" i="1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900" i="1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on </a:t>
            </a:r>
            <a:r>
              <a:rPr lang="en-US" sz="9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 European </a:t>
            </a:r>
            <a:r>
              <a:rPr lang="en-US" sz="900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Programme</a:t>
            </a:r>
            <a:r>
              <a:rPr lang="en-US" sz="900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for Critical Infrastructure </a:t>
            </a:r>
            <a:r>
              <a:rPr lang="en-US" sz="900" i="1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Protection</a:t>
            </a:r>
            <a:r>
              <a:rPr lang="uk-UA" sz="900" i="1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 </a:t>
            </a:r>
            <a:r>
              <a:rPr lang="en-GB" sz="900" dirty="0"/>
              <a:t>Brussels, </a:t>
            </a:r>
            <a:r>
              <a:rPr lang="en-GB" sz="900" dirty="0" smtClean="0"/>
              <a:t>12.12.2006</a:t>
            </a:r>
            <a:r>
              <a:rPr lang="uk-UA" sz="900" dirty="0" smtClean="0"/>
              <a:t> </a:t>
            </a:r>
            <a:r>
              <a:rPr lang="en-GB" sz="900" dirty="0" smtClean="0"/>
              <a:t>COM(2006</a:t>
            </a:r>
            <a:r>
              <a:rPr lang="en-GB" sz="900" dirty="0"/>
              <a:t>) 786</a:t>
            </a:r>
            <a:endParaRPr lang="en-US" sz="900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900" i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1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Заголовок 1"/>
          <p:cNvSpPr txBox="1">
            <a:spLocks/>
          </p:cNvSpPr>
          <p:nvPr/>
        </p:nvSpPr>
        <p:spPr bwMode="auto">
          <a:xfrm>
            <a:off x="0" y="0"/>
            <a:ext cx="9144000" cy="576064"/>
          </a:xfrm>
          <a:prstGeom prst="rect">
            <a:avLst/>
          </a:prstGeom>
          <a:ln w="9525">
            <a:noFill/>
            <a:miter lim="800000"/>
            <a:headEnd/>
            <a:tailEnd/>
          </a:ln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 sz="1800" b="1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2000" b="1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Публічно-приватне</a:t>
            </a:r>
            <a:r>
              <a:rPr lang="ru-RU" sz="20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партнерство (</a:t>
            </a:r>
            <a:r>
              <a:rPr lang="ru-RU" sz="2000" b="1" dirty="0">
                <a:solidFill>
                  <a:schemeClr val="tx1"/>
                </a:solidFill>
                <a:cs typeface="Times New Roman" panose="02020603050405020304" pitchFamily="18" charset="0"/>
              </a:rPr>
              <a:t>ППП</a:t>
            </a:r>
            <a:r>
              <a:rPr lang="ru-RU" sz="20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) </a:t>
            </a:r>
          </a:p>
          <a:p>
            <a:pPr>
              <a:defRPr/>
            </a:pPr>
            <a:r>
              <a:rPr lang="ru-RU" sz="20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в проектах </a:t>
            </a:r>
            <a:r>
              <a:rPr lang="ru-RU" sz="2000" b="1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критичної</a:t>
            </a:r>
            <a:r>
              <a:rPr lang="ru-RU" sz="20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інфраструктури</a:t>
            </a:r>
            <a:r>
              <a:rPr lang="ru-RU" sz="20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(</a:t>
            </a:r>
            <a:r>
              <a:rPr lang="ru-RU" sz="2000" b="1" dirty="0">
                <a:solidFill>
                  <a:schemeClr val="tx1"/>
                </a:solidFill>
                <a:cs typeface="Times New Roman" panose="02020603050405020304" pitchFamily="18" charset="0"/>
              </a:rPr>
              <a:t>КІ)</a:t>
            </a:r>
          </a:p>
          <a:p>
            <a:pPr>
              <a:defRPr/>
            </a:pPr>
            <a:endParaRPr lang="uk-UA" sz="18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4018149"/>
              </p:ext>
            </p:extLst>
          </p:nvPr>
        </p:nvGraphicFramePr>
        <p:xfrm>
          <a:off x="107503" y="620688"/>
          <a:ext cx="8928993" cy="623731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2402211"/>
                <a:gridCol w="3186594"/>
                <a:gridCol w="3340188"/>
              </a:tblGrid>
              <a:tr h="2500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b="0" dirty="0">
                          <a:effectLst/>
                          <a:latin typeface="+mn-lt"/>
                        </a:rPr>
                        <a:t>Передумови </a:t>
                      </a:r>
                      <a:r>
                        <a:rPr lang="uk-UA" sz="1100" b="0" dirty="0" smtClean="0">
                          <a:effectLst/>
                          <a:latin typeface="+mn-lt"/>
                        </a:rPr>
                        <a:t>в</a:t>
                      </a:r>
                      <a:r>
                        <a:rPr lang="ru-RU" sz="1100" b="0" dirty="0" err="1" smtClean="0">
                          <a:effectLst/>
                          <a:latin typeface="+mn-lt"/>
                        </a:rPr>
                        <a:t>провадження</a:t>
                      </a:r>
                      <a:r>
                        <a:rPr lang="ru-RU" sz="1100" b="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uk-UA" sz="1100" b="0" dirty="0" smtClean="0">
                          <a:effectLst/>
                          <a:latin typeface="+mn-lt"/>
                        </a:rPr>
                        <a:t>ППП</a:t>
                      </a:r>
                      <a:endParaRPr lang="uk-UA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MS Mincho"/>
                      </a:endParaRPr>
                    </a:p>
                  </a:txBody>
                  <a:tcPr marL="58493" marR="5849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b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Переваги  </a:t>
                      </a:r>
                      <a:endParaRPr lang="uk-UA" sz="1100" b="0" dirty="0">
                        <a:solidFill>
                          <a:srgbClr val="0070C0"/>
                        </a:solidFill>
                        <a:effectLst/>
                        <a:latin typeface="+mn-lt"/>
                        <a:ea typeface="MS Mincho"/>
                      </a:endParaRPr>
                    </a:p>
                  </a:txBody>
                  <a:tcPr marL="58493" marR="5849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b="0" dirty="0">
                          <a:effectLst/>
                          <a:latin typeface="+mn-lt"/>
                        </a:rPr>
                        <a:t>Результати</a:t>
                      </a:r>
                      <a:endParaRPr lang="uk-UA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MS Mincho"/>
                      </a:endParaRPr>
                    </a:p>
                  </a:txBody>
                  <a:tcPr marL="58493" marR="58493" marT="0" marB="0"/>
                </a:tc>
              </a:tr>
              <a:tr h="2674197">
                <a:tc rowSpan="3"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150" dirty="0" smtClean="0">
                        <a:effectLst/>
                        <a:latin typeface="+mn-lt"/>
                      </a:endParaRP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150" dirty="0" smtClean="0">
                        <a:effectLst/>
                        <a:latin typeface="+mn-lt"/>
                      </a:endParaRP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sz="1150" dirty="0" smtClean="0">
                        <a:effectLst/>
                        <a:latin typeface="+mn-lt"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uk-UA" sz="1400" dirty="0" smtClean="0">
                          <a:effectLst/>
                          <a:latin typeface="+mn-lt"/>
                        </a:rPr>
                        <a:t>Застаріла </a:t>
                      </a:r>
                      <a:r>
                        <a:rPr lang="uk-UA" sz="1400" dirty="0">
                          <a:effectLst/>
                          <a:latin typeface="+mn-lt"/>
                        </a:rPr>
                        <a:t>та зношена інфраструктура, що не відповідає цілям розвитку </a:t>
                      </a:r>
                      <a:r>
                        <a:rPr lang="uk-UA" sz="1400" dirty="0" smtClean="0">
                          <a:effectLst/>
                          <a:latin typeface="+mn-lt"/>
                        </a:rPr>
                        <a:t>країни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uk-UA" sz="1400" dirty="0" smtClean="0">
                        <a:effectLst/>
                        <a:latin typeface="+mn-lt"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uk-UA" sz="1400" dirty="0" smtClean="0">
                          <a:effectLst/>
                          <a:latin typeface="+mn-lt"/>
                        </a:rPr>
                        <a:t>Відсутність </a:t>
                      </a:r>
                      <a:r>
                        <a:rPr lang="uk-UA" sz="1400" dirty="0">
                          <a:effectLst/>
                          <a:latin typeface="+mn-lt"/>
                        </a:rPr>
                        <a:t>критеріальної бази </a:t>
                      </a:r>
                      <a:r>
                        <a:rPr lang="uk-UA" sz="1400" dirty="0" smtClean="0">
                          <a:effectLst/>
                          <a:latin typeface="+mn-lt"/>
                        </a:rPr>
                        <a:t>КІ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uk-UA" sz="1400" dirty="0" smtClean="0">
                        <a:effectLst/>
                        <a:latin typeface="+mn-lt"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uk-UA" sz="1400" dirty="0" smtClean="0">
                          <a:effectLst/>
                          <a:latin typeface="+mn-lt"/>
                        </a:rPr>
                        <a:t>Незадовільна </a:t>
                      </a:r>
                      <a:r>
                        <a:rPr lang="uk-UA" sz="1400" dirty="0">
                          <a:effectLst/>
                          <a:latin typeface="+mn-lt"/>
                        </a:rPr>
                        <a:t>якість надання суспільних </a:t>
                      </a:r>
                      <a:r>
                        <a:rPr lang="uk-UA" sz="1400" dirty="0" smtClean="0">
                          <a:effectLst/>
                          <a:latin typeface="+mn-lt"/>
                        </a:rPr>
                        <a:t>послуг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uk-UA" sz="1400" dirty="0" smtClean="0">
                        <a:effectLst/>
                        <a:latin typeface="+mn-lt"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uk-UA" sz="500" dirty="0">
                        <a:effectLst/>
                        <a:latin typeface="+mn-lt"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Низька ефективність капітальних бюджетних </a:t>
                      </a:r>
                      <a:r>
                        <a:rPr lang="uk-UA" sz="1400" dirty="0" smtClean="0">
                          <a:effectLst/>
                          <a:latin typeface="+mn-lt"/>
                        </a:rPr>
                        <a:t>видатків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uk-UA" sz="1400" dirty="0" smtClean="0">
                        <a:effectLst/>
                        <a:latin typeface="+mn-lt"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uk-UA" sz="1400" dirty="0" smtClean="0">
                          <a:effectLst/>
                          <a:latin typeface="+mn-lt"/>
                        </a:rPr>
                        <a:t>Недостатність </a:t>
                      </a:r>
                      <a:r>
                        <a:rPr lang="uk-UA" sz="1400" dirty="0">
                          <a:effectLst/>
                          <a:latin typeface="+mn-lt"/>
                        </a:rPr>
                        <a:t>державного фінансування модернізації і розвитку </a:t>
                      </a:r>
                      <a:r>
                        <a:rPr lang="uk-UA" sz="1400" dirty="0" smtClean="0">
                          <a:effectLst/>
                          <a:latin typeface="+mn-lt"/>
                        </a:rPr>
                        <a:t>КІ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400" dirty="0" smtClean="0">
                        <a:effectLst/>
                        <a:latin typeface="+mn-lt"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uk-UA" sz="1400" dirty="0" smtClean="0">
                          <a:effectLst/>
                          <a:latin typeface="+mn-lt"/>
                        </a:rPr>
                        <a:t>Поширення </a:t>
                      </a:r>
                      <a:r>
                        <a:rPr lang="uk-UA" sz="1400" dirty="0">
                          <a:effectLst/>
                          <a:latin typeface="+mn-lt"/>
                        </a:rPr>
                        <a:t>інноваційних форм співробітництва держави і бізнесу у світі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MS Mincho"/>
                      </a:endParaRPr>
                    </a:p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uk-UA" sz="1400" dirty="0">
                          <a:effectLst/>
                          <a:latin typeface="+mn-lt"/>
                        </a:rPr>
                        <a:t> 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MS Mincho"/>
                      </a:endParaRPr>
                    </a:p>
                  </a:txBody>
                  <a:tcPr marL="58493" marR="58493" marT="0" marB="0"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34950" algn="l"/>
                        </a:tabLst>
                      </a:pPr>
                      <a:r>
                        <a:rPr lang="uk-UA" sz="1150" b="1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Реалізація суспільно значущих проектів розвитку виробничої та соціальної </a:t>
                      </a:r>
                      <a:r>
                        <a:rPr lang="uk-UA" sz="1150" b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КІ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34950" algn="l"/>
                        </a:tabLst>
                      </a:pPr>
                      <a:endParaRPr lang="uk-UA" sz="600" b="1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34950" algn="l"/>
                        </a:tabLst>
                      </a:pPr>
                      <a:r>
                        <a:rPr lang="uk-UA" sz="1150" b="1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Збільшення пропозиції та поліпшення якості надання суспільних </a:t>
                      </a:r>
                      <a:r>
                        <a:rPr lang="uk-UA" sz="1150" b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послуг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34950" algn="l"/>
                        </a:tabLst>
                      </a:pPr>
                      <a:endParaRPr lang="uk-UA" sz="600" b="1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34950" algn="l"/>
                        </a:tabLst>
                      </a:pPr>
                      <a:r>
                        <a:rPr lang="uk-UA" sz="1150" b="1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Залучення ресурсів приватного сектору та міжнародних </a:t>
                      </a:r>
                      <a:r>
                        <a:rPr lang="uk-UA" sz="1150" b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організацій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34950" algn="l"/>
                        </a:tabLst>
                      </a:pPr>
                      <a:endParaRPr lang="uk-UA" sz="600" b="1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34950" algn="l"/>
                        </a:tabLst>
                      </a:pPr>
                      <a:r>
                        <a:rPr lang="uk-UA" sz="1150" b="1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Програмно-проектне фінансування бюджетних видатків для проектів </a:t>
                      </a:r>
                      <a:r>
                        <a:rPr lang="uk-UA" sz="1150" b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КІ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34950" algn="l"/>
                        </a:tabLst>
                      </a:pPr>
                      <a:endParaRPr lang="uk-UA" sz="600" b="1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34950" algn="l"/>
                        </a:tabLst>
                      </a:pPr>
                      <a:r>
                        <a:rPr lang="uk-UA" sz="1150" b="1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Підвищення міжнародної конкурентоспроможності інвестиційного середовища в </a:t>
                      </a:r>
                      <a:r>
                        <a:rPr lang="uk-UA" sz="1150" b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Україні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34950" algn="l"/>
                        </a:tabLst>
                      </a:pPr>
                      <a:endParaRPr lang="uk-UA" sz="600" b="1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34950" algn="l"/>
                        </a:tabLst>
                      </a:pPr>
                      <a:r>
                        <a:rPr lang="uk-UA" sz="1150" b="1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Залучення технологій та сприяння інноваційному розвитку</a:t>
                      </a:r>
                      <a:endParaRPr lang="uk-UA" sz="115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MS Mincho"/>
                      </a:endParaRPr>
                    </a:p>
                  </a:txBody>
                  <a:tcPr marL="58493" marR="58493" marT="0" marB="0"/>
                </a:tc>
                <a:tc rowSpan="3"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uk-UA" sz="1100" i="1" dirty="0" smtClean="0">
                        <a:effectLst/>
                        <a:latin typeface="+mn-lt"/>
                      </a:endParaRPr>
                    </a:p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uk-UA" sz="1100" i="1" dirty="0" smtClean="0">
                          <a:effectLst/>
                          <a:latin typeface="+mn-lt"/>
                        </a:rPr>
                        <a:t>Консолідація </a:t>
                      </a:r>
                      <a:r>
                        <a:rPr lang="uk-UA" sz="1100" i="1" dirty="0">
                          <a:effectLst/>
                          <a:latin typeface="+mn-lt"/>
                        </a:rPr>
                        <a:t>капітальних бюджетних видатків у проектах </a:t>
                      </a:r>
                      <a:r>
                        <a:rPr lang="uk-UA" sz="1100" i="1" dirty="0" smtClean="0">
                          <a:effectLst/>
                          <a:latin typeface="+mn-lt"/>
                        </a:rPr>
                        <a:t>КІ</a:t>
                      </a:r>
                    </a:p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uk-UA" sz="600" i="1" dirty="0">
                        <a:effectLst/>
                        <a:latin typeface="+mn-lt"/>
                      </a:endParaRPr>
                    </a:p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uk-UA" sz="1100" i="1" dirty="0">
                          <a:effectLst/>
                          <a:latin typeface="+mn-lt"/>
                        </a:rPr>
                        <a:t>Зменшення навантаження на бюджет </a:t>
                      </a:r>
                    </a:p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uk-UA" sz="1100" i="1" dirty="0">
                          <a:effectLst/>
                          <a:latin typeface="+mn-lt"/>
                        </a:rPr>
                        <a:t>Поліпшення ефективності системи державної </a:t>
                      </a:r>
                      <a:r>
                        <a:rPr lang="uk-UA" sz="1100" i="1" dirty="0" smtClean="0">
                          <a:effectLst/>
                          <a:latin typeface="+mn-lt"/>
                        </a:rPr>
                        <a:t>допомоги</a:t>
                      </a:r>
                    </a:p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uk-UA" sz="600" i="1" dirty="0">
                        <a:effectLst/>
                        <a:latin typeface="+mn-lt"/>
                      </a:endParaRPr>
                    </a:p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uk-UA" sz="1100" i="1" dirty="0">
                          <a:effectLst/>
                          <a:latin typeface="+mn-lt"/>
                        </a:rPr>
                        <a:t>Створення механізмів залучення ресурсів фінансових інститутів розвитку (державні венчурні та лізингові компанії, інноваційні фонди, фонди і агентства регіонального розвитку тощо) в проекти </a:t>
                      </a:r>
                      <a:r>
                        <a:rPr lang="uk-UA" sz="1100" i="1" dirty="0" smtClean="0">
                          <a:effectLst/>
                          <a:latin typeface="+mn-lt"/>
                        </a:rPr>
                        <a:t>КІ</a:t>
                      </a:r>
                    </a:p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uk-UA" sz="600" i="1" dirty="0">
                        <a:effectLst/>
                        <a:latin typeface="+mn-lt"/>
                      </a:endParaRPr>
                    </a:p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uk-UA" sz="1100" i="1" dirty="0">
                          <a:effectLst/>
                          <a:latin typeface="+mn-lt"/>
                        </a:rPr>
                        <a:t>Поліпшення умов виходу держави та вітчизняного бізнесу на міжнародні ринки </a:t>
                      </a:r>
                      <a:r>
                        <a:rPr lang="uk-UA" sz="1100" i="1" dirty="0" smtClean="0">
                          <a:effectLst/>
                          <a:latin typeface="+mn-lt"/>
                        </a:rPr>
                        <a:t>капіталу</a:t>
                      </a:r>
                    </a:p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uk-UA" sz="600" i="1" dirty="0">
                        <a:effectLst/>
                        <a:latin typeface="+mn-lt"/>
                      </a:endParaRPr>
                    </a:p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uk-UA" sz="1100" i="1" dirty="0">
                          <a:effectLst/>
                          <a:latin typeface="+mn-lt"/>
                        </a:rPr>
                        <a:t>Підвищення ефективності використання потенціалу нефінансових інститутів розвитку (технопарки, промислові парки, бізнес-інкубатори, особливі економічні зони, наукові центри, центри трансферу технологій, субконтрактації, розвитку дизайну, енергозбереження та інші) в інноваційній сфері </a:t>
                      </a:r>
                      <a:endParaRPr lang="uk-UA" sz="1100" i="1" dirty="0" smtClean="0">
                        <a:effectLst/>
                        <a:latin typeface="+mn-lt"/>
                      </a:endParaRPr>
                    </a:p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uk-UA" sz="600" i="1" dirty="0">
                        <a:effectLst/>
                        <a:latin typeface="+mn-lt"/>
                      </a:endParaRPr>
                    </a:p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uk-UA" sz="1100" i="1" dirty="0">
                          <a:effectLst/>
                          <a:latin typeface="+mn-lt"/>
                        </a:rPr>
                        <a:t>Активізація участі </a:t>
                      </a:r>
                      <a:r>
                        <a:rPr lang="uk-UA" sz="1100" i="1" dirty="0" smtClean="0">
                          <a:effectLst/>
                          <a:latin typeface="+mn-lt"/>
                        </a:rPr>
                        <a:t>органів</a:t>
                      </a:r>
                      <a:r>
                        <a:rPr lang="uk-UA" sz="1100" i="1" baseline="0" dirty="0" smtClean="0">
                          <a:effectLst/>
                          <a:latin typeface="+mn-lt"/>
                        </a:rPr>
                        <a:t> місцевого самоврядування</a:t>
                      </a:r>
                      <a:r>
                        <a:rPr lang="uk-UA" sz="1100" i="1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uk-UA" sz="1100" i="1" dirty="0">
                          <a:effectLst/>
                          <a:latin typeface="+mn-lt"/>
                        </a:rPr>
                        <a:t>у проектах </a:t>
                      </a:r>
                      <a:r>
                        <a:rPr lang="uk-UA" sz="1100" i="1" dirty="0" smtClean="0">
                          <a:effectLst/>
                          <a:latin typeface="+mn-lt"/>
                        </a:rPr>
                        <a:t>розвитку</a:t>
                      </a:r>
                    </a:p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uk-UA" sz="600" i="1" dirty="0">
                        <a:effectLst/>
                        <a:latin typeface="+mn-lt"/>
                      </a:endParaRPr>
                    </a:p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uk-UA" sz="1100" i="1" dirty="0">
                          <a:effectLst/>
                          <a:latin typeface="+mn-lt"/>
                        </a:rPr>
                        <a:t>Формування нових громадських об’єднань у сфері контролю діяльності </a:t>
                      </a:r>
                      <a:r>
                        <a:rPr lang="uk-UA" sz="1100" i="1" dirty="0" smtClean="0">
                          <a:effectLst/>
                          <a:latin typeface="+mn-lt"/>
                        </a:rPr>
                        <a:t>державних</a:t>
                      </a:r>
                      <a:r>
                        <a:rPr lang="uk-UA" sz="1100" i="1" baseline="0" dirty="0" smtClean="0">
                          <a:effectLst/>
                          <a:latin typeface="+mn-lt"/>
                        </a:rPr>
                        <a:t> та </a:t>
                      </a:r>
                      <a:r>
                        <a:rPr lang="uk-UA" sz="1100" i="1" dirty="0" smtClean="0">
                          <a:effectLst/>
                          <a:latin typeface="+mn-lt"/>
                        </a:rPr>
                        <a:t>місцевих </a:t>
                      </a:r>
                      <a:r>
                        <a:rPr lang="uk-UA" sz="1100" i="1" dirty="0">
                          <a:effectLst/>
                          <a:latin typeface="+mn-lt"/>
                        </a:rPr>
                        <a:t>органів влади </a:t>
                      </a:r>
                      <a:endParaRPr lang="uk-UA" sz="1100" i="1" dirty="0" smtClean="0">
                        <a:effectLst/>
                        <a:latin typeface="+mn-lt"/>
                      </a:endParaRPr>
                    </a:p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uk-UA" sz="600" i="1" dirty="0">
                        <a:effectLst/>
                        <a:latin typeface="+mn-lt"/>
                      </a:endParaRPr>
                    </a:p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uk-UA" sz="1100" i="1" dirty="0">
                          <a:effectLst/>
                          <a:latin typeface="+mn-lt"/>
                        </a:rPr>
                        <a:t>Розподіл ризиків між </a:t>
                      </a:r>
                      <a:r>
                        <a:rPr lang="uk-UA" sz="1100" i="1" dirty="0" smtClean="0">
                          <a:effectLst/>
                          <a:latin typeface="+mn-lt"/>
                        </a:rPr>
                        <a:t>державними </a:t>
                      </a:r>
                      <a:r>
                        <a:rPr lang="uk-UA" sz="1100" i="1" dirty="0">
                          <a:effectLst/>
                          <a:latin typeface="+mn-lt"/>
                        </a:rPr>
                        <a:t>і </a:t>
                      </a:r>
                      <a:r>
                        <a:rPr lang="uk-UA" sz="1100" i="1" dirty="0" smtClean="0">
                          <a:effectLst/>
                          <a:latin typeface="+mn-lt"/>
                        </a:rPr>
                        <a:t>приватними партнерами </a:t>
                      </a:r>
                      <a:r>
                        <a:rPr lang="uk-UA" sz="1100" i="1" dirty="0">
                          <a:effectLst/>
                          <a:latin typeface="+mn-lt"/>
                        </a:rPr>
                        <a:t>в рамках проектів КІ і більш ефективне управління розподіленими </a:t>
                      </a:r>
                      <a:r>
                        <a:rPr lang="uk-UA" sz="1100" i="1" dirty="0" smtClean="0">
                          <a:effectLst/>
                          <a:latin typeface="+mn-lt"/>
                        </a:rPr>
                        <a:t>ризиками</a:t>
                      </a:r>
                      <a:endParaRPr lang="uk-UA" sz="1100" i="1" dirty="0">
                        <a:effectLst/>
                        <a:latin typeface="+mn-lt"/>
                      </a:endParaRPr>
                    </a:p>
                  </a:txBody>
                  <a:tcPr marL="58493" marR="58493" marT="0" marB="0"/>
                </a:tc>
              </a:tr>
              <a:tr h="171327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1150" dirty="0">
                        <a:solidFill>
                          <a:schemeClr val="tx1"/>
                        </a:solidFill>
                        <a:effectLst/>
                        <a:latin typeface="+mn-lt"/>
                        <a:ea typeface="MS Mincho"/>
                      </a:endParaRPr>
                    </a:p>
                  </a:txBody>
                  <a:tcPr marL="58493" marR="5849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50" b="1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Загрози</a:t>
                      </a:r>
                      <a:endParaRPr lang="uk-UA" sz="115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MS Mincho"/>
                      </a:endParaRPr>
                    </a:p>
                  </a:txBody>
                  <a:tcPr marL="58493" marR="58493" marT="0" marB="0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07644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uk-UA" sz="115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Зрив </a:t>
                      </a:r>
                      <a:r>
                        <a:rPr lang="en-US" sz="1150" b="1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150" b="1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окремих</a:t>
                      </a:r>
                      <a:r>
                        <a:rPr lang="ru-RU" sz="1150" b="1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uk-UA" sz="115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проектів через:</a:t>
                      </a:r>
                    </a:p>
                    <a:p>
                      <a:pPr mar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uk-UA" sz="600" b="1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uk-UA" sz="1150" b="1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складність </a:t>
                      </a:r>
                      <a:r>
                        <a:rPr lang="uk-UA" sz="115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технологій та недоліки в їх структуруванні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uk-UA" sz="600" b="1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uk-UA" sz="1150" b="1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перевитрачання коштів і недоотримання доходів партнерами </a:t>
                      </a:r>
                      <a:endParaRPr lang="uk-UA" sz="1150" b="1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uk-UA" sz="600" b="1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uk-UA" sz="1150" b="1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недостатність контролю </a:t>
                      </a:r>
                      <a:r>
                        <a:rPr lang="uk-UA" sz="115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з </a:t>
                      </a:r>
                      <a:r>
                        <a:rPr lang="uk-UA" sz="1150" b="1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боку державного партнера за дотриманням умов </a:t>
                      </a:r>
                      <a:r>
                        <a:rPr lang="uk-UA" sz="115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договорів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uk-UA" sz="600" b="1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uk-UA" sz="115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несправедливий </a:t>
                      </a:r>
                      <a:r>
                        <a:rPr lang="uk-UA" sz="1150" b="1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розподіл ризиків </a:t>
                      </a:r>
                      <a:endParaRPr lang="uk-UA" sz="1150" b="1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uk-UA" sz="600" b="1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uk-UA" sz="1150" b="1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відсутність дієвого механізму компенсації витрат приватного </a:t>
                      </a:r>
                      <a:r>
                        <a:rPr lang="uk-UA" sz="115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партнера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uk-UA" sz="400" b="1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uk-UA" sz="115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Зовнішні</a:t>
                      </a:r>
                      <a:r>
                        <a:rPr lang="uk-UA" sz="1150" b="1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та внутрішні виклики</a:t>
                      </a:r>
                      <a:r>
                        <a:rPr lang="uk-UA" sz="115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uk-UA" sz="1150" b="1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національній безпеці </a:t>
                      </a:r>
                      <a:r>
                        <a:rPr lang="uk-UA" sz="115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держави, непередбачувані</a:t>
                      </a:r>
                      <a:r>
                        <a:rPr lang="uk-UA" sz="1150" b="1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обставини</a:t>
                      </a:r>
                      <a:endParaRPr lang="uk-UA" sz="115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MS Mincho"/>
                      </a:endParaRPr>
                    </a:p>
                  </a:txBody>
                  <a:tcPr marL="58493" marR="58493" marT="0" marB="0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90734" y="6504793"/>
            <a:ext cx="442392" cy="352127"/>
          </a:xfrm>
        </p:spPr>
        <p:txBody>
          <a:bodyPr/>
          <a:lstStyle/>
          <a:p>
            <a:pPr>
              <a:defRPr/>
            </a:pPr>
            <a:fld id="{047138E6-FB17-4BBB-8051-57C4A329E4AB}" type="slidenum">
              <a:rPr lang="ru-RU" smtClean="0"/>
              <a:pPr>
                <a:defRPr/>
              </a:pPr>
              <a:t>4</a:t>
            </a:fld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72607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504" y="558393"/>
            <a:ext cx="8928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/>
              <a:t>Процедури</a:t>
            </a:r>
            <a:r>
              <a:rPr lang="ru-RU" b="1" dirty="0"/>
              <a:t> </a:t>
            </a:r>
            <a:r>
              <a:rPr lang="ru-RU" b="1" dirty="0" smtClean="0"/>
              <a:t>ПБО* </a:t>
            </a:r>
            <a:r>
              <a:rPr lang="ru-RU" b="1" dirty="0"/>
              <a:t>для безпеки критично важливих об</a:t>
            </a:r>
            <a:r>
              <a:rPr lang="en-US" b="1" dirty="0"/>
              <a:t>’</a:t>
            </a:r>
            <a:r>
              <a:rPr lang="ru-RU" b="1" dirty="0"/>
              <a:t>єктів інфраструктури</a:t>
            </a:r>
            <a:endParaRPr lang="uk-UA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111826" y="927725"/>
            <a:ext cx="69203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600" dirty="0"/>
              <a:t>ПБО буде визначати найважливіші об</a:t>
            </a:r>
            <a:r>
              <a:rPr lang="en-US" sz="1600" dirty="0"/>
              <a:t>’</a:t>
            </a:r>
            <a:r>
              <a:rPr lang="uk-UA" sz="1600" dirty="0" err="1"/>
              <a:t>єкти</a:t>
            </a:r>
            <a:r>
              <a:rPr lang="uk-UA" sz="1600" dirty="0"/>
              <a:t> </a:t>
            </a:r>
            <a:r>
              <a:rPr lang="uk-UA" sz="1600" dirty="0" smtClean="0"/>
              <a:t>інфраструктури, </a:t>
            </a:r>
            <a:r>
              <a:rPr lang="uk-UA" sz="1600" dirty="0"/>
              <a:t>рішення в області їх безпеки </a:t>
            </a:r>
            <a:r>
              <a:rPr lang="uk-UA" sz="1600" dirty="0" smtClean="0"/>
              <a:t>та захисту </a:t>
            </a:r>
          </a:p>
          <a:p>
            <a:pPr algn="ctr"/>
            <a:r>
              <a:rPr lang="uk-UA" sz="1600" i="1" dirty="0" smtClean="0"/>
              <a:t>Процедура </a:t>
            </a:r>
            <a:r>
              <a:rPr lang="uk-UA" sz="1600" i="1" dirty="0"/>
              <a:t>ПБО </a:t>
            </a:r>
            <a:r>
              <a:rPr lang="uk-UA" sz="1600" i="1" dirty="0" smtClean="0"/>
              <a:t>охоплюватиме:</a:t>
            </a:r>
            <a:endParaRPr lang="uk-UA" sz="1600" i="1" dirty="0"/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1403638837"/>
              </p:ext>
            </p:extLst>
          </p:nvPr>
        </p:nvGraphicFramePr>
        <p:xfrm>
          <a:off x="63335" y="1839831"/>
          <a:ext cx="8985663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8409" y="6024831"/>
            <a:ext cx="797329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900" dirty="0" smtClean="0"/>
              <a:t>* ПБО - План </a:t>
            </a:r>
            <a:r>
              <a:rPr lang="uk-UA" sz="900" dirty="0"/>
              <a:t>безпеки операторів </a:t>
            </a:r>
            <a:r>
              <a:rPr lang="en-US" sz="900" dirty="0" smtClean="0"/>
              <a:t>COUNCIL DIRECTIVE 2008/114/EC of 8 December 2008 on the identification and designation of European critical infrastructures and the assessment of the need to improve their protection [</a:t>
            </a:r>
            <a:r>
              <a:rPr lang="en-US" sz="900" dirty="0" err="1" smtClean="0"/>
              <a:t>Електронний</a:t>
            </a:r>
            <a:r>
              <a:rPr lang="en-US" sz="900" dirty="0" smtClean="0"/>
              <a:t> </a:t>
            </a:r>
            <a:r>
              <a:rPr lang="en-US" sz="900" dirty="0" err="1" smtClean="0"/>
              <a:t>ресурс</a:t>
            </a:r>
            <a:r>
              <a:rPr lang="en-US" sz="900" dirty="0" smtClean="0"/>
              <a:t>].</a:t>
            </a:r>
            <a:r>
              <a:rPr lang="uk-UA" sz="900" dirty="0" smtClean="0"/>
              <a:t> </a:t>
            </a:r>
            <a:r>
              <a:rPr lang="en-US" sz="900" dirty="0" smtClean="0"/>
              <a:t>- </a:t>
            </a:r>
            <a:r>
              <a:rPr lang="en-US" sz="900" dirty="0" err="1" smtClean="0"/>
              <a:t>Режим</a:t>
            </a:r>
            <a:r>
              <a:rPr lang="en-US" sz="900" dirty="0" smtClean="0"/>
              <a:t> </a:t>
            </a:r>
            <a:r>
              <a:rPr lang="en-US" sz="900" dirty="0" err="1" smtClean="0"/>
              <a:t>доступу</a:t>
            </a:r>
            <a:r>
              <a:rPr lang="uk-UA" sz="900" dirty="0" smtClean="0"/>
              <a:t> </a:t>
            </a:r>
            <a:r>
              <a:rPr lang="en-US" sz="900" dirty="0" smtClean="0"/>
              <a:t>: </a:t>
            </a:r>
          </a:p>
          <a:p>
            <a:pPr algn="just"/>
            <a:r>
              <a:rPr lang="en-US" sz="900" dirty="0" smtClean="0"/>
              <a:t>http://eur-lex.europa.eu/LexUriServ/LexUriServ.do?uri=OJ:L:2008:345:0075:0082:EN:PDF</a:t>
            </a:r>
            <a:endParaRPr lang="uk-UA" sz="900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-108100" y="-62893"/>
            <a:ext cx="9309399" cy="640135"/>
          </a:xfrm>
          <a:prstGeom prst="rect">
            <a:avLst/>
          </a:prstGeom>
        </p:spPr>
      </p:pic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90734" y="6504793"/>
            <a:ext cx="442392" cy="352127"/>
          </a:xfrm>
        </p:spPr>
        <p:txBody>
          <a:bodyPr/>
          <a:lstStyle/>
          <a:p>
            <a:pPr>
              <a:defRPr/>
            </a:pPr>
            <a:fld id="{047138E6-FB17-4BBB-8051-57C4A329E4AB}" type="slidenum">
              <a:rPr lang="ru-RU" smtClean="0"/>
              <a:pPr>
                <a:defRPr/>
              </a:pPr>
              <a:t>5</a:t>
            </a:fld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27049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7699</TotalTime>
  <Words>733</Words>
  <Application>Microsoft Office PowerPoint</Application>
  <PresentationFormat>Экран (4:3)</PresentationFormat>
  <Paragraphs>124</Paragraphs>
  <Slides>5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NDFI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emorgun</dc:creator>
  <cp:lastModifiedBy>User</cp:lastModifiedBy>
  <cp:revision>781</cp:revision>
  <cp:lastPrinted>2017-04-07T07:30:47Z</cp:lastPrinted>
  <dcterms:created xsi:type="dcterms:W3CDTF">2013-09-05T07:31:21Z</dcterms:created>
  <dcterms:modified xsi:type="dcterms:W3CDTF">2017-06-26T12:38:51Z</dcterms:modified>
</cp:coreProperties>
</file>