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22"/>
  </p:notesMasterIdLst>
  <p:handoutMasterIdLst>
    <p:handoutMasterId r:id="rId23"/>
  </p:handoutMasterIdLst>
  <p:sldIdLst>
    <p:sldId id="480" r:id="rId2"/>
    <p:sldId id="494" r:id="rId3"/>
    <p:sldId id="481" r:id="rId4"/>
    <p:sldId id="504" r:id="rId5"/>
    <p:sldId id="495" r:id="rId6"/>
    <p:sldId id="497" r:id="rId7"/>
    <p:sldId id="493" r:id="rId8"/>
    <p:sldId id="492" r:id="rId9"/>
    <p:sldId id="496" r:id="rId10"/>
    <p:sldId id="482" r:id="rId11"/>
    <p:sldId id="498" r:id="rId12"/>
    <p:sldId id="499" r:id="rId13"/>
    <p:sldId id="483" r:id="rId14"/>
    <p:sldId id="490" r:id="rId15"/>
    <p:sldId id="500" r:id="rId16"/>
    <p:sldId id="501" r:id="rId17"/>
    <p:sldId id="485" r:id="rId18"/>
    <p:sldId id="502" r:id="rId19"/>
    <p:sldId id="486" r:id="rId20"/>
    <p:sldId id="491" r:id="rId21"/>
  </p:sldIdLst>
  <p:sldSz cx="9144000" cy="6858000" type="screen4x3"/>
  <p:notesSz cx="6794500" cy="99218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5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3366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tx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numFmt formatCode="#,##0.0" sourceLinked="0"/>
              <c:spPr>
                <a:solidFill>
                  <a:schemeClr val="accent1">
                    <a:tint val="40000"/>
                    <a:hueOff val="0"/>
                    <a:satOff val="0"/>
                    <a:lumOff val="0"/>
                  </a:schemeClr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0.0" sourceLinked="0"/>
              <c:spPr>
                <a:solidFill>
                  <a:schemeClr val="accent1">
                    <a:tint val="40000"/>
                    <a:hueOff val="0"/>
                    <a:satOff val="0"/>
                    <a:lumOff val="0"/>
                  </a:schemeClr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4183629824049801"/>
                  <c:y val="3.0285930309196098E-2"/>
                </c:manualLayout>
              </c:layout>
              <c:numFmt formatCode="#,##0.0" sourceLinked="0"/>
              <c:spPr>
                <a:solidFill>
                  <a:schemeClr val="accent1">
                    <a:tint val="40000"/>
                    <a:hueOff val="0"/>
                    <a:satOff val="0"/>
                    <a:lumOff val="0"/>
                  </a:schemeClr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27498772722854098"/>
                  <c:y val="0.1402314877691759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0607198405754899E-2"/>
                  <c:y val="5.0175401532185401E-2"/>
                </c:manualLayout>
              </c:layout>
              <c:numFmt formatCode="#,##0.0" sourceLinked="0"/>
              <c:spPr>
                <a:solidFill>
                  <a:schemeClr val="accent1">
                    <a:tint val="40000"/>
                    <a:hueOff val="0"/>
                    <a:satOff val="0"/>
                    <a:lumOff val="0"/>
                  </a:schemeClr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Обтяжливі закони та законна діяльність державних структур</c:v>
                </c:pt>
                <c:pt idx="1">
                  <c:v>Незаконні форми тиску</c:v>
                </c:pt>
                <c:pt idx="2">
                  <c:v>Рейдерство</c:v>
                </c:pt>
                <c:pt idx="3">
                  <c:v>Вплив загальних економічних чинників</c:v>
                </c:pt>
                <c:pt idx="4">
                  <c:v>Інше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55</c:v>
                </c:pt>
                <c:pt idx="1">
                  <c:v>36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Докладає</c:v>
                </c:pt>
              </c:strCache>
            </c:strRef>
          </c:tx>
          <c:spPr>
            <a:solidFill>
              <a:srgbClr val="669900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середньому</c:v>
                </c:pt>
                <c:pt idx="1">
                  <c:v>Малий бізнес</c:v>
                </c:pt>
                <c:pt idx="2">
                  <c:v>Середній бізнес</c:v>
                </c:pt>
                <c:pt idx="3">
                  <c:v>Великий бізнес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11.6</c:v>
                </c:pt>
                <c:pt idx="1">
                  <c:v>10.9</c:v>
                </c:pt>
                <c:pt idx="2">
                  <c:v>17</c:v>
                </c:pt>
                <c:pt idx="3">
                  <c:v>19.100000000000001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Скоріше не докладає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середньому</c:v>
                </c:pt>
                <c:pt idx="1">
                  <c:v>Малий бізнес</c:v>
                </c:pt>
                <c:pt idx="2">
                  <c:v>Середній бізнес</c:v>
                </c:pt>
                <c:pt idx="3">
                  <c:v>Великий бізнес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41.8</c:v>
                </c:pt>
                <c:pt idx="1">
                  <c:v>41.8</c:v>
                </c:pt>
                <c:pt idx="2">
                  <c:v>41</c:v>
                </c:pt>
                <c:pt idx="3">
                  <c:v>42.9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Зовсім не докладає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середньому</c:v>
                </c:pt>
                <c:pt idx="1">
                  <c:v>Малий бізнес</c:v>
                </c:pt>
                <c:pt idx="2">
                  <c:v>Середній бізнес</c:v>
                </c:pt>
                <c:pt idx="3">
                  <c:v>Великий бізнес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46.7</c:v>
                </c:pt>
                <c:pt idx="1">
                  <c:v>47.4</c:v>
                </c:pt>
                <c:pt idx="2">
                  <c:v>42</c:v>
                </c:pt>
                <c:pt idx="3">
                  <c:v>38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6739072"/>
        <c:axId val="176740608"/>
      </c:barChart>
      <c:catAx>
        <c:axId val="176739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740608"/>
        <c:crosses val="autoZero"/>
        <c:auto val="1"/>
        <c:lblAlgn val="ctr"/>
        <c:lblOffset val="100"/>
        <c:noMultiLvlLbl val="0"/>
      </c:catAx>
      <c:valAx>
        <c:axId val="1767406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6739072"/>
        <c:crosses val="autoZero"/>
        <c:crossBetween val="between"/>
      </c:valAx>
      <c:spPr>
        <a:pattFill prst="pct5">
          <a:fgClr>
            <a:schemeClr val="accent1"/>
          </a:fgClr>
          <a:bgClr>
            <a:schemeClr val="bg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Суттєво впливає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Відсоткова ставка</c:v>
                </c:pt>
                <c:pt idx="1">
                  <c:v>Курсова політика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28.6</c:v>
                </c:pt>
                <c:pt idx="1">
                  <c:v>40.4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Радше впливає</c:v>
                </c:pt>
              </c:strCache>
            </c:strRef>
          </c:tx>
          <c:spPr>
            <a:solidFill>
              <a:srgbClr val="66FF66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>
                  <a:alpha val="99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Відсоткова ставка</c:v>
                </c:pt>
                <c:pt idx="1">
                  <c:v>Курсова політика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32.200000000000003</c:v>
                </c:pt>
                <c:pt idx="1">
                  <c:v>40.700000000000003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Радше не впливає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Відсоткова ставка</c:v>
                </c:pt>
                <c:pt idx="1">
                  <c:v>Курсова політика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12.7</c:v>
                </c:pt>
                <c:pt idx="1">
                  <c:v>12.8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Зовсім не впливає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5.0925925925925902E-2"/>
                  <c:y val="6.4304172298213199E-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Відсоткова ставка</c:v>
                </c:pt>
                <c:pt idx="1">
                  <c:v>Курсова політика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17.399999999999999</c:v>
                </c:pt>
                <c:pt idx="1">
                  <c:v>2.9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Невизначеність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4691358024691398E-2"/>
                  <c:y val="-5.61206532178898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Відсоткова ставка</c:v>
                </c:pt>
                <c:pt idx="1">
                  <c:v>Курсова політика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9.1</c:v>
                </c:pt>
                <c:pt idx="1">
                  <c:v>3.2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1751168"/>
        <c:axId val="174400256"/>
      </c:barChart>
      <c:catAx>
        <c:axId val="3175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4400256"/>
        <c:crosses val="autoZero"/>
        <c:auto val="1"/>
        <c:lblAlgn val="ctr"/>
        <c:lblOffset val="100"/>
        <c:noMultiLvlLbl val="0"/>
      </c:catAx>
      <c:valAx>
        <c:axId val="174400256"/>
        <c:scaling>
          <c:orientation val="minMax"/>
          <c:max val="100"/>
        </c:scaling>
        <c:delete val="1"/>
        <c:axPos val="l"/>
        <c:numFmt formatCode="General" sourceLinked="1"/>
        <c:majorTickMark val="none"/>
        <c:minorTickMark val="none"/>
        <c:tickLblPos val="nextTo"/>
        <c:crossAx val="31751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732E9D-C8CA-9E41-B641-9FD4FDC3BE43}" type="doc">
      <dgm:prSet loTypeId="urn:microsoft.com/office/officeart/2008/layout/HorizontalMultiLevelHierarchy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AA4075-D6D7-1C4B-95F2-E46618A36B06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Ключові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smtClean="0">
              <a:solidFill>
                <a:schemeClr val="tx1"/>
              </a:solidFill>
            </a:rPr>
            <a:t>напрями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дій</a:t>
          </a:r>
          <a:endParaRPr lang="ru-RU" sz="1800" dirty="0">
            <a:solidFill>
              <a:schemeClr val="tx1"/>
            </a:solidFill>
          </a:endParaRPr>
        </a:p>
      </dgm:t>
    </dgm:pt>
    <dgm:pt modelId="{27A72D09-7072-C945-B273-5A94FB130F10}" type="parTrans" cxnId="{0F33FDFC-05DC-A542-BBFC-4E503338A88D}">
      <dgm:prSet/>
      <dgm:spPr/>
      <dgm:t>
        <a:bodyPr/>
        <a:lstStyle/>
        <a:p>
          <a:endParaRPr lang="ru-RU"/>
        </a:p>
      </dgm:t>
    </dgm:pt>
    <dgm:pt modelId="{AA958C62-41D8-954C-A9E1-0822544A4335}" type="sibTrans" cxnId="{0F33FDFC-05DC-A542-BBFC-4E503338A88D}">
      <dgm:prSet/>
      <dgm:spPr/>
      <dgm:t>
        <a:bodyPr/>
        <a:lstStyle/>
        <a:p>
          <a:endParaRPr lang="ru-RU"/>
        </a:p>
      </dgm:t>
    </dgm:pt>
    <dgm:pt modelId="{7BCC9755-BAA0-CA4E-9C67-D93C18C97748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Ефективне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державне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управління</a:t>
          </a:r>
          <a:endParaRPr lang="ru-RU" dirty="0">
            <a:solidFill>
              <a:schemeClr val="tx1"/>
            </a:solidFill>
          </a:endParaRPr>
        </a:p>
      </dgm:t>
    </dgm:pt>
    <dgm:pt modelId="{767E8173-A99B-8A4A-8C9A-505D6E0EADE1}" type="parTrans" cxnId="{CDA0FDB2-A01A-BA42-ABB6-0FB10AA6C734}">
      <dgm:prSet/>
      <dgm:spPr/>
      <dgm:t>
        <a:bodyPr/>
        <a:lstStyle/>
        <a:p>
          <a:endParaRPr lang="ru-RU"/>
        </a:p>
      </dgm:t>
    </dgm:pt>
    <dgm:pt modelId="{58105337-8B8A-1043-82C1-1248980E4938}" type="sibTrans" cxnId="{CDA0FDB2-A01A-BA42-ABB6-0FB10AA6C734}">
      <dgm:prSet/>
      <dgm:spPr/>
      <dgm:t>
        <a:bodyPr/>
        <a:lstStyle/>
        <a:p>
          <a:endParaRPr lang="ru-RU"/>
        </a:p>
      </dgm:t>
    </dgm:pt>
    <dgm:pt modelId="{D0013CD7-8D88-2A44-912F-AF9CA96448E4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Підприємницька</a:t>
          </a:r>
          <a:r>
            <a:rPr lang="ru-RU" dirty="0" smtClean="0">
              <a:solidFill>
                <a:schemeClr val="tx1"/>
              </a:solidFill>
            </a:rPr>
            <a:t> культура</a:t>
          </a:r>
          <a:endParaRPr lang="ru-RU" dirty="0">
            <a:solidFill>
              <a:schemeClr val="tx1"/>
            </a:solidFill>
          </a:endParaRPr>
        </a:p>
      </dgm:t>
    </dgm:pt>
    <dgm:pt modelId="{222744F2-4241-1041-8A82-F7C437219B4A}" type="parTrans" cxnId="{8602CB84-BC05-604E-A72F-89806EEEE1BB}">
      <dgm:prSet/>
      <dgm:spPr/>
      <dgm:t>
        <a:bodyPr/>
        <a:lstStyle/>
        <a:p>
          <a:endParaRPr lang="ru-RU"/>
        </a:p>
      </dgm:t>
    </dgm:pt>
    <dgm:pt modelId="{EB302970-1BB9-7341-89CD-8AB9CD6A38A1}" type="sibTrans" cxnId="{8602CB84-BC05-604E-A72F-89806EEEE1BB}">
      <dgm:prSet/>
      <dgm:spPr/>
      <dgm:t>
        <a:bodyPr/>
        <a:lstStyle/>
        <a:p>
          <a:endParaRPr lang="ru-RU"/>
        </a:p>
      </dgm:t>
    </dgm:pt>
    <dgm:pt modelId="{8A9E92D6-31E6-754D-90EB-B65201AAA72C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Мир та </a:t>
          </a:r>
          <a:r>
            <a:rPr lang="ru-RU" dirty="0" err="1" smtClean="0">
              <a:solidFill>
                <a:schemeClr val="tx1"/>
              </a:solidFill>
            </a:rPr>
            <a:t>стабільність</a:t>
          </a:r>
          <a:endParaRPr lang="ru-RU" dirty="0">
            <a:solidFill>
              <a:schemeClr val="tx1"/>
            </a:solidFill>
          </a:endParaRPr>
        </a:p>
      </dgm:t>
    </dgm:pt>
    <dgm:pt modelId="{A3B956C3-5D45-7A40-92A0-9709285004BE}" type="parTrans" cxnId="{FF6BDACA-F734-FB41-B4E3-6B3F85ADA85C}">
      <dgm:prSet/>
      <dgm:spPr/>
      <dgm:t>
        <a:bodyPr/>
        <a:lstStyle/>
        <a:p>
          <a:endParaRPr lang="ru-RU"/>
        </a:p>
      </dgm:t>
    </dgm:pt>
    <dgm:pt modelId="{55071240-E1F8-6647-9788-F741AEDC7F48}" type="sibTrans" cxnId="{FF6BDACA-F734-FB41-B4E3-6B3F85ADA85C}">
      <dgm:prSet/>
      <dgm:spPr/>
      <dgm:t>
        <a:bodyPr/>
        <a:lstStyle/>
        <a:p>
          <a:endParaRPr lang="ru-RU"/>
        </a:p>
      </dgm:t>
    </dgm:pt>
    <dgm:pt modelId="{5DF9DC70-FAAC-1A47-893B-5ECB490E37E6}">
      <dgm:prSet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Стабільна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макроекономічна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політика</a:t>
          </a:r>
          <a:endParaRPr lang="ru-RU" dirty="0">
            <a:solidFill>
              <a:schemeClr val="tx1"/>
            </a:solidFill>
          </a:endParaRPr>
        </a:p>
      </dgm:t>
    </dgm:pt>
    <dgm:pt modelId="{2FFBEE4C-E6B8-F14D-839B-B13E381C26AD}" type="parTrans" cxnId="{37020828-9E02-CC47-AA5F-D5C45CB29DF2}">
      <dgm:prSet/>
      <dgm:spPr/>
      <dgm:t>
        <a:bodyPr/>
        <a:lstStyle/>
        <a:p>
          <a:endParaRPr lang="ru-RU"/>
        </a:p>
      </dgm:t>
    </dgm:pt>
    <dgm:pt modelId="{DECAA5C2-19E1-6443-9C27-13E7B262994E}" type="sibTrans" cxnId="{37020828-9E02-CC47-AA5F-D5C45CB29DF2}">
      <dgm:prSet/>
      <dgm:spPr/>
      <dgm:t>
        <a:bodyPr/>
        <a:lstStyle/>
        <a:p>
          <a:endParaRPr lang="ru-RU"/>
        </a:p>
      </dgm:t>
    </dgm:pt>
    <dgm:pt modelId="{5D67D143-A7A1-1542-9B2B-6ECEFEEAFD35}">
      <dgm:prSet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Ефективне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регуляторне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забезпечення</a:t>
          </a:r>
          <a:endParaRPr lang="ru-RU" dirty="0">
            <a:solidFill>
              <a:schemeClr val="tx1"/>
            </a:solidFill>
          </a:endParaRPr>
        </a:p>
      </dgm:t>
    </dgm:pt>
    <dgm:pt modelId="{232715F7-F604-D847-856B-1F7FE2F7D1BD}" type="parTrans" cxnId="{23BAACF3-29B9-E640-83E8-1C24FC20698D}">
      <dgm:prSet/>
      <dgm:spPr/>
      <dgm:t>
        <a:bodyPr/>
        <a:lstStyle/>
        <a:p>
          <a:endParaRPr lang="ru-RU"/>
        </a:p>
      </dgm:t>
    </dgm:pt>
    <dgm:pt modelId="{293B6940-5DF2-7D4A-A8C1-B2141B2DD216}" type="sibTrans" cxnId="{23BAACF3-29B9-E640-83E8-1C24FC20698D}">
      <dgm:prSet/>
      <dgm:spPr/>
      <dgm:t>
        <a:bodyPr/>
        <a:lstStyle/>
        <a:p>
          <a:endParaRPr lang="ru-RU"/>
        </a:p>
      </dgm:t>
    </dgm:pt>
    <dgm:pt modelId="{2D318892-D139-5748-B27C-EEB5EADCC6B8}">
      <dgm:prSet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Рівність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усіх</a:t>
          </a:r>
          <a:r>
            <a:rPr lang="ru-RU" dirty="0" smtClean="0">
              <a:solidFill>
                <a:schemeClr val="tx1"/>
              </a:solidFill>
            </a:rPr>
            <a:t> перед законом</a:t>
          </a:r>
          <a:endParaRPr lang="ru-RU" dirty="0">
            <a:solidFill>
              <a:schemeClr val="tx1"/>
            </a:solidFill>
          </a:endParaRPr>
        </a:p>
      </dgm:t>
    </dgm:pt>
    <dgm:pt modelId="{1DEB0D8F-D948-114F-9673-0C319703EAD0}" type="parTrans" cxnId="{B35044DC-BD29-2340-B94B-0E0901D413E3}">
      <dgm:prSet/>
      <dgm:spPr/>
      <dgm:t>
        <a:bodyPr/>
        <a:lstStyle/>
        <a:p>
          <a:endParaRPr lang="ru-RU"/>
        </a:p>
      </dgm:t>
    </dgm:pt>
    <dgm:pt modelId="{AD4B634F-DA64-0740-8C1C-AE3F78C43E80}" type="sibTrans" cxnId="{B35044DC-BD29-2340-B94B-0E0901D413E3}">
      <dgm:prSet/>
      <dgm:spPr/>
      <dgm:t>
        <a:bodyPr/>
        <a:lstStyle/>
        <a:p>
          <a:endParaRPr lang="ru-RU"/>
        </a:p>
      </dgm:t>
    </dgm:pt>
    <dgm:pt modelId="{9E0C2252-833C-4644-95A0-1B967653BAC5}">
      <dgm:prSet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Чесна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конкуренція</a:t>
          </a:r>
          <a:endParaRPr lang="ru-RU" dirty="0">
            <a:solidFill>
              <a:schemeClr val="tx1"/>
            </a:solidFill>
          </a:endParaRPr>
        </a:p>
      </dgm:t>
    </dgm:pt>
    <dgm:pt modelId="{A51B5F2E-503F-BE46-9BB5-393869B5FEB4}" type="parTrans" cxnId="{AFE90997-5240-3F43-9D13-B3B28702E56B}">
      <dgm:prSet/>
      <dgm:spPr/>
      <dgm:t>
        <a:bodyPr/>
        <a:lstStyle/>
        <a:p>
          <a:endParaRPr lang="ru-RU"/>
        </a:p>
      </dgm:t>
    </dgm:pt>
    <dgm:pt modelId="{37809EC4-6C4D-0446-92F7-862A4712CDB3}" type="sibTrans" cxnId="{AFE90997-5240-3F43-9D13-B3B28702E56B}">
      <dgm:prSet/>
      <dgm:spPr/>
      <dgm:t>
        <a:bodyPr/>
        <a:lstStyle/>
        <a:p>
          <a:endParaRPr lang="ru-RU"/>
        </a:p>
      </dgm:t>
    </dgm:pt>
    <dgm:pt modelId="{5085EE37-46BA-D542-869B-AC798D043538}" type="pres">
      <dgm:prSet presAssocID="{A2732E9D-C8CA-9E41-B641-9FD4FDC3BE4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7764A1-B309-A940-95FE-0D33FC6146ED}" type="pres">
      <dgm:prSet presAssocID="{EBAA4075-D6D7-1C4B-95F2-E46618A36B06}" presName="root1" presStyleCnt="0"/>
      <dgm:spPr/>
    </dgm:pt>
    <dgm:pt modelId="{D29D31DB-34FB-FF42-9641-F34FD16B4BA6}" type="pres">
      <dgm:prSet presAssocID="{EBAA4075-D6D7-1C4B-95F2-E46618A36B0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454C8A-CAC1-DA46-B37C-B34D734A350A}" type="pres">
      <dgm:prSet presAssocID="{EBAA4075-D6D7-1C4B-95F2-E46618A36B06}" presName="level2hierChild" presStyleCnt="0"/>
      <dgm:spPr/>
    </dgm:pt>
    <dgm:pt modelId="{0C5A8B11-7940-B940-A0E7-9E94C8CD4F63}" type="pres">
      <dgm:prSet presAssocID="{767E8173-A99B-8A4A-8C9A-505D6E0EADE1}" presName="conn2-1" presStyleLbl="parChTrans1D2" presStyleIdx="0" presStyleCnt="7"/>
      <dgm:spPr/>
      <dgm:t>
        <a:bodyPr/>
        <a:lstStyle/>
        <a:p>
          <a:endParaRPr lang="ru-RU"/>
        </a:p>
      </dgm:t>
    </dgm:pt>
    <dgm:pt modelId="{B40F4932-53C7-C148-A85D-F98680923DA7}" type="pres">
      <dgm:prSet presAssocID="{767E8173-A99B-8A4A-8C9A-505D6E0EADE1}" presName="connTx" presStyleLbl="parChTrans1D2" presStyleIdx="0" presStyleCnt="7"/>
      <dgm:spPr/>
      <dgm:t>
        <a:bodyPr/>
        <a:lstStyle/>
        <a:p>
          <a:endParaRPr lang="ru-RU"/>
        </a:p>
      </dgm:t>
    </dgm:pt>
    <dgm:pt modelId="{B6F854DF-9F2A-7D49-A8B0-CAD90E42BB15}" type="pres">
      <dgm:prSet presAssocID="{7BCC9755-BAA0-CA4E-9C67-D93C18C97748}" presName="root2" presStyleCnt="0"/>
      <dgm:spPr/>
    </dgm:pt>
    <dgm:pt modelId="{27DBF1F6-94CD-3C48-96F6-2ADFD6FB5D3E}" type="pres">
      <dgm:prSet presAssocID="{7BCC9755-BAA0-CA4E-9C67-D93C18C97748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D024D2-096C-1D44-A0E8-5615754D75C4}" type="pres">
      <dgm:prSet presAssocID="{7BCC9755-BAA0-CA4E-9C67-D93C18C97748}" presName="level3hierChild" presStyleCnt="0"/>
      <dgm:spPr/>
    </dgm:pt>
    <dgm:pt modelId="{A31271E8-81E7-504E-9E47-9CB3788F5069}" type="pres">
      <dgm:prSet presAssocID="{2FFBEE4C-E6B8-F14D-839B-B13E381C26AD}" presName="conn2-1" presStyleLbl="parChTrans1D2" presStyleIdx="1" presStyleCnt="7"/>
      <dgm:spPr/>
      <dgm:t>
        <a:bodyPr/>
        <a:lstStyle/>
        <a:p>
          <a:endParaRPr lang="ru-RU"/>
        </a:p>
      </dgm:t>
    </dgm:pt>
    <dgm:pt modelId="{D85AA016-C99C-834C-BB8C-896FCB5475BF}" type="pres">
      <dgm:prSet presAssocID="{2FFBEE4C-E6B8-F14D-839B-B13E381C26AD}" presName="connTx" presStyleLbl="parChTrans1D2" presStyleIdx="1" presStyleCnt="7"/>
      <dgm:spPr/>
      <dgm:t>
        <a:bodyPr/>
        <a:lstStyle/>
        <a:p>
          <a:endParaRPr lang="ru-RU"/>
        </a:p>
      </dgm:t>
    </dgm:pt>
    <dgm:pt modelId="{765A8DC5-81E2-8C49-B2ED-47703FC6154B}" type="pres">
      <dgm:prSet presAssocID="{5DF9DC70-FAAC-1A47-893B-5ECB490E37E6}" presName="root2" presStyleCnt="0"/>
      <dgm:spPr/>
    </dgm:pt>
    <dgm:pt modelId="{A4C68212-01BB-4843-BE35-3255007CCE07}" type="pres">
      <dgm:prSet presAssocID="{5DF9DC70-FAAC-1A47-893B-5ECB490E37E6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B191C3-DAE8-9F40-97D8-97C32EC8E961}" type="pres">
      <dgm:prSet presAssocID="{5DF9DC70-FAAC-1A47-893B-5ECB490E37E6}" presName="level3hierChild" presStyleCnt="0"/>
      <dgm:spPr/>
    </dgm:pt>
    <dgm:pt modelId="{826D77B0-31AD-C647-BFCD-3E3E30BD02C8}" type="pres">
      <dgm:prSet presAssocID="{232715F7-F604-D847-856B-1F7FE2F7D1BD}" presName="conn2-1" presStyleLbl="parChTrans1D2" presStyleIdx="2" presStyleCnt="7"/>
      <dgm:spPr/>
      <dgm:t>
        <a:bodyPr/>
        <a:lstStyle/>
        <a:p>
          <a:endParaRPr lang="ru-RU"/>
        </a:p>
      </dgm:t>
    </dgm:pt>
    <dgm:pt modelId="{650A06DE-18A8-8A4D-AF02-CE97BF3360E5}" type="pres">
      <dgm:prSet presAssocID="{232715F7-F604-D847-856B-1F7FE2F7D1BD}" presName="connTx" presStyleLbl="parChTrans1D2" presStyleIdx="2" presStyleCnt="7"/>
      <dgm:spPr/>
      <dgm:t>
        <a:bodyPr/>
        <a:lstStyle/>
        <a:p>
          <a:endParaRPr lang="ru-RU"/>
        </a:p>
      </dgm:t>
    </dgm:pt>
    <dgm:pt modelId="{B2F16689-BDBD-CB45-A4CB-2637599F383A}" type="pres">
      <dgm:prSet presAssocID="{5D67D143-A7A1-1542-9B2B-6ECEFEEAFD35}" presName="root2" presStyleCnt="0"/>
      <dgm:spPr/>
    </dgm:pt>
    <dgm:pt modelId="{E2E0BFFE-A3C5-7245-8826-857DC52B37D5}" type="pres">
      <dgm:prSet presAssocID="{5D67D143-A7A1-1542-9B2B-6ECEFEEAFD35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681535-78EF-E740-A9C1-C7EBA8966262}" type="pres">
      <dgm:prSet presAssocID="{5D67D143-A7A1-1542-9B2B-6ECEFEEAFD35}" presName="level3hierChild" presStyleCnt="0"/>
      <dgm:spPr/>
    </dgm:pt>
    <dgm:pt modelId="{EF2DB5F0-67E5-9B44-95B9-1817FACF162A}" type="pres">
      <dgm:prSet presAssocID="{1DEB0D8F-D948-114F-9673-0C319703EAD0}" presName="conn2-1" presStyleLbl="parChTrans1D2" presStyleIdx="3" presStyleCnt="7"/>
      <dgm:spPr/>
      <dgm:t>
        <a:bodyPr/>
        <a:lstStyle/>
        <a:p>
          <a:endParaRPr lang="ru-RU"/>
        </a:p>
      </dgm:t>
    </dgm:pt>
    <dgm:pt modelId="{5FD958B1-8B0F-0843-80F5-C7CA3ED6DE85}" type="pres">
      <dgm:prSet presAssocID="{1DEB0D8F-D948-114F-9673-0C319703EAD0}" presName="connTx" presStyleLbl="parChTrans1D2" presStyleIdx="3" presStyleCnt="7"/>
      <dgm:spPr/>
      <dgm:t>
        <a:bodyPr/>
        <a:lstStyle/>
        <a:p>
          <a:endParaRPr lang="ru-RU"/>
        </a:p>
      </dgm:t>
    </dgm:pt>
    <dgm:pt modelId="{12B91E9F-0EE6-6A49-9173-0842F8AE4226}" type="pres">
      <dgm:prSet presAssocID="{2D318892-D139-5748-B27C-EEB5EADCC6B8}" presName="root2" presStyleCnt="0"/>
      <dgm:spPr/>
    </dgm:pt>
    <dgm:pt modelId="{144C53C4-17EB-F14A-A445-C06DF4C3540A}" type="pres">
      <dgm:prSet presAssocID="{2D318892-D139-5748-B27C-EEB5EADCC6B8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BDC646-C1DF-F64A-8B4F-AA8AE6739E04}" type="pres">
      <dgm:prSet presAssocID="{2D318892-D139-5748-B27C-EEB5EADCC6B8}" presName="level3hierChild" presStyleCnt="0"/>
      <dgm:spPr/>
    </dgm:pt>
    <dgm:pt modelId="{0B43D3B5-57CE-C64B-8870-9FD77177F153}" type="pres">
      <dgm:prSet presAssocID="{A51B5F2E-503F-BE46-9BB5-393869B5FEB4}" presName="conn2-1" presStyleLbl="parChTrans1D2" presStyleIdx="4" presStyleCnt="7"/>
      <dgm:spPr/>
      <dgm:t>
        <a:bodyPr/>
        <a:lstStyle/>
        <a:p>
          <a:endParaRPr lang="ru-RU"/>
        </a:p>
      </dgm:t>
    </dgm:pt>
    <dgm:pt modelId="{BE445C36-9547-2C40-91EA-9ADB81EE616D}" type="pres">
      <dgm:prSet presAssocID="{A51B5F2E-503F-BE46-9BB5-393869B5FEB4}" presName="connTx" presStyleLbl="parChTrans1D2" presStyleIdx="4" presStyleCnt="7"/>
      <dgm:spPr/>
      <dgm:t>
        <a:bodyPr/>
        <a:lstStyle/>
        <a:p>
          <a:endParaRPr lang="ru-RU"/>
        </a:p>
      </dgm:t>
    </dgm:pt>
    <dgm:pt modelId="{09B611CE-3DC6-B74D-89F6-0732230747DD}" type="pres">
      <dgm:prSet presAssocID="{9E0C2252-833C-4644-95A0-1B967653BAC5}" presName="root2" presStyleCnt="0"/>
      <dgm:spPr/>
    </dgm:pt>
    <dgm:pt modelId="{431A94DF-12CD-954A-932B-B5AD9D1348FF}" type="pres">
      <dgm:prSet presAssocID="{9E0C2252-833C-4644-95A0-1B967653BAC5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EBEE38-D62C-674C-A5C2-759D66E2C3CF}" type="pres">
      <dgm:prSet presAssocID="{9E0C2252-833C-4644-95A0-1B967653BAC5}" presName="level3hierChild" presStyleCnt="0"/>
      <dgm:spPr/>
    </dgm:pt>
    <dgm:pt modelId="{17862DD9-006F-AC4D-ABF4-96D969B24346}" type="pres">
      <dgm:prSet presAssocID="{222744F2-4241-1041-8A82-F7C437219B4A}" presName="conn2-1" presStyleLbl="parChTrans1D2" presStyleIdx="5" presStyleCnt="7"/>
      <dgm:spPr/>
      <dgm:t>
        <a:bodyPr/>
        <a:lstStyle/>
        <a:p>
          <a:endParaRPr lang="ru-RU"/>
        </a:p>
      </dgm:t>
    </dgm:pt>
    <dgm:pt modelId="{14C5C67D-FAD3-654A-AFA7-F831CC367BA4}" type="pres">
      <dgm:prSet presAssocID="{222744F2-4241-1041-8A82-F7C437219B4A}" presName="connTx" presStyleLbl="parChTrans1D2" presStyleIdx="5" presStyleCnt="7"/>
      <dgm:spPr/>
      <dgm:t>
        <a:bodyPr/>
        <a:lstStyle/>
        <a:p>
          <a:endParaRPr lang="ru-RU"/>
        </a:p>
      </dgm:t>
    </dgm:pt>
    <dgm:pt modelId="{D3565033-1A0E-9549-9638-CE5F07D62CC6}" type="pres">
      <dgm:prSet presAssocID="{D0013CD7-8D88-2A44-912F-AF9CA96448E4}" presName="root2" presStyleCnt="0"/>
      <dgm:spPr/>
    </dgm:pt>
    <dgm:pt modelId="{42802A13-2270-5040-83E1-A2BF81384B3D}" type="pres">
      <dgm:prSet presAssocID="{D0013CD7-8D88-2A44-912F-AF9CA96448E4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639C95-4BD3-D240-ACC1-3BB497D9FA3E}" type="pres">
      <dgm:prSet presAssocID="{D0013CD7-8D88-2A44-912F-AF9CA96448E4}" presName="level3hierChild" presStyleCnt="0"/>
      <dgm:spPr/>
    </dgm:pt>
    <dgm:pt modelId="{369577CF-3EC7-BB4F-B42A-307F388C229A}" type="pres">
      <dgm:prSet presAssocID="{A3B956C3-5D45-7A40-92A0-9709285004BE}" presName="conn2-1" presStyleLbl="parChTrans1D2" presStyleIdx="6" presStyleCnt="7"/>
      <dgm:spPr/>
      <dgm:t>
        <a:bodyPr/>
        <a:lstStyle/>
        <a:p>
          <a:endParaRPr lang="ru-RU"/>
        </a:p>
      </dgm:t>
    </dgm:pt>
    <dgm:pt modelId="{4731CE9F-ED1D-4D46-8332-95E2E34E3D98}" type="pres">
      <dgm:prSet presAssocID="{A3B956C3-5D45-7A40-92A0-9709285004BE}" presName="connTx" presStyleLbl="parChTrans1D2" presStyleIdx="6" presStyleCnt="7"/>
      <dgm:spPr/>
      <dgm:t>
        <a:bodyPr/>
        <a:lstStyle/>
        <a:p>
          <a:endParaRPr lang="ru-RU"/>
        </a:p>
      </dgm:t>
    </dgm:pt>
    <dgm:pt modelId="{18E19444-54E1-AB49-B02D-87380C8FA17D}" type="pres">
      <dgm:prSet presAssocID="{8A9E92D6-31E6-754D-90EB-B65201AAA72C}" presName="root2" presStyleCnt="0"/>
      <dgm:spPr/>
    </dgm:pt>
    <dgm:pt modelId="{D081834B-9435-384B-98F9-800095300DCA}" type="pres">
      <dgm:prSet presAssocID="{8A9E92D6-31E6-754D-90EB-B65201AAA72C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E0DCC5-1901-D042-9A79-842DBC8BA96E}" type="pres">
      <dgm:prSet presAssocID="{8A9E92D6-31E6-754D-90EB-B65201AAA72C}" presName="level3hierChild" presStyleCnt="0"/>
      <dgm:spPr/>
    </dgm:pt>
  </dgm:ptLst>
  <dgm:cxnLst>
    <dgm:cxn modelId="{CDA0FDB2-A01A-BA42-ABB6-0FB10AA6C734}" srcId="{EBAA4075-D6D7-1C4B-95F2-E46618A36B06}" destId="{7BCC9755-BAA0-CA4E-9C67-D93C18C97748}" srcOrd="0" destOrd="0" parTransId="{767E8173-A99B-8A4A-8C9A-505D6E0EADE1}" sibTransId="{58105337-8B8A-1043-82C1-1248980E4938}"/>
    <dgm:cxn modelId="{3E495B90-85F3-7748-AE3B-4AEA747A9557}" type="presOf" srcId="{222744F2-4241-1041-8A82-F7C437219B4A}" destId="{17862DD9-006F-AC4D-ABF4-96D969B24346}" srcOrd="0" destOrd="0" presId="urn:microsoft.com/office/officeart/2008/layout/HorizontalMultiLevelHierarchy"/>
    <dgm:cxn modelId="{E36002F3-1057-9846-B4A5-D504C047322A}" type="presOf" srcId="{767E8173-A99B-8A4A-8C9A-505D6E0EADE1}" destId="{B40F4932-53C7-C148-A85D-F98680923DA7}" srcOrd="1" destOrd="0" presId="urn:microsoft.com/office/officeart/2008/layout/HorizontalMultiLevelHierarchy"/>
    <dgm:cxn modelId="{42ABE48D-0FEB-A54F-AE7E-5CE88AED315F}" type="presOf" srcId="{767E8173-A99B-8A4A-8C9A-505D6E0EADE1}" destId="{0C5A8B11-7940-B940-A0E7-9E94C8CD4F63}" srcOrd="0" destOrd="0" presId="urn:microsoft.com/office/officeart/2008/layout/HorizontalMultiLevelHierarchy"/>
    <dgm:cxn modelId="{799C858D-6E53-7E48-8437-010FE9024009}" type="presOf" srcId="{A3B956C3-5D45-7A40-92A0-9709285004BE}" destId="{4731CE9F-ED1D-4D46-8332-95E2E34E3D98}" srcOrd="1" destOrd="0" presId="urn:microsoft.com/office/officeart/2008/layout/HorizontalMultiLevelHierarchy"/>
    <dgm:cxn modelId="{37020828-9E02-CC47-AA5F-D5C45CB29DF2}" srcId="{EBAA4075-D6D7-1C4B-95F2-E46618A36B06}" destId="{5DF9DC70-FAAC-1A47-893B-5ECB490E37E6}" srcOrd="1" destOrd="0" parTransId="{2FFBEE4C-E6B8-F14D-839B-B13E381C26AD}" sibTransId="{DECAA5C2-19E1-6443-9C27-13E7B262994E}"/>
    <dgm:cxn modelId="{B1558703-1346-B245-AC8E-2C76E8082B24}" type="presOf" srcId="{5D67D143-A7A1-1542-9B2B-6ECEFEEAFD35}" destId="{E2E0BFFE-A3C5-7245-8826-857DC52B37D5}" srcOrd="0" destOrd="0" presId="urn:microsoft.com/office/officeart/2008/layout/HorizontalMultiLevelHierarchy"/>
    <dgm:cxn modelId="{B370A739-EDE6-774E-B032-3DF204F31F63}" type="presOf" srcId="{5DF9DC70-FAAC-1A47-893B-5ECB490E37E6}" destId="{A4C68212-01BB-4843-BE35-3255007CCE07}" srcOrd="0" destOrd="0" presId="urn:microsoft.com/office/officeart/2008/layout/HorizontalMultiLevelHierarchy"/>
    <dgm:cxn modelId="{AFE90997-5240-3F43-9D13-B3B28702E56B}" srcId="{EBAA4075-D6D7-1C4B-95F2-E46618A36B06}" destId="{9E0C2252-833C-4644-95A0-1B967653BAC5}" srcOrd="4" destOrd="0" parTransId="{A51B5F2E-503F-BE46-9BB5-393869B5FEB4}" sibTransId="{37809EC4-6C4D-0446-92F7-862A4712CDB3}"/>
    <dgm:cxn modelId="{B35044DC-BD29-2340-B94B-0E0901D413E3}" srcId="{EBAA4075-D6D7-1C4B-95F2-E46618A36B06}" destId="{2D318892-D139-5748-B27C-EEB5EADCC6B8}" srcOrd="3" destOrd="0" parTransId="{1DEB0D8F-D948-114F-9673-0C319703EAD0}" sibTransId="{AD4B634F-DA64-0740-8C1C-AE3F78C43E80}"/>
    <dgm:cxn modelId="{62A4CD58-7977-3446-910B-EA6ED8BF0AC7}" type="presOf" srcId="{1DEB0D8F-D948-114F-9673-0C319703EAD0}" destId="{5FD958B1-8B0F-0843-80F5-C7CA3ED6DE85}" srcOrd="1" destOrd="0" presId="urn:microsoft.com/office/officeart/2008/layout/HorizontalMultiLevelHierarchy"/>
    <dgm:cxn modelId="{A14A485E-5637-C441-81FA-51BB1583B45F}" type="presOf" srcId="{D0013CD7-8D88-2A44-912F-AF9CA96448E4}" destId="{42802A13-2270-5040-83E1-A2BF81384B3D}" srcOrd="0" destOrd="0" presId="urn:microsoft.com/office/officeart/2008/layout/HorizontalMultiLevelHierarchy"/>
    <dgm:cxn modelId="{FF6BDACA-F734-FB41-B4E3-6B3F85ADA85C}" srcId="{EBAA4075-D6D7-1C4B-95F2-E46618A36B06}" destId="{8A9E92D6-31E6-754D-90EB-B65201AAA72C}" srcOrd="6" destOrd="0" parTransId="{A3B956C3-5D45-7A40-92A0-9709285004BE}" sibTransId="{55071240-E1F8-6647-9788-F741AEDC7F48}"/>
    <dgm:cxn modelId="{4CE6C3BD-FCAA-B14C-AC9C-950CCC8147D9}" type="presOf" srcId="{EBAA4075-D6D7-1C4B-95F2-E46618A36B06}" destId="{D29D31DB-34FB-FF42-9641-F34FD16B4BA6}" srcOrd="0" destOrd="0" presId="urn:microsoft.com/office/officeart/2008/layout/HorizontalMultiLevelHierarchy"/>
    <dgm:cxn modelId="{0AA7EC9F-4D4F-DC40-8E1B-E506495FF939}" type="presOf" srcId="{2D318892-D139-5748-B27C-EEB5EADCC6B8}" destId="{144C53C4-17EB-F14A-A445-C06DF4C3540A}" srcOrd="0" destOrd="0" presId="urn:microsoft.com/office/officeart/2008/layout/HorizontalMultiLevelHierarchy"/>
    <dgm:cxn modelId="{3771F47B-9BDB-6344-BB09-B22055D7ED94}" type="presOf" srcId="{A3B956C3-5D45-7A40-92A0-9709285004BE}" destId="{369577CF-3EC7-BB4F-B42A-307F388C229A}" srcOrd="0" destOrd="0" presId="urn:microsoft.com/office/officeart/2008/layout/HorizontalMultiLevelHierarchy"/>
    <dgm:cxn modelId="{84FCF6EA-AE39-8145-A5CA-5F2AC1F83348}" type="presOf" srcId="{8A9E92D6-31E6-754D-90EB-B65201AAA72C}" destId="{D081834B-9435-384B-98F9-800095300DCA}" srcOrd="0" destOrd="0" presId="urn:microsoft.com/office/officeart/2008/layout/HorizontalMultiLevelHierarchy"/>
    <dgm:cxn modelId="{7FCB6714-F85B-7349-9C23-04EB412ACABB}" type="presOf" srcId="{2FFBEE4C-E6B8-F14D-839B-B13E381C26AD}" destId="{A31271E8-81E7-504E-9E47-9CB3788F5069}" srcOrd="0" destOrd="0" presId="urn:microsoft.com/office/officeart/2008/layout/HorizontalMultiLevelHierarchy"/>
    <dgm:cxn modelId="{23BAACF3-29B9-E640-83E8-1C24FC20698D}" srcId="{EBAA4075-D6D7-1C4B-95F2-E46618A36B06}" destId="{5D67D143-A7A1-1542-9B2B-6ECEFEEAFD35}" srcOrd="2" destOrd="0" parTransId="{232715F7-F604-D847-856B-1F7FE2F7D1BD}" sibTransId="{293B6940-5DF2-7D4A-A8C1-B2141B2DD216}"/>
    <dgm:cxn modelId="{F2AB98F5-34C5-B34B-847B-479844FF1753}" type="presOf" srcId="{A2732E9D-C8CA-9E41-B641-9FD4FDC3BE43}" destId="{5085EE37-46BA-D542-869B-AC798D043538}" srcOrd="0" destOrd="0" presId="urn:microsoft.com/office/officeart/2008/layout/HorizontalMultiLevelHierarchy"/>
    <dgm:cxn modelId="{09058DE0-60D0-B446-857B-7A747111FEAD}" type="presOf" srcId="{A51B5F2E-503F-BE46-9BB5-393869B5FEB4}" destId="{0B43D3B5-57CE-C64B-8870-9FD77177F153}" srcOrd="0" destOrd="0" presId="urn:microsoft.com/office/officeart/2008/layout/HorizontalMultiLevelHierarchy"/>
    <dgm:cxn modelId="{596D8702-DF3B-4245-B3B5-EC78F8C34808}" type="presOf" srcId="{1DEB0D8F-D948-114F-9673-0C319703EAD0}" destId="{EF2DB5F0-67E5-9B44-95B9-1817FACF162A}" srcOrd="0" destOrd="0" presId="urn:microsoft.com/office/officeart/2008/layout/HorizontalMultiLevelHierarchy"/>
    <dgm:cxn modelId="{F15DC3BD-087A-3041-B6C1-54A784208C68}" type="presOf" srcId="{2FFBEE4C-E6B8-F14D-839B-B13E381C26AD}" destId="{D85AA016-C99C-834C-BB8C-896FCB5475BF}" srcOrd="1" destOrd="0" presId="urn:microsoft.com/office/officeart/2008/layout/HorizontalMultiLevelHierarchy"/>
    <dgm:cxn modelId="{0F33FDFC-05DC-A542-BBFC-4E503338A88D}" srcId="{A2732E9D-C8CA-9E41-B641-9FD4FDC3BE43}" destId="{EBAA4075-D6D7-1C4B-95F2-E46618A36B06}" srcOrd="0" destOrd="0" parTransId="{27A72D09-7072-C945-B273-5A94FB130F10}" sibTransId="{AA958C62-41D8-954C-A9E1-0822544A4335}"/>
    <dgm:cxn modelId="{20392A22-78A7-E04E-A437-0D785D9EDED5}" type="presOf" srcId="{232715F7-F604-D847-856B-1F7FE2F7D1BD}" destId="{650A06DE-18A8-8A4D-AF02-CE97BF3360E5}" srcOrd="1" destOrd="0" presId="urn:microsoft.com/office/officeart/2008/layout/HorizontalMultiLevelHierarchy"/>
    <dgm:cxn modelId="{8F7FF429-3430-C74A-8D16-DC4D3B12A03A}" type="presOf" srcId="{7BCC9755-BAA0-CA4E-9C67-D93C18C97748}" destId="{27DBF1F6-94CD-3C48-96F6-2ADFD6FB5D3E}" srcOrd="0" destOrd="0" presId="urn:microsoft.com/office/officeart/2008/layout/HorizontalMultiLevelHierarchy"/>
    <dgm:cxn modelId="{81F9AC7B-BD13-F44F-9523-B13CB6384533}" type="presOf" srcId="{222744F2-4241-1041-8A82-F7C437219B4A}" destId="{14C5C67D-FAD3-654A-AFA7-F831CC367BA4}" srcOrd="1" destOrd="0" presId="urn:microsoft.com/office/officeart/2008/layout/HorizontalMultiLevelHierarchy"/>
    <dgm:cxn modelId="{9B6F5DAE-104F-EC48-831D-D50E42742B9A}" type="presOf" srcId="{232715F7-F604-D847-856B-1F7FE2F7D1BD}" destId="{826D77B0-31AD-C647-BFCD-3E3E30BD02C8}" srcOrd="0" destOrd="0" presId="urn:microsoft.com/office/officeart/2008/layout/HorizontalMultiLevelHierarchy"/>
    <dgm:cxn modelId="{48C04A00-2411-624A-B0E7-177A91764015}" type="presOf" srcId="{A51B5F2E-503F-BE46-9BB5-393869B5FEB4}" destId="{BE445C36-9547-2C40-91EA-9ADB81EE616D}" srcOrd="1" destOrd="0" presId="urn:microsoft.com/office/officeart/2008/layout/HorizontalMultiLevelHierarchy"/>
    <dgm:cxn modelId="{9802F952-9386-914A-AAD0-E612480BF18B}" type="presOf" srcId="{9E0C2252-833C-4644-95A0-1B967653BAC5}" destId="{431A94DF-12CD-954A-932B-B5AD9D1348FF}" srcOrd="0" destOrd="0" presId="urn:microsoft.com/office/officeart/2008/layout/HorizontalMultiLevelHierarchy"/>
    <dgm:cxn modelId="{8602CB84-BC05-604E-A72F-89806EEEE1BB}" srcId="{EBAA4075-D6D7-1C4B-95F2-E46618A36B06}" destId="{D0013CD7-8D88-2A44-912F-AF9CA96448E4}" srcOrd="5" destOrd="0" parTransId="{222744F2-4241-1041-8A82-F7C437219B4A}" sibTransId="{EB302970-1BB9-7341-89CD-8AB9CD6A38A1}"/>
    <dgm:cxn modelId="{6A535F7E-F555-0543-8FF0-A2FAC517ACA4}" type="presParOf" srcId="{5085EE37-46BA-D542-869B-AC798D043538}" destId="{077764A1-B309-A940-95FE-0D33FC6146ED}" srcOrd="0" destOrd="0" presId="urn:microsoft.com/office/officeart/2008/layout/HorizontalMultiLevelHierarchy"/>
    <dgm:cxn modelId="{9CF0E00C-523E-924A-A462-DB5C3A9DA8B1}" type="presParOf" srcId="{077764A1-B309-A940-95FE-0D33FC6146ED}" destId="{D29D31DB-34FB-FF42-9641-F34FD16B4BA6}" srcOrd="0" destOrd="0" presId="urn:microsoft.com/office/officeart/2008/layout/HorizontalMultiLevelHierarchy"/>
    <dgm:cxn modelId="{60D74E88-A2DF-BC4D-97B8-EDD3FD8EC0FE}" type="presParOf" srcId="{077764A1-B309-A940-95FE-0D33FC6146ED}" destId="{E1454C8A-CAC1-DA46-B37C-B34D734A350A}" srcOrd="1" destOrd="0" presId="urn:microsoft.com/office/officeart/2008/layout/HorizontalMultiLevelHierarchy"/>
    <dgm:cxn modelId="{A850A07B-14BD-7644-80F0-E2EE8B7A29B2}" type="presParOf" srcId="{E1454C8A-CAC1-DA46-B37C-B34D734A350A}" destId="{0C5A8B11-7940-B940-A0E7-9E94C8CD4F63}" srcOrd="0" destOrd="0" presId="urn:microsoft.com/office/officeart/2008/layout/HorizontalMultiLevelHierarchy"/>
    <dgm:cxn modelId="{E3451B08-ED67-9C47-9B77-0421CFDCE594}" type="presParOf" srcId="{0C5A8B11-7940-B940-A0E7-9E94C8CD4F63}" destId="{B40F4932-53C7-C148-A85D-F98680923DA7}" srcOrd="0" destOrd="0" presId="urn:microsoft.com/office/officeart/2008/layout/HorizontalMultiLevelHierarchy"/>
    <dgm:cxn modelId="{E9287922-6AF2-CD4A-9C5C-A3317F0ED22D}" type="presParOf" srcId="{E1454C8A-CAC1-DA46-B37C-B34D734A350A}" destId="{B6F854DF-9F2A-7D49-A8B0-CAD90E42BB15}" srcOrd="1" destOrd="0" presId="urn:microsoft.com/office/officeart/2008/layout/HorizontalMultiLevelHierarchy"/>
    <dgm:cxn modelId="{79673772-7F44-5A47-A379-3E62450630ED}" type="presParOf" srcId="{B6F854DF-9F2A-7D49-A8B0-CAD90E42BB15}" destId="{27DBF1F6-94CD-3C48-96F6-2ADFD6FB5D3E}" srcOrd="0" destOrd="0" presId="urn:microsoft.com/office/officeart/2008/layout/HorizontalMultiLevelHierarchy"/>
    <dgm:cxn modelId="{859F9532-1BB9-5B45-B856-3282A56992E3}" type="presParOf" srcId="{B6F854DF-9F2A-7D49-A8B0-CAD90E42BB15}" destId="{85D024D2-096C-1D44-A0E8-5615754D75C4}" srcOrd="1" destOrd="0" presId="urn:microsoft.com/office/officeart/2008/layout/HorizontalMultiLevelHierarchy"/>
    <dgm:cxn modelId="{321586BB-18BB-AC49-8A6D-35750F72B3CB}" type="presParOf" srcId="{E1454C8A-CAC1-DA46-B37C-B34D734A350A}" destId="{A31271E8-81E7-504E-9E47-9CB3788F5069}" srcOrd="2" destOrd="0" presId="urn:microsoft.com/office/officeart/2008/layout/HorizontalMultiLevelHierarchy"/>
    <dgm:cxn modelId="{48EC9FE8-7366-2540-822E-A6F13DBD6A13}" type="presParOf" srcId="{A31271E8-81E7-504E-9E47-9CB3788F5069}" destId="{D85AA016-C99C-834C-BB8C-896FCB5475BF}" srcOrd="0" destOrd="0" presId="urn:microsoft.com/office/officeart/2008/layout/HorizontalMultiLevelHierarchy"/>
    <dgm:cxn modelId="{BA292770-3109-7445-A101-783F39558D05}" type="presParOf" srcId="{E1454C8A-CAC1-DA46-B37C-B34D734A350A}" destId="{765A8DC5-81E2-8C49-B2ED-47703FC6154B}" srcOrd="3" destOrd="0" presId="urn:microsoft.com/office/officeart/2008/layout/HorizontalMultiLevelHierarchy"/>
    <dgm:cxn modelId="{EE6B0991-F09E-1C4C-A92D-6530A7A2A6C4}" type="presParOf" srcId="{765A8DC5-81E2-8C49-B2ED-47703FC6154B}" destId="{A4C68212-01BB-4843-BE35-3255007CCE07}" srcOrd="0" destOrd="0" presId="urn:microsoft.com/office/officeart/2008/layout/HorizontalMultiLevelHierarchy"/>
    <dgm:cxn modelId="{39E50B03-B9DE-A949-856F-420A547DD0BA}" type="presParOf" srcId="{765A8DC5-81E2-8C49-B2ED-47703FC6154B}" destId="{75B191C3-DAE8-9F40-97D8-97C32EC8E961}" srcOrd="1" destOrd="0" presId="urn:microsoft.com/office/officeart/2008/layout/HorizontalMultiLevelHierarchy"/>
    <dgm:cxn modelId="{F2D02E2A-4AA6-5C4D-8F9C-FEEE965EDD40}" type="presParOf" srcId="{E1454C8A-CAC1-DA46-B37C-B34D734A350A}" destId="{826D77B0-31AD-C647-BFCD-3E3E30BD02C8}" srcOrd="4" destOrd="0" presId="urn:microsoft.com/office/officeart/2008/layout/HorizontalMultiLevelHierarchy"/>
    <dgm:cxn modelId="{14F3730F-E5CE-9F4A-ADBF-3DAEF9A10FCC}" type="presParOf" srcId="{826D77B0-31AD-C647-BFCD-3E3E30BD02C8}" destId="{650A06DE-18A8-8A4D-AF02-CE97BF3360E5}" srcOrd="0" destOrd="0" presId="urn:microsoft.com/office/officeart/2008/layout/HorizontalMultiLevelHierarchy"/>
    <dgm:cxn modelId="{A151583F-5A67-D94E-94FE-649FA8D0D683}" type="presParOf" srcId="{E1454C8A-CAC1-DA46-B37C-B34D734A350A}" destId="{B2F16689-BDBD-CB45-A4CB-2637599F383A}" srcOrd="5" destOrd="0" presId="urn:microsoft.com/office/officeart/2008/layout/HorizontalMultiLevelHierarchy"/>
    <dgm:cxn modelId="{B4061AA6-1CEB-DF40-8320-0D33988B0316}" type="presParOf" srcId="{B2F16689-BDBD-CB45-A4CB-2637599F383A}" destId="{E2E0BFFE-A3C5-7245-8826-857DC52B37D5}" srcOrd="0" destOrd="0" presId="urn:microsoft.com/office/officeart/2008/layout/HorizontalMultiLevelHierarchy"/>
    <dgm:cxn modelId="{0AE6578E-CDCC-CF4E-981B-9FDA3C64314C}" type="presParOf" srcId="{B2F16689-BDBD-CB45-A4CB-2637599F383A}" destId="{68681535-78EF-E740-A9C1-C7EBA8966262}" srcOrd="1" destOrd="0" presId="urn:microsoft.com/office/officeart/2008/layout/HorizontalMultiLevelHierarchy"/>
    <dgm:cxn modelId="{D185EFAA-1665-0C4D-A11B-050E891222C0}" type="presParOf" srcId="{E1454C8A-CAC1-DA46-B37C-B34D734A350A}" destId="{EF2DB5F0-67E5-9B44-95B9-1817FACF162A}" srcOrd="6" destOrd="0" presId="urn:microsoft.com/office/officeart/2008/layout/HorizontalMultiLevelHierarchy"/>
    <dgm:cxn modelId="{9E1715CD-BFC4-AF47-B079-ECA3191B1436}" type="presParOf" srcId="{EF2DB5F0-67E5-9B44-95B9-1817FACF162A}" destId="{5FD958B1-8B0F-0843-80F5-C7CA3ED6DE85}" srcOrd="0" destOrd="0" presId="urn:microsoft.com/office/officeart/2008/layout/HorizontalMultiLevelHierarchy"/>
    <dgm:cxn modelId="{A772E04D-2A33-2546-86FD-A56E1F4C21CF}" type="presParOf" srcId="{E1454C8A-CAC1-DA46-B37C-B34D734A350A}" destId="{12B91E9F-0EE6-6A49-9173-0842F8AE4226}" srcOrd="7" destOrd="0" presId="urn:microsoft.com/office/officeart/2008/layout/HorizontalMultiLevelHierarchy"/>
    <dgm:cxn modelId="{36F82CBC-AB4E-754B-A4E6-BB95BC749A93}" type="presParOf" srcId="{12B91E9F-0EE6-6A49-9173-0842F8AE4226}" destId="{144C53C4-17EB-F14A-A445-C06DF4C3540A}" srcOrd="0" destOrd="0" presId="urn:microsoft.com/office/officeart/2008/layout/HorizontalMultiLevelHierarchy"/>
    <dgm:cxn modelId="{B3BED873-8209-C84F-B506-AA4D6DBC0E2A}" type="presParOf" srcId="{12B91E9F-0EE6-6A49-9173-0842F8AE4226}" destId="{3CBDC646-C1DF-F64A-8B4F-AA8AE6739E04}" srcOrd="1" destOrd="0" presId="urn:microsoft.com/office/officeart/2008/layout/HorizontalMultiLevelHierarchy"/>
    <dgm:cxn modelId="{F8F2DA1D-301C-CC4E-8484-C7133B316BC5}" type="presParOf" srcId="{E1454C8A-CAC1-DA46-B37C-B34D734A350A}" destId="{0B43D3B5-57CE-C64B-8870-9FD77177F153}" srcOrd="8" destOrd="0" presId="urn:microsoft.com/office/officeart/2008/layout/HorizontalMultiLevelHierarchy"/>
    <dgm:cxn modelId="{8608D099-4DA2-C146-9AB3-EF9EB04232EF}" type="presParOf" srcId="{0B43D3B5-57CE-C64B-8870-9FD77177F153}" destId="{BE445C36-9547-2C40-91EA-9ADB81EE616D}" srcOrd="0" destOrd="0" presId="urn:microsoft.com/office/officeart/2008/layout/HorizontalMultiLevelHierarchy"/>
    <dgm:cxn modelId="{2372B7B6-5C98-7E4A-8FD9-99F820A7BBDD}" type="presParOf" srcId="{E1454C8A-CAC1-DA46-B37C-B34D734A350A}" destId="{09B611CE-3DC6-B74D-89F6-0732230747DD}" srcOrd="9" destOrd="0" presId="urn:microsoft.com/office/officeart/2008/layout/HorizontalMultiLevelHierarchy"/>
    <dgm:cxn modelId="{EE79B6F0-4C3B-7C4A-AEEB-D4DC3CB4A405}" type="presParOf" srcId="{09B611CE-3DC6-B74D-89F6-0732230747DD}" destId="{431A94DF-12CD-954A-932B-B5AD9D1348FF}" srcOrd="0" destOrd="0" presId="urn:microsoft.com/office/officeart/2008/layout/HorizontalMultiLevelHierarchy"/>
    <dgm:cxn modelId="{5C5ECAD4-298D-0F44-9D90-9EE1FDCE8DBD}" type="presParOf" srcId="{09B611CE-3DC6-B74D-89F6-0732230747DD}" destId="{07EBEE38-D62C-674C-A5C2-759D66E2C3CF}" srcOrd="1" destOrd="0" presId="urn:microsoft.com/office/officeart/2008/layout/HorizontalMultiLevelHierarchy"/>
    <dgm:cxn modelId="{A881E15E-38F4-FF46-89FB-D3EAD224B5FB}" type="presParOf" srcId="{E1454C8A-CAC1-DA46-B37C-B34D734A350A}" destId="{17862DD9-006F-AC4D-ABF4-96D969B24346}" srcOrd="10" destOrd="0" presId="urn:microsoft.com/office/officeart/2008/layout/HorizontalMultiLevelHierarchy"/>
    <dgm:cxn modelId="{760AE5F1-68D8-6840-800A-4C77FE73F316}" type="presParOf" srcId="{17862DD9-006F-AC4D-ABF4-96D969B24346}" destId="{14C5C67D-FAD3-654A-AFA7-F831CC367BA4}" srcOrd="0" destOrd="0" presId="urn:microsoft.com/office/officeart/2008/layout/HorizontalMultiLevelHierarchy"/>
    <dgm:cxn modelId="{C3C22A1A-219E-984C-A5F6-9D029A157A44}" type="presParOf" srcId="{E1454C8A-CAC1-DA46-B37C-B34D734A350A}" destId="{D3565033-1A0E-9549-9638-CE5F07D62CC6}" srcOrd="11" destOrd="0" presId="urn:microsoft.com/office/officeart/2008/layout/HorizontalMultiLevelHierarchy"/>
    <dgm:cxn modelId="{1C955452-9FB7-4B43-B603-A1D362FF32FA}" type="presParOf" srcId="{D3565033-1A0E-9549-9638-CE5F07D62CC6}" destId="{42802A13-2270-5040-83E1-A2BF81384B3D}" srcOrd="0" destOrd="0" presId="urn:microsoft.com/office/officeart/2008/layout/HorizontalMultiLevelHierarchy"/>
    <dgm:cxn modelId="{EE3640B6-6BF9-ED47-8C85-0048F91DFD2D}" type="presParOf" srcId="{D3565033-1A0E-9549-9638-CE5F07D62CC6}" destId="{28639C95-4BD3-D240-ACC1-3BB497D9FA3E}" srcOrd="1" destOrd="0" presId="urn:microsoft.com/office/officeart/2008/layout/HorizontalMultiLevelHierarchy"/>
    <dgm:cxn modelId="{9AB30588-4D37-0540-AE52-556F8029501D}" type="presParOf" srcId="{E1454C8A-CAC1-DA46-B37C-B34D734A350A}" destId="{369577CF-3EC7-BB4F-B42A-307F388C229A}" srcOrd="12" destOrd="0" presId="urn:microsoft.com/office/officeart/2008/layout/HorizontalMultiLevelHierarchy"/>
    <dgm:cxn modelId="{F3E09385-5E84-7348-B486-4224759AA7A6}" type="presParOf" srcId="{369577CF-3EC7-BB4F-B42A-307F388C229A}" destId="{4731CE9F-ED1D-4D46-8332-95E2E34E3D98}" srcOrd="0" destOrd="0" presId="urn:microsoft.com/office/officeart/2008/layout/HorizontalMultiLevelHierarchy"/>
    <dgm:cxn modelId="{E2F32C85-1FE9-184D-A7DE-F55BFCED8E11}" type="presParOf" srcId="{E1454C8A-CAC1-DA46-B37C-B34D734A350A}" destId="{18E19444-54E1-AB49-B02D-87380C8FA17D}" srcOrd="13" destOrd="0" presId="urn:microsoft.com/office/officeart/2008/layout/HorizontalMultiLevelHierarchy"/>
    <dgm:cxn modelId="{17CB6A81-9A2C-4F49-B526-AB8D8FD17A22}" type="presParOf" srcId="{18E19444-54E1-AB49-B02D-87380C8FA17D}" destId="{D081834B-9435-384B-98F9-800095300DCA}" srcOrd="0" destOrd="0" presId="urn:microsoft.com/office/officeart/2008/layout/HorizontalMultiLevelHierarchy"/>
    <dgm:cxn modelId="{F473EAAA-5BF4-2042-8D7F-D0B7CCEBA4D0}" type="presParOf" srcId="{18E19444-54E1-AB49-B02D-87380C8FA17D}" destId="{2FE0DCC5-1901-D042-9A79-842DBC8BA96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112153-8469-AD41-A386-146206F2FE99}" type="doc">
      <dgm:prSet loTypeId="urn:microsoft.com/office/officeart/2005/8/layout/matrix3" loCatId="" qsTypeId="urn:microsoft.com/office/officeart/2005/8/quickstyle/3D3" qsCatId="3D" csTypeId="urn:microsoft.com/office/officeart/2005/8/colors/accent1_2" csCatId="accent1" phldr="1"/>
      <dgm:spPr/>
    </dgm:pt>
    <dgm:pt modelId="{59661B6C-6DF2-6C4B-8520-7EA0AD4369EB}">
      <dgm:prSet phldrT="[Текст]" custT="1"/>
      <dgm:spPr/>
      <dgm:t>
        <a:bodyPr/>
        <a:lstStyle/>
        <a:p>
          <a:r>
            <a:rPr lang="ru-RU" sz="1400" smtClean="0">
              <a:solidFill>
                <a:srgbClr val="0070C0"/>
              </a:solidFill>
            </a:rPr>
            <a:t>Зміни до податкового кодексу </a:t>
          </a:r>
          <a:r>
            <a:rPr lang="mr-IN" sz="1400" smtClean="0">
              <a:solidFill>
                <a:srgbClr val="0070C0"/>
              </a:solidFill>
            </a:rPr>
            <a:t>–</a:t>
          </a:r>
          <a:r>
            <a:rPr lang="ru-RU" sz="1400" smtClean="0">
              <a:solidFill>
                <a:srgbClr val="0070C0"/>
              </a:solidFill>
            </a:rPr>
            <a:t> 30,4%</a:t>
          </a:r>
          <a:endParaRPr lang="ru-RU" sz="1400" dirty="0">
            <a:solidFill>
              <a:srgbClr val="0070C0"/>
            </a:solidFill>
          </a:endParaRPr>
        </a:p>
      </dgm:t>
    </dgm:pt>
    <dgm:pt modelId="{A854AB6C-4212-7C46-8161-66F7E611DE13}" type="parTrans" cxnId="{A5D5BFBE-9FAF-5D48-90F8-A7C64C9823A0}">
      <dgm:prSet/>
      <dgm:spPr/>
      <dgm:t>
        <a:bodyPr/>
        <a:lstStyle/>
        <a:p>
          <a:endParaRPr lang="ru-RU">
            <a:solidFill>
              <a:srgbClr val="0070C0"/>
            </a:solidFill>
          </a:endParaRPr>
        </a:p>
      </dgm:t>
    </dgm:pt>
    <dgm:pt modelId="{87901D8F-F31F-E141-87E7-0AA4D67B9057}" type="sibTrans" cxnId="{A5D5BFBE-9FAF-5D48-90F8-A7C64C9823A0}">
      <dgm:prSet/>
      <dgm:spPr/>
      <dgm:t>
        <a:bodyPr/>
        <a:lstStyle/>
        <a:p>
          <a:endParaRPr lang="ru-RU">
            <a:solidFill>
              <a:srgbClr val="0070C0"/>
            </a:solidFill>
          </a:endParaRPr>
        </a:p>
      </dgm:t>
    </dgm:pt>
    <dgm:pt modelId="{97323BA3-88CB-0F40-9613-6A9168FC4880}">
      <dgm:prSet phldrT="[Текст]" custT="1"/>
      <dgm:spPr/>
      <dgm:t>
        <a:bodyPr/>
        <a:lstStyle/>
        <a:p>
          <a:r>
            <a:rPr lang="ru-RU" sz="1400" smtClean="0">
              <a:solidFill>
                <a:srgbClr val="0070C0"/>
              </a:solidFill>
            </a:rPr>
            <a:t>Участь у розробці та реалізації програм підтримки бізнесу </a:t>
          </a:r>
          <a:r>
            <a:rPr lang="mr-IN" sz="1400" smtClean="0">
              <a:solidFill>
                <a:srgbClr val="0070C0"/>
              </a:solidFill>
            </a:rPr>
            <a:t>–</a:t>
          </a:r>
          <a:r>
            <a:rPr lang="ru-RU" sz="1400" smtClean="0">
              <a:solidFill>
                <a:srgbClr val="0070C0"/>
              </a:solidFill>
            </a:rPr>
            <a:t> 13,8%</a:t>
          </a:r>
          <a:endParaRPr lang="ru-RU" sz="1400" dirty="0">
            <a:solidFill>
              <a:srgbClr val="0070C0"/>
            </a:solidFill>
          </a:endParaRPr>
        </a:p>
      </dgm:t>
    </dgm:pt>
    <dgm:pt modelId="{3B539AC1-B80C-3446-BACC-C5E0EB938383}" type="parTrans" cxnId="{D837EB82-57AE-1E46-80D9-A7FE16317CFF}">
      <dgm:prSet/>
      <dgm:spPr/>
      <dgm:t>
        <a:bodyPr/>
        <a:lstStyle/>
        <a:p>
          <a:endParaRPr lang="ru-RU">
            <a:solidFill>
              <a:srgbClr val="0070C0"/>
            </a:solidFill>
          </a:endParaRPr>
        </a:p>
      </dgm:t>
    </dgm:pt>
    <dgm:pt modelId="{3B628F1E-0495-5242-84A8-735B195924A0}" type="sibTrans" cxnId="{D837EB82-57AE-1E46-80D9-A7FE16317CFF}">
      <dgm:prSet/>
      <dgm:spPr/>
      <dgm:t>
        <a:bodyPr/>
        <a:lstStyle/>
        <a:p>
          <a:endParaRPr lang="ru-RU">
            <a:solidFill>
              <a:srgbClr val="0070C0"/>
            </a:solidFill>
          </a:endParaRPr>
        </a:p>
      </dgm:t>
    </dgm:pt>
    <dgm:pt modelId="{E3407A8F-BA9E-A64C-93A0-2C6ED1C18022}">
      <dgm:prSet phldrT="[Текст]" custT="1"/>
      <dgm:spPr/>
      <dgm:t>
        <a:bodyPr/>
        <a:lstStyle/>
        <a:p>
          <a:r>
            <a:rPr lang="ru-RU" sz="1400" smtClean="0">
              <a:solidFill>
                <a:srgbClr val="0070C0"/>
              </a:solidFill>
            </a:rPr>
            <a:t>Налагодження контактів з інвесторами; сприяння у пошуку ринків збуту </a:t>
          </a:r>
          <a:r>
            <a:rPr lang="mr-IN" sz="1400" smtClean="0">
              <a:solidFill>
                <a:srgbClr val="0070C0"/>
              </a:solidFill>
            </a:rPr>
            <a:t>–</a:t>
          </a:r>
          <a:r>
            <a:rPr lang="ru-RU" sz="1400" smtClean="0">
              <a:solidFill>
                <a:srgbClr val="0070C0"/>
              </a:solidFill>
            </a:rPr>
            <a:t> 13,0</a:t>
          </a:r>
          <a:r>
            <a:rPr lang="ru-RU" sz="1000" smtClean="0">
              <a:solidFill>
                <a:srgbClr val="0070C0"/>
              </a:solidFill>
            </a:rPr>
            <a:t>%</a:t>
          </a:r>
          <a:endParaRPr lang="ru-RU" sz="1000" dirty="0">
            <a:solidFill>
              <a:srgbClr val="0070C0"/>
            </a:solidFill>
          </a:endParaRPr>
        </a:p>
      </dgm:t>
    </dgm:pt>
    <dgm:pt modelId="{F35426FB-AA4F-484E-9DE1-F83577725234}" type="parTrans" cxnId="{0CD33524-5D12-BF42-98F2-DAD8C7C38699}">
      <dgm:prSet/>
      <dgm:spPr/>
      <dgm:t>
        <a:bodyPr/>
        <a:lstStyle/>
        <a:p>
          <a:endParaRPr lang="ru-RU">
            <a:solidFill>
              <a:srgbClr val="0070C0"/>
            </a:solidFill>
          </a:endParaRPr>
        </a:p>
      </dgm:t>
    </dgm:pt>
    <dgm:pt modelId="{985108C6-23F8-B94F-A089-AFA753164128}" type="sibTrans" cxnId="{0CD33524-5D12-BF42-98F2-DAD8C7C38699}">
      <dgm:prSet/>
      <dgm:spPr/>
      <dgm:t>
        <a:bodyPr/>
        <a:lstStyle/>
        <a:p>
          <a:endParaRPr lang="ru-RU">
            <a:solidFill>
              <a:srgbClr val="0070C0"/>
            </a:solidFill>
          </a:endParaRPr>
        </a:p>
      </dgm:t>
    </dgm:pt>
    <dgm:pt modelId="{CA908183-D555-F146-8732-0BF4EE2C0E93}">
      <dgm:prSet custT="1"/>
      <dgm:spPr/>
      <dgm:t>
        <a:bodyPr/>
        <a:lstStyle/>
        <a:p>
          <a:r>
            <a:rPr lang="ru-RU" sz="1400" dirty="0" err="1" smtClean="0">
              <a:solidFill>
                <a:srgbClr val="0070C0"/>
              </a:solidFill>
            </a:rPr>
            <a:t>Надання</a:t>
          </a:r>
          <a:r>
            <a:rPr lang="ru-RU" sz="1400" dirty="0" smtClean="0">
              <a:solidFill>
                <a:srgbClr val="0070C0"/>
              </a:solidFill>
            </a:rPr>
            <a:t> </a:t>
          </a:r>
          <a:r>
            <a:rPr lang="ru-RU" sz="1400" dirty="0" err="1" smtClean="0">
              <a:solidFill>
                <a:srgbClr val="0070C0"/>
              </a:solidFill>
            </a:rPr>
            <a:t>консультативних</a:t>
          </a:r>
          <a:r>
            <a:rPr lang="ru-RU" sz="1400" dirty="0" smtClean="0">
              <a:solidFill>
                <a:srgbClr val="0070C0"/>
              </a:solidFill>
            </a:rPr>
            <a:t> </a:t>
          </a:r>
          <a:r>
            <a:rPr lang="ru-RU" sz="1400" dirty="0" err="1" smtClean="0">
              <a:solidFill>
                <a:srgbClr val="0070C0"/>
              </a:solidFill>
            </a:rPr>
            <a:t>послуг</a:t>
          </a:r>
          <a:r>
            <a:rPr lang="ru-RU" sz="1400" dirty="0" smtClean="0">
              <a:solidFill>
                <a:srgbClr val="0070C0"/>
              </a:solidFill>
            </a:rPr>
            <a:t> </a:t>
          </a:r>
          <a:r>
            <a:rPr lang="mr-IN" sz="1400" dirty="0" smtClean="0">
              <a:solidFill>
                <a:srgbClr val="0070C0"/>
              </a:solidFill>
            </a:rPr>
            <a:t>–</a:t>
          </a:r>
          <a:r>
            <a:rPr lang="ru-RU" sz="1400" dirty="0" smtClean="0">
              <a:solidFill>
                <a:srgbClr val="0070C0"/>
              </a:solidFill>
            </a:rPr>
            <a:t> 11.8%</a:t>
          </a:r>
          <a:endParaRPr lang="ru-RU" sz="1400" dirty="0">
            <a:solidFill>
              <a:srgbClr val="0070C0"/>
            </a:solidFill>
          </a:endParaRPr>
        </a:p>
      </dgm:t>
    </dgm:pt>
    <dgm:pt modelId="{6DBBE444-5B76-584C-9CC9-4F8A9A5ABAF2}" type="parTrans" cxnId="{51A17D5D-E21B-9D48-8ABB-0D55BB74028B}">
      <dgm:prSet/>
      <dgm:spPr/>
      <dgm:t>
        <a:bodyPr/>
        <a:lstStyle/>
        <a:p>
          <a:endParaRPr lang="ru-RU">
            <a:solidFill>
              <a:srgbClr val="0070C0"/>
            </a:solidFill>
          </a:endParaRPr>
        </a:p>
      </dgm:t>
    </dgm:pt>
    <dgm:pt modelId="{5B11ECF3-6A5D-7540-9640-F2C71DBBCCFE}" type="sibTrans" cxnId="{51A17D5D-E21B-9D48-8ABB-0D55BB74028B}">
      <dgm:prSet/>
      <dgm:spPr/>
      <dgm:t>
        <a:bodyPr/>
        <a:lstStyle/>
        <a:p>
          <a:endParaRPr lang="ru-RU">
            <a:solidFill>
              <a:srgbClr val="0070C0"/>
            </a:solidFill>
          </a:endParaRPr>
        </a:p>
      </dgm:t>
    </dgm:pt>
    <dgm:pt modelId="{2FA20AD7-1883-FA40-8A10-63D168FC80E2}" type="pres">
      <dgm:prSet presAssocID="{18112153-8469-AD41-A386-146206F2FE99}" presName="matrix" presStyleCnt="0">
        <dgm:presLayoutVars>
          <dgm:chMax val="1"/>
          <dgm:dir/>
          <dgm:resizeHandles val="exact"/>
        </dgm:presLayoutVars>
      </dgm:prSet>
      <dgm:spPr/>
    </dgm:pt>
    <dgm:pt modelId="{4B2498FB-86CA-D042-B39B-7C83715140FD}" type="pres">
      <dgm:prSet presAssocID="{18112153-8469-AD41-A386-146206F2FE99}" presName="diamond" presStyleLbl="bgShp" presStyleIdx="0" presStyleCnt="1"/>
      <dgm:spPr/>
    </dgm:pt>
    <dgm:pt modelId="{0BE8815A-A2D3-E441-AE3E-FC523765570A}" type="pres">
      <dgm:prSet presAssocID="{18112153-8469-AD41-A386-146206F2FE99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D4E999-F4EB-CE43-913E-2B9BBC860643}" type="pres">
      <dgm:prSet presAssocID="{18112153-8469-AD41-A386-146206F2FE99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129E92-FC38-504B-ACAA-3EEAD0756533}" type="pres">
      <dgm:prSet presAssocID="{18112153-8469-AD41-A386-146206F2FE99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E6A36E-6925-1B4F-9477-69736FE2DFAA}" type="pres">
      <dgm:prSet presAssocID="{18112153-8469-AD41-A386-146206F2FE99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14113C-15A1-2644-960D-780738BC4EDB}" type="presOf" srcId="{E3407A8F-BA9E-A64C-93A0-2C6ED1C18022}" destId="{50129E92-FC38-504B-ACAA-3EEAD0756533}" srcOrd="0" destOrd="0" presId="urn:microsoft.com/office/officeart/2005/8/layout/matrix3"/>
    <dgm:cxn modelId="{A5D5BFBE-9FAF-5D48-90F8-A7C64C9823A0}" srcId="{18112153-8469-AD41-A386-146206F2FE99}" destId="{59661B6C-6DF2-6C4B-8520-7EA0AD4369EB}" srcOrd="0" destOrd="0" parTransId="{A854AB6C-4212-7C46-8161-66F7E611DE13}" sibTransId="{87901D8F-F31F-E141-87E7-0AA4D67B9057}"/>
    <dgm:cxn modelId="{0CD33524-5D12-BF42-98F2-DAD8C7C38699}" srcId="{18112153-8469-AD41-A386-146206F2FE99}" destId="{E3407A8F-BA9E-A64C-93A0-2C6ED1C18022}" srcOrd="2" destOrd="0" parTransId="{F35426FB-AA4F-484E-9DE1-F83577725234}" sibTransId="{985108C6-23F8-B94F-A089-AFA753164128}"/>
    <dgm:cxn modelId="{51A17D5D-E21B-9D48-8ABB-0D55BB74028B}" srcId="{18112153-8469-AD41-A386-146206F2FE99}" destId="{CA908183-D555-F146-8732-0BF4EE2C0E93}" srcOrd="3" destOrd="0" parTransId="{6DBBE444-5B76-584C-9CC9-4F8A9A5ABAF2}" sibTransId="{5B11ECF3-6A5D-7540-9640-F2C71DBBCCFE}"/>
    <dgm:cxn modelId="{D837EB82-57AE-1E46-80D9-A7FE16317CFF}" srcId="{18112153-8469-AD41-A386-146206F2FE99}" destId="{97323BA3-88CB-0F40-9613-6A9168FC4880}" srcOrd="1" destOrd="0" parTransId="{3B539AC1-B80C-3446-BACC-C5E0EB938383}" sibTransId="{3B628F1E-0495-5242-84A8-735B195924A0}"/>
    <dgm:cxn modelId="{37F8EA3C-AB8B-664D-A316-BAB4B98A1F6C}" type="presOf" srcId="{97323BA3-88CB-0F40-9613-6A9168FC4880}" destId="{1BD4E999-F4EB-CE43-913E-2B9BBC860643}" srcOrd="0" destOrd="0" presId="urn:microsoft.com/office/officeart/2005/8/layout/matrix3"/>
    <dgm:cxn modelId="{C1EE78AE-30B9-6342-92BF-BE591998F2D2}" type="presOf" srcId="{CA908183-D555-F146-8732-0BF4EE2C0E93}" destId="{05E6A36E-6925-1B4F-9477-69736FE2DFAA}" srcOrd="0" destOrd="0" presId="urn:microsoft.com/office/officeart/2005/8/layout/matrix3"/>
    <dgm:cxn modelId="{F4E2AB75-62B9-D647-86F5-6314B5A1AA20}" type="presOf" srcId="{18112153-8469-AD41-A386-146206F2FE99}" destId="{2FA20AD7-1883-FA40-8A10-63D168FC80E2}" srcOrd="0" destOrd="0" presId="urn:microsoft.com/office/officeart/2005/8/layout/matrix3"/>
    <dgm:cxn modelId="{E21D3FA5-4B6F-394B-9357-912E89BF9AEC}" type="presOf" srcId="{59661B6C-6DF2-6C4B-8520-7EA0AD4369EB}" destId="{0BE8815A-A2D3-E441-AE3E-FC523765570A}" srcOrd="0" destOrd="0" presId="urn:microsoft.com/office/officeart/2005/8/layout/matrix3"/>
    <dgm:cxn modelId="{8BCFDD3A-A54B-5540-B10E-B57113F1617E}" type="presParOf" srcId="{2FA20AD7-1883-FA40-8A10-63D168FC80E2}" destId="{4B2498FB-86CA-D042-B39B-7C83715140FD}" srcOrd="0" destOrd="0" presId="urn:microsoft.com/office/officeart/2005/8/layout/matrix3"/>
    <dgm:cxn modelId="{254C58CE-57D0-764C-A3EE-826ED4411B72}" type="presParOf" srcId="{2FA20AD7-1883-FA40-8A10-63D168FC80E2}" destId="{0BE8815A-A2D3-E441-AE3E-FC523765570A}" srcOrd="1" destOrd="0" presId="urn:microsoft.com/office/officeart/2005/8/layout/matrix3"/>
    <dgm:cxn modelId="{9508878D-46C1-3549-A148-FB9755E79FCF}" type="presParOf" srcId="{2FA20AD7-1883-FA40-8A10-63D168FC80E2}" destId="{1BD4E999-F4EB-CE43-913E-2B9BBC860643}" srcOrd="2" destOrd="0" presId="urn:microsoft.com/office/officeart/2005/8/layout/matrix3"/>
    <dgm:cxn modelId="{45E4923F-4EEA-A94B-9577-6A5B8520D1D0}" type="presParOf" srcId="{2FA20AD7-1883-FA40-8A10-63D168FC80E2}" destId="{50129E92-FC38-504B-ACAA-3EEAD0756533}" srcOrd="3" destOrd="0" presId="urn:microsoft.com/office/officeart/2005/8/layout/matrix3"/>
    <dgm:cxn modelId="{9DAB4735-0276-194E-BEBC-A3C33A42B4E4}" type="presParOf" srcId="{2FA20AD7-1883-FA40-8A10-63D168FC80E2}" destId="{05E6A36E-6925-1B4F-9477-69736FE2DFA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9577CF-3EC7-BB4F-B42A-307F388C229A}">
      <dsp:nvSpPr>
        <dsp:cNvPr id="0" name=""/>
        <dsp:cNvSpPr/>
      </dsp:nvSpPr>
      <dsp:spPr>
        <a:xfrm>
          <a:off x="3333208" y="2262981"/>
          <a:ext cx="349267" cy="1996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4633" y="0"/>
              </a:lnTo>
              <a:lnTo>
                <a:pt x="174633" y="1996572"/>
              </a:lnTo>
              <a:lnTo>
                <a:pt x="349267" y="19965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3457169" y="3210595"/>
        <a:ext cx="101344" cy="101344"/>
      </dsp:txXfrm>
    </dsp:sp>
    <dsp:sp modelId="{17862DD9-006F-AC4D-ABF4-96D969B24346}">
      <dsp:nvSpPr>
        <dsp:cNvPr id="0" name=""/>
        <dsp:cNvSpPr/>
      </dsp:nvSpPr>
      <dsp:spPr>
        <a:xfrm>
          <a:off x="3333208" y="2262981"/>
          <a:ext cx="349267" cy="1331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4633" y="0"/>
              </a:lnTo>
              <a:lnTo>
                <a:pt x="174633" y="1331048"/>
              </a:lnTo>
              <a:lnTo>
                <a:pt x="349267" y="13310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473439" y="2894103"/>
        <a:ext cx="68805" cy="68805"/>
      </dsp:txXfrm>
    </dsp:sp>
    <dsp:sp modelId="{0B43D3B5-57CE-C64B-8870-9FD77177F153}">
      <dsp:nvSpPr>
        <dsp:cNvPr id="0" name=""/>
        <dsp:cNvSpPr/>
      </dsp:nvSpPr>
      <dsp:spPr>
        <a:xfrm>
          <a:off x="3333208" y="2262981"/>
          <a:ext cx="349267" cy="665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4633" y="0"/>
              </a:lnTo>
              <a:lnTo>
                <a:pt x="174633" y="665524"/>
              </a:lnTo>
              <a:lnTo>
                <a:pt x="349267" y="665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489051" y="2576953"/>
        <a:ext cx="37580" cy="37580"/>
      </dsp:txXfrm>
    </dsp:sp>
    <dsp:sp modelId="{EF2DB5F0-67E5-9B44-95B9-1817FACF162A}">
      <dsp:nvSpPr>
        <dsp:cNvPr id="0" name=""/>
        <dsp:cNvSpPr/>
      </dsp:nvSpPr>
      <dsp:spPr>
        <a:xfrm>
          <a:off x="3333208" y="2217261"/>
          <a:ext cx="34926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267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499110" y="2254249"/>
        <a:ext cx="17463" cy="17463"/>
      </dsp:txXfrm>
    </dsp:sp>
    <dsp:sp modelId="{826D77B0-31AD-C647-BFCD-3E3E30BD02C8}">
      <dsp:nvSpPr>
        <dsp:cNvPr id="0" name=""/>
        <dsp:cNvSpPr/>
      </dsp:nvSpPr>
      <dsp:spPr>
        <a:xfrm>
          <a:off x="3333208" y="1597457"/>
          <a:ext cx="349267" cy="665524"/>
        </a:xfrm>
        <a:custGeom>
          <a:avLst/>
          <a:gdLst/>
          <a:ahLst/>
          <a:cxnLst/>
          <a:rect l="0" t="0" r="0" b="0"/>
          <a:pathLst>
            <a:path>
              <a:moveTo>
                <a:pt x="0" y="665524"/>
              </a:moveTo>
              <a:lnTo>
                <a:pt x="174633" y="665524"/>
              </a:lnTo>
              <a:lnTo>
                <a:pt x="174633" y="0"/>
              </a:lnTo>
              <a:lnTo>
                <a:pt x="34926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489051" y="1911429"/>
        <a:ext cx="37580" cy="37580"/>
      </dsp:txXfrm>
    </dsp:sp>
    <dsp:sp modelId="{A31271E8-81E7-504E-9E47-9CB3788F5069}">
      <dsp:nvSpPr>
        <dsp:cNvPr id="0" name=""/>
        <dsp:cNvSpPr/>
      </dsp:nvSpPr>
      <dsp:spPr>
        <a:xfrm>
          <a:off x="3333208" y="931932"/>
          <a:ext cx="349267" cy="1331048"/>
        </a:xfrm>
        <a:custGeom>
          <a:avLst/>
          <a:gdLst/>
          <a:ahLst/>
          <a:cxnLst/>
          <a:rect l="0" t="0" r="0" b="0"/>
          <a:pathLst>
            <a:path>
              <a:moveTo>
                <a:pt x="0" y="1331048"/>
              </a:moveTo>
              <a:lnTo>
                <a:pt x="174633" y="1331048"/>
              </a:lnTo>
              <a:lnTo>
                <a:pt x="174633" y="0"/>
              </a:lnTo>
              <a:lnTo>
                <a:pt x="34926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473439" y="1563054"/>
        <a:ext cx="68805" cy="68805"/>
      </dsp:txXfrm>
    </dsp:sp>
    <dsp:sp modelId="{0C5A8B11-7940-B940-A0E7-9E94C8CD4F63}">
      <dsp:nvSpPr>
        <dsp:cNvPr id="0" name=""/>
        <dsp:cNvSpPr/>
      </dsp:nvSpPr>
      <dsp:spPr>
        <a:xfrm>
          <a:off x="3333208" y="266408"/>
          <a:ext cx="349267" cy="1996572"/>
        </a:xfrm>
        <a:custGeom>
          <a:avLst/>
          <a:gdLst/>
          <a:ahLst/>
          <a:cxnLst/>
          <a:rect l="0" t="0" r="0" b="0"/>
          <a:pathLst>
            <a:path>
              <a:moveTo>
                <a:pt x="0" y="1996572"/>
              </a:moveTo>
              <a:lnTo>
                <a:pt x="174633" y="1996572"/>
              </a:lnTo>
              <a:lnTo>
                <a:pt x="174633" y="0"/>
              </a:lnTo>
              <a:lnTo>
                <a:pt x="34926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3457169" y="1214022"/>
        <a:ext cx="101344" cy="101344"/>
      </dsp:txXfrm>
    </dsp:sp>
    <dsp:sp modelId="{D29D31DB-34FB-FF42-9641-F34FD16B4BA6}">
      <dsp:nvSpPr>
        <dsp:cNvPr id="0" name=""/>
        <dsp:cNvSpPr/>
      </dsp:nvSpPr>
      <dsp:spPr>
        <a:xfrm rot="16200000">
          <a:off x="1665894" y="1996771"/>
          <a:ext cx="2802207" cy="5324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solidFill>
                <a:schemeClr val="tx1"/>
              </a:solidFill>
            </a:rPr>
            <a:t>Ключові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smtClean="0">
              <a:solidFill>
                <a:schemeClr val="tx1"/>
              </a:solidFill>
            </a:rPr>
            <a:t>напрями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дій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1665894" y="1996771"/>
        <a:ext cx="2802207" cy="532419"/>
      </dsp:txXfrm>
    </dsp:sp>
    <dsp:sp modelId="{27DBF1F6-94CD-3C48-96F6-2ADFD6FB5D3E}">
      <dsp:nvSpPr>
        <dsp:cNvPr id="0" name=""/>
        <dsp:cNvSpPr/>
      </dsp:nvSpPr>
      <dsp:spPr>
        <a:xfrm>
          <a:off x="3682475" y="198"/>
          <a:ext cx="1746335" cy="5324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>
              <a:solidFill>
                <a:schemeClr val="tx1"/>
              </a:solidFill>
            </a:rPr>
            <a:t>Ефективне</a:t>
          </a:r>
          <a:r>
            <a:rPr lang="ru-RU" sz="1300" kern="1200" dirty="0" smtClean="0">
              <a:solidFill>
                <a:schemeClr val="tx1"/>
              </a:solidFill>
            </a:rPr>
            <a:t> </a:t>
          </a:r>
          <a:r>
            <a:rPr lang="ru-RU" sz="1300" kern="1200" dirty="0" err="1" smtClean="0">
              <a:solidFill>
                <a:schemeClr val="tx1"/>
              </a:solidFill>
            </a:rPr>
            <a:t>державне</a:t>
          </a:r>
          <a:r>
            <a:rPr lang="ru-RU" sz="1300" kern="1200" dirty="0" smtClean="0">
              <a:solidFill>
                <a:schemeClr val="tx1"/>
              </a:solidFill>
            </a:rPr>
            <a:t> </a:t>
          </a:r>
          <a:r>
            <a:rPr lang="ru-RU" sz="1300" kern="1200" dirty="0" err="1" smtClean="0">
              <a:solidFill>
                <a:schemeClr val="tx1"/>
              </a:solidFill>
            </a:rPr>
            <a:t>управління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3682475" y="198"/>
        <a:ext cx="1746335" cy="532419"/>
      </dsp:txXfrm>
    </dsp:sp>
    <dsp:sp modelId="{A4C68212-01BB-4843-BE35-3255007CCE07}">
      <dsp:nvSpPr>
        <dsp:cNvPr id="0" name=""/>
        <dsp:cNvSpPr/>
      </dsp:nvSpPr>
      <dsp:spPr>
        <a:xfrm>
          <a:off x="3682475" y="665723"/>
          <a:ext cx="1746335" cy="5324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>
              <a:solidFill>
                <a:schemeClr val="tx1"/>
              </a:solidFill>
            </a:rPr>
            <a:t>Стабільна</a:t>
          </a:r>
          <a:r>
            <a:rPr lang="ru-RU" sz="1300" kern="1200" dirty="0" smtClean="0">
              <a:solidFill>
                <a:schemeClr val="tx1"/>
              </a:solidFill>
            </a:rPr>
            <a:t> </a:t>
          </a:r>
          <a:r>
            <a:rPr lang="ru-RU" sz="1300" kern="1200" dirty="0" err="1" smtClean="0">
              <a:solidFill>
                <a:schemeClr val="tx1"/>
              </a:solidFill>
            </a:rPr>
            <a:t>макроекономічна</a:t>
          </a:r>
          <a:r>
            <a:rPr lang="ru-RU" sz="1300" kern="1200" dirty="0" smtClean="0">
              <a:solidFill>
                <a:schemeClr val="tx1"/>
              </a:solidFill>
            </a:rPr>
            <a:t> </a:t>
          </a:r>
          <a:r>
            <a:rPr lang="ru-RU" sz="1300" kern="1200" dirty="0" err="1" smtClean="0">
              <a:solidFill>
                <a:schemeClr val="tx1"/>
              </a:solidFill>
            </a:rPr>
            <a:t>політика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3682475" y="665723"/>
        <a:ext cx="1746335" cy="532419"/>
      </dsp:txXfrm>
    </dsp:sp>
    <dsp:sp modelId="{E2E0BFFE-A3C5-7245-8826-857DC52B37D5}">
      <dsp:nvSpPr>
        <dsp:cNvPr id="0" name=""/>
        <dsp:cNvSpPr/>
      </dsp:nvSpPr>
      <dsp:spPr>
        <a:xfrm>
          <a:off x="3682475" y="1331247"/>
          <a:ext cx="1746335" cy="5324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>
              <a:solidFill>
                <a:schemeClr val="tx1"/>
              </a:solidFill>
            </a:rPr>
            <a:t>Ефективне</a:t>
          </a:r>
          <a:r>
            <a:rPr lang="ru-RU" sz="1300" kern="1200" dirty="0" smtClean="0">
              <a:solidFill>
                <a:schemeClr val="tx1"/>
              </a:solidFill>
            </a:rPr>
            <a:t> </a:t>
          </a:r>
          <a:r>
            <a:rPr lang="ru-RU" sz="1300" kern="1200" dirty="0" err="1" smtClean="0">
              <a:solidFill>
                <a:schemeClr val="tx1"/>
              </a:solidFill>
            </a:rPr>
            <a:t>регуляторне</a:t>
          </a:r>
          <a:r>
            <a:rPr lang="ru-RU" sz="1300" kern="1200" dirty="0" smtClean="0">
              <a:solidFill>
                <a:schemeClr val="tx1"/>
              </a:solidFill>
            </a:rPr>
            <a:t> </a:t>
          </a:r>
          <a:r>
            <a:rPr lang="ru-RU" sz="1300" kern="1200" dirty="0" err="1" smtClean="0">
              <a:solidFill>
                <a:schemeClr val="tx1"/>
              </a:solidFill>
            </a:rPr>
            <a:t>забезпечення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3682475" y="1331247"/>
        <a:ext cx="1746335" cy="532419"/>
      </dsp:txXfrm>
    </dsp:sp>
    <dsp:sp modelId="{144C53C4-17EB-F14A-A445-C06DF4C3540A}">
      <dsp:nvSpPr>
        <dsp:cNvPr id="0" name=""/>
        <dsp:cNvSpPr/>
      </dsp:nvSpPr>
      <dsp:spPr>
        <a:xfrm>
          <a:off x="3682475" y="1996771"/>
          <a:ext cx="1746335" cy="5324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>
              <a:solidFill>
                <a:schemeClr val="tx1"/>
              </a:solidFill>
            </a:rPr>
            <a:t>Рівність</a:t>
          </a:r>
          <a:r>
            <a:rPr lang="ru-RU" sz="1300" kern="1200" dirty="0" smtClean="0">
              <a:solidFill>
                <a:schemeClr val="tx1"/>
              </a:solidFill>
            </a:rPr>
            <a:t> </a:t>
          </a:r>
          <a:r>
            <a:rPr lang="ru-RU" sz="1300" kern="1200" dirty="0" err="1" smtClean="0">
              <a:solidFill>
                <a:schemeClr val="tx1"/>
              </a:solidFill>
            </a:rPr>
            <a:t>усіх</a:t>
          </a:r>
          <a:r>
            <a:rPr lang="ru-RU" sz="1300" kern="1200" dirty="0" smtClean="0">
              <a:solidFill>
                <a:schemeClr val="tx1"/>
              </a:solidFill>
            </a:rPr>
            <a:t> перед законом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3682475" y="1996771"/>
        <a:ext cx="1746335" cy="532419"/>
      </dsp:txXfrm>
    </dsp:sp>
    <dsp:sp modelId="{431A94DF-12CD-954A-932B-B5AD9D1348FF}">
      <dsp:nvSpPr>
        <dsp:cNvPr id="0" name=""/>
        <dsp:cNvSpPr/>
      </dsp:nvSpPr>
      <dsp:spPr>
        <a:xfrm>
          <a:off x="3682475" y="2662296"/>
          <a:ext cx="1746335" cy="5324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>
              <a:solidFill>
                <a:schemeClr val="tx1"/>
              </a:solidFill>
            </a:rPr>
            <a:t>Чесна</a:t>
          </a:r>
          <a:r>
            <a:rPr lang="ru-RU" sz="1300" kern="1200" dirty="0" smtClean="0">
              <a:solidFill>
                <a:schemeClr val="tx1"/>
              </a:solidFill>
            </a:rPr>
            <a:t> </a:t>
          </a:r>
          <a:r>
            <a:rPr lang="ru-RU" sz="1300" kern="1200" dirty="0" err="1" smtClean="0">
              <a:solidFill>
                <a:schemeClr val="tx1"/>
              </a:solidFill>
            </a:rPr>
            <a:t>конкуренція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3682475" y="2662296"/>
        <a:ext cx="1746335" cy="532419"/>
      </dsp:txXfrm>
    </dsp:sp>
    <dsp:sp modelId="{42802A13-2270-5040-83E1-A2BF81384B3D}">
      <dsp:nvSpPr>
        <dsp:cNvPr id="0" name=""/>
        <dsp:cNvSpPr/>
      </dsp:nvSpPr>
      <dsp:spPr>
        <a:xfrm>
          <a:off x="3682475" y="3327820"/>
          <a:ext cx="1746335" cy="5324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>
              <a:solidFill>
                <a:schemeClr val="tx1"/>
              </a:solidFill>
            </a:rPr>
            <a:t>Підприємницька</a:t>
          </a:r>
          <a:r>
            <a:rPr lang="ru-RU" sz="1300" kern="1200" dirty="0" smtClean="0">
              <a:solidFill>
                <a:schemeClr val="tx1"/>
              </a:solidFill>
            </a:rPr>
            <a:t> культура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3682475" y="3327820"/>
        <a:ext cx="1746335" cy="532419"/>
      </dsp:txXfrm>
    </dsp:sp>
    <dsp:sp modelId="{D081834B-9435-384B-98F9-800095300DCA}">
      <dsp:nvSpPr>
        <dsp:cNvPr id="0" name=""/>
        <dsp:cNvSpPr/>
      </dsp:nvSpPr>
      <dsp:spPr>
        <a:xfrm>
          <a:off x="3682475" y="3993344"/>
          <a:ext cx="1746335" cy="5324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Мир та </a:t>
          </a:r>
          <a:r>
            <a:rPr lang="ru-RU" sz="1300" kern="1200" dirty="0" err="1" smtClean="0">
              <a:solidFill>
                <a:schemeClr val="tx1"/>
              </a:solidFill>
            </a:rPr>
            <a:t>стабільність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3682475" y="3993344"/>
        <a:ext cx="1746335" cy="5324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2498FB-86CA-D042-B39B-7C83715140FD}">
      <dsp:nvSpPr>
        <dsp:cNvPr id="0" name=""/>
        <dsp:cNvSpPr/>
      </dsp:nvSpPr>
      <dsp:spPr>
        <a:xfrm>
          <a:off x="761233" y="0"/>
          <a:ext cx="4287570" cy="428757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E8815A-A2D3-E441-AE3E-FC523765570A}">
      <dsp:nvSpPr>
        <dsp:cNvPr id="0" name=""/>
        <dsp:cNvSpPr/>
      </dsp:nvSpPr>
      <dsp:spPr>
        <a:xfrm>
          <a:off x="1168552" y="407319"/>
          <a:ext cx="1672152" cy="167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solidFill>
                <a:srgbClr val="0070C0"/>
              </a:solidFill>
            </a:rPr>
            <a:t>Зміни до податкового кодексу </a:t>
          </a:r>
          <a:r>
            <a:rPr lang="mr-IN" sz="1400" kern="1200" smtClean="0">
              <a:solidFill>
                <a:srgbClr val="0070C0"/>
              </a:solidFill>
            </a:rPr>
            <a:t>–</a:t>
          </a:r>
          <a:r>
            <a:rPr lang="ru-RU" sz="1400" kern="1200" smtClean="0">
              <a:solidFill>
                <a:srgbClr val="0070C0"/>
              </a:solidFill>
            </a:rPr>
            <a:t> 30,4%</a:t>
          </a:r>
          <a:endParaRPr lang="ru-RU" sz="1400" kern="1200" dirty="0">
            <a:solidFill>
              <a:srgbClr val="0070C0"/>
            </a:solidFill>
          </a:endParaRPr>
        </a:p>
      </dsp:txBody>
      <dsp:txXfrm>
        <a:off x="1250180" y="488947"/>
        <a:ext cx="1508896" cy="1508896"/>
      </dsp:txXfrm>
    </dsp:sp>
    <dsp:sp modelId="{1BD4E999-F4EB-CE43-913E-2B9BBC860643}">
      <dsp:nvSpPr>
        <dsp:cNvPr id="0" name=""/>
        <dsp:cNvSpPr/>
      </dsp:nvSpPr>
      <dsp:spPr>
        <a:xfrm>
          <a:off x="2969332" y="407319"/>
          <a:ext cx="1672152" cy="167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solidFill>
                <a:srgbClr val="0070C0"/>
              </a:solidFill>
            </a:rPr>
            <a:t>Участь у розробці та реалізації програм підтримки бізнесу </a:t>
          </a:r>
          <a:r>
            <a:rPr lang="mr-IN" sz="1400" kern="1200" smtClean="0">
              <a:solidFill>
                <a:srgbClr val="0070C0"/>
              </a:solidFill>
            </a:rPr>
            <a:t>–</a:t>
          </a:r>
          <a:r>
            <a:rPr lang="ru-RU" sz="1400" kern="1200" smtClean="0">
              <a:solidFill>
                <a:srgbClr val="0070C0"/>
              </a:solidFill>
            </a:rPr>
            <a:t> 13,8%</a:t>
          </a:r>
          <a:endParaRPr lang="ru-RU" sz="1400" kern="1200" dirty="0">
            <a:solidFill>
              <a:srgbClr val="0070C0"/>
            </a:solidFill>
          </a:endParaRPr>
        </a:p>
      </dsp:txBody>
      <dsp:txXfrm>
        <a:off x="3050960" y="488947"/>
        <a:ext cx="1508896" cy="1508896"/>
      </dsp:txXfrm>
    </dsp:sp>
    <dsp:sp modelId="{50129E92-FC38-504B-ACAA-3EEAD0756533}">
      <dsp:nvSpPr>
        <dsp:cNvPr id="0" name=""/>
        <dsp:cNvSpPr/>
      </dsp:nvSpPr>
      <dsp:spPr>
        <a:xfrm>
          <a:off x="1168552" y="2208098"/>
          <a:ext cx="1672152" cy="167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solidFill>
                <a:srgbClr val="0070C0"/>
              </a:solidFill>
            </a:rPr>
            <a:t>Налагодження контактів з інвесторами; сприяння у пошуку ринків збуту </a:t>
          </a:r>
          <a:r>
            <a:rPr lang="mr-IN" sz="1400" kern="1200" smtClean="0">
              <a:solidFill>
                <a:srgbClr val="0070C0"/>
              </a:solidFill>
            </a:rPr>
            <a:t>–</a:t>
          </a:r>
          <a:r>
            <a:rPr lang="ru-RU" sz="1400" kern="1200" smtClean="0">
              <a:solidFill>
                <a:srgbClr val="0070C0"/>
              </a:solidFill>
            </a:rPr>
            <a:t> 13,0</a:t>
          </a:r>
          <a:r>
            <a:rPr lang="ru-RU" sz="1000" kern="1200" smtClean="0">
              <a:solidFill>
                <a:srgbClr val="0070C0"/>
              </a:solidFill>
            </a:rPr>
            <a:t>%</a:t>
          </a:r>
          <a:endParaRPr lang="ru-RU" sz="1000" kern="1200" dirty="0">
            <a:solidFill>
              <a:srgbClr val="0070C0"/>
            </a:solidFill>
          </a:endParaRPr>
        </a:p>
      </dsp:txBody>
      <dsp:txXfrm>
        <a:off x="1250180" y="2289726"/>
        <a:ext cx="1508896" cy="1508896"/>
      </dsp:txXfrm>
    </dsp:sp>
    <dsp:sp modelId="{05E6A36E-6925-1B4F-9477-69736FE2DFAA}">
      <dsp:nvSpPr>
        <dsp:cNvPr id="0" name=""/>
        <dsp:cNvSpPr/>
      </dsp:nvSpPr>
      <dsp:spPr>
        <a:xfrm>
          <a:off x="2969332" y="2208098"/>
          <a:ext cx="1672152" cy="167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rgbClr val="0070C0"/>
              </a:solidFill>
            </a:rPr>
            <a:t>Надання</a:t>
          </a:r>
          <a:r>
            <a:rPr lang="ru-RU" sz="1400" kern="1200" dirty="0" smtClean="0">
              <a:solidFill>
                <a:srgbClr val="0070C0"/>
              </a:solidFill>
            </a:rPr>
            <a:t> </a:t>
          </a:r>
          <a:r>
            <a:rPr lang="ru-RU" sz="1400" kern="1200" dirty="0" err="1" smtClean="0">
              <a:solidFill>
                <a:srgbClr val="0070C0"/>
              </a:solidFill>
            </a:rPr>
            <a:t>консультативних</a:t>
          </a:r>
          <a:r>
            <a:rPr lang="ru-RU" sz="1400" kern="1200" dirty="0" smtClean="0">
              <a:solidFill>
                <a:srgbClr val="0070C0"/>
              </a:solidFill>
            </a:rPr>
            <a:t> </a:t>
          </a:r>
          <a:r>
            <a:rPr lang="ru-RU" sz="1400" kern="1200" dirty="0" err="1" smtClean="0">
              <a:solidFill>
                <a:srgbClr val="0070C0"/>
              </a:solidFill>
            </a:rPr>
            <a:t>послуг</a:t>
          </a:r>
          <a:r>
            <a:rPr lang="ru-RU" sz="1400" kern="1200" dirty="0" smtClean="0">
              <a:solidFill>
                <a:srgbClr val="0070C0"/>
              </a:solidFill>
            </a:rPr>
            <a:t> </a:t>
          </a:r>
          <a:r>
            <a:rPr lang="mr-IN" sz="1400" kern="1200" dirty="0" smtClean="0">
              <a:solidFill>
                <a:srgbClr val="0070C0"/>
              </a:solidFill>
            </a:rPr>
            <a:t>–</a:t>
          </a:r>
          <a:r>
            <a:rPr lang="ru-RU" sz="1400" kern="1200" dirty="0" smtClean="0">
              <a:solidFill>
                <a:srgbClr val="0070C0"/>
              </a:solidFill>
            </a:rPr>
            <a:t> 11.8%</a:t>
          </a:r>
          <a:endParaRPr lang="ru-RU" sz="1400" kern="1200" dirty="0">
            <a:solidFill>
              <a:srgbClr val="0070C0"/>
            </a:solidFill>
          </a:endParaRPr>
        </a:p>
      </dsp:txBody>
      <dsp:txXfrm>
        <a:off x="3050960" y="2289726"/>
        <a:ext cx="1508896" cy="15088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defTabSz="915988" eaLnBrk="1" hangingPunct="1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defTabSz="915988" eaLnBrk="1" hangingPunct="1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C035B152-907C-4674-B335-DAB6BB1622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068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defTabSz="915988" eaLnBrk="1" hangingPunct="1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53000" cy="37147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0113"/>
            <a:ext cx="4981575" cy="4465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defTabSz="915988" eaLnBrk="1" hangingPunct="1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950F37D4-185F-4B48-B624-E4993F7F39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709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193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84AA6-7CEC-498A-934E-25CE0FD701A8}" type="datetimeFigureOut">
              <a:rPr lang="ru-RU"/>
              <a:pPr>
                <a:defRPr/>
              </a:pPr>
              <a:t>14.11.2017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FF9F4-62D2-41D9-8AAE-98C25DB9B1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759967"/>
      </p:ext>
    </p:extLst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D94EB-2133-44E4-BD55-F841F24E2912}" type="datetimeFigureOut">
              <a:rPr lang="ru-RU"/>
              <a:pPr>
                <a:defRPr/>
              </a:pPr>
              <a:t>14.11.2017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211BA-D7BF-4760-963F-D7A00354DD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674148"/>
      </p:ext>
    </p:extLst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98A4C-2A4E-44BA-AD85-BC899C725A0F}" type="datetimeFigureOut">
              <a:rPr lang="ru-RU"/>
              <a:pPr>
                <a:defRPr/>
              </a:pPr>
              <a:t>14.11.2017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A4066-D404-4818-8D61-72B9C9073E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51212"/>
      </p:ext>
    </p:extLst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F540D-48BC-4407-B4C9-49581CB8D29C}" type="datetimeFigureOut">
              <a:rPr lang="ru-RU"/>
              <a:pPr>
                <a:defRPr/>
              </a:pPr>
              <a:t>14.11.2017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D195D-12F6-475E-8434-86490A3817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2082"/>
      </p:ext>
    </p:extLst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B7576-027E-4A36-996B-D759B1617B99}" type="datetimeFigureOut">
              <a:rPr lang="ru-RU"/>
              <a:pPr>
                <a:defRPr/>
              </a:pPr>
              <a:t>14.11.2017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0A942-F301-483C-AC42-D6BFC1676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317452"/>
      </p:ext>
    </p:extLst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9C1E1-7888-4C4C-B20C-9F356BF5F99C}" type="datetimeFigureOut">
              <a:rPr lang="ru-RU"/>
              <a:pPr>
                <a:defRPr/>
              </a:pPr>
              <a:t>14.11.2017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717C1-924B-4584-8A7F-37B5651EE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951108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46311-7AC6-4139-AFE9-7F6B75439D44}" type="datetimeFigureOut">
              <a:rPr lang="ru-RU"/>
              <a:pPr>
                <a:defRPr/>
              </a:pPr>
              <a:t>14.11.2017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49ADC-DD34-44D8-A9AB-4D31B68F20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695626"/>
      </p:ext>
    </p:extLst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109A2-9EDD-43FE-8CBA-877768011828}" type="datetimeFigureOut">
              <a:rPr lang="ru-RU"/>
              <a:pPr>
                <a:defRPr/>
              </a:pPr>
              <a:t>14.11.2017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7C3F5-0BCF-43D6-A71B-B7B724F10C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476328"/>
      </p:ext>
    </p:extLst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D92F0-8625-46E4-9C08-36E60831EDDE}" type="datetimeFigureOut">
              <a:rPr lang="ru-RU"/>
              <a:pPr>
                <a:defRPr/>
              </a:pPr>
              <a:t>14.11.2017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9A40-BF69-4C56-BAAD-6C66A0B036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463040"/>
      </p:ext>
    </p:extLst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3C9C5-63CF-4619-8B38-5D7C8EE6FFC2}" type="datetimeFigureOut">
              <a:rPr lang="ru-RU"/>
              <a:pPr>
                <a:defRPr/>
              </a:pPr>
              <a:t>14.11.2017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BE8BD-0EC4-42C1-A91A-5FEDF3BE3C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095289"/>
      </p:ext>
    </p:extLst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758B7-419B-4CDA-8325-6F585CC0D67F}" type="datetimeFigureOut">
              <a:rPr lang="ru-RU"/>
              <a:pPr>
                <a:defRPr/>
              </a:pPr>
              <a:t>14.11.2017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3DC32-8F3F-4EB7-85C8-272D783F5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266921"/>
      </p:ext>
    </p:extLst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0580C-002A-4B40-B67A-769893CE53AA}" type="datetimeFigureOut">
              <a:rPr lang="ru-RU"/>
              <a:pPr>
                <a:defRPr/>
              </a:pPr>
              <a:t>14.11.2017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6D107-373C-4854-9D34-D17C657A5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003142"/>
      </p:ext>
    </p:extLst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7A06-92A7-49E0-B2A3-6821A85C0BA3}" type="datetimeFigureOut">
              <a:rPr lang="ru-RU"/>
              <a:pPr>
                <a:defRPr/>
              </a:pPr>
              <a:t>14.11.2017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E7379-DDCA-4733-968E-D4C4A39D7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250387"/>
      </p:ext>
    </p:extLst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B9AC1-5FB9-4E1C-9C38-8295B83E30AD}" type="datetimeFigureOut">
              <a:rPr lang="ru-RU"/>
              <a:pPr>
                <a:defRPr/>
              </a:pPr>
              <a:t>14.11.2017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C3A03-2E3D-447D-AA9C-89AB41C71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75794"/>
      </p:ext>
    </p:extLst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F830656-7C46-4498-9B6E-56EA7306B085}" type="datetimeFigureOut">
              <a:rPr lang="ru-RU"/>
              <a:pPr>
                <a:defRPr/>
              </a:pPr>
              <a:t>14.11.2017</a:t>
            </a:fld>
            <a:endParaRPr lang="ru-RU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3BACA9A-DA1D-4C4F-A692-A4FC272593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15"/>
          <p:cNvGrpSpPr>
            <a:grpSpLocks/>
          </p:cNvGrpSpPr>
          <p:nvPr/>
        </p:nvGrpSpPr>
        <p:grpSpPr bwMode="auto">
          <a:xfrm>
            <a:off x="892175" y="206375"/>
            <a:ext cx="7342188" cy="387350"/>
            <a:chOff x="720" y="96"/>
            <a:chExt cx="5040" cy="244"/>
          </a:xfrm>
        </p:grpSpPr>
        <p:sp>
          <p:nvSpPr>
            <p:cNvPr id="1034" name="Rectangle 16"/>
            <p:cNvSpPr>
              <a:spLocks noChangeArrowheads="1"/>
            </p:cNvSpPr>
            <p:nvPr/>
          </p:nvSpPr>
          <p:spPr bwMode="auto">
            <a:xfrm>
              <a:off x="720" y="96"/>
              <a:ext cx="5028" cy="2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ru-RU" sz="1600" b="1" smtClean="0">
                <a:latin typeface="Times New Roman" pitchFamily="18" charset="0"/>
              </a:endParaRPr>
            </a:p>
          </p:txBody>
        </p:sp>
        <p:sp>
          <p:nvSpPr>
            <p:cNvPr id="1035" name="Rectangle 17"/>
            <p:cNvSpPr>
              <a:spLocks noChangeArrowheads="1"/>
            </p:cNvSpPr>
            <p:nvPr/>
          </p:nvSpPr>
          <p:spPr bwMode="auto">
            <a:xfrm>
              <a:off x="732" y="96"/>
              <a:ext cx="5028" cy="7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ru-RU" sz="1600" b="1" smtClean="0">
                <a:latin typeface="Times New Roman" pitchFamily="18" charset="0"/>
              </a:endParaRPr>
            </a:p>
          </p:txBody>
        </p:sp>
        <p:sp>
          <p:nvSpPr>
            <p:cNvPr id="1036" name="Freeform 18"/>
            <p:cNvSpPr>
              <a:spLocks/>
            </p:cNvSpPr>
            <p:nvPr/>
          </p:nvSpPr>
          <p:spPr bwMode="auto">
            <a:xfrm>
              <a:off x="819" y="126"/>
              <a:ext cx="2444" cy="63"/>
            </a:xfrm>
            <a:custGeom>
              <a:avLst/>
              <a:gdLst>
                <a:gd name="T0" fmla="*/ 2387 w 2444"/>
                <a:gd name="T1" fmla="*/ 12 h 63"/>
                <a:gd name="T2" fmla="*/ 2279 w 2444"/>
                <a:gd name="T3" fmla="*/ 38 h 63"/>
                <a:gd name="T4" fmla="*/ 2193 w 2444"/>
                <a:gd name="T5" fmla="*/ 16 h 63"/>
                <a:gd name="T6" fmla="*/ 2113 w 2444"/>
                <a:gd name="T7" fmla="*/ 2 h 63"/>
                <a:gd name="T8" fmla="*/ 2023 w 2444"/>
                <a:gd name="T9" fmla="*/ 29 h 63"/>
                <a:gd name="T10" fmla="*/ 1928 w 2444"/>
                <a:gd name="T11" fmla="*/ 33 h 63"/>
                <a:gd name="T12" fmla="*/ 1847 w 2444"/>
                <a:gd name="T13" fmla="*/ 6 h 63"/>
                <a:gd name="T14" fmla="*/ 1788 w 2444"/>
                <a:gd name="T15" fmla="*/ 5 h 63"/>
                <a:gd name="T16" fmla="*/ 1724 w 2444"/>
                <a:gd name="T17" fmla="*/ 26 h 63"/>
                <a:gd name="T18" fmla="*/ 1654 w 2444"/>
                <a:gd name="T19" fmla="*/ 40 h 63"/>
                <a:gd name="T20" fmla="*/ 1568 w 2444"/>
                <a:gd name="T21" fmla="*/ 17 h 63"/>
                <a:gd name="T22" fmla="*/ 1505 w 2444"/>
                <a:gd name="T23" fmla="*/ 2 h 63"/>
                <a:gd name="T24" fmla="*/ 1441 w 2444"/>
                <a:gd name="T25" fmla="*/ 16 h 63"/>
                <a:gd name="T26" fmla="*/ 1339 w 2444"/>
                <a:gd name="T27" fmla="*/ 40 h 63"/>
                <a:gd name="T28" fmla="*/ 1253 w 2444"/>
                <a:gd name="T29" fmla="*/ 20 h 63"/>
                <a:gd name="T30" fmla="*/ 1188 w 2444"/>
                <a:gd name="T31" fmla="*/ 2 h 63"/>
                <a:gd name="T32" fmla="*/ 1103 w 2444"/>
                <a:gd name="T33" fmla="*/ 24 h 63"/>
                <a:gd name="T34" fmla="*/ 1003 w 2444"/>
                <a:gd name="T35" fmla="*/ 40 h 63"/>
                <a:gd name="T36" fmla="*/ 920 w 2444"/>
                <a:gd name="T37" fmla="*/ 12 h 63"/>
                <a:gd name="T38" fmla="*/ 858 w 2444"/>
                <a:gd name="T39" fmla="*/ 5 h 63"/>
                <a:gd name="T40" fmla="*/ 765 w 2444"/>
                <a:gd name="T41" fmla="*/ 32 h 63"/>
                <a:gd name="T42" fmla="*/ 669 w 2444"/>
                <a:gd name="T43" fmla="*/ 36 h 63"/>
                <a:gd name="T44" fmla="*/ 587 w 2444"/>
                <a:gd name="T45" fmla="*/ 8 h 63"/>
                <a:gd name="T46" fmla="*/ 544 w 2444"/>
                <a:gd name="T47" fmla="*/ 5 h 63"/>
                <a:gd name="T48" fmla="*/ 450 w 2444"/>
                <a:gd name="T49" fmla="*/ 33 h 63"/>
                <a:gd name="T50" fmla="*/ 353 w 2444"/>
                <a:gd name="T51" fmla="*/ 37 h 63"/>
                <a:gd name="T52" fmla="*/ 271 w 2444"/>
                <a:gd name="T53" fmla="*/ 10 h 63"/>
                <a:gd name="T54" fmla="*/ 190 w 2444"/>
                <a:gd name="T55" fmla="*/ 16 h 63"/>
                <a:gd name="T56" fmla="*/ 90 w 2444"/>
                <a:gd name="T57" fmla="*/ 42 h 63"/>
                <a:gd name="T58" fmla="*/ 0 w 2444"/>
                <a:gd name="T59" fmla="*/ 24 h 63"/>
                <a:gd name="T60" fmla="*/ 48 w 2444"/>
                <a:gd name="T61" fmla="*/ 59 h 63"/>
                <a:gd name="T62" fmla="*/ 147 w 2444"/>
                <a:gd name="T63" fmla="*/ 50 h 63"/>
                <a:gd name="T64" fmla="*/ 235 w 2444"/>
                <a:gd name="T65" fmla="*/ 25 h 63"/>
                <a:gd name="T66" fmla="*/ 316 w 2444"/>
                <a:gd name="T67" fmla="*/ 42 h 63"/>
                <a:gd name="T68" fmla="*/ 405 w 2444"/>
                <a:gd name="T69" fmla="*/ 60 h 63"/>
                <a:gd name="T70" fmla="*/ 504 w 2444"/>
                <a:gd name="T71" fmla="*/ 34 h 63"/>
                <a:gd name="T72" fmla="*/ 559 w 2444"/>
                <a:gd name="T73" fmla="*/ 24 h 63"/>
                <a:gd name="T74" fmla="*/ 633 w 2444"/>
                <a:gd name="T75" fmla="*/ 44 h 63"/>
                <a:gd name="T76" fmla="*/ 721 w 2444"/>
                <a:gd name="T77" fmla="*/ 60 h 63"/>
                <a:gd name="T78" fmla="*/ 821 w 2444"/>
                <a:gd name="T79" fmla="*/ 35 h 63"/>
                <a:gd name="T80" fmla="*/ 901 w 2444"/>
                <a:gd name="T81" fmla="*/ 26 h 63"/>
                <a:gd name="T82" fmla="*/ 983 w 2444"/>
                <a:gd name="T83" fmla="*/ 54 h 63"/>
                <a:gd name="T84" fmla="*/ 1080 w 2444"/>
                <a:gd name="T85" fmla="*/ 51 h 63"/>
                <a:gd name="T86" fmla="*/ 1172 w 2444"/>
                <a:gd name="T87" fmla="*/ 24 h 63"/>
                <a:gd name="T88" fmla="*/ 1253 w 2444"/>
                <a:gd name="T89" fmla="*/ 37 h 63"/>
                <a:gd name="T90" fmla="*/ 1339 w 2444"/>
                <a:gd name="T91" fmla="*/ 59 h 63"/>
                <a:gd name="T92" fmla="*/ 1439 w 2444"/>
                <a:gd name="T93" fmla="*/ 35 h 63"/>
                <a:gd name="T94" fmla="*/ 1504 w 2444"/>
                <a:gd name="T95" fmla="*/ 21 h 63"/>
                <a:gd name="T96" fmla="*/ 1569 w 2444"/>
                <a:gd name="T97" fmla="*/ 38 h 63"/>
                <a:gd name="T98" fmla="*/ 1655 w 2444"/>
                <a:gd name="T99" fmla="*/ 59 h 63"/>
                <a:gd name="T100" fmla="*/ 1725 w 2444"/>
                <a:gd name="T101" fmla="*/ 46 h 63"/>
                <a:gd name="T102" fmla="*/ 1788 w 2444"/>
                <a:gd name="T103" fmla="*/ 25 h 63"/>
                <a:gd name="T104" fmla="*/ 1847 w 2444"/>
                <a:gd name="T105" fmla="*/ 24 h 63"/>
                <a:gd name="T106" fmla="*/ 1929 w 2444"/>
                <a:gd name="T107" fmla="*/ 52 h 63"/>
                <a:gd name="T108" fmla="*/ 2023 w 2444"/>
                <a:gd name="T109" fmla="*/ 49 h 63"/>
                <a:gd name="T110" fmla="*/ 2113 w 2444"/>
                <a:gd name="T111" fmla="*/ 22 h 63"/>
                <a:gd name="T112" fmla="*/ 2193 w 2444"/>
                <a:gd name="T113" fmla="*/ 35 h 63"/>
                <a:gd name="T114" fmla="*/ 2279 w 2444"/>
                <a:gd name="T115" fmla="*/ 57 h 63"/>
                <a:gd name="T116" fmla="*/ 2387 w 2444"/>
                <a:gd name="T117" fmla="*/ 33 h 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3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3" y="4"/>
                  </a:lnTo>
                  <a:lnTo>
                    <a:pt x="2405" y="7"/>
                  </a:lnTo>
                  <a:lnTo>
                    <a:pt x="2396" y="10"/>
                  </a:lnTo>
                  <a:lnTo>
                    <a:pt x="2387" y="12"/>
                  </a:lnTo>
                  <a:lnTo>
                    <a:pt x="2377" y="15"/>
                  </a:lnTo>
                  <a:lnTo>
                    <a:pt x="2366" y="20"/>
                  </a:lnTo>
                  <a:lnTo>
                    <a:pt x="2353" y="24"/>
                  </a:lnTo>
                  <a:lnTo>
                    <a:pt x="2341" y="27"/>
                  </a:lnTo>
                  <a:lnTo>
                    <a:pt x="2328" y="31"/>
                  </a:lnTo>
                  <a:lnTo>
                    <a:pt x="2316" y="34"/>
                  </a:lnTo>
                  <a:lnTo>
                    <a:pt x="2303" y="36"/>
                  </a:lnTo>
                  <a:lnTo>
                    <a:pt x="2291" y="37"/>
                  </a:lnTo>
                  <a:lnTo>
                    <a:pt x="2279" y="38"/>
                  </a:lnTo>
                  <a:lnTo>
                    <a:pt x="2268" y="37"/>
                  </a:lnTo>
                  <a:lnTo>
                    <a:pt x="2258" y="37"/>
                  </a:lnTo>
                  <a:lnTo>
                    <a:pt x="2247" y="34"/>
                  </a:lnTo>
                  <a:lnTo>
                    <a:pt x="2238" y="32"/>
                  </a:lnTo>
                  <a:lnTo>
                    <a:pt x="2229" y="29"/>
                  </a:lnTo>
                  <a:lnTo>
                    <a:pt x="2219" y="26"/>
                  </a:lnTo>
                  <a:lnTo>
                    <a:pt x="2211" y="22"/>
                  </a:lnTo>
                  <a:lnTo>
                    <a:pt x="2201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6" y="7"/>
                  </a:lnTo>
                  <a:lnTo>
                    <a:pt x="2156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8" y="1"/>
                  </a:lnTo>
                  <a:lnTo>
                    <a:pt x="2121" y="1"/>
                  </a:lnTo>
                  <a:lnTo>
                    <a:pt x="2113" y="2"/>
                  </a:lnTo>
                  <a:lnTo>
                    <a:pt x="2104" y="4"/>
                  </a:lnTo>
                  <a:lnTo>
                    <a:pt x="2096" y="7"/>
                  </a:lnTo>
                  <a:lnTo>
                    <a:pt x="2086" y="10"/>
                  </a:lnTo>
                  <a:lnTo>
                    <a:pt x="2076" y="12"/>
                  </a:lnTo>
                  <a:lnTo>
                    <a:pt x="2066" y="16"/>
                  </a:lnTo>
                  <a:lnTo>
                    <a:pt x="2056" y="20"/>
                  </a:lnTo>
                  <a:lnTo>
                    <a:pt x="2045" y="23"/>
                  </a:lnTo>
                  <a:lnTo>
                    <a:pt x="2034" y="27"/>
                  </a:lnTo>
                  <a:lnTo>
                    <a:pt x="2023" y="29"/>
                  </a:lnTo>
                  <a:lnTo>
                    <a:pt x="2012" y="33"/>
                  </a:lnTo>
                  <a:lnTo>
                    <a:pt x="2002" y="35"/>
                  </a:lnTo>
                  <a:lnTo>
                    <a:pt x="1991" y="37"/>
                  </a:lnTo>
                  <a:lnTo>
                    <a:pt x="1980" y="38"/>
                  </a:lnTo>
                  <a:lnTo>
                    <a:pt x="1969" y="38"/>
                  </a:lnTo>
                  <a:lnTo>
                    <a:pt x="1958" y="38"/>
                  </a:lnTo>
                  <a:lnTo>
                    <a:pt x="1948" y="37"/>
                  </a:lnTo>
                  <a:lnTo>
                    <a:pt x="1939" y="35"/>
                  </a:lnTo>
                  <a:lnTo>
                    <a:pt x="1928" y="33"/>
                  </a:lnTo>
                  <a:lnTo>
                    <a:pt x="1919" y="31"/>
                  </a:lnTo>
                  <a:lnTo>
                    <a:pt x="1910" y="28"/>
                  </a:lnTo>
                  <a:lnTo>
                    <a:pt x="1901" y="25"/>
                  </a:lnTo>
                  <a:lnTo>
                    <a:pt x="1891" y="21"/>
                  </a:lnTo>
                  <a:lnTo>
                    <a:pt x="1883" y="18"/>
                  </a:lnTo>
                  <a:lnTo>
                    <a:pt x="1874" y="15"/>
                  </a:lnTo>
                  <a:lnTo>
                    <a:pt x="1865" y="11"/>
                  </a:lnTo>
                  <a:lnTo>
                    <a:pt x="1856" y="9"/>
                  </a:lnTo>
                  <a:lnTo>
                    <a:pt x="1847" y="6"/>
                  </a:lnTo>
                  <a:lnTo>
                    <a:pt x="1837" y="4"/>
                  </a:lnTo>
                  <a:lnTo>
                    <a:pt x="1828" y="2"/>
                  </a:lnTo>
                  <a:lnTo>
                    <a:pt x="1819" y="1"/>
                  </a:lnTo>
                  <a:lnTo>
                    <a:pt x="1814" y="1"/>
                  </a:lnTo>
                  <a:lnTo>
                    <a:pt x="1809" y="1"/>
                  </a:lnTo>
                  <a:lnTo>
                    <a:pt x="1804" y="2"/>
                  </a:lnTo>
                  <a:lnTo>
                    <a:pt x="1799" y="3"/>
                  </a:lnTo>
                  <a:lnTo>
                    <a:pt x="1794" y="4"/>
                  </a:lnTo>
                  <a:lnTo>
                    <a:pt x="1788" y="5"/>
                  </a:lnTo>
                  <a:lnTo>
                    <a:pt x="1782" y="7"/>
                  </a:lnTo>
                  <a:lnTo>
                    <a:pt x="1776" y="9"/>
                  </a:lnTo>
                  <a:lnTo>
                    <a:pt x="1769" y="11"/>
                  </a:lnTo>
                  <a:lnTo>
                    <a:pt x="1762" y="14"/>
                  </a:lnTo>
                  <a:lnTo>
                    <a:pt x="1755" y="16"/>
                  </a:lnTo>
                  <a:lnTo>
                    <a:pt x="1747" y="18"/>
                  </a:lnTo>
                  <a:lnTo>
                    <a:pt x="1740" y="21"/>
                  </a:lnTo>
                  <a:lnTo>
                    <a:pt x="1732" y="24"/>
                  </a:lnTo>
                  <a:lnTo>
                    <a:pt x="1724" y="26"/>
                  </a:lnTo>
                  <a:lnTo>
                    <a:pt x="1716" y="28"/>
                  </a:lnTo>
                  <a:lnTo>
                    <a:pt x="1708" y="31"/>
                  </a:lnTo>
                  <a:lnTo>
                    <a:pt x="1700" y="33"/>
                  </a:lnTo>
                  <a:lnTo>
                    <a:pt x="1692" y="34"/>
                  </a:lnTo>
                  <a:lnTo>
                    <a:pt x="1684" y="36"/>
                  </a:lnTo>
                  <a:lnTo>
                    <a:pt x="1677" y="37"/>
                  </a:lnTo>
                  <a:lnTo>
                    <a:pt x="1670" y="38"/>
                  </a:lnTo>
                  <a:lnTo>
                    <a:pt x="1662" y="39"/>
                  </a:lnTo>
                  <a:lnTo>
                    <a:pt x="1654" y="40"/>
                  </a:lnTo>
                  <a:lnTo>
                    <a:pt x="1643" y="39"/>
                  </a:lnTo>
                  <a:lnTo>
                    <a:pt x="1633" y="38"/>
                  </a:lnTo>
                  <a:lnTo>
                    <a:pt x="1624" y="36"/>
                  </a:lnTo>
                  <a:lnTo>
                    <a:pt x="1614" y="34"/>
                  </a:lnTo>
                  <a:lnTo>
                    <a:pt x="1604" y="31"/>
                  </a:lnTo>
                  <a:lnTo>
                    <a:pt x="1596" y="28"/>
                  </a:lnTo>
                  <a:lnTo>
                    <a:pt x="1586" y="24"/>
                  </a:lnTo>
                  <a:lnTo>
                    <a:pt x="1577" y="21"/>
                  </a:lnTo>
                  <a:lnTo>
                    <a:pt x="1568" y="17"/>
                  </a:lnTo>
                  <a:lnTo>
                    <a:pt x="1559" y="14"/>
                  </a:lnTo>
                  <a:lnTo>
                    <a:pt x="1551" y="11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4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1" y="10"/>
                  </a:lnTo>
                  <a:lnTo>
                    <a:pt x="1451" y="13"/>
                  </a:lnTo>
                  <a:lnTo>
                    <a:pt x="1441" y="16"/>
                  </a:lnTo>
                  <a:lnTo>
                    <a:pt x="1429" y="20"/>
                  </a:lnTo>
                  <a:lnTo>
                    <a:pt x="1418" y="24"/>
                  </a:lnTo>
                  <a:lnTo>
                    <a:pt x="1407" y="27"/>
                  </a:lnTo>
                  <a:lnTo>
                    <a:pt x="1395" y="30"/>
                  </a:lnTo>
                  <a:lnTo>
                    <a:pt x="1384" y="33"/>
                  </a:lnTo>
                  <a:lnTo>
                    <a:pt x="1372" y="35"/>
                  </a:lnTo>
                  <a:lnTo>
                    <a:pt x="1361" y="38"/>
                  </a:lnTo>
                  <a:lnTo>
                    <a:pt x="1349" y="39"/>
                  </a:lnTo>
                  <a:lnTo>
                    <a:pt x="1339" y="40"/>
                  </a:lnTo>
                  <a:lnTo>
                    <a:pt x="1328" y="40"/>
                  </a:lnTo>
                  <a:lnTo>
                    <a:pt x="1318" y="38"/>
                  </a:lnTo>
                  <a:lnTo>
                    <a:pt x="1307" y="37"/>
                  </a:lnTo>
                  <a:lnTo>
                    <a:pt x="1298" y="35"/>
                  </a:lnTo>
                  <a:lnTo>
                    <a:pt x="1289" y="32"/>
                  </a:lnTo>
                  <a:lnTo>
                    <a:pt x="1279" y="29"/>
                  </a:lnTo>
                  <a:lnTo>
                    <a:pt x="1270" y="26"/>
                  </a:lnTo>
                  <a:lnTo>
                    <a:pt x="1261" y="22"/>
                  </a:lnTo>
                  <a:lnTo>
                    <a:pt x="1253" y="20"/>
                  </a:lnTo>
                  <a:lnTo>
                    <a:pt x="1243" y="16"/>
                  </a:lnTo>
                  <a:lnTo>
                    <a:pt x="1235" y="13"/>
                  </a:lnTo>
                  <a:lnTo>
                    <a:pt x="1226" y="10"/>
                  </a:lnTo>
                  <a:lnTo>
                    <a:pt x="1216" y="7"/>
                  </a:lnTo>
                  <a:lnTo>
                    <a:pt x="1207" y="5"/>
                  </a:lnTo>
                  <a:lnTo>
                    <a:pt x="1198" y="4"/>
                  </a:lnTo>
                  <a:lnTo>
                    <a:pt x="1188" y="2"/>
                  </a:lnTo>
                  <a:lnTo>
                    <a:pt x="1187" y="2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4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1"/>
                  </a:lnTo>
                  <a:lnTo>
                    <a:pt x="1136" y="14"/>
                  </a:lnTo>
                  <a:lnTo>
                    <a:pt x="1124" y="17"/>
                  </a:lnTo>
                  <a:lnTo>
                    <a:pt x="1114" y="21"/>
                  </a:lnTo>
                  <a:lnTo>
                    <a:pt x="1103" y="24"/>
                  </a:lnTo>
                  <a:lnTo>
                    <a:pt x="1092" y="28"/>
                  </a:lnTo>
                  <a:lnTo>
                    <a:pt x="1080" y="31"/>
                  </a:lnTo>
                  <a:lnTo>
                    <a:pt x="1069" y="34"/>
                  </a:lnTo>
                  <a:lnTo>
                    <a:pt x="1057" y="37"/>
                  </a:lnTo>
                  <a:lnTo>
                    <a:pt x="1046" y="39"/>
                  </a:lnTo>
                  <a:lnTo>
                    <a:pt x="1035" y="40"/>
                  </a:lnTo>
                  <a:lnTo>
                    <a:pt x="1024" y="41"/>
                  </a:lnTo>
                  <a:lnTo>
                    <a:pt x="1013" y="40"/>
                  </a:lnTo>
                  <a:lnTo>
                    <a:pt x="1003" y="40"/>
                  </a:lnTo>
                  <a:lnTo>
                    <a:pt x="993" y="37"/>
                  </a:lnTo>
                  <a:lnTo>
                    <a:pt x="983" y="35"/>
                  </a:lnTo>
                  <a:lnTo>
                    <a:pt x="974" y="33"/>
                  </a:lnTo>
                  <a:lnTo>
                    <a:pt x="964" y="29"/>
                  </a:lnTo>
                  <a:lnTo>
                    <a:pt x="956" y="25"/>
                  </a:lnTo>
                  <a:lnTo>
                    <a:pt x="946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0" y="12"/>
                  </a:lnTo>
                  <a:lnTo>
                    <a:pt x="911" y="10"/>
                  </a:lnTo>
                  <a:lnTo>
                    <a:pt x="901" y="7"/>
                  </a:lnTo>
                  <a:lnTo>
                    <a:pt x="893" y="5"/>
                  </a:lnTo>
                  <a:lnTo>
                    <a:pt x="883" y="4"/>
                  </a:lnTo>
                  <a:lnTo>
                    <a:pt x="873" y="4"/>
                  </a:lnTo>
                  <a:lnTo>
                    <a:pt x="874" y="4"/>
                  </a:lnTo>
                  <a:lnTo>
                    <a:pt x="873" y="4"/>
                  </a:lnTo>
                  <a:lnTo>
                    <a:pt x="866" y="4"/>
                  </a:lnTo>
                  <a:lnTo>
                    <a:pt x="858" y="5"/>
                  </a:lnTo>
                  <a:lnTo>
                    <a:pt x="850" y="7"/>
                  </a:lnTo>
                  <a:lnTo>
                    <a:pt x="840" y="9"/>
                  </a:lnTo>
                  <a:lnTo>
                    <a:pt x="831" y="11"/>
                  </a:lnTo>
                  <a:lnTo>
                    <a:pt x="821" y="15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8" y="25"/>
                  </a:lnTo>
                  <a:lnTo>
                    <a:pt x="777" y="29"/>
                  </a:lnTo>
                  <a:lnTo>
                    <a:pt x="765" y="32"/>
                  </a:lnTo>
                  <a:lnTo>
                    <a:pt x="754" y="35"/>
                  </a:lnTo>
                  <a:lnTo>
                    <a:pt x="743" y="37"/>
                  </a:lnTo>
                  <a:lnTo>
                    <a:pt x="731" y="40"/>
                  </a:lnTo>
                  <a:lnTo>
                    <a:pt x="720" y="41"/>
                  </a:lnTo>
                  <a:lnTo>
                    <a:pt x="709" y="41"/>
                  </a:lnTo>
                  <a:lnTo>
                    <a:pt x="698" y="41"/>
                  </a:lnTo>
                  <a:lnTo>
                    <a:pt x="688" y="40"/>
                  </a:lnTo>
                  <a:lnTo>
                    <a:pt x="679" y="38"/>
                  </a:lnTo>
                  <a:lnTo>
                    <a:pt x="669" y="36"/>
                  </a:lnTo>
                  <a:lnTo>
                    <a:pt x="659" y="33"/>
                  </a:lnTo>
                  <a:lnTo>
                    <a:pt x="651" y="30"/>
                  </a:lnTo>
                  <a:lnTo>
                    <a:pt x="641" y="27"/>
                  </a:lnTo>
                  <a:lnTo>
                    <a:pt x="632" y="23"/>
                  </a:lnTo>
                  <a:lnTo>
                    <a:pt x="623" y="20"/>
                  </a:lnTo>
                  <a:lnTo>
                    <a:pt x="614" y="16"/>
                  </a:lnTo>
                  <a:lnTo>
                    <a:pt x="606" y="13"/>
                  </a:lnTo>
                  <a:lnTo>
                    <a:pt x="596" y="10"/>
                  </a:lnTo>
                  <a:lnTo>
                    <a:pt x="587" y="8"/>
                  </a:lnTo>
                  <a:lnTo>
                    <a:pt x="578" y="6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10"/>
                  </a:lnTo>
                  <a:lnTo>
                    <a:pt x="516" y="12"/>
                  </a:lnTo>
                  <a:lnTo>
                    <a:pt x="506" y="15"/>
                  </a:lnTo>
                  <a:lnTo>
                    <a:pt x="496" y="18"/>
                  </a:lnTo>
                  <a:lnTo>
                    <a:pt x="484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0" y="33"/>
                  </a:lnTo>
                  <a:lnTo>
                    <a:pt x="438" y="35"/>
                  </a:lnTo>
                  <a:lnTo>
                    <a:pt x="427" y="38"/>
                  </a:lnTo>
                  <a:lnTo>
                    <a:pt x="416" y="40"/>
                  </a:lnTo>
                  <a:lnTo>
                    <a:pt x="404" y="41"/>
                  </a:lnTo>
                  <a:lnTo>
                    <a:pt x="394" y="42"/>
                  </a:lnTo>
                  <a:lnTo>
                    <a:pt x="383" y="42"/>
                  </a:lnTo>
                  <a:lnTo>
                    <a:pt x="373" y="41"/>
                  </a:lnTo>
                  <a:lnTo>
                    <a:pt x="363" y="39"/>
                  </a:lnTo>
                  <a:lnTo>
                    <a:pt x="353" y="37"/>
                  </a:lnTo>
                  <a:lnTo>
                    <a:pt x="344" y="34"/>
                  </a:lnTo>
                  <a:lnTo>
                    <a:pt x="334" y="31"/>
                  </a:lnTo>
                  <a:lnTo>
                    <a:pt x="325" y="28"/>
                  </a:lnTo>
                  <a:lnTo>
                    <a:pt x="316" y="25"/>
                  </a:lnTo>
                  <a:lnTo>
                    <a:pt x="308" y="21"/>
                  </a:lnTo>
                  <a:lnTo>
                    <a:pt x="298" y="18"/>
                  </a:lnTo>
                  <a:lnTo>
                    <a:pt x="289" y="15"/>
                  </a:lnTo>
                  <a:lnTo>
                    <a:pt x="281" y="12"/>
                  </a:lnTo>
                  <a:lnTo>
                    <a:pt x="271" y="10"/>
                  </a:lnTo>
                  <a:lnTo>
                    <a:pt x="262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8" y="22"/>
                  </a:lnTo>
                  <a:lnTo>
                    <a:pt x="158" y="27"/>
                  </a:lnTo>
                  <a:lnTo>
                    <a:pt x="147" y="30"/>
                  </a:lnTo>
                  <a:lnTo>
                    <a:pt x="135" y="33"/>
                  </a:lnTo>
                  <a:lnTo>
                    <a:pt x="124" y="36"/>
                  </a:lnTo>
                  <a:lnTo>
                    <a:pt x="112" y="38"/>
                  </a:lnTo>
                  <a:lnTo>
                    <a:pt x="101" y="41"/>
                  </a:lnTo>
                  <a:lnTo>
                    <a:pt x="90" y="42"/>
                  </a:lnTo>
                  <a:lnTo>
                    <a:pt x="79" y="42"/>
                  </a:lnTo>
                  <a:lnTo>
                    <a:pt x="68" y="42"/>
                  </a:lnTo>
                  <a:lnTo>
                    <a:pt x="57" y="41"/>
                  </a:lnTo>
                  <a:lnTo>
                    <a:pt x="47" y="40"/>
                  </a:lnTo>
                  <a:lnTo>
                    <a:pt x="38" y="37"/>
                  </a:lnTo>
                  <a:lnTo>
                    <a:pt x="28" y="34"/>
                  </a:lnTo>
                  <a:lnTo>
                    <a:pt x="19" y="31"/>
                  </a:lnTo>
                  <a:lnTo>
                    <a:pt x="10" y="27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1" y="34"/>
                  </a:lnTo>
                  <a:lnTo>
                    <a:pt x="1" y="38"/>
                  </a:lnTo>
                  <a:lnTo>
                    <a:pt x="1" y="43"/>
                  </a:lnTo>
                  <a:lnTo>
                    <a:pt x="10" y="47"/>
                  </a:lnTo>
                  <a:lnTo>
                    <a:pt x="19" y="50"/>
                  </a:lnTo>
                  <a:lnTo>
                    <a:pt x="28" y="53"/>
                  </a:lnTo>
                  <a:lnTo>
                    <a:pt x="38" y="56"/>
                  </a:lnTo>
                  <a:lnTo>
                    <a:pt x="48" y="59"/>
                  </a:lnTo>
                  <a:lnTo>
                    <a:pt x="58" y="60"/>
                  </a:lnTo>
                  <a:lnTo>
                    <a:pt x="68" y="61"/>
                  </a:lnTo>
                  <a:lnTo>
                    <a:pt x="79" y="62"/>
                  </a:lnTo>
                  <a:lnTo>
                    <a:pt x="90" y="61"/>
                  </a:lnTo>
                  <a:lnTo>
                    <a:pt x="101" y="60"/>
                  </a:lnTo>
                  <a:lnTo>
                    <a:pt x="113" y="59"/>
                  </a:lnTo>
                  <a:lnTo>
                    <a:pt x="124" y="56"/>
                  </a:lnTo>
                  <a:lnTo>
                    <a:pt x="135" y="53"/>
                  </a:lnTo>
                  <a:lnTo>
                    <a:pt x="147" y="50"/>
                  </a:lnTo>
                  <a:lnTo>
                    <a:pt x="158" y="47"/>
                  </a:lnTo>
                  <a:lnTo>
                    <a:pt x="168" y="43"/>
                  </a:lnTo>
                  <a:lnTo>
                    <a:pt x="180" y="40"/>
                  </a:lnTo>
                  <a:lnTo>
                    <a:pt x="189" y="36"/>
                  </a:lnTo>
                  <a:lnTo>
                    <a:pt x="200" y="33"/>
                  </a:lnTo>
                  <a:lnTo>
                    <a:pt x="210" y="30"/>
                  </a:lnTo>
                  <a:lnTo>
                    <a:pt x="218" y="28"/>
                  </a:lnTo>
                  <a:lnTo>
                    <a:pt x="227" y="26"/>
                  </a:lnTo>
                  <a:lnTo>
                    <a:pt x="235" y="25"/>
                  </a:lnTo>
                  <a:lnTo>
                    <a:pt x="242" y="24"/>
                  </a:lnTo>
                  <a:lnTo>
                    <a:pt x="252" y="25"/>
                  </a:lnTo>
                  <a:lnTo>
                    <a:pt x="262" y="25"/>
                  </a:lnTo>
                  <a:lnTo>
                    <a:pt x="271" y="27"/>
                  </a:lnTo>
                  <a:lnTo>
                    <a:pt x="280" y="29"/>
                  </a:lnTo>
                  <a:lnTo>
                    <a:pt x="289" y="33"/>
                  </a:lnTo>
                  <a:lnTo>
                    <a:pt x="298" y="35"/>
                  </a:lnTo>
                  <a:lnTo>
                    <a:pt x="308" y="39"/>
                  </a:lnTo>
                  <a:lnTo>
                    <a:pt x="316" y="42"/>
                  </a:lnTo>
                  <a:lnTo>
                    <a:pt x="326" y="46"/>
                  </a:lnTo>
                  <a:lnTo>
                    <a:pt x="335" y="50"/>
                  </a:lnTo>
                  <a:lnTo>
                    <a:pt x="345" y="52"/>
                  </a:lnTo>
                  <a:lnTo>
                    <a:pt x="354" y="55"/>
                  </a:lnTo>
                  <a:lnTo>
                    <a:pt x="363" y="58"/>
                  </a:lnTo>
                  <a:lnTo>
                    <a:pt x="374" y="60"/>
                  </a:lnTo>
                  <a:lnTo>
                    <a:pt x="383" y="60"/>
                  </a:lnTo>
                  <a:lnTo>
                    <a:pt x="395" y="61"/>
                  </a:lnTo>
                  <a:lnTo>
                    <a:pt x="405" y="60"/>
                  </a:lnTo>
                  <a:lnTo>
                    <a:pt x="417" y="59"/>
                  </a:lnTo>
                  <a:lnTo>
                    <a:pt x="428" y="57"/>
                  </a:lnTo>
                  <a:lnTo>
                    <a:pt x="439" y="55"/>
                  </a:lnTo>
                  <a:lnTo>
                    <a:pt x="450" y="52"/>
                  </a:lnTo>
                  <a:lnTo>
                    <a:pt x="462" y="48"/>
                  </a:lnTo>
                  <a:lnTo>
                    <a:pt x="473" y="45"/>
                  </a:lnTo>
                  <a:lnTo>
                    <a:pt x="483" y="41"/>
                  </a:lnTo>
                  <a:lnTo>
                    <a:pt x="494" y="38"/>
                  </a:lnTo>
                  <a:lnTo>
                    <a:pt x="504" y="34"/>
                  </a:lnTo>
                  <a:lnTo>
                    <a:pt x="515" y="31"/>
                  </a:lnTo>
                  <a:lnTo>
                    <a:pt x="524" y="28"/>
                  </a:lnTo>
                  <a:lnTo>
                    <a:pt x="533" y="26"/>
                  </a:lnTo>
                  <a:lnTo>
                    <a:pt x="541" y="24"/>
                  </a:lnTo>
                  <a:lnTo>
                    <a:pt x="549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4"/>
                  </a:lnTo>
                  <a:lnTo>
                    <a:pt x="560" y="24"/>
                  </a:lnTo>
                  <a:lnTo>
                    <a:pt x="569" y="25"/>
                  </a:lnTo>
                  <a:lnTo>
                    <a:pt x="579" y="27"/>
                  </a:lnTo>
                  <a:lnTo>
                    <a:pt x="588" y="28"/>
                  </a:lnTo>
                  <a:lnTo>
                    <a:pt x="597" y="31"/>
                  </a:lnTo>
                  <a:lnTo>
                    <a:pt x="606" y="34"/>
                  </a:lnTo>
                  <a:lnTo>
                    <a:pt x="615" y="37"/>
                  </a:lnTo>
                  <a:lnTo>
                    <a:pt x="624" y="41"/>
                  </a:lnTo>
                  <a:lnTo>
                    <a:pt x="633" y="44"/>
                  </a:lnTo>
                  <a:lnTo>
                    <a:pt x="642" y="47"/>
                  </a:lnTo>
                  <a:lnTo>
                    <a:pt x="651" y="50"/>
                  </a:lnTo>
                  <a:lnTo>
                    <a:pt x="660" y="53"/>
                  </a:lnTo>
                  <a:lnTo>
                    <a:pt x="669" y="56"/>
                  </a:lnTo>
                  <a:lnTo>
                    <a:pt x="679" y="58"/>
                  </a:lnTo>
                  <a:lnTo>
                    <a:pt x="689" y="60"/>
                  </a:lnTo>
                  <a:lnTo>
                    <a:pt x="699" y="61"/>
                  </a:lnTo>
                  <a:lnTo>
                    <a:pt x="710" y="61"/>
                  </a:lnTo>
                  <a:lnTo>
                    <a:pt x="721" y="60"/>
                  </a:lnTo>
                  <a:lnTo>
                    <a:pt x="732" y="59"/>
                  </a:lnTo>
                  <a:lnTo>
                    <a:pt x="743" y="57"/>
                  </a:lnTo>
                  <a:lnTo>
                    <a:pt x="755" y="55"/>
                  </a:lnTo>
                  <a:lnTo>
                    <a:pt x="766" y="52"/>
                  </a:lnTo>
                  <a:lnTo>
                    <a:pt x="777" y="48"/>
                  </a:lnTo>
                  <a:lnTo>
                    <a:pt x="789" y="45"/>
                  </a:lnTo>
                  <a:lnTo>
                    <a:pt x="800" y="41"/>
                  </a:lnTo>
                  <a:lnTo>
                    <a:pt x="810" y="38"/>
                  </a:lnTo>
                  <a:lnTo>
                    <a:pt x="821" y="35"/>
                  </a:lnTo>
                  <a:lnTo>
                    <a:pt x="831" y="31"/>
                  </a:lnTo>
                  <a:lnTo>
                    <a:pt x="840" y="28"/>
                  </a:lnTo>
                  <a:lnTo>
                    <a:pt x="850" y="26"/>
                  </a:lnTo>
                  <a:lnTo>
                    <a:pt x="858" y="24"/>
                  </a:lnTo>
                  <a:lnTo>
                    <a:pt x="866" y="23"/>
                  </a:lnTo>
                  <a:lnTo>
                    <a:pt x="873" y="22"/>
                  </a:lnTo>
                  <a:lnTo>
                    <a:pt x="883" y="23"/>
                  </a:lnTo>
                  <a:lnTo>
                    <a:pt x="893" y="24"/>
                  </a:lnTo>
                  <a:lnTo>
                    <a:pt x="901" y="26"/>
                  </a:lnTo>
                  <a:lnTo>
                    <a:pt x="911" y="28"/>
                  </a:lnTo>
                  <a:lnTo>
                    <a:pt x="920" y="31"/>
                  </a:lnTo>
                  <a:lnTo>
                    <a:pt x="929" y="34"/>
                  </a:lnTo>
                  <a:lnTo>
                    <a:pt x="938" y="38"/>
                  </a:lnTo>
                  <a:lnTo>
                    <a:pt x="946" y="41"/>
                  </a:lnTo>
                  <a:lnTo>
                    <a:pt x="956" y="45"/>
                  </a:lnTo>
                  <a:lnTo>
                    <a:pt x="964" y="48"/>
                  </a:lnTo>
                  <a:lnTo>
                    <a:pt x="974" y="51"/>
                  </a:lnTo>
                  <a:lnTo>
                    <a:pt x="983" y="54"/>
                  </a:lnTo>
                  <a:lnTo>
                    <a:pt x="993" y="57"/>
                  </a:lnTo>
                  <a:lnTo>
                    <a:pt x="1003" y="59"/>
                  </a:lnTo>
                  <a:lnTo>
                    <a:pt x="1013" y="59"/>
                  </a:lnTo>
                  <a:lnTo>
                    <a:pt x="1024" y="60"/>
                  </a:lnTo>
                  <a:lnTo>
                    <a:pt x="1035" y="59"/>
                  </a:lnTo>
                  <a:lnTo>
                    <a:pt x="1046" y="58"/>
                  </a:lnTo>
                  <a:lnTo>
                    <a:pt x="1057" y="56"/>
                  </a:lnTo>
                  <a:lnTo>
                    <a:pt x="1069" y="54"/>
                  </a:lnTo>
                  <a:lnTo>
                    <a:pt x="1080" y="51"/>
                  </a:lnTo>
                  <a:lnTo>
                    <a:pt x="1091" y="48"/>
                  </a:lnTo>
                  <a:lnTo>
                    <a:pt x="1103" y="44"/>
                  </a:lnTo>
                  <a:lnTo>
                    <a:pt x="1114" y="41"/>
                  </a:lnTo>
                  <a:lnTo>
                    <a:pt x="1124" y="37"/>
                  </a:lnTo>
                  <a:lnTo>
                    <a:pt x="1135" y="34"/>
                  </a:lnTo>
                  <a:lnTo>
                    <a:pt x="1145" y="31"/>
                  </a:lnTo>
                  <a:lnTo>
                    <a:pt x="1154" y="28"/>
                  </a:lnTo>
                  <a:lnTo>
                    <a:pt x="1164" y="25"/>
                  </a:lnTo>
                  <a:lnTo>
                    <a:pt x="1172" y="24"/>
                  </a:lnTo>
                  <a:lnTo>
                    <a:pt x="1180" y="22"/>
                  </a:lnTo>
                  <a:lnTo>
                    <a:pt x="1187" y="22"/>
                  </a:lnTo>
                  <a:lnTo>
                    <a:pt x="1198" y="22"/>
                  </a:lnTo>
                  <a:lnTo>
                    <a:pt x="1207" y="23"/>
                  </a:lnTo>
                  <a:lnTo>
                    <a:pt x="1216" y="25"/>
                  </a:lnTo>
                  <a:lnTo>
                    <a:pt x="1225" y="28"/>
                  </a:lnTo>
                  <a:lnTo>
                    <a:pt x="1235" y="30"/>
                  </a:lnTo>
                  <a:lnTo>
                    <a:pt x="1243" y="34"/>
                  </a:lnTo>
                  <a:lnTo>
                    <a:pt x="1253" y="37"/>
                  </a:lnTo>
                  <a:lnTo>
                    <a:pt x="1261" y="40"/>
                  </a:lnTo>
                  <a:lnTo>
                    <a:pt x="1271" y="44"/>
                  </a:lnTo>
                  <a:lnTo>
                    <a:pt x="1279" y="47"/>
                  </a:lnTo>
                  <a:lnTo>
                    <a:pt x="1289" y="51"/>
                  </a:lnTo>
                  <a:lnTo>
                    <a:pt x="1298" y="53"/>
                  </a:lnTo>
                  <a:lnTo>
                    <a:pt x="1308" y="55"/>
                  </a:lnTo>
                  <a:lnTo>
                    <a:pt x="1318" y="58"/>
                  </a:lnTo>
                  <a:lnTo>
                    <a:pt x="1328" y="59"/>
                  </a:lnTo>
                  <a:lnTo>
                    <a:pt x="1339" y="59"/>
                  </a:lnTo>
                  <a:lnTo>
                    <a:pt x="1349" y="59"/>
                  </a:lnTo>
                  <a:lnTo>
                    <a:pt x="1361" y="57"/>
                  </a:lnTo>
                  <a:lnTo>
                    <a:pt x="1372" y="55"/>
                  </a:lnTo>
                  <a:lnTo>
                    <a:pt x="1384" y="52"/>
                  </a:lnTo>
                  <a:lnTo>
                    <a:pt x="1395" y="50"/>
                  </a:lnTo>
                  <a:lnTo>
                    <a:pt x="1406" y="47"/>
                  </a:lnTo>
                  <a:lnTo>
                    <a:pt x="1418" y="43"/>
                  </a:lnTo>
                  <a:lnTo>
                    <a:pt x="1428" y="39"/>
                  </a:lnTo>
                  <a:lnTo>
                    <a:pt x="1439" y="35"/>
                  </a:lnTo>
                  <a:lnTo>
                    <a:pt x="1449" y="33"/>
                  </a:lnTo>
                  <a:lnTo>
                    <a:pt x="1460" y="29"/>
                  </a:lnTo>
                  <a:lnTo>
                    <a:pt x="1469" y="27"/>
                  </a:lnTo>
                  <a:lnTo>
                    <a:pt x="1477" y="24"/>
                  </a:lnTo>
                  <a:lnTo>
                    <a:pt x="1486" y="22"/>
                  </a:lnTo>
                  <a:lnTo>
                    <a:pt x="1494" y="21"/>
                  </a:lnTo>
                  <a:lnTo>
                    <a:pt x="1501" y="21"/>
                  </a:lnTo>
                  <a:lnTo>
                    <a:pt x="1502" y="21"/>
                  </a:lnTo>
                  <a:lnTo>
                    <a:pt x="1504" y="21"/>
                  </a:lnTo>
                  <a:lnTo>
                    <a:pt x="1505" y="21"/>
                  </a:lnTo>
                  <a:lnTo>
                    <a:pt x="1514" y="22"/>
                  </a:lnTo>
                  <a:lnTo>
                    <a:pt x="1524" y="24"/>
                  </a:lnTo>
                  <a:lnTo>
                    <a:pt x="1533" y="26"/>
                  </a:lnTo>
                  <a:lnTo>
                    <a:pt x="1542" y="29"/>
                  </a:lnTo>
                  <a:lnTo>
                    <a:pt x="1551" y="32"/>
                  </a:lnTo>
                  <a:lnTo>
                    <a:pt x="1560" y="35"/>
                  </a:lnTo>
                  <a:lnTo>
                    <a:pt x="1569" y="38"/>
                  </a:lnTo>
                  <a:lnTo>
                    <a:pt x="1578" y="41"/>
                  </a:lnTo>
                  <a:lnTo>
                    <a:pt x="1587" y="45"/>
                  </a:lnTo>
                  <a:lnTo>
                    <a:pt x="1596" y="48"/>
                  </a:lnTo>
                  <a:lnTo>
                    <a:pt x="1605" y="51"/>
                  </a:lnTo>
                  <a:lnTo>
                    <a:pt x="1614" y="54"/>
                  </a:lnTo>
                  <a:lnTo>
                    <a:pt x="1624" y="55"/>
                  </a:lnTo>
                  <a:lnTo>
                    <a:pt x="1634" y="57"/>
                  </a:lnTo>
                  <a:lnTo>
                    <a:pt x="1644" y="59"/>
                  </a:lnTo>
                  <a:lnTo>
                    <a:pt x="1655" y="59"/>
                  </a:lnTo>
                  <a:lnTo>
                    <a:pt x="1662" y="59"/>
                  </a:lnTo>
                  <a:lnTo>
                    <a:pt x="1670" y="58"/>
                  </a:lnTo>
                  <a:lnTo>
                    <a:pt x="1678" y="57"/>
                  </a:lnTo>
                  <a:lnTo>
                    <a:pt x="1685" y="55"/>
                  </a:lnTo>
                  <a:lnTo>
                    <a:pt x="1693" y="54"/>
                  </a:lnTo>
                  <a:lnTo>
                    <a:pt x="1701" y="52"/>
                  </a:lnTo>
                  <a:lnTo>
                    <a:pt x="1709" y="50"/>
                  </a:lnTo>
                  <a:lnTo>
                    <a:pt x="1717" y="48"/>
                  </a:lnTo>
                  <a:lnTo>
                    <a:pt x="1725" y="46"/>
                  </a:lnTo>
                  <a:lnTo>
                    <a:pt x="1732" y="43"/>
                  </a:lnTo>
                  <a:lnTo>
                    <a:pt x="1740" y="41"/>
                  </a:lnTo>
                  <a:lnTo>
                    <a:pt x="1748" y="38"/>
                  </a:lnTo>
                  <a:lnTo>
                    <a:pt x="1755" y="36"/>
                  </a:lnTo>
                  <a:lnTo>
                    <a:pt x="1763" y="34"/>
                  </a:lnTo>
                  <a:lnTo>
                    <a:pt x="1769" y="31"/>
                  </a:lnTo>
                  <a:lnTo>
                    <a:pt x="1777" y="29"/>
                  </a:lnTo>
                  <a:lnTo>
                    <a:pt x="1782" y="27"/>
                  </a:lnTo>
                  <a:lnTo>
                    <a:pt x="1788" y="25"/>
                  </a:lnTo>
                  <a:lnTo>
                    <a:pt x="1794" y="24"/>
                  </a:lnTo>
                  <a:lnTo>
                    <a:pt x="1799" y="23"/>
                  </a:lnTo>
                  <a:lnTo>
                    <a:pt x="1804" y="22"/>
                  </a:lnTo>
                  <a:lnTo>
                    <a:pt x="1809" y="21"/>
                  </a:lnTo>
                  <a:lnTo>
                    <a:pt x="1814" y="21"/>
                  </a:lnTo>
                  <a:lnTo>
                    <a:pt x="1819" y="21"/>
                  </a:lnTo>
                  <a:lnTo>
                    <a:pt x="1828" y="21"/>
                  </a:lnTo>
                  <a:lnTo>
                    <a:pt x="1837" y="22"/>
                  </a:lnTo>
                  <a:lnTo>
                    <a:pt x="1847" y="24"/>
                  </a:lnTo>
                  <a:lnTo>
                    <a:pt x="1856" y="27"/>
                  </a:lnTo>
                  <a:lnTo>
                    <a:pt x="1865" y="29"/>
                  </a:lnTo>
                  <a:lnTo>
                    <a:pt x="1874" y="33"/>
                  </a:lnTo>
                  <a:lnTo>
                    <a:pt x="1883" y="36"/>
                  </a:lnTo>
                  <a:lnTo>
                    <a:pt x="1892" y="39"/>
                  </a:lnTo>
                  <a:lnTo>
                    <a:pt x="1901" y="42"/>
                  </a:lnTo>
                  <a:lnTo>
                    <a:pt x="1910" y="46"/>
                  </a:lnTo>
                  <a:lnTo>
                    <a:pt x="1920" y="50"/>
                  </a:lnTo>
                  <a:lnTo>
                    <a:pt x="1929" y="52"/>
                  </a:lnTo>
                  <a:lnTo>
                    <a:pt x="1939" y="54"/>
                  </a:lnTo>
                  <a:lnTo>
                    <a:pt x="1949" y="57"/>
                  </a:lnTo>
                  <a:lnTo>
                    <a:pt x="1959" y="57"/>
                  </a:lnTo>
                  <a:lnTo>
                    <a:pt x="1970" y="58"/>
                  </a:lnTo>
                  <a:lnTo>
                    <a:pt x="1981" y="57"/>
                  </a:lnTo>
                  <a:lnTo>
                    <a:pt x="1991" y="56"/>
                  </a:lnTo>
                  <a:lnTo>
                    <a:pt x="2002" y="54"/>
                  </a:lnTo>
                  <a:lnTo>
                    <a:pt x="2012" y="52"/>
                  </a:lnTo>
                  <a:lnTo>
                    <a:pt x="2023" y="49"/>
                  </a:lnTo>
                  <a:lnTo>
                    <a:pt x="2034" y="46"/>
                  </a:lnTo>
                  <a:lnTo>
                    <a:pt x="2045" y="42"/>
                  </a:lnTo>
                  <a:lnTo>
                    <a:pt x="2056" y="39"/>
                  </a:lnTo>
                  <a:lnTo>
                    <a:pt x="2066" y="35"/>
                  </a:lnTo>
                  <a:lnTo>
                    <a:pt x="2076" y="32"/>
                  </a:lnTo>
                  <a:lnTo>
                    <a:pt x="2086" y="29"/>
                  </a:lnTo>
                  <a:lnTo>
                    <a:pt x="2096" y="26"/>
                  </a:lnTo>
                  <a:lnTo>
                    <a:pt x="2104" y="24"/>
                  </a:lnTo>
                  <a:lnTo>
                    <a:pt x="2113" y="22"/>
                  </a:lnTo>
                  <a:lnTo>
                    <a:pt x="2121" y="21"/>
                  </a:lnTo>
                  <a:lnTo>
                    <a:pt x="2128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6" y="25"/>
                  </a:lnTo>
                  <a:lnTo>
                    <a:pt x="2175" y="28"/>
                  </a:lnTo>
                  <a:lnTo>
                    <a:pt x="2184" y="31"/>
                  </a:lnTo>
                  <a:lnTo>
                    <a:pt x="2193" y="35"/>
                  </a:lnTo>
                  <a:lnTo>
                    <a:pt x="2202" y="38"/>
                  </a:lnTo>
                  <a:lnTo>
                    <a:pt x="2211" y="42"/>
                  </a:lnTo>
                  <a:lnTo>
                    <a:pt x="2220" y="46"/>
                  </a:lnTo>
                  <a:lnTo>
                    <a:pt x="2229" y="48"/>
                  </a:lnTo>
                  <a:lnTo>
                    <a:pt x="2238" y="51"/>
                  </a:lnTo>
                  <a:lnTo>
                    <a:pt x="2248" y="54"/>
                  </a:lnTo>
                  <a:lnTo>
                    <a:pt x="2258" y="55"/>
                  </a:lnTo>
                  <a:lnTo>
                    <a:pt x="2268" y="57"/>
                  </a:lnTo>
                  <a:lnTo>
                    <a:pt x="2279" y="57"/>
                  </a:lnTo>
                  <a:lnTo>
                    <a:pt x="2291" y="57"/>
                  </a:lnTo>
                  <a:lnTo>
                    <a:pt x="2303" y="55"/>
                  </a:lnTo>
                  <a:lnTo>
                    <a:pt x="2316" y="53"/>
                  </a:lnTo>
                  <a:lnTo>
                    <a:pt x="2329" y="50"/>
                  </a:lnTo>
                  <a:lnTo>
                    <a:pt x="2341" y="47"/>
                  </a:lnTo>
                  <a:lnTo>
                    <a:pt x="2353" y="43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3"/>
                  </a:lnTo>
                  <a:lnTo>
                    <a:pt x="2396" y="29"/>
                  </a:lnTo>
                  <a:lnTo>
                    <a:pt x="2405" y="27"/>
                  </a:lnTo>
                  <a:lnTo>
                    <a:pt x="2413" y="24"/>
                  </a:lnTo>
                  <a:lnTo>
                    <a:pt x="2421" y="22"/>
                  </a:lnTo>
                  <a:lnTo>
                    <a:pt x="2429" y="21"/>
                  </a:lnTo>
                  <a:lnTo>
                    <a:pt x="2436" y="20"/>
                  </a:lnTo>
                  <a:lnTo>
                    <a:pt x="2442" y="20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37" name="Freeform 19"/>
            <p:cNvSpPr>
              <a:spLocks/>
            </p:cNvSpPr>
            <p:nvPr/>
          </p:nvSpPr>
          <p:spPr bwMode="auto">
            <a:xfrm>
              <a:off x="789" y="167"/>
              <a:ext cx="2444" cy="62"/>
            </a:xfrm>
            <a:custGeom>
              <a:avLst/>
              <a:gdLst>
                <a:gd name="T0" fmla="*/ 2387 w 2444"/>
                <a:gd name="T1" fmla="*/ 12 h 62"/>
                <a:gd name="T2" fmla="*/ 2279 w 2444"/>
                <a:gd name="T3" fmla="*/ 37 h 62"/>
                <a:gd name="T4" fmla="*/ 2193 w 2444"/>
                <a:gd name="T5" fmla="*/ 16 h 62"/>
                <a:gd name="T6" fmla="*/ 2114 w 2444"/>
                <a:gd name="T7" fmla="*/ 2 h 62"/>
                <a:gd name="T8" fmla="*/ 2024 w 2444"/>
                <a:gd name="T9" fmla="*/ 29 h 62"/>
                <a:gd name="T10" fmla="*/ 1929 w 2444"/>
                <a:gd name="T11" fmla="*/ 33 h 62"/>
                <a:gd name="T12" fmla="*/ 1848 w 2444"/>
                <a:gd name="T13" fmla="*/ 6 h 62"/>
                <a:gd name="T14" fmla="*/ 1800 w 2444"/>
                <a:gd name="T15" fmla="*/ 3 h 62"/>
                <a:gd name="T16" fmla="*/ 1740 w 2444"/>
                <a:gd name="T17" fmla="*/ 20 h 62"/>
                <a:gd name="T18" fmla="*/ 1670 w 2444"/>
                <a:gd name="T19" fmla="*/ 38 h 62"/>
                <a:gd name="T20" fmla="*/ 1586 w 2444"/>
                <a:gd name="T21" fmla="*/ 23 h 62"/>
                <a:gd name="T22" fmla="*/ 1505 w 2444"/>
                <a:gd name="T23" fmla="*/ 2 h 62"/>
                <a:gd name="T24" fmla="*/ 1441 w 2444"/>
                <a:gd name="T25" fmla="*/ 16 h 62"/>
                <a:gd name="T26" fmla="*/ 1339 w 2444"/>
                <a:gd name="T27" fmla="*/ 39 h 62"/>
                <a:gd name="T28" fmla="*/ 1253 w 2444"/>
                <a:gd name="T29" fmla="*/ 19 h 62"/>
                <a:gd name="T30" fmla="*/ 1173 w 2444"/>
                <a:gd name="T31" fmla="*/ 3 h 62"/>
                <a:gd name="T32" fmla="*/ 1081 w 2444"/>
                <a:gd name="T33" fmla="*/ 31 h 62"/>
                <a:gd name="T34" fmla="*/ 984 w 2444"/>
                <a:gd name="T35" fmla="*/ 34 h 62"/>
                <a:gd name="T36" fmla="*/ 902 w 2444"/>
                <a:gd name="T37" fmla="*/ 7 h 62"/>
                <a:gd name="T38" fmla="*/ 821 w 2444"/>
                <a:gd name="T39" fmla="*/ 14 h 62"/>
                <a:gd name="T40" fmla="*/ 721 w 2444"/>
                <a:gd name="T41" fmla="*/ 40 h 62"/>
                <a:gd name="T42" fmla="*/ 632 w 2444"/>
                <a:gd name="T43" fmla="*/ 22 h 62"/>
                <a:gd name="T44" fmla="*/ 558 w 2444"/>
                <a:gd name="T45" fmla="*/ 4 h 62"/>
                <a:gd name="T46" fmla="*/ 507 w 2444"/>
                <a:gd name="T47" fmla="*/ 15 h 62"/>
                <a:gd name="T48" fmla="*/ 405 w 2444"/>
                <a:gd name="T49" fmla="*/ 41 h 62"/>
                <a:gd name="T50" fmla="*/ 317 w 2444"/>
                <a:gd name="T51" fmla="*/ 24 h 62"/>
                <a:gd name="T52" fmla="*/ 236 w 2444"/>
                <a:gd name="T53" fmla="*/ 5 h 62"/>
                <a:gd name="T54" fmla="*/ 147 w 2444"/>
                <a:gd name="T55" fmla="*/ 30 h 62"/>
                <a:gd name="T56" fmla="*/ 48 w 2444"/>
                <a:gd name="T57" fmla="*/ 39 h 62"/>
                <a:gd name="T58" fmla="*/ 0 w 2444"/>
                <a:gd name="T59" fmla="*/ 42 h 62"/>
                <a:gd name="T60" fmla="*/ 90 w 2444"/>
                <a:gd name="T61" fmla="*/ 60 h 62"/>
                <a:gd name="T62" fmla="*/ 190 w 2444"/>
                <a:gd name="T63" fmla="*/ 35 h 62"/>
                <a:gd name="T64" fmla="*/ 272 w 2444"/>
                <a:gd name="T65" fmla="*/ 27 h 62"/>
                <a:gd name="T66" fmla="*/ 354 w 2444"/>
                <a:gd name="T67" fmla="*/ 54 h 62"/>
                <a:gd name="T68" fmla="*/ 451 w 2444"/>
                <a:gd name="T69" fmla="*/ 51 h 62"/>
                <a:gd name="T70" fmla="*/ 542 w 2444"/>
                <a:gd name="T71" fmla="*/ 24 h 62"/>
                <a:gd name="T72" fmla="*/ 589 w 2444"/>
                <a:gd name="T73" fmla="*/ 28 h 62"/>
                <a:gd name="T74" fmla="*/ 670 w 2444"/>
                <a:gd name="T75" fmla="*/ 55 h 62"/>
                <a:gd name="T76" fmla="*/ 767 w 2444"/>
                <a:gd name="T77" fmla="*/ 51 h 62"/>
                <a:gd name="T78" fmla="*/ 859 w 2444"/>
                <a:gd name="T79" fmla="*/ 24 h 62"/>
                <a:gd name="T80" fmla="*/ 938 w 2444"/>
                <a:gd name="T81" fmla="*/ 37 h 62"/>
                <a:gd name="T82" fmla="*/ 1025 w 2444"/>
                <a:gd name="T83" fmla="*/ 59 h 62"/>
                <a:gd name="T84" fmla="*/ 1125 w 2444"/>
                <a:gd name="T85" fmla="*/ 37 h 62"/>
                <a:gd name="T86" fmla="*/ 1208 w 2444"/>
                <a:gd name="T87" fmla="*/ 23 h 62"/>
                <a:gd name="T88" fmla="*/ 1290 w 2444"/>
                <a:gd name="T89" fmla="*/ 50 h 62"/>
                <a:gd name="T90" fmla="*/ 1384 w 2444"/>
                <a:gd name="T91" fmla="*/ 52 h 62"/>
                <a:gd name="T92" fmla="*/ 1478 w 2444"/>
                <a:gd name="T93" fmla="*/ 24 h 62"/>
                <a:gd name="T94" fmla="*/ 1525 w 2444"/>
                <a:gd name="T95" fmla="*/ 24 h 62"/>
                <a:gd name="T96" fmla="*/ 1605 w 2444"/>
                <a:gd name="T97" fmla="*/ 50 h 62"/>
                <a:gd name="T98" fmla="*/ 1686 w 2444"/>
                <a:gd name="T99" fmla="*/ 54 h 62"/>
                <a:gd name="T100" fmla="*/ 1756 w 2444"/>
                <a:gd name="T101" fmla="*/ 35 h 62"/>
                <a:gd name="T102" fmla="*/ 1810 w 2444"/>
                <a:gd name="T103" fmla="*/ 21 h 62"/>
                <a:gd name="T104" fmla="*/ 1883 w 2444"/>
                <a:gd name="T105" fmla="*/ 35 h 62"/>
                <a:gd name="T106" fmla="*/ 1970 w 2444"/>
                <a:gd name="T107" fmla="*/ 57 h 62"/>
                <a:gd name="T108" fmla="*/ 2067 w 2444"/>
                <a:gd name="T109" fmla="*/ 35 h 62"/>
                <a:gd name="T110" fmla="*/ 2148 w 2444"/>
                <a:gd name="T111" fmla="*/ 21 h 62"/>
                <a:gd name="T112" fmla="*/ 2230 w 2444"/>
                <a:gd name="T113" fmla="*/ 48 h 62"/>
                <a:gd name="T114" fmla="*/ 2329 w 2444"/>
                <a:gd name="T115" fmla="*/ 49 h 62"/>
                <a:gd name="T116" fmla="*/ 2422 w 2444"/>
                <a:gd name="T117" fmla="*/ 22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4" y="4"/>
                  </a:lnTo>
                  <a:lnTo>
                    <a:pt x="2405" y="7"/>
                  </a:lnTo>
                  <a:lnTo>
                    <a:pt x="2396" y="9"/>
                  </a:lnTo>
                  <a:lnTo>
                    <a:pt x="2387" y="12"/>
                  </a:lnTo>
                  <a:lnTo>
                    <a:pt x="2378" y="15"/>
                  </a:lnTo>
                  <a:lnTo>
                    <a:pt x="2366" y="19"/>
                  </a:lnTo>
                  <a:lnTo>
                    <a:pt x="2353" y="23"/>
                  </a:lnTo>
                  <a:lnTo>
                    <a:pt x="2341" y="27"/>
                  </a:lnTo>
                  <a:lnTo>
                    <a:pt x="2329" y="30"/>
                  </a:lnTo>
                  <a:lnTo>
                    <a:pt x="2316" y="33"/>
                  </a:lnTo>
                  <a:lnTo>
                    <a:pt x="2304" y="35"/>
                  </a:lnTo>
                  <a:lnTo>
                    <a:pt x="2292" y="37"/>
                  </a:lnTo>
                  <a:lnTo>
                    <a:pt x="2279" y="37"/>
                  </a:lnTo>
                  <a:lnTo>
                    <a:pt x="2268" y="37"/>
                  </a:lnTo>
                  <a:lnTo>
                    <a:pt x="2259" y="36"/>
                  </a:lnTo>
                  <a:lnTo>
                    <a:pt x="2248" y="34"/>
                  </a:lnTo>
                  <a:lnTo>
                    <a:pt x="2239" y="31"/>
                  </a:lnTo>
                  <a:lnTo>
                    <a:pt x="2230" y="29"/>
                  </a:lnTo>
                  <a:lnTo>
                    <a:pt x="2220" y="26"/>
                  </a:lnTo>
                  <a:lnTo>
                    <a:pt x="2211" y="22"/>
                  </a:lnTo>
                  <a:lnTo>
                    <a:pt x="2202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7" y="7"/>
                  </a:lnTo>
                  <a:lnTo>
                    <a:pt x="2157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9" y="1"/>
                  </a:lnTo>
                  <a:lnTo>
                    <a:pt x="2122" y="1"/>
                  </a:lnTo>
                  <a:lnTo>
                    <a:pt x="2114" y="2"/>
                  </a:lnTo>
                  <a:lnTo>
                    <a:pt x="2105" y="4"/>
                  </a:lnTo>
                  <a:lnTo>
                    <a:pt x="2097" y="7"/>
                  </a:lnTo>
                  <a:lnTo>
                    <a:pt x="2087" y="9"/>
                  </a:lnTo>
                  <a:lnTo>
                    <a:pt x="2077" y="12"/>
                  </a:lnTo>
                  <a:lnTo>
                    <a:pt x="2067" y="16"/>
                  </a:lnTo>
                  <a:lnTo>
                    <a:pt x="2056" y="19"/>
                  </a:lnTo>
                  <a:lnTo>
                    <a:pt x="2046" y="23"/>
                  </a:lnTo>
                  <a:lnTo>
                    <a:pt x="2035" y="26"/>
                  </a:lnTo>
                  <a:lnTo>
                    <a:pt x="2024" y="29"/>
                  </a:lnTo>
                  <a:lnTo>
                    <a:pt x="2013" y="32"/>
                  </a:lnTo>
                  <a:lnTo>
                    <a:pt x="2002" y="34"/>
                  </a:lnTo>
                  <a:lnTo>
                    <a:pt x="1991" y="36"/>
                  </a:lnTo>
                  <a:lnTo>
                    <a:pt x="1981" y="37"/>
                  </a:lnTo>
                  <a:lnTo>
                    <a:pt x="1970" y="38"/>
                  </a:lnTo>
                  <a:lnTo>
                    <a:pt x="1959" y="38"/>
                  </a:lnTo>
                  <a:lnTo>
                    <a:pt x="1949" y="37"/>
                  </a:lnTo>
                  <a:lnTo>
                    <a:pt x="1939" y="35"/>
                  </a:lnTo>
                  <a:lnTo>
                    <a:pt x="1929" y="33"/>
                  </a:lnTo>
                  <a:lnTo>
                    <a:pt x="1920" y="30"/>
                  </a:lnTo>
                  <a:lnTo>
                    <a:pt x="1910" y="27"/>
                  </a:lnTo>
                  <a:lnTo>
                    <a:pt x="1901" y="24"/>
                  </a:lnTo>
                  <a:lnTo>
                    <a:pt x="1892" y="21"/>
                  </a:lnTo>
                  <a:lnTo>
                    <a:pt x="1883" y="18"/>
                  </a:lnTo>
                  <a:lnTo>
                    <a:pt x="1874" y="14"/>
                  </a:lnTo>
                  <a:lnTo>
                    <a:pt x="1866" y="11"/>
                  </a:lnTo>
                  <a:lnTo>
                    <a:pt x="1857" y="9"/>
                  </a:lnTo>
                  <a:lnTo>
                    <a:pt x="1848" y="6"/>
                  </a:lnTo>
                  <a:lnTo>
                    <a:pt x="1838" y="3"/>
                  </a:lnTo>
                  <a:lnTo>
                    <a:pt x="1829" y="2"/>
                  </a:lnTo>
                  <a:lnTo>
                    <a:pt x="1819" y="1"/>
                  </a:lnTo>
                  <a:lnTo>
                    <a:pt x="1815" y="1"/>
                  </a:lnTo>
                  <a:lnTo>
                    <a:pt x="1810" y="1"/>
                  </a:lnTo>
                  <a:lnTo>
                    <a:pt x="1805" y="2"/>
                  </a:lnTo>
                  <a:lnTo>
                    <a:pt x="1800" y="3"/>
                  </a:lnTo>
                  <a:lnTo>
                    <a:pt x="1795" y="4"/>
                  </a:lnTo>
                  <a:lnTo>
                    <a:pt x="1789" y="5"/>
                  </a:lnTo>
                  <a:lnTo>
                    <a:pt x="1783" y="7"/>
                  </a:lnTo>
                  <a:lnTo>
                    <a:pt x="1777" y="9"/>
                  </a:lnTo>
                  <a:lnTo>
                    <a:pt x="1770" y="11"/>
                  </a:lnTo>
                  <a:lnTo>
                    <a:pt x="1763" y="13"/>
                  </a:lnTo>
                  <a:lnTo>
                    <a:pt x="1755" y="16"/>
                  </a:lnTo>
                  <a:lnTo>
                    <a:pt x="1748" y="18"/>
                  </a:lnTo>
                  <a:lnTo>
                    <a:pt x="1740" y="20"/>
                  </a:lnTo>
                  <a:lnTo>
                    <a:pt x="1733" y="23"/>
                  </a:lnTo>
                  <a:lnTo>
                    <a:pt x="1725" y="26"/>
                  </a:lnTo>
                  <a:lnTo>
                    <a:pt x="1717" y="28"/>
                  </a:lnTo>
                  <a:lnTo>
                    <a:pt x="1709" y="30"/>
                  </a:lnTo>
                  <a:lnTo>
                    <a:pt x="1701" y="32"/>
                  </a:lnTo>
                  <a:lnTo>
                    <a:pt x="1693" y="34"/>
                  </a:lnTo>
                  <a:lnTo>
                    <a:pt x="1685" y="35"/>
                  </a:lnTo>
                  <a:lnTo>
                    <a:pt x="1678" y="37"/>
                  </a:lnTo>
                  <a:lnTo>
                    <a:pt x="1670" y="38"/>
                  </a:lnTo>
                  <a:lnTo>
                    <a:pt x="1662" y="38"/>
                  </a:lnTo>
                  <a:lnTo>
                    <a:pt x="1655" y="38"/>
                  </a:lnTo>
                  <a:lnTo>
                    <a:pt x="1644" y="38"/>
                  </a:lnTo>
                  <a:lnTo>
                    <a:pt x="1634" y="37"/>
                  </a:lnTo>
                  <a:lnTo>
                    <a:pt x="1624" y="35"/>
                  </a:lnTo>
                  <a:lnTo>
                    <a:pt x="1614" y="33"/>
                  </a:lnTo>
                  <a:lnTo>
                    <a:pt x="1605" y="30"/>
                  </a:lnTo>
                  <a:lnTo>
                    <a:pt x="1596" y="27"/>
                  </a:lnTo>
                  <a:lnTo>
                    <a:pt x="1586" y="23"/>
                  </a:lnTo>
                  <a:lnTo>
                    <a:pt x="1577" y="20"/>
                  </a:lnTo>
                  <a:lnTo>
                    <a:pt x="1569" y="17"/>
                  </a:lnTo>
                  <a:lnTo>
                    <a:pt x="1559" y="13"/>
                  </a:lnTo>
                  <a:lnTo>
                    <a:pt x="1551" y="10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3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2" y="9"/>
                  </a:lnTo>
                  <a:lnTo>
                    <a:pt x="1452" y="13"/>
                  </a:lnTo>
                  <a:lnTo>
                    <a:pt x="1441" y="16"/>
                  </a:lnTo>
                  <a:lnTo>
                    <a:pt x="1430" y="19"/>
                  </a:lnTo>
                  <a:lnTo>
                    <a:pt x="1418" y="23"/>
                  </a:lnTo>
                  <a:lnTo>
                    <a:pt x="1407" y="27"/>
                  </a:lnTo>
                  <a:lnTo>
                    <a:pt x="1396" y="30"/>
                  </a:lnTo>
                  <a:lnTo>
                    <a:pt x="1384" y="33"/>
                  </a:lnTo>
                  <a:lnTo>
                    <a:pt x="1373" y="35"/>
                  </a:lnTo>
                  <a:lnTo>
                    <a:pt x="1362" y="37"/>
                  </a:lnTo>
                  <a:lnTo>
                    <a:pt x="1350" y="38"/>
                  </a:lnTo>
                  <a:lnTo>
                    <a:pt x="1339" y="39"/>
                  </a:lnTo>
                  <a:lnTo>
                    <a:pt x="1328" y="39"/>
                  </a:lnTo>
                  <a:lnTo>
                    <a:pt x="1319" y="38"/>
                  </a:lnTo>
                  <a:lnTo>
                    <a:pt x="1308" y="36"/>
                  </a:lnTo>
                  <a:lnTo>
                    <a:pt x="1299" y="34"/>
                  </a:lnTo>
                  <a:lnTo>
                    <a:pt x="1290" y="31"/>
                  </a:lnTo>
                  <a:lnTo>
                    <a:pt x="1280" y="28"/>
                  </a:lnTo>
                  <a:lnTo>
                    <a:pt x="1271" y="26"/>
                  </a:lnTo>
                  <a:lnTo>
                    <a:pt x="1262" y="22"/>
                  </a:lnTo>
                  <a:lnTo>
                    <a:pt x="1253" y="19"/>
                  </a:lnTo>
                  <a:lnTo>
                    <a:pt x="1244" y="16"/>
                  </a:lnTo>
                  <a:lnTo>
                    <a:pt x="1235" y="12"/>
                  </a:lnTo>
                  <a:lnTo>
                    <a:pt x="1226" y="10"/>
                  </a:lnTo>
                  <a:lnTo>
                    <a:pt x="1217" y="7"/>
                  </a:lnTo>
                  <a:lnTo>
                    <a:pt x="1208" y="5"/>
                  </a:lnTo>
                  <a:lnTo>
                    <a:pt x="1198" y="3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3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0"/>
                  </a:lnTo>
                  <a:lnTo>
                    <a:pt x="1136" y="13"/>
                  </a:lnTo>
                  <a:lnTo>
                    <a:pt x="1125" y="17"/>
                  </a:lnTo>
                  <a:lnTo>
                    <a:pt x="1114" y="20"/>
                  </a:lnTo>
                  <a:lnTo>
                    <a:pt x="1104" y="24"/>
                  </a:lnTo>
                  <a:lnTo>
                    <a:pt x="1092" y="27"/>
                  </a:lnTo>
                  <a:lnTo>
                    <a:pt x="1081" y="31"/>
                  </a:lnTo>
                  <a:lnTo>
                    <a:pt x="1070" y="34"/>
                  </a:lnTo>
                  <a:lnTo>
                    <a:pt x="1058" y="36"/>
                  </a:lnTo>
                  <a:lnTo>
                    <a:pt x="1047" y="38"/>
                  </a:lnTo>
                  <a:lnTo>
                    <a:pt x="1036" y="39"/>
                  </a:lnTo>
                  <a:lnTo>
                    <a:pt x="1025" y="40"/>
                  </a:lnTo>
                  <a:lnTo>
                    <a:pt x="1014" y="39"/>
                  </a:lnTo>
                  <a:lnTo>
                    <a:pt x="1004" y="39"/>
                  </a:lnTo>
                  <a:lnTo>
                    <a:pt x="993" y="37"/>
                  </a:lnTo>
                  <a:lnTo>
                    <a:pt x="984" y="34"/>
                  </a:lnTo>
                  <a:lnTo>
                    <a:pt x="975" y="32"/>
                  </a:lnTo>
                  <a:lnTo>
                    <a:pt x="965" y="28"/>
                  </a:lnTo>
                  <a:lnTo>
                    <a:pt x="956" y="25"/>
                  </a:lnTo>
                  <a:lnTo>
                    <a:pt x="947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1" y="12"/>
                  </a:lnTo>
                  <a:lnTo>
                    <a:pt x="912" y="9"/>
                  </a:lnTo>
                  <a:lnTo>
                    <a:pt x="902" y="7"/>
                  </a:lnTo>
                  <a:lnTo>
                    <a:pt x="893" y="5"/>
                  </a:lnTo>
                  <a:lnTo>
                    <a:pt x="884" y="4"/>
                  </a:lnTo>
                  <a:lnTo>
                    <a:pt x="874" y="3"/>
                  </a:lnTo>
                  <a:lnTo>
                    <a:pt x="867" y="3"/>
                  </a:lnTo>
                  <a:lnTo>
                    <a:pt x="859" y="5"/>
                  </a:lnTo>
                  <a:lnTo>
                    <a:pt x="850" y="7"/>
                  </a:lnTo>
                  <a:lnTo>
                    <a:pt x="841" y="9"/>
                  </a:lnTo>
                  <a:lnTo>
                    <a:pt x="831" y="11"/>
                  </a:lnTo>
                  <a:lnTo>
                    <a:pt x="821" y="14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9" y="25"/>
                  </a:lnTo>
                  <a:lnTo>
                    <a:pt x="778" y="28"/>
                  </a:lnTo>
                  <a:lnTo>
                    <a:pt x="766" y="31"/>
                  </a:lnTo>
                  <a:lnTo>
                    <a:pt x="755" y="34"/>
                  </a:lnTo>
                  <a:lnTo>
                    <a:pt x="743" y="37"/>
                  </a:lnTo>
                  <a:lnTo>
                    <a:pt x="732" y="39"/>
                  </a:lnTo>
                  <a:lnTo>
                    <a:pt x="721" y="40"/>
                  </a:lnTo>
                  <a:lnTo>
                    <a:pt x="710" y="41"/>
                  </a:lnTo>
                  <a:lnTo>
                    <a:pt x="699" y="40"/>
                  </a:lnTo>
                  <a:lnTo>
                    <a:pt x="689" y="39"/>
                  </a:lnTo>
                  <a:lnTo>
                    <a:pt x="679" y="37"/>
                  </a:lnTo>
                  <a:lnTo>
                    <a:pt x="669" y="35"/>
                  </a:lnTo>
                  <a:lnTo>
                    <a:pt x="660" y="33"/>
                  </a:lnTo>
                  <a:lnTo>
                    <a:pt x="651" y="29"/>
                  </a:lnTo>
                  <a:lnTo>
                    <a:pt x="641" y="26"/>
                  </a:lnTo>
                  <a:lnTo>
                    <a:pt x="632" y="22"/>
                  </a:lnTo>
                  <a:lnTo>
                    <a:pt x="624" y="19"/>
                  </a:lnTo>
                  <a:lnTo>
                    <a:pt x="614" y="16"/>
                  </a:lnTo>
                  <a:lnTo>
                    <a:pt x="606" y="12"/>
                  </a:lnTo>
                  <a:lnTo>
                    <a:pt x="597" y="10"/>
                  </a:lnTo>
                  <a:lnTo>
                    <a:pt x="587" y="8"/>
                  </a:lnTo>
                  <a:lnTo>
                    <a:pt x="578" y="5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9"/>
                  </a:lnTo>
                  <a:lnTo>
                    <a:pt x="517" y="12"/>
                  </a:lnTo>
                  <a:lnTo>
                    <a:pt x="507" y="15"/>
                  </a:lnTo>
                  <a:lnTo>
                    <a:pt x="496" y="18"/>
                  </a:lnTo>
                  <a:lnTo>
                    <a:pt x="485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1" y="32"/>
                  </a:lnTo>
                  <a:lnTo>
                    <a:pt x="439" y="35"/>
                  </a:lnTo>
                  <a:lnTo>
                    <a:pt x="428" y="37"/>
                  </a:lnTo>
                  <a:lnTo>
                    <a:pt x="417" y="39"/>
                  </a:lnTo>
                  <a:lnTo>
                    <a:pt x="405" y="41"/>
                  </a:lnTo>
                  <a:lnTo>
                    <a:pt x="395" y="41"/>
                  </a:lnTo>
                  <a:lnTo>
                    <a:pt x="383" y="41"/>
                  </a:lnTo>
                  <a:lnTo>
                    <a:pt x="374" y="40"/>
                  </a:lnTo>
                  <a:lnTo>
                    <a:pt x="363" y="38"/>
                  </a:lnTo>
                  <a:lnTo>
                    <a:pt x="354" y="36"/>
                  </a:lnTo>
                  <a:lnTo>
                    <a:pt x="345" y="34"/>
                  </a:lnTo>
                  <a:lnTo>
                    <a:pt x="335" y="31"/>
                  </a:lnTo>
                  <a:lnTo>
                    <a:pt x="326" y="28"/>
                  </a:lnTo>
                  <a:lnTo>
                    <a:pt x="317" y="24"/>
                  </a:lnTo>
                  <a:lnTo>
                    <a:pt x="308" y="21"/>
                  </a:lnTo>
                  <a:lnTo>
                    <a:pt x="299" y="18"/>
                  </a:lnTo>
                  <a:lnTo>
                    <a:pt x="290" y="14"/>
                  </a:lnTo>
                  <a:lnTo>
                    <a:pt x="281" y="12"/>
                  </a:lnTo>
                  <a:lnTo>
                    <a:pt x="272" y="9"/>
                  </a:lnTo>
                  <a:lnTo>
                    <a:pt x="263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9" y="22"/>
                  </a:lnTo>
                  <a:lnTo>
                    <a:pt x="159" y="26"/>
                  </a:lnTo>
                  <a:lnTo>
                    <a:pt x="147" y="30"/>
                  </a:lnTo>
                  <a:lnTo>
                    <a:pt x="136" y="33"/>
                  </a:lnTo>
                  <a:lnTo>
                    <a:pt x="124" y="35"/>
                  </a:lnTo>
                  <a:lnTo>
                    <a:pt x="113" y="38"/>
                  </a:lnTo>
                  <a:lnTo>
                    <a:pt x="102" y="40"/>
                  </a:lnTo>
                  <a:lnTo>
                    <a:pt x="90" y="41"/>
                  </a:lnTo>
                  <a:lnTo>
                    <a:pt x="80" y="42"/>
                  </a:lnTo>
                  <a:lnTo>
                    <a:pt x="69" y="42"/>
                  </a:lnTo>
                  <a:lnTo>
                    <a:pt x="58" y="41"/>
                  </a:lnTo>
                  <a:lnTo>
                    <a:pt x="48" y="39"/>
                  </a:lnTo>
                  <a:lnTo>
                    <a:pt x="38" y="36"/>
                  </a:lnTo>
                  <a:lnTo>
                    <a:pt x="29" y="33"/>
                  </a:lnTo>
                  <a:lnTo>
                    <a:pt x="19" y="30"/>
                  </a:lnTo>
                  <a:lnTo>
                    <a:pt x="10" y="27"/>
                  </a:lnTo>
                  <a:lnTo>
                    <a:pt x="1" y="23"/>
                  </a:lnTo>
                  <a:lnTo>
                    <a:pt x="1" y="28"/>
                  </a:lnTo>
                  <a:lnTo>
                    <a:pt x="1" y="32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10" y="45"/>
                  </a:lnTo>
                  <a:lnTo>
                    <a:pt x="19" y="49"/>
                  </a:lnTo>
                  <a:lnTo>
                    <a:pt x="28" y="52"/>
                  </a:lnTo>
                  <a:lnTo>
                    <a:pt x="38" y="54"/>
                  </a:lnTo>
                  <a:lnTo>
                    <a:pt x="48" y="57"/>
                  </a:lnTo>
                  <a:lnTo>
                    <a:pt x="58" y="59"/>
                  </a:lnTo>
                  <a:lnTo>
                    <a:pt x="69" y="60"/>
                  </a:lnTo>
                  <a:lnTo>
                    <a:pt x="80" y="61"/>
                  </a:lnTo>
                  <a:lnTo>
                    <a:pt x="90" y="60"/>
                  </a:lnTo>
                  <a:lnTo>
                    <a:pt x="102" y="59"/>
                  </a:lnTo>
                  <a:lnTo>
                    <a:pt x="113" y="57"/>
                  </a:lnTo>
                  <a:lnTo>
                    <a:pt x="124" y="55"/>
                  </a:lnTo>
                  <a:lnTo>
                    <a:pt x="136" y="52"/>
                  </a:lnTo>
                  <a:lnTo>
                    <a:pt x="147" y="49"/>
                  </a:lnTo>
                  <a:lnTo>
                    <a:pt x="159" y="46"/>
                  </a:lnTo>
                  <a:lnTo>
                    <a:pt x="169" y="42"/>
                  </a:lnTo>
                  <a:lnTo>
                    <a:pt x="180" y="39"/>
                  </a:lnTo>
                  <a:lnTo>
                    <a:pt x="190" y="35"/>
                  </a:lnTo>
                  <a:lnTo>
                    <a:pt x="201" y="33"/>
                  </a:lnTo>
                  <a:lnTo>
                    <a:pt x="210" y="30"/>
                  </a:lnTo>
                  <a:lnTo>
                    <a:pt x="219" y="27"/>
                  </a:lnTo>
                  <a:lnTo>
                    <a:pt x="228" y="26"/>
                  </a:lnTo>
                  <a:lnTo>
                    <a:pt x="236" y="24"/>
                  </a:lnTo>
                  <a:lnTo>
                    <a:pt x="243" y="24"/>
                  </a:lnTo>
                  <a:lnTo>
                    <a:pt x="253" y="24"/>
                  </a:lnTo>
                  <a:lnTo>
                    <a:pt x="263" y="25"/>
                  </a:lnTo>
                  <a:lnTo>
                    <a:pt x="272" y="27"/>
                  </a:lnTo>
                  <a:lnTo>
                    <a:pt x="281" y="29"/>
                  </a:lnTo>
                  <a:lnTo>
                    <a:pt x="290" y="32"/>
                  </a:lnTo>
                  <a:lnTo>
                    <a:pt x="299" y="35"/>
                  </a:lnTo>
                  <a:lnTo>
                    <a:pt x="308" y="38"/>
                  </a:lnTo>
                  <a:lnTo>
                    <a:pt x="317" y="42"/>
                  </a:lnTo>
                  <a:lnTo>
                    <a:pt x="326" y="45"/>
                  </a:lnTo>
                  <a:lnTo>
                    <a:pt x="335" y="49"/>
                  </a:lnTo>
                  <a:lnTo>
                    <a:pt x="345" y="52"/>
                  </a:lnTo>
                  <a:lnTo>
                    <a:pt x="354" y="54"/>
                  </a:lnTo>
                  <a:lnTo>
                    <a:pt x="364" y="57"/>
                  </a:lnTo>
                  <a:lnTo>
                    <a:pt x="374" y="59"/>
                  </a:lnTo>
                  <a:lnTo>
                    <a:pt x="383" y="59"/>
                  </a:lnTo>
                  <a:lnTo>
                    <a:pt x="395" y="60"/>
                  </a:lnTo>
                  <a:lnTo>
                    <a:pt x="405" y="59"/>
                  </a:lnTo>
                  <a:lnTo>
                    <a:pt x="417" y="58"/>
                  </a:lnTo>
                  <a:lnTo>
                    <a:pt x="428" y="56"/>
                  </a:lnTo>
                  <a:lnTo>
                    <a:pt x="439" y="54"/>
                  </a:lnTo>
                  <a:lnTo>
                    <a:pt x="451" y="51"/>
                  </a:lnTo>
                  <a:lnTo>
                    <a:pt x="462" y="48"/>
                  </a:lnTo>
                  <a:lnTo>
                    <a:pt x="473" y="44"/>
                  </a:lnTo>
                  <a:lnTo>
                    <a:pt x="484" y="41"/>
                  </a:lnTo>
                  <a:lnTo>
                    <a:pt x="494" y="37"/>
                  </a:lnTo>
                  <a:lnTo>
                    <a:pt x="505" y="34"/>
                  </a:lnTo>
                  <a:lnTo>
                    <a:pt x="515" y="31"/>
                  </a:lnTo>
                  <a:lnTo>
                    <a:pt x="525" y="28"/>
                  </a:lnTo>
                  <a:lnTo>
                    <a:pt x="533" y="26"/>
                  </a:lnTo>
                  <a:lnTo>
                    <a:pt x="542" y="24"/>
                  </a:lnTo>
                  <a:lnTo>
                    <a:pt x="550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3"/>
                  </a:lnTo>
                  <a:lnTo>
                    <a:pt x="560" y="23"/>
                  </a:lnTo>
                  <a:lnTo>
                    <a:pt x="561" y="23"/>
                  </a:lnTo>
                  <a:lnTo>
                    <a:pt x="570" y="24"/>
                  </a:lnTo>
                  <a:lnTo>
                    <a:pt x="580" y="26"/>
                  </a:lnTo>
                  <a:lnTo>
                    <a:pt x="589" y="28"/>
                  </a:lnTo>
                  <a:lnTo>
                    <a:pt x="598" y="31"/>
                  </a:lnTo>
                  <a:lnTo>
                    <a:pt x="607" y="34"/>
                  </a:lnTo>
                  <a:lnTo>
                    <a:pt x="616" y="37"/>
                  </a:lnTo>
                  <a:lnTo>
                    <a:pt x="624" y="40"/>
                  </a:lnTo>
                  <a:lnTo>
                    <a:pt x="634" y="43"/>
                  </a:lnTo>
                  <a:lnTo>
                    <a:pt x="643" y="47"/>
                  </a:lnTo>
                  <a:lnTo>
                    <a:pt x="651" y="49"/>
                  </a:lnTo>
                  <a:lnTo>
                    <a:pt x="661" y="52"/>
                  </a:lnTo>
                  <a:lnTo>
                    <a:pt x="670" y="55"/>
                  </a:lnTo>
                  <a:lnTo>
                    <a:pt x="680" y="57"/>
                  </a:lnTo>
                  <a:lnTo>
                    <a:pt x="690" y="59"/>
                  </a:lnTo>
                  <a:lnTo>
                    <a:pt x="700" y="60"/>
                  </a:lnTo>
                  <a:lnTo>
                    <a:pt x="711" y="60"/>
                  </a:lnTo>
                  <a:lnTo>
                    <a:pt x="722" y="59"/>
                  </a:lnTo>
                  <a:lnTo>
                    <a:pt x="733" y="58"/>
                  </a:lnTo>
                  <a:lnTo>
                    <a:pt x="744" y="56"/>
                  </a:lnTo>
                  <a:lnTo>
                    <a:pt x="756" y="54"/>
                  </a:lnTo>
                  <a:lnTo>
                    <a:pt x="767" y="51"/>
                  </a:lnTo>
                  <a:lnTo>
                    <a:pt x="778" y="48"/>
                  </a:lnTo>
                  <a:lnTo>
                    <a:pt x="789" y="44"/>
                  </a:lnTo>
                  <a:lnTo>
                    <a:pt x="800" y="41"/>
                  </a:lnTo>
                  <a:lnTo>
                    <a:pt x="811" y="38"/>
                  </a:lnTo>
                  <a:lnTo>
                    <a:pt x="821" y="34"/>
                  </a:lnTo>
                  <a:lnTo>
                    <a:pt x="831" y="31"/>
                  </a:lnTo>
                  <a:lnTo>
                    <a:pt x="841" y="28"/>
                  </a:lnTo>
                  <a:lnTo>
                    <a:pt x="850" y="26"/>
                  </a:lnTo>
                  <a:lnTo>
                    <a:pt x="859" y="24"/>
                  </a:lnTo>
                  <a:lnTo>
                    <a:pt x="867" y="23"/>
                  </a:lnTo>
                  <a:lnTo>
                    <a:pt x="874" y="22"/>
                  </a:lnTo>
                  <a:lnTo>
                    <a:pt x="884" y="23"/>
                  </a:lnTo>
                  <a:lnTo>
                    <a:pt x="893" y="24"/>
                  </a:lnTo>
                  <a:lnTo>
                    <a:pt x="902" y="26"/>
                  </a:lnTo>
                  <a:lnTo>
                    <a:pt x="912" y="28"/>
                  </a:lnTo>
                  <a:lnTo>
                    <a:pt x="921" y="31"/>
                  </a:lnTo>
                  <a:lnTo>
                    <a:pt x="930" y="34"/>
                  </a:lnTo>
                  <a:lnTo>
                    <a:pt x="938" y="37"/>
                  </a:lnTo>
                  <a:lnTo>
                    <a:pt x="947" y="41"/>
                  </a:lnTo>
                  <a:lnTo>
                    <a:pt x="957" y="44"/>
                  </a:lnTo>
                  <a:lnTo>
                    <a:pt x="965" y="48"/>
                  </a:lnTo>
                  <a:lnTo>
                    <a:pt x="975" y="51"/>
                  </a:lnTo>
                  <a:lnTo>
                    <a:pt x="984" y="53"/>
                  </a:lnTo>
                  <a:lnTo>
                    <a:pt x="993" y="56"/>
                  </a:lnTo>
                  <a:lnTo>
                    <a:pt x="1004" y="57"/>
                  </a:lnTo>
                  <a:lnTo>
                    <a:pt x="1014" y="58"/>
                  </a:lnTo>
                  <a:lnTo>
                    <a:pt x="1025" y="59"/>
                  </a:lnTo>
                  <a:lnTo>
                    <a:pt x="1036" y="58"/>
                  </a:lnTo>
                  <a:lnTo>
                    <a:pt x="1047" y="57"/>
                  </a:lnTo>
                  <a:lnTo>
                    <a:pt x="1058" y="55"/>
                  </a:lnTo>
                  <a:lnTo>
                    <a:pt x="1070" y="53"/>
                  </a:lnTo>
                  <a:lnTo>
                    <a:pt x="1081" y="50"/>
                  </a:lnTo>
                  <a:lnTo>
                    <a:pt x="1092" y="47"/>
                  </a:lnTo>
                  <a:lnTo>
                    <a:pt x="1104" y="43"/>
                  </a:lnTo>
                  <a:lnTo>
                    <a:pt x="1114" y="40"/>
                  </a:lnTo>
                  <a:lnTo>
                    <a:pt x="1125" y="37"/>
                  </a:lnTo>
                  <a:lnTo>
                    <a:pt x="1136" y="33"/>
                  </a:lnTo>
                  <a:lnTo>
                    <a:pt x="1145" y="30"/>
                  </a:lnTo>
                  <a:lnTo>
                    <a:pt x="1155" y="27"/>
                  </a:lnTo>
                  <a:lnTo>
                    <a:pt x="1164" y="25"/>
                  </a:lnTo>
                  <a:lnTo>
                    <a:pt x="1173" y="23"/>
                  </a:lnTo>
                  <a:lnTo>
                    <a:pt x="1181" y="22"/>
                  </a:lnTo>
                  <a:lnTo>
                    <a:pt x="1188" y="22"/>
                  </a:lnTo>
                  <a:lnTo>
                    <a:pt x="1198" y="22"/>
                  </a:lnTo>
                  <a:lnTo>
                    <a:pt x="1208" y="23"/>
                  </a:lnTo>
                  <a:lnTo>
                    <a:pt x="1217" y="25"/>
                  </a:lnTo>
                  <a:lnTo>
                    <a:pt x="1226" y="27"/>
                  </a:lnTo>
                  <a:lnTo>
                    <a:pt x="1235" y="30"/>
                  </a:lnTo>
                  <a:lnTo>
                    <a:pt x="1244" y="33"/>
                  </a:lnTo>
                  <a:lnTo>
                    <a:pt x="1253" y="37"/>
                  </a:lnTo>
                  <a:lnTo>
                    <a:pt x="1262" y="39"/>
                  </a:lnTo>
                  <a:lnTo>
                    <a:pt x="1271" y="43"/>
                  </a:lnTo>
                  <a:lnTo>
                    <a:pt x="1280" y="47"/>
                  </a:lnTo>
                  <a:lnTo>
                    <a:pt x="1290" y="50"/>
                  </a:lnTo>
                  <a:lnTo>
                    <a:pt x="1299" y="52"/>
                  </a:lnTo>
                  <a:lnTo>
                    <a:pt x="1308" y="54"/>
                  </a:lnTo>
                  <a:lnTo>
                    <a:pt x="1319" y="57"/>
                  </a:lnTo>
                  <a:lnTo>
                    <a:pt x="1328" y="57"/>
                  </a:lnTo>
                  <a:lnTo>
                    <a:pt x="1339" y="58"/>
                  </a:lnTo>
                  <a:lnTo>
                    <a:pt x="1350" y="57"/>
                  </a:lnTo>
                  <a:lnTo>
                    <a:pt x="1362" y="56"/>
                  </a:lnTo>
                  <a:lnTo>
                    <a:pt x="1373" y="54"/>
                  </a:lnTo>
                  <a:lnTo>
                    <a:pt x="1384" y="52"/>
                  </a:lnTo>
                  <a:lnTo>
                    <a:pt x="1395" y="49"/>
                  </a:lnTo>
                  <a:lnTo>
                    <a:pt x="1407" y="46"/>
                  </a:lnTo>
                  <a:lnTo>
                    <a:pt x="1418" y="42"/>
                  </a:lnTo>
                  <a:lnTo>
                    <a:pt x="1428" y="38"/>
                  </a:lnTo>
                  <a:lnTo>
                    <a:pt x="1439" y="35"/>
                  </a:lnTo>
                  <a:lnTo>
                    <a:pt x="1449" y="32"/>
                  </a:lnTo>
                  <a:lnTo>
                    <a:pt x="1460" y="28"/>
                  </a:lnTo>
                  <a:lnTo>
                    <a:pt x="1470" y="26"/>
                  </a:lnTo>
                  <a:lnTo>
                    <a:pt x="1478" y="24"/>
                  </a:lnTo>
                  <a:lnTo>
                    <a:pt x="1487" y="22"/>
                  </a:lnTo>
                  <a:lnTo>
                    <a:pt x="1495" y="21"/>
                  </a:lnTo>
                  <a:lnTo>
                    <a:pt x="1502" y="21"/>
                  </a:lnTo>
                  <a:lnTo>
                    <a:pt x="1503" y="21"/>
                  </a:lnTo>
                  <a:lnTo>
                    <a:pt x="1505" y="21"/>
                  </a:lnTo>
                  <a:lnTo>
                    <a:pt x="1506" y="21"/>
                  </a:lnTo>
                  <a:lnTo>
                    <a:pt x="1515" y="22"/>
                  </a:lnTo>
                  <a:lnTo>
                    <a:pt x="1525" y="24"/>
                  </a:lnTo>
                  <a:lnTo>
                    <a:pt x="1534" y="26"/>
                  </a:lnTo>
                  <a:lnTo>
                    <a:pt x="1543" y="28"/>
                  </a:lnTo>
                  <a:lnTo>
                    <a:pt x="1552" y="31"/>
                  </a:lnTo>
                  <a:lnTo>
                    <a:pt x="1561" y="34"/>
                  </a:lnTo>
                  <a:lnTo>
                    <a:pt x="1570" y="38"/>
                  </a:lnTo>
                  <a:lnTo>
                    <a:pt x="1578" y="41"/>
                  </a:lnTo>
                  <a:lnTo>
                    <a:pt x="1587" y="44"/>
                  </a:lnTo>
                  <a:lnTo>
                    <a:pt x="1596" y="47"/>
                  </a:lnTo>
                  <a:lnTo>
                    <a:pt x="1605" y="50"/>
                  </a:lnTo>
                  <a:lnTo>
                    <a:pt x="1614" y="53"/>
                  </a:lnTo>
                  <a:lnTo>
                    <a:pt x="1624" y="54"/>
                  </a:lnTo>
                  <a:lnTo>
                    <a:pt x="1634" y="56"/>
                  </a:lnTo>
                  <a:lnTo>
                    <a:pt x="1644" y="57"/>
                  </a:lnTo>
                  <a:lnTo>
                    <a:pt x="1655" y="57"/>
                  </a:lnTo>
                  <a:lnTo>
                    <a:pt x="1663" y="57"/>
                  </a:lnTo>
                  <a:lnTo>
                    <a:pt x="1670" y="57"/>
                  </a:lnTo>
                  <a:lnTo>
                    <a:pt x="1678" y="56"/>
                  </a:lnTo>
                  <a:lnTo>
                    <a:pt x="1686" y="54"/>
                  </a:lnTo>
                  <a:lnTo>
                    <a:pt x="1694" y="53"/>
                  </a:lnTo>
                  <a:lnTo>
                    <a:pt x="1702" y="51"/>
                  </a:lnTo>
                  <a:lnTo>
                    <a:pt x="1710" y="49"/>
                  </a:lnTo>
                  <a:lnTo>
                    <a:pt x="1718" y="47"/>
                  </a:lnTo>
                  <a:lnTo>
                    <a:pt x="1726" y="45"/>
                  </a:lnTo>
                  <a:lnTo>
                    <a:pt x="1733" y="42"/>
                  </a:lnTo>
                  <a:lnTo>
                    <a:pt x="1741" y="40"/>
                  </a:lnTo>
                  <a:lnTo>
                    <a:pt x="1748" y="38"/>
                  </a:lnTo>
                  <a:lnTo>
                    <a:pt x="1756" y="35"/>
                  </a:lnTo>
                  <a:lnTo>
                    <a:pt x="1763" y="33"/>
                  </a:lnTo>
                  <a:lnTo>
                    <a:pt x="1770" y="31"/>
                  </a:lnTo>
                  <a:lnTo>
                    <a:pt x="1777" y="28"/>
                  </a:lnTo>
                  <a:lnTo>
                    <a:pt x="1783" y="27"/>
                  </a:lnTo>
                  <a:lnTo>
                    <a:pt x="1789" y="25"/>
                  </a:lnTo>
                  <a:lnTo>
                    <a:pt x="1795" y="24"/>
                  </a:lnTo>
                  <a:lnTo>
                    <a:pt x="1800" y="23"/>
                  </a:lnTo>
                  <a:lnTo>
                    <a:pt x="1805" y="22"/>
                  </a:lnTo>
                  <a:lnTo>
                    <a:pt x="1810" y="21"/>
                  </a:lnTo>
                  <a:lnTo>
                    <a:pt x="1814" y="20"/>
                  </a:lnTo>
                  <a:lnTo>
                    <a:pt x="1819" y="20"/>
                  </a:lnTo>
                  <a:lnTo>
                    <a:pt x="1829" y="21"/>
                  </a:lnTo>
                  <a:lnTo>
                    <a:pt x="1838" y="22"/>
                  </a:lnTo>
                  <a:lnTo>
                    <a:pt x="1848" y="24"/>
                  </a:lnTo>
                  <a:lnTo>
                    <a:pt x="1856" y="26"/>
                  </a:lnTo>
                  <a:lnTo>
                    <a:pt x="1866" y="28"/>
                  </a:lnTo>
                  <a:lnTo>
                    <a:pt x="1874" y="32"/>
                  </a:lnTo>
                  <a:lnTo>
                    <a:pt x="1883" y="35"/>
                  </a:lnTo>
                  <a:lnTo>
                    <a:pt x="1892" y="38"/>
                  </a:lnTo>
                  <a:lnTo>
                    <a:pt x="1902" y="42"/>
                  </a:lnTo>
                  <a:lnTo>
                    <a:pt x="1911" y="45"/>
                  </a:lnTo>
                  <a:lnTo>
                    <a:pt x="1920" y="49"/>
                  </a:lnTo>
                  <a:lnTo>
                    <a:pt x="1930" y="51"/>
                  </a:lnTo>
                  <a:lnTo>
                    <a:pt x="1939" y="53"/>
                  </a:lnTo>
                  <a:lnTo>
                    <a:pt x="1949" y="56"/>
                  </a:lnTo>
                  <a:lnTo>
                    <a:pt x="1960" y="56"/>
                  </a:lnTo>
                  <a:lnTo>
                    <a:pt x="1970" y="57"/>
                  </a:lnTo>
                  <a:lnTo>
                    <a:pt x="1981" y="56"/>
                  </a:lnTo>
                  <a:lnTo>
                    <a:pt x="1991" y="55"/>
                  </a:lnTo>
                  <a:lnTo>
                    <a:pt x="2002" y="53"/>
                  </a:lnTo>
                  <a:lnTo>
                    <a:pt x="2013" y="51"/>
                  </a:lnTo>
                  <a:lnTo>
                    <a:pt x="2024" y="48"/>
                  </a:lnTo>
                  <a:lnTo>
                    <a:pt x="2035" y="45"/>
                  </a:lnTo>
                  <a:lnTo>
                    <a:pt x="2046" y="42"/>
                  </a:lnTo>
                  <a:lnTo>
                    <a:pt x="2056" y="38"/>
                  </a:lnTo>
                  <a:lnTo>
                    <a:pt x="2067" y="35"/>
                  </a:lnTo>
                  <a:lnTo>
                    <a:pt x="2077" y="31"/>
                  </a:lnTo>
                  <a:lnTo>
                    <a:pt x="2087" y="28"/>
                  </a:lnTo>
                  <a:lnTo>
                    <a:pt x="2097" y="26"/>
                  </a:lnTo>
                  <a:lnTo>
                    <a:pt x="2105" y="23"/>
                  </a:lnTo>
                  <a:lnTo>
                    <a:pt x="2114" y="22"/>
                  </a:lnTo>
                  <a:lnTo>
                    <a:pt x="2122" y="20"/>
                  </a:lnTo>
                  <a:lnTo>
                    <a:pt x="2129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7" y="25"/>
                  </a:lnTo>
                  <a:lnTo>
                    <a:pt x="2175" y="28"/>
                  </a:lnTo>
                  <a:lnTo>
                    <a:pt x="2185" y="31"/>
                  </a:lnTo>
                  <a:lnTo>
                    <a:pt x="2193" y="34"/>
                  </a:lnTo>
                  <a:lnTo>
                    <a:pt x="2202" y="38"/>
                  </a:lnTo>
                  <a:lnTo>
                    <a:pt x="2211" y="41"/>
                  </a:lnTo>
                  <a:lnTo>
                    <a:pt x="2220" y="45"/>
                  </a:lnTo>
                  <a:lnTo>
                    <a:pt x="2230" y="48"/>
                  </a:lnTo>
                  <a:lnTo>
                    <a:pt x="2239" y="51"/>
                  </a:lnTo>
                  <a:lnTo>
                    <a:pt x="2248" y="53"/>
                  </a:lnTo>
                  <a:lnTo>
                    <a:pt x="2259" y="54"/>
                  </a:lnTo>
                  <a:lnTo>
                    <a:pt x="2268" y="56"/>
                  </a:lnTo>
                  <a:lnTo>
                    <a:pt x="2279" y="56"/>
                  </a:lnTo>
                  <a:lnTo>
                    <a:pt x="2292" y="56"/>
                  </a:lnTo>
                  <a:lnTo>
                    <a:pt x="2304" y="54"/>
                  </a:lnTo>
                  <a:lnTo>
                    <a:pt x="2316" y="52"/>
                  </a:lnTo>
                  <a:lnTo>
                    <a:pt x="2329" y="49"/>
                  </a:lnTo>
                  <a:lnTo>
                    <a:pt x="2341" y="47"/>
                  </a:lnTo>
                  <a:lnTo>
                    <a:pt x="2353" y="42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2"/>
                  </a:lnTo>
                  <a:lnTo>
                    <a:pt x="2396" y="29"/>
                  </a:lnTo>
                  <a:lnTo>
                    <a:pt x="2405" y="26"/>
                  </a:lnTo>
                  <a:lnTo>
                    <a:pt x="2413" y="24"/>
                  </a:lnTo>
                  <a:lnTo>
                    <a:pt x="2422" y="22"/>
                  </a:lnTo>
                  <a:lnTo>
                    <a:pt x="2429" y="20"/>
                  </a:lnTo>
                  <a:lnTo>
                    <a:pt x="2437" y="20"/>
                  </a:lnTo>
                  <a:lnTo>
                    <a:pt x="2443" y="19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38" name="Freeform 20"/>
            <p:cNvSpPr>
              <a:spLocks/>
            </p:cNvSpPr>
            <p:nvPr/>
          </p:nvSpPr>
          <p:spPr bwMode="auto">
            <a:xfrm>
              <a:off x="3214" y="121"/>
              <a:ext cx="2445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6 w 2447"/>
                <a:gd name="T7" fmla="*/ 5 h 62"/>
                <a:gd name="T8" fmla="*/ 389 w 2447"/>
                <a:gd name="T9" fmla="*/ 23 h 62"/>
                <a:gd name="T10" fmla="*/ 477 w 2447"/>
                <a:gd name="T11" fmla="*/ 41 h 62"/>
                <a:gd name="T12" fmla="*/ 577 w 2447"/>
                <a:gd name="T13" fmla="*/ 15 h 62"/>
                <a:gd name="T14" fmla="*/ 620 w 2447"/>
                <a:gd name="T15" fmla="*/ 5 h 62"/>
                <a:gd name="T16" fmla="*/ 702 w 2447"/>
                <a:gd name="T17" fmla="*/ 29 h 62"/>
                <a:gd name="T18" fmla="*/ 795 w 2447"/>
                <a:gd name="T19" fmla="*/ 37 h 62"/>
                <a:gd name="T20" fmla="*/ 892 w 2447"/>
                <a:gd name="T21" fmla="*/ 8 h 62"/>
                <a:gd name="T22" fmla="*/ 954 w 2447"/>
                <a:gd name="T23" fmla="*/ 8 h 62"/>
                <a:gd name="T24" fmla="*/ 1036 w 2447"/>
                <a:gd name="T25" fmla="*/ 35 h 62"/>
                <a:gd name="T26" fmla="*/ 1133 w 2447"/>
                <a:gd name="T27" fmla="*/ 30 h 62"/>
                <a:gd name="T28" fmla="*/ 1227 w 2447"/>
                <a:gd name="T29" fmla="*/ 3 h 62"/>
                <a:gd name="T30" fmla="*/ 1270 w 2447"/>
                <a:gd name="T31" fmla="*/ 6 h 62"/>
                <a:gd name="T32" fmla="*/ 1351 w 2447"/>
                <a:gd name="T33" fmla="*/ 34 h 62"/>
                <a:gd name="T34" fmla="*/ 1448 w 2447"/>
                <a:gd name="T35" fmla="*/ 30 h 62"/>
                <a:gd name="T36" fmla="*/ 1541 w 2447"/>
                <a:gd name="T37" fmla="*/ 3 h 62"/>
                <a:gd name="T38" fmla="*/ 1620 w 2447"/>
                <a:gd name="T39" fmla="*/ 19 h 62"/>
                <a:gd name="T40" fmla="*/ 1707 w 2447"/>
                <a:gd name="T41" fmla="*/ 38 h 62"/>
                <a:gd name="T42" fmla="*/ 1806 w 2447"/>
                <a:gd name="T43" fmla="*/ 15 h 62"/>
                <a:gd name="T44" fmla="*/ 1849 w 2447"/>
                <a:gd name="T45" fmla="*/ 1 h 62"/>
                <a:gd name="T46" fmla="*/ 1932 w 2447"/>
                <a:gd name="T47" fmla="*/ 24 h 62"/>
                <a:gd name="T48" fmla="*/ 2022 w 2447"/>
                <a:gd name="T49" fmla="*/ 35 h 62"/>
                <a:gd name="T50" fmla="*/ 2117 w 2447"/>
                <a:gd name="T51" fmla="*/ 9 h 62"/>
                <a:gd name="T52" fmla="*/ 2197 w 2447"/>
                <a:gd name="T53" fmla="*/ 6 h 62"/>
                <a:gd name="T54" fmla="*/ 2278 w 2447"/>
                <a:gd name="T55" fmla="*/ 33 h 62"/>
                <a:gd name="T56" fmla="*/ 2384 w 2447"/>
                <a:gd name="T57" fmla="*/ 23 h 62"/>
                <a:gd name="T58" fmla="*/ 2372 w 2447"/>
                <a:gd name="T59" fmla="*/ 45 h 62"/>
                <a:gd name="T60" fmla="*/ 2269 w 2447"/>
                <a:gd name="T61" fmla="*/ 50 h 62"/>
                <a:gd name="T62" fmla="*/ 2188 w 2447"/>
                <a:gd name="T63" fmla="*/ 22 h 62"/>
                <a:gd name="T64" fmla="*/ 2107 w 2447"/>
                <a:gd name="T65" fmla="*/ 31 h 62"/>
                <a:gd name="T66" fmla="*/ 2011 w 2447"/>
                <a:gd name="T67" fmla="*/ 55 h 62"/>
                <a:gd name="T68" fmla="*/ 1923 w 2447"/>
                <a:gd name="T69" fmla="*/ 39 h 62"/>
                <a:gd name="T70" fmla="*/ 1842 w 2447"/>
                <a:gd name="T71" fmla="*/ 20 h 62"/>
                <a:gd name="T72" fmla="*/ 1774 w 2447"/>
                <a:gd name="T73" fmla="*/ 45 h 62"/>
                <a:gd name="T74" fmla="*/ 1676 w 2447"/>
                <a:gd name="T75" fmla="*/ 54 h 62"/>
                <a:gd name="T76" fmla="*/ 1594 w 2447"/>
                <a:gd name="T77" fmla="*/ 27 h 62"/>
                <a:gd name="T78" fmla="*/ 1513 w 2447"/>
                <a:gd name="T79" fmla="*/ 30 h 62"/>
                <a:gd name="T80" fmla="*/ 1415 w 2447"/>
                <a:gd name="T81" fmla="*/ 56 h 62"/>
                <a:gd name="T82" fmla="*/ 1324 w 2447"/>
                <a:gd name="T83" fmla="*/ 45 h 62"/>
                <a:gd name="T84" fmla="*/ 1243 w 2447"/>
                <a:gd name="T85" fmla="*/ 21 h 62"/>
                <a:gd name="T86" fmla="*/ 1197 w 2447"/>
                <a:gd name="T87" fmla="*/ 29 h 62"/>
                <a:gd name="T88" fmla="*/ 1099 w 2447"/>
                <a:gd name="T89" fmla="*/ 57 h 62"/>
                <a:gd name="T90" fmla="*/ 1008 w 2447"/>
                <a:gd name="T91" fmla="*/ 44 h 62"/>
                <a:gd name="T92" fmla="*/ 925 w 2447"/>
                <a:gd name="T93" fmla="*/ 22 h 62"/>
                <a:gd name="T94" fmla="*/ 840 w 2447"/>
                <a:gd name="T95" fmla="*/ 44 h 62"/>
                <a:gd name="T96" fmla="*/ 740 w 2447"/>
                <a:gd name="T97" fmla="*/ 58 h 62"/>
                <a:gd name="T98" fmla="*/ 657 w 2447"/>
                <a:gd name="T99" fmla="*/ 31 h 62"/>
                <a:gd name="T100" fmla="*/ 597 w 2447"/>
                <a:gd name="T101" fmla="*/ 29 h 62"/>
                <a:gd name="T102" fmla="*/ 500 w 2447"/>
                <a:gd name="T103" fmla="*/ 57 h 62"/>
                <a:gd name="T104" fmla="*/ 407 w 2447"/>
                <a:gd name="T105" fmla="*/ 50 h 62"/>
                <a:gd name="T106" fmla="*/ 326 w 2447"/>
                <a:gd name="T107" fmla="*/ 25 h 62"/>
                <a:gd name="T108" fmla="*/ 281 w 2447"/>
                <a:gd name="T109" fmla="*/ 29 h 62"/>
                <a:gd name="T110" fmla="*/ 184 w 2447"/>
                <a:gd name="T111" fmla="*/ 57 h 62"/>
                <a:gd name="T112" fmla="*/ 92 w 2447"/>
                <a:gd name="T113" fmla="*/ 50 h 62"/>
                <a:gd name="T114" fmla="*/ 10 w 2447"/>
                <a:gd name="T115" fmla="*/ 25 h 6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447" h="62">
                  <a:moveTo>
                    <a:pt x="1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9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6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39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8" y="32"/>
                  </a:lnTo>
                  <a:lnTo>
                    <a:pt x="219" y="30"/>
                  </a:lnTo>
                  <a:lnTo>
                    <a:pt x="230" y="26"/>
                  </a:lnTo>
                  <a:lnTo>
                    <a:pt x="242" y="22"/>
                  </a:lnTo>
                  <a:lnTo>
                    <a:pt x="253" y="19"/>
                  </a:lnTo>
                  <a:lnTo>
                    <a:pt x="263" y="16"/>
                  </a:lnTo>
                  <a:lnTo>
                    <a:pt x="274" y="12"/>
                  </a:lnTo>
                  <a:lnTo>
                    <a:pt x="283" y="10"/>
                  </a:lnTo>
                  <a:lnTo>
                    <a:pt x="292" y="7"/>
                  </a:lnTo>
                  <a:lnTo>
                    <a:pt x="301" y="6"/>
                  </a:lnTo>
                  <a:lnTo>
                    <a:pt x="309" y="5"/>
                  </a:lnTo>
                  <a:lnTo>
                    <a:pt x="316" y="5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5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7"/>
                  </a:lnTo>
                  <a:lnTo>
                    <a:pt x="381" y="20"/>
                  </a:lnTo>
                  <a:lnTo>
                    <a:pt x="389" y="23"/>
                  </a:lnTo>
                  <a:lnTo>
                    <a:pt x="399" y="27"/>
                  </a:lnTo>
                  <a:lnTo>
                    <a:pt x="407" y="30"/>
                  </a:lnTo>
                  <a:lnTo>
                    <a:pt x="417" y="33"/>
                  </a:lnTo>
                  <a:lnTo>
                    <a:pt x="426" y="36"/>
                  </a:lnTo>
                  <a:lnTo>
                    <a:pt x="436" y="38"/>
                  </a:lnTo>
                  <a:lnTo>
                    <a:pt x="445" y="40"/>
                  </a:lnTo>
                  <a:lnTo>
                    <a:pt x="456" y="41"/>
                  </a:lnTo>
                  <a:lnTo>
                    <a:pt x="467" y="41"/>
                  </a:lnTo>
                  <a:lnTo>
                    <a:pt x="477" y="41"/>
                  </a:lnTo>
                  <a:lnTo>
                    <a:pt x="489" y="40"/>
                  </a:lnTo>
                  <a:lnTo>
                    <a:pt x="500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7" y="18"/>
                  </a:lnTo>
                  <a:lnTo>
                    <a:pt x="577" y="15"/>
                  </a:lnTo>
                  <a:lnTo>
                    <a:pt x="588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31" y="4"/>
                  </a:lnTo>
                  <a:lnTo>
                    <a:pt x="630" y="4"/>
                  </a:lnTo>
                  <a:lnTo>
                    <a:pt x="639" y="5"/>
                  </a:lnTo>
                  <a:lnTo>
                    <a:pt x="650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6" y="12"/>
                  </a:lnTo>
                  <a:lnTo>
                    <a:pt x="686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3" y="26"/>
                  </a:lnTo>
                  <a:lnTo>
                    <a:pt x="721" y="29"/>
                  </a:lnTo>
                  <a:lnTo>
                    <a:pt x="730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59" y="40"/>
                  </a:lnTo>
                  <a:lnTo>
                    <a:pt x="770" y="40"/>
                  </a:lnTo>
                  <a:lnTo>
                    <a:pt x="780" y="41"/>
                  </a:lnTo>
                  <a:lnTo>
                    <a:pt x="791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5" y="34"/>
                  </a:lnTo>
                  <a:lnTo>
                    <a:pt x="837" y="31"/>
                  </a:lnTo>
                  <a:lnTo>
                    <a:pt x="849" y="28"/>
                  </a:lnTo>
                  <a:lnTo>
                    <a:pt x="859" y="25"/>
                  </a:lnTo>
                  <a:lnTo>
                    <a:pt x="870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2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5"/>
                  </a:lnTo>
                  <a:lnTo>
                    <a:pt x="937" y="3"/>
                  </a:lnTo>
                  <a:lnTo>
                    <a:pt x="945" y="3"/>
                  </a:lnTo>
                  <a:lnTo>
                    <a:pt x="944" y="3"/>
                  </a:lnTo>
                  <a:lnTo>
                    <a:pt x="945" y="3"/>
                  </a:lnTo>
                  <a:lnTo>
                    <a:pt x="954" y="5"/>
                  </a:lnTo>
                  <a:lnTo>
                    <a:pt x="964" y="6"/>
                  </a:lnTo>
                  <a:lnTo>
                    <a:pt x="973" y="8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7"/>
                  </a:lnTo>
                  <a:lnTo>
                    <a:pt x="1009" y="20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5" y="32"/>
                  </a:lnTo>
                  <a:lnTo>
                    <a:pt x="1055" y="35"/>
                  </a:lnTo>
                  <a:lnTo>
                    <a:pt x="1064" y="37"/>
                  </a:lnTo>
                  <a:lnTo>
                    <a:pt x="1074" y="38"/>
                  </a:lnTo>
                  <a:lnTo>
                    <a:pt x="1084" y="40"/>
                  </a:lnTo>
                  <a:lnTo>
                    <a:pt x="1095" y="40"/>
                  </a:lnTo>
                  <a:lnTo>
                    <a:pt x="1106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3" y="27"/>
                  </a:lnTo>
                  <a:lnTo>
                    <a:pt x="1175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7" y="13"/>
                  </a:lnTo>
                  <a:lnTo>
                    <a:pt x="1217" y="10"/>
                  </a:lnTo>
                  <a:lnTo>
                    <a:pt x="1228" y="7"/>
                  </a:lnTo>
                  <a:lnTo>
                    <a:pt x="1237" y="5"/>
                  </a:lnTo>
                  <a:lnTo>
                    <a:pt x="1246" y="3"/>
                  </a:lnTo>
                  <a:lnTo>
                    <a:pt x="1254" y="2"/>
                  </a:lnTo>
                  <a:lnTo>
                    <a:pt x="1261" y="2"/>
                  </a:lnTo>
                  <a:lnTo>
                    <a:pt x="1262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80" y="4"/>
                  </a:lnTo>
                  <a:lnTo>
                    <a:pt x="1289" y="6"/>
                  </a:lnTo>
                  <a:lnTo>
                    <a:pt x="1298" y="9"/>
                  </a:lnTo>
                  <a:lnTo>
                    <a:pt x="1307" y="11"/>
                  </a:lnTo>
                  <a:lnTo>
                    <a:pt x="1316" y="15"/>
                  </a:lnTo>
                  <a:lnTo>
                    <a:pt x="1325" y="18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0" y="34"/>
                  </a:lnTo>
                  <a:lnTo>
                    <a:pt x="1380" y="37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1" y="39"/>
                  </a:lnTo>
                  <a:lnTo>
                    <a:pt x="1433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7" y="30"/>
                  </a:lnTo>
                  <a:lnTo>
                    <a:pt x="1478" y="27"/>
                  </a:lnTo>
                  <a:lnTo>
                    <a:pt x="1490" y="23"/>
                  </a:lnTo>
                  <a:lnTo>
                    <a:pt x="1500" y="20"/>
                  </a:lnTo>
                  <a:lnTo>
                    <a:pt x="1511" y="16"/>
                  </a:lnTo>
                  <a:lnTo>
                    <a:pt x="1522" y="13"/>
                  </a:lnTo>
                  <a:lnTo>
                    <a:pt x="1532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4" y="3"/>
                  </a:lnTo>
                  <a:lnTo>
                    <a:pt x="1594" y="5"/>
                  </a:lnTo>
                  <a:lnTo>
                    <a:pt x="1603" y="6"/>
                  </a:lnTo>
                  <a:lnTo>
                    <a:pt x="1613" y="9"/>
                  </a:lnTo>
                  <a:lnTo>
                    <a:pt x="1621" y="12"/>
                  </a:lnTo>
                  <a:lnTo>
                    <a:pt x="1631" y="15"/>
                  </a:lnTo>
                  <a:lnTo>
                    <a:pt x="1639" y="19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7" y="28"/>
                  </a:lnTo>
                  <a:lnTo>
                    <a:pt x="1676" y="31"/>
                  </a:lnTo>
                  <a:lnTo>
                    <a:pt x="1685" y="34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0" y="32"/>
                  </a:lnTo>
                  <a:lnTo>
                    <a:pt x="1782" y="29"/>
                  </a:lnTo>
                  <a:lnTo>
                    <a:pt x="1792" y="26"/>
                  </a:lnTo>
                  <a:lnTo>
                    <a:pt x="1804" y="22"/>
                  </a:lnTo>
                  <a:lnTo>
                    <a:pt x="1814" y="19"/>
                  </a:lnTo>
                  <a:lnTo>
                    <a:pt x="1825" y="15"/>
                  </a:lnTo>
                  <a:lnTo>
                    <a:pt x="1835" y="12"/>
                  </a:lnTo>
                  <a:lnTo>
                    <a:pt x="1845" y="9"/>
                  </a:lnTo>
                  <a:lnTo>
                    <a:pt x="1855" y="6"/>
                  </a:lnTo>
                  <a:lnTo>
                    <a:pt x="1863" y="3"/>
                  </a:lnTo>
                  <a:lnTo>
                    <a:pt x="1872" y="2"/>
                  </a:lnTo>
                  <a:lnTo>
                    <a:pt x="1880" y="1"/>
                  </a:lnTo>
                  <a:lnTo>
                    <a:pt x="1887" y="1"/>
                  </a:lnTo>
                  <a:lnTo>
                    <a:pt x="1888" y="1"/>
                  </a:lnTo>
                  <a:lnTo>
                    <a:pt x="1887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5" y="8"/>
                  </a:lnTo>
                  <a:lnTo>
                    <a:pt x="1933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8" y="27"/>
                  </a:lnTo>
                  <a:lnTo>
                    <a:pt x="1988" y="30"/>
                  </a:lnTo>
                  <a:lnTo>
                    <a:pt x="1997" y="32"/>
                  </a:lnTo>
                  <a:lnTo>
                    <a:pt x="2007" y="34"/>
                  </a:lnTo>
                  <a:lnTo>
                    <a:pt x="2017" y="36"/>
                  </a:lnTo>
                  <a:lnTo>
                    <a:pt x="2027" y="37"/>
                  </a:lnTo>
                  <a:lnTo>
                    <a:pt x="2038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0" y="34"/>
                  </a:lnTo>
                  <a:lnTo>
                    <a:pt x="2081" y="31"/>
                  </a:lnTo>
                  <a:lnTo>
                    <a:pt x="2092" y="29"/>
                  </a:lnTo>
                  <a:lnTo>
                    <a:pt x="2103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5" y="12"/>
                  </a:lnTo>
                  <a:lnTo>
                    <a:pt x="2155" y="9"/>
                  </a:lnTo>
                  <a:lnTo>
                    <a:pt x="2164" y="6"/>
                  </a:lnTo>
                  <a:lnTo>
                    <a:pt x="2173" y="3"/>
                  </a:lnTo>
                  <a:lnTo>
                    <a:pt x="2182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6" y="1"/>
                  </a:lnTo>
                  <a:lnTo>
                    <a:pt x="2217" y="1"/>
                  </a:lnTo>
                  <a:lnTo>
                    <a:pt x="2225" y="3"/>
                  </a:lnTo>
                  <a:lnTo>
                    <a:pt x="2235" y="6"/>
                  </a:lnTo>
                  <a:lnTo>
                    <a:pt x="2243" y="8"/>
                  </a:lnTo>
                  <a:lnTo>
                    <a:pt x="2253" y="12"/>
                  </a:lnTo>
                  <a:lnTo>
                    <a:pt x="2261" y="15"/>
                  </a:lnTo>
                  <a:lnTo>
                    <a:pt x="2270" y="18"/>
                  </a:lnTo>
                  <a:lnTo>
                    <a:pt x="2279" y="21"/>
                  </a:lnTo>
                  <a:lnTo>
                    <a:pt x="2288" y="25"/>
                  </a:lnTo>
                  <a:lnTo>
                    <a:pt x="2297" y="29"/>
                  </a:lnTo>
                  <a:lnTo>
                    <a:pt x="2307" y="31"/>
                  </a:lnTo>
                  <a:lnTo>
                    <a:pt x="2316" y="33"/>
                  </a:lnTo>
                  <a:lnTo>
                    <a:pt x="2326" y="35"/>
                  </a:lnTo>
                  <a:lnTo>
                    <a:pt x="2337" y="36"/>
                  </a:lnTo>
                  <a:lnTo>
                    <a:pt x="2347" y="37"/>
                  </a:lnTo>
                  <a:lnTo>
                    <a:pt x="2360" y="36"/>
                  </a:lnTo>
                  <a:lnTo>
                    <a:pt x="2372" y="35"/>
                  </a:lnTo>
                  <a:lnTo>
                    <a:pt x="2384" y="32"/>
                  </a:lnTo>
                  <a:lnTo>
                    <a:pt x="2396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4" y="51"/>
                  </a:lnTo>
                  <a:lnTo>
                    <a:pt x="2372" y="54"/>
                  </a:lnTo>
                  <a:lnTo>
                    <a:pt x="2360" y="55"/>
                  </a:lnTo>
                  <a:lnTo>
                    <a:pt x="2347" y="56"/>
                  </a:lnTo>
                  <a:lnTo>
                    <a:pt x="2337" y="55"/>
                  </a:lnTo>
                  <a:lnTo>
                    <a:pt x="2326" y="54"/>
                  </a:lnTo>
                  <a:lnTo>
                    <a:pt x="2317" y="52"/>
                  </a:lnTo>
                  <a:lnTo>
                    <a:pt x="2307" y="50"/>
                  </a:lnTo>
                  <a:lnTo>
                    <a:pt x="2297" y="47"/>
                  </a:lnTo>
                  <a:lnTo>
                    <a:pt x="2289" y="44"/>
                  </a:lnTo>
                  <a:lnTo>
                    <a:pt x="2279" y="41"/>
                  </a:lnTo>
                  <a:lnTo>
                    <a:pt x="2271" y="37"/>
                  </a:lnTo>
                  <a:lnTo>
                    <a:pt x="2261" y="34"/>
                  </a:lnTo>
                  <a:lnTo>
                    <a:pt x="2253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6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2" y="21"/>
                  </a:lnTo>
                  <a:lnTo>
                    <a:pt x="2173" y="23"/>
                  </a:lnTo>
                  <a:lnTo>
                    <a:pt x="2164" y="25"/>
                  </a:lnTo>
                  <a:lnTo>
                    <a:pt x="2155" y="28"/>
                  </a:lnTo>
                  <a:lnTo>
                    <a:pt x="2145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3" y="44"/>
                  </a:lnTo>
                  <a:lnTo>
                    <a:pt x="2092" y="48"/>
                  </a:lnTo>
                  <a:lnTo>
                    <a:pt x="2081" y="50"/>
                  </a:lnTo>
                  <a:lnTo>
                    <a:pt x="2070" y="52"/>
                  </a:lnTo>
                  <a:lnTo>
                    <a:pt x="2060" y="54"/>
                  </a:lnTo>
                  <a:lnTo>
                    <a:pt x="2049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7" y="53"/>
                  </a:lnTo>
                  <a:lnTo>
                    <a:pt x="1998" y="51"/>
                  </a:lnTo>
                  <a:lnTo>
                    <a:pt x="1989" y="48"/>
                  </a:lnTo>
                  <a:lnTo>
                    <a:pt x="1979" y="45"/>
                  </a:lnTo>
                  <a:lnTo>
                    <a:pt x="1970" y="42"/>
                  </a:lnTo>
                  <a:lnTo>
                    <a:pt x="1961" y="39"/>
                  </a:lnTo>
                  <a:lnTo>
                    <a:pt x="1952" y="35"/>
                  </a:lnTo>
                  <a:lnTo>
                    <a:pt x="1943" y="32"/>
                  </a:lnTo>
                  <a:lnTo>
                    <a:pt x="1934" y="29"/>
                  </a:lnTo>
                  <a:lnTo>
                    <a:pt x="1925" y="27"/>
                  </a:lnTo>
                  <a:lnTo>
                    <a:pt x="1916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7" y="20"/>
                  </a:lnTo>
                  <a:lnTo>
                    <a:pt x="1880" y="20"/>
                  </a:lnTo>
                  <a:lnTo>
                    <a:pt x="1872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5" y="28"/>
                  </a:lnTo>
                  <a:lnTo>
                    <a:pt x="1836" y="31"/>
                  </a:lnTo>
                  <a:lnTo>
                    <a:pt x="1825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59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6" y="58"/>
                  </a:lnTo>
                  <a:lnTo>
                    <a:pt x="1715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5" y="52"/>
                  </a:lnTo>
                  <a:lnTo>
                    <a:pt x="1676" y="50"/>
                  </a:lnTo>
                  <a:lnTo>
                    <a:pt x="1667" y="46"/>
                  </a:lnTo>
                  <a:lnTo>
                    <a:pt x="1657" y="42"/>
                  </a:lnTo>
                  <a:lnTo>
                    <a:pt x="1648" y="39"/>
                  </a:lnTo>
                  <a:lnTo>
                    <a:pt x="1639" y="36"/>
                  </a:lnTo>
                  <a:lnTo>
                    <a:pt x="1631" y="32"/>
                  </a:lnTo>
                  <a:lnTo>
                    <a:pt x="1621" y="29"/>
                  </a:lnTo>
                  <a:lnTo>
                    <a:pt x="1613" y="27"/>
                  </a:lnTo>
                  <a:lnTo>
                    <a:pt x="1603" y="25"/>
                  </a:lnTo>
                  <a:lnTo>
                    <a:pt x="1594" y="22"/>
                  </a:lnTo>
                  <a:lnTo>
                    <a:pt x="1584" y="21"/>
                  </a:lnTo>
                  <a:lnTo>
                    <a:pt x="1575" y="21"/>
                  </a:lnTo>
                  <a:lnTo>
                    <a:pt x="1568" y="21"/>
                  </a:lnTo>
                  <a:lnTo>
                    <a:pt x="1560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8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0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3" y="45"/>
                  </a:lnTo>
                  <a:lnTo>
                    <a:pt x="1335" y="41"/>
                  </a:lnTo>
                  <a:lnTo>
                    <a:pt x="1325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0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60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4" y="25"/>
                  </a:lnTo>
                  <a:lnTo>
                    <a:pt x="1225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6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2" y="50"/>
                  </a:lnTo>
                  <a:lnTo>
                    <a:pt x="1141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6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5" y="55"/>
                  </a:lnTo>
                  <a:lnTo>
                    <a:pt x="1056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0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1" y="34"/>
                  </a:lnTo>
                  <a:lnTo>
                    <a:pt x="881" y="37"/>
                  </a:lnTo>
                  <a:lnTo>
                    <a:pt x="870" y="41"/>
                  </a:lnTo>
                  <a:lnTo>
                    <a:pt x="859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5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1" y="59"/>
                  </a:lnTo>
                  <a:lnTo>
                    <a:pt x="780" y="59"/>
                  </a:lnTo>
                  <a:lnTo>
                    <a:pt x="770" y="59"/>
                  </a:lnTo>
                  <a:lnTo>
                    <a:pt x="759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0" y="51"/>
                  </a:lnTo>
                  <a:lnTo>
                    <a:pt x="721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6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39" y="24"/>
                  </a:lnTo>
                  <a:lnTo>
                    <a:pt x="630" y="23"/>
                  </a:lnTo>
                  <a:lnTo>
                    <a:pt x="623" y="24"/>
                  </a:lnTo>
                  <a:lnTo>
                    <a:pt x="615" y="25"/>
                  </a:lnTo>
                  <a:lnTo>
                    <a:pt x="606" y="27"/>
                  </a:lnTo>
                  <a:lnTo>
                    <a:pt x="597" y="29"/>
                  </a:lnTo>
                  <a:lnTo>
                    <a:pt x="588" y="32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6" y="42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1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7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5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1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59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2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39"/>
                  </a:lnTo>
                  <a:lnTo>
                    <a:pt x="56" y="35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7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1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39" name="Freeform 21"/>
            <p:cNvSpPr>
              <a:spLocks/>
            </p:cNvSpPr>
            <p:nvPr/>
          </p:nvSpPr>
          <p:spPr bwMode="auto">
            <a:xfrm>
              <a:off x="3238" y="162"/>
              <a:ext cx="2445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5 w 2447"/>
                <a:gd name="T7" fmla="*/ 5 h 62"/>
                <a:gd name="T8" fmla="*/ 388 w 2447"/>
                <a:gd name="T9" fmla="*/ 23 h 62"/>
                <a:gd name="T10" fmla="*/ 477 w 2447"/>
                <a:gd name="T11" fmla="*/ 41 h 62"/>
                <a:gd name="T12" fmla="*/ 577 w 2447"/>
                <a:gd name="T13" fmla="*/ 15 h 62"/>
                <a:gd name="T14" fmla="*/ 639 w 2447"/>
                <a:gd name="T15" fmla="*/ 7 h 62"/>
                <a:gd name="T16" fmla="*/ 721 w 2447"/>
                <a:gd name="T17" fmla="*/ 35 h 62"/>
                <a:gd name="T18" fmla="*/ 818 w 2447"/>
                <a:gd name="T19" fmla="*/ 31 h 62"/>
                <a:gd name="T20" fmla="*/ 910 w 2447"/>
                <a:gd name="T21" fmla="*/ 4 h 62"/>
                <a:gd name="T22" fmla="*/ 990 w 2447"/>
                <a:gd name="T23" fmla="*/ 19 h 62"/>
                <a:gd name="T24" fmla="*/ 1076 w 2447"/>
                <a:gd name="T25" fmla="*/ 40 h 62"/>
                <a:gd name="T26" fmla="*/ 1178 w 2447"/>
                <a:gd name="T27" fmla="*/ 16 h 62"/>
                <a:gd name="T28" fmla="*/ 1242 w 2447"/>
                <a:gd name="T29" fmla="*/ 2 h 62"/>
                <a:gd name="T30" fmla="*/ 1323 w 2447"/>
                <a:gd name="T31" fmla="*/ 25 h 62"/>
                <a:gd name="T32" fmla="*/ 1415 w 2447"/>
                <a:gd name="T33" fmla="*/ 38 h 62"/>
                <a:gd name="T34" fmla="*/ 1514 w 2447"/>
                <a:gd name="T35" fmla="*/ 10 h 62"/>
                <a:gd name="T36" fmla="*/ 1594 w 2447"/>
                <a:gd name="T37" fmla="*/ 9 h 62"/>
                <a:gd name="T38" fmla="*/ 1676 w 2447"/>
                <a:gd name="T39" fmla="*/ 35 h 62"/>
                <a:gd name="T40" fmla="*/ 1774 w 2447"/>
                <a:gd name="T41" fmla="*/ 26 h 62"/>
                <a:gd name="T42" fmla="*/ 1843 w 2447"/>
                <a:gd name="T43" fmla="*/ 1 h 62"/>
                <a:gd name="T44" fmla="*/ 1923 w 2447"/>
                <a:gd name="T45" fmla="*/ 20 h 62"/>
                <a:gd name="T46" fmla="*/ 2011 w 2447"/>
                <a:gd name="T47" fmla="*/ 37 h 62"/>
                <a:gd name="T48" fmla="*/ 2108 w 2447"/>
                <a:gd name="T49" fmla="*/ 12 h 62"/>
                <a:gd name="T50" fmla="*/ 2188 w 2447"/>
                <a:gd name="T51" fmla="*/ 3 h 62"/>
                <a:gd name="T52" fmla="*/ 2270 w 2447"/>
                <a:gd name="T53" fmla="*/ 31 h 62"/>
                <a:gd name="T54" fmla="*/ 2372 w 2447"/>
                <a:gd name="T55" fmla="*/ 26 h 62"/>
                <a:gd name="T56" fmla="*/ 2384 w 2447"/>
                <a:gd name="T57" fmla="*/ 42 h 62"/>
                <a:gd name="T58" fmla="*/ 2279 w 2447"/>
                <a:gd name="T59" fmla="*/ 52 h 62"/>
                <a:gd name="T60" fmla="*/ 2197 w 2447"/>
                <a:gd name="T61" fmla="*/ 25 h 62"/>
                <a:gd name="T62" fmla="*/ 2118 w 2447"/>
                <a:gd name="T63" fmla="*/ 28 h 62"/>
                <a:gd name="T64" fmla="*/ 2022 w 2447"/>
                <a:gd name="T65" fmla="*/ 54 h 62"/>
                <a:gd name="T66" fmla="*/ 1932 w 2447"/>
                <a:gd name="T67" fmla="*/ 42 h 62"/>
                <a:gd name="T68" fmla="*/ 1850 w 2447"/>
                <a:gd name="T69" fmla="*/ 20 h 62"/>
                <a:gd name="T70" fmla="*/ 1785 w 2447"/>
                <a:gd name="T71" fmla="*/ 41 h 62"/>
                <a:gd name="T72" fmla="*/ 1686 w 2447"/>
                <a:gd name="T73" fmla="*/ 56 h 62"/>
                <a:gd name="T74" fmla="*/ 1603 w 2447"/>
                <a:gd name="T75" fmla="*/ 29 h 62"/>
                <a:gd name="T76" fmla="*/ 1523 w 2447"/>
                <a:gd name="T77" fmla="*/ 27 h 62"/>
                <a:gd name="T78" fmla="*/ 1426 w 2447"/>
                <a:gd name="T79" fmla="*/ 55 h 62"/>
                <a:gd name="T80" fmla="*/ 1333 w 2447"/>
                <a:gd name="T81" fmla="*/ 48 h 62"/>
                <a:gd name="T82" fmla="*/ 1252 w 2447"/>
                <a:gd name="T83" fmla="*/ 23 h 62"/>
                <a:gd name="T84" fmla="*/ 1207 w 2447"/>
                <a:gd name="T85" fmla="*/ 27 h 62"/>
                <a:gd name="T86" fmla="*/ 1110 w 2447"/>
                <a:gd name="T87" fmla="*/ 55 h 62"/>
                <a:gd name="T88" fmla="*/ 1017 w 2447"/>
                <a:gd name="T89" fmla="*/ 47 h 62"/>
                <a:gd name="T90" fmla="*/ 935 w 2447"/>
                <a:gd name="T91" fmla="*/ 23 h 62"/>
                <a:gd name="T92" fmla="*/ 852 w 2447"/>
                <a:gd name="T93" fmla="*/ 41 h 62"/>
                <a:gd name="T94" fmla="*/ 751 w 2447"/>
                <a:gd name="T95" fmla="*/ 59 h 62"/>
                <a:gd name="T96" fmla="*/ 667 w 2447"/>
                <a:gd name="T97" fmla="*/ 34 h 62"/>
                <a:gd name="T98" fmla="*/ 606 w 2447"/>
                <a:gd name="T99" fmla="*/ 26 h 62"/>
                <a:gd name="T100" fmla="*/ 512 w 2447"/>
                <a:gd name="T101" fmla="*/ 55 h 62"/>
                <a:gd name="T102" fmla="*/ 417 w 2447"/>
                <a:gd name="T103" fmla="*/ 53 h 62"/>
                <a:gd name="T104" fmla="*/ 336 w 2447"/>
                <a:gd name="T105" fmla="*/ 27 h 62"/>
                <a:gd name="T106" fmla="*/ 289 w 2447"/>
                <a:gd name="T107" fmla="*/ 26 h 62"/>
                <a:gd name="T108" fmla="*/ 196 w 2447"/>
                <a:gd name="T109" fmla="*/ 55 h 62"/>
                <a:gd name="T110" fmla="*/ 101 w 2447"/>
                <a:gd name="T111" fmla="*/ 53 h 62"/>
                <a:gd name="T112" fmla="*/ 19 w 2447"/>
                <a:gd name="T113" fmla="*/ 26 h 6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2">
                  <a:moveTo>
                    <a:pt x="0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8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5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40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7" y="32"/>
                  </a:lnTo>
                  <a:lnTo>
                    <a:pt x="218" y="30"/>
                  </a:lnTo>
                  <a:lnTo>
                    <a:pt x="229" y="26"/>
                  </a:lnTo>
                  <a:lnTo>
                    <a:pt x="241" y="22"/>
                  </a:lnTo>
                  <a:lnTo>
                    <a:pt x="252" y="19"/>
                  </a:lnTo>
                  <a:lnTo>
                    <a:pt x="263" y="16"/>
                  </a:lnTo>
                  <a:lnTo>
                    <a:pt x="273" y="12"/>
                  </a:lnTo>
                  <a:lnTo>
                    <a:pt x="282" y="10"/>
                  </a:lnTo>
                  <a:lnTo>
                    <a:pt x="292" y="7"/>
                  </a:lnTo>
                  <a:lnTo>
                    <a:pt x="300" y="6"/>
                  </a:lnTo>
                  <a:lnTo>
                    <a:pt x="308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4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6"/>
                  </a:lnTo>
                  <a:lnTo>
                    <a:pt x="380" y="20"/>
                  </a:lnTo>
                  <a:lnTo>
                    <a:pt x="388" y="23"/>
                  </a:lnTo>
                  <a:lnTo>
                    <a:pt x="397" y="26"/>
                  </a:lnTo>
                  <a:lnTo>
                    <a:pt x="407" y="30"/>
                  </a:lnTo>
                  <a:lnTo>
                    <a:pt x="416" y="33"/>
                  </a:lnTo>
                  <a:lnTo>
                    <a:pt x="425" y="35"/>
                  </a:lnTo>
                  <a:lnTo>
                    <a:pt x="435" y="38"/>
                  </a:lnTo>
                  <a:lnTo>
                    <a:pt x="445" y="40"/>
                  </a:lnTo>
                  <a:lnTo>
                    <a:pt x="455" y="41"/>
                  </a:lnTo>
                  <a:lnTo>
                    <a:pt x="466" y="41"/>
                  </a:lnTo>
                  <a:lnTo>
                    <a:pt x="477" y="41"/>
                  </a:lnTo>
                  <a:lnTo>
                    <a:pt x="488" y="40"/>
                  </a:lnTo>
                  <a:lnTo>
                    <a:pt x="499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6" y="18"/>
                  </a:lnTo>
                  <a:lnTo>
                    <a:pt x="577" y="15"/>
                  </a:lnTo>
                  <a:lnTo>
                    <a:pt x="587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40" y="5"/>
                  </a:lnTo>
                  <a:lnTo>
                    <a:pt x="649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7" y="12"/>
                  </a:lnTo>
                  <a:lnTo>
                    <a:pt x="685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2" y="26"/>
                  </a:lnTo>
                  <a:lnTo>
                    <a:pt x="722" y="29"/>
                  </a:lnTo>
                  <a:lnTo>
                    <a:pt x="731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60" y="40"/>
                  </a:lnTo>
                  <a:lnTo>
                    <a:pt x="770" y="40"/>
                  </a:lnTo>
                  <a:lnTo>
                    <a:pt x="781" y="41"/>
                  </a:lnTo>
                  <a:lnTo>
                    <a:pt x="792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6" y="34"/>
                  </a:lnTo>
                  <a:lnTo>
                    <a:pt x="837" y="31"/>
                  </a:lnTo>
                  <a:lnTo>
                    <a:pt x="848" y="28"/>
                  </a:lnTo>
                  <a:lnTo>
                    <a:pt x="860" y="25"/>
                  </a:lnTo>
                  <a:lnTo>
                    <a:pt x="871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1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4"/>
                  </a:lnTo>
                  <a:lnTo>
                    <a:pt x="937" y="3"/>
                  </a:lnTo>
                  <a:lnTo>
                    <a:pt x="944" y="3"/>
                  </a:lnTo>
                  <a:lnTo>
                    <a:pt x="954" y="4"/>
                  </a:lnTo>
                  <a:lnTo>
                    <a:pt x="964" y="5"/>
                  </a:lnTo>
                  <a:lnTo>
                    <a:pt x="973" y="7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6"/>
                  </a:lnTo>
                  <a:lnTo>
                    <a:pt x="1009" y="19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6" y="32"/>
                  </a:lnTo>
                  <a:lnTo>
                    <a:pt x="1055" y="34"/>
                  </a:lnTo>
                  <a:lnTo>
                    <a:pt x="1064" y="37"/>
                  </a:lnTo>
                  <a:lnTo>
                    <a:pt x="1075" y="38"/>
                  </a:lnTo>
                  <a:lnTo>
                    <a:pt x="1085" y="40"/>
                  </a:lnTo>
                  <a:lnTo>
                    <a:pt x="1095" y="40"/>
                  </a:lnTo>
                  <a:lnTo>
                    <a:pt x="1107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4" y="27"/>
                  </a:lnTo>
                  <a:lnTo>
                    <a:pt x="1174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8" y="13"/>
                  </a:lnTo>
                  <a:lnTo>
                    <a:pt x="1218" y="10"/>
                  </a:lnTo>
                  <a:lnTo>
                    <a:pt x="1227" y="7"/>
                  </a:lnTo>
                  <a:lnTo>
                    <a:pt x="1237" y="5"/>
                  </a:lnTo>
                  <a:lnTo>
                    <a:pt x="1245" y="3"/>
                  </a:lnTo>
                  <a:lnTo>
                    <a:pt x="1253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79" y="4"/>
                  </a:lnTo>
                  <a:lnTo>
                    <a:pt x="1289" y="6"/>
                  </a:lnTo>
                  <a:lnTo>
                    <a:pt x="1298" y="8"/>
                  </a:lnTo>
                  <a:lnTo>
                    <a:pt x="1307" y="11"/>
                  </a:lnTo>
                  <a:lnTo>
                    <a:pt x="1315" y="14"/>
                  </a:lnTo>
                  <a:lnTo>
                    <a:pt x="1325" y="17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1" y="34"/>
                  </a:lnTo>
                  <a:lnTo>
                    <a:pt x="1380" y="36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2" y="39"/>
                  </a:lnTo>
                  <a:lnTo>
                    <a:pt x="1434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8" y="30"/>
                  </a:lnTo>
                  <a:lnTo>
                    <a:pt x="1479" y="27"/>
                  </a:lnTo>
                  <a:lnTo>
                    <a:pt x="1490" y="23"/>
                  </a:lnTo>
                  <a:lnTo>
                    <a:pt x="1501" y="20"/>
                  </a:lnTo>
                  <a:lnTo>
                    <a:pt x="1512" y="16"/>
                  </a:lnTo>
                  <a:lnTo>
                    <a:pt x="1522" y="13"/>
                  </a:lnTo>
                  <a:lnTo>
                    <a:pt x="1533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5" y="3"/>
                  </a:lnTo>
                  <a:lnTo>
                    <a:pt x="1594" y="4"/>
                  </a:lnTo>
                  <a:lnTo>
                    <a:pt x="1604" y="6"/>
                  </a:lnTo>
                  <a:lnTo>
                    <a:pt x="1613" y="9"/>
                  </a:lnTo>
                  <a:lnTo>
                    <a:pt x="1622" y="12"/>
                  </a:lnTo>
                  <a:lnTo>
                    <a:pt x="1630" y="15"/>
                  </a:lnTo>
                  <a:lnTo>
                    <a:pt x="1640" y="18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6" y="28"/>
                  </a:lnTo>
                  <a:lnTo>
                    <a:pt x="1676" y="31"/>
                  </a:lnTo>
                  <a:lnTo>
                    <a:pt x="1685" y="33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1" y="32"/>
                  </a:lnTo>
                  <a:lnTo>
                    <a:pt x="1782" y="29"/>
                  </a:lnTo>
                  <a:lnTo>
                    <a:pt x="1793" y="26"/>
                  </a:lnTo>
                  <a:lnTo>
                    <a:pt x="1804" y="23"/>
                  </a:lnTo>
                  <a:lnTo>
                    <a:pt x="1815" y="19"/>
                  </a:lnTo>
                  <a:lnTo>
                    <a:pt x="1826" y="15"/>
                  </a:lnTo>
                  <a:lnTo>
                    <a:pt x="1836" y="12"/>
                  </a:lnTo>
                  <a:lnTo>
                    <a:pt x="1846" y="9"/>
                  </a:lnTo>
                  <a:lnTo>
                    <a:pt x="1855" y="6"/>
                  </a:lnTo>
                  <a:lnTo>
                    <a:pt x="1864" y="3"/>
                  </a:lnTo>
                  <a:lnTo>
                    <a:pt x="1873" y="2"/>
                  </a:lnTo>
                  <a:lnTo>
                    <a:pt x="1881" y="1"/>
                  </a:lnTo>
                  <a:lnTo>
                    <a:pt x="1888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6" y="8"/>
                  </a:lnTo>
                  <a:lnTo>
                    <a:pt x="1934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9" y="27"/>
                  </a:lnTo>
                  <a:lnTo>
                    <a:pt x="1989" y="30"/>
                  </a:lnTo>
                  <a:lnTo>
                    <a:pt x="1998" y="32"/>
                  </a:lnTo>
                  <a:lnTo>
                    <a:pt x="2007" y="34"/>
                  </a:lnTo>
                  <a:lnTo>
                    <a:pt x="2018" y="36"/>
                  </a:lnTo>
                  <a:lnTo>
                    <a:pt x="2027" y="37"/>
                  </a:lnTo>
                  <a:lnTo>
                    <a:pt x="2039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1" y="34"/>
                  </a:lnTo>
                  <a:lnTo>
                    <a:pt x="2082" y="31"/>
                  </a:lnTo>
                  <a:lnTo>
                    <a:pt x="2093" y="29"/>
                  </a:lnTo>
                  <a:lnTo>
                    <a:pt x="2104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6" y="12"/>
                  </a:lnTo>
                  <a:lnTo>
                    <a:pt x="2156" y="9"/>
                  </a:lnTo>
                  <a:lnTo>
                    <a:pt x="2165" y="6"/>
                  </a:lnTo>
                  <a:lnTo>
                    <a:pt x="2174" y="3"/>
                  </a:lnTo>
                  <a:lnTo>
                    <a:pt x="2183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7" y="1"/>
                  </a:lnTo>
                  <a:lnTo>
                    <a:pt x="2217" y="1"/>
                  </a:lnTo>
                  <a:lnTo>
                    <a:pt x="2226" y="3"/>
                  </a:lnTo>
                  <a:lnTo>
                    <a:pt x="2235" y="6"/>
                  </a:lnTo>
                  <a:lnTo>
                    <a:pt x="2244" y="8"/>
                  </a:lnTo>
                  <a:lnTo>
                    <a:pt x="2253" y="12"/>
                  </a:lnTo>
                  <a:lnTo>
                    <a:pt x="2262" y="15"/>
                  </a:lnTo>
                  <a:lnTo>
                    <a:pt x="2271" y="18"/>
                  </a:lnTo>
                  <a:lnTo>
                    <a:pt x="2279" y="21"/>
                  </a:lnTo>
                  <a:lnTo>
                    <a:pt x="2289" y="25"/>
                  </a:lnTo>
                  <a:lnTo>
                    <a:pt x="2298" y="29"/>
                  </a:lnTo>
                  <a:lnTo>
                    <a:pt x="2308" y="31"/>
                  </a:lnTo>
                  <a:lnTo>
                    <a:pt x="2317" y="33"/>
                  </a:lnTo>
                  <a:lnTo>
                    <a:pt x="2327" y="35"/>
                  </a:lnTo>
                  <a:lnTo>
                    <a:pt x="2337" y="36"/>
                  </a:lnTo>
                  <a:lnTo>
                    <a:pt x="2348" y="37"/>
                  </a:lnTo>
                  <a:lnTo>
                    <a:pt x="2361" y="36"/>
                  </a:lnTo>
                  <a:lnTo>
                    <a:pt x="2373" y="35"/>
                  </a:lnTo>
                  <a:lnTo>
                    <a:pt x="2385" y="32"/>
                  </a:lnTo>
                  <a:lnTo>
                    <a:pt x="2397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5" y="51"/>
                  </a:lnTo>
                  <a:lnTo>
                    <a:pt x="2373" y="54"/>
                  </a:lnTo>
                  <a:lnTo>
                    <a:pt x="2361" y="55"/>
                  </a:lnTo>
                  <a:lnTo>
                    <a:pt x="2348" y="56"/>
                  </a:lnTo>
                  <a:lnTo>
                    <a:pt x="2337" y="55"/>
                  </a:lnTo>
                  <a:lnTo>
                    <a:pt x="2327" y="54"/>
                  </a:lnTo>
                  <a:lnTo>
                    <a:pt x="2317" y="52"/>
                  </a:lnTo>
                  <a:lnTo>
                    <a:pt x="2308" y="50"/>
                  </a:lnTo>
                  <a:lnTo>
                    <a:pt x="2298" y="47"/>
                  </a:lnTo>
                  <a:lnTo>
                    <a:pt x="2289" y="44"/>
                  </a:lnTo>
                  <a:lnTo>
                    <a:pt x="2280" y="41"/>
                  </a:lnTo>
                  <a:lnTo>
                    <a:pt x="2271" y="37"/>
                  </a:lnTo>
                  <a:lnTo>
                    <a:pt x="2262" y="34"/>
                  </a:lnTo>
                  <a:lnTo>
                    <a:pt x="2254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7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3" y="21"/>
                  </a:lnTo>
                  <a:lnTo>
                    <a:pt x="2174" y="23"/>
                  </a:lnTo>
                  <a:lnTo>
                    <a:pt x="2165" y="25"/>
                  </a:lnTo>
                  <a:lnTo>
                    <a:pt x="2156" y="28"/>
                  </a:lnTo>
                  <a:lnTo>
                    <a:pt x="2146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4" y="44"/>
                  </a:lnTo>
                  <a:lnTo>
                    <a:pt x="2093" y="48"/>
                  </a:lnTo>
                  <a:lnTo>
                    <a:pt x="2082" y="50"/>
                  </a:lnTo>
                  <a:lnTo>
                    <a:pt x="2071" y="52"/>
                  </a:lnTo>
                  <a:lnTo>
                    <a:pt x="2060" y="54"/>
                  </a:lnTo>
                  <a:lnTo>
                    <a:pt x="2050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8" y="53"/>
                  </a:lnTo>
                  <a:lnTo>
                    <a:pt x="1999" y="51"/>
                  </a:lnTo>
                  <a:lnTo>
                    <a:pt x="1989" y="48"/>
                  </a:lnTo>
                  <a:lnTo>
                    <a:pt x="1980" y="45"/>
                  </a:lnTo>
                  <a:lnTo>
                    <a:pt x="1970" y="42"/>
                  </a:lnTo>
                  <a:lnTo>
                    <a:pt x="1962" y="39"/>
                  </a:lnTo>
                  <a:lnTo>
                    <a:pt x="1952" y="35"/>
                  </a:lnTo>
                  <a:lnTo>
                    <a:pt x="1944" y="32"/>
                  </a:lnTo>
                  <a:lnTo>
                    <a:pt x="1935" y="29"/>
                  </a:lnTo>
                  <a:lnTo>
                    <a:pt x="1926" y="27"/>
                  </a:lnTo>
                  <a:lnTo>
                    <a:pt x="1917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8" y="20"/>
                  </a:lnTo>
                  <a:lnTo>
                    <a:pt x="1881" y="20"/>
                  </a:lnTo>
                  <a:lnTo>
                    <a:pt x="1873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6" y="28"/>
                  </a:lnTo>
                  <a:lnTo>
                    <a:pt x="1836" y="31"/>
                  </a:lnTo>
                  <a:lnTo>
                    <a:pt x="1826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60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7" y="58"/>
                  </a:lnTo>
                  <a:lnTo>
                    <a:pt x="1716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6" y="52"/>
                  </a:lnTo>
                  <a:lnTo>
                    <a:pt x="1677" y="50"/>
                  </a:lnTo>
                  <a:lnTo>
                    <a:pt x="1667" y="46"/>
                  </a:lnTo>
                  <a:lnTo>
                    <a:pt x="1658" y="42"/>
                  </a:lnTo>
                  <a:lnTo>
                    <a:pt x="1648" y="39"/>
                  </a:lnTo>
                  <a:lnTo>
                    <a:pt x="1640" y="36"/>
                  </a:lnTo>
                  <a:lnTo>
                    <a:pt x="1630" y="32"/>
                  </a:lnTo>
                  <a:lnTo>
                    <a:pt x="1622" y="29"/>
                  </a:lnTo>
                  <a:lnTo>
                    <a:pt x="1612" y="27"/>
                  </a:lnTo>
                  <a:lnTo>
                    <a:pt x="1604" y="25"/>
                  </a:lnTo>
                  <a:lnTo>
                    <a:pt x="1594" y="22"/>
                  </a:lnTo>
                  <a:lnTo>
                    <a:pt x="1585" y="21"/>
                  </a:lnTo>
                  <a:lnTo>
                    <a:pt x="1575" y="21"/>
                  </a:lnTo>
                  <a:lnTo>
                    <a:pt x="1567" y="21"/>
                  </a:lnTo>
                  <a:lnTo>
                    <a:pt x="1559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9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1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4" y="45"/>
                  </a:lnTo>
                  <a:lnTo>
                    <a:pt x="1334" y="41"/>
                  </a:lnTo>
                  <a:lnTo>
                    <a:pt x="1326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1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5" y="25"/>
                  </a:lnTo>
                  <a:lnTo>
                    <a:pt x="1226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5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1" y="50"/>
                  </a:lnTo>
                  <a:lnTo>
                    <a:pt x="1140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5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4" y="55"/>
                  </a:lnTo>
                  <a:lnTo>
                    <a:pt x="1055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1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2" y="34"/>
                  </a:lnTo>
                  <a:lnTo>
                    <a:pt x="881" y="37"/>
                  </a:lnTo>
                  <a:lnTo>
                    <a:pt x="871" y="41"/>
                  </a:lnTo>
                  <a:lnTo>
                    <a:pt x="860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6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2" y="59"/>
                  </a:lnTo>
                  <a:lnTo>
                    <a:pt x="781" y="59"/>
                  </a:lnTo>
                  <a:lnTo>
                    <a:pt x="770" y="59"/>
                  </a:lnTo>
                  <a:lnTo>
                    <a:pt x="760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1" y="51"/>
                  </a:lnTo>
                  <a:lnTo>
                    <a:pt x="722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7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40" y="23"/>
                  </a:lnTo>
                  <a:lnTo>
                    <a:pt x="630" y="23"/>
                  </a:lnTo>
                  <a:lnTo>
                    <a:pt x="623" y="23"/>
                  </a:lnTo>
                  <a:lnTo>
                    <a:pt x="615" y="25"/>
                  </a:lnTo>
                  <a:lnTo>
                    <a:pt x="606" y="26"/>
                  </a:lnTo>
                  <a:lnTo>
                    <a:pt x="597" y="29"/>
                  </a:lnTo>
                  <a:lnTo>
                    <a:pt x="587" y="31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7" y="41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2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8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6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0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60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3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40"/>
                  </a:lnTo>
                  <a:lnTo>
                    <a:pt x="56" y="36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8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0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0" name="Freeform 22"/>
            <p:cNvSpPr>
              <a:spLocks/>
            </p:cNvSpPr>
            <p:nvPr/>
          </p:nvSpPr>
          <p:spPr bwMode="auto">
            <a:xfrm>
              <a:off x="3233" y="204"/>
              <a:ext cx="2449" cy="61"/>
            </a:xfrm>
            <a:custGeom>
              <a:avLst/>
              <a:gdLst>
                <a:gd name="T0" fmla="*/ 73 w 2447"/>
                <a:gd name="T1" fmla="*/ 43 h 61"/>
                <a:gd name="T2" fmla="*/ 161 w 2447"/>
                <a:gd name="T3" fmla="*/ 59 h 61"/>
                <a:gd name="T4" fmla="*/ 261 w 2447"/>
                <a:gd name="T5" fmla="*/ 34 h 61"/>
                <a:gd name="T6" fmla="*/ 316 w 2447"/>
                <a:gd name="T7" fmla="*/ 24 h 61"/>
                <a:gd name="T8" fmla="*/ 389 w 2447"/>
                <a:gd name="T9" fmla="*/ 43 h 61"/>
                <a:gd name="T10" fmla="*/ 477 w 2447"/>
                <a:gd name="T11" fmla="*/ 59 h 61"/>
                <a:gd name="T12" fmla="*/ 577 w 2447"/>
                <a:gd name="T13" fmla="*/ 34 h 61"/>
                <a:gd name="T14" fmla="*/ 677 w 2447"/>
                <a:gd name="T15" fmla="*/ 27 h 61"/>
                <a:gd name="T16" fmla="*/ 759 w 2447"/>
                <a:gd name="T17" fmla="*/ 54 h 61"/>
                <a:gd name="T18" fmla="*/ 856 w 2447"/>
                <a:gd name="T19" fmla="*/ 50 h 61"/>
                <a:gd name="T20" fmla="*/ 948 w 2447"/>
                <a:gd name="T21" fmla="*/ 24 h 61"/>
                <a:gd name="T22" fmla="*/ 1027 w 2447"/>
                <a:gd name="T23" fmla="*/ 38 h 61"/>
                <a:gd name="T24" fmla="*/ 1114 w 2447"/>
                <a:gd name="T25" fmla="*/ 58 h 61"/>
                <a:gd name="T26" fmla="*/ 1214 w 2447"/>
                <a:gd name="T27" fmla="*/ 35 h 61"/>
                <a:gd name="T28" fmla="*/ 1279 w 2447"/>
                <a:gd name="T29" fmla="*/ 22 h 61"/>
                <a:gd name="T30" fmla="*/ 1345 w 2447"/>
                <a:gd name="T31" fmla="*/ 38 h 61"/>
                <a:gd name="T32" fmla="*/ 1430 w 2447"/>
                <a:gd name="T33" fmla="*/ 58 h 61"/>
                <a:gd name="T34" fmla="*/ 1531 w 2447"/>
                <a:gd name="T35" fmla="*/ 35 h 61"/>
                <a:gd name="T36" fmla="*/ 1613 w 2447"/>
                <a:gd name="T37" fmla="*/ 24 h 61"/>
                <a:gd name="T38" fmla="*/ 1695 w 2447"/>
                <a:gd name="T39" fmla="*/ 49 h 61"/>
                <a:gd name="T40" fmla="*/ 1789 w 2447"/>
                <a:gd name="T41" fmla="*/ 51 h 61"/>
                <a:gd name="T42" fmla="*/ 1902 w 2447"/>
                <a:gd name="T43" fmla="*/ 23 h 61"/>
                <a:gd name="T44" fmla="*/ 1981 w 2447"/>
                <a:gd name="T45" fmla="*/ 32 h 61"/>
                <a:gd name="T46" fmla="*/ 2065 w 2447"/>
                <a:gd name="T47" fmla="*/ 55 h 61"/>
                <a:gd name="T48" fmla="*/ 2163 w 2447"/>
                <a:gd name="T49" fmla="*/ 38 h 61"/>
                <a:gd name="T50" fmla="*/ 2245 w 2447"/>
                <a:gd name="T51" fmla="*/ 19 h 61"/>
                <a:gd name="T52" fmla="*/ 2326 w 2447"/>
                <a:gd name="T53" fmla="*/ 44 h 61"/>
                <a:gd name="T54" fmla="*/ 2423 w 2447"/>
                <a:gd name="T55" fmla="*/ 51 h 61"/>
                <a:gd name="T56" fmla="*/ 2483 w 2447"/>
                <a:gd name="T57" fmla="*/ 16 h 61"/>
                <a:gd name="T58" fmla="*/ 2375 w 2447"/>
                <a:gd name="T59" fmla="*/ 37 h 61"/>
                <a:gd name="T60" fmla="*/ 2290 w 2447"/>
                <a:gd name="T61" fmla="*/ 12 h 61"/>
                <a:gd name="T62" fmla="*/ 2212 w 2447"/>
                <a:gd name="T63" fmla="*/ 3 h 61"/>
                <a:gd name="T64" fmla="*/ 2120 w 2447"/>
                <a:gd name="T65" fmla="*/ 31 h 61"/>
                <a:gd name="T66" fmla="*/ 2026 w 2447"/>
                <a:gd name="T67" fmla="*/ 29 h 61"/>
                <a:gd name="T68" fmla="*/ 1944 w 2447"/>
                <a:gd name="T69" fmla="*/ 3 h 61"/>
                <a:gd name="T70" fmla="*/ 1854 w 2447"/>
                <a:gd name="T71" fmla="*/ 16 h 61"/>
                <a:gd name="T72" fmla="*/ 1745 w 2447"/>
                <a:gd name="T73" fmla="*/ 39 h 61"/>
                <a:gd name="T74" fmla="*/ 1659 w 2447"/>
                <a:gd name="T75" fmla="*/ 17 h 61"/>
                <a:gd name="T76" fmla="*/ 1579 w 2447"/>
                <a:gd name="T77" fmla="*/ 4 h 61"/>
                <a:gd name="T78" fmla="*/ 1486 w 2447"/>
                <a:gd name="T79" fmla="*/ 31 h 61"/>
                <a:gd name="T80" fmla="*/ 1389 w 2447"/>
                <a:gd name="T81" fmla="*/ 33 h 61"/>
                <a:gd name="T82" fmla="*/ 1308 w 2447"/>
                <a:gd name="T83" fmla="*/ 6 h 61"/>
                <a:gd name="T84" fmla="*/ 1261 w 2447"/>
                <a:gd name="T85" fmla="*/ 4 h 61"/>
                <a:gd name="T86" fmla="*/ 1170 w 2447"/>
                <a:gd name="T87" fmla="*/ 31 h 61"/>
                <a:gd name="T88" fmla="*/ 1074 w 2447"/>
                <a:gd name="T89" fmla="*/ 35 h 61"/>
                <a:gd name="T90" fmla="*/ 991 w 2447"/>
                <a:gd name="T91" fmla="*/ 7 h 61"/>
                <a:gd name="T92" fmla="*/ 910 w 2447"/>
                <a:gd name="T93" fmla="*/ 15 h 61"/>
                <a:gd name="T94" fmla="*/ 810 w 2447"/>
                <a:gd name="T95" fmla="*/ 40 h 61"/>
                <a:gd name="T96" fmla="*/ 722 w 2447"/>
                <a:gd name="T97" fmla="*/ 23 h 61"/>
                <a:gd name="T98" fmla="*/ 642 w 2447"/>
                <a:gd name="T99" fmla="*/ 5 h 61"/>
                <a:gd name="T100" fmla="*/ 534 w 2447"/>
                <a:gd name="T101" fmla="*/ 29 h 61"/>
                <a:gd name="T102" fmla="*/ 435 w 2447"/>
                <a:gd name="T103" fmla="*/ 38 h 61"/>
                <a:gd name="T104" fmla="*/ 354 w 2447"/>
                <a:gd name="T105" fmla="*/ 11 h 61"/>
                <a:gd name="T106" fmla="*/ 305 w 2447"/>
                <a:gd name="T107" fmla="*/ 5 h 61"/>
                <a:gd name="T108" fmla="*/ 218 w 2447"/>
                <a:gd name="T109" fmla="*/ 29 h 61"/>
                <a:gd name="T110" fmla="*/ 120 w 2447"/>
                <a:gd name="T111" fmla="*/ 39 h 61"/>
                <a:gd name="T112" fmla="*/ 38 w 2447"/>
                <a:gd name="T113" fmla="*/ 12 h 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1">
                  <a:moveTo>
                    <a:pt x="0" y="24"/>
                  </a:moveTo>
                  <a:lnTo>
                    <a:pt x="10" y="25"/>
                  </a:lnTo>
                  <a:lnTo>
                    <a:pt x="19" y="27"/>
                  </a:lnTo>
                  <a:lnTo>
                    <a:pt x="28" y="29"/>
                  </a:lnTo>
                  <a:lnTo>
                    <a:pt x="38" y="31"/>
                  </a:lnTo>
                  <a:lnTo>
                    <a:pt x="46" y="34"/>
                  </a:lnTo>
                  <a:lnTo>
                    <a:pt x="55" y="37"/>
                  </a:lnTo>
                  <a:lnTo>
                    <a:pt x="64" y="40"/>
                  </a:lnTo>
                  <a:lnTo>
                    <a:pt x="73" y="43"/>
                  </a:lnTo>
                  <a:lnTo>
                    <a:pt x="82" y="47"/>
                  </a:lnTo>
                  <a:lnTo>
                    <a:pt x="91" y="50"/>
                  </a:lnTo>
                  <a:lnTo>
                    <a:pt x="101" y="53"/>
                  </a:lnTo>
                  <a:lnTo>
                    <a:pt x="110" y="55"/>
                  </a:lnTo>
                  <a:lnTo>
                    <a:pt x="119" y="57"/>
                  </a:lnTo>
                  <a:lnTo>
                    <a:pt x="130" y="59"/>
                  </a:lnTo>
                  <a:lnTo>
                    <a:pt x="139" y="60"/>
                  </a:lnTo>
                  <a:lnTo>
                    <a:pt x="151" y="60"/>
                  </a:lnTo>
                  <a:lnTo>
                    <a:pt x="161" y="59"/>
                  </a:lnTo>
                  <a:lnTo>
                    <a:pt x="173" y="58"/>
                  </a:lnTo>
                  <a:lnTo>
                    <a:pt x="184" y="57"/>
                  </a:lnTo>
                  <a:lnTo>
                    <a:pt x="195" y="54"/>
                  </a:lnTo>
                  <a:lnTo>
                    <a:pt x="207" y="51"/>
                  </a:lnTo>
                  <a:lnTo>
                    <a:pt x="218" y="48"/>
                  </a:lnTo>
                  <a:lnTo>
                    <a:pt x="229" y="44"/>
                  </a:lnTo>
                  <a:lnTo>
                    <a:pt x="240" y="41"/>
                  </a:lnTo>
                  <a:lnTo>
                    <a:pt x="250" y="38"/>
                  </a:lnTo>
                  <a:lnTo>
                    <a:pt x="261" y="34"/>
                  </a:lnTo>
                  <a:lnTo>
                    <a:pt x="271" y="31"/>
                  </a:lnTo>
                  <a:lnTo>
                    <a:pt x="281" y="28"/>
                  </a:lnTo>
                  <a:lnTo>
                    <a:pt x="289" y="27"/>
                  </a:lnTo>
                  <a:lnTo>
                    <a:pt x="298" y="25"/>
                  </a:lnTo>
                  <a:lnTo>
                    <a:pt x="306" y="24"/>
                  </a:lnTo>
                  <a:lnTo>
                    <a:pt x="313" y="24"/>
                  </a:lnTo>
                  <a:lnTo>
                    <a:pt x="314" y="24"/>
                  </a:lnTo>
                  <a:lnTo>
                    <a:pt x="316" y="24"/>
                  </a:lnTo>
                  <a:lnTo>
                    <a:pt x="317" y="24"/>
                  </a:lnTo>
                  <a:lnTo>
                    <a:pt x="326" y="25"/>
                  </a:lnTo>
                  <a:lnTo>
                    <a:pt x="336" y="27"/>
                  </a:lnTo>
                  <a:lnTo>
                    <a:pt x="345" y="28"/>
                  </a:lnTo>
                  <a:lnTo>
                    <a:pt x="354" y="31"/>
                  </a:lnTo>
                  <a:lnTo>
                    <a:pt x="363" y="34"/>
                  </a:lnTo>
                  <a:lnTo>
                    <a:pt x="372" y="37"/>
                  </a:lnTo>
                  <a:lnTo>
                    <a:pt x="380" y="40"/>
                  </a:lnTo>
                  <a:lnTo>
                    <a:pt x="389" y="43"/>
                  </a:lnTo>
                  <a:lnTo>
                    <a:pt x="399" y="47"/>
                  </a:lnTo>
                  <a:lnTo>
                    <a:pt x="407" y="50"/>
                  </a:lnTo>
                  <a:lnTo>
                    <a:pt x="417" y="53"/>
                  </a:lnTo>
                  <a:lnTo>
                    <a:pt x="426" y="55"/>
                  </a:lnTo>
                  <a:lnTo>
                    <a:pt x="436" y="57"/>
                  </a:lnTo>
                  <a:lnTo>
                    <a:pt x="445" y="59"/>
                  </a:lnTo>
                  <a:lnTo>
                    <a:pt x="455" y="59"/>
                  </a:lnTo>
                  <a:lnTo>
                    <a:pt x="466" y="60"/>
                  </a:lnTo>
                  <a:lnTo>
                    <a:pt x="477" y="59"/>
                  </a:lnTo>
                  <a:lnTo>
                    <a:pt x="488" y="58"/>
                  </a:lnTo>
                  <a:lnTo>
                    <a:pt x="500" y="56"/>
                  </a:lnTo>
                  <a:lnTo>
                    <a:pt x="511" y="54"/>
                  </a:lnTo>
                  <a:lnTo>
                    <a:pt x="522" y="51"/>
                  </a:lnTo>
                  <a:lnTo>
                    <a:pt x="534" y="48"/>
                  </a:lnTo>
                  <a:lnTo>
                    <a:pt x="545" y="44"/>
                  </a:lnTo>
                  <a:lnTo>
                    <a:pt x="556" y="40"/>
                  </a:lnTo>
                  <a:lnTo>
                    <a:pt x="567" y="37"/>
                  </a:lnTo>
                  <a:lnTo>
                    <a:pt x="577" y="34"/>
                  </a:lnTo>
                  <a:lnTo>
                    <a:pt x="587" y="31"/>
                  </a:lnTo>
                  <a:lnTo>
                    <a:pt x="597" y="28"/>
                  </a:lnTo>
                  <a:lnTo>
                    <a:pt x="606" y="26"/>
                  </a:lnTo>
                  <a:lnTo>
                    <a:pt x="615" y="24"/>
                  </a:lnTo>
                  <a:lnTo>
                    <a:pt x="623" y="23"/>
                  </a:lnTo>
                  <a:lnTo>
                    <a:pt x="630" y="23"/>
                  </a:lnTo>
                  <a:lnTo>
                    <a:pt x="640" y="24"/>
                  </a:lnTo>
                  <a:lnTo>
                    <a:pt x="649" y="25"/>
                  </a:lnTo>
                  <a:lnTo>
                    <a:pt x="658" y="27"/>
                  </a:lnTo>
                  <a:lnTo>
                    <a:pt x="668" y="30"/>
                  </a:lnTo>
                  <a:lnTo>
                    <a:pt x="676" y="32"/>
                  </a:lnTo>
                  <a:lnTo>
                    <a:pt x="685" y="36"/>
                  </a:lnTo>
                  <a:lnTo>
                    <a:pt x="694" y="39"/>
                  </a:lnTo>
                  <a:lnTo>
                    <a:pt x="703" y="42"/>
                  </a:lnTo>
                  <a:lnTo>
                    <a:pt x="712" y="45"/>
                  </a:lnTo>
                  <a:lnTo>
                    <a:pt x="721" y="49"/>
                  </a:lnTo>
                  <a:lnTo>
                    <a:pt x="731" y="52"/>
                  </a:lnTo>
                  <a:lnTo>
                    <a:pt x="740" y="54"/>
                  </a:lnTo>
                  <a:lnTo>
                    <a:pt x="750" y="56"/>
                  </a:lnTo>
                  <a:lnTo>
                    <a:pt x="760" y="58"/>
                  </a:lnTo>
                  <a:lnTo>
                    <a:pt x="770" y="59"/>
                  </a:lnTo>
                  <a:lnTo>
                    <a:pt x="781" y="59"/>
                  </a:lnTo>
                  <a:lnTo>
                    <a:pt x="792" y="58"/>
                  </a:lnTo>
                  <a:lnTo>
                    <a:pt x="803" y="57"/>
                  </a:lnTo>
                  <a:lnTo>
                    <a:pt x="814" y="55"/>
                  </a:lnTo>
                  <a:lnTo>
                    <a:pt x="825" y="53"/>
                  </a:lnTo>
                  <a:lnTo>
                    <a:pt x="837" y="50"/>
                  </a:lnTo>
                  <a:lnTo>
                    <a:pt x="848" y="47"/>
                  </a:lnTo>
                  <a:lnTo>
                    <a:pt x="859" y="43"/>
                  </a:lnTo>
                  <a:lnTo>
                    <a:pt x="870" y="40"/>
                  </a:lnTo>
                  <a:lnTo>
                    <a:pt x="881" y="37"/>
                  </a:lnTo>
                  <a:lnTo>
                    <a:pt x="891" y="33"/>
                  </a:lnTo>
                  <a:lnTo>
                    <a:pt x="901" y="30"/>
                  </a:lnTo>
                  <a:lnTo>
                    <a:pt x="911" y="27"/>
                  </a:lnTo>
                  <a:lnTo>
                    <a:pt x="920" y="25"/>
                  </a:lnTo>
                  <a:lnTo>
                    <a:pt x="929" y="24"/>
                  </a:lnTo>
                  <a:lnTo>
                    <a:pt x="937" y="23"/>
                  </a:lnTo>
                  <a:lnTo>
                    <a:pt x="944" y="23"/>
                  </a:lnTo>
                  <a:lnTo>
                    <a:pt x="954" y="23"/>
                  </a:lnTo>
                  <a:lnTo>
                    <a:pt x="963" y="25"/>
                  </a:lnTo>
                  <a:lnTo>
                    <a:pt x="972" y="27"/>
                  </a:lnTo>
                  <a:lnTo>
                    <a:pt x="982" y="29"/>
                  </a:lnTo>
                  <a:lnTo>
                    <a:pt x="991" y="32"/>
                  </a:lnTo>
                  <a:lnTo>
                    <a:pt x="1000" y="35"/>
                  </a:lnTo>
                  <a:lnTo>
                    <a:pt x="1008" y="38"/>
                  </a:lnTo>
                  <a:lnTo>
                    <a:pt x="1018" y="41"/>
                  </a:lnTo>
                  <a:lnTo>
                    <a:pt x="1027" y="44"/>
                  </a:lnTo>
                  <a:lnTo>
                    <a:pt x="1036" y="47"/>
                  </a:lnTo>
                  <a:lnTo>
                    <a:pt x="1045" y="50"/>
                  </a:lnTo>
                  <a:lnTo>
                    <a:pt x="1055" y="53"/>
                  </a:lnTo>
                  <a:lnTo>
                    <a:pt x="1064" y="55"/>
                  </a:lnTo>
                  <a:lnTo>
                    <a:pt x="1074" y="57"/>
                  </a:lnTo>
                  <a:lnTo>
                    <a:pt x="1085" y="58"/>
                  </a:lnTo>
                  <a:lnTo>
                    <a:pt x="1095" y="58"/>
                  </a:lnTo>
                  <a:lnTo>
                    <a:pt x="1106" y="58"/>
                  </a:lnTo>
                  <a:lnTo>
                    <a:pt x="1118" y="57"/>
                  </a:lnTo>
                  <a:lnTo>
                    <a:pt x="1128" y="54"/>
                  </a:lnTo>
                  <a:lnTo>
                    <a:pt x="1140" y="52"/>
                  </a:lnTo>
                  <a:lnTo>
                    <a:pt x="1151" y="49"/>
                  </a:lnTo>
                  <a:lnTo>
                    <a:pt x="1163" y="46"/>
                  </a:lnTo>
                  <a:lnTo>
                    <a:pt x="1173" y="43"/>
                  </a:lnTo>
                  <a:lnTo>
                    <a:pt x="1185" y="39"/>
                  </a:lnTo>
                  <a:lnTo>
                    <a:pt x="1195" y="35"/>
                  </a:lnTo>
                  <a:lnTo>
                    <a:pt x="1205" y="32"/>
                  </a:lnTo>
                  <a:lnTo>
                    <a:pt x="1215" y="29"/>
                  </a:lnTo>
                  <a:lnTo>
                    <a:pt x="1226" y="27"/>
                  </a:lnTo>
                  <a:lnTo>
                    <a:pt x="1234" y="24"/>
                  </a:lnTo>
                  <a:lnTo>
                    <a:pt x="1243" y="23"/>
                  </a:lnTo>
                  <a:lnTo>
                    <a:pt x="1251" y="22"/>
                  </a:lnTo>
                  <a:lnTo>
                    <a:pt x="1258" y="22"/>
                  </a:lnTo>
                  <a:lnTo>
                    <a:pt x="1259" y="22"/>
                  </a:lnTo>
                  <a:lnTo>
                    <a:pt x="1260" y="22"/>
                  </a:lnTo>
                  <a:lnTo>
                    <a:pt x="1261" y="22"/>
                  </a:lnTo>
                  <a:lnTo>
                    <a:pt x="1270" y="23"/>
                  </a:lnTo>
                  <a:lnTo>
                    <a:pt x="1281" y="25"/>
                  </a:lnTo>
                  <a:lnTo>
                    <a:pt x="1289" y="27"/>
                  </a:lnTo>
                  <a:lnTo>
                    <a:pt x="1298" y="29"/>
                  </a:lnTo>
                  <a:lnTo>
                    <a:pt x="1307" y="32"/>
                  </a:lnTo>
                  <a:lnTo>
                    <a:pt x="1316" y="35"/>
                  </a:lnTo>
                  <a:lnTo>
                    <a:pt x="1326" y="38"/>
                  </a:lnTo>
                  <a:lnTo>
                    <a:pt x="1334" y="42"/>
                  </a:lnTo>
                  <a:lnTo>
                    <a:pt x="1343" y="44"/>
                  </a:lnTo>
                  <a:lnTo>
                    <a:pt x="1352" y="48"/>
                  </a:lnTo>
                  <a:lnTo>
                    <a:pt x="1361" y="50"/>
                  </a:lnTo>
                  <a:lnTo>
                    <a:pt x="1370" y="53"/>
                  </a:lnTo>
                  <a:lnTo>
                    <a:pt x="1380" y="55"/>
                  </a:lnTo>
                  <a:lnTo>
                    <a:pt x="1390" y="57"/>
                  </a:lnTo>
                  <a:lnTo>
                    <a:pt x="1400" y="58"/>
                  </a:lnTo>
                  <a:lnTo>
                    <a:pt x="1411" y="58"/>
                  </a:lnTo>
                  <a:lnTo>
                    <a:pt x="1422" y="57"/>
                  </a:lnTo>
                  <a:lnTo>
                    <a:pt x="1433" y="56"/>
                  </a:lnTo>
                  <a:lnTo>
                    <a:pt x="1444" y="54"/>
                  </a:lnTo>
                  <a:lnTo>
                    <a:pt x="1455" y="52"/>
                  </a:lnTo>
                  <a:lnTo>
                    <a:pt x="1467" y="49"/>
                  </a:lnTo>
                  <a:lnTo>
                    <a:pt x="1478" y="46"/>
                  </a:lnTo>
                  <a:lnTo>
                    <a:pt x="1490" y="42"/>
                  </a:lnTo>
                  <a:lnTo>
                    <a:pt x="1500" y="39"/>
                  </a:lnTo>
                  <a:lnTo>
                    <a:pt x="1512" y="35"/>
                  </a:lnTo>
                  <a:lnTo>
                    <a:pt x="1521" y="32"/>
                  </a:lnTo>
                  <a:lnTo>
                    <a:pt x="1532" y="29"/>
                  </a:lnTo>
                  <a:lnTo>
                    <a:pt x="1541" y="26"/>
                  </a:lnTo>
                  <a:lnTo>
                    <a:pt x="1550" y="24"/>
                  </a:lnTo>
                  <a:lnTo>
                    <a:pt x="1559" y="23"/>
                  </a:lnTo>
                  <a:lnTo>
                    <a:pt x="1567" y="22"/>
                  </a:lnTo>
                  <a:lnTo>
                    <a:pt x="1574" y="22"/>
                  </a:lnTo>
                  <a:lnTo>
                    <a:pt x="1584" y="22"/>
                  </a:lnTo>
                  <a:lnTo>
                    <a:pt x="1594" y="24"/>
                  </a:lnTo>
                  <a:lnTo>
                    <a:pt x="1603" y="25"/>
                  </a:lnTo>
                  <a:lnTo>
                    <a:pt x="1612" y="28"/>
                  </a:lnTo>
                  <a:lnTo>
                    <a:pt x="1621" y="31"/>
                  </a:lnTo>
                  <a:lnTo>
                    <a:pt x="1630" y="33"/>
                  </a:lnTo>
                  <a:lnTo>
                    <a:pt x="1640" y="37"/>
                  </a:lnTo>
                  <a:lnTo>
                    <a:pt x="1648" y="40"/>
                  </a:lnTo>
                  <a:lnTo>
                    <a:pt x="1657" y="43"/>
                  </a:lnTo>
                  <a:lnTo>
                    <a:pt x="1667" y="46"/>
                  </a:lnTo>
                  <a:lnTo>
                    <a:pt x="1676" y="49"/>
                  </a:lnTo>
                  <a:lnTo>
                    <a:pt x="1686" y="52"/>
                  </a:lnTo>
                  <a:lnTo>
                    <a:pt x="1695" y="54"/>
                  </a:lnTo>
                  <a:lnTo>
                    <a:pt x="1705" y="55"/>
                  </a:lnTo>
                  <a:lnTo>
                    <a:pt x="1715" y="57"/>
                  </a:lnTo>
                  <a:lnTo>
                    <a:pt x="1726" y="57"/>
                  </a:lnTo>
                  <a:lnTo>
                    <a:pt x="1737" y="56"/>
                  </a:lnTo>
                  <a:lnTo>
                    <a:pt x="1748" y="55"/>
                  </a:lnTo>
                  <a:lnTo>
                    <a:pt x="1760" y="53"/>
                  </a:lnTo>
                  <a:lnTo>
                    <a:pt x="1770" y="51"/>
                  </a:lnTo>
                  <a:lnTo>
                    <a:pt x="1782" y="48"/>
                  </a:lnTo>
                  <a:lnTo>
                    <a:pt x="1793" y="44"/>
                  </a:lnTo>
                  <a:lnTo>
                    <a:pt x="1804" y="41"/>
                  </a:lnTo>
                  <a:lnTo>
                    <a:pt x="1814" y="38"/>
                  </a:lnTo>
                  <a:lnTo>
                    <a:pt x="1826" y="34"/>
                  </a:lnTo>
                  <a:lnTo>
                    <a:pt x="1835" y="31"/>
                  </a:lnTo>
                  <a:lnTo>
                    <a:pt x="1846" y="28"/>
                  </a:lnTo>
                  <a:lnTo>
                    <a:pt x="1855" y="25"/>
                  </a:lnTo>
                  <a:lnTo>
                    <a:pt x="1864" y="23"/>
                  </a:lnTo>
                  <a:lnTo>
                    <a:pt x="1872" y="22"/>
                  </a:lnTo>
                  <a:lnTo>
                    <a:pt x="1880" y="20"/>
                  </a:lnTo>
                  <a:lnTo>
                    <a:pt x="1888" y="20"/>
                  </a:lnTo>
                  <a:lnTo>
                    <a:pt x="1897" y="21"/>
                  </a:lnTo>
                  <a:lnTo>
                    <a:pt x="1907" y="23"/>
                  </a:lnTo>
                  <a:lnTo>
                    <a:pt x="1916" y="24"/>
                  </a:lnTo>
                  <a:lnTo>
                    <a:pt x="1925" y="27"/>
                  </a:lnTo>
                  <a:lnTo>
                    <a:pt x="1934" y="29"/>
                  </a:lnTo>
                  <a:lnTo>
                    <a:pt x="1943" y="32"/>
                  </a:lnTo>
                  <a:lnTo>
                    <a:pt x="1952" y="36"/>
                  </a:lnTo>
                  <a:lnTo>
                    <a:pt x="1961" y="39"/>
                  </a:lnTo>
                  <a:lnTo>
                    <a:pt x="1970" y="42"/>
                  </a:lnTo>
                  <a:lnTo>
                    <a:pt x="1979" y="45"/>
                  </a:lnTo>
                  <a:lnTo>
                    <a:pt x="1988" y="48"/>
                  </a:lnTo>
                  <a:lnTo>
                    <a:pt x="1997" y="50"/>
                  </a:lnTo>
                  <a:lnTo>
                    <a:pt x="2007" y="53"/>
                  </a:lnTo>
                  <a:lnTo>
                    <a:pt x="2017" y="54"/>
                  </a:lnTo>
                  <a:lnTo>
                    <a:pt x="2027" y="55"/>
                  </a:lnTo>
                  <a:lnTo>
                    <a:pt x="2038" y="55"/>
                  </a:lnTo>
                  <a:lnTo>
                    <a:pt x="2049" y="55"/>
                  </a:lnTo>
                  <a:lnTo>
                    <a:pt x="2060" y="54"/>
                  </a:lnTo>
                  <a:lnTo>
                    <a:pt x="2071" y="52"/>
                  </a:lnTo>
                  <a:lnTo>
                    <a:pt x="2082" y="50"/>
                  </a:lnTo>
                  <a:lnTo>
                    <a:pt x="2092" y="47"/>
                  </a:lnTo>
                  <a:lnTo>
                    <a:pt x="2103" y="44"/>
                  </a:lnTo>
                  <a:lnTo>
                    <a:pt x="2114" y="41"/>
                  </a:lnTo>
                  <a:lnTo>
                    <a:pt x="2125" y="38"/>
                  </a:lnTo>
                  <a:lnTo>
                    <a:pt x="2135" y="34"/>
                  </a:lnTo>
                  <a:lnTo>
                    <a:pt x="2145" y="31"/>
                  </a:lnTo>
                  <a:lnTo>
                    <a:pt x="2155" y="28"/>
                  </a:lnTo>
                  <a:lnTo>
                    <a:pt x="2165" y="25"/>
                  </a:lnTo>
                  <a:lnTo>
                    <a:pt x="2174" y="23"/>
                  </a:lnTo>
                  <a:lnTo>
                    <a:pt x="2182" y="21"/>
                  </a:lnTo>
                  <a:lnTo>
                    <a:pt x="2190" y="20"/>
                  </a:lnTo>
                  <a:lnTo>
                    <a:pt x="2197" y="19"/>
                  </a:lnTo>
                  <a:lnTo>
                    <a:pt x="2207" y="19"/>
                  </a:lnTo>
                  <a:lnTo>
                    <a:pt x="2216" y="20"/>
                  </a:lnTo>
                  <a:lnTo>
                    <a:pt x="2225" y="22"/>
                  </a:lnTo>
                  <a:lnTo>
                    <a:pt x="2235" y="24"/>
                  </a:lnTo>
                  <a:lnTo>
                    <a:pt x="2244" y="27"/>
                  </a:lnTo>
                  <a:lnTo>
                    <a:pt x="2252" y="30"/>
                  </a:lnTo>
                  <a:lnTo>
                    <a:pt x="2262" y="33"/>
                  </a:lnTo>
                  <a:lnTo>
                    <a:pt x="2270" y="37"/>
                  </a:lnTo>
                  <a:lnTo>
                    <a:pt x="2279" y="40"/>
                  </a:lnTo>
                  <a:lnTo>
                    <a:pt x="2288" y="44"/>
                  </a:lnTo>
                  <a:lnTo>
                    <a:pt x="2298" y="47"/>
                  </a:lnTo>
                  <a:lnTo>
                    <a:pt x="2307" y="50"/>
                  </a:lnTo>
                  <a:lnTo>
                    <a:pt x="2317" y="52"/>
                  </a:lnTo>
                  <a:lnTo>
                    <a:pt x="2327" y="54"/>
                  </a:lnTo>
                  <a:lnTo>
                    <a:pt x="2337" y="55"/>
                  </a:lnTo>
                  <a:lnTo>
                    <a:pt x="2348" y="55"/>
                  </a:lnTo>
                  <a:lnTo>
                    <a:pt x="2360" y="55"/>
                  </a:lnTo>
                  <a:lnTo>
                    <a:pt x="2372" y="53"/>
                  </a:lnTo>
                  <a:lnTo>
                    <a:pt x="2385" y="51"/>
                  </a:lnTo>
                  <a:lnTo>
                    <a:pt x="2397" y="48"/>
                  </a:lnTo>
                  <a:lnTo>
                    <a:pt x="2409" y="45"/>
                  </a:lnTo>
                  <a:lnTo>
                    <a:pt x="2422" y="41"/>
                  </a:lnTo>
                  <a:lnTo>
                    <a:pt x="2434" y="38"/>
                  </a:lnTo>
                  <a:lnTo>
                    <a:pt x="2446" y="33"/>
                  </a:lnTo>
                  <a:lnTo>
                    <a:pt x="2446" y="29"/>
                  </a:lnTo>
                  <a:lnTo>
                    <a:pt x="2446" y="25"/>
                  </a:lnTo>
                  <a:lnTo>
                    <a:pt x="2445" y="21"/>
                  </a:lnTo>
                  <a:lnTo>
                    <a:pt x="2445" y="16"/>
                  </a:lnTo>
                  <a:lnTo>
                    <a:pt x="2434" y="19"/>
                  </a:lnTo>
                  <a:lnTo>
                    <a:pt x="2422" y="23"/>
                  </a:lnTo>
                  <a:lnTo>
                    <a:pt x="2409" y="27"/>
                  </a:lnTo>
                  <a:lnTo>
                    <a:pt x="2397" y="29"/>
                  </a:lnTo>
                  <a:lnTo>
                    <a:pt x="2384" y="32"/>
                  </a:lnTo>
                  <a:lnTo>
                    <a:pt x="2372" y="35"/>
                  </a:lnTo>
                  <a:lnTo>
                    <a:pt x="2359" y="37"/>
                  </a:lnTo>
                  <a:lnTo>
                    <a:pt x="2348" y="37"/>
                  </a:lnTo>
                  <a:lnTo>
                    <a:pt x="2337" y="37"/>
                  </a:lnTo>
                  <a:lnTo>
                    <a:pt x="2327" y="36"/>
                  </a:lnTo>
                  <a:lnTo>
                    <a:pt x="2317" y="33"/>
                  </a:lnTo>
                  <a:lnTo>
                    <a:pt x="2307" y="31"/>
                  </a:lnTo>
                  <a:lnTo>
                    <a:pt x="2298" y="29"/>
                  </a:lnTo>
                  <a:lnTo>
                    <a:pt x="2288" y="25"/>
                  </a:lnTo>
                  <a:lnTo>
                    <a:pt x="2279" y="22"/>
                  </a:lnTo>
                  <a:lnTo>
                    <a:pt x="2270" y="18"/>
                  </a:lnTo>
                  <a:lnTo>
                    <a:pt x="2262" y="15"/>
                  </a:lnTo>
                  <a:lnTo>
                    <a:pt x="2252" y="12"/>
                  </a:lnTo>
                  <a:lnTo>
                    <a:pt x="2244" y="9"/>
                  </a:lnTo>
                  <a:lnTo>
                    <a:pt x="2235" y="6"/>
                  </a:lnTo>
                  <a:lnTo>
                    <a:pt x="2225" y="3"/>
                  </a:lnTo>
                  <a:lnTo>
                    <a:pt x="2216" y="2"/>
                  </a:lnTo>
                  <a:lnTo>
                    <a:pt x="2207" y="1"/>
                  </a:lnTo>
                  <a:lnTo>
                    <a:pt x="2197" y="0"/>
                  </a:lnTo>
                  <a:lnTo>
                    <a:pt x="2190" y="1"/>
                  </a:lnTo>
                  <a:lnTo>
                    <a:pt x="2182" y="2"/>
                  </a:lnTo>
                  <a:lnTo>
                    <a:pt x="2174" y="3"/>
                  </a:lnTo>
                  <a:lnTo>
                    <a:pt x="2165" y="6"/>
                  </a:lnTo>
                  <a:lnTo>
                    <a:pt x="2154" y="9"/>
                  </a:lnTo>
                  <a:lnTo>
                    <a:pt x="2145" y="12"/>
                  </a:lnTo>
                  <a:lnTo>
                    <a:pt x="2135" y="15"/>
                  </a:lnTo>
                  <a:lnTo>
                    <a:pt x="2124" y="18"/>
                  </a:lnTo>
                  <a:lnTo>
                    <a:pt x="2114" y="22"/>
                  </a:lnTo>
                  <a:lnTo>
                    <a:pt x="2103" y="25"/>
                  </a:lnTo>
                  <a:lnTo>
                    <a:pt x="2092" y="28"/>
                  </a:lnTo>
                  <a:lnTo>
                    <a:pt x="2082" y="31"/>
                  </a:lnTo>
                  <a:lnTo>
                    <a:pt x="2070" y="33"/>
                  </a:lnTo>
                  <a:lnTo>
                    <a:pt x="2059" y="35"/>
                  </a:lnTo>
                  <a:lnTo>
                    <a:pt x="2049" y="37"/>
                  </a:lnTo>
                  <a:lnTo>
                    <a:pt x="2038" y="37"/>
                  </a:lnTo>
                  <a:lnTo>
                    <a:pt x="2027" y="37"/>
                  </a:lnTo>
                  <a:lnTo>
                    <a:pt x="2017" y="36"/>
                  </a:lnTo>
                  <a:lnTo>
                    <a:pt x="2008" y="34"/>
                  </a:lnTo>
                  <a:lnTo>
                    <a:pt x="1997" y="32"/>
                  </a:lnTo>
                  <a:lnTo>
                    <a:pt x="1988" y="29"/>
                  </a:lnTo>
                  <a:lnTo>
                    <a:pt x="1979" y="26"/>
                  </a:lnTo>
                  <a:lnTo>
                    <a:pt x="1970" y="23"/>
                  </a:lnTo>
                  <a:lnTo>
                    <a:pt x="1961" y="19"/>
                  </a:lnTo>
                  <a:lnTo>
                    <a:pt x="1952" y="16"/>
                  </a:lnTo>
                  <a:lnTo>
                    <a:pt x="1943" y="13"/>
                  </a:lnTo>
                  <a:lnTo>
                    <a:pt x="1934" y="10"/>
                  </a:lnTo>
                  <a:lnTo>
                    <a:pt x="1925" y="7"/>
                  </a:lnTo>
                  <a:lnTo>
                    <a:pt x="1916" y="5"/>
                  </a:lnTo>
                  <a:lnTo>
                    <a:pt x="1906" y="3"/>
                  </a:lnTo>
                  <a:lnTo>
                    <a:pt x="1897" y="2"/>
                  </a:lnTo>
                  <a:lnTo>
                    <a:pt x="1888" y="1"/>
                  </a:lnTo>
                  <a:lnTo>
                    <a:pt x="1880" y="2"/>
                  </a:lnTo>
                  <a:lnTo>
                    <a:pt x="1872" y="3"/>
                  </a:lnTo>
                  <a:lnTo>
                    <a:pt x="1864" y="5"/>
                  </a:lnTo>
                  <a:lnTo>
                    <a:pt x="1855" y="7"/>
                  </a:lnTo>
                  <a:lnTo>
                    <a:pt x="1846" y="10"/>
                  </a:lnTo>
                  <a:lnTo>
                    <a:pt x="1835" y="13"/>
                  </a:lnTo>
                  <a:lnTo>
                    <a:pt x="1826" y="16"/>
                  </a:lnTo>
                  <a:lnTo>
                    <a:pt x="1814" y="20"/>
                  </a:lnTo>
                  <a:lnTo>
                    <a:pt x="1804" y="23"/>
                  </a:lnTo>
                  <a:lnTo>
                    <a:pt x="1793" y="27"/>
                  </a:lnTo>
                  <a:lnTo>
                    <a:pt x="1781" y="29"/>
                  </a:lnTo>
                  <a:lnTo>
                    <a:pt x="1770" y="32"/>
                  </a:lnTo>
                  <a:lnTo>
                    <a:pt x="1759" y="35"/>
                  </a:lnTo>
                  <a:lnTo>
                    <a:pt x="1748" y="37"/>
                  </a:lnTo>
                  <a:lnTo>
                    <a:pt x="1736" y="38"/>
                  </a:lnTo>
                  <a:lnTo>
                    <a:pt x="1726" y="39"/>
                  </a:lnTo>
                  <a:lnTo>
                    <a:pt x="1715" y="38"/>
                  </a:lnTo>
                  <a:lnTo>
                    <a:pt x="1704" y="38"/>
                  </a:lnTo>
                  <a:lnTo>
                    <a:pt x="1695" y="36"/>
                  </a:lnTo>
                  <a:lnTo>
                    <a:pt x="1685" y="33"/>
                  </a:lnTo>
                  <a:lnTo>
                    <a:pt x="1676" y="31"/>
                  </a:lnTo>
                  <a:lnTo>
                    <a:pt x="1666" y="28"/>
                  </a:lnTo>
                  <a:lnTo>
                    <a:pt x="1657" y="24"/>
                  </a:lnTo>
                  <a:lnTo>
                    <a:pt x="1648" y="21"/>
                  </a:lnTo>
                  <a:lnTo>
                    <a:pt x="1640" y="17"/>
                  </a:lnTo>
                  <a:lnTo>
                    <a:pt x="1630" y="14"/>
                  </a:lnTo>
                  <a:lnTo>
                    <a:pt x="1621" y="11"/>
                  </a:lnTo>
                  <a:lnTo>
                    <a:pt x="1612" y="8"/>
                  </a:lnTo>
                  <a:lnTo>
                    <a:pt x="1603" y="6"/>
                  </a:lnTo>
                  <a:lnTo>
                    <a:pt x="1594" y="4"/>
                  </a:lnTo>
                  <a:lnTo>
                    <a:pt x="1584" y="3"/>
                  </a:lnTo>
                  <a:lnTo>
                    <a:pt x="1575" y="2"/>
                  </a:lnTo>
                  <a:lnTo>
                    <a:pt x="1568" y="3"/>
                  </a:lnTo>
                  <a:lnTo>
                    <a:pt x="1560" y="4"/>
                  </a:lnTo>
                  <a:lnTo>
                    <a:pt x="1551" y="6"/>
                  </a:lnTo>
                  <a:lnTo>
                    <a:pt x="1542" y="8"/>
                  </a:lnTo>
                  <a:lnTo>
                    <a:pt x="1532" y="11"/>
                  </a:lnTo>
                  <a:lnTo>
                    <a:pt x="1522" y="14"/>
                  </a:lnTo>
                  <a:lnTo>
                    <a:pt x="1512" y="17"/>
                  </a:lnTo>
                  <a:lnTo>
                    <a:pt x="1500" y="21"/>
                  </a:lnTo>
                  <a:lnTo>
                    <a:pt x="1490" y="24"/>
                  </a:lnTo>
                  <a:lnTo>
                    <a:pt x="1479" y="27"/>
                  </a:lnTo>
                  <a:lnTo>
                    <a:pt x="1467" y="31"/>
                  </a:lnTo>
                  <a:lnTo>
                    <a:pt x="1455" y="33"/>
                  </a:lnTo>
                  <a:lnTo>
                    <a:pt x="1444" y="36"/>
                  </a:lnTo>
                  <a:lnTo>
                    <a:pt x="1433" y="38"/>
                  </a:lnTo>
                  <a:lnTo>
                    <a:pt x="1422" y="39"/>
                  </a:lnTo>
                  <a:lnTo>
                    <a:pt x="1411" y="39"/>
                  </a:lnTo>
                  <a:lnTo>
                    <a:pt x="1400" y="39"/>
                  </a:lnTo>
                  <a:lnTo>
                    <a:pt x="1390" y="38"/>
                  </a:lnTo>
                  <a:lnTo>
                    <a:pt x="1380" y="36"/>
                  </a:lnTo>
                  <a:lnTo>
                    <a:pt x="1370" y="33"/>
                  </a:lnTo>
                  <a:lnTo>
                    <a:pt x="1361" y="31"/>
                  </a:lnTo>
                  <a:lnTo>
                    <a:pt x="1352" y="28"/>
                  </a:lnTo>
                  <a:lnTo>
                    <a:pt x="1343" y="24"/>
                  </a:lnTo>
                  <a:lnTo>
                    <a:pt x="1334" y="21"/>
                  </a:lnTo>
                  <a:lnTo>
                    <a:pt x="1326" y="18"/>
                  </a:lnTo>
                  <a:lnTo>
                    <a:pt x="1316" y="14"/>
                  </a:lnTo>
                  <a:lnTo>
                    <a:pt x="1307" y="11"/>
                  </a:lnTo>
                  <a:lnTo>
                    <a:pt x="1298" y="9"/>
                  </a:lnTo>
                  <a:lnTo>
                    <a:pt x="1289" y="6"/>
                  </a:lnTo>
                  <a:lnTo>
                    <a:pt x="1281" y="4"/>
                  </a:lnTo>
                  <a:lnTo>
                    <a:pt x="1270" y="3"/>
                  </a:lnTo>
                  <a:lnTo>
                    <a:pt x="1261" y="3"/>
                  </a:lnTo>
                  <a:lnTo>
                    <a:pt x="1260" y="3"/>
                  </a:lnTo>
                  <a:lnTo>
                    <a:pt x="1258" y="3"/>
                  </a:lnTo>
                  <a:lnTo>
                    <a:pt x="1257" y="3"/>
                  </a:lnTo>
                  <a:lnTo>
                    <a:pt x="1250" y="3"/>
                  </a:lnTo>
                  <a:lnTo>
                    <a:pt x="1242" y="4"/>
                  </a:lnTo>
                  <a:lnTo>
                    <a:pt x="1234" y="6"/>
                  </a:lnTo>
                  <a:lnTo>
                    <a:pt x="1225" y="8"/>
                  </a:lnTo>
                  <a:lnTo>
                    <a:pt x="1215" y="10"/>
                  </a:lnTo>
                  <a:lnTo>
                    <a:pt x="1205" y="14"/>
                  </a:lnTo>
                  <a:lnTo>
                    <a:pt x="1195" y="17"/>
                  </a:lnTo>
                  <a:lnTo>
                    <a:pt x="1185" y="20"/>
                  </a:lnTo>
                  <a:lnTo>
                    <a:pt x="1173" y="24"/>
                  </a:lnTo>
                  <a:lnTo>
                    <a:pt x="1163" y="28"/>
                  </a:lnTo>
                  <a:lnTo>
                    <a:pt x="1151" y="31"/>
                  </a:lnTo>
                  <a:lnTo>
                    <a:pt x="1140" y="33"/>
                  </a:lnTo>
                  <a:lnTo>
                    <a:pt x="1128" y="36"/>
                  </a:lnTo>
                  <a:lnTo>
                    <a:pt x="1118" y="38"/>
                  </a:lnTo>
                  <a:lnTo>
                    <a:pt x="1106" y="39"/>
                  </a:lnTo>
                  <a:lnTo>
                    <a:pt x="1095" y="40"/>
                  </a:lnTo>
                  <a:lnTo>
                    <a:pt x="1085" y="39"/>
                  </a:lnTo>
                  <a:lnTo>
                    <a:pt x="1074" y="39"/>
                  </a:lnTo>
                  <a:lnTo>
                    <a:pt x="1065" y="37"/>
                  </a:lnTo>
                  <a:lnTo>
                    <a:pt x="1055" y="35"/>
                  </a:lnTo>
                  <a:lnTo>
                    <a:pt x="1045" y="32"/>
                  </a:lnTo>
                  <a:lnTo>
                    <a:pt x="1036" y="29"/>
                  </a:lnTo>
                  <a:lnTo>
                    <a:pt x="1027" y="25"/>
                  </a:lnTo>
                  <a:lnTo>
                    <a:pt x="1018" y="22"/>
                  </a:lnTo>
                  <a:lnTo>
                    <a:pt x="1008" y="18"/>
                  </a:lnTo>
                  <a:lnTo>
                    <a:pt x="1000" y="15"/>
                  </a:lnTo>
                  <a:lnTo>
                    <a:pt x="991" y="12"/>
                  </a:lnTo>
                  <a:lnTo>
                    <a:pt x="982" y="9"/>
                  </a:lnTo>
                  <a:lnTo>
                    <a:pt x="972" y="7"/>
                  </a:lnTo>
                  <a:lnTo>
                    <a:pt x="963" y="5"/>
                  </a:lnTo>
                  <a:lnTo>
                    <a:pt x="954" y="4"/>
                  </a:lnTo>
                  <a:lnTo>
                    <a:pt x="944" y="3"/>
                  </a:lnTo>
                  <a:lnTo>
                    <a:pt x="937" y="4"/>
                  </a:lnTo>
                  <a:lnTo>
                    <a:pt x="929" y="5"/>
                  </a:lnTo>
                  <a:lnTo>
                    <a:pt x="920" y="7"/>
                  </a:lnTo>
                  <a:lnTo>
                    <a:pt x="911" y="9"/>
                  </a:lnTo>
                  <a:lnTo>
                    <a:pt x="901" y="12"/>
                  </a:lnTo>
                  <a:lnTo>
                    <a:pt x="891" y="15"/>
                  </a:lnTo>
                  <a:lnTo>
                    <a:pt x="881" y="18"/>
                  </a:lnTo>
                  <a:lnTo>
                    <a:pt x="870" y="22"/>
                  </a:lnTo>
                  <a:lnTo>
                    <a:pt x="859" y="25"/>
                  </a:lnTo>
                  <a:lnTo>
                    <a:pt x="848" y="28"/>
                  </a:lnTo>
                  <a:lnTo>
                    <a:pt x="836" y="32"/>
                  </a:lnTo>
                  <a:lnTo>
                    <a:pt x="825" y="35"/>
                  </a:lnTo>
                  <a:lnTo>
                    <a:pt x="814" y="37"/>
                  </a:lnTo>
                  <a:lnTo>
                    <a:pt x="802" y="39"/>
                  </a:lnTo>
                  <a:lnTo>
                    <a:pt x="791" y="40"/>
                  </a:lnTo>
                  <a:lnTo>
                    <a:pt x="780" y="40"/>
                  </a:lnTo>
                  <a:lnTo>
                    <a:pt x="769" y="40"/>
                  </a:lnTo>
                  <a:lnTo>
                    <a:pt x="759" y="39"/>
                  </a:lnTo>
                  <a:lnTo>
                    <a:pt x="750" y="38"/>
                  </a:lnTo>
                  <a:lnTo>
                    <a:pt x="739" y="35"/>
                  </a:lnTo>
                  <a:lnTo>
                    <a:pt x="730" y="32"/>
                  </a:lnTo>
                  <a:lnTo>
                    <a:pt x="721" y="29"/>
                  </a:lnTo>
                  <a:lnTo>
                    <a:pt x="712" y="26"/>
                  </a:lnTo>
                  <a:lnTo>
                    <a:pt x="703" y="23"/>
                  </a:lnTo>
                  <a:lnTo>
                    <a:pt x="694" y="19"/>
                  </a:lnTo>
                  <a:lnTo>
                    <a:pt x="685" y="16"/>
                  </a:lnTo>
                  <a:lnTo>
                    <a:pt x="676" y="13"/>
                  </a:lnTo>
                  <a:lnTo>
                    <a:pt x="668" y="10"/>
                  </a:lnTo>
                  <a:lnTo>
                    <a:pt x="658" y="8"/>
                  </a:lnTo>
                  <a:lnTo>
                    <a:pt x="649" y="6"/>
                  </a:lnTo>
                  <a:lnTo>
                    <a:pt x="640" y="5"/>
                  </a:lnTo>
                  <a:lnTo>
                    <a:pt x="630" y="4"/>
                  </a:lnTo>
                  <a:lnTo>
                    <a:pt x="623" y="5"/>
                  </a:lnTo>
                  <a:lnTo>
                    <a:pt x="615" y="6"/>
                  </a:lnTo>
                  <a:lnTo>
                    <a:pt x="606" y="8"/>
                  </a:lnTo>
                  <a:lnTo>
                    <a:pt x="597" y="10"/>
                  </a:lnTo>
                  <a:lnTo>
                    <a:pt x="587" y="13"/>
                  </a:lnTo>
                  <a:lnTo>
                    <a:pt x="577" y="16"/>
                  </a:lnTo>
                  <a:lnTo>
                    <a:pt x="566" y="20"/>
                  </a:lnTo>
                  <a:lnTo>
                    <a:pt x="556" y="23"/>
                  </a:lnTo>
                  <a:lnTo>
                    <a:pt x="545" y="26"/>
                  </a:lnTo>
                  <a:lnTo>
                    <a:pt x="534" y="29"/>
                  </a:lnTo>
                  <a:lnTo>
                    <a:pt x="522" y="33"/>
                  </a:lnTo>
                  <a:lnTo>
                    <a:pt x="511" y="36"/>
                  </a:lnTo>
                  <a:lnTo>
                    <a:pt x="499" y="38"/>
                  </a:lnTo>
                  <a:lnTo>
                    <a:pt x="488" y="40"/>
                  </a:lnTo>
                  <a:lnTo>
                    <a:pt x="477" y="41"/>
                  </a:lnTo>
                  <a:lnTo>
                    <a:pt x="466" y="42"/>
                  </a:lnTo>
                  <a:lnTo>
                    <a:pt x="455" y="41"/>
                  </a:lnTo>
                  <a:lnTo>
                    <a:pt x="445" y="40"/>
                  </a:lnTo>
                  <a:lnTo>
                    <a:pt x="435" y="38"/>
                  </a:lnTo>
                  <a:lnTo>
                    <a:pt x="425" y="36"/>
                  </a:lnTo>
                  <a:lnTo>
                    <a:pt x="416" y="33"/>
                  </a:lnTo>
                  <a:lnTo>
                    <a:pt x="407" y="30"/>
                  </a:lnTo>
                  <a:lnTo>
                    <a:pt x="398" y="27"/>
                  </a:lnTo>
                  <a:lnTo>
                    <a:pt x="389" y="23"/>
                  </a:lnTo>
                  <a:lnTo>
                    <a:pt x="380" y="20"/>
                  </a:lnTo>
                  <a:lnTo>
                    <a:pt x="372" y="17"/>
                  </a:lnTo>
                  <a:lnTo>
                    <a:pt x="363" y="13"/>
                  </a:lnTo>
                  <a:lnTo>
                    <a:pt x="354" y="11"/>
                  </a:lnTo>
                  <a:lnTo>
                    <a:pt x="345" y="9"/>
                  </a:lnTo>
                  <a:lnTo>
                    <a:pt x="336" y="6"/>
                  </a:lnTo>
                  <a:lnTo>
                    <a:pt x="326" y="6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4" y="5"/>
                  </a:lnTo>
                  <a:lnTo>
                    <a:pt x="313" y="5"/>
                  </a:lnTo>
                  <a:lnTo>
                    <a:pt x="305" y="5"/>
                  </a:lnTo>
                  <a:lnTo>
                    <a:pt x="297" y="6"/>
                  </a:lnTo>
                  <a:lnTo>
                    <a:pt x="289" y="8"/>
                  </a:lnTo>
                  <a:lnTo>
                    <a:pt x="280" y="10"/>
                  </a:lnTo>
                  <a:lnTo>
                    <a:pt x="271" y="13"/>
                  </a:lnTo>
                  <a:lnTo>
                    <a:pt x="260" y="16"/>
                  </a:lnTo>
                  <a:lnTo>
                    <a:pt x="250" y="19"/>
                  </a:lnTo>
                  <a:lnTo>
                    <a:pt x="239" y="23"/>
                  </a:lnTo>
                  <a:lnTo>
                    <a:pt x="229" y="26"/>
                  </a:lnTo>
                  <a:lnTo>
                    <a:pt x="218" y="29"/>
                  </a:lnTo>
                  <a:lnTo>
                    <a:pt x="206" y="33"/>
                  </a:lnTo>
                  <a:lnTo>
                    <a:pt x="195" y="36"/>
                  </a:lnTo>
                  <a:lnTo>
                    <a:pt x="184" y="38"/>
                  </a:lnTo>
                  <a:lnTo>
                    <a:pt x="173" y="40"/>
                  </a:lnTo>
                  <a:lnTo>
                    <a:pt x="161" y="42"/>
                  </a:lnTo>
                  <a:lnTo>
                    <a:pt x="151" y="42"/>
                  </a:lnTo>
                  <a:lnTo>
                    <a:pt x="139" y="42"/>
                  </a:lnTo>
                  <a:lnTo>
                    <a:pt x="130" y="40"/>
                  </a:lnTo>
                  <a:lnTo>
                    <a:pt x="120" y="39"/>
                  </a:lnTo>
                  <a:lnTo>
                    <a:pt x="110" y="37"/>
                  </a:lnTo>
                  <a:lnTo>
                    <a:pt x="101" y="33"/>
                  </a:lnTo>
                  <a:lnTo>
                    <a:pt x="91" y="31"/>
                  </a:lnTo>
                  <a:lnTo>
                    <a:pt x="82" y="27"/>
                  </a:lnTo>
                  <a:lnTo>
                    <a:pt x="73" y="24"/>
                  </a:lnTo>
                  <a:lnTo>
                    <a:pt x="64" y="21"/>
                  </a:lnTo>
                  <a:lnTo>
                    <a:pt x="55" y="17"/>
                  </a:lnTo>
                  <a:lnTo>
                    <a:pt x="46" y="14"/>
                  </a:lnTo>
                  <a:lnTo>
                    <a:pt x="38" y="12"/>
                  </a:lnTo>
                  <a:lnTo>
                    <a:pt x="28" y="9"/>
                  </a:lnTo>
                  <a:lnTo>
                    <a:pt x="19" y="8"/>
                  </a:lnTo>
                  <a:lnTo>
                    <a:pt x="10" y="6"/>
                  </a:lnTo>
                  <a:lnTo>
                    <a:pt x="1" y="6"/>
                  </a:lnTo>
                  <a:lnTo>
                    <a:pt x="0" y="24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1" name="Freeform 23"/>
            <p:cNvSpPr>
              <a:spLocks/>
            </p:cNvSpPr>
            <p:nvPr/>
          </p:nvSpPr>
          <p:spPr bwMode="auto">
            <a:xfrm>
              <a:off x="795" y="209"/>
              <a:ext cx="2444" cy="62"/>
            </a:xfrm>
            <a:custGeom>
              <a:avLst/>
              <a:gdLst>
                <a:gd name="T0" fmla="*/ 2377 w 2444"/>
                <a:gd name="T1" fmla="*/ 34 h 62"/>
                <a:gd name="T2" fmla="*/ 2268 w 2444"/>
                <a:gd name="T3" fmla="*/ 56 h 62"/>
                <a:gd name="T4" fmla="*/ 2184 w 2444"/>
                <a:gd name="T5" fmla="*/ 31 h 62"/>
                <a:gd name="T6" fmla="*/ 2104 w 2444"/>
                <a:gd name="T7" fmla="*/ 23 h 62"/>
                <a:gd name="T8" fmla="*/ 2012 w 2444"/>
                <a:gd name="T9" fmla="*/ 50 h 62"/>
                <a:gd name="T10" fmla="*/ 1919 w 2444"/>
                <a:gd name="T11" fmla="*/ 49 h 62"/>
                <a:gd name="T12" fmla="*/ 1837 w 2444"/>
                <a:gd name="T13" fmla="*/ 22 h 62"/>
                <a:gd name="T14" fmla="*/ 1782 w 2444"/>
                <a:gd name="T15" fmla="*/ 26 h 62"/>
                <a:gd name="T16" fmla="*/ 1716 w 2444"/>
                <a:gd name="T17" fmla="*/ 46 h 62"/>
                <a:gd name="T18" fmla="*/ 1643 w 2444"/>
                <a:gd name="T19" fmla="*/ 58 h 62"/>
                <a:gd name="T20" fmla="*/ 1559 w 2444"/>
                <a:gd name="T21" fmla="*/ 35 h 62"/>
                <a:gd name="T22" fmla="*/ 1501 w 2444"/>
                <a:gd name="T23" fmla="*/ 21 h 62"/>
                <a:gd name="T24" fmla="*/ 1428 w 2444"/>
                <a:gd name="T25" fmla="*/ 38 h 62"/>
                <a:gd name="T26" fmla="*/ 1328 w 2444"/>
                <a:gd name="T27" fmla="*/ 58 h 62"/>
                <a:gd name="T28" fmla="*/ 1243 w 2444"/>
                <a:gd name="T29" fmla="*/ 34 h 62"/>
                <a:gd name="T30" fmla="*/ 1163 w 2444"/>
                <a:gd name="T31" fmla="*/ 24 h 62"/>
                <a:gd name="T32" fmla="*/ 1069 w 2444"/>
                <a:gd name="T33" fmla="*/ 52 h 62"/>
                <a:gd name="T34" fmla="*/ 974 w 2444"/>
                <a:gd name="T35" fmla="*/ 51 h 62"/>
                <a:gd name="T36" fmla="*/ 892 w 2444"/>
                <a:gd name="T37" fmla="*/ 25 h 62"/>
                <a:gd name="T38" fmla="*/ 810 w 2444"/>
                <a:gd name="T39" fmla="*/ 36 h 62"/>
                <a:gd name="T40" fmla="*/ 709 w 2444"/>
                <a:gd name="T41" fmla="*/ 59 h 62"/>
                <a:gd name="T42" fmla="*/ 624 w 2444"/>
                <a:gd name="T43" fmla="*/ 39 h 62"/>
                <a:gd name="T44" fmla="*/ 558 w 2444"/>
                <a:gd name="T45" fmla="*/ 23 h 62"/>
                <a:gd name="T46" fmla="*/ 493 w 2444"/>
                <a:gd name="T47" fmla="*/ 37 h 62"/>
                <a:gd name="T48" fmla="*/ 393 w 2444"/>
                <a:gd name="T49" fmla="*/ 60 h 62"/>
                <a:gd name="T50" fmla="*/ 307 w 2444"/>
                <a:gd name="T51" fmla="*/ 40 h 62"/>
                <a:gd name="T52" fmla="*/ 227 w 2444"/>
                <a:gd name="T53" fmla="*/ 25 h 62"/>
                <a:gd name="T54" fmla="*/ 135 w 2444"/>
                <a:gd name="T55" fmla="*/ 52 h 62"/>
                <a:gd name="T56" fmla="*/ 37 w 2444"/>
                <a:gd name="T57" fmla="*/ 55 h 62"/>
                <a:gd name="T58" fmla="*/ 9 w 2444"/>
                <a:gd name="T59" fmla="*/ 26 h 62"/>
                <a:gd name="T60" fmla="*/ 101 w 2444"/>
                <a:gd name="T61" fmla="*/ 40 h 62"/>
                <a:gd name="T62" fmla="*/ 201 w 2444"/>
                <a:gd name="T63" fmla="*/ 13 h 62"/>
                <a:gd name="T64" fmla="*/ 280 w 2444"/>
                <a:gd name="T65" fmla="*/ 11 h 62"/>
                <a:gd name="T66" fmla="*/ 363 w 2444"/>
                <a:gd name="T67" fmla="*/ 38 h 62"/>
                <a:gd name="T68" fmla="*/ 461 w 2444"/>
                <a:gd name="T69" fmla="*/ 29 h 62"/>
                <a:gd name="T70" fmla="*/ 549 w 2444"/>
                <a:gd name="T71" fmla="*/ 4 h 62"/>
                <a:gd name="T72" fmla="*/ 597 w 2444"/>
                <a:gd name="T73" fmla="*/ 10 h 62"/>
                <a:gd name="T74" fmla="*/ 678 w 2444"/>
                <a:gd name="T75" fmla="*/ 38 h 62"/>
                <a:gd name="T76" fmla="*/ 777 w 2444"/>
                <a:gd name="T77" fmla="*/ 29 h 62"/>
                <a:gd name="T78" fmla="*/ 866 w 2444"/>
                <a:gd name="T79" fmla="*/ 4 h 62"/>
                <a:gd name="T80" fmla="*/ 946 w 2444"/>
                <a:gd name="T81" fmla="*/ 21 h 62"/>
                <a:gd name="T82" fmla="*/ 1034 w 2444"/>
                <a:gd name="T83" fmla="*/ 39 h 62"/>
                <a:gd name="T84" fmla="*/ 1134 w 2444"/>
                <a:gd name="T85" fmla="*/ 14 h 62"/>
                <a:gd name="T86" fmla="*/ 1216 w 2444"/>
                <a:gd name="T87" fmla="*/ 6 h 62"/>
                <a:gd name="T88" fmla="*/ 1298 w 2444"/>
                <a:gd name="T89" fmla="*/ 34 h 62"/>
                <a:gd name="T90" fmla="*/ 1394 w 2444"/>
                <a:gd name="T91" fmla="*/ 30 h 62"/>
                <a:gd name="T92" fmla="*/ 1485 w 2444"/>
                <a:gd name="T93" fmla="*/ 3 h 62"/>
                <a:gd name="T94" fmla="*/ 1533 w 2444"/>
                <a:gd name="T95" fmla="*/ 5 h 62"/>
                <a:gd name="T96" fmla="*/ 1614 w 2444"/>
                <a:gd name="T97" fmla="*/ 33 h 62"/>
                <a:gd name="T98" fmla="*/ 1692 w 2444"/>
                <a:gd name="T99" fmla="*/ 34 h 62"/>
                <a:gd name="T100" fmla="*/ 1762 w 2444"/>
                <a:gd name="T101" fmla="*/ 14 h 62"/>
                <a:gd name="T102" fmla="*/ 1814 w 2444"/>
                <a:gd name="T103" fmla="*/ 1 h 62"/>
                <a:gd name="T104" fmla="*/ 1891 w 2444"/>
                <a:gd name="T105" fmla="*/ 20 h 62"/>
                <a:gd name="T106" fmla="*/ 1980 w 2444"/>
                <a:gd name="T107" fmla="*/ 38 h 62"/>
                <a:gd name="T108" fmla="*/ 2076 w 2444"/>
                <a:gd name="T109" fmla="*/ 12 h 62"/>
                <a:gd name="T110" fmla="*/ 2156 w 2444"/>
                <a:gd name="T111" fmla="*/ 4 h 62"/>
                <a:gd name="T112" fmla="*/ 2238 w 2444"/>
                <a:gd name="T113" fmla="*/ 32 h 62"/>
                <a:gd name="T114" fmla="*/ 2340 w 2444"/>
                <a:gd name="T115" fmla="*/ 27 h 62"/>
                <a:gd name="T116" fmla="*/ 2429 w 2444"/>
                <a:gd name="T117" fmla="*/ 1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2" y="19"/>
                  </a:moveTo>
                  <a:lnTo>
                    <a:pt x="2436" y="19"/>
                  </a:lnTo>
                  <a:lnTo>
                    <a:pt x="2429" y="20"/>
                  </a:lnTo>
                  <a:lnTo>
                    <a:pt x="2421" y="21"/>
                  </a:lnTo>
                  <a:lnTo>
                    <a:pt x="2413" y="23"/>
                  </a:lnTo>
                  <a:lnTo>
                    <a:pt x="2405" y="25"/>
                  </a:lnTo>
                  <a:lnTo>
                    <a:pt x="2396" y="28"/>
                  </a:lnTo>
                  <a:lnTo>
                    <a:pt x="2387" y="31"/>
                  </a:lnTo>
                  <a:lnTo>
                    <a:pt x="2377" y="34"/>
                  </a:lnTo>
                  <a:lnTo>
                    <a:pt x="2366" y="38"/>
                  </a:lnTo>
                  <a:lnTo>
                    <a:pt x="2353" y="42"/>
                  </a:lnTo>
                  <a:lnTo>
                    <a:pt x="2341" y="46"/>
                  </a:lnTo>
                  <a:lnTo>
                    <a:pt x="2328" y="49"/>
                  </a:lnTo>
                  <a:lnTo>
                    <a:pt x="2316" y="52"/>
                  </a:lnTo>
                  <a:lnTo>
                    <a:pt x="2303" y="54"/>
                  </a:lnTo>
                  <a:lnTo>
                    <a:pt x="2291" y="56"/>
                  </a:lnTo>
                  <a:lnTo>
                    <a:pt x="2279" y="56"/>
                  </a:lnTo>
                  <a:lnTo>
                    <a:pt x="2268" y="56"/>
                  </a:lnTo>
                  <a:lnTo>
                    <a:pt x="2258" y="54"/>
                  </a:lnTo>
                  <a:lnTo>
                    <a:pt x="2247" y="53"/>
                  </a:lnTo>
                  <a:lnTo>
                    <a:pt x="2238" y="50"/>
                  </a:lnTo>
                  <a:lnTo>
                    <a:pt x="2229" y="48"/>
                  </a:lnTo>
                  <a:lnTo>
                    <a:pt x="2219" y="45"/>
                  </a:lnTo>
                  <a:lnTo>
                    <a:pt x="2210" y="41"/>
                  </a:lnTo>
                  <a:lnTo>
                    <a:pt x="2201" y="38"/>
                  </a:lnTo>
                  <a:lnTo>
                    <a:pt x="2193" y="34"/>
                  </a:lnTo>
                  <a:lnTo>
                    <a:pt x="2184" y="31"/>
                  </a:lnTo>
                  <a:lnTo>
                    <a:pt x="2174" y="27"/>
                  </a:lnTo>
                  <a:lnTo>
                    <a:pt x="2166" y="25"/>
                  </a:lnTo>
                  <a:lnTo>
                    <a:pt x="2156" y="22"/>
                  </a:lnTo>
                  <a:lnTo>
                    <a:pt x="2148" y="21"/>
                  </a:lnTo>
                  <a:lnTo>
                    <a:pt x="2138" y="19"/>
                  </a:lnTo>
                  <a:lnTo>
                    <a:pt x="2128" y="19"/>
                  </a:lnTo>
                  <a:lnTo>
                    <a:pt x="2121" y="20"/>
                  </a:lnTo>
                  <a:lnTo>
                    <a:pt x="2113" y="21"/>
                  </a:lnTo>
                  <a:lnTo>
                    <a:pt x="2104" y="23"/>
                  </a:lnTo>
                  <a:lnTo>
                    <a:pt x="2095" y="26"/>
                  </a:lnTo>
                  <a:lnTo>
                    <a:pt x="2086" y="28"/>
                  </a:lnTo>
                  <a:lnTo>
                    <a:pt x="2076" y="32"/>
                  </a:lnTo>
                  <a:lnTo>
                    <a:pt x="2066" y="35"/>
                  </a:lnTo>
                  <a:lnTo>
                    <a:pt x="2056" y="38"/>
                  </a:lnTo>
                  <a:lnTo>
                    <a:pt x="2045" y="42"/>
                  </a:lnTo>
                  <a:lnTo>
                    <a:pt x="2034" y="45"/>
                  </a:lnTo>
                  <a:lnTo>
                    <a:pt x="2023" y="48"/>
                  </a:lnTo>
                  <a:lnTo>
                    <a:pt x="2012" y="50"/>
                  </a:lnTo>
                  <a:lnTo>
                    <a:pt x="2002" y="53"/>
                  </a:lnTo>
                  <a:lnTo>
                    <a:pt x="1991" y="54"/>
                  </a:lnTo>
                  <a:lnTo>
                    <a:pt x="1980" y="56"/>
                  </a:lnTo>
                  <a:lnTo>
                    <a:pt x="1969" y="56"/>
                  </a:lnTo>
                  <a:lnTo>
                    <a:pt x="1958" y="56"/>
                  </a:lnTo>
                  <a:lnTo>
                    <a:pt x="1948" y="55"/>
                  </a:lnTo>
                  <a:lnTo>
                    <a:pt x="1938" y="53"/>
                  </a:lnTo>
                  <a:lnTo>
                    <a:pt x="1928" y="51"/>
                  </a:lnTo>
                  <a:lnTo>
                    <a:pt x="1919" y="49"/>
                  </a:lnTo>
                  <a:lnTo>
                    <a:pt x="1910" y="46"/>
                  </a:lnTo>
                  <a:lnTo>
                    <a:pt x="1900" y="43"/>
                  </a:lnTo>
                  <a:lnTo>
                    <a:pt x="1891" y="39"/>
                  </a:lnTo>
                  <a:lnTo>
                    <a:pt x="1882" y="36"/>
                  </a:lnTo>
                  <a:lnTo>
                    <a:pt x="1874" y="33"/>
                  </a:lnTo>
                  <a:lnTo>
                    <a:pt x="1865" y="30"/>
                  </a:lnTo>
                  <a:lnTo>
                    <a:pt x="1855" y="27"/>
                  </a:lnTo>
                  <a:lnTo>
                    <a:pt x="1846" y="25"/>
                  </a:lnTo>
                  <a:lnTo>
                    <a:pt x="1837" y="22"/>
                  </a:lnTo>
                  <a:lnTo>
                    <a:pt x="1827" y="21"/>
                  </a:lnTo>
                  <a:lnTo>
                    <a:pt x="1818" y="20"/>
                  </a:lnTo>
                  <a:lnTo>
                    <a:pt x="1813" y="20"/>
                  </a:lnTo>
                  <a:lnTo>
                    <a:pt x="1808" y="20"/>
                  </a:lnTo>
                  <a:lnTo>
                    <a:pt x="1804" y="21"/>
                  </a:lnTo>
                  <a:lnTo>
                    <a:pt x="1799" y="22"/>
                  </a:lnTo>
                  <a:lnTo>
                    <a:pt x="1793" y="23"/>
                  </a:lnTo>
                  <a:lnTo>
                    <a:pt x="1788" y="24"/>
                  </a:lnTo>
                  <a:lnTo>
                    <a:pt x="1782" y="26"/>
                  </a:lnTo>
                  <a:lnTo>
                    <a:pt x="1776" y="27"/>
                  </a:lnTo>
                  <a:lnTo>
                    <a:pt x="1768" y="30"/>
                  </a:lnTo>
                  <a:lnTo>
                    <a:pt x="1762" y="32"/>
                  </a:lnTo>
                  <a:lnTo>
                    <a:pt x="1755" y="35"/>
                  </a:lnTo>
                  <a:lnTo>
                    <a:pt x="1747" y="37"/>
                  </a:lnTo>
                  <a:lnTo>
                    <a:pt x="1739" y="39"/>
                  </a:lnTo>
                  <a:lnTo>
                    <a:pt x="1732" y="42"/>
                  </a:lnTo>
                  <a:lnTo>
                    <a:pt x="1724" y="44"/>
                  </a:lnTo>
                  <a:lnTo>
                    <a:pt x="1716" y="46"/>
                  </a:lnTo>
                  <a:lnTo>
                    <a:pt x="1708" y="49"/>
                  </a:lnTo>
                  <a:lnTo>
                    <a:pt x="1701" y="50"/>
                  </a:lnTo>
                  <a:lnTo>
                    <a:pt x="1693" y="53"/>
                  </a:lnTo>
                  <a:lnTo>
                    <a:pt x="1685" y="54"/>
                  </a:lnTo>
                  <a:lnTo>
                    <a:pt x="1677" y="56"/>
                  </a:lnTo>
                  <a:lnTo>
                    <a:pt x="1669" y="56"/>
                  </a:lnTo>
                  <a:lnTo>
                    <a:pt x="1662" y="57"/>
                  </a:lnTo>
                  <a:lnTo>
                    <a:pt x="1654" y="58"/>
                  </a:lnTo>
                  <a:lnTo>
                    <a:pt x="1643" y="58"/>
                  </a:lnTo>
                  <a:lnTo>
                    <a:pt x="1633" y="56"/>
                  </a:lnTo>
                  <a:lnTo>
                    <a:pt x="1623" y="54"/>
                  </a:lnTo>
                  <a:lnTo>
                    <a:pt x="1614" y="53"/>
                  </a:lnTo>
                  <a:lnTo>
                    <a:pt x="1604" y="50"/>
                  </a:lnTo>
                  <a:lnTo>
                    <a:pt x="1596" y="48"/>
                  </a:lnTo>
                  <a:lnTo>
                    <a:pt x="1586" y="44"/>
                  </a:lnTo>
                  <a:lnTo>
                    <a:pt x="1577" y="41"/>
                  </a:lnTo>
                  <a:lnTo>
                    <a:pt x="1569" y="38"/>
                  </a:lnTo>
                  <a:lnTo>
                    <a:pt x="1559" y="35"/>
                  </a:lnTo>
                  <a:lnTo>
                    <a:pt x="1551" y="32"/>
                  </a:lnTo>
                  <a:lnTo>
                    <a:pt x="1542" y="29"/>
                  </a:lnTo>
                  <a:lnTo>
                    <a:pt x="1533" y="26"/>
                  </a:lnTo>
                  <a:lnTo>
                    <a:pt x="1524" y="24"/>
                  </a:lnTo>
                  <a:lnTo>
                    <a:pt x="1514" y="22"/>
                  </a:lnTo>
                  <a:lnTo>
                    <a:pt x="1505" y="21"/>
                  </a:lnTo>
                  <a:lnTo>
                    <a:pt x="1504" y="21"/>
                  </a:lnTo>
                  <a:lnTo>
                    <a:pt x="1503" y="21"/>
                  </a:lnTo>
                  <a:lnTo>
                    <a:pt x="1501" y="21"/>
                  </a:lnTo>
                  <a:lnTo>
                    <a:pt x="1493" y="21"/>
                  </a:lnTo>
                  <a:lnTo>
                    <a:pt x="1485" y="22"/>
                  </a:lnTo>
                  <a:lnTo>
                    <a:pt x="1477" y="23"/>
                  </a:lnTo>
                  <a:lnTo>
                    <a:pt x="1468" y="26"/>
                  </a:lnTo>
                  <a:lnTo>
                    <a:pt x="1459" y="28"/>
                  </a:lnTo>
                  <a:lnTo>
                    <a:pt x="1448" y="32"/>
                  </a:lnTo>
                  <a:lnTo>
                    <a:pt x="1439" y="35"/>
                  </a:lnTo>
                  <a:lnTo>
                    <a:pt x="1428" y="38"/>
                  </a:lnTo>
                  <a:lnTo>
                    <a:pt x="1417" y="42"/>
                  </a:lnTo>
                  <a:lnTo>
                    <a:pt x="1406" y="45"/>
                  </a:lnTo>
                  <a:lnTo>
                    <a:pt x="1394" y="49"/>
                  </a:lnTo>
                  <a:lnTo>
                    <a:pt x="1383" y="52"/>
                  </a:lnTo>
                  <a:lnTo>
                    <a:pt x="1372" y="54"/>
                  </a:lnTo>
                  <a:lnTo>
                    <a:pt x="1361" y="56"/>
                  </a:lnTo>
                  <a:lnTo>
                    <a:pt x="1349" y="57"/>
                  </a:lnTo>
                  <a:lnTo>
                    <a:pt x="1339" y="58"/>
                  </a:lnTo>
                  <a:lnTo>
                    <a:pt x="1328" y="58"/>
                  </a:lnTo>
                  <a:lnTo>
                    <a:pt x="1318" y="56"/>
                  </a:lnTo>
                  <a:lnTo>
                    <a:pt x="1307" y="54"/>
                  </a:lnTo>
                  <a:lnTo>
                    <a:pt x="1298" y="52"/>
                  </a:lnTo>
                  <a:lnTo>
                    <a:pt x="1289" y="50"/>
                  </a:lnTo>
                  <a:lnTo>
                    <a:pt x="1279" y="47"/>
                  </a:lnTo>
                  <a:lnTo>
                    <a:pt x="1270" y="44"/>
                  </a:lnTo>
                  <a:lnTo>
                    <a:pt x="1261" y="40"/>
                  </a:lnTo>
                  <a:lnTo>
                    <a:pt x="1252" y="38"/>
                  </a:lnTo>
                  <a:lnTo>
                    <a:pt x="1243" y="34"/>
                  </a:lnTo>
                  <a:lnTo>
                    <a:pt x="1234" y="31"/>
                  </a:lnTo>
                  <a:lnTo>
                    <a:pt x="1225" y="28"/>
                  </a:lnTo>
                  <a:lnTo>
                    <a:pt x="1216" y="26"/>
                  </a:lnTo>
                  <a:lnTo>
                    <a:pt x="1206" y="24"/>
                  </a:lnTo>
                  <a:lnTo>
                    <a:pt x="1197" y="22"/>
                  </a:lnTo>
                  <a:lnTo>
                    <a:pt x="1187" y="22"/>
                  </a:lnTo>
                  <a:lnTo>
                    <a:pt x="1180" y="22"/>
                  </a:lnTo>
                  <a:lnTo>
                    <a:pt x="1172" y="23"/>
                  </a:lnTo>
                  <a:lnTo>
                    <a:pt x="1163" y="24"/>
                  </a:lnTo>
                  <a:lnTo>
                    <a:pt x="1154" y="26"/>
                  </a:lnTo>
                  <a:lnTo>
                    <a:pt x="1145" y="29"/>
                  </a:lnTo>
                  <a:lnTo>
                    <a:pt x="1134" y="32"/>
                  </a:lnTo>
                  <a:lnTo>
                    <a:pt x="1124" y="36"/>
                  </a:lnTo>
                  <a:lnTo>
                    <a:pt x="1113" y="39"/>
                  </a:lnTo>
                  <a:lnTo>
                    <a:pt x="1103" y="43"/>
                  </a:lnTo>
                  <a:lnTo>
                    <a:pt x="1091" y="46"/>
                  </a:lnTo>
                  <a:lnTo>
                    <a:pt x="1080" y="49"/>
                  </a:lnTo>
                  <a:lnTo>
                    <a:pt x="1069" y="52"/>
                  </a:lnTo>
                  <a:lnTo>
                    <a:pt x="1057" y="54"/>
                  </a:lnTo>
                  <a:lnTo>
                    <a:pt x="1046" y="57"/>
                  </a:lnTo>
                  <a:lnTo>
                    <a:pt x="1035" y="58"/>
                  </a:lnTo>
                  <a:lnTo>
                    <a:pt x="1024" y="59"/>
                  </a:lnTo>
                  <a:lnTo>
                    <a:pt x="1013" y="59"/>
                  </a:lnTo>
                  <a:lnTo>
                    <a:pt x="1003" y="58"/>
                  </a:lnTo>
                  <a:lnTo>
                    <a:pt x="993" y="56"/>
                  </a:lnTo>
                  <a:lnTo>
                    <a:pt x="983" y="53"/>
                  </a:lnTo>
                  <a:lnTo>
                    <a:pt x="974" y="51"/>
                  </a:lnTo>
                  <a:lnTo>
                    <a:pt x="964" y="48"/>
                  </a:lnTo>
                  <a:lnTo>
                    <a:pt x="955" y="45"/>
                  </a:lnTo>
                  <a:lnTo>
                    <a:pt x="946" y="42"/>
                  </a:lnTo>
                  <a:lnTo>
                    <a:pt x="938" y="38"/>
                  </a:lnTo>
                  <a:lnTo>
                    <a:pt x="928" y="35"/>
                  </a:lnTo>
                  <a:lnTo>
                    <a:pt x="920" y="32"/>
                  </a:lnTo>
                  <a:lnTo>
                    <a:pt x="911" y="29"/>
                  </a:lnTo>
                  <a:lnTo>
                    <a:pt x="901" y="26"/>
                  </a:lnTo>
                  <a:lnTo>
                    <a:pt x="892" y="25"/>
                  </a:lnTo>
                  <a:lnTo>
                    <a:pt x="883" y="23"/>
                  </a:lnTo>
                  <a:lnTo>
                    <a:pt x="873" y="22"/>
                  </a:lnTo>
                  <a:lnTo>
                    <a:pt x="866" y="22"/>
                  </a:lnTo>
                  <a:lnTo>
                    <a:pt x="858" y="23"/>
                  </a:lnTo>
                  <a:lnTo>
                    <a:pt x="849" y="25"/>
                  </a:lnTo>
                  <a:lnTo>
                    <a:pt x="840" y="27"/>
                  </a:lnTo>
                  <a:lnTo>
                    <a:pt x="831" y="30"/>
                  </a:lnTo>
                  <a:lnTo>
                    <a:pt x="821" y="34"/>
                  </a:lnTo>
                  <a:lnTo>
                    <a:pt x="810" y="36"/>
                  </a:lnTo>
                  <a:lnTo>
                    <a:pt x="799" y="40"/>
                  </a:lnTo>
                  <a:lnTo>
                    <a:pt x="788" y="44"/>
                  </a:lnTo>
                  <a:lnTo>
                    <a:pt x="777" y="47"/>
                  </a:lnTo>
                  <a:lnTo>
                    <a:pt x="765" y="50"/>
                  </a:lnTo>
                  <a:lnTo>
                    <a:pt x="754" y="53"/>
                  </a:lnTo>
                  <a:lnTo>
                    <a:pt x="743" y="56"/>
                  </a:lnTo>
                  <a:lnTo>
                    <a:pt x="731" y="58"/>
                  </a:lnTo>
                  <a:lnTo>
                    <a:pt x="720" y="59"/>
                  </a:lnTo>
                  <a:lnTo>
                    <a:pt x="709" y="59"/>
                  </a:lnTo>
                  <a:lnTo>
                    <a:pt x="698" y="59"/>
                  </a:lnTo>
                  <a:lnTo>
                    <a:pt x="688" y="58"/>
                  </a:lnTo>
                  <a:lnTo>
                    <a:pt x="678" y="56"/>
                  </a:lnTo>
                  <a:lnTo>
                    <a:pt x="669" y="54"/>
                  </a:lnTo>
                  <a:lnTo>
                    <a:pt x="659" y="52"/>
                  </a:lnTo>
                  <a:lnTo>
                    <a:pt x="650" y="49"/>
                  </a:lnTo>
                  <a:lnTo>
                    <a:pt x="641" y="46"/>
                  </a:lnTo>
                  <a:lnTo>
                    <a:pt x="632" y="43"/>
                  </a:lnTo>
                  <a:lnTo>
                    <a:pt x="624" y="39"/>
                  </a:lnTo>
                  <a:lnTo>
                    <a:pt x="615" y="36"/>
                  </a:lnTo>
                  <a:lnTo>
                    <a:pt x="606" y="34"/>
                  </a:lnTo>
                  <a:lnTo>
                    <a:pt x="597" y="31"/>
                  </a:lnTo>
                  <a:lnTo>
                    <a:pt x="588" y="27"/>
                  </a:lnTo>
                  <a:lnTo>
                    <a:pt x="579" y="26"/>
                  </a:lnTo>
                  <a:lnTo>
                    <a:pt x="569" y="24"/>
                  </a:lnTo>
                  <a:lnTo>
                    <a:pt x="560" y="23"/>
                  </a:lnTo>
                  <a:lnTo>
                    <a:pt x="559" y="23"/>
                  </a:lnTo>
                  <a:lnTo>
                    <a:pt x="558" y="23"/>
                  </a:lnTo>
                  <a:lnTo>
                    <a:pt x="557" y="23"/>
                  </a:lnTo>
                  <a:lnTo>
                    <a:pt x="549" y="23"/>
                  </a:lnTo>
                  <a:lnTo>
                    <a:pt x="541" y="24"/>
                  </a:lnTo>
                  <a:lnTo>
                    <a:pt x="533" y="26"/>
                  </a:lnTo>
                  <a:lnTo>
                    <a:pt x="524" y="27"/>
                  </a:lnTo>
                  <a:lnTo>
                    <a:pt x="514" y="31"/>
                  </a:lnTo>
                  <a:lnTo>
                    <a:pt x="504" y="34"/>
                  </a:lnTo>
                  <a:lnTo>
                    <a:pt x="493" y="37"/>
                  </a:lnTo>
                  <a:lnTo>
                    <a:pt x="483" y="40"/>
                  </a:lnTo>
                  <a:lnTo>
                    <a:pt x="472" y="44"/>
                  </a:lnTo>
                  <a:lnTo>
                    <a:pt x="461" y="48"/>
                  </a:lnTo>
                  <a:lnTo>
                    <a:pt x="449" y="50"/>
                  </a:lnTo>
                  <a:lnTo>
                    <a:pt x="438" y="53"/>
                  </a:lnTo>
                  <a:lnTo>
                    <a:pt x="427" y="56"/>
                  </a:lnTo>
                  <a:lnTo>
                    <a:pt x="416" y="58"/>
                  </a:lnTo>
                  <a:lnTo>
                    <a:pt x="404" y="59"/>
                  </a:lnTo>
                  <a:lnTo>
                    <a:pt x="393" y="60"/>
                  </a:lnTo>
                  <a:lnTo>
                    <a:pt x="383" y="60"/>
                  </a:lnTo>
                  <a:lnTo>
                    <a:pt x="372" y="59"/>
                  </a:lnTo>
                  <a:lnTo>
                    <a:pt x="363" y="57"/>
                  </a:lnTo>
                  <a:lnTo>
                    <a:pt x="353" y="54"/>
                  </a:lnTo>
                  <a:lnTo>
                    <a:pt x="343" y="52"/>
                  </a:lnTo>
                  <a:lnTo>
                    <a:pt x="334" y="49"/>
                  </a:lnTo>
                  <a:lnTo>
                    <a:pt x="325" y="46"/>
                  </a:lnTo>
                  <a:lnTo>
                    <a:pt x="316" y="43"/>
                  </a:lnTo>
                  <a:lnTo>
                    <a:pt x="307" y="40"/>
                  </a:lnTo>
                  <a:lnTo>
                    <a:pt x="298" y="36"/>
                  </a:lnTo>
                  <a:lnTo>
                    <a:pt x="289" y="34"/>
                  </a:lnTo>
                  <a:lnTo>
                    <a:pt x="280" y="31"/>
                  </a:lnTo>
                  <a:lnTo>
                    <a:pt x="271" y="28"/>
                  </a:lnTo>
                  <a:lnTo>
                    <a:pt x="261" y="26"/>
                  </a:lnTo>
                  <a:lnTo>
                    <a:pt x="252" y="25"/>
                  </a:lnTo>
                  <a:lnTo>
                    <a:pt x="242" y="23"/>
                  </a:lnTo>
                  <a:lnTo>
                    <a:pt x="235" y="23"/>
                  </a:lnTo>
                  <a:lnTo>
                    <a:pt x="227" y="25"/>
                  </a:lnTo>
                  <a:lnTo>
                    <a:pt x="218" y="26"/>
                  </a:lnTo>
                  <a:lnTo>
                    <a:pt x="209" y="29"/>
                  </a:lnTo>
                  <a:lnTo>
                    <a:pt x="200" y="31"/>
                  </a:lnTo>
                  <a:lnTo>
                    <a:pt x="189" y="35"/>
                  </a:lnTo>
                  <a:lnTo>
                    <a:pt x="180" y="38"/>
                  </a:lnTo>
                  <a:lnTo>
                    <a:pt x="168" y="41"/>
                  </a:lnTo>
                  <a:lnTo>
                    <a:pt x="158" y="45"/>
                  </a:lnTo>
                  <a:lnTo>
                    <a:pt x="146" y="49"/>
                  </a:lnTo>
                  <a:lnTo>
                    <a:pt x="135" y="52"/>
                  </a:lnTo>
                  <a:lnTo>
                    <a:pt x="124" y="54"/>
                  </a:lnTo>
                  <a:lnTo>
                    <a:pt x="112" y="57"/>
                  </a:lnTo>
                  <a:lnTo>
                    <a:pt x="101" y="59"/>
                  </a:lnTo>
                  <a:lnTo>
                    <a:pt x="90" y="60"/>
                  </a:lnTo>
                  <a:lnTo>
                    <a:pt x="79" y="61"/>
                  </a:lnTo>
                  <a:lnTo>
                    <a:pt x="68" y="60"/>
                  </a:lnTo>
                  <a:lnTo>
                    <a:pt x="57" y="59"/>
                  </a:lnTo>
                  <a:lnTo>
                    <a:pt x="47" y="58"/>
                  </a:lnTo>
                  <a:lnTo>
                    <a:pt x="37" y="55"/>
                  </a:lnTo>
                  <a:lnTo>
                    <a:pt x="28" y="52"/>
                  </a:lnTo>
                  <a:lnTo>
                    <a:pt x="19" y="49"/>
                  </a:lnTo>
                  <a:lnTo>
                    <a:pt x="9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9" y="26"/>
                  </a:lnTo>
                  <a:lnTo>
                    <a:pt x="18" y="30"/>
                  </a:lnTo>
                  <a:lnTo>
                    <a:pt x="27" y="34"/>
                  </a:lnTo>
                  <a:lnTo>
                    <a:pt x="37" y="36"/>
                  </a:lnTo>
                  <a:lnTo>
                    <a:pt x="47" y="39"/>
                  </a:lnTo>
                  <a:lnTo>
                    <a:pt x="57" y="40"/>
                  </a:lnTo>
                  <a:lnTo>
                    <a:pt x="68" y="42"/>
                  </a:lnTo>
                  <a:lnTo>
                    <a:pt x="79" y="42"/>
                  </a:lnTo>
                  <a:lnTo>
                    <a:pt x="90" y="42"/>
                  </a:lnTo>
                  <a:lnTo>
                    <a:pt x="101" y="40"/>
                  </a:lnTo>
                  <a:lnTo>
                    <a:pt x="112" y="39"/>
                  </a:lnTo>
                  <a:lnTo>
                    <a:pt x="124" y="36"/>
                  </a:lnTo>
                  <a:lnTo>
                    <a:pt x="135" y="34"/>
                  </a:lnTo>
                  <a:lnTo>
                    <a:pt x="147" y="30"/>
                  </a:lnTo>
                  <a:lnTo>
                    <a:pt x="158" y="26"/>
                  </a:lnTo>
                  <a:lnTo>
                    <a:pt x="168" y="23"/>
                  </a:lnTo>
                  <a:lnTo>
                    <a:pt x="180" y="19"/>
                  </a:lnTo>
                  <a:lnTo>
                    <a:pt x="190" y="17"/>
                  </a:lnTo>
                  <a:lnTo>
                    <a:pt x="201" y="13"/>
                  </a:lnTo>
                  <a:lnTo>
                    <a:pt x="210" y="10"/>
                  </a:lnTo>
                  <a:lnTo>
                    <a:pt x="219" y="8"/>
                  </a:lnTo>
                  <a:lnTo>
                    <a:pt x="228" y="6"/>
                  </a:lnTo>
                  <a:lnTo>
                    <a:pt x="236" y="5"/>
                  </a:lnTo>
                  <a:lnTo>
                    <a:pt x="243" y="5"/>
                  </a:lnTo>
                  <a:lnTo>
                    <a:pt x="252" y="5"/>
                  </a:lnTo>
                  <a:lnTo>
                    <a:pt x="262" y="7"/>
                  </a:lnTo>
                  <a:lnTo>
                    <a:pt x="271" y="8"/>
                  </a:lnTo>
                  <a:lnTo>
                    <a:pt x="280" y="11"/>
                  </a:lnTo>
                  <a:lnTo>
                    <a:pt x="289" y="13"/>
                  </a:lnTo>
                  <a:lnTo>
                    <a:pt x="298" y="17"/>
                  </a:lnTo>
                  <a:lnTo>
                    <a:pt x="308" y="20"/>
                  </a:lnTo>
                  <a:lnTo>
                    <a:pt x="316" y="23"/>
                  </a:lnTo>
                  <a:lnTo>
                    <a:pt x="326" y="26"/>
                  </a:lnTo>
                  <a:lnTo>
                    <a:pt x="334" y="30"/>
                  </a:lnTo>
                  <a:lnTo>
                    <a:pt x="343" y="33"/>
                  </a:lnTo>
                  <a:lnTo>
                    <a:pt x="353" y="36"/>
                  </a:lnTo>
                  <a:lnTo>
                    <a:pt x="363" y="38"/>
                  </a:lnTo>
                  <a:lnTo>
                    <a:pt x="372" y="40"/>
                  </a:lnTo>
                  <a:lnTo>
                    <a:pt x="383" y="40"/>
                  </a:lnTo>
                  <a:lnTo>
                    <a:pt x="393" y="41"/>
                  </a:lnTo>
                  <a:lnTo>
                    <a:pt x="404" y="40"/>
                  </a:lnTo>
                  <a:lnTo>
                    <a:pt x="416" y="39"/>
                  </a:lnTo>
                  <a:lnTo>
                    <a:pt x="427" y="38"/>
                  </a:lnTo>
                  <a:lnTo>
                    <a:pt x="438" y="35"/>
                  </a:lnTo>
                  <a:lnTo>
                    <a:pt x="449" y="32"/>
                  </a:lnTo>
                  <a:lnTo>
                    <a:pt x="461" y="29"/>
                  </a:lnTo>
                  <a:lnTo>
                    <a:pt x="472" y="25"/>
                  </a:lnTo>
                  <a:lnTo>
                    <a:pt x="483" y="22"/>
                  </a:lnTo>
                  <a:lnTo>
                    <a:pt x="493" y="18"/>
                  </a:lnTo>
                  <a:lnTo>
                    <a:pt x="504" y="15"/>
                  </a:lnTo>
                  <a:lnTo>
                    <a:pt x="514" y="12"/>
                  </a:lnTo>
                  <a:lnTo>
                    <a:pt x="523" y="9"/>
                  </a:lnTo>
                  <a:lnTo>
                    <a:pt x="532" y="7"/>
                  </a:lnTo>
                  <a:lnTo>
                    <a:pt x="541" y="5"/>
                  </a:lnTo>
                  <a:lnTo>
                    <a:pt x="549" y="4"/>
                  </a:lnTo>
                  <a:lnTo>
                    <a:pt x="556" y="4"/>
                  </a:lnTo>
                  <a:lnTo>
                    <a:pt x="557" y="4"/>
                  </a:lnTo>
                  <a:lnTo>
                    <a:pt x="558" y="4"/>
                  </a:lnTo>
                  <a:lnTo>
                    <a:pt x="560" y="4"/>
                  </a:lnTo>
                  <a:lnTo>
                    <a:pt x="569" y="5"/>
                  </a:lnTo>
                  <a:lnTo>
                    <a:pt x="579" y="5"/>
                  </a:lnTo>
                  <a:lnTo>
                    <a:pt x="588" y="8"/>
                  </a:lnTo>
                  <a:lnTo>
                    <a:pt x="597" y="10"/>
                  </a:lnTo>
                  <a:lnTo>
                    <a:pt x="606" y="12"/>
                  </a:lnTo>
                  <a:lnTo>
                    <a:pt x="615" y="16"/>
                  </a:lnTo>
                  <a:lnTo>
                    <a:pt x="624" y="19"/>
                  </a:lnTo>
                  <a:lnTo>
                    <a:pt x="632" y="22"/>
                  </a:lnTo>
                  <a:lnTo>
                    <a:pt x="641" y="26"/>
                  </a:lnTo>
                  <a:lnTo>
                    <a:pt x="650" y="29"/>
                  </a:lnTo>
                  <a:lnTo>
                    <a:pt x="659" y="33"/>
                  </a:lnTo>
                  <a:lnTo>
                    <a:pt x="669" y="35"/>
                  </a:lnTo>
                  <a:lnTo>
                    <a:pt x="678" y="38"/>
                  </a:lnTo>
                  <a:lnTo>
                    <a:pt x="688" y="40"/>
                  </a:lnTo>
                  <a:lnTo>
                    <a:pt x="698" y="40"/>
                  </a:lnTo>
                  <a:lnTo>
                    <a:pt x="709" y="41"/>
                  </a:lnTo>
                  <a:lnTo>
                    <a:pt x="720" y="40"/>
                  </a:lnTo>
                  <a:lnTo>
                    <a:pt x="731" y="39"/>
                  </a:lnTo>
                  <a:lnTo>
                    <a:pt x="742" y="38"/>
                  </a:lnTo>
                  <a:lnTo>
                    <a:pt x="754" y="35"/>
                  </a:lnTo>
                  <a:lnTo>
                    <a:pt x="765" y="32"/>
                  </a:lnTo>
                  <a:lnTo>
                    <a:pt x="777" y="29"/>
                  </a:lnTo>
                  <a:lnTo>
                    <a:pt x="788" y="25"/>
                  </a:lnTo>
                  <a:lnTo>
                    <a:pt x="799" y="22"/>
                  </a:lnTo>
                  <a:lnTo>
                    <a:pt x="810" y="19"/>
                  </a:lnTo>
                  <a:lnTo>
                    <a:pt x="821" y="15"/>
                  </a:lnTo>
                  <a:lnTo>
                    <a:pt x="831" y="12"/>
                  </a:lnTo>
                  <a:lnTo>
                    <a:pt x="840" y="9"/>
                  </a:lnTo>
                  <a:lnTo>
                    <a:pt x="849" y="7"/>
                  </a:lnTo>
                  <a:lnTo>
                    <a:pt x="858" y="5"/>
                  </a:lnTo>
                  <a:lnTo>
                    <a:pt x="866" y="4"/>
                  </a:lnTo>
                  <a:lnTo>
                    <a:pt x="873" y="3"/>
                  </a:lnTo>
                  <a:lnTo>
                    <a:pt x="883" y="4"/>
                  </a:lnTo>
                  <a:lnTo>
                    <a:pt x="892" y="4"/>
                  </a:lnTo>
                  <a:lnTo>
                    <a:pt x="901" y="7"/>
                  </a:lnTo>
                  <a:lnTo>
                    <a:pt x="910" y="9"/>
                  </a:lnTo>
                  <a:lnTo>
                    <a:pt x="920" y="11"/>
                  </a:lnTo>
                  <a:lnTo>
                    <a:pt x="928" y="15"/>
                  </a:lnTo>
                  <a:lnTo>
                    <a:pt x="937" y="18"/>
                  </a:lnTo>
                  <a:lnTo>
                    <a:pt x="946" y="21"/>
                  </a:lnTo>
                  <a:lnTo>
                    <a:pt x="955" y="25"/>
                  </a:lnTo>
                  <a:lnTo>
                    <a:pt x="964" y="28"/>
                  </a:lnTo>
                  <a:lnTo>
                    <a:pt x="973" y="32"/>
                  </a:lnTo>
                  <a:lnTo>
                    <a:pt x="983" y="34"/>
                  </a:lnTo>
                  <a:lnTo>
                    <a:pt x="992" y="36"/>
                  </a:lnTo>
                  <a:lnTo>
                    <a:pt x="1002" y="39"/>
                  </a:lnTo>
                  <a:lnTo>
                    <a:pt x="1012" y="39"/>
                  </a:lnTo>
                  <a:lnTo>
                    <a:pt x="1023" y="40"/>
                  </a:lnTo>
                  <a:lnTo>
                    <a:pt x="1034" y="39"/>
                  </a:lnTo>
                  <a:lnTo>
                    <a:pt x="1046" y="38"/>
                  </a:lnTo>
                  <a:lnTo>
                    <a:pt x="1057" y="36"/>
                  </a:lnTo>
                  <a:lnTo>
                    <a:pt x="1068" y="34"/>
                  </a:lnTo>
                  <a:lnTo>
                    <a:pt x="1080" y="31"/>
                  </a:lnTo>
                  <a:lnTo>
                    <a:pt x="1091" y="27"/>
                  </a:lnTo>
                  <a:lnTo>
                    <a:pt x="1102" y="25"/>
                  </a:lnTo>
                  <a:lnTo>
                    <a:pt x="1113" y="21"/>
                  </a:lnTo>
                  <a:lnTo>
                    <a:pt x="1124" y="18"/>
                  </a:lnTo>
                  <a:lnTo>
                    <a:pt x="1134" y="14"/>
                  </a:lnTo>
                  <a:lnTo>
                    <a:pt x="1145" y="11"/>
                  </a:lnTo>
                  <a:lnTo>
                    <a:pt x="1154" y="8"/>
                  </a:lnTo>
                  <a:lnTo>
                    <a:pt x="1163" y="6"/>
                  </a:lnTo>
                  <a:lnTo>
                    <a:pt x="1172" y="4"/>
                  </a:lnTo>
                  <a:lnTo>
                    <a:pt x="1180" y="3"/>
                  </a:lnTo>
                  <a:lnTo>
                    <a:pt x="1187" y="3"/>
                  </a:lnTo>
                  <a:lnTo>
                    <a:pt x="1197" y="3"/>
                  </a:lnTo>
                  <a:lnTo>
                    <a:pt x="1206" y="4"/>
                  </a:lnTo>
                  <a:lnTo>
                    <a:pt x="1216" y="6"/>
                  </a:lnTo>
                  <a:lnTo>
                    <a:pt x="1225" y="8"/>
                  </a:lnTo>
                  <a:lnTo>
                    <a:pt x="1234" y="11"/>
                  </a:lnTo>
                  <a:lnTo>
                    <a:pt x="1243" y="14"/>
                  </a:lnTo>
                  <a:lnTo>
                    <a:pt x="1252" y="18"/>
                  </a:lnTo>
                  <a:lnTo>
                    <a:pt x="1261" y="21"/>
                  </a:lnTo>
                  <a:lnTo>
                    <a:pt x="1270" y="25"/>
                  </a:lnTo>
                  <a:lnTo>
                    <a:pt x="1279" y="28"/>
                  </a:lnTo>
                  <a:lnTo>
                    <a:pt x="1289" y="31"/>
                  </a:lnTo>
                  <a:lnTo>
                    <a:pt x="1298" y="34"/>
                  </a:lnTo>
                  <a:lnTo>
                    <a:pt x="1307" y="36"/>
                  </a:lnTo>
                  <a:lnTo>
                    <a:pt x="1318" y="38"/>
                  </a:lnTo>
                  <a:lnTo>
                    <a:pt x="1328" y="39"/>
                  </a:lnTo>
                  <a:lnTo>
                    <a:pt x="1339" y="39"/>
                  </a:lnTo>
                  <a:lnTo>
                    <a:pt x="1349" y="39"/>
                  </a:lnTo>
                  <a:lnTo>
                    <a:pt x="1361" y="38"/>
                  </a:lnTo>
                  <a:lnTo>
                    <a:pt x="1372" y="35"/>
                  </a:lnTo>
                  <a:lnTo>
                    <a:pt x="1383" y="33"/>
                  </a:lnTo>
                  <a:lnTo>
                    <a:pt x="1394" y="30"/>
                  </a:lnTo>
                  <a:lnTo>
                    <a:pt x="1406" y="26"/>
                  </a:lnTo>
                  <a:lnTo>
                    <a:pt x="1417" y="23"/>
                  </a:lnTo>
                  <a:lnTo>
                    <a:pt x="1428" y="19"/>
                  </a:lnTo>
                  <a:lnTo>
                    <a:pt x="1439" y="16"/>
                  </a:lnTo>
                  <a:lnTo>
                    <a:pt x="1448" y="12"/>
                  </a:lnTo>
                  <a:lnTo>
                    <a:pt x="1459" y="9"/>
                  </a:lnTo>
                  <a:lnTo>
                    <a:pt x="1468" y="7"/>
                  </a:lnTo>
                  <a:lnTo>
                    <a:pt x="1477" y="4"/>
                  </a:lnTo>
                  <a:lnTo>
                    <a:pt x="1485" y="3"/>
                  </a:lnTo>
                  <a:lnTo>
                    <a:pt x="1493" y="2"/>
                  </a:lnTo>
                  <a:lnTo>
                    <a:pt x="1501" y="2"/>
                  </a:lnTo>
                  <a:lnTo>
                    <a:pt x="1503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514" y="3"/>
                  </a:lnTo>
                  <a:lnTo>
                    <a:pt x="1524" y="3"/>
                  </a:lnTo>
                  <a:lnTo>
                    <a:pt x="1533" y="5"/>
                  </a:lnTo>
                  <a:lnTo>
                    <a:pt x="1542" y="8"/>
                  </a:lnTo>
                  <a:lnTo>
                    <a:pt x="1551" y="10"/>
                  </a:lnTo>
                  <a:lnTo>
                    <a:pt x="1559" y="13"/>
                  </a:lnTo>
                  <a:lnTo>
                    <a:pt x="1569" y="17"/>
                  </a:lnTo>
                  <a:lnTo>
                    <a:pt x="1577" y="20"/>
                  </a:lnTo>
                  <a:lnTo>
                    <a:pt x="1586" y="23"/>
                  </a:lnTo>
                  <a:lnTo>
                    <a:pt x="1596" y="27"/>
                  </a:lnTo>
                  <a:lnTo>
                    <a:pt x="1604" y="31"/>
                  </a:lnTo>
                  <a:lnTo>
                    <a:pt x="1614" y="33"/>
                  </a:lnTo>
                  <a:lnTo>
                    <a:pt x="1623" y="35"/>
                  </a:lnTo>
                  <a:lnTo>
                    <a:pt x="1633" y="38"/>
                  </a:lnTo>
                  <a:lnTo>
                    <a:pt x="1643" y="38"/>
                  </a:lnTo>
                  <a:lnTo>
                    <a:pt x="1654" y="39"/>
                  </a:lnTo>
                  <a:lnTo>
                    <a:pt x="1661" y="39"/>
                  </a:lnTo>
                  <a:lnTo>
                    <a:pt x="1669" y="38"/>
                  </a:lnTo>
                  <a:lnTo>
                    <a:pt x="1677" y="37"/>
                  </a:lnTo>
                  <a:lnTo>
                    <a:pt x="1684" y="36"/>
                  </a:lnTo>
                  <a:lnTo>
                    <a:pt x="1692" y="34"/>
                  </a:lnTo>
                  <a:lnTo>
                    <a:pt x="1700" y="32"/>
                  </a:lnTo>
                  <a:lnTo>
                    <a:pt x="1708" y="31"/>
                  </a:lnTo>
                  <a:lnTo>
                    <a:pt x="1716" y="28"/>
                  </a:lnTo>
                  <a:lnTo>
                    <a:pt x="1724" y="26"/>
                  </a:lnTo>
                  <a:lnTo>
                    <a:pt x="1732" y="23"/>
                  </a:lnTo>
                  <a:lnTo>
                    <a:pt x="1739" y="21"/>
                  </a:lnTo>
                  <a:lnTo>
                    <a:pt x="1747" y="19"/>
                  </a:lnTo>
                  <a:lnTo>
                    <a:pt x="1755" y="17"/>
                  </a:lnTo>
                  <a:lnTo>
                    <a:pt x="1762" y="14"/>
                  </a:lnTo>
                  <a:lnTo>
                    <a:pt x="1768" y="12"/>
                  </a:lnTo>
                  <a:lnTo>
                    <a:pt x="1776" y="9"/>
                  </a:lnTo>
                  <a:lnTo>
                    <a:pt x="1782" y="8"/>
                  </a:lnTo>
                  <a:lnTo>
                    <a:pt x="1788" y="6"/>
                  </a:lnTo>
                  <a:lnTo>
                    <a:pt x="1794" y="5"/>
                  </a:lnTo>
                  <a:lnTo>
                    <a:pt x="1799" y="4"/>
                  </a:lnTo>
                  <a:lnTo>
                    <a:pt x="1804" y="3"/>
                  </a:lnTo>
                  <a:lnTo>
                    <a:pt x="1809" y="2"/>
                  </a:lnTo>
                  <a:lnTo>
                    <a:pt x="1814" y="1"/>
                  </a:lnTo>
                  <a:lnTo>
                    <a:pt x="1818" y="1"/>
                  </a:lnTo>
                  <a:lnTo>
                    <a:pt x="1828" y="2"/>
                  </a:lnTo>
                  <a:lnTo>
                    <a:pt x="1837" y="3"/>
                  </a:lnTo>
                  <a:lnTo>
                    <a:pt x="1846" y="5"/>
                  </a:lnTo>
                  <a:lnTo>
                    <a:pt x="1855" y="7"/>
                  </a:lnTo>
                  <a:lnTo>
                    <a:pt x="1865" y="10"/>
                  </a:lnTo>
                  <a:lnTo>
                    <a:pt x="1874" y="13"/>
                  </a:lnTo>
                  <a:lnTo>
                    <a:pt x="1883" y="17"/>
                  </a:lnTo>
                  <a:lnTo>
                    <a:pt x="1891" y="20"/>
                  </a:lnTo>
                  <a:lnTo>
                    <a:pt x="1901" y="23"/>
                  </a:lnTo>
                  <a:lnTo>
                    <a:pt x="1910" y="27"/>
                  </a:lnTo>
                  <a:lnTo>
                    <a:pt x="1919" y="30"/>
                  </a:lnTo>
                  <a:lnTo>
                    <a:pt x="1928" y="33"/>
                  </a:lnTo>
                  <a:lnTo>
                    <a:pt x="1939" y="35"/>
                  </a:lnTo>
                  <a:lnTo>
                    <a:pt x="1948" y="37"/>
                  </a:lnTo>
                  <a:lnTo>
                    <a:pt x="1958" y="38"/>
                  </a:lnTo>
                  <a:lnTo>
                    <a:pt x="1969" y="38"/>
                  </a:lnTo>
                  <a:lnTo>
                    <a:pt x="1980" y="38"/>
                  </a:lnTo>
                  <a:lnTo>
                    <a:pt x="1991" y="36"/>
                  </a:lnTo>
                  <a:lnTo>
                    <a:pt x="2002" y="35"/>
                  </a:lnTo>
                  <a:lnTo>
                    <a:pt x="2012" y="32"/>
                  </a:lnTo>
                  <a:lnTo>
                    <a:pt x="2023" y="29"/>
                  </a:lnTo>
                  <a:lnTo>
                    <a:pt x="2034" y="26"/>
                  </a:lnTo>
                  <a:lnTo>
                    <a:pt x="2045" y="23"/>
                  </a:lnTo>
                  <a:lnTo>
                    <a:pt x="2056" y="19"/>
                  </a:lnTo>
                  <a:lnTo>
                    <a:pt x="2066" y="16"/>
                  </a:lnTo>
                  <a:lnTo>
                    <a:pt x="2076" y="12"/>
                  </a:lnTo>
                  <a:lnTo>
                    <a:pt x="2086" y="9"/>
                  </a:lnTo>
                  <a:lnTo>
                    <a:pt x="2095" y="7"/>
                  </a:lnTo>
                  <a:lnTo>
                    <a:pt x="2104" y="4"/>
                  </a:lnTo>
                  <a:lnTo>
                    <a:pt x="2113" y="3"/>
                  </a:lnTo>
                  <a:lnTo>
                    <a:pt x="2121" y="1"/>
                  </a:lnTo>
                  <a:lnTo>
                    <a:pt x="2128" y="1"/>
                  </a:lnTo>
                  <a:lnTo>
                    <a:pt x="2138" y="1"/>
                  </a:lnTo>
                  <a:lnTo>
                    <a:pt x="2147" y="2"/>
                  </a:lnTo>
                  <a:lnTo>
                    <a:pt x="2156" y="4"/>
                  </a:lnTo>
                  <a:lnTo>
                    <a:pt x="2166" y="7"/>
                  </a:lnTo>
                  <a:lnTo>
                    <a:pt x="2174" y="9"/>
                  </a:lnTo>
                  <a:lnTo>
                    <a:pt x="2183" y="12"/>
                  </a:lnTo>
                  <a:lnTo>
                    <a:pt x="2193" y="16"/>
                  </a:lnTo>
                  <a:lnTo>
                    <a:pt x="2201" y="19"/>
                  </a:lnTo>
                  <a:lnTo>
                    <a:pt x="2210" y="22"/>
                  </a:lnTo>
                  <a:lnTo>
                    <a:pt x="2219" y="26"/>
                  </a:lnTo>
                  <a:lnTo>
                    <a:pt x="2229" y="29"/>
                  </a:lnTo>
                  <a:lnTo>
                    <a:pt x="2238" y="32"/>
                  </a:lnTo>
                  <a:lnTo>
                    <a:pt x="2247" y="34"/>
                  </a:lnTo>
                  <a:lnTo>
                    <a:pt x="2258" y="36"/>
                  </a:lnTo>
                  <a:lnTo>
                    <a:pt x="2268" y="37"/>
                  </a:lnTo>
                  <a:lnTo>
                    <a:pt x="2279" y="38"/>
                  </a:lnTo>
                  <a:lnTo>
                    <a:pt x="2290" y="37"/>
                  </a:lnTo>
                  <a:lnTo>
                    <a:pt x="2302" y="36"/>
                  </a:lnTo>
                  <a:lnTo>
                    <a:pt x="2315" y="34"/>
                  </a:lnTo>
                  <a:lnTo>
                    <a:pt x="2328" y="31"/>
                  </a:lnTo>
                  <a:lnTo>
                    <a:pt x="2340" y="27"/>
                  </a:lnTo>
                  <a:lnTo>
                    <a:pt x="2352" y="23"/>
                  </a:lnTo>
                  <a:lnTo>
                    <a:pt x="2365" y="19"/>
                  </a:lnTo>
                  <a:lnTo>
                    <a:pt x="2376" y="16"/>
                  </a:lnTo>
                  <a:lnTo>
                    <a:pt x="2386" y="13"/>
                  </a:lnTo>
                  <a:lnTo>
                    <a:pt x="2395" y="10"/>
                  </a:lnTo>
                  <a:lnTo>
                    <a:pt x="2405" y="7"/>
                  </a:lnTo>
                  <a:lnTo>
                    <a:pt x="2413" y="5"/>
                  </a:lnTo>
                  <a:lnTo>
                    <a:pt x="2421" y="3"/>
                  </a:lnTo>
                  <a:lnTo>
                    <a:pt x="2429" y="1"/>
                  </a:lnTo>
                  <a:lnTo>
                    <a:pt x="2437" y="1"/>
                  </a:lnTo>
                  <a:lnTo>
                    <a:pt x="2443" y="0"/>
                  </a:lnTo>
                  <a:lnTo>
                    <a:pt x="2442" y="19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pic>
        <p:nvPicPr>
          <p:cNvPr id="1032" name="Picture 26" descr="j0186615"/>
          <p:cNvPicPr>
            <a:picLocks noChangeAspect="1" noChangeArrowheads="1" noCrop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 descr="Logo_IDSD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75" y="147638"/>
            <a:ext cx="1108075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ransition spd="med">
    <p:split orient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4781550"/>
            <a:ext cx="7192963" cy="1263650"/>
          </a:xfrm>
        </p:spPr>
        <p:txBody>
          <a:bodyPr/>
          <a:lstStyle/>
          <a:p>
            <a:pPr algn="r" eaLnBrk="1" hangingPunct="1">
              <a:defRPr/>
            </a:pPr>
            <a:r>
              <a:rPr lang="uk-UA" sz="1600" i="1" dirty="0" err="1" smtClean="0">
                <a:solidFill>
                  <a:srgbClr val="0070C0"/>
                </a:solidFill>
                <a:ea typeface="ＭＳ Ｐゴシック" charset="-128"/>
              </a:rPr>
              <a:t>Лібанова</a:t>
            </a: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 Е.М., академік НАН України</a:t>
            </a:r>
          </a:p>
          <a:p>
            <a:pPr algn="r" eaLnBrk="1" hangingPunct="1">
              <a:defRPr/>
            </a:pPr>
            <a:r>
              <a:rPr lang="ru-RU" sz="1600" i="1" dirty="0" smtClean="0">
                <a:solidFill>
                  <a:srgbClr val="0070C0"/>
                </a:solidFill>
                <a:ea typeface="ＭＳ Ｐゴシック" charset="-128"/>
              </a:rPr>
              <a:t>д</a:t>
            </a:r>
            <a:r>
              <a:rPr lang="uk-UA" sz="1600" i="1" dirty="0" err="1" smtClean="0">
                <a:solidFill>
                  <a:srgbClr val="0070C0"/>
                </a:solidFill>
                <a:ea typeface="ＭＳ Ｐゴシック" charset="-128"/>
              </a:rPr>
              <a:t>ир-р</a:t>
            </a: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 Інституту демографії</a:t>
            </a:r>
          </a:p>
          <a:p>
            <a:pPr algn="r" eaLnBrk="1" hangingPunct="1">
              <a:defRPr/>
            </a:pP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та соціальних досліджень</a:t>
            </a:r>
          </a:p>
          <a:p>
            <a:pPr algn="r" eaLnBrk="1" hangingPunct="1">
              <a:defRPr/>
            </a:pP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імені М.В.</a:t>
            </a:r>
            <a:r>
              <a:rPr lang="uk-UA" sz="1600" i="1" dirty="0" err="1" smtClean="0">
                <a:solidFill>
                  <a:srgbClr val="0070C0"/>
                </a:solidFill>
                <a:ea typeface="ＭＳ Ｐゴシック" charset="-128"/>
              </a:rPr>
              <a:t>Птухи</a:t>
            </a: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 НАН України</a:t>
            </a:r>
            <a:endParaRPr lang="ru-RU" sz="1600" i="1" dirty="0" smtClean="0">
              <a:solidFill>
                <a:srgbClr val="0070C0"/>
              </a:solidFill>
              <a:ea typeface="ＭＳ Ｐゴシック" charset="-128"/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1066800" y="0"/>
            <a:ext cx="762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ru-RU" sz="1800"/>
          </a:p>
        </p:txBody>
      </p:sp>
      <p:sp>
        <p:nvSpPr>
          <p:cNvPr id="338949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1187450" y="1700213"/>
            <a:ext cx="7772400" cy="19939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uk-UA" sz="2000" i="1" dirty="0" smtClean="0">
                <a:solidFill>
                  <a:srgbClr val="0070C0"/>
                </a:solidFill>
                <a:ea typeface="ＭＳ Ｐゴシック" charset="0"/>
              </a:rPr>
              <a:t>Національне дослідження з питань створення сприятливого середовища для сталого підприємництва</a:t>
            </a:r>
            <a:br>
              <a:rPr lang="uk-UA" sz="2000" i="1" dirty="0" smtClean="0">
                <a:solidFill>
                  <a:srgbClr val="0070C0"/>
                </a:solidFill>
                <a:ea typeface="ＭＳ Ｐゴシック" charset="0"/>
              </a:rPr>
            </a:br>
            <a:endParaRPr lang="ru-RU" sz="2000" i="1" dirty="0">
              <a:solidFill>
                <a:srgbClr val="0070C0"/>
              </a:solidFill>
              <a:ea typeface="ＭＳ Ｐゴシック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7964" y="575352"/>
            <a:ext cx="6873411" cy="842285"/>
          </a:xfrm>
        </p:spPr>
        <p:txBody>
          <a:bodyPr/>
          <a:lstStyle/>
          <a:p>
            <a:pPr algn="l"/>
            <a:r>
              <a:rPr lang="ru-RU" sz="2000" i="1" dirty="0" err="1" smtClean="0">
                <a:solidFill>
                  <a:srgbClr val="0070C0"/>
                </a:solidFill>
              </a:rPr>
              <a:t>Ключові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напрями</a:t>
            </a:r>
            <a:r>
              <a:rPr lang="ru-RU" sz="2000" i="1" dirty="0" smtClean="0">
                <a:solidFill>
                  <a:srgbClr val="0070C0"/>
                </a:solidFill>
              </a:rPr>
              <a:t/>
            </a:r>
            <a:br>
              <a:rPr lang="ru-RU" sz="2000" i="1" dirty="0" smtClean="0">
                <a:solidFill>
                  <a:srgbClr val="0070C0"/>
                </a:solidFill>
              </a:rPr>
            </a:br>
            <a:r>
              <a:rPr lang="ru-RU" sz="2000" i="1" dirty="0" err="1" smtClean="0">
                <a:solidFill>
                  <a:srgbClr val="0070C0"/>
                </a:solidFill>
              </a:rPr>
              <a:t>Стабілізація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макроекономічної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політики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endParaRPr lang="ru-RU" sz="2000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564" y="1600200"/>
            <a:ext cx="8907694" cy="4525963"/>
          </a:xfrm>
        </p:spPr>
        <p:txBody>
          <a:bodyPr/>
          <a:lstStyle/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Формування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стабільної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макроекономічної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політики</a:t>
            </a:r>
            <a:endParaRPr lang="ru-RU" sz="1600" dirty="0" smtClean="0"/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600" dirty="0" err="1" smtClean="0"/>
              <a:t>Інвестиційний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клімат</a:t>
            </a:r>
            <a:endParaRPr lang="ru-RU" sz="1600" dirty="0" smtClean="0"/>
          </a:p>
          <a:p>
            <a:pPr lvl="2">
              <a:buClr>
                <a:srgbClr val="0070C0"/>
              </a:buClr>
              <a:buFont typeface="Wingdings" charset="2"/>
              <a:buChar char="§"/>
            </a:pPr>
            <a:r>
              <a:rPr lang="ru-RU" sz="1600" dirty="0" err="1" smtClean="0"/>
              <a:t>Фіскальні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стимули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гарантії</a:t>
            </a:r>
            <a:endParaRPr lang="ru-RU" sz="1600" dirty="0" smtClean="0"/>
          </a:p>
          <a:p>
            <a:pPr lvl="2">
              <a:buClr>
                <a:srgbClr val="0070C0"/>
              </a:buClr>
              <a:buFont typeface="Wingdings" charset="2"/>
              <a:buChar char="§"/>
            </a:pPr>
            <a:r>
              <a:rPr lang="ru-RU" sz="1600" dirty="0" err="1" smtClean="0"/>
              <a:t>Індустріальні</a:t>
            </a:r>
            <a:r>
              <a:rPr lang="ru-RU" sz="1600" dirty="0" smtClean="0"/>
              <a:t> парки</a:t>
            </a:r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600" dirty="0" err="1" smtClean="0"/>
              <a:t>Інфляція</a:t>
            </a:r>
            <a:endParaRPr lang="ru-RU" sz="1600" dirty="0" smtClean="0"/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600" dirty="0" smtClean="0"/>
              <a:t>Доходи </a:t>
            </a:r>
            <a:r>
              <a:rPr lang="ru-RU" sz="1600" dirty="0" err="1" smtClean="0"/>
              <a:t>населення</a:t>
            </a:r>
            <a:endParaRPr lang="ru-RU" sz="16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Створення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сприятливих</a:t>
            </a:r>
            <a:r>
              <a:rPr lang="ru-RU" sz="1600" dirty="0" smtClean="0"/>
              <a:t> умов для </a:t>
            </a:r>
            <a:r>
              <a:rPr lang="ru-RU" sz="1600" dirty="0" err="1" smtClean="0"/>
              <a:t>підвищення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конкурентоспроможності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вітчизняних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товарів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послуг</a:t>
            </a:r>
            <a:endParaRPr lang="ru-RU" sz="16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Регуляторні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реформи</a:t>
            </a:r>
            <a:r>
              <a:rPr lang="ru-RU" sz="1600" dirty="0" smtClean="0"/>
              <a:t> в </a:t>
            </a:r>
            <a:r>
              <a:rPr lang="ru-RU" sz="1600" dirty="0" err="1" smtClean="0"/>
              <a:t>енергетичному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секторі</a:t>
            </a:r>
            <a:r>
              <a:rPr lang="ru-RU" sz="1600" dirty="0" smtClean="0"/>
              <a:t> з метою </a:t>
            </a:r>
            <a:r>
              <a:rPr lang="ru-RU" sz="1600" dirty="0" err="1" smtClean="0"/>
              <a:t>підвищення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енергоефективності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зниження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енергоємності</a:t>
            </a:r>
            <a:r>
              <a:rPr lang="ru-RU" sz="1600" dirty="0" smtClean="0"/>
              <a:t> ВВП</a:t>
            </a:r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Розвиток</a:t>
            </a:r>
            <a:r>
              <a:rPr lang="ru-RU" sz="1600" dirty="0" smtClean="0"/>
              <a:t> </a:t>
            </a:r>
            <a:r>
              <a:rPr lang="ru-RU" sz="1600" dirty="0" err="1" smtClean="0"/>
              <a:t>фінансового</a:t>
            </a:r>
            <a:r>
              <a:rPr lang="ru-RU" sz="1600" dirty="0" smtClean="0"/>
              <a:t> ринку</a:t>
            </a:r>
          </a:p>
          <a:p>
            <a:pPr lvl="1"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Розвиток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системи</a:t>
            </a:r>
            <a:r>
              <a:rPr lang="ru-RU" sz="1600" dirty="0" smtClean="0"/>
              <a:t> </a:t>
            </a:r>
            <a:r>
              <a:rPr lang="ru-RU" sz="1600" dirty="0" err="1" smtClean="0"/>
              <a:t>фінансового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лізингу</a:t>
            </a:r>
            <a:endParaRPr lang="ru-RU" sz="1600" dirty="0" smtClean="0"/>
          </a:p>
          <a:p>
            <a:pPr lvl="1"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Модернізація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банківської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системи</a:t>
            </a:r>
            <a:endParaRPr lang="ru-RU" sz="16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Стимулювання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еспорту</a:t>
            </a:r>
            <a:endParaRPr lang="ru-RU" sz="16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Заохочення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ефективної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приватизації</a:t>
            </a:r>
            <a:endParaRPr lang="ru-RU" sz="16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Удосконалення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управління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неефктивними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державними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підприємствами</a:t>
            </a:r>
            <a:endParaRPr lang="ru-RU" sz="16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46044260"/>
      </p:ext>
    </p:extLst>
  </p:cSld>
  <p:clrMapOvr>
    <a:masterClrMapping/>
  </p:clrMapOvr>
  <p:transition spd="med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9335" y="647272"/>
            <a:ext cx="6842590" cy="770366"/>
          </a:xfrm>
        </p:spPr>
        <p:txBody>
          <a:bodyPr/>
          <a:lstStyle/>
          <a:p>
            <a:r>
              <a:rPr lang="ru-RU" sz="2000" i="1" dirty="0" err="1" smtClean="0">
                <a:solidFill>
                  <a:srgbClr val="0070C0"/>
                </a:solidFill>
              </a:rPr>
              <a:t>Оцінка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зусиль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держави</a:t>
            </a:r>
            <a:r>
              <a:rPr lang="ru-RU" sz="2000" i="1" dirty="0" smtClean="0">
                <a:solidFill>
                  <a:srgbClr val="0070C0"/>
                </a:solidFill>
              </a:rPr>
              <a:t> для </a:t>
            </a:r>
            <a:r>
              <a:rPr lang="ru-RU" sz="2000" i="1" dirty="0" err="1" smtClean="0">
                <a:solidFill>
                  <a:srgbClr val="0070C0"/>
                </a:solidFill>
              </a:rPr>
              <a:t>заохочення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підприємців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розширювати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бізнес</a:t>
            </a:r>
            <a:r>
              <a:rPr lang="ru-RU" sz="2000" i="1" dirty="0" smtClean="0">
                <a:solidFill>
                  <a:srgbClr val="0070C0"/>
                </a:solidFill>
              </a:rPr>
              <a:t>, %</a:t>
            </a:r>
            <a:endParaRPr 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5981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751510"/>
      </p:ext>
    </p:extLst>
  </p:cSld>
  <p:clrMapOvr>
    <a:masterClrMapping/>
  </p:clrMapOvr>
  <p:transition spd="med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1254" y="585626"/>
            <a:ext cx="6750121" cy="832011"/>
          </a:xfrm>
        </p:spPr>
        <p:txBody>
          <a:bodyPr/>
          <a:lstStyle/>
          <a:p>
            <a:r>
              <a:rPr lang="uk-UA" sz="2000" i="1" dirty="0" smtClean="0">
                <a:solidFill>
                  <a:srgbClr val="0070C0"/>
                </a:solidFill>
              </a:rPr>
              <a:t>Оцінка ефективності інструментів державного впливу на конкурентоспроможність</a:t>
            </a:r>
            <a:endParaRPr 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9534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3173126"/>
      </p:ext>
    </p:extLst>
  </p:cSld>
  <p:clrMapOvr>
    <a:masterClrMapping/>
  </p:clrMapOvr>
  <p:transition spd="med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7964" y="575352"/>
            <a:ext cx="6873411" cy="842285"/>
          </a:xfrm>
        </p:spPr>
        <p:txBody>
          <a:bodyPr/>
          <a:lstStyle/>
          <a:p>
            <a:pPr algn="l"/>
            <a:r>
              <a:rPr lang="ru-RU" sz="2000" i="1" dirty="0" err="1" smtClean="0">
                <a:solidFill>
                  <a:srgbClr val="0070C0"/>
                </a:solidFill>
              </a:rPr>
              <a:t>Ключові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напрями</a:t>
            </a:r>
            <a:r>
              <a:rPr lang="ru-RU" sz="2000" i="1" dirty="0" smtClean="0">
                <a:solidFill>
                  <a:srgbClr val="0070C0"/>
                </a:solidFill>
              </a:rPr>
              <a:t/>
            </a:r>
            <a:br>
              <a:rPr lang="ru-RU" sz="2000" i="1" dirty="0" smtClean="0">
                <a:solidFill>
                  <a:srgbClr val="0070C0"/>
                </a:solidFill>
              </a:rPr>
            </a:br>
            <a:r>
              <a:rPr lang="ru-RU" sz="2000" i="1" dirty="0" err="1" smtClean="0">
                <a:solidFill>
                  <a:srgbClr val="0070C0"/>
                </a:solidFill>
              </a:rPr>
              <a:t>Адекватне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законодавство</a:t>
            </a:r>
            <a:r>
              <a:rPr lang="ru-RU" sz="2000" i="1" dirty="0" smtClean="0">
                <a:solidFill>
                  <a:srgbClr val="0070C0"/>
                </a:solidFill>
              </a:rPr>
              <a:t> та </a:t>
            </a:r>
            <a:r>
              <a:rPr lang="ru-RU" sz="2000" i="1" dirty="0" err="1" smtClean="0">
                <a:solidFill>
                  <a:srgbClr val="0070C0"/>
                </a:solidFill>
              </a:rPr>
              <a:t>ефективне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регуляторне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забезпечення</a:t>
            </a:r>
            <a:endParaRPr lang="ru-RU" sz="2000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564" y="1600200"/>
            <a:ext cx="8907694" cy="4525963"/>
          </a:xfrm>
        </p:spPr>
        <p:txBody>
          <a:bodyPr/>
          <a:lstStyle/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500" dirty="0" err="1" smtClean="0"/>
              <a:t>Удосконалення</a:t>
            </a:r>
            <a:r>
              <a:rPr lang="ru-RU" sz="1500" dirty="0" smtClean="0"/>
              <a:t> нормативно-</a:t>
            </a:r>
            <a:r>
              <a:rPr lang="ru-RU" sz="1500" dirty="0" err="1" smtClean="0"/>
              <a:t>правової</a:t>
            </a:r>
            <a:r>
              <a:rPr lang="ru-RU" sz="1500" dirty="0" smtClean="0"/>
              <a:t> </a:t>
            </a:r>
            <a:r>
              <a:rPr lang="ru-RU" sz="1500" dirty="0" err="1" smtClean="0"/>
              <a:t>бази</a:t>
            </a:r>
            <a:r>
              <a:rPr lang="ru-RU" sz="1500" dirty="0" smtClean="0"/>
              <a:t> </a:t>
            </a:r>
            <a:r>
              <a:rPr lang="ru-RU" sz="1500" dirty="0" err="1" smtClean="0"/>
              <a:t>діяльності</a:t>
            </a:r>
            <a:r>
              <a:rPr lang="ru-RU" sz="1500" dirty="0" smtClean="0"/>
              <a:t> </a:t>
            </a:r>
            <a:r>
              <a:rPr lang="ru-RU" sz="1500" dirty="0" err="1" smtClean="0"/>
              <a:t>місцевих</a:t>
            </a:r>
            <a:r>
              <a:rPr lang="ru-RU" sz="1500" dirty="0" smtClean="0"/>
              <a:t> </a:t>
            </a:r>
            <a:r>
              <a:rPr lang="ru-RU" sz="1500" dirty="0" err="1" smtClean="0"/>
              <a:t>органів</a:t>
            </a:r>
            <a:r>
              <a:rPr lang="ru-RU" sz="1500" dirty="0" smtClean="0"/>
              <a:t> </a:t>
            </a:r>
            <a:r>
              <a:rPr lang="ru-RU" sz="1500" dirty="0" err="1" smtClean="0"/>
              <a:t>влади</a:t>
            </a:r>
            <a:endParaRPr lang="ru-RU" sz="15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500" dirty="0" err="1" smtClean="0"/>
              <a:t>Дерегуляція</a:t>
            </a:r>
            <a:r>
              <a:rPr lang="ru-RU" sz="1500" dirty="0" smtClean="0"/>
              <a:t> </a:t>
            </a:r>
            <a:r>
              <a:rPr lang="ru-RU" sz="1500" dirty="0" err="1" smtClean="0"/>
              <a:t>дозвільних</a:t>
            </a:r>
            <a:r>
              <a:rPr lang="ru-RU" sz="1500" dirty="0" smtClean="0"/>
              <a:t> процедур</a:t>
            </a:r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500" dirty="0" err="1"/>
              <a:t>Д</a:t>
            </a:r>
            <a:r>
              <a:rPr lang="ru-RU" sz="1500" dirty="0" err="1" smtClean="0"/>
              <a:t>омінування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декларативних</a:t>
            </a:r>
            <a:r>
              <a:rPr lang="ru-RU" sz="1500" dirty="0" smtClean="0"/>
              <a:t> </a:t>
            </a:r>
            <a:r>
              <a:rPr lang="ru-RU" sz="1500" dirty="0" err="1" smtClean="0"/>
              <a:t>принципів</a:t>
            </a:r>
            <a:endParaRPr lang="ru-RU" sz="1500" dirty="0" smtClean="0"/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500" dirty="0" err="1" smtClean="0"/>
              <a:t>Спрощення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отримання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дозволів</a:t>
            </a:r>
            <a:r>
              <a:rPr lang="ru-RU" sz="1500" dirty="0" smtClean="0"/>
              <a:t> на </a:t>
            </a:r>
            <a:r>
              <a:rPr lang="ru-RU" sz="1500" dirty="0" err="1" smtClean="0"/>
              <a:t>будівництво</a:t>
            </a:r>
            <a:endParaRPr lang="ru-RU" sz="1500" dirty="0" smtClean="0"/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500" dirty="0" err="1" smtClean="0"/>
              <a:t>Спрощення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підключення</a:t>
            </a:r>
            <a:r>
              <a:rPr lang="ru-RU" sz="1500" dirty="0" smtClean="0"/>
              <a:t> до </a:t>
            </a:r>
            <a:r>
              <a:rPr lang="ru-RU" sz="1500" dirty="0" err="1" smtClean="0"/>
              <a:t>електромереж</a:t>
            </a:r>
            <a:endParaRPr lang="ru-RU" sz="15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500" dirty="0" err="1" smtClean="0"/>
              <a:t>Спрощення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митних</a:t>
            </a:r>
            <a:r>
              <a:rPr lang="ru-RU" sz="1500" dirty="0" smtClean="0"/>
              <a:t> процедур</a:t>
            </a:r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500" dirty="0" err="1" smtClean="0"/>
              <a:t>Покращення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митного</a:t>
            </a:r>
            <a:r>
              <a:rPr lang="ru-RU" sz="1500" dirty="0" smtClean="0"/>
              <a:t> </a:t>
            </a:r>
            <a:r>
              <a:rPr lang="ru-RU" sz="1500" dirty="0" err="1" smtClean="0"/>
              <a:t>адміністрування</a:t>
            </a:r>
            <a:endParaRPr lang="ru-RU" sz="1500" dirty="0" smtClean="0"/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500" dirty="0" err="1" smtClean="0"/>
              <a:t>Розвиток</a:t>
            </a:r>
            <a:r>
              <a:rPr lang="ru-RU" sz="1500" dirty="0" smtClean="0"/>
              <a:t> </a:t>
            </a:r>
            <a:r>
              <a:rPr lang="ru-RU" sz="1500" dirty="0" err="1" smtClean="0"/>
              <a:t>електронної</a:t>
            </a:r>
            <a:r>
              <a:rPr lang="ru-RU" sz="1500" dirty="0" smtClean="0"/>
              <a:t> </a:t>
            </a:r>
            <a:r>
              <a:rPr lang="ru-RU" sz="1500" dirty="0" err="1" smtClean="0"/>
              <a:t>взаємодії</a:t>
            </a:r>
            <a:r>
              <a:rPr lang="ru-RU" sz="1500" dirty="0" smtClean="0"/>
              <a:t> за принципом </a:t>
            </a:r>
            <a:r>
              <a:rPr lang="ru-RU" sz="1500" dirty="0" err="1" smtClean="0"/>
              <a:t>єдиного</a:t>
            </a:r>
            <a:r>
              <a:rPr lang="ru-RU" sz="1500" dirty="0" smtClean="0"/>
              <a:t> </a:t>
            </a:r>
            <a:r>
              <a:rPr lang="ru-RU" sz="1500" dirty="0" err="1" smtClean="0"/>
              <a:t>вікна</a:t>
            </a:r>
            <a:endParaRPr lang="ru-RU" sz="1500" dirty="0" smtClean="0"/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500" dirty="0" err="1" smtClean="0"/>
              <a:t>Створення</a:t>
            </a:r>
            <a:r>
              <a:rPr lang="ru-RU" sz="1500" dirty="0" smtClean="0"/>
              <a:t> веб-порталу для </a:t>
            </a:r>
            <a:r>
              <a:rPr lang="ru-RU" sz="1500" dirty="0" err="1" smtClean="0"/>
              <a:t>представлення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узгодженої</a:t>
            </a:r>
            <a:r>
              <a:rPr lang="ru-RU" sz="1500" dirty="0" smtClean="0"/>
              <a:t> </a:t>
            </a:r>
            <a:r>
              <a:rPr lang="ru-RU" sz="1500" dirty="0" err="1" smtClean="0"/>
              <a:t>інформації</a:t>
            </a:r>
            <a:r>
              <a:rPr lang="ru-RU" sz="1500" dirty="0" smtClean="0"/>
              <a:t> про </a:t>
            </a:r>
            <a:r>
              <a:rPr lang="ru-RU" sz="1500" dirty="0" err="1" smtClean="0"/>
              <a:t>товари</a:t>
            </a:r>
            <a:r>
              <a:rPr lang="ru-RU" sz="1500" dirty="0" smtClean="0"/>
              <a:t>, </a:t>
            </a:r>
            <a:r>
              <a:rPr lang="ru-RU" sz="1500" dirty="0" err="1" smtClean="0"/>
              <a:t>що</a:t>
            </a:r>
            <a:r>
              <a:rPr lang="ru-RU" sz="1500" dirty="0" smtClean="0"/>
              <a:t> </a:t>
            </a:r>
            <a:r>
              <a:rPr lang="ru-RU" sz="1500" dirty="0" err="1" smtClean="0"/>
              <a:t>проходять</a:t>
            </a:r>
            <a:r>
              <a:rPr lang="ru-RU" sz="1500" dirty="0" smtClean="0"/>
              <a:t> через </a:t>
            </a:r>
            <a:r>
              <a:rPr lang="ru-RU" sz="1500" dirty="0" err="1" smtClean="0"/>
              <a:t>митний</a:t>
            </a:r>
            <a:r>
              <a:rPr lang="ru-RU" sz="1500" dirty="0" smtClean="0"/>
              <a:t> кордон </a:t>
            </a:r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500" dirty="0" err="1" smtClean="0"/>
              <a:t>Удосконалення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податкового</a:t>
            </a:r>
            <a:r>
              <a:rPr lang="ru-RU" sz="1500" dirty="0" smtClean="0"/>
              <a:t> </a:t>
            </a:r>
            <a:r>
              <a:rPr lang="ru-RU" sz="1500" dirty="0" err="1" smtClean="0"/>
              <a:t>законодавства</a:t>
            </a:r>
            <a:endParaRPr lang="ru-RU" sz="1500" dirty="0" smtClean="0"/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500" dirty="0" err="1" smtClean="0"/>
              <a:t>Мінімізація</a:t>
            </a:r>
            <a:r>
              <a:rPr lang="ru-RU" sz="1500" dirty="0" smtClean="0"/>
              <a:t> </a:t>
            </a:r>
            <a:r>
              <a:rPr lang="ru-RU" sz="1500" dirty="0" err="1" smtClean="0"/>
              <a:t>неоднозначності</a:t>
            </a:r>
            <a:r>
              <a:rPr lang="ru-RU" sz="1500" dirty="0" smtClean="0"/>
              <a:t> </a:t>
            </a:r>
            <a:r>
              <a:rPr lang="ru-RU" sz="1500" dirty="0" err="1" smtClean="0"/>
              <a:t>тлумачення</a:t>
            </a:r>
            <a:r>
              <a:rPr lang="ru-RU" sz="1500" dirty="0" smtClean="0"/>
              <a:t> (</a:t>
            </a:r>
            <a:r>
              <a:rPr lang="ru-RU" sz="1500" dirty="0" err="1" smtClean="0"/>
              <a:t>неоднозначність</a:t>
            </a:r>
            <a:r>
              <a:rPr lang="ru-RU" sz="1500" dirty="0" smtClean="0"/>
              <a:t> </a:t>
            </a:r>
            <a:r>
              <a:rPr lang="ru-RU" sz="1500" dirty="0" err="1" smtClean="0"/>
              <a:t>вважають</a:t>
            </a:r>
            <a:r>
              <a:rPr lang="ru-RU" sz="1500" dirty="0" smtClean="0"/>
              <a:t> </a:t>
            </a:r>
            <a:r>
              <a:rPr lang="ru-RU" sz="1500" dirty="0" err="1" smtClean="0"/>
              <a:t>перешкодою</a:t>
            </a:r>
            <a:r>
              <a:rPr lang="ru-RU" sz="1500" dirty="0" smtClean="0"/>
              <a:t> 79% + 52% </a:t>
            </a:r>
            <a:r>
              <a:rPr lang="ru-RU" sz="1500" dirty="0" err="1" smtClean="0"/>
              <a:t>відзначають</a:t>
            </a:r>
            <a:r>
              <a:rPr lang="ru-RU" sz="1500" dirty="0" smtClean="0"/>
              <a:t> шкоду </a:t>
            </a:r>
            <a:r>
              <a:rPr lang="ru-RU" sz="1500" dirty="0" err="1" smtClean="0"/>
              <a:t>відомчих</a:t>
            </a:r>
            <a:r>
              <a:rPr lang="ru-RU" sz="1500" dirty="0" smtClean="0"/>
              <a:t> </a:t>
            </a:r>
            <a:r>
              <a:rPr lang="ru-RU" sz="1500" dirty="0" err="1" smtClean="0"/>
              <a:t>листів</a:t>
            </a:r>
            <a:r>
              <a:rPr lang="ru-RU" sz="1500" dirty="0" smtClean="0"/>
              <a:t> та </a:t>
            </a:r>
            <a:r>
              <a:rPr lang="ru-RU" sz="1500" dirty="0" err="1" smtClean="0"/>
              <a:t>наказів</a:t>
            </a:r>
            <a:r>
              <a:rPr lang="ru-RU" sz="1500" dirty="0" smtClean="0"/>
              <a:t>)</a:t>
            </a:r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500" dirty="0" err="1" smtClean="0"/>
              <a:t>Стабільність</a:t>
            </a:r>
            <a:r>
              <a:rPr lang="ru-RU" sz="1500" dirty="0" smtClean="0"/>
              <a:t> </a:t>
            </a:r>
            <a:r>
              <a:rPr lang="ru-RU" sz="1500" dirty="0" err="1" smtClean="0"/>
              <a:t>законодачо-нормативної</a:t>
            </a:r>
            <a:r>
              <a:rPr lang="ru-RU" sz="1500" dirty="0" smtClean="0"/>
              <a:t> </a:t>
            </a:r>
            <a:r>
              <a:rPr lang="ru-RU" sz="1500" dirty="0" err="1" smtClean="0"/>
              <a:t>бази</a:t>
            </a:r>
            <a:r>
              <a:rPr lang="ru-RU" sz="1500" dirty="0" smtClean="0"/>
              <a:t> (</a:t>
            </a:r>
            <a:r>
              <a:rPr lang="ru-RU" sz="1500" dirty="0" err="1" smtClean="0"/>
              <a:t>нестабільність</a:t>
            </a:r>
            <a:r>
              <a:rPr lang="ru-RU" sz="1500" dirty="0" smtClean="0"/>
              <a:t> </a:t>
            </a:r>
            <a:r>
              <a:rPr lang="ru-RU" sz="1500" dirty="0" err="1" smtClean="0"/>
              <a:t>вважають</a:t>
            </a:r>
            <a:r>
              <a:rPr lang="ru-RU" sz="1500" dirty="0" smtClean="0"/>
              <a:t> </a:t>
            </a:r>
            <a:r>
              <a:rPr lang="ru-RU" sz="1500" dirty="0" err="1" smtClean="0"/>
              <a:t>перешкодою</a:t>
            </a:r>
            <a:r>
              <a:rPr lang="ru-RU" sz="1500" dirty="0" smtClean="0"/>
              <a:t> 71</a:t>
            </a:r>
            <a:r>
              <a:rPr lang="ru-RU" sz="1500" dirty="0"/>
              <a:t>%</a:t>
            </a:r>
            <a:r>
              <a:rPr lang="ru-RU" sz="1500" dirty="0" smtClean="0"/>
              <a:t>)</a:t>
            </a:r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500" dirty="0" err="1" smtClean="0"/>
              <a:t>Зниження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податкового</a:t>
            </a:r>
            <a:r>
              <a:rPr lang="ru-RU" sz="1500" dirty="0" smtClean="0"/>
              <a:t> </a:t>
            </a:r>
            <a:r>
              <a:rPr lang="ru-RU" sz="1500" dirty="0" err="1" smtClean="0"/>
              <a:t>навантаження</a:t>
            </a:r>
            <a:r>
              <a:rPr lang="ru-RU" sz="1500" dirty="0" smtClean="0"/>
              <a:t> на </a:t>
            </a:r>
            <a:r>
              <a:rPr lang="ru-RU" sz="1500" dirty="0" err="1" smtClean="0"/>
              <a:t>бізнес</a:t>
            </a:r>
            <a:endParaRPr lang="ru-RU" sz="1500" dirty="0" smtClean="0"/>
          </a:p>
          <a:p>
            <a:pPr lvl="2">
              <a:buClr>
                <a:srgbClr val="0070C0"/>
              </a:buClr>
              <a:buFont typeface="Wingdings" charset="2"/>
              <a:buChar char="§"/>
            </a:pPr>
            <a:r>
              <a:rPr lang="ru-RU" sz="1500" dirty="0" smtClean="0"/>
              <a:t>Ставки </a:t>
            </a:r>
            <a:r>
              <a:rPr lang="ru-RU" sz="1500" dirty="0" err="1" smtClean="0"/>
              <a:t>оподаткування</a:t>
            </a:r>
            <a:endParaRPr lang="ru-RU" sz="1500" dirty="0" smtClean="0"/>
          </a:p>
          <a:p>
            <a:pPr lvl="2">
              <a:buClr>
                <a:srgbClr val="0070C0"/>
              </a:buClr>
              <a:buFont typeface="Wingdings" charset="2"/>
              <a:buChar char="§"/>
            </a:pPr>
            <a:r>
              <a:rPr lang="ru-RU" sz="1500" dirty="0" err="1" smtClean="0"/>
              <a:t>Витрати</a:t>
            </a:r>
            <a:r>
              <a:rPr lang="ru-RU" sz="1500" dirty="0" smtClean="0"/>
              <a:t> на </a:t>
            </a:r>
            <a:r>
              <a:rPr lang="ru-RU" sz="1500" dirty="0" err="1" smtClean="0"/>
              <a:t>виконання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податкових</a:t>
            </a:r>
            <a:r>
              <a:rPr lang="ru-RU" sz="1500" dirty="0" smtClean="0"/>
              <a:t> </a:t>
            </a:r>
            <a:r>
              <a:rPr lang="ru-RU" sz="1500" dirty="0" err="1" smtClean="0"/>
              <a:t>зобов’язань</a:t>
            </a:r>
            <a:endParaRPr lang="ru-RU" sz="1500" dirty="0" smtClean="0"/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500" dirty="0" err="1" smtClean="0"/>
              <a:t>Електронне</a:t>
            </a:r>
            <a:r>
              <a:rPr lang="ru-RU" sz="1500" dirty="0" smtClean="0"/>
              <a:t> </a:t>
            </a:r>
            <a:r>
              <a:rPr lang="ru-RU" sz="1500" dirty="0" err="1" smtClean="0"/>
              <a:t>адміністрування</a:t>
            </a:r>
            <a:r>
              <a:rPr lang="ru-RU" sz="1500" dirty="0" smtClean="0"/>
              <a:t> ПДВ (</a:t>
            </a:r>
            <a:r>
              <a:rPr lang="ru-RU" sz="1500" dirty="0" err="1" smtClean="0"/>
              <a:t>діючу</a:t>
            </a:r>
            <a:r>
              <a:rPr lang="ru-RU" sz="1500" dirty="0" smtClean="0"/>
              <a:t> систему </a:t>
            </a:r>
            <a:r>
              <a:rPr lang="ru-RU" sz="1500" dirty="0" err="1" smtClean="0"/>
              <a:t>перешкодою</a:t>
            </a:r>
            <a:r>
              <a:rPr lang="ru-RU" sz="1500" dirty="0" smtClean="0"/>
              <a:t> </a:t>
            </a:r>
            <a:r>
              <a:rPr lang="ru-RU" sz="1500" dirty="0" err="1" smtClean="0"/>
              <a:t>вважають</a:t>
            </a:r>
            <a:r>
              <a:rPr lang="ru-RU" sz="1500" dirty="0" smtClean="0"/>
              <a:t> 59%)</a:t>
            </a:r>
          </a:p>
        </p:txBody>
      </p:sp>
    </p:spTree>
    <p:extLst>
      <p:ext uri="{BB962C8B-B14F-4D97-AF65-F5344CB8AC3E}">
        <p14:creationId xmlns:p14="http://schemas.microsoft.com/office/powerpoint/2010/main" val="1816491830"/>
      </p:ext>
    </p:extLst>
  </p:cSld>
  <p:clrMapOvr>
    <a:masterClrMapping/>
  </p:clrMapOvr>
  <p:transition spd="med"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156" y="482884"/>
            <a:ext cx="6780945" cy="934753"/>
          </a:xfrm>
        </p:spPr>
        <p:txBody>
          <a:bodyPr/>
          <a:lstStyle/>
          <a:p>
            <a:r>
              <a:rPr lang="ru-RU" sz="2000" i="1" dirty="0" smtClean="0">
                <a:solidFill>
                  <a:srgbClr val="0070C0"/>
                </a:solidFill>
              </a:rPr>
              <a:t>Рейтинги </a:t>
            </a:r>
            <a:r>
              <a:rPr lang="ru-RU" sz="2000" i="1" dirty="0" err="1" smtClean="0">
                <a:solidFill>
                  <a:srgbClr val="0070C0"/>
                </a:solidFill>
              </a:rPr>
              <a:t>країн</a:t>
            </a:r>
            <a:r>
              <a:rPr lang="ru-RU" sz="2000" i="1" dirty="0" smtClean="0">
                <a:solidFill>
                  <a:srgbClr val="0070C0"/>
                </a:solidFill>
              </a:rPr>
              <a:t> за </a:t>
            </a:r>
            <a:r>
              <a:rPr lang="ru-RU" sz="2000" i="1" dirty="0" err="1" smtClean="0">
                <a:solidFill>
                  <a:srgbClr val="0070C0"/>
                </a:solidFill>
              </a:rPr>
              <a:t>легкістю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ведення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бізнесу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en-US" sz="2000" i="1" dirty="0" smtClean="0">
                <a:solidFill>
                  <a:srgbClr val="0070C0"/>
                </a:solidFill>
              </a:rPr>
              <a:t/>
            </a:r>
            <a:br>
              <a:rPr lang="en-US" sz="2000" i="1" dirty="0" smtClean="0">
                <a:solidFill>
                  <a:srgbClr val="0070C0"/>
                </a:solidFill>
              </a:rPr>
            </a:br>
            <a:r>
              <a:rPr lang="ru-RU" sz="2000" i="1" dirty="0" smtClean="0">
                <a:solidFill>
                  <a:srgbClr val="0070C0"/>
                </a:solidFill>
              </a:rPr>
              <a:t>(</a:t>
            </a:r>
            <a:r>
              <a:rPr lang="en-US" sz="2000" i="1" dirty="0" smtClean="0">
                <a:solidFill>
                  <a:srgbClr val="0070C0"/>
                </a:solidFill>
              </a:rPr>
              <a:t>Doing Business, 2017)</a:t>
            </a:r>
            <a:endParaRPr 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5095720"/>
              </p:ext>
            </p:extLst>
          </p:nvPr>
        </p:nvGraphicFramePr>
        <p:xfrm>
          <a:off x="164388" y="1310640"/>
          <a:ext cx="8876874" cy="4892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722650"/>
                <a:gridCol w="1171254"/>
                <a:gridCol w="880154"/>
                <a:gridCol w="1025704"/>
                <a:gridCol w="1025704"/>
                <a:gridCol w="1126730"/>
                <a:gridCol w="924678"/>
              </a:tblGrid>
              <a:tr h="370840">
                <a:tc>
                  <a:txBody>
                    <a:bodyPr/>
                    <a:lstStyle/>
                    <a:p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0" dirty="0" smtClean="0"/>
                        <a:t>Німеччина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Польща</a:t>
                      </a:r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Угорщина</a:t>
                      </a:r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Румунія</a:t>
                      </a:r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Туреччина</a:t>
                      </a:r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Україна</a:t>
                      </a:r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Легкість</a:t>
                      </a:r>
                      <a:r>
                        <a:rPr lang="ru-RU" sz="1400" b="0" dirty="0" smtClean="0"/>
                        <a:t> </a:t>
                      </a:r>
                      <a:r>
                        <a:rPr lang="ru-RU" sz="1400" b="0" dirty="0" err="1" smtClean="0"/>
                        <a:t>ведення</a:t>
                      </a:r>
                      <a:r>
                        <a:rPr lang="ru-RU" sz="1400" b="0" dirty="0" smtClean="0"/>
                        <a:t> </a:t>
                      </a:r>
                      <a:r>
                        <a:rPr lang="ru-RU" sz="1400" b="0" dirty="0" err="1" smtClean="0"/>
                        <a:t>бізнесу</a:t>
                      </a:r>
                      <a:endParaRPr lang="ru-RU" sz="1400" b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17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41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24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36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69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80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Легкість</a:t>
                      </a:r>
                      <a:r>
                        <a:rPr lang="ru-RU" sz="1400" b="0" dirty="0" smtClean="0"/>
                        <a:t> </a:t>
                      </a:r>
                      <a:r>
                        <a:rPr lang="ru-RU" sz="1400" b="0" dirty="0" err="1" smtClean="0"/>
                        <a:t>започаткування</a:t>
                      </a:r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114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75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107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62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79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20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Легкість</a:t>
                      </a:r>
                      <a:r>
                        <a:rPr lang="ru-RU" sz="1400" b="0" dirty="0" smtClean="0"/>
                        <a:t> </a:t>
                      </a:r>
                      <a:r>
                        <a:rPr lang="ru-RU" sz="1400" b="0" dirty="0" err="1" smtClean="0"/>
                        <a:t>отримання</a:t>
                      </a:r>
                      <a:r>
                        <a:rPr lang="ru-RU" sz="1400" b="0" dirty="0" smtClean="0"/>
                        <a:t> </a:t>
                      </a:r>
                      <a:r>
                        <a:rPr lang="ru-RU" sz="1400" b="0" dirty="0" err="1" smtClean="0"/>
                        <a:t>дозволу</a:t>
                      </a:r>
                      <a:r>
                        <a:rPr lang="ru-RU" sz="1400" b="0" dirty="0" smtClean="0"/>
                        <a:t> на </a:t>
                      </a:r>
                      <a:r>
                        <a:rPr lang="ru-RU" sz="1400" b="0" dirty="0" err="1" smtClean="0"/>
                        <a:t>будівництво</a:t>
                      </a:r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12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69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46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95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102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140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Легкість</a:t>
                      </a:r>
                      <a:r>
                        <a:rPr lang="ru-RU" sz="1400" b="0" dirty="0" smtClean="0"/>
                        <a:t> </a:t>
                      </a:r>
                      <a:r>
                        <a:rPr lang="ru-RU" sz="1400" b="0" dirty="0" err="1" smtClean="0"/>
                        <a:t>підключення</a:t>
                      </a:r>
                      <a:r>
                        <a:rPr lang="ru-RU" sz="1400" b="0" dirty="0" smtClean="0"/>
                        <a:t> до </a:t>
                      </a:r>
                      <a:r>
                        <a:rPr lang="ru-RU" sz="1400" b="0" dirty="0" err="1" smtClean="0"/>
                        <a:t>електромереж</a:t>
                      </a:r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5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121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46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134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58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130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Легкість</a:t>
                      </a:r>
                      <a:r>
                        <a:rPr lang="ru-RU" sz="1400" b="0" dirty="0" smtClean="0"/>
                        <a:t> </a:t>
                      </a:r>
                      <a:r>
                        <a:rPr lang="ru-RU" sz="1400" b="0" dirty="0" err="1" smtClean="0"/>
                        <a:t>реєстрації</a:t>
                      </a:r>
                      <a:r>
                        <a:rPr lang="ru-RU" sz="1400" b="0" dirty="0" smtClean="0"/>
                        <a:t> </a:t>
                      </a:r>
                      <a:r>
                        <a:rPr lang="ru-RU" sz="1400" b="0" dirty="0" err="1" smtClean="0"/>
                        <a:t>власності</a:t>
                      </a:r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79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28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38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57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54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63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Легкість</a:t>
                      </a:r>
                      <a:r>
                        <a:rPr lang="ru-RU" sz="1400" b="0" dirty="0" smtClean="0"/>
                        <a:t> </a:t>
                      </a:r>
                      <a:r>
                        <a:rPr lang="ru-RU" sz="1400" b="0" dirty="0" err="1" smtClean="0"/>
                        <a:t>отримання</a:t>
                      </a:r>
                      <a:r>
                        <a:rPr lang="ru-RU" sz="1400" b="0" dirty="0" smtClean="0"/>
                        <a:t> кредиту</a:t>
                      </a:r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32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20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20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7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82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20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Захист</a:t>
                      </a:r>
                      <a:r>
                        <a:rPr lang="ru-RU" sz="1400" b="0" dirty="0" smtClean="0"/>
                        <a:t> прав </a:t>
                      </a:r>
                      <a:r>
                        <a:rPr lang="ru-RU" sz="1400" b="0" dirty="0" err="1" smtClean="0"/>
                        <a:t>міноритаріїв</a:t>
                      </a:r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53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81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42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53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22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70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Легкість</a:t>
                      </a:r>
                      <a:r>
                        <a:rPr lang="ru-RU" sz="1400" b="0" dirty="0" smtClean="0"/>
                        <a:t> </a:t>
                      </a:r>
                      <a:r>
                        <a:rPr lang="ru-RU" sz="1400" b="0" dirty="0" err="1" smtClean="0"/>
                        <a:t>сплати</a:t>
                      </a:r>
                      <a:r>
                        <a:rPr lang="ru-RU" sz="1400" b="0" dirty="0" smtClean="0"/>
                        <a:t> </a:t>
                      </a:r>
                      <a:r>
                        <a:rPr lang="ru-RU" sz="1400" b="0" dirty="0" err="1" smtClean="0"/>
                        <a:t>податків</a:t>
                      </a:r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48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77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47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50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22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20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Торговельні</a:t>
                      </a:r>
                      <a:r>
                        <a:rPr lang="ru-RU" sz="1400" b="0" dirty="0" smtClean="0"/>
                        <a:t> </a:t>
                      </a:r>
                      <a:r>
                        <a:rPr lang="ru-RU" sz="1400" b="0" dirty="0" err="1" smtClean="0"/>
                        <a:t>бар’єри</a:t>
                      </a:r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38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1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1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1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70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115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Легкість</a:t>
                      </a:r>
                      <a:r>
                        <a:rPr lang="ru-RU" sz="1400" b="0" dirty="0" smtClean="0"/>
                        <a:t> </a:t>
                      </a:r>
                      <a:r>
                        <a:rPr lang="ru-RU" sz="1400" b="0" dirty="0" err="1" smtClean="0"/>
                        <a:t>укладання</a:t>
                      </a:r>
                      <a:r>
                        <a:rPr lang="ru-RU" sz="1400" b="0" dirty="0" smtClean="0"/>
                        <a:t> </a:t>
                      </a:r>
                      <a:r>
                        <a:rPr lang="ru-RU" sz="1400" b="0" dirty="0" err="1" smtClean="0"/>
                        <a:t>контрактів</a:t>
                      </a:r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17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8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55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26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33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81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0" dirty="0" smtClean="0"/>
                        <a:t>Врегулювання процедури неплатоспроможності</a:t>
                      </a:r>
                      <a:endParaRPr lang="ru-RU" sz="1400" b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3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63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27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49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126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150</a:t>
                      </a:r>
                      <a:endParaRPr lang="ru-R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216668"/>
      </p:ext>
    </p:extLst>
  </p:cSld>
  <p:clrMapOvr>
    <a:masterClrMapping/>
  </p:clrMapOvr>
  <p:transition spd="med"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8512"/>
            <a:ext cx="8229600" cy="1674688"/>
          </a:xfrm>
        </p:spPr>
        <p:txBody>
          <a:bodyPr/>
          <a:lstStyle/>
          <a:p>
            <a:r>
              <a:rPr lang="ru-RU" sz="2000" i="1" dirty="0" err="1" smtClean="0">
                <a:solidFill>
                  <a:srgbClr val="0070C0"/>
                </a:solidFill>
              </a:rPr>
              <a:t>Оцінка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ефективності</a:t>
            </a:r>
            <a:r>
              <a:rPr lang="ru-RU" sz="2000" i="1" dirty="0" smtClean="0">
                <a:solidFill>
                  <a:srgbClr val="0070C0"/>
                </a:solidFill>
              </a:rPr>
              <a:t> судового </a:t>
            </a:r>
            <a:r>
              <a:rPr lang="ru-RU" sz="2000" i="1" dirty="0" err="1" smtClean="0">
                <a:solidFill>
                  <a:srgbClr val="0070C0"/>
                </a:solidFill>
              </a:rPr>
              <a:t>захисту</a:t>
            </a:r>
            <a:r>
              <a:rPr lang="ru-RU" sz="2000" i="1" dirty="0" smtClean="0">
                <a:solidFill>
                  <a:srgbClr val="0070C0"/>
                </a:solidFill>
              </a:rPr>
              <a:t> прав </a:t>
            </a:r>
            <a:r>
              <a:rPr lang="ru-RU" sz="2000" i="1" dirty="0" err="1" smtClean="0">
                <a:solidFill>
                  <a:srgbClr val="0070C0"/>
                </a:solidFill>
              </a:rPr>
              <a:t>власності</a:t>
            </a:r>
            <a:endParaRPr lang="ru-RU" sz="2000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411020"/>
            <a:ext cx="8229600" cy="2715143"/>
          </a:xfrm>
        </p:spPr>
        <p:txBody>
          <a:bodyPr/>
          <a:lstStyle/>
          <a:p>
            <a:pPr>
              <a:buClr>
                <a:srgbClr val="0070C0"/>
              </a:buClr>
              <a:buFont typeface="Wingdings" charset="2"/>
              <a:buChar char="q"/>
            </a:pPr>
            <a:r>
              <a:rPr lang="ru-RU" sz="2000" dirty="0" err="1" smtClean="0"/>
              <a:t>Неефективне</a:t>
            </a:r>
            <a:r>
              <a:rPr lang="ru-RU" sz="2000" dirty="0" smtClean="0"/>
              <a:t> </a:t>
            </a:r>
            <a:r>
              <a:rPr lang="mr-IN" sz="2000" dirty="0" smtClean="0"/>
              <a:t>–</a:t>
            </a:r>
            <a:r>
              <a:rPr lang="ru-RU" sz="2000" dirty="0" smtClean="0"/>
              <a:t> 63,1% (</a:t>
            </a:r>
            <a:r>
              <a:rPr lang="ru-RU" sz="2000" dirty="0" err="1" smtClean="0"/>
              <a:t>завжди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в </a:t>
            </a:r>
            <a:r>
              <a:rPr lang="ru-RU" sz="2000" dirty="0" err="1" smtClean="0"/>
              <a:t>більшості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випадків</a:t>
            </a:r>
            <a:r>
              <a:rPr lang="ru-RU" sz="2000" dirty="0" smtClean="0"/>
              <a:t> </a:t>
            </a:r>
            <a:r>
              <a:rPr lang="mr-IN" sz="2000" dirty="0" smtClean="0"/>
              <a:t>–</a:t>
            </a:r>
            <a:r>
              <a:rPr lang="ru-RU" sz="2000" dirty="0" smtClean="0"/>
              <a:t> 89,0%)</a:t>
            </a:r>
          </a:p>
          <a:p>
            <a:pPr>
              <a:buClr>
                <a:srgbClr val="0070C0"/>
              </a:buClr>
              <a:buFont typeface="Wingdings" charset="2"/>
              <a:buChar char="q"/>
            </a:pPr>
            <a:r>
              <a:rPr lang="ru-RU" sz="2000" dirty="0" err="1" smtClean="0"/>
              <a:t>Ефективне</a:t>
            </a:r>
            <a:r>
              <a:rPr lang="ru-RU" sz="2000" dirty="0" smtClean="0"/>
              <a:t> </a:t>
            </a:r>
            <a:r>
              <a:rPr lang="mr-IN" sz="2000" dirty="0" smtClean="0"/>
              <a:t>–</a:t>
            </a:r>
            <a:r>
              <a:rPr lang="ru-RU" sz="2000" dirty="0" smtClean="0"/>
              <a:t> 18,1% (</a:t>
            </a:r>
            <a:r>
              <a:rPr lang="ru-RU" sz="2000" dirty="0" err="1" smtClean="0"/>
              <a:t>завжди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в </a:t>
            </a:r>
            <a:r>
              <a:rPr lang="ru-RU" sz="2000" dirty="0" err="1" smtClean="0"/>
              <a:t>більшості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випадків</a:t>
            </a:r>
            <a:r>
              <a:rPr lang="ru-RU" sz="2000" dirty="0" smtClean="0"/>
              <a:t> </a:t>
            </a:r>
            <a:r>
              <a:rPr lang="mr-IN" sz="2000" dirty="0" smtClean="0"/>
              <a:t>–</a:t>
            </a:r>
            <a:r>
              <a:rPr lang="ru-RU" sz="2000" dirty="0" smtClean="0"/>
              <a:t> 9,6%)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60624844"/>
      </p:ext>
    </p:extLst>
  </p:cSld>
  <p:clrMapOvr>
    <a:masterClrMapping/>
  </p:clrMapOvr>
  <p:transition spd="med"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157" y="616448"/>
            <a:ext cx="6852864" cy="801189"/>
          </a:xfrm>
        </p:spPr>
        <p:txBody>
          <a:bodyPr/>
          <a:lstStyle/>
          <a:p>
            <a:r>
              <a:rPr lang="ru-RU" sz="2000" i="1" dirty="0" err="1" smtClean="0">
                <a:solidFill>
                  <a:srgbClr val="0070C0"/>
                </a:solidFill>
              </a:rPr>
              <a:t>Оцінка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ефективності</a:t>
            </a:r>
            <a:r>
              <a:rPr lang="ru-RU" sz="2000" i="1" dirty="0" smtClean="0">
                <a:solidFill>
                  <a:srgbClr val="0070C0"/>
                </a:solidFill>
              </a:rPr>
              <a:t> антимонопольного </a:t>
            </a:r>
            <a:r>
              <a:rPr lang="ru-RU" sz="2000" i="1" dirty="0" err="1" smtClean="0">
                <a:solidFill>
                  <a:srgbClr val="0070C0"/>
                </a:solidFill>
              </a:rPr>
              <a:t>законодавства</a:t>
            </a:r>
            <a:endParaRPr lang="ru-RU" sz="2000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194" y="1910993"/>
            <a:ext cx="8938516" cy="4215170"/>
          </a:xfrm>
        </p:spPr>
        <p:txBody>
          <a:bodyPr/>
          <a:lstStyle/>
          <a:p>
            <a:pPr>
              <a:buFont typeface="Wingdings" charset="2"/>
              <a:buChar char="q"/>
            </a:pPr>
            <a:r>
              <a:rPr lang="ru-RU" sz="1800" dirty="0" err="1" smtClean="0"/>
              <a:t>Неефективне</a:t>
            </a:r>
            <a:r>
              <a:rPr lang="ru-RU" sz="1800" dirty="0" smtClean="0"/>
              <a:t> </a:t>
            </a:r>
            <a:r>
              <a:rPr lang="mr-IN" sz="1800" dirty="0" smtClean="0"/>
              <a:t>–</a:t>
            </a:r>
            <a:r>
              <a:rPr lang="ru-RU" sz="1800" dirty="0" smtClean="0"/>
              <a:t> 28,1% (</a:t>
            </a:r>
            <a:r>
              <a:rPr lang="ru-RU" sz="1800" dirty="0" err="1" smtClean="0"/>
              <a:t>зовсім</a:t>
            </a:r>
            <a:r>
              <a:rPr lang="ru-RU" sz="1800" dirty="0" smtClean="0"/>
              <a:t> </a:t>
            </a:r>
            <a:r>
              <a:rPr lang="ru-RU" sz="1800" dirty="0" err="1" smtClean="0"/>
              <a:t>неефективне</a:t>
            </a:r>
            <a:r>
              <a:rPr lang="ru-RU" sz="1800" dirty="0" smtClean="0"/>
              <a:t> </a:t>
            </a:r>
            <a:r>
              <a:rPr lang="mr-IN" sz="1800" dirty="0" smtClean="0"/>
              <a:t>–</a:t>
            </a:r>
            <a:r>
              <a:rPr lang="ru-RU" sz="1800" dirty="0" smtClean="0"/>
              <a:t> 12,7%)</a:t>
            </a:r>
          </a:p>
          <a:p>
            <a:pPr lvl="1">
              <a:buFont typeface="Wingdings" charset="2"/>
              <a:buChar char="ü"/>
            </a:pPr>
            <a:r>
              <a:rPr lang="ru-RU" sz="1800" dirty="0" err="1" smtClean="0"/>
              <a:t>Власники</a:t>
            </a:r>
            <a:r>
              <a:rPr lang="ru-RU" sz="1800" dirty="0" smtClean="0"/>
              <a:t>/</a:t>
            </a:r>
            <a:r>
              <a:rPr lang="ru-RU" sz="1800" dirty="0" err="1" smtClean="0"/>
              <a:t>керівники</a:t>
            </a:r>
            <a:r>
              <a:rPr lang="ru-RU" sz="1800" dirty="0" smtClean="0"/>
              <a:t> великих </a:t>
            </a:r>
            <a:r>
              <a:rPr lang="ru-RU" sz="1800" dirty="0" err="1" smtClean="0"/>
              <a:t>підприємств</a:t>
            </a:r>
            <a:r>
              <a:rPr lang="ru-RU" sz="1800" dirty="0" smtClean="0"/>
              <a:t> (</a:t>
            </a:r>
            <a:r>
              <a:rPr lang="ru-RU" sz="1800" dirty="0" err="1" smtClean="0"/>
              <a:t>понад</a:t>
            </a:r>
            <a:r>
              <a:rPr lang="ru-RU" sz="1800" dirty="0" smtClean="0"/>
              <a:t> 1000 </a:t>
            </a:r>
            <a:r>
              <a:rPr lang="ru-RU" sz="1800" dirty="0" err="1" smtClean="0"/>
              <a:t>осіб</a:t>
            </a:r>
            <a:r>
              <a:rPr lang="ru-RU" sz="1800" dirty="0" smtClean="0"/>
              <a:t>) </a:t>
            </a:r>
            <a:r>
              <a:rPr lang="mr-IN" sz="1800" dirty="0" smtClean="0"/>
              <a:t>–</a:t>
            </a:r>
            <a:r>
              <a:rPr lang="ru-RU" sz="1800" dirty="0" smtClean="0"/>
              <a:t> 22,3 і 5,9% </a:t>
            </a:r>
            <a:r>
              <a:rPr lang="ru-RU" sz="1800" dirty="0" err="1" smtClean="0"/>
              <a:t>відповідно</a:t>
            </a:r>
            <a:endParaRPr lang="ru-RU" sz="1800" dirty="0" smtClean="0"/>
          </a:p>
          <a:p>
            <a:pPr lvl="1">
              <a:buFont typeface="Wingdings" charset="2"/>
              <a:buChar char="ü"/>
            </a:pPr>
            <a:r>
              <a:rPr lang="ru-RU" sz="1800" dirty="0" err="1" smtClean="0"/>
              <a:t>Власники</a:t>
            </a:r>
            <a:r>
              <a:rPr lang="ru-RU" sz="1800" dirty="0" smtClean="0"/>
              <a:t>/</a:t>
            </a:r>
            <a:r>
              <a:rPr lang="ru-RU" sz="1800" dirty="0" err="1" smtClean="0"/>
              <a:t>керівники</a:t>
            </a:r>
            <a:r>
              <a:rPr lang="ru-RU" sz="1800" dirty="0" smtClean="0"/>
              <a:t> </a:t>
            </a:r>
            <a:r>
              <a:rPr lang="ru-RU" sz="1800" dirty="0" err="1" smtClean="0"/>
              <a:t>мікропідприємств</a:t>
            </a:r>
            <a:r>
              <a:rPr lang="ru-RU" sz="1800" dirty="0" smtClean="0"/>
              <a:t> (до 10 </a:t>
            </a:r>
            <a:r>
              <a:rPr lang="ru-RU" sz="1800" dirty="0" err="1" smtClean="0"/>
              <a:t>осіб</a:t>
            </a:r>
            <a:r>
              <a:rPr lang="ru-RU" sz="1800" dirty="0" smtClean="0"/>
              <a:t>) </a:t>
            </a:r>
            <a:r>
              <a:rPr lang="mr-IN" sz="1800" dirty="0" smtClean="0"/>
              <a:t>–</a:t>
            </a:r>
            <a:r>
              <a:rPr lang="ru-RU" sz="1800" dirty="0" smtClean="0"/>
              <a:t> 29,6 і 14,0% </a:t>
            </a:r>
            <a:r>
              <a:rPr lang="ru-RU" sz="1800" dirty="0" err="1" smtClean="0"/>
              <a:t>відповідно</a:t>
            </a:r>
            <a:r>
              <a:rPr lang="ru-RU" sz="1800" dirty="0" smtClean="0"/>
              <a:t> </a:t>
            </a:r>
          </a:p>
          <a:p>
            <a:pPr>
              <a:buFont typeface="Wingdings" charset="2"/>
              <a:buChar char="q"/>
            </a:pPr>
            <a:r>
              <a:rPr lang="ru-RU" sz="1800" dirty="0" err="1" smtClean="0"/>
              <a:t>Ефективне</a:t>
            </a:r>
            <a:r>
              <a:rPr lang="ru-RU" sz="1800" dirty="0" smtClean="0"/>
              <a:t> </a:t>
            </a:r>
            <a:r>
              <a:rPr lang="mr-IN" sz="1800" dirty="0" smtClean="0"/>
              <a:t>–</a:t>
            </a:r>
            <a:r>
              <a:rPr lang="ru-RU" sz="1800" dirty="0" smtClean="0"/>
              <a:t> 6,4% (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ефективне</a:t>
            </a:r>
            <a:r>
              <a:rPr lang="ru-RU" sz="1800" dirty="0" smtClean="0"/>
              <a:t> </a:t>
            </a:r>
            <a:r>
              <a:rPr lang="mr-IN" sz="1800" dirty="0" smtClean="0"/>
              <a:t>–</a:t>
            </a:r>
            <a:r>
              <a:rPr lang="ru-RU" sz="1800" dirty="0" smtClean="0"/>
              <a:t> 0,5%)</a:t>
            </a:r>
          </a:p>
          <a:p>
            <a:pPr lvl="1">
              <a:buFont typeface="Wingdings" charset="2"/>
              <a:buChar char="ü"/>
            </a:pPr>
            <a:r>
              <a:rPr lang="ru-RU" sz="1800" dirty="0" err="1"/>
              <a:t>Власники</a:t>
            </a:r>
            <a:r>
              <a:rPr lang="ru-RU" sz="1800" dirty="0"/>
              <a:t>/</a:t>
            </a:r>
            <a:r>
              <a:rPr lang="ru-RU" sz="1800" dirty="0" err="1"/>
              <a:t>керівники</a:t>
            </a:r>
            <a:r>
              <a:rPr lang="ru-RU" sz="1800" dirty="0"/>
              <a:t> великих </a:t>
            </a:r>
            <a:r>
              <a:rPr lang="ru-RU" sz="1800" dirty="0" err="1"/>
              <a:t>підприємств</a:t>
            </a:r>
            <a:r>
              <a:rPr lang="ru-RU" sz="1800" dirty="0"/>
              <a:t> (</a:t>
            </a:r>
            <a:r>
              <a:rPr lang="ru-RU" sz="1800" dirty="0" err="1"/>
              <a:t>понад</a:t>
            </a:r>
            <a:r>
              <a:rPr lang="ru-RU" sz="1800" dirty="0"/>
              <a:t> 1000 </a:t>
            </a:r>
            <a:r>
              <a:rPr lang="ru-RU" sz="1800" dirty="0" err="1"/>
              <a:t>осіб</a:t>
            </a:r>
            <a:r>
              <a:rPr lang="ru-RU" sz="1800" dirty="0"/>
              <a:t>) </a:t>
            </a:r>
            <a:r>
              <a:rPr lang="mr-IN" sz="1800" dirty="0"/>
              <a:t>–</a:t>
            </a:r>
            <a:r>
              <a:rPr lang="ru-RU" sz="1800" dirty="0"/>
              <a:t> </a:t>
            </a:r>
            <a:r>
              <a:rPr lang="ru-RU" sz="1800" dirty="0" smtClean="0"/>
              <a:t>12,2 </a:t>
            </a:r>
            <a:r>
              <a:rPr lang="ru-RU" sz="1800" dirty="0"/>
              <a:t>і </a:t>
            </a:r>
            <a:r>
              <a:rPr lang="ru-RU" sz="1800" dirty="0" smtClean="0"/>
              <a:t>3,4% </a:t>
            </a:r>
            <a:r>
              <a:rPr lang="ru-RU" sz="1800" dirty="0" err="1"/>
              <a:t>відповідно</a:t>
            </a:r>
            <a:r>
              <a:rPr lang="ru-RU" sz="1800" dirty="0"/>
              <a:t> </a:t>
            </a:r>
          </a:p>
          <a:p>
            <a:pPr lvl="1">
              <a:buFont typeface="Wingdings" charset="2"/>
              <a:buChar char="ü"/>
            </a:pPr>
            <a:r>
              <a:rPr lang="ru-RU" sz="1800" dirty="0" err="1"/>
              <a:t>Власники</a:t>
            </a:r>
            <a:r>
              <a:rPr lang="ru-RU" sz="1800" dirty="0"/>
              <a:t>/</a:t>
            </a:r>
            <a:r>
              <a:rPr lang="ru-RU" sz="1800" dirty="0" err="1"/>
              <a:t>керівники</a:t>
            </a:r>
            <a:r>
              <a:rPr lang="ru-RU" sz="1800" dirty="0"/>
              <a:t> </a:t>
            </a:r>
            <a:r>
              <a:rPr lang="ru-RU" sz="1800" dirty="0" err="1"/>
              <a:t>мікропідприємств</a:t>
            </a:r>
            <a:r>
              <a:rPr lang="ru-RU" sz="1800" dirty="0"/>
              <a:t> (до 10 </a:t>
            </a:r>
            <a:r>
              <a:rPr lang="ru-RU" sz="1800" dirty="0" err="1"/>
              <a:t>осіб</a:t>
            </a:r>
            <a:r>
              <a:rPr lang="ru-RU" sz="1800" dirty="0"/>
              <a:t>) </a:t>
            </a:r>
            <a:r>
              <a:rPr lang="mr-IN" sz="1800" dirty="0"/>
              <a:t>–</a:t>
            </a:r>
            <a:r>
              <a:rPr lang="ru-RU" sz="1800" dirty="0"/>
              <a:t> </a:t>
            </a:r>
            <a:r>
              <a:rPr lang="ru-RU" sz="1800" dirty="0" smtClean="0"/>
              <a:t>6,4 </a:t>
            </a:r>
            <a:r>
              <a:rPr lang="ru-RU" sz="1800" dirty="0"/>
              <a:t>і </a:t>
            </a:r>
            <a:r>
              <a:rPr lang="ru-RU" sz="1800" dirty="0" smtClean="0"/>
              <a:t>0,4% </a:t>
            </a:r>
            <a:r>
              <a:rPr lang="ru-RU" sz="1800" dirty="0" err="1"/>
              <a:t>відповідно</a:t>
            </a:r>
            <a:r>
              <a:rPr lang="ru-RU" sz="1800" dirty="0"/>
              <a:t> </a:t>
            </a:r>
          </a:p>
          <a:p>
            <a:pPr lvl="1">
              <a:buFont typeface="Wingdings" charset="2"/>
              <a:buChar char="ü"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36955053"/>
      </p:ext>
    </p:extLst>
  </p:cSld>
  <p:clrMapOvr>
    <a:masterClrMapping/>
  </p:clrMapOvr>
  <p:transition spd="med">
    <p:split orient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7964" y="575352"/>
            <a:ext cx="6873411" cy="842285"/>
          </a:xfrm>
        </p:spPr>
        <p:txBody>
          <a:bodyPr/>
          <a:lstStyle/>
          <a:p>
            <a:pPr algn="l"/>
            <a:r>
              <a:rPr lang="ru-RU" sz="2000" i="1" dirty="0" err="1" smtClean="0">
                <a:solidFill>
                  <a:srgbClr val="0070C0"/>
                </a:solidFill>
              </a:rPr>
              <a:t>Ключові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напрями</a:t>
            </a:r>
            <a:r>
              <a:rPr lang="ru-RU" sz="2000" i="1" dirty="0" smtClean="0">
                <a:solidFill>
                  <a:srgbClr val="0070C0"/>
                </a:solidFill>
              </a:rPr>
              <a:t/>
            </a:r>
            <a:br>
              <a:rPr lang="ru-RU" sz="2000" i="1" dirty="0" smtClean="0">
                <a:solidFill>
                  <a:srgbClr val="0070C0"/>
                </a:solidFill>
              </a:rPr>
            </a:br>
            <a:r>
              <a:rPr lang="ru-RU" sz="2000" i="1" dirty="0" err="1" smtClean="0">
                <a:solidFill>
                  <a:srgbClr val="0070C0"/>
                </a:solidFill>
              </a:rPr>
              <a:t>Створення</a:t>
            </a:r>
            <a:r>
              <a:rPr lang="ru-RU" sz="2000" i="1" dirty="0" smtClean="0">
                <a:solidFill>
                  <a:srgbClr val="0070C0"/>
                </a:solidFill>
              </a:rPr>
              <a:t> умов для </a:t>
            </a:r>
            <a:r>
              <a:rPr lang="ru-RU" sz="2000" i="1" dirty="0" err="1" smtClean="0">
                <a:solidFill>
                  <a:srgbClr val="0070C0"/>
                </a:solidFill>
              </a:rPr>
              <a:t>чесної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конкуренції</a:t>
            </a:r>
            <a:endParaRPr lang="ru-RU" sz="2000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564" y="1600200"/>
            <a:ext cx="8907694" cy="4525963"/>
          </a:xfrm>
        </p:spPr>
        <p:txBody>
          <a:bodyPr/>
          <a:lstStyle/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Створення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сприятливого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бізнес-середовища</a:t>
            </a:r>
            <a:endParaRPr lang="ru-RU" sz="16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Зниження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масштабів</a:t>
            </a:r>
            <a:r>
              <a:rPr lang="ru-RU" sz="1600" dirty="0" smtClean="0"/>
              <a:t> </a:t>
            </a:r>
            <a:r>
              <a:rPr lang="ru-RU" sz="1600" dirty="0" err="1" smtClean="0"/>
              <a:t>неформальної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економічної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endParaRPr lang="ru-RU" sz="16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Ослаблення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надмірної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влади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монополій</a:t>
            </a:r>
            <a:endParaRPr lang="ru-RU" sz="1600" dirty="0" smtClean="0"/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600" dirty="0" err="1" smtClean="0"/>
              <a:t>Забезпечення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прозорості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обґрунтованості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тарифів</a:t>
            </a:r>
            <a:r>
              <a:rPr lang="ru-RU" sz="1600" dirty="0" smtClean="0"/>
              <a:t> на </a:t>
            </a:r>
            <a:r>
              <a:rPr lang="ru-RU" sz="1600" dirty="0" err="1" smtClean="0"/>
              <a:t>товари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послуги</a:t>
            </a:r>
            <a:endParaRPr lang="ru-RU" sz="1600" dirty="0" smtClean="0"/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600" dirty="0" err="1" smtClean="0"/>
              <a:t>Посилення</a:t>
            </a:r>
            <a:r>
              <a:rPr lang="ru-RU" sz="1600" dirty="0" smtClean="0"/>
              <a:t> контролю за </a:t>
            </a:r>
            <a:r>
              <a:rPr lang="ru-RU" sz="1600" dirty="0" err="1" smtClean="0"/>
              <a:t>концентрацією</a:t>
            </a:r>
            <a:r>
              <a:rPr lang="ru-RU" sz="1600" dirty="0" smtClean="0"/>
              <a:t> </a:t>
            </a:r>
            <a:r>
              <a:rPr lang="ru-RU" sz="1600" dirty="0" err="1" smtClean="0"/>
              <a:t>суб’єктів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господарювання</a:t>
            </a:r>
            <a:endParaRPr lang="ru-RU" sz="1600" dirty="0" smtClean="0"/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600" dirty="0" err="1" smtClean="0"/>
              <a:t>Запобігання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антиконкурентним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змовам</a:t>
            </a:r>
            <a:endParaRPr lang="ru-RU" sz="1600" dirty="0" smtClean="0"/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600" dirty="0" err="1" smtClean="0"/>
              <a:t>Регулювання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природних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монополій</a:t>
            </a:r>
            <a:r>
              <a:rPr lang="ru-RU" sz="1600" dirty="0" smtClean="0"/>
              <a:t> </a:t>
            </a:r>
          </a:p>
          <a:p>
            <a:pPr>
              <a:buClr>
                <a:srgbClr val="0070C0"/>
              </a:buClr>
              <a:buFont typeface="Wingdings" charset="2"/>
              <a:buChar char="Ø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81219305"/>
      </p:ext>
    </p:extLst>
  </p:cSld>
  <p:clrMapOvr>
    <a:masterClrMapping/>
  </p:clrMapOvr>
  <p:transition spd="med">
    <p:split orient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157" y="616448"/>
            <a:ext cx="6852864" cy="801189"/>
          </a:xfrm>
        </p:spPr>
        <p:txBody>
          <a:bodyPr/>
          <a:lstStyle/>
          <a:p>
            <a:r>
              <a:rPr lang="ru-RU" sz="2000" i="1" dirty="0" err="1" smtClean="0">
                <a:solidFill>
                  <a:srgbClr val="0070C0"/>
                </a:solidFill>
              </a:rPr>
              <a:t>Оцінка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дієвості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конкурентної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боротьби</a:t>
            </a:r>
            <a:r>
              <a:rPr lang="ru-RU" sz="2000" i="1" dirty="0" smtClean="0">
                <a:solidFill>
                  <a:srgbClr val="0070C0"/>
                </a:solidFill>
              </a:rPr>
              <a:t> як стимулу </a:t>
            </a:r>
            <a:r>
              <a:rPr lang="ru-RU" sz="2000" i="1" dirty="0" err="1" smtClean="0">
                <a:solidFill>
                  <a:srgbClr val="0070C0"/>
                </a:solidFill>
              </a:rPr>
              <a:t>запровадження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інновацій</a:t>
            </a:r>
            <a:r>
              <a:rPr lang="ru-RU" sz="2000" i="1" dirty="0" smtClean="0">
                <a:solidFill>
                  <a:srgbClr val="0070C0"/>
                </a:solidFill>
              </a:rPr>
              <a:t>, % тих, </a:t>
            </a:r>
            <a:r>
              <a:rPr lang="ru-RU" sz="2000" i="1" dirty="0" err="1" smtClean="0">
                <a:solidFill>
                  <a:srgbClr val="0070C0"/>
                </a:solidFill>
              </a:rPr>
              <a:t>хто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визначився</a:t>
            </a:r>
            <a:endParaRPr lang="ru-RU" sz="2000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194" y="1910993"/>
            <a:ext cx="8938516" cy="4215170"/>
          </a:xfrm>
        </p:spPr>
        <p:txBody>
          <a:bodyPr/>
          <a:lstStyle/>
          <a:p>
            <a:pPr>
              <a:buFont typeface="Wingdings" charset="2"/>
              <a:buChar char="q"/>
            </a:pPr>
            <a:r>
              <a:rPr lang="ru-RU" sz="1800" dirty="0" smtClean="0"/>
              <a:t>Не </a:t>
            </a:r>
            <a:r>
              <a:rPr lang="ru-RU" sz="1800" dirty="0" err="1" smtClean="0"/>
              <a:t>стимулює</a:t>
            </a:r>
            <a:r>
              <a:rPr lang="ru-RU" sz="1800" dirty="0" smtClean="0"/>
              <a:t> </a:t>
            </a:r>
            <a:r>
              <a:rPr lang="mr-IN" sz="1800" dirty="0" smtClean="0"/>
              <a:t>–</a:t>
            </a:r>
            <a:r>
              <a:rPr lang="uk-UA" sz="1800" dirty="0" smtClean="0"/>
              <a:t> </a:t>
            </a:r>
            <a:r>
              <a:rPr lang="ru-RU" sz="1800" dirty="0" smtClean="0"/>
              <a:t>9,2% </a:t>
            </a:r>
          </a:p>
          <a:p>
            <a:pPr lvl="1">
              <a:buFont typeface="Wingdings" charset="2"/>
              <a:buChar char="ü"/>
            </a:pPr>
            <a:r>
              <a:rPr lang="ru-RU" sz="1800" dirty="0" err="1" smtClean="0"/>
              <a:t>Власники</a:t>
            </a:r>
            <a:r>
              <a:rPr lang="ru-RU" sz="1800" dirty="0" smtClean="0"/>
              <a:t>/</a:t>
            </a:r>
            <a:r>
              <a:rPr lang="ru-RU" sz="1800" dirty="0" err="1" smtClean="0"/>
              <a:t>керівники</a:t>
            </a:r>
            <a:r>
              <a:rPr lang="ru-RU" sz="1800" dirty="0" smtClean="0"/>
              <a:t> великих </a:t>
            </a:r>
            <a:r>
              <a:rPr lang="ru-RU" sz="1800" dirty="0" err="1" smtClean="0"/>
              <a:t>підприємств</a:t>
            </a:r>
            <a:r>
              <a:rPr lang="ru-RU" sz="1800" dirty="0" smtClean="0"/>
              <a:t> (</a:t>
            </a:r>
            <a:r>
              <a:rPr lang="ru-RU" sz="1800" dirty="0" err="1" smtClean="0"/>
              <a:t>понад</a:t>
            </a:r>
            <a:r>
              <a:rPr lang="ru-RU" sz="1800" dirty="0" smtClean="0"/>
              <a:t> 1000 </a:t>
            </a:r>
            <a:r>
              <a:rPr lang="ru-RU" sz="1800" dirty="0" err="1" smtClean="0"/>
              <a:t>осіб</a:t>
            </a:r>
            <a:r>
              <a:rPr lang="ru-RU" sz="1800" dirty="0" smtClean="0"/>
              <a:t>) </a:t>
            </a:r>
            <a:r>
              <a:rPr lang="mr-IN" sz="1800" dirty="0" smtClean="0"/>
              <a:t>–</a:t>
            </a:r>
            <a:r>
              <a:rPr lang="ru-RU" sz="1800" dirty="0" smtClean="0"/>
              <a:t> 4,7% </a:t>
            </a:r>
            <a:r>
              <a:rPr lang="ru-RU" sz="1800" dirty="0" err="1" smtClean="0"/>
              <a:t>Власники</a:t>
            </a:r>
            <a:r>
              <a:rPr lang="ru-RU" sz="1800" dirty="0" smtClean="0"/>
              <a:t>/</a:t>
            </a:r>
            <a:r>
              <a:rPr lang="ru-RU" sz="1800" dirty="0" err="1" smtClean="0"/>
              <a:t>керівники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середніх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підприємств</a:t>
            </a:r>
            <a:r>
              <a:rPr lang="ru-RU" sz="1800" dirty="0" smtClean="0"/>
              <a:t> (100-249 </a:t>
            </a:r>
            <a:r>
              <a:rPr lang="ru-RU" sz="1800" dirty="0" err="1" smtClean="0"/>
              <a:t>осіб</a:t>
            </a:r>
            <a:r>
              <a:rPr lang="ru-RU" sz="1800" dirty="0" smtClean="0"/>
              <a:t>) </a:t>
            </a:r>
            <a:r>
              <a:rPr lang="mr-IN" sz="1800" dirty="0"/>
              <a:t>–</a:t>
            </a:r>
            <a:r>
              <a:rPr lang="ru-RU" sz="1800" dirty="0" smtClean="0"/>
              <a:t>  8,9% </a:t>
            </a:r>
          </a:p>
          <a:p>
            <a:pPr lvl="1">
              <a:buFont typeface="Wingdings" charset="2"/>
              <a:buChar char="ü"/>
            </a:pPr>
            <a:r>
              <a:rPr lang="ru-RU" sz="1800" dirty="0" err="1" smtClean="0"/>
              <a:t>Власники</a:t>
            </a:r>
            <a:r>
              <a:rPr lang="ru-RU" sz="1800" dirty="0" smtClean="0"/>
              <a:t>/</a:t>
            </a:r>
            <a:r>
              <a:rPr lang="ru-RU" sz="1800" dirty="0" err="1" smtClean="0"/>
              <a:t>керівники</a:t>
            </a:r>
            <a:r>
              <a:rPr lang="ru-RU" sz="1800" dirty="0" smtClean="0"/>
              <a:t> </a:t>
            </a:r>
            <a:r>
              <a:rPr lang="ru-RU" sz="1800" dirty="0" err="1" smtClean="0"/>
              <a:t>мікропідприємств</a:t>
            </a:r>
            <a:r>
              <a:rPr lang="ru-RU" sz="1800" dirty="0" smtClean="0"/>
              <a:t> (до 10 </a:t>
            </a:r>
            <a:r>
              <a:rPr lang="ru-RU" sz="1800" dirty="0" err="1" smtClean="0"/>
              <a:t>осіб</a:t>
            </a:r>
            <a:r>
              <a:rPr lang="ru-RU" sz="1800" dirty="0" smtClean="0"/>
              <a:t>) </a:t>
            </a:r>
            <a:r>
              <a:rPr lang="mr-IN" sz="1800" dirty="0" smtClean="0"/>
              <a:t>–</a:t>
            </a:r>
            <a:r>
              <a:rPr lang="ru-RU" sz="1800" dirty="0" smtClean="0"/>
              <a:t> 8,8%</a:t>
            </a:r>
          </a:p>
          <a:p>
            <a:pPr>
              <a:buFont typeface="Wingdings" charset="2"/>
              <a:buChar char="q"/>
            </a:pPr>
            <a:r>
              <a:rPr lang="ru-RU" sz="1800" dirty="0" err="1" smtClean="0"/>
              <a:t>Стимулює</a:t>
            </a:r>
            <a:r>
              <a:rPr lang="ru-RU" sz="1800" dirty="0" smtClean="0"/>
              <a:t> </a:t>
            </a:r>
            <a:r>
              <a:rPr lang="mr-IN" sz="1800" dirty="0" smtClean="0"/>
              <a:t>–</a:t>
            </a:r>
            <a:r>
              <a:rPr lang="ru-RU" sz="1800" dirty="0" smtClean="0"/>
              <a:t> 90,8% (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стимулює</a:t>
            </a:r>
            <a:r>
              <a:rPr lang="ru-RU" sz="1800" dirty="0" smtClean="0"/>
              <a:t> </a:t>
            </a:r>
            <a:r>
              <a:rPr lang="mr-IN" sz="1800" dirty="0" smtClean="0"/>
              <a:t>–</a:t>
            </a:r>
            <a:r>
              <a:rPr lang="ru-RU" sz="1800" dirty="0" smtClean="0"/>
              <a:t> 15,0%)</a:t>
            </a:r>
          </a:p>
          <a:p>
            <a:pPr lvl="1">
              <a:buFont typeface="Wingdings" charset="2"/>
              <a:buChar char="ü"/>
            </a:pPr>
            <a:r>
              <a:rPr lang="ru-RU" sz="1800" dirty="0" err="1"/>
              <a:t>Власники</a:t>
            </a:r>
            <a:r>
              <a:rPr lang="ru-RU" sz="1800" dirty="0"/>
              <a:t>/</a:t>
            </a:r>
            <a:r>
              <a:rPr lang="ru-RU" sz="1800" dirty="0" err="1"/>
              <a:t>керівники</a:t>
            </a:r>
            <a:r>
              <a:rPr lang="ru-RU" sz="1800" dirty="0"/>
              <a:t> великих </a:t>
            </a:r>
            <a:r>
              <a:rPr lang="ru-RU" sz="1800" dirty="0" err="1"/>
              <a:t>підприємств</a:t>
            </a:r>
            <a:r>
              <a:rPr lang="ru-RU" sz="1800" dirty="0"/>
              <a:t> (</a:t>
            </a:r>
            <a:r>
              <a:rPr lang="ru-RU" sz="1800" dirty="0" err="1"/>
              <a:t>понад</a:t>
            </a:r>
            <a:r>
              <a:rPr lang="ru-RU" sz="1800" dirty="0"/>
              <a:t> 1000 </a:t>
            </a:r>
            <a:r>
              <a:rPr lang="ru-RU" sz="1800" dirty="0" err="1"/>
              <a:t>осіб</a:t>
            </a:r>
            <a:r>
              <a:rPr lang="ru-RU" sz="1800" dirty="0"/>
              <a:t>) </a:t>
            </a:r>
            <a:r>
              <a:rPr lang="mr-IN" sz="1800" dirty="0"/>
              <a:t>–</a:t>
            </a:r>
            <a:r>
              <a:rPr lang="ru-RU" sz="1800" dirty="0"/>
              <a:t> </a:t>
            </a:r>
            <a:r>
              <a:rPr lang="ru-RU" sz="1800" dirty="0" smtClean="0"/>
              <a:t>95,3 </a:t>
            </a:r>
            <a:r>
              <a:rPr lang="ru-RU" sz="1800" dirty="0"/>
              <a:t>і </a:t>
            </a:r>
            <a:r>
              <a:rPr lang="ru-RU" sz="1800" dirty="0" smtClean="0"/>
              <a:t>27,2% </a:t>
            </a:r>
            <a:r>
              <a:rPr lang="ru-RU" sz="1800" dirty="0" err="1"/>
              <a:t>відповідно</a:t>
            </a:r>
            <a:endParaRPr lang="ru-RU" sz="1800" dirty="0"/>
          </a:p>
          <a:p>
            <a:pPr lvl="1">
              <a:buFont typeface="Wingdings" charset="2"/>
              <a:buChar char="ü"/>
            </a:pPr>
            <a:r>
              <a:rPr lang="ru-RU" sz="1800" dirty="0" err="1"/>
              <a:t>Власники</a:t>
            </a:r>
            <a:r>
              <a:rPr lang="ru-RU" sz="1800" dirty="0"/>
              <a:t>/</a:t>
            </a:r>
            <a:r>
              <a:rPr lang="ru-RU" sz="1800" dirty="0" err="1"/>
              <a:t>керівники</a:t>
            </a:r>
            <a:r>
              <a:rPr lang="ru-RU" sz="1800" dirty="0"/>
              <a:t> </a:t>
            </a:r>
            <a:r>
              <a:rPr lang="ru-RU" sz="1800" dirty="0" err="1"/>
              <a:t>середніх</a:t>
            </a:r>
            <a:r>
              <a:rPr lang="ru-RU" sz="1800" dirty="0"/>
              <a:t> </a:t>
            </a:r>
            <a:r>
              <a:rPr lang="ru-RU" sz="1800" dirty="0" err="1"/>
              <a:t>підприємств</a:t>
            </a:r>
            <a:r>
              <a:rPr lang="ru-RU" sz="1800" dirty="0"/>
              <a:t> (100-249 </a:t>
            </a:r>
            <a:r>
              <a:rPr lang="ru-RU" sz="1800" dirty="0" err="1"/>
              <a:t>осіб</a:t>
            </a:r>
            <a:r>
              <a:rPr lang="ru-RU" sz="1800" dirty="0"/>
              <a:t>) </a:t>
            </a:r>
            <a:r>
              <a:rPr lang="mr-IN" sz="1800" dirty="0"/>
              <a:t>–</a:t>
            </a:r>
            <a:r>
              <a:rPr lang="ru-RU" sz="1800" dirty="0" smtClean="0"/>
              <a:t>  91,1 і 22,6% </a:t>
            </a:r>
            <a:r>
              <a:rPr lang="ru-RU" sz="1800" dirty="0" err="1" smtClean="0"/>
              <a:t>відповідно</a:t>
            </a:r>
            <a:endParaRPr lang="ru-RU" sz="1800" dirty="0"/>
          </a:p>
          <a:p>
            <a:pPr lvl="1">
              <a:buFont typeface="Wingdings" charset="2"/>
              <a:buChar char="ü"/>
            </a:pPr>
            <a:r>
              <a:rPr lang="ru-RU" sz="1800" dirty="0" err="1"/>
              <a:t>Власники</a:t>
            </a:r>
            <a:r>
              <a:rPr lang="ru-RU" sz="1800" dirty="0"/>
              <a:t>/</a:t>
            </a:r>
            <a:r>
              <a:rPr lang="ru-RU" sz="1800" dirty="0" err="1"/>
              <a:t>керівники</a:t>
            </a:r>
            <a:r>
              <a:rPr lang="ru-RU" sz="1800" dirty="0"/>
              <a:t> </a:t>
            </a:r>
            <a:r>
              <a:rPr lang="ru-RU" sz="1800" dirty="0" err="1"/>
              <a:t>мікропідприємств</a:t>
            </a:r>
            <a:r>
              <a:rPr lang="ru-RU" sz="1800" dirty="0"/>
              <a:t> (до 10 </a:t>
            </a:r>
            <a:r>
              <a:rPr lang="ru-RU" sz="1800" dirty="0" err="1"/>
              <a:t>осіб</a:t>
            </a:r>
            <a:r>
              <a:rPr lang="ru-RU" sz="1800" dirty="0"/>
              <a:t>) </a:t>
            </a:r>
            <a:r>
              <a:rPr lang="mr-IN" sz="1800" dirty="0"/>
              <a:t>–</a:t>
            </a:r>
            <a:r>
              <a:rPr lang="ru-RU" sz="1800" dirty="0"/>
              <a:t> </a:t>
            </a:r>
            <a:r>
              <a:rPr lang="ru-RU" sz="1800" dirty="0" smtClean="0"/>
              <a:t>91,2 </a:t>
            </a:r>
            <a:r>
              <a:rPr lang="ru-RU" sz="1800" dirty="0"/>
              <a:t>і </a:t>
            </a:r>
            <a:r>
              <a:rPr lang="ru-RU" sz="1800" dirty="0" smtClean="0"/>
              <a:t>14,5% </a:t>
            </a:r>
            <a:r>
              <a:rPr lang="ru-RU" sz="1800" dirty="0" err="1" smtClean="0"/>
              <a:t>відповідно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773719986"/>
      </p:ext>
    </p:extLst>
  </p:cSld>
  <p:clrMapOvr>
    <a:masterClrMapping/>
  </p:clrMapOvr>
  <p:transition spd="med">
    <p:split orient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7964" y="575352"/>
            <a:ext cx="6873411" cy="842285"/>
          </a:xfrm>
        </p:spPr>
        <p:txBody>
          <a:bodyPr/>
          <a:lstStyle/>
          <a:p>
            <a:pPr algn="l"/>
            <a:r>
              <a:rPr lang="ru-RU" sz="2000" i="1" dirty="0" err="1" smtClean="0">
                <a:solidFill>
                  <a:srgbClr val="0070C0"/>
                </a:solidFill>
              </a:rPr>
              <a:t>Ключові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напрями</a:t>
            </a:r>
            <a:r>
              <a:rPr lang="ru-RU" sz="2000" i="1" dirty="0" smtClean="0">
                <a:solidFill>
                  <a:srgbClr val="0070C0"/>
                </a:solidFill>
              </a:rPr>
              <a:t/>
            </a:r>
            <a:br>
              <a:rPr lang="ru-RU" sz="2000" i="1" dirty="0" smtClean="0">
                <a:solidFill>
                  <a:srgbClr val="0070C0"/>
                </a:solidFill>
              </a:rPr>
            </a:br>
            <a:r>
              <a:rPr lang="ru-RU" sz="2000" i="1" dirty="0" err="1" smtClean="0">
                <a:solidFill>
                  <a:srgbClr val="0070C0"/>
                </a:solidFill>
              </a:rPr>
              <a:t>Розвиток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підприємницької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культури</a:t>
            </a:r>
            <a:endParaRPr lang="ru-RU" sz="2000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564" y="1600200"/>
            <a:ext cx="8907694" cy="4525963"/>
          </a:xfrm>
        </p:spPr>
        <p:txBody>
          <a:bodyPr/>
          <a:lstStyle/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Посилення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інститутційної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спроможності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організацій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роботодівців</a:t>
            </a:r>
            <a:endParaRPr lang="ru-RU" sz="16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Покращення</a:t>
            </a:r>
            <a:r>
              <a:rPr lang="ru-RU" sz="1600" dirty="0" smtClean="0"/>
              <a:t> регуляторного </a:t>
            </a:r>
            <a:r>
              <a:rPr lang="ru-RU" sz="1600" dirty="0" err="1" smtClean="0"/>
              <a:t>середовища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інвестиційного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клімату</a:t>
            </a:r>
            <a:endParaRPr lang="ru-RU" sz="1600" dirty="0" smtClean="0"/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600" dirty="0" err="1" smtClean="0"/>
              <a:t>Розвиток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системи</a:t>
            </a:r>
            <a:r>
              <a:rPr lang="ru-RU" sz="1600" dirty="0" smtClean="0"/>
              <a:t> </a:t>
            </a:r>
            <a:r>
              <a:rPr lang="ru-RU" sz="1600" dirty="0" err="1" smtClean="0"/>
              <a:t>мікрофінансування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зокрема</a:t>
            </a:r>
            <a:r>
              <a:rPr lang="ru-RU" sz="1600" dirty="0" smtClean="0"/>
              <a:t> </a:t>
            </a:r>
            <a:r>
              <a:rPr lang="ru-RU" sz="1600" dirty="0" err="1" smtClean="0"/>
              <a:t>мікрокредитування</a:t>
            </a:r>
            <a:endParaRPr lang="ru-RU" sz="16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Стимулювання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бізнесу</a:t>
            </a:r>
            <a:endParaRPr lang="ru-RU" sz="1600" dirty="0" smtClean="0"/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600" dirty="0" err="1" smtClean="0"/>
              <a:t>Активізація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Центрів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підприємництва</a:t>
            </a:r>
            <a:endParaRPr lang="ru-RU" sz="1600" dirty="0" smtClean="0"/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600" dirty="0" err="1" smtClean="0"/>
              <a:t>Розвиток</a:t>
            </a:r>
            <a:r>
              <a:rPr lang="ru-RU" sz="1600" dirty="0" smtClean="0"/>
              <a:t> </a:t>
            </a:r>
            <a:r>
              <a:rPr lang="ru-RU" sz="1600" dirty="0" err="1" smtClean="0"/>
              <a:t>всього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ланцюга</a:t>
            </a:r>
            <a:r>
              <a:rPr lang="ru-RU" sz="1600" dirty="0" smtClean="0"/>
              <a:t> </a:t>
            </a:r>
            <a:r>
              <a:rPr lang="mr-IN" sz="1600" dirty="0" smtClean="0"/>
              <a:t>–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ідей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стартапів</a:t>
            </a:r>
            <a:r>
              <a:rPr lang="ru-RU" sz="1600" dirty="0" smtClean="0"/>
              <a:t> до </a:t>
            </a:r>
            <a:r>
              <a:rPr lang="ru-RU" sz="1600" dirty="0" err="1" smtClean="0"/>
              <a:t>успішних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компаній</a:t>
            </a:r>
            <a:endParaRPr lang="ru-RU" sz="1600" dirty="0" smtClean="0"/>
          </a:p>
          <a:p>
            <a:pPr lvl="1">
              <a:buClr>
                <a:srgbClr val="0070C0"/>
              </a:buClr>
              <a:buFont typeface="Wingdings" charset="2"/>
              <a:buChar char="ü"/>
            </a:pPr>
            <a:r>
              <a:rPr lang="ru-RU" sz="1600" dirty="0" err="1" smtClean="0"/>
              <a:t>Розвиток</a:t>
            </a:r>
            <a:r>
              <a:rPr lang="ru-RU" sz="1600" dirty="0" smtClean="0"/>
              <a:t> </a:t>
            </a:r>
            <a:r>
              <a:rPr lang="ru-RU" sz="1600" dirty="0" err="1" smtClean="0"/>
              <a:t>усіх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рівнів</a:t>
            </a:r>
            <a:r>
              <a:rPr lang="ru-RU" sz="1600" dirty="0" smtClean="0"/>
              <a:t> </a:t>
            </a:r>
            <a:r>
              <a:rPr lang="mr-IN" sz="1600" dirty="0" smtClean="0"/>
              <a:t>–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місцевого</a:t>
            </a:r>
            <a:r>
              <a:rPr lang="ru-RU" sz="1600" dirty="0" smtClean="0"/>
              <a:t>, </a:t>
            </a:r>
            <a:r>
              <a:rPr lang="ru-RU" sz="1600" dirty="0" err="1" smtClean="0"/>
              <a:t>регіонального</a:t>
            </a:r>
            <a:r>
              <a:rPr lang="ru-RU" sz="1600" dirty="0" smtClean="0"/>
              <a:t>, </a:t>
            </a:r>
            <a:r>
              <a:rPr lang="ru-RU" sz="1600" dirty="0" err="1" smtClean="0"/>
              <a:t>національного</a:t>
            </a:r>
            <a:r>
              <a:rPr lang="ru-RU" sz="1600" dirty="0" smtClean="0"/>
              <a:t>, </a:t>
            </a:r>
            <a:r>
              <a:rPr lang="ru-RU" sz="1600" dirty="0" err="1" smtClean="0"/>
              <a:t>міжнародного</a:t>
            </a:r>
            <a:endParaRPr lang="ru-RU" sz="16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Підготовка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перепідготовка</a:t>
            </a:r>
            <a:r>
              <a:rPr lang="ru-RU" sz="1600" dirty="0" smtClean="0"/>
              <a:t> </a:t>
            </a:r>
            <a:r>
              <a:rPr lang="ru-RU" sz="1600" dirty="0" err="1" smtClean="0"/>
              <a:t>кадрів</a:t>
            </a:r>
            <a:endParaRPr lang="ru-RU" sz="1600" dirty="0" smtClean="0"/>
          </a:p>
          <a:p>
            <a:pPr lvl="1"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Налагодження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ефективної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міжгалузевої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координації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безперервного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навчання</a:t>
            </a:r>
            <a:endParaRPr lang="ru-RU" sz="1600" dirty="0" smtClean="0"/>
          </a:p>
          <a:p>
            <a:pPr lvl="1"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Удосконалення</a:t>
            </a:r>
            <a:r>
              <a:rPr lang="ru-RU" sz="1600" dirty="0" smtClean="0"/>
              <a:t> процедур </a:t>
            </a:r>
            <a:r>
              <a:rPr lang="ru-RU" sz="1600" dirty="0" err="1" smtClean="0"/>
              <a:t>підтвердження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 неформального </a:t>
            </a:r>
            <a:r>
              <a:rPr lang="ru-RU" sz="1600" dirty="0" err="1" smtClean="0"/>
              <a:t>навчання</a:t>
            </a:r>
            <a:endParaRPr lang="ru-RU" sz="16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600" dirty="0" err="1" smtClean="0"/>
              <a:t>Системне</a:t>
            </a:r>
            <a:r>
              <a:rPr lang="ru-RU" sz="1600" dirty="0" smtClean="0"/>
              <a:t> </a:t>
            </a:r>
            <a:r>
              <a:rPr lang="ru-RU" sz="1600" dirty="0" err="1" smtClean="0"/>
              <a:t>впровадження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принципів</a:t>
            </a:r>
            <a:r>
              <a:rPr lang="ru-RU" sz="1600" dirty="0" smtClean="0"/>
              <a:t> і </a:t>
            </a:r>
            <a:r>
              <a:rPr lang="ru-RU" sz="1600" dirty="0" err="1" smtClean="0"/>
              <a:t>стандартів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корпоративної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соціальної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відповідальності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19484866"/>
      </p:ext>
    </p:extLst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1064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5002051"/>
      </p:ext>
    </p:extLst>
  </p:cSld>
  <p:clrMapOvr>
    <a:masterClrMapping/>
  </p:clrMapOvr>
  <p:transition spd="med">
    <p:split orient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5255230" cy="639762"/>
          </a:xfrm>
        </p:spPr>
        <p:txBody>
          <a:bodyPr/>
          <a:lstStyle/>
          <a:p>
            <a:r>
              <a:rPr lang="ru-RU" sz="1800" b="0" i="1" dirty="0" err="1" smtClean="0">
                <a:solidFill>
                  <a:srgbClr val="0070C0"/>
                </a:solidFill>
              </a:rPr>
              <a:t>Пропозиції</a:t>
            </a:r>
            <a:r>
              <a:rPr lang="ru-RU" sz="1800" b="0" i="1" dirty="0" smtClean="0">
                <a:solidFill>
                  <a:srgbClr val="0070C0"/>
                </a:solidFill>
              </a:rPr>
              <a:t> </a:t>
            </a:r>
            <a:r>
              <a:rPr lang="ru-RU" sz="1800" b="0" i="1" dirty="0" err="1" smtClean="0">
                <a:solidFill>
                  <a:srgbClr val="0070C0"/>
                </a:solidFill>
              </a:rPr>
              <a:t>бізнесу</a:t>
            </a:r>
            <a:r>
              <a:rPr lang="ru-RU" sz="1800" b="0" i="1" dirty="0" smtClean="0">
                <a:solidFill>
                  <a:srgbClr val="0070C0"/>
                </a:solidFill>
              </a:rPr>
              <a:t> </a:t>
            </a:r>
            <a:r>
              <a:rPr lang="ru-RU" sz="1800" b="0" i="1" dirty="0" err="1" smtClean="0">
                <a:solidFill>
                  <a:srgbClr val="0070C0"/>
                </a:solidFill>
              </a:rPr>
              <a:t>щодо</a:t>
            </a:r>
            <a:r>
              <a:rPr lang="ru-RU" sz="1800" b="0" i="1" dirty="0" smtClean="0">
                <a:solidFill>
                  <a:srgbClr val="0070C0"/>
                </a:solidFill>
              </a:rPr>
              <a:t> </a:t>
            </a:r>
            <a:r>
              <a:rPr lang="ru-RU" sz="1800" b="0" i="1" dirty="0" err="1" smtClean="0">
                <a:solidFill>
                  <a:srgbClr val="0070C0"/>
                </a:solidFill>
              </a:rPr>
              <a:t>участі</a:t>
            </a:r>
            <a:r>
              <a:rPr lang="ru-RU" sz="1800" b="0" i="1" dirty="0" smtClean="0">
                <a:solidFill>
                  <a:srgbClr val="0070C0"/>
                </a:solidFill>
              </a:rPr>
              <a:t> </a:t>
            </a:r>
            <a:r>
              <a:rPr lang="ru-RU" sz="1800" b="0" i="1" dirty="0" err="1" smtClean="0">
                <a:solidFill>
                  <a:srgbClr val="0070C0"/>
                </a:solidFill>
              </a:rPr>
              <a:t>організацій</a:t>
            </a:r>
            <a:r>
              <a:rPr lang="ru-RU" sz="1800" b="0" i="1" dirty="0" smtClean="0">
                <a:solidFill>
                  <a:srgbClr val="0070C0"/>
                </a:solidFill>
              </a:rPr>
              <a:t> </a:t>
            </a:r>
            <a:r>
              <a:rPr lang="ru-RU" sz="1800" b="0" i="1" dirty="0" err="1" smtClean="0">
                <a:solidFill>
                  <a:srgbClr val="0070C0"/>
                </a:solidFill>
              </a:rPr>
              <a:t>роботодавців</a:t>
            </a:r>
            <a:r>
              <a:rPr lang="ru-RU" sz="1800" b="0" i="1" dirty="0" smtClean="0">
                <a:solidFill>
                  <a:srgbClr val="0070C0"/>
                </a:solidFill>
              </a:rPr>
              <a:t> у </a:t>
            </a:r>
            <a:r>
              <a:rPr lang="ru-RU" sz="1800" b="0" i="1" dirty="0" err="1" smtClean="0">
                <a:solidFill>
                  <a:srgbClr val="0070C0"/>
                </a:solidFill>
              </a:rPr>
              <a:t>стабілізації</a:t>
            </a:r>
            <a:r>
              <a:rPr lang="ru-RU" sz="1800" b="0" i="1" dirty="0" smtClean="0">
                <a:solidFill>
                  <a:srgbClr val="0070C0"/>
                </a:solidFill>
              </a:rPr>
              <a:t> </a:t>
            </a:r>
            <a:r>
              <a:rPr lang="ru-RU" sz="1800" b="0" i="1" dirty="0" err="1" smtClean="0">
                <a:solidFill>
                  <a:srgbClr val="0070C0"/>
                </a:solidFill>
              </a:rPr>
              <a:t>макроекономічної</a:t>
            </a:r>
            <a:r>
              <a:rPr lang="ru-RU" sz="1800" b="0" i="1" dirty="0" smtClean="0">
                <a:solidFill>
                  <a:srgbClr val="0070C0"/>
                </a:solidFill>
              </a:rPr>
              <a:t> </a:t>
            </a:r>
            <a:r>
              <a:rPr lang="ru-RU" sz="1800" b="0" i="1" dirty="0" err="1" smtClean="0">
                <a:solidFill>
                  <a:srgbClr val="0070C0"/>
                </a:solidFill>
              </a:rPr>
              <a:t>політики</a:t>
            </a:r>
            <a:endParaRPr lang="ru-RU" sz="1800" b="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47356210"/>
              </p:ext>
            </p:extLst>
          </p:nvPr>
        </p:nvGraphicFramePr>
        <p:xfrm>
          <a:off x="457199" y="2174875"/>
          <a:ext cx="5810037" cy="4287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102849" y="1376737"/>
            <a:ext cx="2583951" cy="4749426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/>
              <a:t>Не </a:t>
            </a:r>
            <a:r>
              <a:rPr lang="ru-RU" sz="1800" dirty="0" err="1"/>
              <a:t>визначились</a:t>
            </a:r>
            <a:r>
              <a:rPr lang="ru-RU" sz="1800" dirty="0"/>
              <a:t> </a:t>
            </a:r>
            <a:r>
              <a:rPr lang="ru-RU" sz="1800" dirty="0" err="1"/>
              <a:t>із</a:t>
            </a:r>
            <a:r>
              <a:rPr lang="ru-RU" sz="1800" dirty="0"/>
              <a:t> </a:t>
            </a:r>
            <a:r>
              <a:rPr lang="ru-RU" sz="1800" dirty="0" err="1" smtClean="0"/>
              <a:t>пропозиціями</a:t>
            </a:r>
            <a:r>
              <a:rPr lang="ru-RU" sz="1800" dirty="0" smtClean="0"/>
              <a:t>  </a:t>
            </a:r>
            <a:r>
              <a:rPr lang="ru-RU" sz="1800" dirty="0" err="1"/>
              <a:t>або</a:t>
            </a:r>
            <a:r>
              <a:rPr lang="ru-RU" sz="1800" dirty="0"/>
              <a:t> не </a:t>
            </a:r>
            <a:r>
              <a:rPr lang="ru-RU" sz="1800" dirty="0" err="1"/>
              <a:t>надали</a:t>
            </a:r>
            <a:r>
              <a:rPr lang="ru-RU" sz="1800" dirty="0"/>
              <a:t> </a:t>
            </a:r>
            <a:r>
              <a:rPr lang="ru-RU" sz="1800" dirty="0" err="1" smtClean="0"/>
              <a:t>відповіді</a:t>
            </a:r>
            <a:endParaRPr lang="ru-RU" sz="1800" dirty="0" smtClean="0"/>
          </a:p>
          <a:p>
            <a:pPr>
              <a:buFont typeface="Wingdings" charset="2"/>
              <a:buChar char="ü"/>
            </a:pPr>
            <a:r>
              <a:rPr lang="ru-RU" sz="1800" dirty="0" err="1" smtClean="0"/>
              <a:t>щодо</a:t>
            </a:r>
            <a:r>
              <a:rPr lang="ru-RU" sz="1800" dirty="0" smtClean="0"/>
              <a:t> </a:t>
            </a:r>
            <a:r>
              <a:rPr lang="ru-RU" sz="1800" dirty="0" err="1" smtClean="0"/>
              <a:t>макроекономічної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стабілізації</a:t>
            </a:r>
            <a:r>
              <a:rPr lang="ru-RU" sz="1800" dirty="0" smtClean="0"/>
              <a:t> </a:t>
            </a:r>
            <a:r>
              <a:rPr lang="mr-IN" sz="1800" dirty="0" smtClean="0"/>
              <a:t>–</a:t>
            </a:r>
            <a:r>
              <a:rPr lang="ru-RU" sz="1800" dirty="0" smtClean="0"/>
              <a:t> 31,0%</a:t>
            </a:r>
          </a:p>
          <a:p>
            <a:pPr>
              <a:buFont typeface="Wingdings" charset="2"/>
              <a:buChar char="ü"/>
            </a:pPr>
            <a:r>
              <a:rPr lang="ru-RU" sz="1800" dirty="0" err="1" smtClean="0"/>
              <a:t>щодо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забезпеченні</a:t>
            </a:r>
            <a:r>
              <a:rPr lang="ru-RU" sz="1800" dirty="0" smtClean="0"/>
              <a:t> верховенства права та </a:t>
            </a:r>
            <a:r>
              <a:rPr lang="ru-RU" sz="1800" dirty="0" err="1" smtClean="0"/>
              <a:t>захисту</a:t>
            </a:r>
            <a:r>
              <a:rPr lang="ru-RU" sz="1800" dirty="0" smtClean="0"/>
              <a:t> прав </a:t>
            </a:r>
            <a:r>
              <a:rPr lang="ru-RU" sz="1800" dirty="0" err="1" smtClean="0"/>
              <a:t>власності</a:t>
            </a:r>
            <a:r>
              <a:rPr lang="ru-RU" sz="1800" dirty="0" smtClean="0"/>
              <a:t> </a:t>
            </a:r>
            <a:r>
              <a:rPr lang="mr-IN" sz="1800" dirty="0" smtClean="0"/>
              <a:t>–</a:t>
            </a:r>
            <a:r>
              <a:rPr lang="ru-RU" sz="1800" dirty="0" smtClean="0"/>
              <a:t> 46,2%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824587275"/>
      </p:ext>
    </p:extLst>
  </p:cSld>
  <p:clrMapOvr>
    <a:masterClrMapping/>
  </p:clrMapOvr>
  <p:transition spd="med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7964" y="575352"/>
            <a:ext cx="6873411" cy="842285"/>
          </a:xfrm>
        </p:spPr>
        <p:txBody>
          <a:bodyPr/>
          <a:lstStyle/>
          <a:p>
            <a:pPr algn="l"/>
            <a:r>
              <a:rPr lang="ru-RU" sz="2000" i="1" dirty="0" err="1" smtClean="0">
                <a:solidFill>
                  <a:srgbClr val="0070C0"/>
                </a:solidFill>
              </a:rPr>
              <a:t>Ключові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напрями</a:t>
            </a:r>
            <a:r>
              <a:rPr lang="ru-RU" sz="2000" i="1" dirty="0" smtClean="0">
                <a:solidFill>
                  <a:srgbClr val="0070C0"/>
                </a:solidFill>
              </a:rPr>
              <a:t/>
            </a:r>
            <a:br>
              <a:rPr lang="ru-RU" sz="2000" i="1" dirty="0" smtClean="0">
                <a:solidFill>
                  <a:srgbClr val="0070C0"/>
                </a:solidFill>
              </a:rPr>
            </a:br>
            <a:r>
              <a:rPr lang="ru-RU" sz="2000" i="1" dirty="0" err="1" smtClean="0">
                <a:solidFill>
                  <a:srgbClr val="0070C0"/>
                </a:solidFill>
              </a:rPr>
              <a:t>Підвищення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ефективності</a:t>
            </a:r>
            <a:r>
              <a:rPr lang="ru-RU" sz="2000" i="1" dirty="0" smtClean="0">
                <a:solidFill>
                  <a:srgbClr val="0070C0"/>
                </a:solidFill>
              </a:rPr>
              <a:t> державного </a:t>
            </a:r>
            <a:r>
              <a:rPr lang="ru-RU" sz="2000" i="1" dirty="0" err="1" smtClean="0">
                <a:solidFill>
                  <a:srgbClr val="0070C0"/>
                </a:solidFill>
              </a:rPr>
              <a:t>управління</a:t>
            </a:r>
            <a:endParaRPr lang="ru-RU" sz="2000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800" dirty="0" err="1" smtClean="0"/>
              <a:t>Формування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несприйняття</a:t>
            </a:r>
            <a:r>
              <a:rPr lang="ru-RU" sz="1800" dirty="0" smtClean="0"/>
              <a:t> </a:t>
            </a:r>
            <a:r>
              <a:rPr lang="ru-RU" sz="1800" dirty="0" err="1" smtClean="0"/>
              <a:t>корупції</a:t>
            </a:r>
            <a:r>
              <a:rPr lang="ru-RU" sz="1800" dirty="0" smtClean="0"/>
              <a:t>, </a:t>
            </a:r>
            <a:r>
              <a:rPr lang="ru-RU" sz="1800" dirty="0" err="1" smtClean="0"/>
              <a:t>протидії</a:t>
            </a:r>
            <a:r>
              <a:rPr lang="ru-RU" sz="1800" dirty="0" smtClean="0"/>
              <a:t> </a:t>
            </a:r>
            <a:r>
              <a:rPr lang="ru-RU" sz="1800" dirty="0" err="1" smtClean="0"/>
              <a:t>хабарництву</a:t>
            </a:r>
            <a:r>
              <a:rPr lang="ru-RU" sz="1800" dirty="0" smtClean="0"/>
              <a:t>, </a:t>
            </a:r>
            <a:r>
              <a:rPr lang="ru-RU" sz="1800" dirty="0" err="1" smtClean="0"/>
              <a:t>скорочення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масштабів</a:t>
            </a:r>
            <a:r>
              <a:rPr lang="ru-RU" sz="1800" dirty="0" smtClean="0"/>
              <a:t> </a:t>
            </a:r>
            <a:r>
              <a:rPr lang="ru-RU" sz="1800" dirty="0" err="1" smtClean="0"/>
              <a:t>виведення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капіталу</a:t>
            </a:r>
            <a:endParaRPr lang="ru-RU" sz="18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800" dirty="0" err="1" smtClean="0"/>
              <a:t>Формування</a:t>
            </a:r>
            <a:r>
              <a:rPr lang="ru-RU" sz="1800" dirty="0" smtClean="0"/>
              <a:t> правового та </a:t>
            </a:r>
            <a:r>
              <a:rPr lang="ru-RU" sz="1800" dirty="0" err="1" smtClean="0"/>
              <a:t>інвестиціного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забезпечення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антикорупційної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політики</a:t>
            </a:r>
            <a:endParaRPr lang="ru-RU" sz="18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800" dirty="0" err="1" smtClean="0"/>
              <a:t>Посилення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взаємодії</a:t>
            </a:r>
            <a:r>
              <a:rPr lang="ru-RU" sz="1800" dirty="0"/>
              <a:t>,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розбудова</a:t>
            </a:r>
            <a:r>
              <a:rPr lang="ru-RU" sz="1800" dirty="0" smtClean="0"/>
              <a:t>  </a:t>
            </a:r>
            <a:r>
              <a:rPr lang="ru-RU" sz="1800" dirty="0" err="1"/>
              <a:t>партнерських</a:t>
            </a:r>
            <a:r>
              <a:rPr lang="ru-RU" sz="1800" dirty="0"/>
              <a:t> </a:t>
            </a:r>
            <a:r>
              <a:rPr lang="ru-RU" sz="1800" dirty="0" err="1" smtClean="0"/>
              <a:t>відносин</a:t>
            </a:r>
            <a:r>
              <a:rPr lang="ru-RU" sz="1800" dirty="0" smtClean="0"/>
              <a:t> </a:t>
            </a:r>
            <a:r>
              <a:rPr lang="ru-RU" sz="1800" dirty="0" err="1" smtClean="0"/>
              <a:t>влади</a:t>
            </a:r>
            <a:r>
              <a:rPr lang="ru-RU" sz="1800" dirty="0" smtClean="0"/>
              <a:t> з </a:t>
            </a:r>
            <a:r>
              <a:rPr lang="ru-RU" sz="1800" dirty="0" err="1" smtClean="0"/>
              <a:t>бізнесом</a:t>
            </a:r>
            <a:r>
              <a:rPr lang="ru-RU" sz="1800" dirty="0" smtClean="0"/>
              <a:t> і </a:t>
            </a:r>
            <a:r>
              <a:rPr lang="ru-RU" sz="1800" dirty="0" err="1" smtClean="0"/>
              <a:t>населенням</a:t>
            </a:r>
            <a:endParaRPr lang="ru-RU" sz="18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800" dirty="0" err="1" smtClean="0"/>
              <a:t>Активізація</a:t>
            </a:r>
            <a:r>
              <a:rPr lang="ru-RU" sz="1800" dirty="0" smtClean="0"/>
              <a:t> </a:t>
            </a:r>
            <a:r>
              <a:rPr lang="ru-RU" sz="1800" dirty="0" err="1" smtClean="0"/>
              <a:t>інститутів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громадянського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суспільства</a:t>
            </a:r>
            <a:r>
              <a:rPr lang="ru-RU" sz="1800" dirty="0" smtClean="0"/>
              <a:t> </a:t>
            </a:r>
            <a:r>
              <a:rPr lang="ru-RU" sz="1800" dirty="0" err="1" smtClean="0"/>
              <a:t>щодо</a:t>
            </a:r>
            <a:r>
              <a:rPr lang="ru-RU" sz="1800" dirty="0" smtClean="0"/>
              <a:t> контролю, </a:t>
            </a:r>
            <a:r>
              <a:rPr lang="ru-RU" sz="1800" dirty="0" err="1" smtClean="0"/>
              <a:t>зокрема</a:t>
            </a:r>
            <a:r>
              <a:rPr lang="ru-RU" sz="1800" dirty="0" smtClean="0"/>
              <a:t> над </a:t>
            </a:r>
            <a:r>
              <a:rPr lang="ru-RU" sz="1800" dirty="0" err="1" smtClean="0"/>
              <a:t>державними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закупівлями</a:t>
            </a:r>
            <a:endParaRPr lang="ru-RU" sz="1800" dirty="0" smtClean="0"/>
          </a:p>
          <a:p>
            <a:pPr>
              <a:buClr>
                <a:srgbClr val="0070C0"/>
              </a:buClr>
              <a:buFont typeface="Wingdings" charset="2"/>
              <a:buChar char="Ø"/>
            </a:pPr>
            <a:r>
              <a:rPr lang="ru-RU" sz="1800" dirty="0" err="1" smtClean="0"/>
              <a:t>Поліпшення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якості</a:t>
            </a:r>
            <a:r>
              <a:rPr lang="ru-RU" sz="1800" dirty="0" smtClean="0"/>
              <a:t> державного </a:t>
            </a:r>
            <a:r>
              <a:rPr lang="ru-RU" sz="1800" dirty="0" err="1" smtClean="0"/>
              <a:t>управління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3794194"/>
      </p:ext>
    </p:extLst>
  </p:cSld>
  <p:clrMapOvr>
    <a:masterClrMapping/>
  </p:clrMapOvr>
  <p:transition spd="med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i="1" dirty="0" err="1" smtClean="0">
                <a:solidFill>
                  <a:srgbClr val="0070C0"/>
                </a:solidFill>
              </a:rPr>
              <a:t>Оцінка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обтяжливості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окремих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видів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витрат</a:t>
            </a:r>
            <a:endParaRPr 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728379"/>
              </p:ext>
            </p:extLst>
          </p:nvPr>
        </p:nvGraphicFramePr>
        <p:xfrm>
          <a:off x="457200" y="1333072"/>
          <a:ext cx="8501869" cy="5039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00375"/>
                <a:gridCol w="971642"/>
                <a:gridCol w="971642"/>
                <a:gridCol w="971642"/>
                <a:gridCol w="971642"/>
                <a:gridCol w="971642"/>
                <a:gridCol w="971642"/>
                <a:gridCol w="971642"/>
              </a:tblGrid>
              <a:tr h="370840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r>
                        <a:rPr lang="uk-UA" sz="1400" b="0" dirty="0" smtClean="0">
                          <a:solidFill>
                            <a:schemeClr val="tx1"/>
                          </a:solidFill>
                        </a:rPr>
                        <a:t>е обтяжує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Обтяжує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Немає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витрат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Разом 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Ніколи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Іноді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Разом 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Завжди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Іноді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Орендні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ставки 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13,6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0,6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13,0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62,0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38,2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23,8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24,4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Кредитні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ставки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14,4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4,5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9,9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61,8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29,4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32,4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23,8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Страхування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32,3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4,2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28,1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37,3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27,1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10,2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30,4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Ліцензування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28,7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3,7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25,0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41,7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29,7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12,0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29,6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Комунальні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послуги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19,5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2,3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17,2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78,8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41,7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37,1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1,7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Транспортні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витрати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26,7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5,2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21,5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64,2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45,0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19,2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9,1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Охорона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43,9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15,1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28,8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41,6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30,6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11,0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14,5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Оновлення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устаткування</a:t>
                      </a:r>
                      <a:endParaRPr lang="ru-RU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19,7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1,9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17,8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68,1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41,5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26,6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12,2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Умови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праці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51,0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12,4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38,6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44,0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34,0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Професійна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підготовка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48,2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9,0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39,2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26,0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22,8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25,8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1430099"/>
      </p:ext>
    </p:extLst>
  </p:cSld>
  <p:clrMapOvr>
    <a:masterClrMapping/>
  </p:clrMapOvr>
  <p:transition spd="med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95900"/>
            <a:ext cx="8229600" cy="821737"/>
          </a:xfrm>
        </p:spPr>
        <p:txBody>
          <a:bodyPr/>
          <a:lstStyle/>
          <a:p>
            <a:r>
              <a:rPr lang="ru-RU" sz="2000" i="1" dirty="0" err="1" smtClean="0">
                <a:solidFill>
                  <a:srgbClr val="0070C0"/>
                </a:solidFill>
              </a:rPr>
              <a:t>Форми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тиску</a:t>
            </a:r>
            <a:r>
              <a:rPr lang="ru-RU" sz="2000" i="1" dirty="0" smtClean="0">
                <a:solidFill>
                  <a:srgbClr val="0070C0"/>
                </a:solidFill>
              </a:rPr>
              <a:t> на </a:t>
            </a:r>
            <a:r>
              <a:rPr lang="ru-RU" sz="2000" i="1" dirty="0" err="1" smtClean="0">
                <a:solidFill>
                  <a:srgbClr val="0070C0"/>
                </a:solidFill>
              </a:rPr>
              <a:t>підприємства</a:t>
            </a:r>
            <a:r>
              <a:rPr lang="ru-RU" sz="2000" i="1" dirty="0" smtClean="0">
                <a:solidFill>
                  <a:srgbClr val="0070C0"/>
                </a:solidFill>
              </a:rPr>
              <a:t> з боку </a:t>
            </a:r>
            <a:r>
              <a:rPr lang="ru-RU" sz="2000" i="1" dirty="0" err="1" smtClean="0">
                <a:solidFill>
                  <a:srgbClr val="0070C0"/>
                </a:solidFill>
              </a:rPr>
              <a:t>владних</a:t>
            </a:r>
            <a:r>
              <a:rPr lang="ru-RU" sz="2000" i="1" dirty="0" smtClean="0">
                <a:solidFill>
                  <a:srgbClr val="0070C0"/>
                </a:solidFill>
              </a:rPr>
              <a:t> структур</a:t>
            </a:r>
            <a:endParaRPr 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83170"/>
              </p:ext>
            </p:extLst>
          </p:nvPr>
        </p:nvGraphicFramePr>
        <p:xfrm>
          <a:off x="457200" y="1156138"/>
          <a:ext cx="8229600" cy="497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8032113"/>
      </p:ext>
    </p:extLst>
  </p:cSld>
  <p:clrMapOvr>
    <a:masterClrMapping/>
  </p:clrMapOvr>
  <p:transition spd="med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2212747"/>
              </p:ext>
            </p:extLst>
          </p:nvPr>
        </p:nvGraphicFramePr>
        <p:xfrm>
          <a:off x="457200" y="1600200"/>
          <a:ext cx="8229599" cy="33073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57919"/>
                <a:gridCol w="1174336"/>
                <a:gridCol w="1174336"/>
                <a:gridCol w="1174336"/>
                <a:gridCol w="1174336"/>
                <a:gridCol w="1174336"/>
              </a:tblGrid>
              <a:tr h="711485">
                <a:tc gridSpan="6">
                  <a:txBody>
                    <a:bodyPr/>
                    <a:lstStyle/>
                    <a:p>
                      <a:pPr algn="ctr"/>
                      <a:r>
                        <a:rPr lang="uk-UA" b="0" i="1" dirty="0" smtClean="0">
                          <a:solidFill>
                            <a:srgbClr val="0070C0"/>
                          </a:solidFill>
                        </a:rPr>
                        <a:t>Індекс сприйняття корупції</a:t>
                      </a:r>
                      <a:endParaRPr lang="ru-RU" b="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Україна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Німеччина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79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79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Угорщина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Польща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Румунія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Туреччина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70563" y="5722706"/>
            <a:ext cx="70377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err="1" smtClean="0"/>
              <a:t>Джерело</a:t>
            </a:r>
            <a:r>
              <a:rPr lang="ru-RU" sz="1400" i="1" dirty="0" smtClean="0"/>
              <a:t>: </a:t>
            </a:r>
            <a:r>
              <a:rPr lang="en-US" sz="1400" i="1" dirty="0" smtClean="0"/>
              <a:t>Transparency International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2114777708"/>
      </p:ext>
    </p:extLst>
  </p:cSld>
  <p:clrMapOvr>
    <a:masterClrMapping/>
  </p:clrMapOvr>
  <p:transition spd="med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609" y="1181528"/>
            <a:ext cx="7520684" cy="914400"/>
          </a:xfrm>
        </p:spPr>
        <p:txBody>
          <a:bodyPr/>
          <a:lstStyle/>
          <a:p>
            <a:r>
              <a:rPr lang="ru-RU" sz="2000" i="1" dirty="0" err="1" smtClean="0">
                <a:solidFill>
                  <a:srgbClr val="0070C0"/>
                </a:solidFill>
              </a:rPr>
              <a:t>Оцінка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поширеності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незаконних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складових</a:t>
            </a:r>
            <a:r>
              <a:rPr lang="ru-RU" sz="2000" i="1" dirty="0" smtClean="0">
                <a:solidFill>
                  <a:srgbClr val="0070C0"/>
                </a:solidFill>
              </a:rPr>
              <a:t> у </a:t>
            </a:r>
            <a:r>
              <a:rPr lang="ru-RU" sz="2000" i="1" dirty="0" err="1" smtClean="0">
                <a:solidFill>
                  <a:srgbClr val="0070C0"/>
                </a:solidFill>
              </a:rPr>
              <a:t>відносинах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бізнесу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із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владою</a:t>
            </a:r>
            <a:r>
              <a:rPr lang="ru-RU" sz="2000" i="1" dirty="0" smtClean="0">
                <a:solidFill>
                  <a:srgbClr val="0070C0"/>
                </a:solidFill>
              </a:rPr>
              <a:t>, % тих, </a:t>
            </a:r>
            <a:r>
              <a:rPr lang="ru-RU" sz="2000" i="1" dirty="0" err="1" smtClean="0">
                <a:solidFill>
                  <a:srgbClr val="0070C0"/>
                </a:solidFill>
              </a:rPr>
              <a:t>хто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відповів</a:t>
            </a:r>
            <a:endParaRPr 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976956"/>
              </p:ext>
            </p:extLst>
          </p:nvPr>
        </p:nvGraphicFramePr>
        <p:xfrm>
          <a:off x="1099335" y="2866231"/>
          <a:ext cx="7438490" cy="219456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476072"/>
                <a:gridCol w="1407559"/>
                <a:gridCol w="1810154"/>
                <a:gridCol w="1744705"/>
              </a:tblGrid>
              <a:tr h="774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</a:rPr>
                        <a:t>Надання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</a:rPr>
                        <a:t>хабарiв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Оплата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нав'язаних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рахункiв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платежiв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</a:rPr>
                        <a:t>Примусове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</a:rPr>
                        <a:t>надання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рiзних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послуг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Наявні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70,9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65,4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66,3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</a:rPr>
                        <a:t>Завжди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600" b="0" dirty="0" smtClean="0">
                          <a:solidFill>
                            <a:schemeClr val="tx1"/>
                          </a:solidFill>
                          <a:effectLst/>
                        </a:rPr>
                        <a:t>8,9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6,1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6,8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      Часто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25,0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28,6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22,2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</a:rPr>
                        <a:t>Iнколи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37,0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30,7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37,3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</a:rPr>
                        <a:t>Відсутні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29,1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34,5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33,6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06867" y="5784351"/>
            <a:ext cx="7530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 </a:t>
            </a:r>
            <a:r>
              <a:rPr lang="ru-RU" dirty="0" err="1" smtClean="0"/>
              <a:t>відповіли</a:t>
            </a:r>
            <a:r>
              <a:rPr lang="ru-RU" dirty="0" smtClean="0"/>
              <a:t> про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хабарів</a:t>
            </a:r>
            <a:r>
              <a:rPr lang="ru-RU" dirty="0" smtClean="0"/>
              <a:t> 10,0% </a:t>
            </a:r>
            <a:r>
              <a:rPr lang="ru-RU" dirty="0" err="1" smtClean="0"/>
              <a:t>респондентів</a:t>
            </a:r>
            <a:r>
              <a:rPr lang="ru-RU" dirty="0" smtClean="0"/>
              <a:t>, про оплату </a:t>
            </a:r>
            <a:r>
              <a:rPr lang="ru-RU" dirty="0" err="1" smtClean="0"/>
              <a:t>нав’язаних</a:t>
            </a:r>
            <a:r>
              <a:rPr lang="ru-RU" dirty="0" smtClean="0"/>
              <a:t> </a:t>
            </a:r>
            <a:r>
              <a:rPr lang="ru-RU" dirty="0" err="1" smtClean="0"/>
              <a:t>рахунків</a:t>
            </a:r>
            <a:r>
              <a:rPr lang="ru-RU" dirty="0" smtClean="0"/>
              <a:t>, </a:t>
            </a:r>
            <a:r>
              <a:rPr lang="ru-RU" dirty="0" err="1" smtClean="0"/>
              <a:t>платежів</a:t>
            </a:r>
            <a:r>
              <a:rPr lang="ru-RU" dirty="0" smtClean="0"/>
              <a:t> </a:t>
            </a:r>
            <a:r>
              <a:rPr lang="mr-IN" dirty="0" smtClean="0"/>
              <a:t>–</a:t>
            </a:r>
            <a:r>
              <a:rPr lang="ru-RU" dirty="0" smtClean="0"/>
              <a:t> 10,2% і про </a:t>
            </a:r>
            <a:r>
              <a:rPr lang="ru-RU" dirty="0" err="1" smtClean="0"/>
              <a:t>примусове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mr-IN" dirty="0" smtClean="0"/>
              <a:t>–</a:t>
            </a:r>
            <a:r>
              <a:rPr lang="ru-RU" dirty="0" smtClean="0"/>
              <a:t> 10,5%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608368"/>
      </p:ext>
    </p:extLst>
  </p:cSld>
  <p:clrMapOvr>
    <a:masterClrMapping/>
  </p:clrMapOvr>
  <p:transition spd="med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157" y="770562"/>
            <a:ext cx="6822042" cy="647076"/>
          </a:xfrm>
        </p:spPr>
        <p:txBody>
          <a:bodyPr/>
          <a:lstStyle/>
          <a:p>
            <a:r>
              <a:rPr lang="ru-RU" sz="2000" i="1" dirty="0" err="1" smtClean="0">
                <a:solidFill>
                  <a:srgbClr val="0070C0"/>
                </a:solidFill>
              </a:rPr>
              <a:t>Галузева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диференціація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поширеності</a:t>
            </a:r>
            <a:r>
              <a:rPr lang="ru-RU" sz="2000" i="1" dirty="0" smtClean="0">
                <a:solidFill>
                  <a:srgbClr val="0070C0"/>
                </a:solidFill>
              </a:rPr>
              <a:t> практики </a:t>
            </a:r>
            <a:r>
              <a:rPr lang="ru-RU" sz="2000" i="1" dirty="0" err="1" smtClean="0">
                <a:solidFill>
                  <a:srgbClr val="0070C0"/>
                </a:solidFill>
              </a:rPr>
              <a:t>вимушених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хабарів</a:t>
            </a:r>
            <a:r>
              <a:rPr lang="ru-RU" sz="2000" i="1" dirty="0" smtClean="0">
                <a:solidFill>
                  <a:srgbClr val="0070C0"/>
                </a:solidFill>
              </a:rPr>
              <a:t> для </a:t>
            </a:r>
            <a:r>
              <a:rPr lang="ru-RU" sz="2000" i="1" dirty="0" err="1" smtClean="0">
                <a:solidFill>
                  <a:srgbClr val="0070C0"/>
                </a:solidFill>
              </a:rPr>
              <a:t>вирішення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поточних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питань</a:t>
            </a:r>
            <a:endParaRPr 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861082"/>
              </p:ext>
            </p:extLst>
          </p:nvPr>
        </p:nvGraphicFramePr>
        <p:xfrm>
          <a:off x="513708" y="2147298"/>
          <a:ext cx="8173092" cy="3413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02795"/>
                <a:gridCol w="2311686"/>
                <a:gridCol w="1623317"/>
                <a:gridCol w="1135294"/>
              </a:tblGrid>
              <a:tr h="329563">
                <a:tc>
                  <a:txBody>
                    <a:bodyPr/>
                    <a:lstStyle/>
                    <a:p>
                      <a:pPr algn="l"/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Щоразу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/в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більшості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випадків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</a:rPr>
                        <a:t>деяких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</a:rPr>
                        <a:t>випадках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Ніколи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4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Сільське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лісове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та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рибне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господарство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,6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58,3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4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Промисловість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40,9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57,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8%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1,3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4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Будівництво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31,1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69,0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4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Торгівля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готелі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ресторани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26,1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73,7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4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Транспорт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48,6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51,3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4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Інформація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фінанси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56,4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43,6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4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Професійна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наукова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та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технічна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діяльність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19,0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81,0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97527"/>
      </p:ext>
    </p:extLst>
  </p:cSld>
  <p:clrMapOvr>
    <a:masterClrMapping/>
  </p:clrMapOvr>
  <p:transition spd="med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156602"/>
              </p:ext>
            </p:extLst>
          </p:nvPr>
        </p:nvGraphicFramePr>
        <p:xfrm>
          <a:off x="518845" y="1089059"/>
          <a:ext cx="8229599" cy="55998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96993"/>
                <a:gridCol w="1344202"/>
                <a:gridCol w="1344202"/>
                <a:gridCol w="1344202"/>
              </a:tblGrid>
              <a:tr h="616451">
                <a:tc gridSpan="4">
                  <a:txBody>
                    <a:bodyPr/>
                    <a:lstStyle/>
                    <a:p>
                      <a:pPr algn="ctr"/>
                      <a:r>
                        <a:rPr lang="ru-RU" b="0" i="1" dirty="0" err="1" smtClean="0">
                          <a:solidFill>
                            <a:srgbClr val="0070C0"/>
                          </a:solidFill>
                        </a:rPr>
                        <a:t>Оцінка</a:t>
                      </a:r>
                      <a:r>
                        <a:rPr lang="ru-RU" b="0" i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b="0" i="1" dirty="0" err="1" smtClean="0">
                          <a:solidFill>
                            <a:srgbClr val="0070C0"/>
                          </a:solidFill>
                        </a:rPr>
                        <a:t>підприємцями</a:t>
                      </a:r>
                      <a:r>
                        <a:rPr lang="ru-RU" b="0" i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b="0" i="1" dirty="0" err="1" smtClean="0">
                          <a:solidFill>
                            <a:srgbClr val="0070C0"/>
                          </a:solidFill>
                        </a:rPr>
                        <a:t>можливостей</a:t>
                      </a:r>
                      <a:r>
                        <a:rPr lang="ru-RU" b="0" i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b="0" i="1" dirty="0" err="1" smtClean="0">
                          <a:solidFill>
                            <a:srgbClr val="0070C0"/>
                          </a:solidFill>
                        </a:rPr>
                        <a:t>впливу</a:t>
                      </a:r>
                      <a:r>
                        <a:rPr lang="ru-RU" b="0" i="1" dirty="0" smtClean="0">
                          <a:solidFill>
                            <a:srgbClr val="0070C0"/>
                          </a:solidFill>
                        </a:rPr>
                        <a:t> на </a:t>
                      </a:r>
                      <a:r>
                        <a:rPr lang="ru-RU" b="0" i="1" dirty="0" err="1" smtClean="0">
                          <a:solidFill>
                            <a:srgbClr val="0070C0"/>
                          </a:solidFill>
                        </a:rPr>
                        <a:t>рішення</a:t>
                      </a:r>
                      <a:r>
                        <a:rPr lang="ru-RU" b="0" i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b="0" i="1" dirty="0" err="1" smtClean="0">
                          <a:solidFill>
                            <a:srgbClr val="0070C0"/>
                          </a:solidFill>
                        </a:rPr>
                        <a:t>органів</a:t>
                      </a:r>
                      <a:r>
                        <a:rPr lang="ru-RU" b="0" i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b="0" i="1" dirty="0" err="1" smtClean="0">
                          <a:solidFill>
                            <a:srgbClr val="0070C0"/>
                          </a:solidFill>
                        </a:rPr>
                        <a:t>влади</a:t>
                      </a:r>
                      <a:endParaRPr lang="ru-RU" b="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571"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Малий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бізнес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Середній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бізнес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Великий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бізнес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88"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Можливостей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впливу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замало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,4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39,0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7,8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88"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Акції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протесту,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інформаційні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кампанії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9,8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16,6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571"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Прозорі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та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легітимні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форми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прямої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участі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в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прийнятті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рішень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4,2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6,7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88"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Звернення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до суду та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скарги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3,0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2,3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571"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Персоналізовані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форми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прямої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участі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в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прийнятті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рішень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3,0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8,6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34,9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571"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Внесення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змін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у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діяльність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підприємства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2,9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4,6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11,2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88"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Протизаконні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форми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впливу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2,5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4,6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20,3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88"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Інші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форми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2,3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2,5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4,0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88"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Невизначеність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відсутність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відповіді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7,9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15,1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9,4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6717"/>
      </p:ext>
    </p:extLst>
  </p:cSld>
  <p:clrMapOvr>
    <a:masterClrMapping/>
  </p:clrMapOvr>
  <p:transition spd="med">
    <p:split orient="vert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1191</Words>
  <Application>Microsoft Office PowerPoint</Application>
  <PresentationFormat>Экран (4:3)</PresentationFormat>
  <Paragraphs>423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Оформление по умолчанию</vt:lpstr>
      <vt:lpstr>Національне дослідження з питань створення сприятливого середовища для сталого підприємництва </vt:lpstr>
      <vt:lpstr>Презентация PowerPoint</vt:lpstr>
      <vt:lpstr>Ключові напрями Підвищення ефективності державного управління</vt:lpstr>
      <vt:lpstr>Оцінка обтяжливості окремих видів витрат</vt:lpstr>
      <vt:lpstr>Форми тиску на підприємства з боку владних структур</vt:lpstr>
      <vt:lpstr>Презентация PowerPoint</vt:lpstr>
      <vt:lpstr>Оцінка поширеності незаконних складових у відносинах бізнесу із владою, % тих, хто відповів</vt:lpstr>
      <vt:lpstr>Галузева диференціація поширеності практики вимушених хабарів для вирішення поточних питань</vt:lpstr>
      <vt:lpstr>Презентация PowerPoint</vt:lpstr>
      <vt:lpstr>Ключові напрями Стабілізація макроекономічної політики </vt:lpstr>
      <vt:lpstr>Оцінка зусиль держави для заохочення підприємців розширювати бізнес, %</vt:lpstr>
      <vt:lpstr>Оцінка ефективності інструментів державного впливу на конкурентоспроможність</vt:lpstr>
      <vt:lpstr>Ключові напрями Адекватне законодавство та ефективне регуляторне забезпечення</vt:lpstr>
      <vt:lpstr>Рейтинги країн за легкістю ведення бізнесу  (Doing Business, 2017)</vt:lpstr>
      <vt:lpstr>Оцінка ефективності судового захисту прав власності</vt:lpstr>
      <vt:lpstr>Оцінка ефективності антимонопольного законодавства</vt:lpstr>
      <vt:lpstr>Ключові напрями Створення умов для чесної конкуренції</vt:lpstr>
      <vt:lpstr>Оцінка дієвості конкурентної боротьби як стимулу запровадження інновацій, % тих, хто визначився</vt:lpstr>
      <vt:lpstr>Ключові напрями Розвиток підприємницької культури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Національне дослідження з питань створення сприятливого середовища для сталого підприємництва </dc:title>
  <cp:lastModifiedBy>User</cp:lastModifiedBy>
  <cp:revision>2</cp:revision>
  <dcterms:modified xsi:type="dcterms:W3CDTF">2017-11-14T10:05:44Z</dcterms:modified>
</cp:coreProperties>
</file>