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2"/>
  </p:notesMasterIdLst>
  <p:handoutMasterIdLst>
    <p:handoutMasterId r:id="rId23"/>
  </p:handoutMasterIdLst>
  <p:sldIdLst>
    <p:sldId id="480" r:id="rId2"/>
    <p:sldId id="494" r:id="rId3"/>
    <p:sldId id="481" r:id="rId4"/>
    <p:sldId id="504" r:id="rId5"/>
    <p:sldId id="495" r:id="rId6"/>
    <p:sldId id="497" r:id="rId7"/>
    <p:sldId id="493" r:id="rId8"/>
    <p:sldId id="492" r:id="rId9"/>
    <p:sldId id="496" r:id="rId10"/>
    <p:sldId id="482" r:id="rId11"/>
    <p:sldId id="498" r:id="rId12"/>
    <p:sldId id="499" r:id="rId13"/>
    <p:sldId id="483" r:id="rId14"/>
    <p:sldId id="490" r:id="rId15"/>
    <p:sldId id="500" r:id="rId16"/>
    <p:sldId id="501" r:id="rId17"/>
    <p:sldId id="485" r:id="rId18"/>
    <p:sldId id="502" r:id="rId19"/>
    <p:sldId id="486" r:id="rId20"/>
    <p:sldId id="491" r:id="rId21"/>
  </p:sldIdLst>
  <p:sldSz cx="9144000" cy="6858000" type="screen4x3"/>
  <p:notesSz cx="6794500" cy="99218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33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tx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numFmt formatCode="#,##0.0" sourceLinked="0"/>
              <c:spPr>
                <a:solidFill>
                  <a:schemeClr val="accent1">
                    <a:tint val="40000"/>
                    <a:hueOff val="0"/>
                    <a:satOff val="0"/>
                    <a:lumOff val="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" sourceLinked="0"/>
              <c:spPr>
                <a:solidFill>
                  <a:schemeClr val="accent1">
                    <a:tint val="40000"/>
                    <a:hueOff val="0"/>
                    <a:satOff val="0"/>
                    <a:lumOff val="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183629824049801"/>
                  <c:y val="3.0285930309196098E-2"/>
                </c:manualLayout>
              </c:layout>
              <c:numFmt formatCode="#,##0.0" sourceLinked="0"/>
              <c:spPr>
                <a:solidFill>
                  <a:schemeClr val="accent1">
                    <a:tint val="40000"/>
                    <a:hueOff val="0"/>
                    <a:satOff val="0"/>
                    <a:lumOff val="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7498772722854098"/>
                  <c:y val="0.140231487769175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07198405754899E-2"/>
                  <c:y val="5.0175401532185401E-2"/>
                </c:manualLayout>
              </c:layout>
              <c:numFmt formatCode="#,##0.0" sourceLinked="0"/>
              <c:spPr>
                <a:solidFill>
                  <a:schemeClr val="accent1">
                    <a:tint val="40000"/>
                    <a:hueOff val="0"/>
                    <a:satOff val="0"/>
                    <a:lumOff val="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Обтяжливі закони та законна діяльність державних структур</c:v>
                </c:pt>
                <c:pt idx="1">
                  <c:v>Незаконні форми тиску</c:v>
                </c:pt>
                <c:pt idx="2">
                  <c:v>Рейдерство</c:v>
                </c:pt>
                <c:pt idx="3">
                  <c:v>Вплив загальних економічних чинників</c:v>
                </c:pt>
                <c:pt idx="4">
                  <c:v>Інше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</c:v>
                </c:pt>
                <c:pt idx="1">
                  <c:v>36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Докладає</c:v>
                </c:pt>
              </c:strCache>
            </c:strRef>
          </c:tx>
          <c:spPr>
            <a:solidFill>
              <a:srgbClr val="6699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середньому</c:v>
                </c:pt>
                <c:pt idx="1">
                  <c:v>Малий бізнес</c:v>
                </c:pt>
                <c:pt idx="2">
                  <c:v>Середній бізнес</c:v>
                </c:pt>
                <c:pt idx="3">
                  <c:v>Великий бізнес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11.6</c:v>
                </c:pt>
                <c:pt idx="1">
                  <c:v>10.9</c:v>
                </c:pt>
                <c:pt idx="2">
                  <c:v>17</c:v>
                </c:pt>
                <c:pt idx="3">
                  <c:v>19.100000000000001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Скоріше не докладає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середньому</c:v>
                </c:pt>
                <c:pt idx="1">
                  <c:v>Малий бізнес</c:v>
                </c:pt>
                <c:pt idx="2">
                  <c:v>Середній бізнес</c:v>
                </c:pt>
                <c:pt idx="3">
                  <c:v>Великий бізнес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41.8</c:v>
                </c:pt>
                <c:pt idx="1">
                  <c:v>41.8</c:v>
                </c:pt>
                <c:pt idx="2">
                  <c:v>41</c:v>
                </c:pt>
                <c:pt idx="3">
                  <c:v>42.9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Зовсім не докладає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середньому</c:v>
                </c:pt>
                <c:pt idx="1">
                  <c:v>Малий бізнес</c:v>
                </c:pt>
                <c:pt idx="2">
                  <c:v>Середній бізнес</c:v>
                </c:pt>
                <c:pt idx="3">
                  <c:v>Великий бізнес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46.7</c:v>
                </c:pt>
                <c:pt idx="1">
                  <c:v>47.4</c:v>
                </c:pt>
                <c:pt idx="2">
                  <c:v>42</c:v>
                </c:pt>
                <c:pt idx="3">
                  <c:v>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739072"/>
        <c:axId val="176740608"/>
      </c:barChart>
      <c:catAx>
        <c:axId val="17673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740608"/>
        <c:crosses val="autoZero"/>
        <c:auto val="1"/>
        <c:lblAlgn val="ctr"/>
        <c:lblOffset val="100"/>
        <c:noMultiLvlLbl val="0"/>
      </c:catAx>
      <c:valAx>
        <c:axId val="176740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739072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Суттєво впливає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Відсоткова ставка</c:v>
                </c:pt>
                <c:pt idx="1">
                  <c:v>Курсова політика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28.6</c:v>
                </c:pt>
                <c:pt idx="1">
                  <c:v>40.4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Радше впливає</c:v>
                </c:pt>
              </c:strCache>
            </c:strRef>
          </c:tx>
          <c:spPr>
            <a:solidFill>
              <a:srgbClr val="66FF6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alpha val="99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Відсоткова ставка</c:v>
                </c:pt>
                <c:pt idx="1">
                  <c:v>Курсова політика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32.200000000000003</c:v>
                </c:pt>
                <c:pt idx="1">
                  <c:v>40.700000000000003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Радше не впливає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Відсоткова ставка</c:v>
                </c:pt>
                <c:pt idx="1">
                  <c:v>Курсова політика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12.7</c:v>
                </c:pt>
                <c:pt idx="1">
                  <c:v>12.8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Зовсім не впливає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0925925925925902E-2"/>
                  <c:y val="6.4304172298213199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Відсоткова ставка</c:v>
                </c:pt>
                <c:pt idx="1">
                  <c:v>Курсова політика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17.399999999999999</c:v>
                </c:pt>
                <c:pt idx="1">
                  <c:v>2.9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Невизначеність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691358024691398E-2"/>
                  <c:y val="-5.61206532178898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Відсоткова ставка</c:v>
                </c:pt>
                <c:pt idx="1">
                  <c:v>Курсова політика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9.1</c:v>
                </c:pt>
                <c:pt idx="1">
                  <c:v>3.2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751168"/>
        <c:axId val="174400256"/>
      </c:barChart>
      <c:catAx>
        <c:axId val="3175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400256"/>
        <c:crosses val="autoZero"/>
        <c:auto val="1"/>
        <c:lblAlgn val="ctr"/>
        <c:lblOffset val="100"/>
        <c:noMultiLvlLbl val="0"/>
      </c:catAx>
      <c:valAx>
        <c:axId val="174400256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3175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32E9D-C8CA-9E41-B641-9FD4FDC3BE43}" type="doc">
      <dgm:prSet loTypeId="urn:microsoft.com/office/officeart/2008/layout/HorizontalMultiLevelHierarchy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AA4075-D6D7-1C4B-95F2-E46618A36B06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Ключові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smtClean="0">
              <a:solidFill>
                <a:schemeClr val="tx1"/>
              </a:solidFill>
            </a:rPr>
            <a:t>напрями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дій</a:t>
          </a:r>
          <a:endParaRPr lang="ru-RU" sz="1800" dirty="0">
            <a:solidFill>
              <a:schemeClr val="tx1"/>
            </a:solidFill>
          </a:endParaRPr>
        </a:p>
      </dgm:t>
    </dgm:pt>
    <dgm:pt modelId="{27A72D09-7072-C945-B273-5A94FB130F10}" type="parTrans" cxnId="{0F33FDFC-05DC-A542-BBFC-4E503338A88D}">
      <dgm:prSet/>
      <dgm:spPr/>
      <dgm:t>
        <a:bodyPr/>
        <a:lstStyle/>
        <a:p>
          <a:endParaRPr lang="ru-RU"/>
        </a:p>
      </dgm:t>
    </dgm:pt>
    <dgm:pt modelId="{AA958C62-41D8-954C-A9E1-0822544A4335}" type="sibTrans" cxnId="{0F33FDFC-05DC-A542-BBFC-4E503338A88D}">
      <dgm:prSet/>
      <dgm:spPr/>
      <dgm:t>
        <a:bodyPr/>
        <a:lstStyle/>
        <a:p>
          <a:endParaRPr lang="ru-RU"/>
        </a:p>
      </dgm:t>
    </dgm:pt>
    <dgm:pt modelId="{7BCC9755-BAA0-CA4E-9C67-D93C18C97748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Ефективне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державне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управління</a:t>
          </a:r>
          <a:endParaRPr lang="ru-RU" dirty="0">
            <a:solidFill>
              <a:schemeClr val="tx1"/>
            </a:solidFill>
          </a:endParaRPr>
        </a:p>
      </dgm:t>
    </dgm:pt>
    <dgm:pt modelId="{767E8173-A99B-8A4A-8C9A-505D6E0EADE1}" type="parTrans" cxnId="{CDA0FDB2-A01A-BA42-ABB6-0FB10AA6C734}">
      <dgm:prSet/>
      <dgm:spPr/>
      <dgm:t>
        <a:bodyPr/>
        <a:lstStyle/>
        <a:p>
          <a:endParaRPr lang="ru-RU"/>
        </a:p>
      </dgm:t>
    </dgm:pt>
    <dgm:pt modelId="{58105337-8B8A-1043-82C1-1248980E4938}" type="sibTrans" cxnId="{CDA0FDB2-A01A-BA42-ABB6-0FB10AA6C734}">
      <dgm:prSet/>
      <dgm:spPr/>
      <dgm:t>
        <a:bodyPr/>
        <a:lstStyle/>
        <a:p>
          <a:endParaRPr lang="ru-RU"/>
        </a:p>
      </dgm:t>
    </dgm:pt>
    <dgm:pt modelId="{D0013CD7-8D88-2A44-912F-AF9CA96448E4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Підприємницька</a:t>
          </a:r>
          <a:r>
            <a:rPr lang="ru-RU" dirty="0" smtClean="0">
              <a:solidFill>
                <a:schemeClr val="tx1"/>
              </a:solidFill>
            </a:rPr>
            <a:t> культура</a:t>
          </a:r>
          <a:endParaRPr lang="ru-RU" dirty="0">
            <a:solidFill>
              <a:schemeClr val="tx1"/>
            </a:solidFill>
          </a:endParaRPr>
        </a:p>
      </dgm:t>
    </dgm:pt>
    <dgm:pt modelId="{222744F2-4241-1041-8A82-F7C437219B4A}" type="parTrans" cxnId="{8602CB84-BC05-604E-A72F-89806EEEE1BB}">
      <dgm:prSet/>
      <dgm:spPr/>
      <dgm:t>
        <a:bodyPr/>
        <a:lstStyle/>
        <a:p>
          <a:endParaRPr lang="ru-RU"/>
        </a:p>
      </dgm:t>
    </dgm:pt>
    <dgm:pt modelId="{EB302970-1BB9-7341-89CD-8AB9CD6A38A1}" type="sibTrans" cxnId="{8602CB84-BC05-604E-A72F-89806EEEE1BB}">
      <dgm:prSet/>
      <dgm:spPr/>
      <dgm:t>
        <a:bodyPr/>
        <a:lstStyle/>
        <a:p>
          <a:endParaRPr lang="ru-RU"/>
        </a:p>
      </dgm:t>
    </dgm:pt>
    <dgm:pt modelId="{8A9E92D6-31E6-754D-90EB-B65201AAA72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Мир та </a:t>
          </a:r>
          <a:r>
            <a:rPr lang="ru-RU" dirty="0" err="1" smtClean="0">
              <a:solidFill>
                <a:schemeClr val="tx1"/>
              </a:solidFill>
            </a:rPr>
            <a:t>стабільність</a:t>
          </a:r>
          <a:endParaRPr lang="ru-RU" dirty="0">
            <a:solidFill>
              <a:schemeClr val="tx1"/>
            </a:solidFill>
          </a:endParaRPr>
        </a:p>
      </dgm:t>
    </dgm:pt>
    <dgm:pt modelId="{A3B956C3-5D45-7A40-92A0-9709285004BE}" type="parTrans" cxnId="{FF6BDACA-F734-FB41-B4E3-6B3F85ADA85C}">
      <dgm:prSet/>
      <dgm:spPr/>
      <dgm:t>
        <a:bodyPr/>
        <a:lstStyle/>
        <a:p>
          <a:endParaRPr lang="ru-RU"/>
        </a:p>
      </dgm:t>
    </dgm:pt>
    <dgm:pt modelId="{55071240-E1F8-6647-9788-F741AEDC7F48}" type="sibTrans" cxnId="{FF6BDACA-F734-FB41-B4E3-6B3F85ADA85C}">
      <dgm:prSet/>
      <dgm:spPr/>
      <dgm:t>
        <a:bodyPr/>
        <a:lstStyle/>
        <a:p>
          <a:endParaRPr lang="ru-RU"/>
        </a:p>
      </dgm:t>
    </dgm:pt>
    <dgm:pt modelId="{5DF9DC70-FAAC-1A47-893B-5ECB490E37E6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Стабільна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макроекономічна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політика</a:t>
          </a:r>
          <a:endParaRPr lang="ru-RU" dirty="0">
            <a:solidFill>
              <a:schemeClr val="tx1"/>
            </a:solidFill>
          </a:endParaRPr>
        </a:p>
      </dgm:t>
    </dgm:pt>
    <dgm:pt modelId="{2FFBEE4C-E6B8-F14D-839B-B13E381C26AD}" type="parTrans" cxnId="{37020828-9E02-CC47-AA5F-D5C45CB29DF2}">
      <dgm:prSet/>
      <dgm:spPr/>
      <dgm:t>
        <a:bodyPr/>
        <a:lstStyle/>
        <a:p>
          <a:endParaRPr lang="ru-RU"/>
        </a:p>
      </dgm:t>
    </dgm:pt>
    <dgm:pt modelId="{DECAA5C2-19E1-6443-9C27-13E7B262994E}" type="sibTrans" cxnId="{37020828-9E02-CC47-AA5F-D5C45CB29DF2}">
      <dgm:prSet/>
      <dgm:spPr/>
      <dgm:t>
        <a:bodyPr/>
        <a:lstStyle/>
        <a:p>
          <a:endParaRPr lang="ru-RU"/>
        </a:p>
      </dgm:t>
    </dgm:pt>
    <dgm:pt modelId="{5D67D143-A7A1-1542-9B2B-6ECEFEEAFD35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Ефективне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регуляторне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забезпечення</a:t>
          </a:r>
          <a:endParaRPr lang="ru-RU" dirty="0">
            <a:solidFill>
              <a:schemeClr val="tx1"/>
            </a:solidFill>
          </a:endParaRPr>
        </a:p>
      </dgm:t>
    </dgm:pt>
    <dgm:pt modelId="{232715F7-F604-D847-856B-1F7FE2F7D1BD}" type="parTrans" cxnId="{23BAACF3-29B9-E640-83E8-1C24FC20698D}">
      <dgm:prSet/>
      <dgm:spPr/>
      <dgm:t>
        <a:bodyPr/>
        <a:lstStyle/>
        <a:p>
          <a:endParaRPr lang="ru-RU"/>
        </a:p>
      </dgm:t>
    </dgm:pt>
    <dgm:pt modelId="{293B6940-5DF2-7D4A-A8C1-B2141B2DD216}" type="sibTrans" cxnId="{23BAACF3-29B9-E640-83E8-1C24FC20698D}">
      <dgm:prSet/>
      <dgm:spPr/>
      <dgm:t>
        <a:bodyPr/>
        <a:lstStyle/>
        <a:p>
          <a:endParaRPr lang="ru-RU"/>
        </a:p>
      </dgm:t>
    </dgm:pt>
    <dgm:pt modelId="{2D318892-D139-5748-B27C-EEB5EADCC6B8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Рівність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усіх</a:t>
          </a:r>
          <a:r>
            <a:rPr lang="ru-RU" dirty="0" smtClean="0">
              <a:solidFill>
                <a:schemeClr val="tx1"/>
              </a:solidFill>
            </a:rPr>
            <a:t> перед законом</a:t>
          </a:r>
          <a:endParaRPr lang="ru-RU" dirty="0">
            <a:solidFill>
              <a:schemeClr val="tx1"/>
            </a:solidFill>
          </a:endParaRPr>
        </a:p>
      </dgm:t>
    </dgm:pt>
    <dgm:pt modelId="{1DEB0D8F-D948-114F-9673-0C319703EAD0}" type="parTrans" cxnId="{B35044DC-BD29-2340-B94B-0E0901D413E3}">
      <dgm:prSet/>
      <dgm:spPr/>
      <dgm:t>
        <a:bodyPr/>
        <a:lstStyle/>
        <a:p>
          <a:endParaRPr lang="ru-RU"/>
        </a:p>
      </dgm:t>
    </dgm:pt>
    <dgm:pt modelId="{AD4B634F-DA64-0740-8C1C-AE3F78C43E80}" type="sibTrans" cxnId="{B35044DC-BD29-2340-B94B-0E0901D413E3}">
      <dgm:prSet/>
      <dgm:spPr/>
      <dgm:t>
        <a:bodyPr/>
        <a:lstStyle/>
        <a:p>
          <a:endParaRPr lang="ru-RU"/>
        </a:p>
      </dgm:t>
    </dgm:pt>
    <dgm:pt modelId="{9E0C2252-833C-4644-95A0-1B967653BAC5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Чесна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конкуренція</a:t>
          </a:r>
          <a:endParaRPr lang="ru-RU" dirty="0">
            <a:solidFill>
              <a:schemeClr val="tx1"/>
            </a:solidFill>
          </a:endParaRPr>
        </a:p>
      </dgm:t>
    </dgm:pt>
    <dgm:pt modelId="{A51B5F2E-503F-BE46-9BB5-393869B5FEB4}" type="parTrans" cxnId="{AFE90997-5240-3F43-9D13-B3B28702E56B}">
      <dgm:prSet/>
      <dgm:spPr/>
      <dgm:t>
        <a:bodyPr/>
        <a:lstStyle/>
        <a:p>
          <a:endParaRPr lang="ru-RU"/>
        </a:p>
      </dgm:t>
    </dgm:pt>
    <dgm:pt modelId="{37809EC4-6C4D-0446-92F7-862A4712CDB3}" type="sibTrans" cxnId="{AFE90997-5240-3F43-9D13-B3B28702E56B}">
      <dgm:prSet/>
      <dgm:spPr/>
      <dgm:t>
        <a:bodyPr/>
        <a:lstStyle/>
        <a:p>
          <a:endParaRPr lang="ru-RU"/>
        </a:p>
      </dgm:t>
    </dgm:pt>
    <dgm:pt modelId="{5085EE37-46BA-D542-869B-AC798D043538}" type="pres">
      <dgm:prSet presAssocID="{A2732E9D-C8CA-9E41-B641-9FD4FDC3BE4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7764A1-B309-A940-95FE-0D33FC6146ED}" type="pres">
      <dgm:prSet presAssocID="{EBAA4075-D6D7-1C4B-95F2-E46618A36B06}" presName="root1" presStyleCnt="0"/>
      <dgm:spPr/>
    </dgm:pt>
    <dgm:pt modelId="{D29D31DB-34FB-FF42-9641-F34FD16B4BA6}" type="pres">
      <dgm:prSet presAssocID="{EBAA4075-D6D7-1C4B-95F2-E46618A36B0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454C8A-CAC1-DA46-B37C-B34D734A350A}" type="pres">
      <dgm:prSet presAssocID="{EBAA4075-D6D7-1C4B-95F2-E46618A36B06}" presName="level2hierChild" presStyleCnt="0"/>
      <dgm:spPr/>
    </dgm:pt>
    <dgm:pt modelId="{0C5A8B11-7940-B940-A0E7-9E94C8CD4F63}" type="pres">
      <dgm:prSet presAssocID="{767E8173-A99B-8A4A-8C9A-505D6E0EADE1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B40F4932-53C7-C148-A85D-F98680923DA7}" type="pres">
      <dgm:prSet presAssocID="{767E8173-A99B-8A4A-8C9A-505D6E0EADE1}" presName="connTx" presStyleLbl="parChTrans1D2" presStyleIdx="0" presStyleCnt="7"/>
      <dgm:spPr/>
      <dgm:t>
        <a:bodyPr/>
        <a:lstStyle/>
        <a:p>
          <a:endParaRPr lang="ru-RU"/>
        </a:p>
      </dgm:t>
    </dgm:pt>
    <dgm:pt modelId="{B6F854DF-9F2A-7D49-A8B0-CAD90E42BB15}" type="pres">
      <dgm:prSet presAssocID="{7BCC9755-BAA0-CA4E-9C67-D93C18C97748}" presName="root2" presStyleCnt="0"/>
      <dgm:spPr/>
    </dgm:pt>
    <dgm:pt modelId="{27DBF1F6-94CD-3C48-96F6-2ADFD6FB5D3E}" type="pres">
      <dgm:prSet presAssocID="{7BCC9755-BAA0-CA4E-9C67-D93C18C97748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D024D2-096C-1D44-A0E8-5615754D75C4}" type="pres">
      <dgm:prSet presAssocID="{7BCC9755-BAA0-CA4E-9C67-D93C18C97748}" presName="level3hierChild" presStyleCnt="0"/>
      <dgm:spPr/>
    </dgm:pt>
    <dgm:pt modelId="{A31271E8-81E7-504E-9E47-9CB3788F5069}" type="pres">
      <dgm:prSet presAssocID="{2FFBEE4C-E6B8-F14D-839B-B13E381C26AD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D85AA016-C99C-834C-BB8C-896FCB5475BF}" type="pres">
      <dgm:prSet presAssocID="{2FFBEE4C-E6B8-F14D-839B-B13E381C26AD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65A8DC5-81E2-8C49-B2ED-47703FC6154B}" type="pres">
      <dgm:prSet presAssocID="{5DF9DC70-FAAC-1A47-893B-5ECB490E37E6}" presName="root2" presStyleCnt="0"/>
      <dgm:spPr/>
    </dgm:pt>
    <dgm:pt modelId="{A4C68212-01BB-4843-BE35-3255007CCE07}" type="pres">
      <dgm:prSet presAssocID="{5DF9DC70-FAAC-1A47-893B-5ECB490E37E6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B191C3-DAE8-9F40-97D8-97C32EC8E961}" type="pres">
      <dgm:prSet presAssocID="{5DF9DC70-FAAC-1A47-893B-5ECB490E37E6}" presName="level3hierChild" presStyleCnt="0"/>
      <dgm:spPr/>
    </dgm:pt>
    <dgm:pt modelId="{826D77B0-31AD-C647-BFCD-3E3E30BD02C8}" type="pres">
      <dgm:prSet presAssocID="{232715F7-F604-D847-856B-1F7FE2F7D1BD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650A06DE-18A8-8A4D-AF02-CE97BF3360E5}" type="pres">
      <dgm:prSet presAssocID="{232715F7-F604-D847-856B-1F7FE2F7D1BD}" presName="connTx" presStyleLbl="parChTrans1D2" presStyleIdx="2" presStyleCnt="7"/>
      <dgm:spPr/>
      <dgm:t>
        <a:bodyPr/>
        <a:lstStyle/>
        <a:p>
          <a:endParaRPr lang="ru-RU"/>
        </a:p>
      </dgm:t>
    </dgm:pt>
    <dgm:pt modelId="{B2F16689-BDBD-CB45-A4CB-2637599F383A}" type="pres">
      <dgm:prSet presAssocID="{5D67D143-A7A1-1542-9B2B-6ECEFEEAFD35}" presName="root2" presStyleCnt="0"/>
      <dgm:spPr/>
    </dgm:pt>
    <dgm:pt modelId="{E2E0BFFE-A3C5-7245-8826-857DC52B37D5}" type="pres">
      <dgm:prSet presAssocID="{5D67D143-A7A1-1542-9B2B-6ECEFEEAFD35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81535-78EF-E740-A9C1-C7EBA8966262}" type="pres">
      <dgm:prSet presAssocID="{5D67D143-A7A1-1542-9B2B-6ECEFEEAFD35}" presName="level3hierChild" presStyleCnt="0"/>
      <dgm:spPr/>
    </dgm:pt>
    <dgm:pt modelId="{EF2DB5F0-67E5-9B44-95B9-1817FACF162A}" type="pres">
      <dgm:prSet presAssocID="{1DEB0D8F-D948-114F-9673-0C319703EAD0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5FD958B1-8B0F-0843-80F5-C7CA3ED6DE85}" type="pres">
      <dgm:prSet presAssocID="{1DEB0D8F-D948-114F-9673-0C319703EAD0}" presName="connTx" presStyleLbl="parChTrans1D2" presStyleIdx="3" presStyleCnt="7"/>
      <dgm:spPr/>
      <dgm:t>
        <a:bodyPr/>
        <a:lstStyle/>
        <a:p>
          <a:endParaRPr lang="ru-RU"/>
        </a:p>
      </dgm:t>
    </dgm:pt>
    <dgm:pt modelId="{12B91E9F-0EE6-6A49-9173-0842F8AE4226}" type="pres">
      <dgm:prSet presAssocID="{2D318892-D139-5748-B27C-EEB5EADCC6B8}" presName="root2" presStyleCnt="0"/>
      <dgm:spPr/>
    </dgm:pt>
    <dgm:pt modelId="{144C53C4-17EB-F14A-A445-C06DF4C3540A}" type="pres">
      <dgm:prSet presAssocID="{2D318892-D139-5748-B27C-EEB5EADCC6B8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BDC646-C1DF-F64A-8B4F-AA8AE6739E04}" type="pres">
      <dgm:prSet presAssocID="{2D318892-D139-5748-B27C-EEB5EADCC6B8}" presName="level3hierChild" presStyleCnt="0"/>
      <dgm:spPr/>
    </dgm:pt>
    <dgm:pt modelId="{0B43D3B5-57CE-C64B-8870-9FD77177F153}" type="pres">
      <dgm:prSet presAssocID="{A51B5F2E-503F-BE46-9BB5-393869B5FEB4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BE445C36-9547-2C40-91EA-9ADB81EE616D}" type="pres">
      <dgm:prSet presAssocID="{A51B5F2E-503F-BE46-9BB5-393869B5FEB4}" presName="connTx" presStyleLbl="parChTrans1D2" presStyleIdx="4" presStyleCnt="7"/>
      <dgm:spPr/>
      <dgm:t>
        <a:bodyPr/>
        <a:lstStyle/>
        <a:p>
          <a:endParaRPr lang="ru-RU"/>
        </a:p>
      </dgm:t>
    </dgm:pt>
    <dgm:pt modelId="{09B611CE-3DC6-B74D-89F6-0732230747DD}" type="pres">
      <dgm:prSet presAssocID="{9E0C2252-833C-4644-95A0-1B967653BAC5}" presName="root2" presStyleCnt="0"/>
      <dgm:spPr/>
    </dgm:pt>
    <dgm:pt modelId="{431A94DF-12CD-954A-932B-B5AD9D1348FF}" type="pres">
      <dgm:prSet presAssocID="{9E0C2252-833C-4644-95A0-1B967653BAC5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EBEE38-D62C-674C-A5C2-759D66E2C3CF}" type="pres">
      <dgm:prSet presAssocID="{9E0C2252-833C-4644-95A0-1B967653BAC5}" presName="level3hierChild" presStyleCnt="0"/>
      <dgm:spPr/>
    </dgm:pt>
    <dgm:pt modelId="{17862DD9-006F-AC4D-ABF4-96D969B24346}" type="pres">
      <dgm:prSet presAssocID="{222744F2-4241-1041-8A82-F7C437219B4A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14C5C67D-FAD3-654A-AFA7-F831CC367BA4}" type="pres">
      <dgm:prSet presAssocID="{222744F2-4241-1041-8A82-F7C437219B4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D3565033-1A0E-9549-9638-CE5F07D62CC6}" type="pres">
      <dgm:prSet presAssocID="{D0013CD7-8D88-2A44-912F-AF9CA96448E4}" presName="root2" presStyleCnt="0"/>
      <dgm:spPr/>
    </dgm:pt>
    <dgm:pt modelId="{42802A13-2270-5040-83E1-A2BF81384B3D}" type="pres">
      <dgm:prSet presAssocID="{D0013CD7-8D88-2A44-912F-AF9CA96448E4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639C95-4BD3-D240-ACC1-3BB497D9FA3E}" type="pres">
      <dgm:prSet presAssocID="{D0013CD7-8D88-2A44-912F-AF9CA96448E4}" presName="level3hierChild" presStyleCnt="0"/>
      <dgm:spPr/>
    </dgm:pt>
    <dgm:pt modelId="{369577CF-3EC7-BB4F-B42A-307F388C229A}" type="pres">
      <dgm:prSet presAssocID="{A3B956C3-5D45-7A40-92A0-9709285004BE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4731CE9F-ED1D-4D46-8332-95E2E34E3D98}" type="pres">
      <dgm:prSet presAssocID="{A3B956C3-5D45-7A40-92A0-9709285004B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18E19444-54E1-AB49-B02D-87380C8FA17D}" type="pres">
      <dgm:prSet presAssocID="{8A9E92D6-31E6-754D-90EB-B65201AAA72C}" presName="root2" presStyleCnt="0"/>
      <dgm:spPr/>
    </dgm:pt>
    <dgm:pt modelId="{D081834B-9435-384B-98F9-800095300DCA}" type="pres">
      <dgm:prSet presAssocID="{8A9E92D6-31E6-754D-90EB-B65201AAA72C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E0DCC5-1901-D042-9A79-842DBC8BA96E}" type="pres">
      <dgm:prSet presAssocID="{8A9E92D6-31E6-754D-90EB-B65201AAA72C}" presName="level3hierChild" presStyleCnt="0"/>
      <dgm:spPr/>
    </dgm:pt>
  </dgm:ptLst>
  <dgm:cxnLst>
    <dgm:cxn modelId="{CDA0FDB2-A01A-BA42-ABB6-0FB10AA6C734}" srcId="{EBAA4075-D6D7-1C4B-95F2-E46618A36B06}" destId="{7BCC9755-BAA0-CA4E-9C67-D93C18C97748}" srcOrd="0" destOrd="0" parTransId="{767E8173-A99B-8A4A-8C9A-505D6E0EADE1}" sibTransId="{58105337-8B8A-1043-82C1-1248980E4938}"/>
    <dgm:cxn modelId="{3E495B90-85F3-7748-AE3B-4AEA747A9557}" type="presOf" srcId="{222744F2-4241-1041-8A82-F7C437219B4A}" destId="{17862DD9-006F-AC4D-ABF4-96D969B24346}" srcOrd="0" destOrd="0" presId="urn:microsoft.com/office/officeart/2008/layout/HorizontalMultiLevelHierarchy"/>
    <dgm:cxn modelId="{E36002F3-1057-9846-B4A5-D504C047322A}" type="presOf" srcId="{767E8173-A99B-8A4A-8C9A-505D6E0EADE1}" destId="{B40F4932-53C7-C148-A85D-F98680923DA7}" srcOrd="1" destOrd="0" presId="urn:microsoft.com/office/officeart/2008/layout/HorizontalMultiLevelHierarchy"/>
    <dgm:cxn modelId="{42ABE48D-0FEB-A54F-AE7E-5CE88AED315F}" type="presOf" srcId="{767E8173-A99B-8A4A-8C9A-505D6E0EADE1}" destId="{0C5A8B11-7940-B940-A0E7-9E94C8CD4F63}" srcOrd="0" destOrd="0" presId="urn:microsoft.com/office/officeart/2008/layout/HorizontalMultiLevelHierarchy"/>
    <dgm:cxn modelId="{799C858D-6E53-7E48-8437-010FE9024009}" type="presOf" srcId="{A3B956C3-5D45-7A40-92A0-9709285004BE}" destId="{4731CE9F-ED1D-4D46-8332-95E2E34E3D98}" srcOrd="1" destOrd="0" presId="urn:microsoft.com/office/officeart/2008/layout/HorizontalMultiLevelHierarchy"/>
    <dgm:cxn modelId="{37020828-9E02-CC47-AA5F-D5C45CB29DF2}" srcId="{EBAA4075-D6D7-1C4B-95F2-E46618A36B06}" destId="{5DF9DC70-FAAC-1A47-893B-5ECB490E37E6}" srcOrd="1" destOrd="0" parTransId="{2FFBEE4C-E6B8-F14D-839B-B13E381C26AD}" sibTransId="{DECAA5C2-19E1-6443-9C27-13E7B262994E}"/>
    <dgm:cxn modelId="{B1558703-1346-B245-AC8E-2C76E8082B24}" type="presOf" srcId="{5D67D143-A7A1-1542-9B2B-6ECEFEEAFD35}" destId="{E2E0BFFE-A3C5-7245-8826-857DC52B37D5}" srcOrd="0" destOrd="0" presId="urn:microsoft.com/office/officeart/2008/layout/HorizontalMultiLevelHierarchy"/>
    <dgm:cxn modelId="{B370A739-EDE6-774E-B032-3DF204F31F63}" type="presOf" srcId="{5DF9DC70-FAAC-1A47-893B-5ECB490E37E6}" destId="{A4C68212-01BB-4843-BE35-3255007CCE07}" srcOrd="0" destOrd="0" presId="urn:microsoft.com/office/officeart/2008/layout/HorizontalMultiLevelHierarchy"/>
    <dgm:cxn modelId="{AFE90997-5240-3F43-9D13-B3B28702E56B}" srcId="{EBAA4075-D6D7-1C4B-95F2-E46618A36B06}" destId="{9E0C2252-833C-4644-95A0-1B967653BAC5}" srcOrd="4" destOrd="0" parTransId="{A51B5F2E-503F-BE46-9BB5-393869B5FEB4}" sibTransId="{37809EC4-6C4D-0446-92F7-862A4712CDB3}"/>
    <dgm:cxn modelId="{B35044DC-BD29-2340-B94B-0E0901D413E3}" srcId="{EBAA4075-D6D7-1C4B-95F2-E46618A36B06}" destId="{2D318892-D139-5748-B27C-EEB5EADCC6B8}" srcOrd="3" destOrd="0" parTransId="{1DEB0D8F-D948-114F-9673-0C319703EAD0}" sibTransId="{AD4B634F-DA64-0740-8C1C-AE3F78C43E80}"/>
    <dgm:cxn modelId="{62A4CD58-7977-3446-910B-EA6ED8BF0AC7}" type="presOf" srcId="{1DEB0D8F-D948-114F-9673-0C319703EAD0}" destId="{5FD958B1-8B0F-0843-80F5-C7CA3ED6DE85}" srcOrd="1" destOrd="0" presId="urn:microsoft.com/office/officeart/2008/layout/HorizontalMultiLevelHierarchy"/>
    <dgm:cxn modelId="{A14A485E-5637-C441-81FA-51BB1583B45F}" type="presOf" srcId="{D0013CD7-8D88-2A44-912F-AF9CA96448E4}" destId="{42802A13-2270-5040-83E1-A2BF81384B3D}" srcOrd="0" destOrd="0" presId="urn:microsoft.com/office/officeart/2008/layout/HorizontalMultiLevelHierarchy"/>
    <dgm:cxn modelId="{FF6BDACA-F734-FB41-B4E3-6B3F85ADA85C}" srcId="{EBAA4075-D6D7-1C4B-95F2-E46618A36B06}" destId="{8A9E92D6-31E6-754D-90EB-B65201AAA72C}" srcOrd="6" destOrd="0" parTransId="{A3B956C3-5D45-7A40-92A0-9709285004BE}" sibTransId="{55071240-E1F8-6647-9788-F741AEDC7F48}"/>
    <dgm:cxn modelId="{4CE6C3BD-FCAA-B14C-AC9C-950CCC8147D9}" type="presOf" srcId="{EBAA4075-D6D7-1C4B-95F2-E46618A36B06}" destId="{D29D31DB-34FB-FF42-9641-F34FD16B4BA6}" srcOrd="0" destOrd="0" presId="urn:microsoft.com/office/officeart/2008/layout/HorizontalMultiLevelHierarchy"/>
    <dgm:cxn modelId="{0AA7EC9F-4D4F-DC40-8E1B-E506495FF939}" type="presOf" srcId="{2D318892-D139-5748-B27C-EEB5EADCC6B8}" destId="{144C53C4-17EB-F14A-A445-C06DF4C3540A}" srcOrd="0" destOrd="0" presId="urn:microsoft.com/office/officeart/2008/layout/HorizontalMultiLevelHierarchy"/>
    <dgm:cxn modelId="{3771F47B-9BDB-6344-BB09-B22055D7ED94}" type="presOf" srcId="{A3B956C3-5D45-7A40-92A0-9709285004BE}" destId="{369577CF-3EC7-BB4F-B42A-307F388C229A}" srcOrd="0" destOrd="0" presId="urn:microsoft.com/office/officeart/2008/layout/HorizontalMultiLevelHierarchy"/>
    <dgm:cxn modelId="{84FCF6EA-AE39-8145-A5CA-5F2AC1F83348}" type="presOf" srcId="{8A9E92D6-31E6-754D-90EB-B65201AAA72C}" destId="{D081834B-9435-384B-98F9-800095300DCA}" srcOrd="0" destOrd="0" presId="urn:microsoft.com/office/officeart/2008/layout/HorizontalMultiLevelHierarchy"/>
    <dgm:cxn modelId="{7FCB6714-F85B-7349-9C23-04EB412ACABB}" type="presOf" srcId="{2FFBEE4C-E6B8-F14D-839B-B13E381C26AD}" destId="{A31271E8-81E7-504E-9E47-9CB3788F5069}" srcOrd="0" destOrd="0" presId="urn:microsoft.com/office/officeart/2008/layout/HorizontalMultiLevelHierarchy"/>
    <dgm:cxn modelId="{23BAACF3-29B9-E640-83E8-1C24FC20698D}" srcId="{EBAA4075-D6D7-1C4B-95F2-E46618A36B06}" destId="{5D67D143-A7A1-1542-9B2B-6ECEFEEAFD35}" srcOrd="2" destOrd="0" parTransId="{232715F7-F604-D847-856B-1F7FE2F7D1BD}" sibTransId="{293B6940-5DF2-7D4A-A8C1-B2141B2DD216}"/>
    <dgm:cxn modelId="{F2AB98F5-34C5-B34B-847B-479844FF1753}" type="presOf" srcId="{A2732E9D-C8CA-9E41-B641-9FD4FDC3BE43}" destId="{5085EE37-46BA-D542-869B-AC798D043538}" srcOrd="0" destOrd="0" presId="urn:microsoft.com/office/officeart/2008/layout/HorizontalMultiLevelHierarchy"/>
    <dgm:cxn modelId="{09058DE0-60D0-B446-857B-7A747111FEAD}" type="presOf" srcId="{A51B5F2E-503F-BE46-9BB5-393869B5FEB4}" destId="{0B43D3B5-57CE-C64B-8870-9FD77177F153}" srcOrd="0" destOrd="0" presId="urn:microsoft.com/office/officeart/2008/layout/HorizontalMultiLevelHierarchy"/>
    <dgm:cxn modelId="{596D8702-DF3B-4245-B3B5-EC78F8C34808}" type="presOf" srcId="{1DEB0D8F-D948-114F-9673-0C319703EAD0}" destId="{EF2DB5F0-67E5-9B44-95B9-1817FACF162A}" srcOrd="0" destOrd="0" presId="urn:microsoft.com/office/officeart/2008/layout/HorizontalMultiLevelHierarchy"/>
    <dgm:cxn modelId="{F15DC3BD-087A-3041-B6C1-54A784208C68}" type="presOf" srcId="{2FFBEE4C-E6B8-F14D-839B-B13E381C26AD}" destId="{D85AA016-C99C-834C-BB8C-896FCB5475BF}" srcOrd="1" destOrd="0" presId="urn:microsoft.com/office/officeart/2008/layout/HorizontalMultiLevelHierarchy"/>
    <dgm:cxn modelId="{0F33FDFC-05DC-A542-BBFC-4E503338A88D}" srcId="{A2732E9D-C8CA-9E41-B641-9FD4FDC3BE43}" destId="{EBAA4075-D6D7-1C4B-95F2-E46618A36B06}" srcOrd="0" destOrd="0" parTransId="{27A72D09-7072-C945-B273-5A94FB130F10}" sibTransId="{AA958C62-41D8-954C-A9E1-0822544A4335}"/>
    <dgm:cxn modelId="{20392A22-78A7-E04E-A437-0D785D9EDED5}" type="presOf" srcId="{232715F7-F604-D847-856B-1F7FE2F7D1BD}" destId="{650A06DE-18A8-8A4D-AF02-CE97BF3360E5}" srcOrd="1" destOrd="0" presId="urn:microsoft.com/office/officeart/2008/layout/HorizontalMultiLevelHierarchy"/>
    <dgm:cxn modelId="{8F7FF429-3430-C74A-8D16-DC4D3B12A03A}" type="presOf" srcId="{7BCC9755-BAA0-CA4E-9C67-D93C18C97748}" destId="{27DBF1F6-94CD-3C48-96F6-2ADFD6FB5D3E}" srcOrd="0" destOrd="0" presId="urn:microsoft.com/office/officeart/2008/layout/HorizontalMultiLevelHierarchy"/>
    <dgm:cxn modelId="{81F9AC7B-BD13-F44F-9523-B13CB6384533}" type="presOf" srcId="{222744F2-4241-1041-8A82-F7C437219B4A}" destId="{14C5C67D-FAD3-654A-AFA7-F831CC367BA4}" srcOrd="1" destOrd="0" presId="urn:microsoft.com/office/officeart/2008/layout/HorizontalMultiLevelHierarchy"/>
    <dgm:cxn modelId="{9B6F5DAE-104F-EC48-831D-D50E42742B9A}" type="presOf" srcId="{232715F7-F604-D847-856B-1F7FE2F7D1BD}" destId="{826D77B0-31AD-C647-BFCD-3E3E30BD02C8}" srcOrd="0" destOrd="0" presId="urn:microsoft.com/office/officeart/2008/layout/HorizontalMultiLevelHierarchy"/>
    <dgm:cxn modelId="{48C04A00-2411-624A-B0E7-177A91764015}" type="presOf" srcId="{A51B5F2E-503F-BE46-9BB5-393869B5FEB4}" destId="{BE445C36-9547-2C40-91EA-9ADB81EE616D}" srcOrd="1" destOrd="0" presId="urn:microsoft.com/office/officeart/2008/layout/HorizontalMultiLevelHierarchy"/>
    <dgm:cxn modelId="{9802F952-9386-914A-AAD0-E612480BF18B}" type="presOf" srcId="{9E0C2252-833C-4644-95A0-1B967653BAC5}" destId="{431A94DF-12CD-954A-932B-B5AD9D1348FF}" srcOrd="0" destOrd="0" presId="urn:microsoft.com/office/officeart/2008/layout/HorizontalMultiLevelHierarchy"/>
    <dgm:cxn modelId="{8602CB84-BC05-604E-A72F-89806EEEE1BB}" srcId="{EBAA4075-D6D7-1C4B-95F2-E46618A36B06}" destId="{D0013CD7-8D88-2A44-912F-AF9CA96448E4}" srcOrd="5" destOrd="0" parTransId="{222744F2-4241-1041-8A82-F7C437219B4A}" sibTransId="{EB302970-1BB9-7341-89CD-8AB9CD6A38A1}"/>
    <dgm:cxn modelId="{6A535F7E-F555-0543-8FF0-A2FAC517ACA4}" type="presParOf" srcId="{5085EE37-46BA-D542-869B-AC798D043538}" destId="{077764A1-B309-A940-95FE-0D33FC6146ED}" srcOrd="0" destOrd="0" presId="urn:microsoft.com/office/officeart/2008/layout/HorizontalMultiLevelHierarchy"/>
    <dgm:cxn modelId="{9CF0E00C-523E-924A-A462-DB5C3A9DA8B1}" type="presParOf" srcId="{077764A1-B309-A940-95FE-0D33FC6146ED}" destId="{D29D31DB-34FB-FF42-9641-F34FD16B4BA6}" srcOrd="0" destOrd="0" presId="urn:microsoft.com/office/officeart/2008/layout/HorizontalMultiLevelHierarchy"/>
    <dgm:cxn modelId="{60D74E88-A2DF-BC4D-97B8-EDD3FD8EC0FE}" type="presParOf" srcId="{077764A1-B309-A940-95FE-0D33FC6146ED}" destId="{E1454C8A-CAC1-DA46-B37C-B34D734A350A}" srcOrd="1" destOrd="0" presId="urn:microsoft.com/office/officeart/2008/layout/HorizontalMultiLevelHierarchy"/>
    <dgm:cxn modelId="{A850A07B-14BD-7644-80F0-E2EE8B7A29B2}" type="presParOf" srcId="{E1454C8A-CAC1-DA46-B37C-B34D734A350A}" destId="{0C5A8B11-7940-B940-A0E7-9E94C8CD4F63}" srcOrd="0" destOrd="0" presId="urn:microsoft.com/office/officeart/2008/layout/HorizontalMultiLevelHierarchy"/>
    <dgm:cxn modelId="{E3451B08-ED67-9C47-9B77-0421CFDCE594}" type="presParOf" srcId="{0C5A8B11-7940-B940-A0E7-9E94C8CD4F63}" destId="{B40F4932-53C7-C148-A85D-F98680923DA7}" srcOrd="0" destOrd="0" presId="urn:microsoft.com/office/officeart/2008/layout/HorizontalMultiLevelHierarchy"/>
    <dgm:cxn modelId="{E9287922-6AF2-CD4A-9C5C-A3317F0ED22D}" type="presParOf" srcId="{E1454C8A-CAC1-DA46-B37C-B34D734A350A}" destId="{B6F854DF-9F2A-7D49-A8B0-CAD90E42BB15}" srcOrd="1" destOrd="0" presId="urn:microsoft.com/office/officeart/2008/layout/HorizontalMultiLevelHierarchy"/>
    <dgm:cxn modelId="{79673772-7F44-5A47-A379-3E62450630ED}" type="presParOf" srcId="{B6F854DF-9F2A-7D49-A8B0-CAD90E42BB15}" destId="{27DBF1F6-94CD-3C48-96F6-2ADFD6FB5D3E}" srcOrd="0" destOrd="0" presId="urn:microsoft.com/office/officeart/2008/layout/HorizontalMultiLevelHierarchy"/>
    <dgm:cxn modelId="{859F9532-1BB9-5B45-B856-3282A56992E3}" type="presParOf" srcId="{B6F854DF-9F2A-7D49-A8B0-CAD90E42BB15}" destId="{85D024D2-096C-1D44-A0E8-5615754D75C4}" srcOrd="1" destOrd="0" presId="urn:microsoft.com/office/officeart/2008/layout/HorizontalMultiLevelHierarchy"/>
    <dgm:cxn modelId="{321586BB-18BB-AC49-8A6D-35750F72B3CB}" type="presParOf" srcId="{E1454C8A-CAC1-DA46-B37C-B34D734A350A}" destId="{A31271E8-81E7-504E-9E47-9CB3788F5069}" srcOrd="2" destOrd="0" presId="urn:microsoft.com/office/officeart/2008/layout/HorizontalMultiLevelHierarchy"/>
    <dgm:cxn modelId="{48EC9FE8-7366-2540-822E-A6F13DBD6A13}" type="presParOf" srcId="{A31271E8-81E7-504E-9E47-9CB3788F5069}" destId="{D85AA016-C99C-834C-BB8C-896FCB5475BF}" srcOrd="0" destOrd="0" presId="urn:microsoft.com/office/officeart/2008/layout/HorizontalMultiLevelHierarchy"/>
    <dgm:cxn modelId="{BA292770-3109-7445-A101-783F39558D05}" type="presParOf" srcId="{E1454C8A-CAC1-DA46-B37C-B34D734A350A}" destId="{765A8DC5-81E2-8C49-B2ED-47703FC6154B}" srcOrd="3" destOrd="0" presId="urn:microsoft.com/office/officeart/2008/layout/HorizontalMultiLevelHierarchy"/>
    <dgm:cxn modelId="{EE6B0991-F09E-1C4C-A92D-6530A7A2A6C4}" type="presParOf" srcId="{765A8DC5-81E2-8C49-B2ED-47703FC6154B}" destId="{A4C68212-01BB-4843-BE35-3255007CCE07}" srcOrd="0" destOrd="0" presId="urn:microsoft.com/office/officeart/2008/layout/HorizontalMultiLevelHierarchy"/>
    <dgm:cxn modelId="{39E50B03-B9DE-A949-856F-420A547DD0BA}" type="presParOf" srcId="{765A8DC5-81E2-8C49-B2ED-47703FC6154B}" destId="{75B191C3-DAE8-9F40-97D8-97C32EC8E961}" srcOrd="1" destOrd="0" presId="urn:microsoft.com/office/officeart/2008/layout/HorizontalMultiLevelHierarchy"/>
    <dgm:cxn modelId="{F2D02E2A-4AA6-5C4D-8F9C-FEEE965EDD40}" type="presParOf" srcId="{E1454C8A-CAC1-DA46-B37C-B34D734A350A}" destId="{826D77B0-31AD-C647-BFCD-3E3E30BD02C8}" srcOrd="4" destOrd="0" presId="urn:microsoft.com/office/officeart/2008/layout/HorizontalMultiLevelHierarchy"/>
    <dgm:cxn modelId="{14F3730F-E5CE-9F4A-ADBF-3DAEF9A10FCC}" type="presParOf" srcId="{826D77B0-31AD-C647-BFCD-3E3E30BD02C8}" destId="{650A06DE-18A8-8A4D-AF02-CE97BF3360E5}" srcOrd="0" destOrd="0" presId="urn:microsoft.com/office/officeart/2008/layout/HorizontalMultiLevelHierarchy"/>
    <dgm:cxn modelId="{A151583F-5A67-D94E-94FE-649FA8D0D683}" type="presParOf" srcId="{E1454C8A-CAC1-DA46-B37C-B34D734A350A}" destId="{B2F16689-BDBD-CB45-A4CB-2637599F383A}" srcOrd="5" destOrd="0" presId="urn:microsoft.com/office/officeart/2008/layout/HorizontalMultiLevelHierarchy"/>
    <dgm:cxn modelId="{B4061AA6-1CEB-DF40-8320-0D33988B0316}" type="presParOf" srcId="{B2F16689-BDBD-CB45-A4CB-2637599F383A}" destId="{E2E0BFFE-A3C5-7245-8826-857DC52B37D5}" srcOrd="0" destOrd="0" presId="urn:microsoft.com/office/officeart/2008/layout/HorizontalMultiLevelHierarchy"/>
    <dgm:cxn modelId="{0AE6578E-CDCC-CF4E-981B-9FDA3C64314C}" type="presParOf" srcId="{B2F16689-BDBD-CB45-A4CB-2637599F383A}" destId="{68681535-78EF-E740-A9C1-C7EBA8966262}" srcOrd="1" destOrd="0" presId="urn:microsoft.com/office/officeart/2008/layout/HorizontalMultiLevelHierarchy"/>
    <dgm:cxn modelId="{D185EFAA-1665-0C4D-A11B-050E891222C0}" type="presParOf" srcId="{E1454C8A-CAC1-DA46-B37C-B34D734A350A}" destId="{EF2DB5F0-67E5-9B44-95B9-1817FACF162A}" srcOrd="6" destOrd="0" presId="urn:microsoft.com/office/officeart/2008/layout/HorizontalMultiLevelHierarchy"/>
    <dgm:cxn modelId="{9E1715CD-BFC4-AF47-B079-ECA3191B1436}" type="presParOf" srcId="{EF2DB5F0-67E5-9B44-95B9-1817FACF162A}" destId="{5FD958B1-8B0F-0843-80F5-C7CA3ED6DE85}" srcOrd="0" destOrd="0" presId="urn:microsoft.com/office/officeart/2008/layout/HorizontalMultiLevelHierarchy"/>
    <dgm:cxn modelId="{A772E04D-2A33-2546-86FD-A56E1F4C21CF}" type="presParOf" srcId="{E1454C8A-CAC1-DA46-B37C-B34D734A350A}" destId="{12B91E9F-0EE6-6A49-9173-0842F8AE4226}" srcOrd="7" destOrd="0" presId="urn:microsoft.com/office/officeart/2008/layout/HorizontalMultiLevelHierarchy"/>
    <dgm:cxn modelId="{36F82CBC-AB4E-754B-A4E6-BB95BC749A93}" type="presParOf" srcId="{12B91E9F-0EE6-6A49-9173-0842F8AE4226}" destId="{144C53C4-17EB-F14A-A445-C06DF4C3540A}" srcOrd="0" destOrd="0" presId="urn:microsoft.com/office/officeart/2008/layout/HorizontalMultiLevelHierarchy"/>
    <dgm:cxn modelId="{B3BED873-8209-C84F-B506-AA4D6DBC0E2A}" type="presParOf" srcId="{12B91E9F-0EE6-6A49-9173-0842F8AE4226}" destId="{3CBDC646-C1DF-F64A-8B4F-AA8AE6739E04}" srcOrd="1" destOrd="0" presId="urn:microsoft.com/office/officeart/2008/layout/HorizontalMultiLevelHierarchy"/>
    <dgm:cxn modelId="{F8F2DA1D-301C-CC4E-8484-C7133B316BC5}" type="presParOf" srcId="{E1454C8A-CAC1-DA46-B37C-B34D734A350A}" destId="{0B43D3B5-57CE-C64B-8870-9FD77177F153}" srcOrd="8" destOrd="0" presId="urn:microsoft.com/office/officeart/2008/layout/HorizontalMultiLevelHierarchy"/>
    <dgm:cxn modelId="{8608D099-4DA2-C146-9AB3-EF9EB04232EF}" type="presParOf" srcId="{0B43D3B5-57CE-C64B-8870-9FD77177F153}" destId="{BE445C36-9547-2C40-91EA-9ADB81EE616D}" srcOrd="0" destOrd="0" presId="urn:microsoft.com/office/officeart/2008/layout/HorizontalMultiLevelHierarchy"/>
    <dgm:cxn modelId="{2372B7B6-5C98-7E4A-8FD9-99F820A7BBDD}" type="presParOf" srcId="{E1454C8A-CAC1-DA46-B37C-B34D734A350A}" destId="{09B611CE-3DC6-B74D-89F6-0732230747DD}" srcOrd="9" destOrd="0" presId="urn:microsoft.com/office/officeart/2008/layout/HorizontalMultiLevelHierarchy"/>
    <dgm:cxn modelId="{EE79B6F0-4C3B-7C4A-AEEB-D4DC3CB4A405}" type="presParOf" srcId="{09B611CE-3DC6-B74D-89F6-0732230747DD}" destId="{431A94DF-12CD-954A-932B-B5AD9D1348FF}" srcOrd="0" destOrd="0" presId="urn:microsoft.com/office/officeart/2008/layout/HorizontalMultiLevelHierarchy"/>
    <dgm:cxn modelId="{5C5ECAD4-298D-0F44-9D90-9EE1FDCE8DBD}" type="presParOf" srcId="{09B611CE-3DC6-B74D-89F6-0732230747DD}" destId="{07EBEE38-D62C-674C-A5C2-759D66E2C3CF}" srcOrd="1" destOrd="0" presId="urn:microsoft.com/office/officeart/2008/layout/HorizontalMultiLevelHierarchy"/>
    <dgm:cxn modelId="{A881E15E-38F4-FF46-89FB-D3EAD224B5FB}" type="presParOf" srcId="{E1454C8A-CAC1-DA46-B37C-B34D734A350A}" destId="{17862DD9-006F-AC4D-ABF4-96D969B24346}" srcOrd="10" destOrd="0" presId="urn:microsoft.com/office/officeart/2008/layout/HorizontalMultiLevelHierarchy"/>
    <dgm:cxn modelId="{760AE5F1-68D8-6840-800A-4C77FE73F316}" type="presParOf" srcId="{17862DD9-006F-AC4D-ABF4-96D969B24346}" destId="{14C5C67D-FAD3-654A-AFA7-F831CC367BA4}" srcOrd="0" destOrd="0" presId="urn:microsoft.com/office/officeart/2008/layout/HorizontalMultiLevelHierarchy"/>
    <dgm:cxn modelId="{C3C22A1A-219E-984C-A5F6-9D029A157A44}" type="presParOf" srcId="{E1454C8A-CAC1-DA46-B37C-B34D734A350A}" destId="{D3565033-1A0E-9549-9638-CE5F07D62CC6}" srcOrd="11" destOrd="0" presId="urn:microsoft.com/office/officeart/2008/layout/HorizontalMultiLevelHierarchy"/>
    <dgm:cxn modelId="{1C955452-9FB7-4B43-B603-A1D362FF32FA}" type="presParOf" srcId="{D3565033-1A0E-9549-9638-CE5F07D62CC6}" destId="{42802A13-2270-5040-83E1-A2BF81384B3D}" srcOrd="0" destOrd="0" presId="urn:microsoft.com/office/officeart/2008/layout/HorizontalMultiLevelHierarchy"/>
    <dgm:cxn modelId="{EE3640B6-6BF9-ED47-8C85-0048F91DFD2D}" type="presParOf" srcId="{D3565033-1A0E-9549-9638-CE5F07D62CC6}" destId="{28639C95-4BD3-D240-ACC1-3BB497D9FA3E}" srcOrd="1" destOrd="0" presId="urn:microsoft.com/office/officeart/2008/layout/HorizontalMultiLevelHierarchy"/>
    <dgm:cxn modelId="{9AB30588-4D37-0540-AE52-556F8029501D}" type="presParOf" srcId="{E1454C8A-CAC1-DA46-B37C-B34D734A350A}" destId="{369577CF-3EC7-BB4F-B42A-307F388C229A}" srcOrd="12" destOrd="0" presId="urn:microsoft.com/office/officeart/2008/layout/HorizontalMultiLevelHierarchy"/>
    <dgm:cxn modelId="{F3E09385-5E84-7348-B486-4224759AA7A6}" type="presParOf" srcId="{369577CF-3EC7-BB4F-B42A-307F388C229A}" destId="{4731CE9F-ED1D-4D46-8332-95E2E34E3D98}" srcOrd="0" destOrd="0" presId="urn:microsoft.com/office/officeart/2008/layout/HorizontalMultiLevelHierarchy"/>
    <dgm:cxn modelId="{E2F32C85-1FE9-184D-A7DE-F55BFCED8E11}" type="presParOf" srcId="{E1454C8A-CAC1-DA46-B37C-B34D734A350A}" destId="{18E19444-54E1-AB49-B02D-87380C8FA17D}" srcOrd="13" destOrd="0" presId="urn:microsoft.com/office/officeart/2008/layout/HorizontalMultiLevelHierarchy"/>
    <dgm:cxn modelId="{17CB6A81-9A2C-4F49-B526-AB8D8FD17A22}" type="presParOf" srcId="{18E19444-54E1-AB49-B02D-87380C8FA17D}" destId="{D081834B-9435-384B-98F9-800095300DCA}" srcOrd="0" destOrd="0" presId="urn:microsoft.com/office/officeart/2008/layout/HorizontalMultiLevelHierarchy"/>
    <dgm:cxn modelId="{F473EAAA-5BF4-2042-8D7F-D0B7CCEBA4D0}" type="presParOf" srcId="{18E19444-54E1-AB49-B02D-87380C8FA17D}" destId="{2FE0DCC5-1901-D042-9A79-842DBC8BA96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12153-8469-AD41-A386-146206F2FE99}" type="doc">
      <dgm:prSet loTypeId="urn:microsoft.com/office/officeart/2005/8/layout/matrix3" loCatId="" qsTypeId="urn:microsoft.com/office/officeart/2005/8/quickstyle/3D3" qsCatId="3D" csTypeId="urn:microsoft.com/office/officeart/2005/8/colors/accent1_2" csCatId="accent1" phldr="1"/>
      <dgm:spPr/>
    </dgm:pt>
    <dgm:pt modelId="{59661B6C-6DF2-6C4B-8520-7EA0AD4369EB}">
      <dgm:prSet phldrT="[Текст]" custT="1"/>
      <dgm:spPr/>
      <dgm:t>
        <a:bodyPr/>
        <a:lstStyle/>
        <a:p>
          <a:r>
            <a:rPr lang="ru-RU" sz="1400" smtClean="0">
              <a:solidFill>
                <a:srgbClr val="0070C0"/>
              </a:solidFill>
            </a:rPr>
            <a:t>Зміни до податкового кодексу </a:t>
          </a:r>
          <a:r>
            <a:rPr lang="mr-IN" sz="1400" smtClean="0">
              <a:solidFill>
                <a:srgbClr val="0070C0"/>
              </a:solidFill>
            </a:rPr>
            <a:t>–</a:t>
          </a:r>
          <a:r>
            <a:rPr lang="ru-RU" sz="1400" smtClean="0">
              <a:solidFill>
                <a:srgbClr val="0070C0"/>
              </a:solidFill>
            </a:rPr>
            <a:t> 30,4%</a:t>
          </a:r>
          <a:endParaRPr lang="ru-RU" sz="1400" dirty="0">
            <a:solidFill>
              <a:srgbClr val="0070C0"/>
            </a:solidFill>
          </a:endParaRPr>
        </a:p>
      </dgm:t>
    </dgm:pt>
    <dgm:pt modelId="{A854AB6C-4212-7C46-8161-66F7E611DE13}" type="parTrans" cxnId="{A5D5BFBE-9FAF-5D48-90F8-A7C64C9823A0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87901D8F-F31F-E141-87E7-0AA4D67B9057}" type="sibTrans" cxnId="{A5D5BFBE-9FAF-5D48-90F8-A7C64C9823A0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97323BA3-88CB-0F40-9613-6A9168FC4880}">
      <dgm:prSet phldrT="[Текст]" custT="1"/>
      <dgm:spPr/>
      <dgm:t>
        <a:bodyPr/>
        <a:lstStyle/>
        <a:p>
          <a:r>
            <a:rPr lang="ru-RU" sz="1400" smtClean="0">
              <a:solidFill>
                <a:srgbClr val="0070C0"/>
              </a:solidFill>
            </a:rPr>
            <a:t>Участь у розробці та реалізації програм підтримки бізнесу </a:t>
          </a:r>
          <a:r>
            <a:rPr lang="mr-IN" sz="1400" smtClean="0">
              <a:solidFill>
                <a:srgbClr val="0070C0"/>
              </a:solidFill>
            </a:rPr>
            <a:t>–</a:t>
          </a:r>
          <a:r>
            <a:rPr lang="ru-RU" sz="1400" smtClean="0">
              <a:solidFill>
                <a:srgbClr val="0070C0"/>
              </a:solidFill>
            </a:rPr>
            <a:t> 13,8%</a:t>
          </a:r>
          <a:endParaRPr lang="ru-RU" sz="1400" dirty="0">
            <a:solidFill>
              <a:srgbClr val="0070C0"/>
            </a:solidFill>
          </a:endParaRPr>
        </a:p>
      </dgm:t>
    </dgm:pt>
    <dgm:pt modelId="{3B539AC1-B80C-3446-BACC-C5E0EB938383}" type="parTrans" cxnId="{D837EB82-57AE-1E46-80D9-A7FE16317CFF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3B628F1E-0495-5242-84A8-735B195924A0}" type="sibTrans" cxnId="{D837EB82-57AE-1E46-80D9-A7FE16317CFF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E3407A8F-BA9E-A64C-93A0-2C6ED1C18022}">
      <dgm:prSet phldrT="[Текст]" custT="1"/>
      <dgm:spPr/>
      <dgm:t>
        <a:bodyPr/>
        <a:lstStyle/>
        <a:p>
          <a:r>
            <a:rPr lang="ru-RU" sz="1400" smtClean="0">
              <a:solidFill>
                <a:srgbClr val="0070C0"/>
              </a:solidFill>
            </a:rPr>
            <a:t>Налагодження контактів з інвесторами; сприяння у пошуку ринків збуту </a:t>
          </a:r>
          <a:r>
            <a:rPr lang="mr-IN" sz="1400" smtClean="0">
              <a:solidFill>
                <a:srgbClr val="0070C0"/>
              </a:solidFill>
            </a:rPr>
            <a:t>–</a:t>
          </a:r>
          <a:r>
            <a:rPr lang="ru-RU" sz="1400" smtClean="0">
              <a:solidFill>
                <a:srgbClr val="0070C0"/>
              </a:solidFill>
            </a:rPr>
            <a:t> 13,0</a:t>
          </a:r>
          <a:r>
            <a:rPr lang="ru-RU" sz="1000" smtClean="0">
              <a:solidFill>
                <a:srgbClr val="0070C0"/>
              </a:solidFill>
            </a:rPr>
            <a:t>%</a:t>
          </a:r>
          <a:endParaRPr lang="ru-RU" sz="1000" dirty="0">
            <a:solidFill>
              <a:srgbClr val="0070C0"/>
            </a:solidFill>
          </a:endParaRPr>
        </a:p>
      </dgm:t>
    </dgm:pt>
    <dgm:pt modelId="{F35426FB-AA4F-484E-9DE1-F83577725234}" type="parTrans" cxnId="{0CD33524-5D12-BF42-98F2-DAD8C7C38699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985108C6-23F8-B94F-A089-AFA753164128}" type="sibTrans" cxnId="{0CD33524-5D12-BF42-98F2-DAD8C7C38699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CA908183-D555-F146-8732-0BF4EE2C0E93}">
      <dgm:prSet custT="1"/>
      <dgm:spPr/>
      <dgm:t>
        <a:bodyPr/>
        <a:lstStyle/>
        <a:p>
          <a:r>
            <a:rPr lang="ru-RU" sz="1400" dirty="0" err="1" smtClean="0">
              <a:solidFill>
                <a:srgbClr val="0070C0"/>
              </a:solidFill>
            </a:rPr>
            <a:t>Надання</a:t>
          </a:r>
          <a:r>
            <a:rPr lang="ru-RU" sz="1400" dirty="0" smtClean="0">
              <a:solidFill>
                <a:srgbClr val="0070C0"/>
              </a:solidFill>
            </a:rPr>
            <a:t> </a:t>
          </a:r>
          <a:r>
            <a:rPr lang="ru-RU" sz="1400" dirty="0" err="1" smtClean="0">
              <a:solidFill>
                <a:srgbClr val="0070C0"/>
              </a:solidFill>
            </a:rPr>
            <a:t>консультативних</a:t>
          </a:r>
          <a:r>
            <a:rPr lang="ru-RU" sz="1400" dirty="0" smtClean="0">
              <a:solidFill>
                <a:srgbClr val="0070C0"/>
              </a:solidFill>
            </a:rPr>
            <a:t> </a:t>
          </a:r>
          <a:r>
            <a:rPr lang="ru-RU" sz="1400" dirty="0" err="1" smtClean="0">
              <a:solidFill>
                <a:srgbClr val="0070C0"/>
              </a:solidFill>
            </a:rPr>
            <a:t>послуг</a:t>
          </a:r>
          <a:r>
            <a:rPr lang="ru-RU" sz="1400" dirty="0" smtClean="0">
              <a:solidFill>
                <a:srgbClr val="0070C0"/>
              </a:solidFill>
            </a:rPr>
            <a:t> </a:t>
          </a:r>
          <a:r>
            <a:rPr lang="mr-IN" sz="1400" dirty="0" smtClean="0">
              <a:solidFill>
                <a:srgbClr val="0070C0"/>
              </a:solidFill>
            </a:rPr>
            <a:t>–</a:t>
          </a:r>
          <a:r>
            <a:rPr lang="ru-RU" sz="1400" dirty="0" smtClean="0">
              <a:solidFill>
                <a:srgbClr val="0070C0"/>
              </a:solidFill>
            </a:rPr>
            <a:t> 11.8%</a:t>
          </a:r>
          <a:endParaRPr lang="ru-RU" sz="1400" dirty="0">
            <a:solidFill>
              <a:srgbClr val="0070C0"/>
            </a:solidFill>
          </a:endParaRPr>
        </a:p>
      </dgm:t>
    </dgm:pt>
    <dgm:pt modelId="{6DBBE444-5B76-584C-9CC9-4F8A9A5ABAF2}" type="parTrans" cxnId="{51A17D5D-E21B-9D48-8ABB-0D55BB74028B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5B11ECF3-6A5D-7540-9640-F2C71DBBCCFE}" type="sibTrans" cxnId="{51A17D5D-E21B-9D48-8ABB-0D55BB74028B}">
      <dgm:prSet/>
      <dgm:spPr/>
      <dgm:t>
        <a:bodyPr/>
        <a:lstStyle/>
        <a:p>
          <a:endParaRPr lang="ru-RU">
            <a:solidFill>
              <a:srgbClr val="0070C0"/>
            </a:solidFill>
          </a:endParaRPr>
        </a:p>
      </dgm:t>
    </dgm:pt>
    <dgm:pt modelId="{2FA20AD7-1883-FA40-8A10-63D168FC80E2}" type="pres">
      <dgm:prSet presAssocID="{18112153-8469-AD41-A386-146206F2FE99}" presName="matrix" presStyleCnt="0">
        <dgm:presLayoutVars>
          <dgm:chMax val="1"/>
          <dgm:dir/>
          <dgm:resizeHandles val="exact"/>
        </dgm:presLayoutVars>
      </dgm:prSet>
      <dgm:spPr/>
    </dgm:pt>
    <dgm:pt modelId="{4B2498FB-86CA-D042-B39B-7C83715140FD}" type="pres">
      <dgm:prSet presAssocID="{18112153-8469-AD41-A386-146206F2FE99}" presName="diamond" presStyleLbl="bgShp" presStyleIdx="0" presStyleCnt="1"/>
      <dgm:spPr/>
    </dgm:pt>
    <dgm:pt modelId="{0BE8815A-A2D3-E441-AE3E-FC523765570A}" type="pres">
      <dgm:prSet presAssocID="{18112153-8469-AD41-A386-146206F2FE9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4E999-F4EB-CE43-913E-2B9BBC860643}" type="pres">
      <dgm:prSet presAssocID="{18112153-8469-AD41-A386-146206F2FE9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29E92-FC38-504B-ACAA-3EEAD0756533}" type="pres">
      <dgm:prSet presAssocID="{18112153-8469-AD41-A386-146206F2FE9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6A36E-6925-1B4F-9477-69736FE2DFAA}" type="pres">
      <dgm:prSet presAssocID="{18112153-8469-AD41-A386-146206F2FE9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4113C-15A1-2644-960D-780738BC4EDB}" type="presOf" srcId="{E3407A8F-BA9E-A64C-93A0-2C6ED1C18022}" destId="{50129E92-FC38-504B-ACAA-3EEAD0756533}" srcOrd="0" destOrd="0" presId="urn:microsoft.com/office/officeart/2005/8/layout/matrix3"/>
    <dgm:cxn modelId="{A5D5BFBE-9FAF-5D48-90F8-A7C64C9823A0}" srcId="{18112153-8469-AD41-A386-146206F2FE99}" destId="{59661B6C-6DF2-6C4B-8520-7EA0AD4369EB}" srcOrd="0" destOrd="0" parTransId="{A854AB6C-4212-7C46-8161-66F7E611DE13}" sibTransId="{87901D8F-F31F-E141-87E7-0AA4D67B9057}"/>
    <dgm:cxn modelId="{0CD33524-5D12-BF42-98F2-DAD8C7C38699}" srcId="{18112153-8469-AD41-A386-146206F2FE99}" destId="{E3407A8F-BA9E-A64C-93A0-2C6ED1C18022}" srcOrd="2" destOrd="0" parTransId="{F35426FB-AA4F-484E-9DE1-F83577725234}" sibTransId="{985108C6-23F8-B94F-A089-AFA753164128}"/>
    <dgm:cxn modelId="{51A17D5D-E21B-9D48-8ABB-0D55BB74028B}" srcId="{18112153-8469-AD41-A386-146206F2FE99}" destId="{CA908183-D555-F146-8732-0BF4EE2C0E93}" srcOrd="3" destOrd="0" parTransId="{6DBBE444-5B76-584C-9CC9-4F8A9A5ABAF2}" sibTransId="{5B11ECF3-6A5D-7540-9640-F2C71DBBCCFE}"/>
    <dgm:cxn modelId="{D837EB82-57AE-1E46-80D9-A7FE16317CFF}" srcId="{18112153-8469-AD41-A386-146206F2FE99}" destId="{97323BA3-88CB-0F40-9613-6A9168FC4880}" srcOrd="1" destOrd="0" parTransId="{3B539AC1-B80C-3446-BACC-C5E0EB938383}" sibTransId="{3B628F1E-0495-5242-84A8-735B195924A0}"/>
    <dgm:cxn modelId="{37F8EA3C-AB8B-664D-A316-BAB4B98A1F6C}" type="presOf" srcId="{97323BA3-88CB-0F40-9613-6A9168FC4880}" destId="{1BD4E999-F4EB-CE43-913E-2B9BBC860643}" srcOrd="0" destOrd="0" presId="urn:microsoft.com/office/officeart/2005/8/layout/matrix3"/>
    <dgm:cxn modelId="{C1EE78AE-30B9-6342-92BF-BE591998F2D2}" type="presOf" srcId="{CA908183-D555-F146-8732-0BF4EE2C0E93}" destId="{05E6A36E-6925-1B4F-9477-69736FE2DFAA}" srcOrd="0" destOrd="0" presId="urn:microsoft.com/office/officeart/2005/8/layout/matrix3"/>
    <dgm:cxn modelId="{F4E2AB75-62B9-D647-86F5-6314B5A1AA20}" type="presOf" srcId="{18112153-8469-AD41-A386-146206F2FE99}" destId="{2FA20AD7-1883-FA40-8A10-63D168FC80E2}" srcOrd="0" destOrd="0" presId="urn:microsoft.com/office/officeart/2005/8/layout/matrix3"/>
    <dgm:cxn modelId="{E21D3FA5-4B6F-394B-9357-912E89BF9AEC}" type="presOf" srcId="{59661B6C-6DF2-6C4B-8520-7EA0AD4369EB}" destId="{0BE8815A-A2D3-E441-AE3E-FC523765570A}" srcOrd="0" destOrd="0" presId="urn:microsoft.com/office/officeart/2005/8/layout/matrix3"/>
    <dgm:cxn modelId="{8BCFDD3A-A54B-5540-B10E-B57113F1617E}" type="presParOf" srcId="{2FA20AD7-1883-FA40-8A10-63D168FC80E2}" destId="{4B2498FB-86CA-D042-B39B-7C83715140FD}" srcOrd="0" destOrd="0" presId="urn:microsoft.com/office/officeart/2005/8/layout/matrix3"/>
    <dgm:cxn modelId="{254C58CE-57D0-764C-A3EE-826ED4411B72}" type="presParOf" srcId="{2FA20AD7-1883-FA40-8A10-63D168FC80E2}" destId="{0BE8815A-A2D3-E441-AE3E-FC523765570A}" srcOrd="1" destOrd="0" presId="urn:microsoft.com/office/officeart/2005/8/layout/matrix3"/>
    <dgm:cxn modelId="{9508878D-46C1-3549-A148-FB9755E79FCF}" type="presParOf" srcId="{2FA20AD7-1883-FA40-8A10-63D168FC80E2}" destId="{1BD4E999-F4EB-CE43-913E-2B9BBC860643}" srcOrd="2" destOrd="0" presId="urn:microsoft.com/office/officeart/2005/8/layout/matrix3"/>
    <dgm:cxn modelId="{45E4923F-4EEA-A94B-9577-6A5B8520D1D0}" type="presParOf" srcId="{2FA20AD7-1883-FA40-8A10-63D168FC80E2}" destId="{50129E92-FC38-504B-ACAA-3EEAD0756533}" srcOrd="3" destOrd="0" presId="urn:microsoft.com/office/officeart/2005/8/layout/matrix3"/>
    <dgm:cxn modelId="{9DAB4735-0276-194E-BEBC-A3C33A42B4E4}" type="presParOf" srcId="{2FA20AD7-1883-FA40-8A10-63D168FC80E2}" destId="{05E6A36E-6925-1B4F-9477-69736FE2DFA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577CF-3EC7-BB4F-B42A-307F388C229A}">
      <dsp:nvSpPr>
        <dsp:cNvPr id="0" name=""/>
        <dsp:cNvSpPr/>
      </dsp:nvSpPr>
      <dsp:spPr>
        <a:xfrm>
          <a:off x="3333208" y="2262981"/>
          <a:ext cx="349267" cy="1996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633" y="0"/>
              </a:lnTo>
              <a:lnTo>
                <a:pt x="174633" y="1996572"/>
              </a:lnTo>
              <a:lnTo>
                <a:pt x="349267" y="1996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457169" y="3210595"/>
        <a:ext cx="101344" cy="101344"/>
      </dsp:txXfrm>
    </dsp:sp>
    <dsp:sp modelId="{17862DD9-006F-AC4D-ABF4-96D969B24346}">
      <dsp:nvSpPr>
        <dsp:cNvPr id="0" name=""/>
        <dsp:cNvSpPr/>
      </dsp:nvSpPr>
      <dsp:spPr>
        <a:xfrm>
          <a:off x="3333208" y="2262981"/>
          <a:ext cx="349267" cy="1331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633" y="0"/>
              </a:lnTo>
              <a:lnTo>
                <a:pt x="174633" y="1331048"/>
              </a:lnTo>
              <a:lnTo>
                <a:pt x="349267" y="13310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73439" y="2894103"/>
        <a:ext cx="68805" cy="68805"/>
      </dsp:txXfrm>
    </dsp:sp>
    <dsp:sp modelId="{0B43D3B5-57CE-C64B-8870-9FD77177F153}">
      <dsp:nvSpPr>
        <dsp:cNvPr id="0" name=""/>
        <dsp:cNvSpPr/>
      </dsp:nvSpPr>
      <dsp:spPr>
        <a:xfrm>
          <a:off x="3333208" y="2262981"/>
          <a:ext cx="349267" cy="665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633" y="0"/>
              </a:lnTo>
              <a:lnTo>
                <a:pt x="174633" y="665524"/>
              </a:lnTo>
              <a:lnTo>
                <a:pt x="349267" y="6655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89051" y="2576953"/>
        <a:ext cx="37580" cy="37580"/>
      </dsp:txXfrm>
    </dsp:sp>
    <dsp:sp modelId="{EF2DB5F0-67E5-9B44-95B9-1817FACF162A}">
      <dsp:nvSpPr>
        <dsp:cNvPr id="0" name=""/>
        <dsp:cNvSpPr/>
      </dsp:nvSpPr>
      <dsp:spPr>
        <a:xfrm>
          <a:off x="3333208" y="2217261"/>
          <a:ext cx="3492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26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99110" y="2254249"/>
        <a:ext cx="17463" cy="17463"/>
      </dsp:txXfrm>
    </dsp:sp>
    <dsp:sp modelId="{826D77B0-31AD-C647-BFCD-3E3E30BD02C8}">
      <dsp:nvSpPr>
        <dsp:cNvPr id="0" name=""/>
        <dsp:cNvSpPr/>
      </dsp:nvSpPr>
      <dsp:spPr>
        <a:xfrm>
          <a:off x="3333208" y="1597457"/>
          <a:ext cx="349267" cy="665524"/>
        </a:xfrm>
        <a:custGeom>
          <a:avLst/>
          <a:gdLst/>
          <a:ahLst/>
          <a:cxnLst/>
          <a:rect l="0" t="0" r="0" b="0"/>
          <a:pathLst>
            <a:path>
              <a:moveTo>
                <a:pt x="0" y="665524"/>
              </a:moveTo>
              <a:lnTo>
                <a:pt x="174633" y="665524"/>
              </a:lnTo>
              <a:lnTo>
                <a:pt x="174633" y="0"/>
              </a:lnTo>
              <a:lnTo>
                <a:pt x="3492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89051" y="1911429"/>
        <a:ext cx="37580" cy="37580"/>
      </dsp:txXfrm>
    </dsp:sp>
    <dsp:sp modelId="{A31271E8-81E7-504E-9E47-9CB3788F5069}">
      <dsp:nvSpPr>
        <dsp:cNvPr id="0" name=""/>
        <dsp:cNvSpPr/>
      </dsp:nvSpPr>
      <dsp:spPr>
        <a:xfrm>
          <a:off x="3333208" y="931932"/>
          <a:ext cx="349267" cy="1331048"/>
        </a:xfrm>
        <a:custGeom>
          <a:avLst/>
          <a:gdLst/>
          <a:ahLst/>
          <a:cxnLst/>
          <a:rect l="0" t="0" r="0" b="0"/>
          <a:pathLst>
            <a:path>
              <a:moveTo>
                <a:pt x="0" y="1331048"/>
              </a:moveTo>
              <a:lnTo>
                <a:pt x="174633" y="1331048"/>
              </a:lnTo>
              <a:lnTo>
                <a:pt x="174633" y="0"/>
              </a:lnTo>
              <a:lnTo>
                <a:pt x="3492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73439" y="1563054"/>
        <a:ext cx="68805" cy="68805"/>
      </dsp:txXfrm>
    </dsp:sp>
    <dsp:sp modelId="{0C5A8B11-7940-B940-A0E7-9E94C8CD4F63}">
      <dsp:nvSpPr>
        <dsp:cNvPr id="0" name=""/>
        <dsp:cNvSpPr/>
      </dsp:nvSpPr>
      <dsp:spPr>
        <a:xfrm>
          <a:off x="3333208" y="266408"/>
          <a:ext cx="349267" cy="1996572"/>
        </a:xfrm>
        <a:custGeom>
          <a:avLst/>
          <a:gdLst/>
          <a:ahLst/>
          <a:cxnLst/>
          <a:rect l="0" t="0" r="0" b="0"/>
          <a:pathLst>
            <a:path>
              <a:moveTo>
                <a:pt x="0" y="1996572"/>
              </a:moveTo>
              <a:lnTo>
                <a:pt x="174633" y="1996572"/>
              </a:lnTo>
              <a:lnTo>
                <a:pt x="174633" y="0"/>
              </a:lnTo>
              <a:lnTo>
                <a:pt x="3492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457169" y="1214022"/>
        <a:ext cx="101344" cy="101344"/>
      </dsp:txXfrm>
    </dsp:sp>
    <dsp:sp modelId="{D29D31DB-34FB-FF42-9641-F34FD16B4BA6}">
      <dsp:nvSpPr>
        <dsp:cNvPr id="0" name=""/>
        <dsp:cNvSpPr/>
      </dsp:nvSpPr>
      <dsp:spPr>
        <a:xfrm rot="16200000">
          <a:off x="1665894" y="1996771"/>
          <a:ext cx="2802207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Ключові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smtClean="0">
              <a:solidFill>
                <a:schemeClr val="tx1"/>
              </a:solidFill>
            </a:rPr>
            <a:t>напрями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дій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665894" y="1996771"/>
        <a:ext cx="2802207" cy="532419"/>
      </dsp:txXfrm>
    </dsp:sp>
    <dsp:sp modelId="{27DBF1F6-94CD-3C48-96F6-2ADFD6FB5D3E}">
      <dsp:nvSpPr>
        <dsp:cNvPr id="0" name=""/>
        <dsp:cNvSpPr/>
      </dsp:nvSpPr>
      <dsp:spPr>
        <a:xfrm>
          <a:off x="3682475" y="198"/>
          <a:ext cx="1746335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chemeClr val="tx1"/>
              </a:solidFill>
            </a:rPr>
            <a:t>Ефективне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державне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управління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682475" y="198"/>
        <a:ext cx="1746335" cy="532419"/>
      </dsp:txXfrm>
    </dsp:sp>
    <dsp:sp modelId="{A4C68212-01BB-4843-BE35-3255007CCE07}">
      <dsp:nvSpPr>
        <dsp:cNvPr id="0" name=""/>
        <dsp:cNvSpPr/>
      </dsp:nvSpPr>
      <dsp:spPr>
        <a:xfrm>
          <a:off x="3682475" y="665723"/>
          <a:ext cx="1746335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chemeClr val="tx1"/>
              </a:solidFill>
            </a:rPr>
            <a:t>Стабільна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макроекономічна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політика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682475" y="665723"/>
        <a:ext cx="1746335" cy="532419"/>
      </dsp:txXfrm>
    </dsp:sp>
    <dsp:sp modelId="{E2E0BFFE-A3C5-7245-8826-857DC52B37D5}">
      <dsp:nvSpPr>
        <dsp:cNvPr id="0" name=""/>
        <dsp:cNvSpPr/>
      </dsp:nvSpPr>
      <dsp:spPr>
        <a:xfrm>
          <a:off x="3682475" y="1331247"/>
          <a:ext cx="1746335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chemeClr val="tx1"/>
              </a:solidFill>
            </a:rPr>
            <a:t>Ефективне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регуляторне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забезпечення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682475" y="1331247"/>
        <a:ext cx="1746335" cy="532419"/>
      </dsp:txXfrm>
    </dsp:sp>
    <dsp:sp modelId="{144C53C4-17EB-F14A-A445-C06DF4C3540A}">
      <dsp:nvSpPr>
        <dsp:cNvPr id="0" name=""/>
        <dsp:cNvSpPr/>
      </dsp:nvSpPr>
      <dsp:spPr>
        <a:xfrm>
          <a:off x="3682475" y="1996771"/>
          <a:ext cx="1746335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chemeClr val="tx1"/>
              </a:solidFill>
            </a:rPr>
            <a:t>Рівність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усіх</a:t>
          </a:r>
          <a:r>
            <a:rPr lang="ru-RU" sz="1300" kern="1200" dirty="0" smtClean="0">
              <a:solidFill>
                <a:schemeClr val="tx1"/>
              </a:solidFill>
            </a:rPr>
            <a:t> перед законом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682475" y="1996771"/>
        <a:ext cx="1746335" cy="532419"/>
      </dsp:txXfrm>
    </dsp:sp>
    <dsp:sp modelId="{431A94DF-12CD-954A-932B-B5AD9D1348FF}">
      <dsp:nvSpPr>
        <dsp:cNvPr id="0" name=""/>
        <dsp:cNvSpPr/>
      </dsp:nvSpPr>
      <dsp:spPr>
        <a:xfrm>
          <a:off x="3682475" y="2662296"/>
          <a:ext cx="1746335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chemeClr val="tx1"/>
              </a:solidFill>
            </a:rPr>
            <a:t>Чесна</a:t>
          </a:r>
          <a:r>
            <a:rPr lang="ru-RU" sz="1300" kern="1200" dirty="0" smtClean="0">
              <a:solidFill>
                <a:schemeClr val="tx1"/>
              </a:solidFill>
            </a:rPr>
            <a:t> </a:t>
          </a:r>
          <a:r>
            <a:rPr lang="ru-RU" sz="1300" kern="1200" dirty="0" err="1" smtClean="0">
              <a:solidFill>
                <a:schemeClr val="tx1"/>
              </a:solidFill>
            </a:rPr>
            <a:t>конкуренція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682475" y="2662296"/>
        <a:ext cx="1746335" cy="532419"/>
      </dsp:txXfrm>
    </dsp:sp>
    <dsp:sp modelId="{42802A13-2270-5040-83E1-A2BF81384B3D}">
      <dsp:nvSpPr>
        <dsp:cNvPr id="0" name=""/>
        <dsp:cNvSpPr/>
      </dsp:nvSpPr>
      <dsp:spPr>
        <a:xfrm>
          <a:off x="3682475" y="3327820"/>
          <a:ext cx="1746335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solidFill>
                <a:schemeClr val="tx1"/>
              </a:solidFill>
            </a:rPr>
            <a:t>Підприємницька</a:t>
          </a:r>
          <a:r>
            <a:rPr lang="ru-RU" sz="1300" kern="1200" dirty="0" smtClean="0">
              <a:solidFill>
                <a:schemeClr val="tx1"/>
              </a:solidFill>
            </a:rPr>
            <a:t> культура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682475" y="3327820"/>
        <a:ext cx="1746335" cy="532419"/>
      </dsp:txXfrm>
    </dsp:sp>
    <dsp:sp modelId="{D081834B-9435-384B-98F9-800095300DCA}">
      <dsp:nvSpPr>
        <dsp:cNvPr id="0" name=""/>
        <dsp:cNvSpPr/>
      </dsp:nvSpPr>
      <dsp:spPr>
        <a:xfrm>
          <a:off x="3682475" y="3993344"/>
          <a:ext cx="1746335" cy="5324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Мир та </a:t>
          </a:r>
          <a:r>
            <a:rPr lang="ru-RU" sz="1300" kern="1200" dirty="0" err="1" smtClean="0">
              <a:solidFill>
                <a:schemeClr val="tx1"/>
              </a:solidFill>
            </a:rPr>
            <a:t>стабільність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682475" y="3993344"/>
        <a:ext cx="1746335" cy="532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498FB-86CA-D042-B39B-7C83715140FD}">
      <dsp:nvSpPr>
        <dsp:cNvPr id="0" name=""/>
        <dsp:cNvSpPr/>
      </dsp:nvSpPr>
      <dsp:spPr>
        <a:xfrm>
          <a:off x="761233" y="0"/>
          <a:ext cx="4287570" cy="428757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8815A-A2D3-E441-AE3E-FC523765570A}">
      <dsp:nvSpPr>
        <dsp:cNvPr id="0" name=""/>
        <dsp:cNvSpPr/>
      </dsp:nvSpPr>
      <dsp:spPr>
        <a:xfrm>
          <a:off x="1168552" y="407319"/>
          <a:ext cx="1672152" cy="167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70C0"/>
              </a:solidFill>
            </a:rPr>
            <a:t>Зміни до податкового кодексу </a:t>
          </a:r>
          <a:r>
            <a:rPr lang="mr-IN" sz="1400" kern="1200" smtClean="0">
              <a:solidFill>
                <a:srgbClr val="0070C0"/>
              </a:solidFill>
            </a:rPr>
            <a:t>–</a:t>
          </a:r>
          <a:r>
            <a:rPr lang="ru-RU" sz="1400" kern="1200" smtClean="0">
              <a:solidFill>
                <a:srgbClr val="0070C0"/>
              </a:solidFill>
            </a:rPr>
            <a:t> 30,4%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1250180" y="488947"/>
        <a:ext cx="1508896" cy="1508896"/>
      </dsp:txXfrm>
    </dsp:sp>
    <dsp:sp modelId="{1BD4E999-F4EB-CE43-913E-2B9BBC860643}">
      <dsp:nvSpPr>
        <dsp:cNvPr id="0" name=""/>
        <dsp:cNvSpPr/>
      </dsp:nvSpPr>
      <dsp:spPr>
        <a:xfrm>
          <a:off x="2969332" y="407319"/>
          <a:ext cx="1672152" cy="167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70C0"/>
              </a:solidFill>
            </a:rPr>
            <a:t>Участь у розробці та реалізації програм підтримки бізнесу </a:t>
          </a:r>
          <a:r>
            <a:rPr lang="mr-IN" sz="1400" kern="1200" smtClean="0">
              <a:solidFill>
                <a:srgbClr val="0070C0"/>
              </a:solidFill>
            </a:rPr>
            <a:t>–</a:t>
          </a:r>
          <a:r>
            <a:rPr lang="ru-RU" sz="1400" kern="1200" smtClean="0">
              <a:solidFill>
                <a:srgbClr val="0070C0"/>
              </a:solidFill>
            </a:rPr>
            <a:t> 13,8%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3050960" y="488947"/>
        <a:ext cx="1508896" cy="1508896"/>
      </dsp:txXfrm>
    </dsp:sp>
    <dsp:sp modelId="{50129E92-FC38-504B-ACAA-3EEAD0756533}">
      <dsp:nvSpPr>
        <dsp:cNvPr id="0" name=""/>
        <dsp:cNvSpPr/>
      </dsp:nvSpPr>
      <dsp:spPr>
        <a:xfrm>
          <a:off x="1168552" y="2208098"/>
          <a:ext cx="1672152" cy="167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70C0"/>
              </a:solidFill>
            </a:rPr>
            <a:t>Налагодження контактів з інвесторами; сприяння у пошуку ринків збуту </a:t>
          </a:r>
          <a:r>
            <a:rPr lang="mr-IN" sz="1400" kern="1200" smtClean="0">
              <a:solidFill>
                <a:srgbClr val="0070C0"/>
              </a:solidFill>
            </a:rPr>
            <a:t>–</a:t>
          </a:r>
          <a:r>
            <a:rPr lang="ru-RU" sz="1400" kern="1200" smtClean="0">
              <a:solidFill>
                <a:srgbClr val="0070C0"/>
              </a:solidFill>
            </a:rPr>
            <a:t> 13,0</a:t>
          </a:r>
          <a:r>
            <a:rPr lang="ru-RU" sz="1000" kern="1200" smtClean="0">
              <a:solidFill>
                <a:srgbClr val="0070C0"/>
              </a:solidFill>
            </a:rPr>
            <a:t>%</a:t>
          </a:r>
          <a:endParaRPr lang="ru-RU" sz="1000" kern="1200" dirty="0">
            <a:solidFill>
              <a:srgbClr val="0070C0"/>
            </a:solidFill>
          </a:endParaRPr>
        </a:p>
      </dsp:txBody>
      <dsp:txXfrm>
        <a:off x="1250180" y="2289726"/>
        <a:ext cx="1508896" cy="1508896"/>
      </dsp:txXfrm>
    </dsp:sp>
    <dsp:sp modelId="{05E6A36E-6925-1B4F-9477-69736FE2DFAA}">
      <dsp:nvSpPr>
        <dsp:cNvPr id="0" name=""/>
        <dsp:cNvSpPr/>
      </dsp:nvSpPr>
      <dsp:spPr>
        <a:xfrm>
          <a:off x="2969332" y="2208098"/>
          <a:ext cx="1672152" cy="167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70C0"/>
              </a:solidFill>
            </a:rPr>
            <a:t>Надання</a:t>
          </a:r>
          <a:r>
            <a:rPr lang="ru-RU" sz="1400" kern="1200" dirty="0" smtClean="0">
              <a:solidFill>
                <a:srgbClr val="0070C0"/>
              </a:solidFill>
            </a:rPr>
            <a:t> </a:t>
          </a:r>
          <a:r>
            <a:rPr lang="ru-RU" sz="1400" kern="1200" dirty="0" err="1" smtClean="0">
              <a:solidFill>
                <a:srgbClr val="0070C0"/>
              </a:solidFill>
            </a:rPr>
            <a:t>консультативних</a:t>
          </a:r>
          <a:r>
            <a:rPr lang="ru-RU" sz="1400" kern="1200" dirty="0" smtClean="0">
              <a:solidFill>
                <a:srgbClr val="0070C0"/>
              </a:solidFill>
            </a:rPr>
            <a:t> </a:t>
          </a:r>
          <a:r>
            <a:rPr lang="ru-RU" sz="1400" kern="1200" dirty="0" err="1" smtClean="0">
              <a:solidFill>
                <a:srgbClr val="0070C0"/>
              </a:solidFill>
            </a:rPr>
            <a:t>послуг</a:t>
          </a:r>
          <a:r>
            <a:rPr lang="ru-RU" sz="1400" kern="1200" dirty="0" smtClean="0">
              <a:solidFill>
                <a:srgbClr val="0070C0"/>
              </a:solidFill>
            </a:rPr>
            <a:t> </a:t>
          </a:r>
          <a:r>
            <a:rPr lang="mr-IN" sz="1400" kern="1200" dirty="0" smtClean="0">
              <a:solidFill>
                <a:srgbClr val="0070C0"/>
              </a:solidFill>
            </a:rPr>
            <a:t>–</a:t>
          </a:r>
          <a:r>
            <a:rPr lang="ru-RU" sz="1400" kern="1200" dirty="0" smtClean="0">
              <a:solidFill>
                <a:srgbClr val="0070C0"/>
              </a:solidFill>
            </a:rPr>
            <a:t> 11.8%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3050960" y="2289726"/>
        <a:ext cx="1508896" cy="1508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C035B152-907C-4674-B335-DAB6BB162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68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50F37D4-185F-4B48-B624-E4993F7F3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09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19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4AA6-7CEC-498A-934E-25CE0FD701A8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F9F4-62D2-41D9-8AAE-98C25DB9B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59967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94EB-2133-44E4-BD55-F841F24E2912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211BA-D7BF-4760-963F-D7A00354D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74148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8A4C-2A4E-44BA-AD85-BC899C725A0F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A4066-D404-4818-8D61-72B9C9073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1212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540D-48BC-4407-B4C9-49581CB8D29C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D195D-12F6-475E-8434-86490A381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2082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7576-027E-4A36-996B-D759B1617B99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0A942-F301-483C-AC42-D6BFC1676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1745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C1E1-7888-4C4C-B20C-9F356BF5F99C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17C1-924B-4584-8A7F-37B5651EE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5110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6311-7AC6-4139-AFE9-7F6B75439D44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49ADC-DD34-44D8-A9AB-4D31B68F2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95626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109A2-9EDD-43FE-8CBA-877768011828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7C3F5-0BCF-43D6-A71B-B7B724F10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7632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D92F0-8625-46E4-9C08-36E60831EDDE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9A40-BF69-4C56-BAAD-6C66A0B03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63040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C9C5-63CF-4619-8B38-5D7C8EE6FFC2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BE8BD-0EC4-42C1-A91A-5FEDF3BE3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95289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758B7-419B-4CDA-8325-6F585CC0D67F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DC32-8F3F-4EB7-85C8-272D783F5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66921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0580C-002A-4B40-B67A-769893CE53AA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D107-373C-4854-9D34-D17C657A5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003142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7A06-92A7-49E0-B2A3-6821A85C0BA3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E7379-DDCA-4733-968E-D4C4A39D7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50387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B9AC1-5FB9-4E1C-9C38-8295B83E30AD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C3A03-2E3D-447D-AA9C-89AB41C71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757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F830656-7C46-4498-9B6E-56EA7306B085}" type="datetimeFigureOut">
              <a:rPr lang="ru-RU"/>
              <a:pPr>
                <a:defRPr/>
              </a:pPr>
              <a:t>14.11.2017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3BACA9A-DA1D-4C4F-A692-A4FC27259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20 w 2447"/>
                <a:gd name="T15" fmla="*/ 5 h 62"/>
                <a:gd name="T16" fmla="*/ 702 w 2447"/>
                <a:gd name="T17" fmla="*/ 29 h 62"/>
                <a:gd name="T18" fmla="*/ 795 w 2447"/>
                <a:gd name="T19" fmla="*/ 37 h 62"/>
                <a:gd name="T20" fmla="*/ 892 w 2447"/>
                <a:gd name="T21" fmla="*/ 8 h 62"/>
                <a:gd name="T22" fmla="*/ 954 w 2447"/>
                <a:gd name="T23" fmla="*/ 8 h 62"/>
                <a:gd name="T24" fmla="*/ 1036 w 2447"/>
                <a:gd name="T25" fmla="*/ 35 h 62"/>
                <a:gd name="T26" fmla="*/ 1133 w 2447"/>
                <a:gd name="T27" fmla="*/ 30 h 62"/>
                <a:gd name="T28" fmla="*/ 1227 w 2447"/>
                <a:gd name="T29" fmla="*/ 3 h 62"/>
                <a:gd name="T30" fmla="*/ 1270 w 2447"/>
                <a:gd name="T31" fmla="*/ 6 h 62"/>
                <a:gd name="T32" fmla="*/ 1351 w 2447"/>
                <a:gd name="T33" fmla="*/ 34 h 62"/>
                <a:gd name="T34" fmla="*/ 1448 w 2447"/>
                <a:gd name="T35" fmla="*/ 30 h 62"/>
                <a:gd name="T36" fmla="*/ 1541 w 2447"/>
                <a:gd name="T37" fmla="*/ 3 h 62"/>
                <a:gd name="T38" fmla="*/ 1620 w 2447"/>
                <a:gd name="T39" fmla="*/ 19 h 62"/>
                <a:gd name="T40" fmla="*/ 1707 w 2447"/>
                <a:gd name="T41" fmla="*/ 38 h 62"/>
                <a:gd name="T42" fmla="*/ 1806 w 2447"/>
                <a:gd name="T43" fmla="*/ 15 h 62"/>
                <a:gd name="T44" fmla="*/ 1849 w 2447"/>
                <a:gd name="T45" fmla="*/ 1 h 62"/>
                <a:gd name="T46" fmla="*/ 1932 w 2447"/>
                <a:gd name="T47" fmla="*/ 24 h 62"/>
                <a:gd name="T48" fmla="*/ 2022 w 2447"/>
                <a:gd name="T49" fmla="*/ 35 h 62"/>
                <a:gd name="T50" fmla="*/ 2117 w 2447"/>
                <a:gd name="T51" fmla="*/ 9 h 62"/>
                <a:gd name="T52" fmla="*/ 2197 w 2447"/>
                <a:gd name="T53" fmla="*/ 6 h 62"/>
                <a:gd name="T54" fmla="*/ 2278 w 2447"/>
                <a:gd name="T55" fmla="*/ 33 h 62"/>
                <a:gd name="T56" fmla="*/ 2384 w 2447"/>
                <a:gd name="T57" fmla="*/ 23 h 62"/>
                <a:gd name="T58" fmla="*/ 2372 w 2447"/>
                <a:gd name="T59" fmla="*/ 45 h 62"/>
                <a:gd name="T60" fmla="*/ 2269 w 2447"/>
                <a:gd name="T61" fmla="*/ 50 h 62"/>
                <a:gd name="T62" fmla="*/ 2188 w 2447"/>
                <a:gd name="T63" fmla="*/ 22 h 62"/>
                <a:gd name="T64" fmla="*/ 2107 w 2447"/>
                <a:gd name="T65" fmla="*/ 31 h 62"/>
                <a:gd name="T66" fmla="*/ 2011 w 2447"/>
                <a:gd name="T67" fmla="*/ 55 h 62"/>
                <a:gd name="T68" fmla="*/ 1923 w 2447"/>
                <a:gd name="T69" fmla="*/ 39 h 62"/>
                <a:gd name="T70" fmla="*/ 1842 w 2447"/>
                <a:gd name="T71" fmla="*/ 20 h 62"/>
                <a:gd name="T72" fmla="*/ 1774 w 2447"/>
                <a:gd name="T73" fmla="*/ 45 h 62"/>
                <a:gd name="T74" fmla="*/ 1676 w 2447"/>
                <a:gd name="T75" fmla="*/ 54 h 62"/>
                <a:gd name="T76" fmla="*/ 1594 w 2447"/>
                <a:gd name="T77" fmla="*/ 27 h 62"/>
                <a:gd name="T78" fmla="*/ 1513 w 2447"/>
                <a:gd name="T79" fmla="*/ 30 h 62"/>
                <a:gd name="T80" fmla="*/ 1415 w 2447"/>
                <a:gd name="T81" fmla="*/ 56 h 62"/>
                <a:gd name="T82" fmla="*/ 1324 w 2447"/>
                <a:gd name="T83" fmla="*/ 45 h 62"/>
                <a:gd name="T84" fmla="*/ 1243 w 2447"/>
                <a:gd name="T85" fmla="*/ 21 h 62"/>
                <a:gd name="T86" fmla="*/ 1197 w 2447"/>
                <a:gd name="T87" fmla="*/ 29 h 62"/>
                <a:gd name="T88" fmla="*/ 1099 w 2447"/>
                <a:gd name="T89" fmla="*/ 57 h 62"/>
                <a:gd name="T90" fmla="*/ 1008 w 2447"/>
                <a:gd name="T91" fmla="*/ 44 h 62"/>
                <a:gd name="T92" fmla="*/ 925 w 2447"/>
                <a:gd name="T93" fmla="*/ 22 h 62"/>
                <a:gd name="T94" fmla="*/ 840 w 2447"/>
                <a:gd name="T95" fmla="*/ 44 h 62"/>
                <a:gd name="T96" fmla="*/ 740 w 2447"/>
                <a:gd name="T97" fmla="*/ 58 h 62"/>
                <a:gd name="T98" fmla="*/ 657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39 w 2447"/>
                <a:gd name="T15" fmla="*/ 7 h 62"/>
                <a:gd name="T16" fmla="*/ 721 w 2447"/>
                <a:gd name="T17" fmla="*/ 35 h 62"/>
                <a:gd name="T18" fmla="*/ 818 w 2447"/>
                <a:gd name="T19" fmla="*/ 31 h 62"/>
                <a:gd name="T20" fmla="*/ 910 w 2447"/>
                <a:gd name="T21" fmla="*/ 4 h 62"/>
                <a:gd name="T22" fmla="*/ 990 w 2447"/>
                <a:gd name="T23" fmla="*/ 19 h 62"/>
                <a:gd name="T24" fmla="*/ 1076 w 2447"/>
                <a:gd name="T25" fmla="*/ 40 h 62"/>
                <a:gd name="T26" fmla="*/ 1178 w 2447"/>
                <a:gd name="T27" fmla="*/ 16 h 62"/>
                <a:gd name="T28" fmla="*/ 1242 w 2447"/>
                <a:gd name="T29" fmla="*/ 2 h 62"/>
                <a:gd name="T30" fmla="*/ 1323 w 2447"/>
                <a:gd name="T31" fmla="*/ 25 h 62"/>
                <a:gd name="T32" fmla="*/ 1415 w 2447"/>
                <a:gd name="T33" fmla="*/ 38 h 62"/>
                <a:gd name="T34" fmla="*/ 1514 w 2447"/>
                <a:gd name="T35" fmla="*/ 10 h 62"/>
                <a:gd name="T36" fmla="*/ 1594 w 2447"/>
                <a:gd name="T37" fmla="*/ 9 h 62"/>
                <a:gd name="T38" fmla="*/ 1676 w 2447"/>
                <a:gd name="T39" fmla="*/ 35 h 62"/>
                <a:gd name="T40" fmla="*/ 1774 w 2447"/>
                <a:gd name="T41" fmla="*/ 26 h 62"/>
                <a:gd name="T42" fmla="*/ 1843 w 2447"/>
                <a:gd name="T43" fmla="*/ 1 h 62"/>
                <a:gd name="T44" fmla="*/ 1923 w 2447"/>
                <a:gd name="T45" fmla="*/ 20 h 62"/>
                <a:gd name="T46" fmla="*/ 2011 w 2447"/>
                <a:gd name="T47" fmla="*/ 37 h 62"/>
                <a:gd name="T48" fmla="*/ 2108 w 2447"/>
                <a:gd name="T49" fmla="*/ 12 h 62"/>
                <a:gd name="T50" fmla="*/ 2188 w 2447"/>
                <a:gd name="T51" fmla="*/ 3 h 62"/>
                <a:gd name="T52" fmla="*/ 2270 w 2447"/>
                <a:gd name="T53" fmla="*/ 31 h 62"/>
                <a:gd name="T54" fmla="*/ 2372 w 2447"/>
                <a:gd name="T55" fmla="*/ 26 h 62"/>
                <a:gd name="T56" fmla="*/ 2384 w 2447"/>
                <a:gd name="T57" fmla="*/ 42 h 62"/>
                <a:gd name="T58" fmla="*/ 2279 w 2447"/>
                <a:gd name="T59" fmla="*/ 52 h 62"/>
                <a:gd name="T60" fmla="*/ 2197 w 2447"/>
                <a:gd name="T61" fmla="*/ 25 h 62"/>
                <a:gd name="T62" fmla="*/ 2118 w 2447"/>
                <a:gd name="T63" fmla="*/ 28 h 62"/>
                <a:gd name="T64" fmla="*/ 2022 w 2447"/>
                <a:gd name="T65" fmla="*/ 54 h 62"/>
                <a:gd name="T66" fmla="*/ 1932 w 2447"/>
                <a:gd name="T67" fmla="*/ 42 h 62"/>
                <a:gd name="T68" fmla="*/ 1850 w 2447"/>
                <a:gd name="T69" fmla="*/ 20 h 62"/>
                <a:gd name="T70" fmla="*/ 1785 w 2447"/>
                <a:gd name="T71" fmla="*/ 41 h 62"/>
                <a:gd name="T72" fmla="*/ 1686 w 2447"/>
                <a:gd name="T73" fmla="*/ 56 h 62"/>
                <a:gd name="T74" fmla="*/ 1603 w 2447"/>
                <a:gd name="T75" fmla="*/ 29 h 62"/>
                <a:gd name="T76" fmla="*/ 1523 w 2447"/>
                <a:gd name="T77" fmla="*/ 27 h 62"/>
                <a:gd name="T78" fmla="*/ 1426 w 2447"/>
                <a:gd name="T79" fmla="*/ 55 h 62"/>
                <a:gd name="T80" fmla="*/ 1333 w 2447"/>
                <a:gd name="T81" fmla="*/ 48 h 62"/>
                <a:gd name="T82" fmla="*/ 1252 w 2447"/>
                <a:gd name="T83" fmla="*/ 23 h 62"/>
                <a:gd name="T84" fmla="*/ 1207 w 2447"/>
                <a:gd name="T85" fmla="*/ 27 h 62"/>
                <a:gd name="T86" fmla="*/ 1110 w 2447"/>
                <a:gd name="T87" fmla="*/ 55 h 62"/>
                <a:gd name="T88" fmla="*/ 1017 w 2447"/>
                <a:gd name="T89" fmla="*/ 47 h 62"/>
                <a:gd name="T90" fmla="*/ 935 w 2447"/>
                <a:gd name="T91" fmla="*/ 23 h 62"/>
                <a:gd name="T92" fmla="*/ 852 w 2447"/>
                <a:gd name="T93" fmla="*/ 41 h 62"/>
                <a:gd name="T94" fmla="*/ 751 w 2447"/>
                <a:gd name="T95" fmla="*/ 59 h 62"/>
                <a:gd name="T96" fmla="*/ 667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7 w 2447"/>
                <a:gd name="T15" fmla="*/ 27 h 61"/>
                <a:gd name="T16" fmla="*/ 759 w 2447"/>
                <a:gd name="T17" fmla="*/ 54 h 61"/>
                <a:gd name="T18" fmla="*/ 856 w 2447"/>
                <a:gd name="T19" fmla="*/ 50 h 61"/>
                <a:gd name="T20" fmla="*/ 948 w 2447"/>
                <a:gd name="T21" fmla="*/ 24 h 61"/>
                <a:gd name="T22" fmla="*/ 1027 w 2447"/>
                <a:gd name="T23" fmla="*/ 38 h 61"/>
                <a:gd name="T24" fmla="*/ 1114 w 2447"/>
                <a:gd name="T25" fmla="*/ 58 h 61"/>
                <a:gd name="T26" fmla="*/ 1214 w 2447"/>
                <a:gd name="T27" fmla="*/ 35 h 61"/>
                <a:gd name="T28" fmla="*/ 1279 w 2447"/>
                <a:gd name="T29" fmla="*/ 22 h 61"/>
                <a:gd name="T30" fmla="*/ 1345 w 2447"/>
                <a:gd name="T31" fmla="*/ 38 h 61"/>
                <a:gd name="T32" fmla="*/ 1430 w 2447"/>
                <a:gd name="T33" fmla="*/ 58 h 61"/>
                <a:gd name="T34" fmla="*/ 1531 w 2447"/>
                <a:gd name="T35" fmla="*/ 35 h 61"/>
                <a:gd name="T36" fmla="*/ 1613 w 2447"/>
                <a:gd name="T37" fmla="*/ 24 h 61"/>
                <a:gd name="T38" fmla="*/ 1695 w 2447"/>
                <a:gd name="T39" fmla="*/ 49 h 61"/>
                <a:gd name="T40" fmla="*/ 1789 w 2447"/>
                <a:gd name="T41" fmla="*/ 51 h 61"/>
                <a:gd name="T42" fmla="*/ 1902 w 2447"/>
                <a:gd name="T43" fmla="*/ 23 h 61"/>
                <a:gd name="T44" fmla="*/ 1981 w 2447"/>
                <a:gd name="T45" fmla="*/ 32 h 61"/>
                <a:gd name="T46" fmla="*/ 2065 w 2447"/>
                <a:gd name="T47" fmla="*/ 55 h 61"/>
                <a:gd name="T48" fmla="*/ 2163 w 2447"/>
                <a:gd name="T49" fmla="*/ 38 h 61"/>
                <a:gd name="T50" fmla="*/ 2245 w 2447"/>
                <a:gd name="T51" fmla="*/ 19 h 61"/>
                <a:gd name="T52" fmla="*/ 2326 w 2447"/>
                <a:gd name="T53" fmla="*/ 44 h 61"/>
                <a:gd name="T54" fmla="*/ 2423 w 2447"/>
                <a:gd name="T55" fmla="*/ 51 h 61"/>
                <a:gd name="T56" fmla="*/ 2483 w 2447"/>
                <a:gd name="T57" fmla="*/ 16 h 61"/>
                <a:gd name="T58" fmla="*/ 2375 w 2447"/>
                <a:gd name="T59" fmla="*/ 37 h 61"/>
                <a:gd name="T60" fmla="*/ 2290 w 2447"/>
                <a:gd name="T61" fmla="*/ 12 h 61"/>
                <a:gd name="T62" fmla="*/ 2212 w 2447"/>
                <a:gd name="T63" fmla="*/ 3 h 61"/>
                <a:gd name="T64" fmla="*/ 2120 w 2447"/>
                <a:gd name="T65" fmla="*/ 31 h 61"/>
                <a:gd name="T66" fmla="*/ 2026 w 2447"/>
                <a:gd name="T67" fmla="*/ 29 h 61"/>
                <a:gd name="T68" fmla="*/ 1944 w 2447"/>
                <a:gd name="T69" fmla="*/ 3 h 61"/>
                <a:gd name="T70" fmla="*/ 1854 w 2447"/>
                <a:gd name="T71" fmla="*/ 16 h 61"/>
                <a:gd name="T72" fmla="*/ 1745 w 2447"/>
                <a:gd name="T73" fmla="*/ 39 h 61"/>
                <a:gd name="T74" fmla="*/ 1659 w 2447"/>
                <a:gd name="T75" fmla="*/ 17 h 61"/>
                <a:gd name="T76" fmla="*/ 1579 w 2447"/>
                <a:gd name="T77" fmla="*/ 4 h 61"/>
                <a:gd name="T78" fmla="*/ 1486 w 2447"/>
                <a:gd name="T79" fmla="*/ 31 h 61"/>
                <a:gd name="T80" fmla="*/ 1389 w 2447"/>
                <a:gd name="T81" fmla="*/ 33 h 61"/>
                <a:gd name="T82" fmla="*/ 1308 w 2447"/>
                <a:gd name="T83" fmla="*/ 6 h 61"/>
                <a:gd name="T84" fmla="*/ 1261 w 2447"/>
                <a:gd name="T85" fmla="*/ 4 h 61"/>
                <a:gd name="T86" fmla="*/ 1170 w 2447"/>
                <a:gd name="T87" fmla="*/ 31 h 61"/>
                <a:gd name="T88" fmla="*/ 1074 w 2447"/>
                <a:gd name="T89" fmla="*/ 35 h 61"/>
                <a:gd name="T90" fmla="*/ 991 w 2447"/>
                <a:gd name="T91" fmla="*/ 7 h 61"/>
                <a:gd name="T92" fmla="*/ 910 w 2447"/>
                <a:gd name="T93" fmla="*/ 15 h 61"/>
                <a:gd name="T94" fmla="*/ 810 w 2447"/>
                <a:gd name="T95" fmla="*/ 40 h 61"/>
                <a:gd name="T96" fmla="*/ 722 w 2447"/>
                <a:gd name="T97" fmla="*/ 23 h 61"/>
                <a:gd name="T98" fmla="*/ 642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781550"/>
            <a:ext cx="7192963" cy="1263650"/>
          </a:xfrm>
        </p:spPr>
        <p:txBody>
          <a:bodyPr/>
          <a:lstStyle/>
          <a:p>
            <a:pPr algn="r" eaLnBrk="1" hangingPunct="1">
              <a:defRPr/>
            </a:pP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Лібанова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Е.М., академік НАН України</a:t>
            </a:r>
          </a:p>
          <a:p>
            <a:pPr algn="r" eaLnBrk="1" hangingPunct="1">
              <a:defRPr/>
            </a:pPr>
            <a:r>
              <a:rPr lang="ru-RU" sz="1600" i="1" dirty="0" smtClean="0">
                <a:solidFill>
                  <a:srgbClr val="0070C0"/>
                </a:solidFill>
                <a:ea typeface="ＭＳ Ｐゴシック" charset="-128"/>
              </a:rPr>
              <a:t>д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ир-р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Інституту демографії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та соціальних досліджень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імені М.В.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Птухи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НАН України</a:t>
            </a:r>
            <a:endParaRPr lang="ru-RU" sz="1600" i="1" dirty="0" smtClean="0">
              <a:solidFill>
                <a:srgbClr val="0070C0"/>
              </a:solidFill>
              <a:ea typeface="ＭＳ Ｐゴシック" charset="-128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700213"/>
            <a:ext cx="7772400" cy="1993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uk-UA" sz="2000" i="1" dirty="0" smtClean="0">
                <a:solidFill>
                  <a:srgbClr val="0070C0"/>
                </a:solidFill>
                <a:ea typeface="ＭＳ Ｐゴシック" charset="0"/>
              </a:rPr>
              <a:t>Національне дослідження з питань створення сприятливого середовища для сталого підприємництва</a:t>
            </a:r>
            <a:br>
              <a:rPr lang="uk-UA" sz="2000" i="1" dirty="0" smtClean="0">
                <a:solidFill>
                  <a:srgbClr val="0070C0"/>
                </a:solidFill>
                <a:ea typeface="ＭＳ Ｐゴシック" charset="0"/>
              </a:rPr>
            </a:br>
            <a:endParaRPr lang="ru-RU" sz="2000" i="1" dirty="0">
              <a:solidFill>
                <a:srgbClr val="0070C0"/>
              </a:solidFill>
              <a:ea typeface="ＭＳ Ｐゴシック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964" y="575352"/>
            <a:ext cx="6873411" cy="842285"/>
          </a:xfrm>
        </p:spPr>
        <p:txBody>
          <a:bodyPr/>
          <a:lstStyle/>
          <a:p>
            <a:pPr algn="l"/>
            <a:r>
              <a:rPr lang="ru-RU" sz="2000" i="1" dirty="0" err="1" smtClean="0">
                <a:solidFill>
                  <a:srgbClr val="0070C0"/>
                </a:solidFill>
              </a:rPr>
              <a:t>Ключові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напрями</a:t>
            </a:r>
            <a:r>
              <a:rPr lang="ru-RU" sz="2000" i="1" dirty="0" smtClean="0">
                <a:solidFill>
                  <a:srgbClr val="0070C0"/>
                </a:solidFill>
              </a:rPr>
              <a:t/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i="1" dirty="0" err="1" smtClean="0">
                <a:solidFill>
                  <a:srgbClr val="0070C0"/>
                </a:solidFill>
              </a:rPr>
              <a:t>Стабілізація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макроекономічної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політики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64" y="1600200"/>
            <a:ext cx="8907694" cy="45259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стабільної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макроекономічної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політики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Інвестиційний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</a:t>
            </a:r>
            <a:endParaRPr lang="ru-RU" sz="1600" dirty="0" smtClean="0"/>
          </a:p>
          <a:p>
            <a:pPr lvl="2">
              <a:buClr>
                <a:srgbClr val="0070C0"/>
              </a:buClr>
              <a:buFont typeface="Wingdings" charset="2"/>
              <a:buChar char="§"/>
            </a:pPr>
            <a:r>
              <a:rPr lang="ru-RU" sz="1600" dirty="0" err="1" smtClean="0"/>
              <a:t>Фіскальні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стимули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гарантії</a:t>
            </a:r>
            <a:endParaRPr lang="ru-RU" sz="1600" dirty="0" smtClean="0"/>
          </a:p>
          <a:p>
            <a:pPr lvl="2">
              <a:buClr>
                <a:srgbClr val="0070C0"/>
              </a:buClr>
              <a:buFont typeface="Wingdings" charset="2"/>
              <a:buChar char="§"/>
            </a:pPr>
            <a:r>
              <a:rPr lang="ru-RU" sz="1600" dirty="0" err="1" smtClean="0"/>
              <a:t>Індустріальні</a:t>
            </a:r>
            <a:r>
              <a:rPr lang="ru-RU" sz="1600" dirty="0" smtClean="0"/>
              <a:t> парки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Інфляція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smtClean="0"/>
              <a:t>Доходи </a:t>
            </a:r>
            <a:r>
              <a:rPr lang="ru-RU" sz="1600" dirty="0" err="1" smtClean="0"/>
              <a:t>населення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сприятливих</a:t>
            </a:r>
            <a:r>
              <a:rPr lang="ru-RU" sz="1600" dirty="0" smtClean="0"/>
              <a:t> умов для </a:t>
            </a:r>
            <a:r>
              <a:rPr lang="ru-RU" sz="1600" dirty="0" err="1" smtClean="0"/>
              <a:t>підвищення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конкурентоспроможності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вітчизняних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товарів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послуг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Регуляторні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реформи</a:t>
            </a:r>
            <a:r>
              <a:rPr lang="ru-RU" sz="1600" dirty="0" smtClean="0"/>
              <a:t> в </a:t>
            </a:r>
            <a:r>
              <a:rPr lang="ru-RU" sz="1600" dirty="0" err="1" smtClean="0"/>
              <a:t>енергетичному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секторі</a:t>
            </a:r>
            <a:r>
              <a:rPr lang="ru-RU" sz="1600" dirty="0" smtClean="0"/>
              <a:t> з метою </a:t>
            </a:r>
            <a:r>
              <a:rPr lang="ru-RU" sz="1600" dirty="0" err="1" smtClean="0"/>
              <a:t>підвищення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енергоефективності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зниження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енергоємності</a:t>
            </a:r>
            <a:r>
              <a:rPr lang="ru-RU" sz="1600" dirty="0" smtClean="0"/>
              <a:t> ВВП</a:t>
            </a:r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фінансового</a:t>
            </a:r>
            <a:r>
              <a:rPr lang="ru-RU" sz="1600" dirty="0" smtClean="0"/>
              <a:t> ринку</a:t>
            </a:r>
          </a:p>
          <a:p>
            <a:pPr lvl="1"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лізингу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Модернізація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банківської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Стимулювання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еспорту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Заохочення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приватизації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Удосконалення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неефктивними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державними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підприємствами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46044260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335" y="647272"/>
            <a:ext cx="6842590" cy="770366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Оцінка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зусиль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держави</a:t>
            </a:r>
            <a:r>
              <a:rPr lang="ru-RU" sz="2000" i="1" dirty="0" smtClean="0">
                <a:solidFill>
                  <a:srgbClr val="0070C0"/>
                </a:solidFill>
              </a:rPr>
              <a:t> для </a:t>
            </a:r>
            <a:r>
              <a:rPr lang="ru-RU" sz="2000" i="1" dirty="0" err="1" smtClean="0">
                <a:solidFill>
                  <a:srgbClr val="0070C0"/>
                </a:solidFill>
              </a:rPr>
              <a:t>заохочення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підприємців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розширювати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бізнес</a:t>
            </a:r>
            <a:r>
              <a:rPr lang="ru-RU" sz="2000" i="1" dirty="0" smtClean="0">
                <a:solidFill>
                  <a:srgbClr val="0070C0"/>
                </a:solidFill>
              </a:rPr>
              <a:t>, %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598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751510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254" y="585626"/>
            <a:ext cx="6750121" cy="832011"/>
          </a:xfrm>
        </p:spPr>
        <p:txBody>
          <a:bodyPr/>
          <a:lstStyle/>
          <a:p>
            <a:r>
              <a:rPr lang="uk-UA" sz="2000" i="1" dirty="0" smtClean="0">
                <a:solidFill>
                  <a:srgbClr val="0070C0"/>
                </a:solidFill>
              </a:rPr>
              <a:t>Оцінка ефективності інструментів державного впливу на конкурентоспроможність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953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173126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964" y="575352"/>
            <a:ext cx="6873411" cy="842285"/>
          </a:xfrm>
        </p:spPr>
        <p:txBody>
          <a:bodyPr/>
          <a:lstStyle/>
          <a:p>
            <a:pPr algn="l"/>
            <a:r>
              <a:rPr lang="ru-RU" sz="2000" i="1" dirty="0" err="1" smtClean="0">
                <a:solidFill>
                  <a:srgbClr val="0070C0"/>
                </a:solidFill>
              </a:rPr>
              <a:t>Ключові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напрями</a:t>
            </a:r>
            <a:r>
              <a:rPr lang="ru-RU" sz="2000" i="1" dirty="0" smtClean="0">
                <a:solidFill>
                  <a:srgbClr val="0070C0"/>
                </a:solidFill>
              </a:rPr>
              <a:t/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i="1" dirty="0" err="1" smtClean="0">
                <a:solidFill>
                  <a:srgbClr val="0070C0"/>
                </a:solidFill>
              </a:rPr>
              <a:t>Адекватне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законодавство</a:t>
            </a:r>
            <a:r>
              <a:rPr lang="ru-RU" sz="2000" i="1" dirty="0" smtClean="0">
                <a:solidFill>
                  <a:srgbClr val="0070C0"/>
                </a:solidFill>
              </a:rPr>
              <a:t> та </a:t>
            </a:r>
            <a:r>
              <a:rPr lang="ru-RU" sz="2000" i="1" dirty="0" err="1" smtClean="0">
                <a:solidFill>
                  <a:srgbClr val="0070C0"/>
                </a:solidFill>
              </a:rPr>
              <a:t>ефективне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регуляторне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забезпечення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64" y="1600200"/>
            <a:ext cx="8907694" cy="45259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500" dirty="0" err="1" smtClean="0"/>
              <a:t>Удосконалення</a:t>
            </a:r>
            <a:r>
              <a:rPr lang="ru-RU" sz="1500" dirty="0" smtClean="0"/>
              <a:t> нормативно-</a:t>
            </a:r>
            <a:r>
              <a:rPr lang="ru-RU" sz="1500" dirty="0" err="1" smtClean="0"/>
              <a:t>правової</a:t>
            </a:r>
            <a:r>
              <a:rPr lang="ru-RU" sz="1500" dirty="0" smtClean="0"/>
              <a:t> </a:t>
            </a:r>
            <a:r>
              <a:rPr lang="ru-RU" sz="1500" dirty="0" err="1" smtClean="0"/>
              <a:t>бази</a:t>
            </a:r>
            <a:r>
              <a:rPr lang="ru-RU" sz="1500" dirty="0" smtClean="0"/>
              <a:t> </a:t>
            </a:r>
            <a:r>
              <a:rPr lang="ru-RU" sz="1500" dirty="0" err="1" smtClean="0"/>
              <a:t>діяльності</a:t>
            </a:r>
            <a:r>
              <a:rPr lang="ru-RU" sz="1500" dirty="0" smtClean="0"/>
              <a:t> </a:t>
            </a:r>
            <a:r>
              <a:rPr lang="ru-RU" sz="1500" dirty="0" err="1" smtClean="0"/>
              <a:t>місцевих</a:t>
            </a:r>
            <a:r>
              <a:rPr lang="ru-RU" sz="1500" dirty="0" smtClean="0"/>
              <a:t> </a:t>
            </a:r>
            <a:r>
              <a:rPr lang="ru-RU" sz="1500" dirty="0" err="1" smtClean="0"/>
              <a:t>органів</a:t>
            </a:r>
            <a:r>
              <a:rPr lang="ru-RU" sz="1500" dirty="0" smtClean="0"/>
              <a:t> </a:t>
            </a:r>
            <a:r>
              <a:rPr lang="ru-RU" sz="1500" dirty="0" err="1" smtClean="0"/>
              <a:t>влади</a:t>
            </a:r>
            <a:endParaRPr lang="ru-RU" sz="15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500" dirty="0" err="1" smtClean="0"/>
              <a:t>Дерегуляція</a:t>
            </a:r>
            <a:r>
              <a:rPr lang="ru-RU" sz="1500" dirty="0" smtClean="0"/>
              <a:t> </a:t>
            </a:r>
            <a:r>
              <a:rPr lang="ru-RU" sz="1500" dirty="0" err="1" smtClean="0"/>
              <a:t>дозвільних</a:t>
            </a:r>
            <a:r>
              <a:rPr lang="ru-RU" sz="1500" dirty="0" smtClean="0"/>
              <a:t> процедур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/>
              <a:t>Д</a:t>
            </a:r>
            <a:r>
              <a:rPr lang="ru-RU" sz="1500" dirty="0" err="1" smtClean="0"/>
              <a:t>омінування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декларативних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принципів</a:t>
            </a:r>
            <a:endParaRPr lang="ru-RU" sz="15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Спрощення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отримання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дозволів</a:t>
            </a:r>
            <a:r>
              <a:rPr lang="ru-RU" sz="1500" dirty="0" smtClean="0"/>
              <a:t> на </a:t>
            </a:r>
            <a:r>
              <a:rPr lang="ru-RU" sz="1500" dirty="0" err="1" smtClean="0"/>
              <a:t>будівництво</a:t>
            </a:r>
            <a:endParaRPr lang="ru-RU" sz="15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Спрощення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підключення</a:t>
            </a:r>
            <a:r>
              <a:rPr lang="ru-RU" sz="1500" dirty="0" smtClean="0"/>
              <a:t> до </a:t>
            </a:r>
            <a:r>
              <a:rPr lang="ru-RU" sz="1500" dirty="0" err="1" smtClean="0"/>
              <a:t>електромереж</a:t>
            </a:r>
            <a:endParaRPr lang="ru-RU" sz="15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500" dirty="0" err="1" smtClean="0"/>
              <a:t>Спрощення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митних</a:t>
            </a:r>
            <a:r>
              <a:rPr lang="ru-RU" sz="1500" dirty="0" smtClean="0"/>
              <a:t> процедур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Покращення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митного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адміністрування</a:t>
            </a:r>
            <a:endParaRPr lang="ru-RU" sz="15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Розвиток</a:t>
            </a:r>
            <a:r>
              <a:rPr lang="ru-RU" sz="1500" dirty="0" smtClean="0"/>
              <a:t> </a:t>
            </a:r>
            <a:r>
              <a:rPr lang="ru-RU" sz="1500" dirty="0" err="1" smtClean="0"/>
              <a:t>електронної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взаємодії</a:t>
            </a:r>
            <a:r>
              <a:rPr lang="ru-RU" sz="1500" dirty="0" smtClean="0"/>
              <a:t> за принципом </a:t>
            </a:r>
            <a:r>
              <a:rPr lang="ru-RU" sz="1500" dirty="0" err="1" smtClean="0"/>
              <a:t>єдиного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вікна</a:t>
            </a:r>
            <a:endParaRPr lang="ru-RU" sz="15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Створення</a:t>
            </a:r>
            <a:r>
              <a:rPr lang="ru-RU" sz="1500" dirty="0" smtClean="0"/>
              <a:t> веб-порталу для </a:t>
            </a:r>
            <a:r>
              <a:rPr lang="ru-RU" sz="1500" dirty="0" err="1" smtClean="0"/>
              <a:t>представлення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узгодженої</a:t>
            </a:r>
            <a:r>
              <a:rPr lang="ru-RU" sz="1500" dirty="0" smtClean="0"/>
              <a:t> </a:t>
            </a:r>
            <a:r>
              <a:rPr lang="ru-RU" sz="1500" dirty="0" err="1" smtClean="0"/>
              <a:t>інформації</a:t>
            </a:r>
            <a:r>
              <a:rPr lang="ru-RU" sz="1500" dirty="0" smtClean="0"/>
              <a:t> про </a:t>
            </a:r>
            <a:r>
              <a:rPr lang="ru-RU" sz="1500" dirty="0" err="1" smtClean="0"/>
              <a:t>товари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</a:t>
            </a:r>
            <a:r>
              <a:rPr lang="ru-RU" sz="1500" dirty="0" err="1" smtClean="0"/>
              <a:t>проходять</a:t>
            </a:r>
            <a:r>
              <a:rPr lang="ru-RU" sz="1500" dirty="0" smtClean="0"/>
              <a:t> через </a:t>
            </a:r>
            <a:r>
              <a:rPr lang="ru-RU" sz="1500" dirty="0" err="1" smtClean="0"/>
              <a:t>митний</a:t>
            </a:r>
            <a:r>
              <a:rPr lang="ru-RU" sz="1500" dirty="0" smtClean="0"/>
              <a:t> кордон </a:t>
            </a:r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500" dirty="0" err="1" smtClean="0"/>
              <a:t>Удосконалення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податкового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законодавства</a:t>
            </a:r>
            <a:endParaRPr lang="ru-RU" sz="15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Мінімізація</a:t>
            </a:r>
            <a:r>
              <a:rPr lang="ru-RU" sz="1500" dirty="0" smtClean="0"/>
              <a:t> </a:t>
            </a:r>
            <a:r>
              <a:rPr lang="ru-RU" sz="1500" dirty="0" err="1" smtClean="0"/>
              <a:t>неоднозначності</a:t>
            </a:r>
            <a:r>
              <a:rPr lang="ru-RU" sz="1500" dirty="0" smtClean="0"/>
              <a:t> </a:t>
            </a:r>
            <a:r>
              <a:rPr lang="ru-RU" sz="1500" dirty="0" err="1" smtClean="0"/>
              <a:t>тлумачення</a:t>
            </a:r>
            <a:r>
              <a:rPr lang="ru-RU" sz="1500" dirty="0" smtClean="0"/>
              <a:t> (</a:t>
            </a:r>
            <a:r>
              <a:rPr lang="ru-RU" sz="1500" dirty="0" err="1" smtClean="0"/>
              <a:t>неоднозначність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вважають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перешкодою</a:t>
            </a:r>
            <a:r>
              <a:rPr lang="ru-RU" sz="1500" dirty="0" smtClean="0"/>
              <a:t> 79% + 52% </a:t>
            </a:r>
            <a:r>
              <a:rPr lang="ru-RU" sz="1500" dirty="0" err="1" smtClean="0"/>
              <a:t>відзначають</a:t>
            </a:r>
            <a:r>
              <a:rPr lang="ru-RU" sz="1500" dirty="0" smtClean="0"/>
              <a:t> шкоду </a:t>
            </a:r>
            <a:r>
              <a:rPr lang="ru-RU" sz="1500" dirty="0" err="1" smtClean="0"/>
              <a:t>відомчих</a:t>
            </a:r>
            <a:r>
              <a:rPr lang="ru-RU" sz="1500" dirty="0" smtClean="0"/>
              <a:t> </a:t>
            </a:r>
            <a:r>
              <a:rPr lang="ru-RU" sz="1500" dirty="0" err="1" smtClean="0"/>
              <a:t>листів</a:t>
            </a:r>
            <a:r>
              <a:rPr lang="ru-RU" sz="1500" dirty="0" smtClean="0"/>
              <a:t> та </a:t>
            </a:r>
            <a:r>
              <a:rPr lang="ru-RU" sz="1500" dirty="0" err="1" smtClean="0"/>
              <a:t>наказів</a:t>
            </a:r>
            <a:r>
              <a:rPr lang="ru-RU" sz="1500" dirty="0" smtClean="0"/>
              <a:t>)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Стабільність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законодачо-нормативної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бази</a:t>
            </a:r>
            <a:r>
              <a:rPr lang="ru-RU" sz="1500" dirty="0" smtClean="0"/>
              <a:t> (</a:t>
            </a:r>
            <a:r>
              <a:rPr lang="ru-RU" sz="1500" dirty="0" err="1" smtClean="0"/>
              <a:t>нестабільність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вважають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перешкодою</a:t>
            </a:r>
            <a:r>
              <a:rPr lang="ru-RU" sz="1500" dirty="0" smtClean="0"/>
              <a:t> 71</a:t>
            </a:r>
            <a:r>
              <a:rPr lang="ru-RU" sz="1500" dirty="0"/>
              <a:t>%</a:t>
            </a:r>
            <a:r>
              <a:rPr lang="ru-RU" sz="1500" dirty="0" smtClean="0"/>
              <a:t>)</a:t>
            </a:r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Зниження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податкового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навантаження</a:t>
            </a:r>
            <a:r>
              <a:rPr lang="ru-RU" sz="1500" dirty="0" smtClean="0"/>
              <a:t> на </a:t>
            </a:r>
            <a:r>
              <a:rPr lang="ru-RU" sz="1500" dirty="0" err="1" smtClean="0"/>
              <a:t>бізнес</a:t>
            </a:r>
            <a:endParaRPr lang="ru-RU" sz="1500" dirty="0" smtClean="0"/>
          </a:p>
          <a:p>
            <a:pPr lvl="2">
              <a:buClr>
                <a:srgbClr val="0070C0"/>
              </a:buClr>
              <a:buFont typeface="Wingdings" charset="2"/>
              <a:buChar char="§"/>
            </a:pPr>
            <a:r>
              <a:rPr lang="ru-RU" sz="1500" dirty="0" smtClean="0"/>
              <a:t>Ставки </a:t>
            </a:r>
            <a:r>
              <a:rPr lang="ru-RU" sz="1500" dirty="0" err="1" smtClean="0"/>
              <a:t>оподаткування</a:t>
            </a:r>
            <a:endParaRPr lang="ru-RU" sz="1500" dirty="0" smtClean="0"/>
          </a:p>
          <a:p>
            <a:pPr lvl="2">
              <a:buClr>
                <a:srgbClr val="0070C0"/>
              </a:buClr>
              <a:buFont typeface="Wingdings" charset="2"/>
              <a:buChar char="§"/>
            </a:pPr>
            <a:r>
              <a:rPr lang="ru-RU" sz="1500" dirty="0" err="1" smtClean="0"/>
              <a:t>Витрати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виконання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податкових</a:t>
            </a:r>
            <a:r>
              <a:rPr lang="ru-RU" sz="1500" dirty="0" smtClean="0"/>
              <a:t> </a:t>
            </a:r>
            <a:r>
              <a:rPr lang="ru-RU" sz="1500" dirty="0" err="1" smtClean="0"/>
              <a:t>зобов’язань</a:t>
            </a:r>
            <a:endParaRPr lang="ru-RU" sz="15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500" dirty="0" err="1" smtClean="0"/>
              <a:t>Електронне</a:t>
            </a:r>
            <a:r>
              <a:rPr lang="ru-RU" sz="1500" dirty="0" smtClean="0"/>
              <a:t> </a:t>
            </a:r>
            <a:r>
              <a:rPr lang="ru-RU" sz="1500" dirty="0" err="1" smtClean="0"/>
              <a:t>адміністрування</a:t>
            </a:r>
            <a:r>
              <a:rPr lang="ru-RU" sz="1500" dirty="0" smtClean="0"/>
              <a:t> ПДВ (</a:t>
            </a:r>
            <a:r>
              <a:rPr lang="ru-RU" sz="1500" dirty="0" err="1" smtClean="0"/>
              <a:t>діючу</a:t>
            </a:r>
            <a:r>
              <a:rPr lang="ru-RU" sz="1500" dirty="0" smtClean="0"/>
              <a:t> систему </a:t>
            </a:r>
            <a:r>
              <a:rPr lang="ru-RU" sz="1500" dirty="0" err="1" smtClean="0"/>
              <a:t>перешкодою</a:t>
            </a:r>
            <a:r>
              <a:rPr lang="ru-RU" sz="1500" dirty="0" smtClean="0"/>
              <a:t> </a:t>
            </a:r>
            <a:r>
              <a:rPr lang="ru-RU" sz="1500" dirty="0" err="1" smtClean="0"/>
              <a:t>вважають</a:t>
            </a:r>
            <a:r>
              <a:rPr lang="ru-RU" sz="1500" dirty="0" smtClean="0"/>
              <a:t> 59%)</a:t>
            </a:r>
          </a:p>
        </p:txBody>
      </p:sp>
    </p:spTree>
    <p:extLst>
      <p:ext uri="{BB962C8B-B14F-4D97-AF65-F5344CB8AC3E}">
        <p14:creationId xmlns:p14="http://schemas.microsoft.com/office/powerpoint/2010/main" val="1816491830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156" y="482884"/>
            <a:ext cx="6780945" cy="934753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70C0"/>
                </a:solidFill>
              </a:rPr>
              <a:t>Рейтинги </a:t>
            </a:r>
            <a:r>
              <a:rPr lang="ru-RU" sz="2000" i="1" dirty="0" err="1" smtClean="0">
                <a:solidFill>
                  <a:srgbClr val="0070C0"/>
                </a:solidFill>
              </a:rPr>
              <a:t>країн</a:t>
            </a:r>
            <a:r>
              <a:rPr lang="ru-RU" sz="2000" i="1" dirty="0" smtClean="0">
                <a:solidFill>
                  <a:srgbClr val="0070C0"/>
                </a:solidFill>
              </a:rPr>
              <a:t> за </a:t>
            </a:r>
            <a:r>
              <a:rPr lang="ru-RU" sz="2000" i="1" dirty="0" err="1" smtClean="0">
                <a:solidFill>
                  <a:srgbClr val="0070C0"/>
                </a:solidFill>
              </a:rPr>
              <a:t>легкістю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ведення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бізнесу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</a:rPr>
              <a:t/>
            </a:r>
            <a:br>
              <a:rPr lang="en-US" sz="2000" i="1" dirty="0" smtClean="0">
                <a:solidFill>
                  <a:srgbClr val="0070C0"/>
                </a:solidFill>
              </a:rPr>
            </a:br>
            <a:r>
              <a:rPr lang="ru-RU" sz="2000" i="1" dirty="0" smtClean="0">
                <a:solidFill>
                  <a:srgbClr val="0070C0"/>
                </a:solidFill>
              </a:rPr>
              <a:t>(</a:t>
            </a:r>
            <a:r>
              <a:rPr lang="en-US" sz="2000" i="1" dirty="0" smtClean="0">
                <a:solidFill>
                  <a:srgbClr val="0070C0"/>
                </a:solidFill>
              </a:rPr>
              <a:t>Doing Business, 2017)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095720"/>
              </p:ext>
            </p:extLst>
          </p:nvPr>
        </p:nvGraphicFramePr>
        <p:xfrm>
          <a:off x="164388" y="1310640"/>
          <a:ext cx="8876874" cy="4892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22650"/>
                <a:gridCol w="1171254"/>
                <a:gridCol w="880154"/>
                <a:gridCol w="1025704"/>
                <a:gridCol w="1025704"/>
                <a:gridCol w="1126730"/>
                <a:gridCol w="924678"/>
              </a:tblGrid>
              <a:tr h="370840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 smtClean="0"/>
                        <a:t>Німеччина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Польща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Угорщина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Румунія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Туреччина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Україна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ведення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бізнесу</a:t>
                      </a:r>
                      <a:endParaRPr lang="ru-RU" sz="14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41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24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36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69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80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започаткування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114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75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79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отримання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дозволу</a:t>
                      </a:r>
                      <a:r>
                        <a:rPr lang="ru-RU" sz="1400" b="0" dirty="0" smtClean="0"/>
                        <a:t> на </a:t>
                      </a:r>
                      <a:r>
                        <a:rPr lang="ru-RU" sz="1400" b="0" dirty="0" err="1" smtClean="0"/>
                        <a:t>будівництво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69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46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95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140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підключення</a:t>
                      </a:r>
                      <a:r>
                        <a:rPr lang="ru-RU" sz="1400" b="0" dirty="0" smtClean="0"/>
                        <a:t> до </a:t>
                      </a:r>
                      <a:r>
                        <a:rPr lang="ru-RU" sz="1400" b="0" dirty="0" err="1" smtClean="0"/>
                        <a:t>електромереж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121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46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134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58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130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реєстрації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власності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79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28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38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54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63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отримання</a:t>
                      </a:r>
                      <a:r>
                        <a:rPr lang="ru-RU" sz="1400" b="0" dirty="0" smtClean="0"/>
                        <a:t> кредиту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82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Захист</a:t>
                      </a:r>
                      <a:r>
                        <a:rPr lang="ru-RU" sz="1400" b="0" dirty="0" smtClean="0"/>
                        <a:t> прав </a:t>
                      </a:r>
                      <a:r>
                        <a:rPr lang="ru-RU" sz="1400" b="0" dirty="0" err="1" smtClean="0"/>
                        <a:t>міноритаріїв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53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81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53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сплати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податків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48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22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Торговельні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бар’єри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38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115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/>
                        <a:t>Легкість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укладання</a:t>
                      </a:r>
                      <a:r>
                        <a:rPr lang="ru-RU" sz="1400" b="0" dirty="0" smtClean="0"/>
                        <a:t> </a:t>
                      </a:r>
                      <a:r>
                        <a:rPr lang="ru-RU" sz="1400" b="0" dirty="0" err="1" smtClean="0"/>
                        <a:t>контрактів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8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55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26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33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81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/>
                        <a:t>Врегулювання процедури неплатоспроможності</a:t>
                      </a:r>
                      <a:endParaRPr lang="ru-RU" sz="14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63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27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49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126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150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16668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8512"/>
            <a:ext cx="8229600" cy="1674688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Оцінка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ефективності</a:t>
            </a:r>
            <a:r>
              <a:rPr lang="ru-RU" sz="2000" i="1" dirty="0" smtClean="0">
                <a:solidFill>
                  <a:srgbClr val="0070C0"/>
                </a:solidFill>
              </a:rPr>
              <a:t> судового </a:t>
            </a:r>
            <a:r>
              <a:rPr lang="ru-RU" sz="2000" i="1" dirty="0" err="1" smtClean="0">
                <a:solidFill>
                  <a:srgbClr val="0070C0"/>
                </a:solidFill>
              </a:rPr>
              <a:t>захисту</a:t>
            </a:r>
            <a:r>
              <a:rPr lang="ru-RU" sz="2000" i="1" dirty="0" smtClean="0">
                <a:solidFill>
                  <a:srgbClr val="0070C0"/>
                </a:solidFill>
              </a:rPr>
              <a:t> прав </a:t>
            </a:r>
            <a:r>
              <a:rPr lang="ru-RU" sz="2000" i="1" dirty="0" err="1" smtClean="0">
                <a:solidFill>
                  <a:srgbClr val="0070C0"/>
                </a:solidFill>
              </a:rPr>
              <a:t>власності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11020"/>
            <a:ext cx="8229600" cy="271514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charset="2"/>
              <a:buChar char="q"/>
            </a:pPr>
            <a:r>
              <a:rPr lang="ru-RU" sz="2000" dirty="0" err="1" smtClean="0"/>
              <a:t>Неефективне</a:t>
            </a:r>
            <a:r>
              <a:rPr lang="ru-RU" sz="2000" dirty="0" smtClean="0"/>
              <a:t> </a:t>
            </a:r>
            <a:r>
              <a:rPr lang="mr-IN" sz="2000" dirty="0" smtClean="0"/>
              <a:t>–</a:t>
            </a:r>
            <a:r>
              <a:rPr lang="ru-RU" sz="2000" dirty="0" smtClean="0"/>
              <a:t> 63,1% (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в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</a:t>
            </a:r>
            <a:r>
              <a:rPr lang="mr-IN" sz="2000" dirty="0" smtClean="0"/>
              <a:t>–</a:t>
            </a:r>
            <a:r>
              <a:rPr lang="ru-RU" sz="2000" dirty="0" smtClean="0"/>
              <a:t> 89,0%)</a:t>
            </a:r>
          </a:p>
          <a:p>
            <a:pPr>
              <a:buClr>
                <a:srgbClr val="0070C0"/>
              </a:buClr>
              <a:buFont typeface="Wingdings" charset="2"/>
              <a:buChar char="q"/>
            </a:pPr>
            <a:r>
              <a:rPr lang="ru-RU" sz="2000" dirty="0" err="1" smtClean="0"/>
              <a:t>Ефективне</a:t>
            </a:r>
            <a:r>
              <a:rPr lang="ru-RU" sz="2000" dirty="0" smtClean="0"/>
              <a:t> </a:t>
            </a:r>
            <a:r>
              <a:rPr lang="mr-IN" sz="2000" dirty="0" smtClean="0"/>
              <a:t>–</a:t>
            </a:r>
            <a:r>
              <a:rPr lang="ru-RU" sz="2000" dirty="0" smtClean="0"/>
              <a:t> 18,1% (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в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випадків</a:t>
            </a:r>
            <a:r>
              <a:rPr lang="ru-RU" sz="2000" dirty="0" smtClean="0"/>
              <a:t> </a:t>
            </a:r>
            <a:r>
              <a:rPr lang="mr-IN" sz="2000" dirty="0" smtClean="0"/>
              <a:t>–</a:t>
            </a:r>
            <a:r>
              <a:rPr lang="ru-RU" sz="2000" dirty="0" smtClean="0"/>
              <a:t> 9,6%)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0624844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157" y="616448"/>
            <a:ext cx="6852864" cy="801189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Оцінка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ефективності</a:t>
            </a:r>
            <a:r>
              <a:rPr lang="ru-RU" sz="2000" i="1" dirty="0" smtClean="0">
                <a:solidFill>
                  <a:srgbClr val="0070C0"/>
                </a:solidFill>
              </a:rPr>
              <a:t> антимонопольного </a:t>
            </a:r>
            <a:r>
              <a:rPr lang="ru-RU" sz="2000" i="1" dirty="0" err="1" smtClean="0">
                <a:solidFill>
                  <a:srgbClr val="0070C0"/>
                </a:solidFill>
              </a:rPr>
              <a:t>законодавства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94" y="1910993"/>
            <a:ext cx="8938516" cy="4215170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ru-RU" sz="1800" dirty="0" err="1" smtClean="0"/>
              <a:t>Неефективне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28,1% (</a:t>
            </a:r>
            <a:r>
              <a:rPr lang="ru-RU" sz="1800" dirty="0" err="1" smtClean="0"/>
              <a:t>зовсім</a:t>
            </a:r>
            <a:r>
              <a:rPr lang="ru-RU" sz="1800" dirty="0" smtClean="0"/>
              <a:t> </a:t>
            </a:r>
            <a:r>
              <a:rPr lang="ru-RU" sz="1800" dirty="0" err="1" smtClean="0"/>
              <a:t>неефективне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12,7%)</a:t>
            </a:r>
          </a:p>
          <a:p>
            <a:pPr lvl="1">
              <a:buFont typeface="Wingdings" charset="2"/>
              <a:buChar char="ü"/>
            </a:pPr>
            <a:r>
              <a:rPr lang="ru-RU" sz="1800" dirty="0" err="1" smtClean="0"/>
              <a:t>Власники</a:t>
            </a:r>
            <a:r>
              <a:rPr lang="ru-RU" sz="1800" dirty="0" smtClean="0"/>
              <a:t>/</a:t>
            </a:r>
            <a:r>
              <a:rPr lang="ru-RU" sz="1800" dirty="0" err="1" smtClean="0"/>
              <a:t>керівники</a:t>
            </a:r>
            <a:r>
              <a:rPr lang="ru-RU" sz="1800" dirty="0" smtClean="0"/>
              <a:t> великих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 (</a:t>
            </a:r>
            <a:r>
              <a:rPr lang="ru-RU" sz="1800" dirty="0" err="1" smtClean="0"/>
              <a:t>понад</a:t>
            </a:r>
            <a:r>
              <a:rPr lang="ru-RU" sz="1800" dirty="0" smtClean="0"/>
              <a:t> 1000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) </a:t>
            </a:r>
            <a:r>
              <a:rPr lang="mr-IN" sz="1800" dirty="0" smtClean="0"/>
              <a:t>–</a:t>
            </a:r>
            <a:r>
              <a:rPr lang="ru-RU" sz="1800" dirty="0" smtClean="0"/>
              <a:t> 22,3 і 5,9% </a:t>
            </a:r>
            <a:r>
              <a:rPr lang="ru-RU" sz="1800" dirty="0" err="1" smtClean="0"/>
              <a:t>відповідно</a:t>
            </a:r>
            <a:endParaRPr lang="ru-RU" sz="1800" dirty="0" smtClean="0"/>
          </a:p>
          <a:p>
            <a:pPr lvl="1">
              <a:buFont typeface="Wingdings" charset="2"/>
              <a:buChar char="ü"/>
            </a:pPr>
            <a:r>
              <a:rPr lang="ru-RU" sz="1800" dirty="0" err="1" smtClean="0"/>
              <a:t>Власники</a:t>
            </a:r>
            <a:r>
              <a:rPr lang="ru-RU" sz="1800" dirty="0" smtClean="0"/>
              <a:t>/</a:t>
            </a:r>
            <a:r>
              <a:rPr lang="ru-RU" sz="1800" dirty="0" err="1" smtClean="0"/>
              <a:t>керівники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мікропідприємств</a:t>
            </a:r>
            <a:r>
              <a:rPr lang="ru-RU" sz="1800" dirty="0" smtClean="0"/>
              <a:t> (до 10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) </a:t>
            </a:r>
            <a:r>
              <a:rPr lang="mr-IN" sz="1800" dirty="0" smtClean="0"/>
              <a:t>–</a:t>
            </a:r>
            <a:r>
              <a:rPr lang="ru-RU" sz="1800" dirty="0" smtClean="0"/>
              <a:t> 29,6 і 14,0%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</a:t>
            </a:r>
          </a:p>
          <a:p>
            <a:pPr>
              <a:buFont typeface="Wingdings" charset="2"/>
              <a:buChar char="q"/>
            </a:pPr>
            <a:r>
              <a:rPr lang="ru-RU" sz="1800" dirty="0" err="1" smtClean="0"/>
              <a:t>Ефективне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6,4% (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ефективне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0,5%)</a:t>
            </a:r>
          </a:p>
          <a:p>
            <a:pPr lvl="1">
              <a:buFont typeface="Wingdings" charset="2"/>
              <a:buChar char="ü"/>
            </a:pPr>
            <a:r>
              <a:rPr lang="ru-RU" sz="1800" dirty="0" err="1"/>
              <a:t>Власники</a:t>
            </a:r>
            <a:r>
              <a:rPr lang="ru-RU" sz="1800" dirty="0"/>
              <a:t>/</a:t>
            </a:r>
            <a:r>
              <a:rPr lang="ru-RU" sz="1800" dirty="0" err="1"/>
              <a:t>керівники</a:t>
            </a:r>
            <a:r>
              <a:rPr lang="ru-RU" sz="1800" dirty="0"/>
              <a:t> великих </a:t>
            </a:r>
            <a:r>
              <a:rPr lang="ru-RU" sz="1800" dirty="0" err="1"/>
              <a:t>підприємств</a:t>
            </a:r>
            <a:r>
              <a:rPr lang="ru-RU" sz="1800" dirty="0"/>
              <a:t> (</a:t>
            </a:r>
            <a:r>
              <a:rPr lang="ru-RU" sz="1800" dirty="0" err="1"/>
              <a:t>понад</a:t>
            </a:r>
            <a:r>
              <a:rPr lang="ru-RU" sz="1800" dirty="0"/>
              <a:t> 1000 </a:t>
            </a:r>
            <a:r>
              <a:rPr lang="ru-RU" sz="1800" dirty="0" err="1"/>
              <a:t>осіб</a:t>
            </a:r>
            <a:r>
              <a:rPr lang="ru-RU" sz="1800" dirty="0"/>
              <a:t>) </a:t>
            </a:r>
            <a:r>
              <a:rPr lang="mr-IN" sz="1800" dirty="0"/>
              <a:t>–</a:t>
            </a:r>
            <a:r>
              <a:rPr lang="ru-RU" sz="1800" dirty="0"/>
              <a:t> </a:t>
            </a:r>
            <a:r>
              <a:rPr lang="ru-RU" sz="1800" dirty="0" smtClean="0"/>
              <a:t>12,2 </a:t>
            </a:r>
            <a:r>
              <a:rPr lang="ru-RU" sz="1800" dirty="0"/>
              <a:t>і </a:t>
            </a:r>
            <a:r>
              <a:rPr lang="ru-RU" sz="1800" dirty="0" smtClean="0"/>
              <a:t>3,4% </a:t>
            </a:r>
            <a:r>
              <a:rPr lang="ru-RU" sz="1800" dirty="0" err="1"/>
              <a:t>відповідно</a:t>
            </a:r>
            <a:r>
              <a:rPr lang="ru-RU" sz="1800" dirty="0"/>
              <a:t> </a:t>
            </a:r>
          </a:p>
          <a:p>
            <a:pPr lvl="1">
              <a:buFont typeface="Wingdings" charset="2"/>
              <a:buChar char="ü"/>
            </a:pPr>
            <a:r>
              <a:rPr lang="ru-RU" sz="1800" dirty="0" err="1"/>
              <a:t>Власники</a:t>
            </a:r>
            <a:r>
              <a:rPr lang="ru-RU" sz="1800" dirty="0"/>
              <a:t>/</a:t>
            </a:r>
            <a:r>
              <a:rPr lang="ru-RU" sz="1800" dirty="0" err="1"/>
              <a:t>керівники</a:t>
            </a:r>
            <a:r>
              <a:rPr lang="ru-RU" sz="1800" dirty="0"/>
              <a:t> </a:t>
            </a:r>
            <a:r>
              <a:rPr lang="ru-RU" sz="1800" dirty="0" err="1"/>
              <a:t>мікропідприємств</a:t>
            </a:r>
            <a:r>
              <a:rPr lang="ru-RU" sz="1800" dirty="0"/>
              <a:t> (до 10 </a:t>
            </a:r>
            <a:r>
              <a:rPr lang="ru-RU" sz="1800" dirty="0" err="1"/>
              <a:t>осіб</a:t>
            </a:r>
            <a:r>
              <a:rPr lang="ru-RU" sz="1800" dirty="0"/>
              <a:t>) </a:t>
            </a:r>
            <a:r>
              <a:rPr lang="mr-IN" sz="1800" dirty="0"/>
              <a:t>–</a:t>
            </a:r>
            <a:r>
              <a:rPr lang="ru-RU" sz="1800" dirty="0"/>
              <a:t> </a:t>
            </a:r>
            <a:r>
              <a:rPr lang="ru-RU" sz="1800" dirty="0" smtClean="0"/>
              <a:t>6,4 </a:t>
            </a:r>
            <a:r>
              <a:rPr lang="ru-RU" sz="1800" dirty="0"/>
              <a:t>і </a:t>
            </a:r>
            <a:r>
              <a:rPr lang="ru-RU" sz="1800" dirty="0" smtClean="0"/>
              <a:t>0,4% </a:t>
            </a:r>
            <a:r>
              <a:rPr lang="ru-RU" sz="1800" dirty="0" err="1"/>
              <a:t>відповідно</a:t>
            </a:r>
            <a:r>
              <a:rPr lang="ru-RU" sz="1800" dirty="0"/>
              <a:t> </a:t>
            </a:r>
          </a:p>
          <a:p>
            <a:pPr lvl="1">
              <a:buFont typeface="Wingdings" charset="2"/>
              <a:buChar char="ü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36955053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964" y="575352"/>
            <a:ext cx="6873411" cy="842285"/>
          </a:xfrm>
        </p:spPr>
        <p:txBody>
          <a:bodyPr/>
          <a:lstStyle/>
          <a:p>
            <a:pPr algn="l"/>
            <a:r>
              <a:rPr lang="ru-RU" sz="2000" i="1" dirty="0" err="1" smtClean="0">
                <a:solidFill>
                  <a:srgbClr val="0070C0"/>
                </a:solidFill>
              </a:rPr>
              <a:t>Ключові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напрями</a:t>
            </a:r>
            <a:r>
              <a:rPr lang="ru-RU" sz="2000" i="1" dirty="0" smtClean="0">
                <a:solidFill>
                  <a:srgbClr val="0070C0"/>
                </a:solidFill>
              </a:rPr>
              <a:t/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i="1" dirty="0" err="1" smtClean="0">
                <a:solidFill>
                  <a:srgbClr val="0070C0"/>
                </a:solidFill>
              </a:rPr>
              <a:t>Створення</a:t>
            </a:r>
            <a:r>
              <a:rPr lang="ru-RU" sz="2000" i="1" dirty="0" smtClean="0">
                <a:solidFill>
                  <a:srgbClr val="0070C0"/>
                </a:solidFill>
              </a:rPr>
              <a:t> умов для </a:t>
            </a:r>
            <a:r>
              <a:rPr lang="ru-RU" sz="2000" i="1" dirty="0" err="1" smtClean="0">
                <a:solidFill>
                  <a:srgbClr val="0070C0"/>
                </a:solidFill>
              </a:rPr>
              <a:t>чесної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конкуренції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64" y="1600200"/>
            <a:ext cx="8907694" cy="45259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сприятливого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бізнес-середовища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Зниження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масштабів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неформальної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Ослаблення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надмірної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монополій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Забезпечення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прозорості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обґрунтованості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тарифів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товари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послуги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Посилення</a:t>
            </a:r>
            <a:r>
              <a:rPr lang="ru-RU" sz="1600" dirty="0" smtClean="0"/>
              <a:t> контролю за </a:t>
            </a:r>
            <a:r>
              <a:rPr lang="ru-RU" sz="1600" dirty="0" err="1" smtClean="0"/>
              <a:t>концентрацією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суб’єктів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господарювання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Запобігання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антиконкурентним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змовам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Регулювання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монополій</a:t>
            </a:r>
            <a:r>
              <a:rPr lang="ru-RU" sz="1600" dirty="0" smtClean="0"/>
              <a:t> </a:t>
            </a:r>
          </a:p>
          <a:p>
            <a:pPr>
              <a:buClr>
                <a:srgbClr val="0070C0"/>
              </a:buClr>
              <a:buFont typeface="Wingdings" charset="2"/>
              <a:buChar char="Ø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81219305"/>
      </p:ext>
    </p:extLst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157" y="616448"/>
            <a:ext cx="6852864" cy="801189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Оцінка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дієвості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конкурентної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боротьби</a:t>
            </a:r>
            <a:r>
              <a:rPr lang="ru-RU" sz="2000" i="1" dirty="0" smtClean="0">
                <a:solidFill>
                  <a:srgbClr val="0070C0"/>
                </a:solidFill>
              </a:rPr>
              <a:t> як стимулу </a:t>
            </a:r>
            <a:r>
              <a:rPr lang="ru-RU" sz="2000" i="1" dirty="0" err="1" smtClean="0">
                <a:solidFill>
                  <a:srgbClr val="0070C0"/>
                </a:solidFill>
              </a:rPr>
              <a:t>запровадження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інновацій</a:t>
            </a:r>
            <a:r>
              <a:rPr lang="ru-RU" sz="2000" i="1" dirty="0" smtClean="0">
                <a:solidFill>
                  <a:srgbClr val="0070C0"/>
                </a:solidFill>
              </a:rPr>
              <a:t>, % тих, </a:t>
            </a:r>
            <a:r>
              <a:rPr lang="ru-RU" sz="2000" i="1" dirty="0" err="1" smtClean="0">
                <a:solidFill>
                  <a:srgbClr val="0070C0"/>
                </a:solidFill>
              </a:rPr>
              <a:t>хто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визначився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94" y="1910993"/>
            <a:ext cx="8938516" cy="4215170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ru-RU" sz="1800" dirty="0" smtClean="0"/>
              <a:t>Не </a:t>
            </a:r>
            <a:r>
              <a:rPr lang="ru-RU" sz="1800" dirty="0" err="1" smtClean="0"/>
              <a:t>стимулює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uk-UA" sz="1800" dirty="0" smtClean="0"/>
              <a:t> </a:t>
            </a:r>
            <a:r>
              <a:rPr lang="ru-RU" sz="1800" dirty="0" smtClean="0"/>
              <a:t>9,2% </a:t>
            </a:r>
          </a:p>
          <a:p>
            <a:pPr lvl="1">
              <a:buFont typeface="Wingdings" charset="2"/>
              <a:buChar char="ü"/>
            </a:pPr>
            <a:r>
              <a:rPr lang="ru-RU" sz="1800" dirty="0" err="1" smtClean="0"/>
              <a:t>Власники</a:t>
            </a:r>
            <a:r>
              <a:rPr lang="ru-RU" sz="1800" dirty="0" smtClean="0"/>
              <a:t>/</a:t>
            </a:r>
            <a:r>
              <a:rPr lang="ru-RU" sz="1800" dirty="0" err="1" smtClean="0"/>
              <a:t>керівники</a:t>
            </a:r>
            <a:r>
              <a:rPr lang="ru-RU" sz="1800" dirty="0" smtClean="0"/>
              <a:t> великих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 (</a:t>
            </a:r>
            <a:r>
              <a:rPr lang="ru-RU" sz="1800" dirty="0" err="1" smtClean="0"/>
              <a:t>понад</a:t>
            </a:r>
            <a:r>
              <a:rPr lang="ru-RU" sz="1800" dirty="0" smtClean="0"/>
              <a:t> 1000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) </a:t>
            </a:r>
            <a:r>
              <a:rPr lang="mr-IN" sz="1800" dirty="0" smtClean="0"/>
              <a:t>–</a:t>
            </a:r>
            <a:r>
              <a:rPr lang="ru-RU" sz="1800" dirty="0" smtClean="0"/>
              <a:t> 4,7% </a:t>
            </a:r>
            <a:r>
              <a:rPr lang="ru-RU" sz="1800" dirty="0" err="1" smtClean="0"/>
              <a:t>Власники</a:t>
            </a:r>
            <a:r>
              <a:rPr lang="ru-RU" sz="1800" dirty="0" smtClean="0"/>
              <a:t>/</a:t>
            </a:r>
            <a:r>
              <a:rPr lang="ru-RU" sz="1800" dirty="0" err="1" smtClean="0"/>
              <a:t>керівники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 (100-249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) </a:t>
            </a:r>
            <a:r>
              <a:rPr lang="mr-IN" sz="1800" dirty="0"/>
              <a:t>–</a:t>
            </a:r>
            <a:r>
              <a:rPr lang="ru-RU" sz="1800" dirty="0" smtClean="0"/>
              <a:t>  8,9% </a:t>
            </a:r>
          </a:p>
          <a:p>
            <a:pPr lvl="1">
              <a:buFont typeface="Wingdings" charset="2"/>
              <a:buChar char="ü"/>
            </a:pPr>
            <a:r>
              <a:rPr lang="ru-RU" sz="1800" dirty="0" err="1" smtClean="0"/>
              <a:t>Власники</a:t>
            </a:r>
            <a:r>
              <a:rPr lang="ru-RU" sz="1800" dirty="0" smtClean="0"/>
              <a:t>/</a:t>
            </a:r>
            <a:r>
              <a:rPr lang="ru-RU" sz="1800" dirty="0" err="1" smtClean="0"/>
              <a:t>керівники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мікропідприємств</a:t>
            </a:r>
            <a:r>
              <a:rPr lang="ru-RU" sz="1800" dirty="0" smtClean="0"/>
              <a:t> (до 10 </a:t>
            </a:r>
            <a:r>
              <a:rPr lang="ru-RU" sz="1800" dirty="0" err="1" smtClean="0"/>
              <a:t>осіб</a:t>
            </a:r>
            <a:r>
              <a:rPr lang="ru-RU" sz="1800" dirty="0" smtClean="0"/>
              <a:t>) </a:t>
            </a:r>
            <a:r>
              <a:rPr lang="mr-IN" sz="1800" dirty="0" smtClean="0"/>
              <a:t>–</a:t>
            </a:r>
            <a:r>
              <a:rPr lang="ru-RU" sz="1800" dirty="0" smtClean="0"/>
              <a:t> 8,8%</a:t>
            </a:r>
          </a:p>
          <a:p>
            <a:pPr>
              <a:buFont typeface="Wingdings" charset="2"/>
              <a:buChar char="q"/>
            </a:pPr>
            <a:r>
              <a:rPr lang="ru-RU" sz="1800" dirty="0" err="1" smtClean="0"/>
              <a:t>Стимулює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90,8% (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стимулює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15,0%)</a:t>
            </a:r>
          </a:p>
          <a:p>
            <a:pPr lvl="1">
              <a:buFont typeface="Wingdings" charset="2"/>
              <a:buChar char="ü"/>
            </a:pPr>
            <a:r>
              <a:rPr lang="ru-RU" sz="1800" dirty="0" err="1"/>
              <a:t>Власники</a:t>
            </a:r>
            <a:r>
              <a:rPr lang="ru-RU" sz="1800" dirty="0"/>
              <a:t>/</a:t>
            </a:r>
            <a:r>
              <a:rPr lang="ru-RU" sz="1800" dirty="0" err="1"/>
              <a:t>керівники</a:t>
            </a:r>
            <a:r>
              <a:rPr lang="ru-RU" sz="1800" dirty="0"/>
              <a:t> великих </a:t>
            </a:r>
            <a:r>
              <a:rPr lang="ru-RU" sz="1800" dirty="0" err="1"/>
              <a:t>підприємств</a:t>
            </a:r>
            <a:r>
              <a:rPr lang="ru-RU" sz="1800" dirty="0"/>
              <a:t> (</a:t>
            </a:r>
            <a:r>
              <a:rPr lang="ru-RU" sz="1800" dirty="0" err="1"/>
              <a:t>понад</a:t>
            </a:r>
            <a:r>
              <a:rPr lang="ru-RU" sz="1800" dirty="0"/>
              <a:t> 1000 </a:t>
            </a:r>
            <a:r>
              <a:rPr lang="ru-RU" sz="1800" dirty="0" err="1"/>
              <a:t>осіб</a:t>
            </a:r>
            <a:r>
              <a:rPr lang="ru-RU" sz="1800" dirty="0"/>
              <a:t>) </a:t>
            </a:r>
            <a:r>
              <a:rPr lang="mr-IN" sz="1800" dirty="0"/>
              <a:t>–</a:t>
            </a:r>
            <a:r>
              <a:rPr lang="ru-RU" sz="1800" dirty="0"/>
              <a:t> </a:t>
            </a:r>
            <a:r>
              <a:rPr lang="ru-RU" sz="1800" dirty="0" smtClean="0"/>
              <a:t>95,3 </a:t>
            </a:r>
            <a:r>
              <a:rPr lang="ru-RU" sz="1800" dirty="0"/>
              <a:t>і </a:t>
            </a:r>
            <a:r>
              <a:rPr lang="ru-RU" sz="1800" dirty="0" smtClean="0"/>
              <a:t>27,2% </a:t>
            </a:r>
            <a:r>
              <a:rPr lang="ru-RU" sz="1800" dirty="0" err="1"/>
              <a:t>відповідно</a:t>
            </a:r>
            <a:endParaRPr lang="ru-RU" sz="1800" dirty="0"/>
          </a:p>
          <a:p>
            <a:pPr lvl="1">
              <a:buFont typeface="Wingdings" charset="2"/>
              <a:buChar char="ü"/>
            </a:pPr>
            <a:r>
              <a:rPr lang="ru-RU" sz="1800" dirty="0" err="1"/>
              <a:t>Власники</a:t>
            </a:r>
            <a:r>
              <a:rPr lang="ru-RU" sz="1800" dirty="0"/>
              <a:t>/</a:t>
            </a:r>
            <a:r>
              <a:rPr lang="ru-RU" sz="1800" dirty="0" err="1"/>
              <a:t>керівники</a:t>
            </a:r>
            <a:r>
              <a:rPr lang="ru-RU" sz="1800" dirty="0"/>
              <a:t> </a:t>
            </a:r>
            <a:r>
              <a:rPr lang="ru-RU" sz="1800" dirty="0" err="1"/>
              <a:t>середніх</a:t>
            </a:r>
            <a:r>
              <a:rPr lang="ru-RU" sz="1800" dirty="0"/>
              <a:t> </a:t>
            </a:r>
            <a:r>
              <a:rPr lang="ru-RU" sz="1800" dirty="0" err="1"/>
              <a:t>підприємств</a:t>
            </a:r>
            <a:r>
              <a:rPr lang="ru-RU" sz="1800" dirty="0"/>
              <a:t> (100-249 </a:t>
            </a:r>
            <a:r>
              <a:rPr lang="ru-RU" sz="1800" dirty="0" err="1"/>
              <a:t>осіб</a:t>
            </a:r>
            <a:r>
              <a:rPr lang="ru-RU" sz="1800" dirty="0"/>
              <a:t>) </a:t>
            </a:r>
            <a:r>
              <a:rPr lang="mr-IN" sz="1800" dirty="0"/>
              <a:t>–</a:t>
            </a:r>
            <a:r>
              <a:rPr lang="ru-RU" sz="1800" dirty="0" smtClean="0"/>
              <a:t>  91,1 і 22,6% </a:t>
            </a:r>
            <a:r>
              <a:rPr lang="ru-RU" sz="1800" dirty="0" err="1" smtClean="0"/>
              <a:t>відповідно</a:t>
            </a:r>
            <a:endParaRPr lang="ru-RU" sz="1800" dirty="0"/>
          </a:p>
          <a:p>
            <a:pPr lvl="1">
              <a:buFont typeface="Wingdings" charset="2"/>
              <a:buChar char="ü"/>
            </a:pPr>
            <a:r>
              <a:rPr lang="ru-RU" sz="1800" dirty="0" err="1"/>
              <a:t>Власники</a:t>
            </a:r>
            <a:r>
              <a:rPr lang="ru-RU" sz="1800" dirty="0"/>
              <a:t>/</a:t>
            </a:r>
            <a:r>
              <a:rPr lang="ru-RU" sz="1800" dirty="0" err="1"/>
              <a:t>керівники</a:t>
            </a:r>
            <a:r>
              <a:rPr lang="ru-RU" sz="1800" dirty="0"/>
              <a:t> </a:t>
            </a:r>
            <a:r>
              <a:rPr lang="ru-RU" sz="1800" dirty="0" err="1"/>
              <a:t>мікропідприємств</a:t>
            </a:r>
            <a:r>
              <a:rPr lang="ru-RU" sz="1800" dirty="0"/>
              <a:t> (до 10 </a:t>
            </a:r>
            <a:r>
              <a:rPr lang="ru-RU" sz="1800" dirty="0" err="1"/>
              <a:t>осіб</a:t>
            </a:r>
            <a:r>
              <a:rPr lang="ru-RU" sz="1800" dirty="0"/>
              <a:t>) </a:t>
            </a:r>
            <a:r>
              <a:rPr lang="mr-IN" sz="1800" dirty="0"/>
              <a:t>–</a:t>
            </a:r>
            <a:r>
              <a:rPr lang="ru-RU" sz="1800" dirty="0"/>
              <a:t> </a:t>
            </a:r>
            <a:r>
              <a:rPr lang="ru-RU" sz="1800" dirty="0" smtClean="0"/>
              <a:t>91,2 </a:t>
            </a:r>
            <a:r>
              <a:rPr lang="ru-RU" sz="1800" dirty="0"/>
              <a:t>і </a:t>
            </a:r>
            <a:r>
              <a:rPr lang="ru-RU" sz="1800" dirty="0" smtClean="0"/>
              <a:t>14,5% </a:t>
            </a:r>
            <a:r>
              <a:rPr lang="ru-RU" sz="1800" dirty="0" err="1" smtClean="0"/>
              <a:t>відповідно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73719986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964" y="575352"/>
            <a:ext cx="6873411" cy="842285"/>
          </a:xfrm>
        </p:spPr>
        <p:txBody>
          <a:bodyPr/>
          <a:lstStyle/>
          <a:p>
            <a:pPr algn="l"/>
            <a:r>
              <a:rPr lang="ru-RU" sz="2000" i="1" dirty="0" err="1" smtClean="0">
                <a:solidFill>
                  <a:srgbClr val="0070C0"/>
                </a:solidFill>
              </a:rPr>
              <a:t>Ключові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напрями</a:t>
            </a:r>
            <a:r>
              <a:rPr lang="ru-RU" sz="2000" i="1" dirty="0" smtClean="0">
                <a:solidFill>
                  <a:srgbClr val="0070C0"/>
                </a:solidFill>
              </a:rPr>
              <a:t/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i="1" dirty="0" err="1" smtClean="0">
                <a:solidFill>
                  <a:srgbClr val="0070C0"/>
                </a:solidFill>
              </a:rPr>
              <a:t>Розвиток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підприємницької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культури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64" y="1600200"/>
            <a:ext cx="8907694" cy="45259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Посилення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інститутційної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спроможності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роботодівців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Покращення</a:t>
            </a:r>
            <a:r>
              <a:rPr lang="ru-RU" sz="1600" dirty="0" smtClean="0"/>
              <a:t> регуляторного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інвестиційного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клімату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мікрофінансування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мікрокредитування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Стимулювання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бізнесу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Активізація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підприємництва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ланцюга</a:t>
            </a:r>
            <a:r>
              <a:rPr lang="ru-RU" sz="1600" dirty="0" smtClean="0"/>
              <a:t> </a:t>
            </a:r>
            <a:r>
              <a:rPr lang="mr-IN" sz="1600" dirty="0" smtClean="0"/>
              <a:t>–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стартапів</a:t>
            </a:r>
            <a:r>
              <a:rPr lang="ru-RU" sz="1600" dirty="0" smtClean="0"/>
              <a:t> до </a:t>
            </a:r>
            <a:r>
              <a:rPr lang="ru-RU" sz="1600" dirty="0" err="1" smtClean="0"/>
              <a:t>успішних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компаній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ü"/>
            </a:pP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рівнів</a:t>
            </a:r>
            <a:r>
              <a:rPr lang="ru-RU" sz="1600" dirty="0" smtClean="0"/>
              <a:t> </a:t>
            </a:r>
            <a:r>
              <a:rPr lang="mr-IN" sz="1600" dirty="0" smtClean="0"/>
              <a:t>–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регіонального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національного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міжнародного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Підготовка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перепідготовка</a:t>
            </a:r>
            <a:r>
              <a:rPr lang="ru-RU" sz="1600" dirty="0" smtClean="0"/>
              <a:t> </a:t>
            </a:r>
            <a:r>
              <a:rPr lang="ru-RU" sz="1600" dirty="0" err="1" smtClean="0"/>
              <a:t>кадрів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Налагодження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ефективної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міжгалузевої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координації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безперервного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навчання</a:t>
            </a:r>
            <a:endParaRPr lang="ru-RU" sz="1600" dirty="0" smtClean="0"/>
          </a:p>
          <a:p>
            <a:pPr lvl="1"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Удосконалення</a:t>
            </a:r>
            <a:r>
              <a:rPr lang="ru-RU" sz="1600" dirty="0" smtClean="0"/>
              <a:t> процедур </a:t>
            </a:r>
            <a:r>
              <a:rPr lang="ru-RU" sz="1600" dirty="0" err="1" smtClean="0"/>
              <a:t>підтвердження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неформального </a:t>
            </a:r>
            <a:r>
              <a:rPr lang="ru-RU" sz="1600" dirty="0" err="1" smtClean="0"/>
              <a:t>навчання</a:t>
            </a:r>
            <a:endParaRPr lang="ru-RU" sz="16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600" dirty="0" err="1" smtClean="0"/>
              <a:t>Системне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впровадження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принципів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стандартів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корпоративної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відповідальності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19484866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1064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002051"/>
      </p:ext>
    </p:extLst>
  </p:cSld>
  <p:clrMapOvr>
    <a:masterClrMapping/>
  </p:clrMapOvr>
  <p:transition spd="med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255230" cy="639762"/>
          </a:xfrm>
        </p:spPr>
        <p:txBody>
          <a:bodyPr/>
          <a:lstStyle/>
          <a:p>
            <a:r>
              <a:rPr lang="ru-RU" sz="1800" b="0" i="1" dirty="0" err="1" smtClean="0">
                <a:solidFill>
                  <a:srgbClr val="0070C0"/>
                </a:solidFill>
              </a:rPr>
              <a:t>Пропозиції</a:t>
            </a:r>
            <a:r>
              <a:rPr lang="ru-RU" sz="1800" b="0" i="1" dirty="0" smtClean="0">
                <a:solidFill>
                  <a:srgbClr val="0070C0"/>
                </a:solidFill>
              </a:rPr>
              <a:t>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бізнесу</a:t>
            </a:r>
            <a:r>
              <a:rPr lang="ru-RU" sz="1800" b="0" i="1" dirty="0" smtClean="0">
                <a:solidFill>
                  <a:srgbClr val="0070C0"/>
                </a:solidFill>
              </a:rPr>
              <a:t>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щодо</a:t>
            </a:r>
            <a:r>
              <a:rPr lang="ru-RU" sz="1800" b="0" i="1" dirty="0" smtClean="0">
                <a:solidFill>
                  <a:srgbClr val="0070C0"/>
                </a:solidFill>
              </a:rPr>
              <a:t>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участі</a:t>
            </a:r>
            <a:r>
              <a:rPr lang="ru-RU" sz="1800" b="0" i="1" dirty="0" smtClean="0">
                <a:solidFill>
                  <a:srgbClr val="0070C0"/>
                </a:solidFill>
              </a:rPr>
              <a:t>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організацій</a:t>
            </a:r>
            <a:r>
              <a:rPr lang="ru-RU" sz="1800" b="0" i="1" dirty="0" smtClean="0">
                <a:solidFill>
                  <a:srgbClr val="0070C0"/>
                </a:solidFill>
              </a:rPr>
              <a:t>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роботодавців</a:t>
            </a:r>
            <a:r>
              <a:rPr lang="ru-RU" sz="1800" b="0" i="1" dirty="0" smtClean="0">
                <a:solidFill>
                  <a:srgbClr val="0070C0"/>
                </a:solidFill>
              </a:rPr>
              <a:t> у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стабілізації</a:t>
            </a:r>
            <a:r>
              <a:rPr lang="ru-RU" sz="1800" b="0" i="1" dirty="0" smtClean="0">
                <a:solidFill>
                  <a:srgbClr val="0070C0"/>
                </a:solidFill>
              </a:rPr>
              <a:t>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макроекономічної</a:t>
            </a:r>
            <a:r>
              <a:rPr lang="ru-RU" sz="1800" b="0" i="1" dirty="0" smtClean="0">
                <a:solidFill>
                  <a:srgbClr val="0070C0"/>
                </a:solidFill>
              </a:rPr>
              <a:t> </a:t>
            </a:r>
            <a:r>
              <a:rPr lang="ru-RU" sz="1800" b="0" i="1" dirty="0" err="1" smtClean="0">
                <a:solidFill>
                  <a:srgbClr val="0070C0"/>
                </a:solidFill>
              </a:rPr>
              <a:t>політики</a:t>
            </a:r>
            <a:endParaRPr lang="ru-RU" sz="1800" b="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7356210"/>
              </p:ext>
            </p:extLst>
          </p:nvPr>
        </p:nvGraphicFramePr>
        <p:xfrm>
          <a:off x="457199" y="2174875"/>
          <a:ext cx="5810037" cy="4287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102849" y="1376737"/>
            <a:ext cx="2583951" cy="4749426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Не </a:t>
            </a:r>
            <a:r>
              <a:rPr lang="ru-RU" sz="1800" dirty="0" err="1"/>
              <a:t>визначились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 smtClean="0"/>
              <a:t>пропозиціями</a:t>
            </a:r>
            <a:r>
              <a:rPr lang="ru-RU" sz="1800" dirty="0" smtClean="0"/>
              <a:t>  </a:t>
            </a:r>
            <a:r>
              <a:rPr lang="ru-RU" sz="1800" dirty="0" err="1"/>
              <a:t>або</a:t>
            </a:r>
            <a:r>
              <a:rPr lang="ru-RU" sz="1800" dirty="0"/>
              <a:t> не </a:t>
            </a:r>
            <a:r>
              <a:rPr lang="ru-RU" sz="1800" dirty="0" err="1"/>
              <a:t>надали</a:t>
            </a:r>
            <a:r>
              <a:rPr lang="ru-RU" sz="1800" dirty="0"/>
              <a:t> </a:t>
            </a:r>
            <a:r>
              <a:rPr lang="ru-RU" sz="1800" dirty="0" err="1" smtClean="0"/>
              <a:t>відповіді</a:t>
            </a:r>
            <a:endParaRPr lang="ru-RU" sz="1800" dirty="0" smtClean="0"/>
          </a:p>
          <a:p>
            <a:pPr>
              <a:buFont typeface="Wingdings" charset="2"/>
              <a:buChar char="ü"/>
            </a:pP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макроекономічної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стабілізації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31,0%</a:t>
            </a:r>
          </a:p>
          <a:p>
            <a:pPr>
              <a:buFont typeface="Wingdings" charset="2"/>
              <a:buChar char="ü"/>
            </a:pP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забезпеченні</a:t>
            </a:r>
            <a:r>
              <a:rPr lang="ru-RU" sz="1800" dirty="0" smtClean="0"/>
              <a:t> верховенства права та </a:t>
            </a:r>
            <a:r>
              <a:rPr lang="ru-RU" sz="1800" dirty="0" err="1" smtClean="0"/>
              <a:t>захисту</a:t>
            </a:r>
            <a:r>
              <a:rPr lang="ru-RU" sz="1800" dirty="0" smtClean="0"/>
              <a:t> прав </a:t>
            </a:r>
            <a:r>
              <a:rPr lang="ru-RU" sz="1800" dirty="0" err="1" smtClean="0"/>
              <a:t>власності</a:t>
            </a:r>
            <a:r>
              <a:rPr lang="ru-RU" sz="1800" dirty="0" smtClean="0"/>
              <a:t> </a:t>
            </a:r>
            <a:r>
              <a:rPr lang="mr-IN" sz="1800" dirty="0" smtClean="0"/>
              <a:t>–</a:t>
            </a:r>
            <a:r>
              <a:rPr lang="ru-RU" sz="1800" dirty="0" smtClean="0"/>
              <a:t> 46,2%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24587275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964" y="575352"/>
            <a:ext cx="6873411" cy="842285"/>
          </a:xfrm>
        </p:spPr>
        <p:txBody>
          <a:bodyPr/>
          <a:lstStyle/>
          <a:p>
            <a:pPr algn="l"/>
            <a:r>
              <a:rPr lang="ru-RU" sz="2000" i="1" dirty="0" err="1" smtClean="0">
                <a:solidFill>
                  <a:srgbClr val="0070C0"/>
                </a:solidFill>
              </a:rPr>
              <a:t>Ключові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напрями</a:t>
            </a:r>
            <a:r>
              <a:rPr lang="ru-RU" sz="2000" i="1" dirty="0" smtClean="0">
                <a:solidFill>
                  <a:srgbClr val="0070C0"/>
                </a:solidFill>
              </a:rPr>
              <a:t/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i="1" dirty="0" err="1" smtClean="0">
                <a:solidFill>
                  <a:srgbClr val="0070C0"/>
                </a:solidFill>
              </a:rPr>
              <a:t>Підвищення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ефективності</a:t>
            </a:r>
            <a:r>
              <a:rPr lang="ru-RU" sz="2000" i="1" dirty="0" smtClean="0">
                <a:solidFill>
                  <a:srgbClr val="0070C0"/>
                </a:solidFill>
              </a:rPr>
              <a:t> державного </a:t>
            </a:r>
            <a:r>
              <a:rPr lang="ru-RU" sz="2000" i="1" dirty="0" err="1" smtClean="0">
                <a:solidFill>
                  <a:srgbClr val="0070C0"/>
                </a:solidFill>
              </a:rPr>
              <a:t>управління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800" dirty="0" err="1" smtClean="0"/>
              <a:t>Формування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несприйняття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корупції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протидії</a:t>
            </a:r>
            <a:r>
              <a:rPr lang="ru-RU" sz="1800" dirty="0" smtClean="0"/>
              <a:t> </a:t>
            </a:r>
            <a:r>
              <a:rPr lang="ru-RU" sz="1800" dirty="0" err="1" smtClean="0"/>
              <a:t>хабарництву</a:t>
            </a:r>
            <a:r>
              <a:rPr lang="ru-RU" sz="1800" dirty="0" smtClean="0"/>
              <a:t>, </a:t>
            </a:r>
            <a:r>
              <a:rPr lang="ru-RU" sz="1800" dirty="0" err="1" smtClean="0"/>
              <a:t>скорочення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масштабів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капіталу</a:t>
            </a:r>
            <a:endParaRPr lang="ru-RU" sz="18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800" dirty="0" err="1" smtClean="0"/>
              <a:t>Формування</a:t>
            </a:r>
            <a:r>
              <a:rPr lang="ru-RU" sz="1800" dirty="0" smtClean="0"/>
              <a:t> правового та </a:t>
            </a:r>
            <a:r>
              <a:rPr lang="ru-RU" sz="1800" dirty="0" err="1" smtClean="0"/>
              <a:t>інвестиціного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антикорупційної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політики</a:t>
            </a:r>
            <a:endParaRPr lang="ru-RU" sz="18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800" dirty="0" err="1" smtClean="0"/>
              <a:t>Посилення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взаємодії</a:t>
            </a:r>
            <a:r>
              <a:rPr lang="ru-RU" sz="1800" dirty="0"/>
              <a:t>,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розбудова</a:t>
            </a:r>
            <a:r>
              <a:rPr lang="ru-RU" sz="1800" dirty="0" smtClean="0"/>
              <a:t>  </a:t>
            </a:r>
            <a:r>
              <a:rPr lang="ru-RU" sz="1800" dirty="0" err="1"/>
              <a:t>партнерських</a:t>
            </a:r>
            <a:r>
              <a:rPr lang="ru-RU" sz="1800" dirty="0"/>
              <a:t> </a:t>
            </a:r>
            <a:r>
              <a:rPr lang="ru-RU" sz="1800" dirty="0" err="1" smtClean="0"/>
              <a:t>відносин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 з </a:t>
            </a:r>
            <a:r>
              <a:rPr lang="ru-RU" sz="1800" dirty="0" err="1" smtClean="0"/>
              <a:t>бізнесом</a:t>
            </a:r>
            <a:r>
              <a:rPr lang="ru-RU" sz="1800" dirty="0" smtClean="0"/>
              <a:t> і </a:t>
            </a:r>
            <a:r>
              <a:rPr lang="ru-RU" sz="1800" dirty="0" err="1" smtClean="0"/>
              <a:t>населенням</a:t>
            </a:r>
            <a:endParaRPr lang="ru-RU" sz="18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800" dirty="0" err="1" smtClean="0"/>
              <a:t>Активізація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інститутів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контролю,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 над </a:t>
            </a:r>
            <a:r>
              <a:rPr lang="ru-RU" sz="1800" dirty="0" err="1" smtClean="0"/>
              <a:t>державними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закупівлями</a:t>
            </a:r>
            <a:endParaRPr lang="ru-RU" sz="1800" dirty="0" smtClean="0"/>
          </a:p>
          <a:p>
            <a:pPr>
              <a:buClr>
                <a:srgbClr val="0070C0"/>
              </a:buClr>
              <a:buFont typeface="Wingdings" charset="2"/>
              <a:buChar char="Ø"/>
            </a:pPr>
            <a:r>
              <a:rPr lang="ru-RU" sz="1800" dirty="0" err="1" smtClean="0"/>
              <a:t>Поліпшення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якості</a:t>
            </a:r>
            <a:r>
              <a:rPr lang="ru-RU" sz="1800" dirty="0" smtClean="0"/>
              <a:t> державного </a:t>
            </a:r>
            <a:r>
              <a:rPr lang="ru-RU" sz="1800" dirty="0" err="1" smtClean="0"/>
              <a:t>управління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3794194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Оцінка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обтяжливості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окремих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видів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витрат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728379"/>
              </p:ext>
            </p:extLst>
          </p:nvPr>
        </p:nvGraphicFramePr>
        <p:xfrm>
          <a:off x="457200" y="1333072"/>
          <a:ext cx="8501869" cy="5039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0375"/>
                <a:gridCol w="971642"/>
                <a:gridCol w="971642"/>
                <a:gridCol w="971642"/>
                <a:gridCol w="971642"/>
                <a:gridCol w="971642"/>
                <a:gridCol w="971642"/>
                <a:gridCol w="971642"/>
              </a:tblGrid>
              <a:tr h="370840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uk-UA" sz="1400" b="0" dirty="0" smtClean="0">
                          <a:solidFill>
                            <a:schemeClr val="tx1"/>
                          </a:solidFill>
                        </a:rPr>
                        <a:t>е обтяжує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Обтяжує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Немає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витрат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Разом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Ніколи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Іноді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Разом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Завжди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Іноді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Орендні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ставки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13,6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13,0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62,0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38,2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23,8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24,4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Кредитні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ставки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14,4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9,9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61,8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29,4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32,4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23,8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Страхування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32,3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28,1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37,3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27,1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30,4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Ліцензування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28,7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25,0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41,7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29,7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29,6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Комунальні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послуги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19,5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17,2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78,8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41,7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37,1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Транспортні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витрати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26,7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21,5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64,2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45,0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19,2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9,1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Охорона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43,9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15,1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28,8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41,6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30,6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Оновлення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устаткування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19,7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1,9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17,8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68,1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41,5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26,6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Умови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праці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51,0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12,4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38,6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44,0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34,0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Професійна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підготовка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48,2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39,2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26,0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25,8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430099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5900"/>
            <a:ext cx="8229600" cy="821737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Форми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тиску</a:t>
            </a:r>
            <a:r>
              <a:rPr lang="ru-RU" sz="2000" i="1" dirty="0" smtClean="0">
                <a:solidFill>
                  <a:srgbClr val="0070C0"/>
                </a:solidFill>
              </a:rPr>
              <a:t> на </a:t>
            </a:r>
            <a:r>
              <a:rPr lang="ru-RU" sz="2000" i="1" dirty="0" err="1" smtClean="0">
                <a:solidFill>
                  <a:srgbClr val="0070C0"/>
                </a:solidFill>
              </a:rPr>
              <a:t>підприємства</a:t>
            </a:r>
            <a:r>
              <a:rPr lang="ru-RU" sz="2000" i="1" dirty="0" smtClean="0">
                <a:solidFill>
                  <a:srgbClr val="0070C0"/>
                </a:solidFill>
              </a:rPr>
              <a:t> з боку </a:t>
            </a:r>
            <a:r>
              <a:rPr lang="ru-RU" sz="2000" i="1" dirty="0" err="1" smtClean="0">
                <a:solidFill>
                  <a:srgbClr val="0070C0"/>
                </a:solidFill>
              </a:rPr>
              <a:t>владних</a:t>
            </a:r>
            <a:r>
              <a:rPr lang="ru-RU" sz="2000" i="1" dirty="0" smtClean="0">
                <a:solidFill>
                  <a:srgbClr val="0070C0"/>
                </a:solidFill>
              </a:rPr>
              <a:t> структур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83170"/>
              </p:ext>
            </p:extLst>
          </p:nvPr>
        </p:nvGraphicFramePr>
        <p:xfrm>
          <a:off x="457200" y="1156138"/>
          <a:ext cx="8229600" cy="497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032113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212747"/>
              </p:ext>
            </p:extLst>
          </p:nvPr>
        </p:nvGraphicFramePr>
        <p:xfrm>
          <a:off x="457200" y="1600200"/>
          <a:ext cx="8229599" cy="3307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919"/>
                <a:gridCol w="1174336"/>
                <a:gridCol w="1174336"/>
                <a:gridCol w="1174336"/>
                <a:gridCol w="1174336"/>
                <a:gridCol w="1174336"/>
              </a:tblGrid>
              <a:tr h="711485">
                <a:tc gridSpan="6">
                  <a:txBody>
                    <a:bodyPr/>
                    <a:lstStyle/>
                    <a:p>
                      <a:pPr algn="ctr"/>
                      <a:r>
                        <a:rPr lang="uk-UA" b="0" i="1" dirty="0" smtClean="0">
                          <a:solidFill>
                            <a:srgbClr val="0070C0"/>
                          </a:solidFill>
                        </a:rPr>
                        <a:t>Індекс сприйняття корупції</a:t>
                      </a:r>
                      <a:endParaRPr lang="ru-RU" b="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Україна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Німеччина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Угорщина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Польща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Румунія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Туреччина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0563" y="5722706"/>
            <a:ext cx="7037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 smtClean="0"/>
              <a:t>Джерело</a:t>
            </a:r>
            <a:r>
              <a:rPr lang="ru-RU" sz="1400" i="1" dirty="0" smtClean="0"/>
              <a:t>: </a:t>
            </a:r>
            <a:r>
              <a:rPr lang="en-US" sz="1400" i="1" dirty="0" smtClean="0"/>
              <a:t>Transparency International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114777708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609" y="1181528"/>
            <a:ext cx="7520684" cy="914400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Оцінка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поширеності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незаконних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складових</a:t>
            </a:r>
            <a:r>
              <a:rPr lang="ru-RU" sz="2000" i="1" dirty="0" smtClean="0">
                <a:solidFill>
                  <a:srgbClr val="0070C0"/>
                </a:solidFill>
              </a:rPr>
              <a:t> у </a:t>
            </a:r>
            <a:r>
              <a:rPr lang="ru-RU" sz="2000" i="1" dirty="0" err="1" smtClean="0">
                <a:solidFill>
                  <a:srgbClr val="0070C0"/>
                </a:solidFill>
              </a:rPr>
              <a:t>відносинах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бізнесу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із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владою</a:t>
            </a:r>
            <a:r>
              <a:rPr lang="ru-RU" sz="2000" i="1" dirty="0" smtClean="0">
                <a:solidFill>
                  <a:srgbClr val="0070C0"/>
                </a:solidFill>
              </a:rPr>
              <a:t>, % тих, </a:t>
            </a:r>
            <a:r>
              <a:rPr lang="ru-RU" sz="2000" i="1" dirty="0" err="1" smtClean="0">
                <a:solidFill>
                  <a:srgbClr val="0070C0"/>
                </a:solidFill>
              </a:rPr>
              <a:t>хто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відповів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76956"/>
              </p:ext>
            </p:extLst>
          </p:nvPr>
        </p:nvGraphicFramePr>
        <p:xfrm>
          <a:off x="1099335" y="2866231"/>
          <a:ext cx="7438490" cy="21945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76072"/>
                <a:gridCol w="1407559"/>
                <a:gridCol w="1810154"/>
                <a:gridCol w="1744705"/>
              </a:tblGrid>
              <a:tr h="774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Надання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хабарiв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Оплата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нав'язаних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рахункiв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платежiв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Примусове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надання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рiзних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послуг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Наявні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70,9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65,4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66,3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Завжди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tx1"/>
                          </a:solidFill>
                          <a:effectLst/>
                        </a:rPr>
                        <a:t>8,9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     Часто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28,6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22,2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Iнколи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37,0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30,7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37,3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Відсутні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29,1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34,5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33,6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6867" y="5784351"/>
            <a:ext cx="7530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відповіли</a:t>
            </a:r>
            <a:r>
              <a:rPr lang="ru-RU" dirty="0" smtClean="0"/>
              <a:t> про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хабарів</a:t>
            </a:r>
            <a:r>
              <a:rPr lang="ru-RU" dirty="0" smtClean="0"/>
              <a:t> 10,0% </a:t>
            </a:r>
            <a:r>
              <a:rPr lang="ru-RU" dirty="0" err="1" smtClean="0"/>
              <a:t>респондентів</a:t>
            </a:r>
            <a:r>
              <a:rPr lang="ru-RU" dirty="0" smtClean="0"/>
              <a:t>, про оплату </a:t>
            </a:r>
            <a:r>
              <a:rPr lang="ru-RU" dirty="0" err="1" smtClean="0"/>
              <a:t>нав’язаних</a:t>
            </a:r>
            <a:r>
              <a:rPr lang="ru-RU" dirty="0" smtClean="0"/>
              <a:t> </a:t>
            </a:r>
            <a:r>
              <a:rPr lang="ru-RU" dirty="0" err="1" smtClean="0"/>
              <a:t>рахунків</a:t>
            </a:r>
            <a:r>
              <a:rPr lang="ru-RU" dirty="0" smtClean="0"/>
              <a:t>, </a:t>
            </a:r>
            <a:r>
              <a:rPr lang="ru-RU" dirty="0" err="1" smtClean="0"/>
              <a:t>платежів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10,2% і про </a:t>
            </a:r>
            <a:r>
              <a:rPr lang="ru-RU" dirty="0" err="1" smtClean="0"/>
              <a:t>примусове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10,5%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608368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157" y="770562"/>
            <a:ext cx="6822042" cy="647076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70C0"/>
                </a:solidFill>
              </a:rPr>
              <a:t>Галузева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диференціація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поширеності</a:t>
            </a:r>
            <a:r>
              <a:rPr lang="ru-RU" sz="2000" i="1" dirty="0" smtClean="0">
                <a:solidFill>
                  <a:srgbClr val="0070C0"/>
                </a:solidFill>
              </a:rPr>
              <a:t> практики </a:t>
            </a:r>
            <a:r>
              <a:rPr lang="ru-RU" sz="2000" i="1" dirty="0" err="1" smtClean="0">
                <a:solidFill>
                  <a:srgbClr val="0070C0"/>
                </a:solidFill>
              </a:rPr>
              <a:t>вимушених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хабарів</a:t>
            </a:r>
            <a:r>
              <a:rPr lang="ru-RU" sz="2000" i="1" dirty="0" smtClean="0">
                <a:solidFill>
                  <a:srgbClr val="0070C0"/>
                </a:solidFill>
              </a:rPr>
              <a:t> для </a:t>
            </a:r>
            <a:r>
              <a:rPr lang="ru-RU" sz="2000" i="1" dirty="0" err="1" smtClean="0">
                <a:solidFill>
                  <a:srgbClr val="0070C0"/>
                </a:solidFill>
              </a:rPr>
              <a:t>вирішення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поточних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питань</a:t>
            </a: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861082"/>
              </p:ext>
            </p:extLst>
          </p:nvPr>
        </p:nvGraphicFramePr>
        <p:xfrm>
          <a:off x="513708" y="2147298"/>
          <a:ext cx="8173092" cy="3413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02795"/>
                <a:gridCol w="2311686"/>
                <a:gridCol w="1623317"/>
                <a:gridCol w="1135294"/>
              </a:tblGrid>
              <a:tr h="329563">
                <a:tc>
                  <a:txBody>
                    <a:bodyPr/>
                    <a:lstStyle/>
                    <a:p>
                      <a:pPr algn="l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Щоразу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/в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більшості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випадків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</a:rPr>
                        <a:t>деяких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</a:rPr>
                        <a:t>випадках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Ніколи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Сільське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лісове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рибне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господарство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,6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58,3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Промисловість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40,9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57,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1,3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Будівництво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31,1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69,0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Торгівля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готелі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ресторани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26,1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73,7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Транспорт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48,6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51,3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0,1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Інформація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фінанси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56,4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43,6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40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Професійна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наукова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технічна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19,0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81,0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97527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156602"/>
              </p:ext>
            </p:extLst>
          </p:nvPr>
        </p:nvGraphicFramePr>
        <p:xfrm>
          <a:off x="518845" y="1089059"/>
          <a:ext cx="8229599" cy="55998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96993"/>
                <a:gridCol w="1344202"/>
                <a:gridCol w="1344202"/>
                <a:gridCol w="1344202"/>
              </a:tblGrid>
              <a:tr h="616451">
                <a:tc gridSpan="4">
                  <a:txBody>
                    <a:bodyPr/>
                    <a:lstStyle/>
                    <a:p>
                      <a:pPr algn="ctr"/>
                      <a:r>
                        <a:rPr lang="ru-RU" b="0" i="1" dirty="0" err="1" smtClean="0">
                          <a:solidFill>
                            <a:srgbClr val="0070C0"/>
                          </a:solidFill>
                        </a:rPr>
                        <a:t>Оцінка</a:t>
                      </a:r>
                      <a:r>
                        <a:rPr lang="ru-RU" b="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b="0" i="1" dirty="0" err="1" smtClean="0">
                          <a:solidFill>
                            <a:srgbClr val="0070C0"/>
                          </a:solidFill>
                        </a:rPr>
                        <a:t>підприємцями</a:t>
                      </a:r>
                      <a:r>
                        <a:rPr lang="ru-RU" b="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b="0" i="1" dirty="0" err="1" smtClean="0">
                          <a:solidFill>
                            <a:srgbClr val="0070C0"/>
                          </a:solidFill>
                        </a:rPr>
                        <a:t>можливостей</a:t>
                      </a:r>
                      <a:r>
                        <a:rPr lang="ru-RU" b="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b="0" i="1" dirty="0" err="1" smtClean="0">
                          <a:solidFill>
                            <a:srgbClr val="0070C0"/>
                          </a:solidFill>
                        </a:rPr>
                        <a:t>впливу</a:t>
                      </a:r>
                      <a:r>
                        <a:rPr lang="ru-RU" b="0" i="1" dirty="0" smtClean="0">
                          <a:solidFill>
                            <a:srgbClr val="0070C0"/>
                          </a:solidFill>
                        </a:rPr>
                        <a:t> на </a:t>
                      </a:r>
                      <a:r>
                        <a:rPr lang="ru-RU" b="0" i="1" dirty="0" err="1" smtClean="0">
                          <a:solidFill>
                            <a:srgbClr val="0070C0"/>
                          </a:solidFill>
                        </a:rPr>
                        <a:t>рішення</a:t>
                      </a:r>
                      <a:r>
                        <a:rPr lang="ru-RU" b="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b="0" i="1" dirty="0" err="1" smtClean="0">
                          <a:solidFill>
                            <a:srgbClr val="0070C0"/>
                          </a:solidFill>
                        </a:rPr>
                        <a:t>органів</a:t>
                      </a:r>
                      <a:r>
                        <a:rPr lang="ru-RU" b="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b="0" i="1" dirty="0" err="1" smtClean="0">
                          <a:solidFill>
                            <a:srgbClr val="0070C0"/>
                          </a:solidFill>
                        </a:rPr>
                        <a:t>влади</a:t>
                      </a:r>
                      <a:endParaRPr lang="ru-RU" b="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71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Малий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бізнес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Середній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бізнес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Великий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бізнес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88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Можливостей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впливу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замало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,4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39,0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88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Акції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протесту,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інформаційні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кампанії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9,8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71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Прозорі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легітимні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форми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прямої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участі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прийнятті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рішень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88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Звернення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до суду та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скарги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71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Персоналізовані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форми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прямої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участі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прийнятті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рішень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34,9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71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Внесення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змін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у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діяльність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підприємства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11,2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88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Протизаконні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форми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впливу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20,3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88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Інші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форми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88"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Невизначеність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відсутність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відповіді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15,1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9,4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6717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Office PowerPoint</Application>
  <PresentationFormat>Экран (4:3)</PresentationFormat>
  <Paragraphs>423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Національне дослідження з питань створення сприятливого середовища для сталого підприємництва </vt:lpstr>
      <vt:lpstr>Презентация PowerPoint</vt:lpstr>
      <vt:lpstr>Ключові напрями Підвищення ефективності державного управління</vt:lpstr>
      <vt:lpstr>Оцінка обтяжливості окремих видів витрат</vt:lpstr>
      <vt:lpstr>Форми тиску на підприємства з боку владних структур</vt:lpstr>
      <vt:lpstr>Презентация PowerPoint</vt:lpstr>
      <vt:lpstr>Оцінка поширеності незаконних складових у відносинах бізнесу із владою, % тих, хто відповів</vt:lpstr>
      <vt:lpstr>Галузева диференціація поширеності практики вимушених хабарів для вирішення поточних питань</vt:lpstr>
      <vt:lpstr>Презентация PowerPoint</vt:lpstr>
      <vt:lpstr>Ключові напрями Стабілізація макроекономічної політики </vt:lpstr>
      <vt:lpstr>Оцінка зусиль держави для заохочення підприємців розширювати бізнес, %</vt:lpstr>
      <vt:lpstr>Оцінка ефективності інструментів державного впливу на конкурентоспроможність</vt:lpstr>
      <vt:lpstr>Ключові напрями Адекватне законодавство та ефективне регуляторне забезпечення</vt:lpstr>
      <vt:lpstr>Рейтинги країн за легкістю ведення бізнесу  (Doing Business, 2017)</vt:lpstr>
      <vt:lpstr>Оцінка ефективності судового захисту прав власності</vt:lpstr>
      <vt:lpstr>Оцінка ефективності антимонопольного законодавства</vt:lpstr>
      <vt:lpstr>Ключові напрями Створення умов для чесної конкуренції</vt:lpstr>
      <vt:lpstr>Оцінка дієвості конкурентної боротьби як стимулу запровадження інновацій, % тих, хто визначився</vt:lpstr>
      <vt:lpstr>Ключові напрями Розвиток підприємницької культури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Національне дослідження з питань створення сприятливого середовища для сталого підприємництва </dc:title>
  <cp:lastModifiedBy>User</cp:lastModifiedBy>
  <cp:revision>2</cp:revision>
  <dcterms:modified xsi:type="dcterms:W3CDTF">2017-11-14T10:05:44Z</dcterms:modified>
</cp:coreProperties>
</file>