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69" r:id="rId2"/>
    <p:sldId id="256" r:id="rId3"/>
    <p:sldId id="263" r:id="rId4"/>
    <p:sldId id="264" r:id="rId5"/>
    <p:sldId id="257" r:id="rId6"/>
    <p:sldId id="265" r:id="rId7"/>
    <p:sldId id="266" r:id="rId8"/>
    <p:sldId id="267" r:id="rId9"/>
    <p:sldId id="258" r:id="rId10"/>
    <p:sldId id="268" r:id="rId11"/>
    <p:sldId id="259" r:id="rId12"/>
    <p:sldId id="262" r:id="rId13"/>
    <p:sldId id="270" r:id="rId14"/>
    <p:sldId id="271" r:id="rId15"/>
  </p:sldIdLst>
  <p:sldSz cx="12192000" cy="6858000"/>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33731910665471E-2"/>
          <c:y val="3.283909426575915E-2"/>
          <c:w val="0.93833975279739024"/>
          <c:h val="0.54852128653409848"/>
        </c:manualLayout>
      </c:layout>
      <c:barChart>
        <c:barDir val="col"/>
        <c:grouping val="clustered"/>
        <c:varyColors val="0"/>
        <c:ser>
          <c:idx val="0"/>
          <c:order val="0"/>
          <c:tx>
            <c:strRef>
              <c:f>Лист1!$B$1</c:f>
              <c:strCache>
                <c:ptCount val="1"/>
                <c:pt idx="0">
                  <c:v>Ряд 1</c:v>
                </c:pt>
              </c:strCache>
            </c:strRef>
          </c:tx>
          <c:invertIfNegative val="0"/>
          <c:dLbls>
            <c:dLbl>
              <c:idx val="4"/>
              <c:layout>
                <c:manualLayout>
                  <c:x val="6.9444444444444675E-3"/>
                  <c:y val="-3.96825396825398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1B9-4D78-997C-38B10378D83F}"/>
                </c:ext>
              </c:extLst>
            </c:dLbl>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Лист1!$A$2:$A$23</c:f>
              <c:strCache>
                <c:ptCount val="22"/>
                <c:pt idx="0">
                  <c:v>ЄС-28 </c:v>
                </c:pt>
                <c:pt idx="1">
                  <c:v>Бельгія</c:v>
                </c:pt>
                <c:pt idx="2">
                  <c:v>Болгарія</c:v>
                </c:pt>
                <c:pt idx="3">
                  <c:v>Чехія</c:v>
                </c:pt>
                <c:pt idx="4">
                  <c:v>Данія</c:v>
                </c:pt>
                <c:pt idx="5">
                  <c:v>Німеччина</c:v>
                </c:pt>
                <c:pt idx="6">
                  <c:v>Естонія</c:v>
                </c:pt>
                <c:pt idx="7">
                  <c:v>Ірландія</c:v>
                </c:pt>
                <c:pt idx="8">
                  <c:v>Греція</c:v>
                </c:pt>
                <c:pt idx="9">
                  <c:v>Іспанія</c:v>
                </c:pt>
                <c:pt idx="10">
                  <c:v>Франція</c:v>
                </c:pt>
                <c:pt idx="11">
                  <c:v>Італія</c:v>
                </c:pt>
                <c:pt idx="12">
                  <c:v>Кіпр</c:v>
                </c:pt>
                <c:pt idx="13">
                  <c:v>Латвія</c:v>
                </c:pt>
                <c:pt idx="14">
                  <c:v>Литва</c:v>
                </c:pt>
                <c:pt idx="15">
                  <c:v>Люксембург</c:v>
                </c:pt>
                <c:pt idx="16">
                  <c:v>Австрія</c:v>
                </c:pt>
                <c:pt idx="17">
                  <c:v>Нідерданди</c:v>
                </c:pt>
                <c:pt idx="18">
                  <c:v>Польща</c:v>
                </c:pt>
                <c:pt idx="19">
                  <c:v>Швеція</c:v>
                </c:pt>
                <c:pt idx="20">
                  <c:v>Норвегія</c:v>
                </c:pt>
                <c:pt idx="21">
                  <c:v>Україна</c:v>
                </c:pt>
              </c:strCache>
            </c:strRef>
          </c:cat>
          <c:val>
            <c:numRef>
              <c:f>Лист1!$B$2:$B$23</c:f>
              <c:numCache>
                <c:formatCode>General</c:formatCode>
                <c:ptCount val="22"/>
                <c:pt idx="0">
                  <c:v>24.5</c:v>
                </c:pt>
                <c:pt idx="1">
                  <c:v>20.7</c:v>
                </c:pt>
                <c:pt idx="2">
                  <c:v>12.1</c:v>
                </c:pt>
                <c:pt idx="3">
                  <c:v>22.7</c:v>
                </c:pt>
                <c:pt idx="4">
                  <c:v>25.3</c:v>
                </c:pt>
                <c:pt idx="5">
                  <c:v>30.9</c:v>
                </c:pt>
                <c:pt idx="6">
                  <c:v>35.4</c:v>
                </c:pt>
                <c:pt idx="7">
                  <c:v>21.8</c:v>
                </c:pt>
                <c:pt idx="8">
                  <c:v>13.4</c:v>
                </c:pt>
                <c:pt idx="9">
                  <c:v>22.2</c:v>
                </c:pt>
                <c:pt idx="10">
                  <c:v>29.3</c:v>
                </c:pt>
                <c:pt idx="11">
                  <c:v>15.2</c:v>
                </c:pt>
                <c:pt idx="12">
                  <c:v>23.7</c:v>
                </c:pt>
                <c:pt idx="13">
                  <c:v>29</c:v>
                </c:pt>
                <c:pt idx="14">
                  <c:v>21</c:v>
                </c:pt>
                <c:pt idx="15">
                  <c:v>18.600000000000001</c:v>
                </c:pt>
                <c:pt idx="16">
                  <c:v>25.3</c:v>
                </c:pt>
                <c:pt idx="17">
                  <c:v>29.6</c:v>
                </c:pt>
                <c:pt idx="18">
                  <c:v>30.5</c:v>
                </c:pt>
                <c:pt idx="19">
                  <c:v>26.3</c:v>
                </c:pt>
                <c:pt idx="20">
                  <c:v>31.5</c:v>
                </c:pt>
                <c:pt idx="21">
                  <c:v>54</c:v>
                </c:pt>
              </c:numCache>
            </c:numRef>
          </c:val>
          <c:extLst>
            <c:ext xmlns:c16="http://schemas.microsoft.com/office/drawing/2014/chart" uri="{C3380CC4-5D6E-409C-BE32-E72D297353CC}">
              <c16:uniqueId val="{00000001-D1B9-4D78-997C-38B10378D83F}"/>
            </c:ext>
          </c:extLst>
        </c:ser>
        <c:dLbls>
          <c:showLegendKey val="0"/>
          <c:showVal val="0"/>
          <c:showCatName val="0"/>
          <c:showSerName val="0"/>
          <c:showPercent val="0"/>
          <c:showBubbleSize val="0"/>
        </c:dLbls>
        <c:gapWidth val="150"/>
        <c:axId val="117257728"/>
        <c:axId val="117259264"/>
      </c:barChart>
      <c:catAx>
        <c:axId val="117257728"/>
        <c:scaling>
          <c:orientation val="minMax"/>
        </c:scaling>
        <c:delete val="0"/>
        <c:axPos val="b"/>
        <c:numFmt formatCode="General" sourceLinked="0"/>
        <c:majorTickMark val="out"/>
        <c:minorTickMark val="none"/>
        <c:tickLblPos val="nextTo"/>
        <c:txPr>
          <a:bodyPr rot="-5400000" vert="horz"/>
          <a:lstStyle/>
          <a:p>
            <a:pPr>
              <a:defRPr/>
            </a:pPr>
            <a:endParaRPr lang="ru-RU"/>
          </a:p>
        </c:txPr>
        <c:crossAx val="117259264"/>
        <c:crosses val="autoZero"/>
        <c:auto val="1"/>
        <c:lblAlgn val="ctr"/>
        <c:lblOffset val="100"/>
        <c:noMultiLvlLbl val="0"/>
      </c:catAx>
      <c:valAx>
        <c:axId val="117259264"/>
        <c:scaling>
          <c:orientation val="minMax"/>
        </c:scaling>
        <c:delete val="0"/>
        <c:axPos val="l"/>
        <c:majorGridlines/>
        <c:numFmt formatCode="General" sourceLinked="1"/>
        <c:majorTickMark val="out"/>
        <c:minorTickMark val="none"/>
        <c:tickLblPos val="nextTo"/>
        <c:crossAx val="117257728"/>
        <c:crosses val="autoZero"/>
        <c:crossBetween val="between"/>
      </c:valAx>
    </c:plotArea>
    <c:plotVisOnly val="1"/>
    <c:dispBlanksAs val="gap"/>
    <c:showDLblsOverMax val="0"/>
  </c:chart>
  <c:spPr>
    <a:ln>
      <a:noFill/>
    </a:ln>
  </c:spPr>
  <c:txPr>
    <a:bodyPr/>
    <a:lstStyle/>
    <a:p>
      <a:pPr>
        <a:defRPr sz="1050">
          <a:latin typeface="Times New Roman" pitchFamily="18" charset="0"/>
          <a:cs typeface="Times New Roman"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77446630246138E-2"/>
          <c:y val="8.1262626262626259E-2"/>
          <c:w val="0.9177923687877777"/>
          <c:h val="0.61430167819931603"/>
        </c:manualLayout>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Лист1!$A$2:$A$23</c:f>
              <c:strCache>
                <c:ptCount val="22"/>
                <c:pt idx="0">
                  <c:v>Аргентина</c:v>
                </c:pt>
                <c:pt idx="1">
                  <c:v>Австралія</c:v>
                </c:pt>
                <c:pt idx="2">
                  <c:v>Австрія</c:v>
                </c:pt>
                <c:pt idx="3">
                  <c:v>Болгарія</c:v>
                </c:pt>
                <c:pt idx="4">
                  <c:v>Канада</c:v>
                </c:pt>
                <c:pt idx="5">
                  <c:v>Китай</c:v>
                </c:pt>
                <c:pt idx="6">
                  <c:v>Естонія</c:v>
                </c:pt>
                <c:pt idx="7">
                  <c:v>Фінляндія</c:v>
                </c:pt>
                <c:pt idx="8">
                  <c:v>Франція</c:v>
                </c:pt>
                <c:pt idx="9">
                  <c:v>Німеччина</c:v>
                </c:pt>
                <c:pt idx="10">
                  <c:v>Грузія</c:v>
                </c:pt>
                <c:pt idx="11">
                  <c:v>Казахстан</c:v>
                </c:pt>
                <c:pt idx="12">
                  <c:v>Італія</c:v>
                </c:pt>
                <c:pt idx="13">
                  <c:v>Японія</c:v>
                </c:pt>
                <c:pt idx="14">
                  <c:v>Латвія</c:v>
                </c:pt>
                <c:pt idx="15">
                  <c:v>Швеція</c:v>
                </c:pt>
                <c:pt idx="16">
                  <c:v>Молдова</c:v>
                </c:pt>
                <c:pt idx="17">
                  <c:v>Польща</c:v>
                </c:pt>
                <c:pt idx="18">
                  <c:v>Португалія</c:v>
                </c:pt>
                <c:pt idx="19">
                  <c:v>Англія</c:v>
                </c:pt>
                <c:pt idx="20">
                  <c:v>США</c:v>
                </c:pt>
                <c:pt idx="21">
                  <c:v>Україна</c:v>
                </c:pt>
              </c:strCache>
            </c:strRef>
          </c:cat>
          <c:val>
            <c:numRef>
              <c:f>Лист1!$B$2:$B$23</c:f>
              <c:numCache>
                <c:formatCode>General</c:formatCode>
                <c:ptCount val="22"/>
                <c:pt idx="0">
                  <c:v>25.3</c:v>
                </c:pt>
                <c:pt idx="1">
                  <c:v>16</c:v>
                </c:pt>
                <c:pt idx="2">
                  <c:v>23.5</c:v>
                </c:pt>
                <c:pt idx="3">
                  <c:v>36.800000000000004</c:v>
                </c:pt>
                <c:pt idx="4">
                  <c:v>16.2</c:v>
                </c:pt>
                <c:pt idx="5">
                  <c:v>25.9</c:v>
                </c:pt>
                <c:pt idx="6">
                  <c:v>33.200000000000003</c:v>
                </c:pt>
                <c:pt idx="7">
                  <c:v>21.8</c:v>
                </c:pt>
                <c:pt idx="8">
                  <c:v>28.1</c:v>
                </c:pt>
                <c:pt idx="9">
                  <c:v>30.7</c:v>
                </c:pt>
                <c:pt idx="10">
                  <c:v>30</c:v>
                </c:pt>
                <c:pt idx="11">
                  <c:v>26.3</c:v>
                </c:pt>
                <c:pt idx="12">
                  <c:v>24.2</c:v>
                </c:pt>
                <c:pt idx="13">
                  <c:v>22.8</c:v>
                </c:pt>
                <c:pt idx="14">
                  <c:v>35.9</c:v>
                </c:pt>
                <c:pt idx="15">
                  <c:v>21.9</c:v>
                </c:pt>
                <c:pt idx="16">
                  <c:v>23.8</c:v>
                </c:pt>
                <c:pt idx="17">
                  <c:v>29.4</c:v>
                </c:pt>
                <c:pt idx="18">
                  <c:v>22.6</c:v>
                </c:pt>
                <c:pt idx="19">
                  <c:v>20.3</c:v>
                </c:pt>
                <c:pt idx="20">
                  <c:v>18.100000000000001</c:v>
                </c:pt>
                <c:pt idx="21">
                  <c:v>30.7</c:v>
                </c:pt>
              </c:numCache>
            </c:numRef>
          </c:val>
          <c:extLst>
            <c:ext xmlns:c16="http://schemas.microsoft.com/office/drawing/2014/chart" uri="{C3380CC4-5D6E-409C-BE32-E72D297353CC}">
              <c16:uniqueId val="{00000000-FA9E-44D0-8469-73D4E8831FD6}"/>
            </c:ext>
          </c:extLst>
        </c:ser>
        <c:dLbls>
          <c:showLegendKey val="0"/>
          <c:showVal val="0"/>
          <c:showCatName val="0"/>
          <c:showSerName val="0"/>
          <c:showPercent val="0"/>
          <c:showBubbleSize val="0"/>
        </c:dLbls>
        <c:gapWidth val="150"/>
        <c:axId val="90161536"/>
        <c:axId val="90163072"/>
      </c:barChart>
      <c:catAx>
        <c:axId val="90161536"/>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ru-RU"/>
          </a:p>
        </c:txPr>
        <c:crossAx val="90163072"/>
        <c:crosses val="autoZero"/>
        <c:auto val="1"/>
        <c:lblAlgn val="ctr"/>
        <c:lblOffset val="100"/>
        <c:noMultiLvlLbl val="0"/>
      </c:catAx>
      <c:valAx>
        <c:axId val="90163072"/>
        <c:scaling>
          <c:orientation val="minMax"/>
        </c:scaling>
        <c:delete val="0"/>
        <c:axPos val="l"/>
        <c:majorGridlines/>
        <c:numFmt formatCode="General" sourceLinked="1"/>
        <c:majorTickMark val="out"/>
        <c:minorTickMark val="none"/>
        <c:tickLblPos val="nextTo"/>
        <c:crossAx val="90161536"/>
        <c:crosses val="autoZero"/>
        <c:crossBetween val="between"/>
      </c:valAx>
    </c:plotArea>
    <c:plotVisOnly val="1"/>
    <c:dispBlanksAs val="gap"/>
    <c:showDLblsOverMax val="0"/>
  </c:chart>
  <c:spPr>
    <a:ln>
      <a:noFill/>
    </a:ln>
  </c:spPr>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dLbl>
              <c:idx val="15"/>
              <c:layout>
                <c:manualLayout>
                  <c:x val="0"/>
                  <c:y val="2.52660193525771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A6B-4375-8964-BE33B5E84A94}"/>
                </c:ext>
              </c:extLst>
            </c:dLbl>
            <c:dLbl>
              <c:idx val="16"/>
              <c:layout>
                <c:manualLayout>
                  <c:x val="0"/>
                  <c:y val="3.03192232230925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A6B-4375-8964-BE33B5E84A94}"/>
                </c:ext>
              </c:extLst>
            </c:dLbl>
            <c:dLbl>
              <c:idx val="19"/>
              <c:layout>
                <c:manualLayout>
                  <c:x val="0"/>
                  <c:y val="1.51596116115462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A6B-4375-8964-BE33B5E84A94}"/>
                </c:ext>
              </c:extLst>
            </c:dLbl>
            <c:spPr>
              <a:noFill/>
              <a:ln>
                <a:noFill/>
              </a:ln>
              <a:effectLst/>
            </c:spPr>
            <c:txPr>
              <a:bodyPr/>
              <a:lstStyle/>
              <a:p>
                <a:pPr>
                  <a:defRPr sz="10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Лист1!$A$2:$A$23</c:f>
              <c:strCache>
                <c:ptCount val="22"/>
                <c:pt idx="0">
                  <c:v>Норвегія</c:v>
                </c:pt>
                <c:pt idx="1">
                  <c:v>Австралія</c:v>
                </c:pt>
                <c:pt idx="2">
                  <c:v>Чехія</c:v>
                </c:pt>
                <c:pt idx="3">
                  <c:v>Ірландія</c:v>
                </c:pt>
                <c:pt idx="4">
                  <c:v>Канада</c:v>
                </c:pt>
                <c:pt idx="5">
                  <c:v>Люксембург</c:v>
                </c:pt>
                <c:pt idx="6">
                  <c:v>Естонія</c:v>
                </c:pt>
                <c:pt idx="7">
                  <c:v>Фінляндія</c:v>
                </c:pt>
                <c:pt idx="8">
                  <c:v>Франція</c:v>
                </c:pt>
                <c:pt idx="9">
                  <c:v>Німеччина</c:v>
                </c:pt>
                <c:pt idx="10">
                  <c:v>Турція</c:v>
                </c:pt>
                <c:pt idx="11">
                  <c:v>Данія</c:v>
                </c:pt>
                <c:pt idx="12">
                  <c:v>Словакія</c:v>
                </c:pt>
                <c:pt idx="13">
                  <c:v>Японія</c:v>
                </c:pt>
                <c:pt idx="14">
                  <c:v>Литва</c:v>
                </c:pt>
                <c:pt idx="15">
                  <c:v>Швеція</c:v>
                </c:pt>
                <c:pt idx="16">
                  <c:v>Нідерланди</c:v>
                </c:pt>
                <c:pt idx="17">
                  <c:v>Польща</c:v>
                </c:pt>
                <c:pt idx="18">
                  <c:v>Бельгія</c:v>
                </c:pt>
                <c:pt idx="19">
                  <c:v>Англія</c:v>
                </c:pt>
                <c:pt idx="20">
                  <c:v>США</c:v>
                </c:pt>
                <c:pt idx="21">
                  <c:v>Україна</c:v>
                </c:pt>
              </c:strCache>
            </c:strRef>
          </c:cat>
          <c:val>
            <c:numRef>
              <c:f>Лист1!$B$2:$B$23</c:f>
              <c:numCache>
                <c:formatCode>General</c:formatCode>
                <c:ptCount val="22"/>
                <c:pt idx="0">
                  <c:v>6.2</c:v>
                </c:pt>
                <c:pt idx="1">
                  <c:v>9.9</c:v>
                </c:pt>
                <c:pt idx="2">
                  <c:v>11.5</c:v>
                </c:pt>
                <c:pt idx="3">
                  <c:v>10.6</c:v>
                </c:pt>
                <c:pt idx="4">
                  <c:v>8</c:v>
                </c:pt>
                <c:pt idx="5">
                  <c:v>11</c:v>
                </c:pt>
                <c:pt idx="6">
                  <c:v>11.8</c:v>
                </c:pt>
                <c:pt idx="7">
                  <c:v>9.1</c:v>
                </c:pt>
                <c:pt idx="8">
                  <c:v>11.1</c:v>
                </c:pt>
                <c:pt idx="9">
                  <c:v>10.9</c:v>
                </c:pt>
                <c:pt idx="10">
                  <c:v>1.4</c:v>
                </c:pt>
                <c:pt idx="11">
                  <c:v>9.5</c:v>
                </c:pt>
                <c:pt idx="12">
                  <c:v>9.9</c:v>
                </c:pt>
                <c:pt idx="13">
                  <c:v>7.4</c:v>
                </c:pt>
                <c:pt idx="14">
                  <c:v>14.3</c:v>
                </c:pt>
                <c:pt idx="15">
                  <c:v>7.4</c:v>
                </c:pt>
                <c:pt idx="16">
                  <c:v>9.1</c:v>
                </c:pt>
                <c:pt idx="17">
                  <c:v>10.8</c:v>
                </c:pt>
                <c:pt idx="18">
                  <c:v>9.8000000000000007</c:v>
                </c:pt>
                <c:pt idx="19">
                  <c:v>9.7000000000000011</c:v>
                </c:pt>
                <c:pt idx="20">
                  <c:v>8.8000000000000007</c:v>
                </c:pt>
                <c:pt idx="21">
                  <c:v>15</c:v>
                </c:pt>
              </c:numCache>
            </c:numRef>
          </c:val>
          <c:extLst>
            <c:ext xmlns:c16="http://schemas.microsoft.com/office/drawing/2014/chart" uri="{C3380CC4-5D6E-409C-BE32-E72D297353CC}">
              <c16:uniqueId val="{00000003-1A6B-4375-8964-BE33B5E84A94}"/>
            </c:ext>
          </c:extLst>
        </c:ser>
        <c:dLbls>
          <c:showLegendKey val="0"/>
          <c:showVal val="0"/>
          <c:showCatName val="0"/>
          <c:showSerName val="0"/>
          <c:showPercent val="0"/>
          <c:showBubbleSize val="0"/>
        </c:dLbls>
        <c:gapWidth val="150"/>
        <c:axId val="93969408"/>
        <c:axId val="115327744"/>
      </c:barChart>
      <c:catAx>
        <c:axId val="93969408"/>
        <c:scaling>
          <c:orientation val="minMax"/>
        </c:scaling>
        <c:delete val="0"/>
        <c:axPos val="b"/>
        <c:numFmt formatCode="General" sourceLinked="0"/>
        <c:majorTickMark val="out"/>
        <c:minorTickMark val="none"/>
        <c:tickLblPos val="nextTo"/>
        <c:spPr>
          <a:ln>
            <a:noFill/>
          </a:ln>
        </c:spPr>
        <c:txPr>
          <a:bodyPr rot="-5400000" vert="horz"/>
          <a:lstStyle/>
          <a:p>
            <a:pPr>
              <a:defRPr sz="1050"/>
            </a:pPr>
            <a:endParaRPr lang="ru-RU"/>
          </a:p>
        </c:txPr>
        <c:crossAx val="115327744"/>
        <c:crosses val="autoZero"/>
        <c:auto val="1"/>
        <c:lblAlgn val="ctr"/>
        <c:lblOffset val="100"/>
        <c:noMultiLvlLbl val="0"/>
      </c:catAx>
      <c:valAx>
        <c:axId val="115327744"/>
        <c:scaling>
          <c:orientation val="minMax"/>
        </c:scaling>
        <c:delete val="0"/>
        <c:axPos val="l"/>
        <c:majorGridlines/>
        <c:numFmt formatCode="General" sourceLinked="1"/>
        <c:majorTickMark val="out"/>
        <c:minorTickMark val="none"/>
        <c:tickLblPos val="nextTo"/>
        <c:crossAx val="93969408"/>
        <c:crosses val="autoZero"/>
        <c:crossBetween val="between"/>
      </c:valAx>
    </c:plotArea>
    <c:plotVisOnly val="1"/>
    <c:dispBlanksAs val="gap"/>
    <c:showDLblsOverMax val="0"/>
  </c:chart>
  <c:spPr>
    <a:ln>
      <a:noFill/>
    </a:ln>
  </c:spPr>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Лист1!$A$2:$A$22</c:f>
              <c:strCache>
                <c:ptCount val="21"/>
                <c:pt idx="0">
                  <c:v>Аргентина</c:v>
                </c:pt>
                <c:pt idx="1">
                  <c:v>Австралія</c:v>
                </c:pt>
                <c:pt idx="2">
                  <c:v>Австрія</c:v>
                </c:pt>
                <c:pt idx="3">
                  <c:v>Болгарія</c:v>
                </c:pt>
                <c:pt idx="4">
                  <c:v>Канада</c:v>
                </c:pt>
                <c:pt idx="5">
                  <c:v>Китай</c:v>
                </c:pt>
                <c:pt idx="6">
                  <c:v>Естонія</c:v>
                </c:pt>
                <c:pt idx="7">
                  <c:v>Фінляндія</c:v>
                </c:pt>
                <c:pt idx="8">
                  <c:v>Франція</c:v>
                </c:pt>
                <c:pt idx="9">
                  <c:v>Німеччина</c:v>
                </c:pt>
                <c:pt idx="10">
                  <c:v>Ірак</c:v>
                </c:pt>
                <c:pt idx="11">
                  <c:v>Ірландія</c:v>
                </c:pt>
                <c:pt idx="12">
                  <c:v>Італія</c:v>
                </c:pt>
                <c:pt idx="13">
                  <c:v>Японія</c:v>
                </c:pt>
                <c:pt idx="14">
                  <c:v>Латвія</c:v>
                </c:pt>
                <c:pt idx="15">
                  <c:v>Перу</c:v>
                </c:pt>
                <c:pt idx="16">
                  <c:v>Польща</c:v>
                </c:pt>
                <c:pt idx="17">
                  <c:v>Португалія</c:v>
                </c:pt>
                <c:pt idx="18">
                  <c:v>Англія</c:v>
                </c:pt>
                <c:pt idx="19">
                  <c:v>США</c:v>
                </c:pt>
                <c:pt idx="20">
                  <c:v>Україна</c:v>
                </c:pt>
              </c:strCache>
            </c:strRef>
          </c:cat>
          <c:val>
            <c:numRef>
              <c:f>Лист1!$B$2:$B$22</c:f>
              <c:numCache>
                <c:formatCode>General</c:formatCode>
                <c:ptCount val="21"/>
                <c:pt idx="0">
                  <c:v>23.5</c:v>
                </c:pt>
                <c:pt idx="1">
                  <c:v>19</c:v>
                </c:pt>
                <c:pt idx="2">
                  <c:v>24.8</c:v>
                </c:pt>
                <c:pt idx="3">
                  <c:v>36.4</c:v>
                </c:pt>
                <c:pt idx="4">
                  <c:v>17.3</c:v>
                </c:pt>
                <c:pt idx="5">
                  <c:v>19.8</c:v>
                </c:pt>
                <c:pt idx="6">
                  <c:v>39.200000000000003</c:v>
                </c:pt>
                <c:pt idx="7">
                  <c:v>27.1</c:v>
                </c:pt>
                <c:pt idx="8">
                  <c:v>27.5</c:v>
                </c:pt>
                <c:pt idx="9">
                  <c:v>27.1</c:v>
                </c:pt>
                <c:pt idx="10">
                  <c:v>21.8</c:v>
                </c:pt>
                <c:pt idx="11">
                  <c:v>20.9</c:v>
                </c:pt>
                <c:pt idx="12">
                  <c:v>27.6</c:v>
                </c:pt>
                <c:pt idx="13">
                  <c:v>25.7</c:v>
                </c:pt>
                <c:pt idx="14">
                  <c:v>37.1</c:v>
                </c:pt>
                <c:pt idx="15">
                  <c:v>13.2</c:v>
                </c:pt>
                <c:pt idx="16">
                  <c:v>33.5</c:v>
                </c:pt>
                <c:pt idx="17">
                  <c:v>29</c:v>
                </c:pt>
                <c:pt idx="18">
                  <c:v>20.3</c:v>
                </c:pt>
                <c:pt idx="19">
                  <c:v>17</c:v>
                </c:pt>
                <c:pt idx="20">
                  <c:v>34.6</c:v>
                </c:pt>
              </c:numCache>
            </c:numRef>
          </c:val>
          <c:extLst>
            <c:ext xmlns:c16="http://schemas.microsoft.com/office/drawing/2014/chart" uri="{C3380CC4-5D6E-409C-BE32-E72D297353CC}">
              <c16:uniqueId val="{00000000-1378-4059-AB99-7C72C7C6A46C}"/>
            </c:ext>
          </c:extLst>
        </c:ser>
        <c:dLbls>
          <c:showLegendKey val="0"/>
          <c:showVal val="0"/>
          <c:showCatName val="0"/>
          <c:showSerName val="0"/>
          <c:showPercent val="0"/>
          <c:showBubbleSize val="0"/>
        </c:dLbls>
        <c:gapWidth val="150"/>
        <c:axId val="115562368"/>
        <c:axId val="115563904"/>
      </c:barChart>
      <c:catAx>
        <c:axId val="115562368"/>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ru-RU"/>
          </a:p>
        </c:txPr>
        <c:crossAx val="115563904"/>
        <c:crosses val="autoZero"/>
        <c:auto val="1"/>
        <c:lblAlgn val="ctr"/>
        <c:lblOffset val="100"/>
        <c:noMultiLvlLbl val="0"/>
      </c:catAx>
      <c:valAx>
        <c:axId val="115563904"/>
        <c:scaling>
          <c:orientation val="minMax"/>
        </c:scaling>
        <c:delete val="0"/>
        <c:axPos val="l"/>
        <c:majorGridlines/>
        <c:numFmt formatCode="General" sourceLinked="1"/>
        <c:majorTickMark val="out"/>
        <c:minorTickMark val="none"/>
        <c:tickLblPos val="nextTo"/>
        <c:crossAx val="115562368"/>
        <c:crosses val="autoZero"/>
        <c:crossBetween val="between"/>
      </c:valAx>
    </c:plotArea>
    <c:plotVisOnly val="1"/>
    <c:dispBlanksAs val="gap"/>
    <c:showDLblsOverMax val="0"/>
  </c:chart>
  <c:spPr>
    <a:ln>
      <a:noFill/>
    </a:ln>
  </c:spPr>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spPr>
              <a:noFill/>
              <a:ln>
                <a:noFill/>
              </a:ln>
              <a:effectLst/>
            </c:spPr>
            <c:txPr>
              <a:bodyPr/>
              <a:lstStyle/>
              <a:p>
                <a:pPr>
                  <a:defRPr sz="10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Лист1!$A$2:$A$22</c:f>
              <c:strCache>
                <c:ptCount val="21"/>
                <c:pt idx="0">
                  <c:v>Аргентина</c:v>
                </c:pt>
                <c:pt idx="1">
                  <c:v>Австралія</c:v>
                </c:pt>
                <c:pt idx="2">
                  <c:v>Австрія</c:v>
                </c:pt>
                <c:pt idx="3">
                  <c:v>Болгарія</c:v>
                </c:pt>
                <c:pt idx="4">
                  <c:v>Канада</c:v>
                </c:pt>
                <c:pt idx="5">
                  <c:v>Китай</c:v>
                </c:pt>
                <c:pt idx="6">
                  <c:v>Естонія</c:v>
                </c:pt>
                <c:pt idx="7">
                  <c:v>Фінляндія</c:v>
                </c:pt>
                <c:pt idx="8">
                  <c:v>Франція</c:v>
                </c:pt>
                <c:pt idx="9">
                  <c:v>Німеччина</c:v>
                </c:pt>
                <c:pt idx="10">
                  <c:v>Бурунді</c:v>
                </c:pt>
                <c:pt idx="11">
                  <c:v>Ірландія</c:v>
                </c:pt>
                <c:pt idx="12">
                  <c:v>Італія</c:v>
                </c:pt>
                <c:pt idx="13">
                  <c:v>Японія</c:v>
                </c:pt>
                <c:pt idx="14">
                  <c:v>Латвія</c:v>
                </c:pt>
                <c:pt idx="15">
                  <c:v>Катар</c:v>
                </c:pt>
                <c:pt idx="16">
                  <c:v>Польща</c:v>
                </c:pt>
                <c:pt idx="17">
                  <c:v>Португалія</c:v>
                </c:pt>
                <c:pt idx="18">
                  <c:v>Англія</c:v>
                </c:pt>
                <c:pt idx="19">
                  <c:v>США</c:v>
                </c:pt>
                <c:pt idx="20">
                  <c:v>Україна</c:v>
                </c:pt>
              </c:strCache>
            </c:strRef>
          </c:cat>
          <c:val>
            <c:numRef>
              <c:f>Лист1!$B$2:$B$22</c:f>
              <c:numCache>
                <c:formatCode>General</c:formatCode>
                <c:ptCount val="21"/>
                <c:pt idx="0">
                  <c:v>62.2</c:v>
                </c:pt>
                <c:pt idx="1">
                  <c:v>66.400000000000006</c:v>
                </c:pt>
                <c:pt idx="2">
                  <c:v>56.6</c:v>
                </c:pt>
                <c:pt idx="3">
                  <c:v>63.6</c:v>
                </c:pt>
                <c:pt idx="4">
                  <c:v>67.7</c:v>
                </c:pt>
                <c:pt idx="5">
                  <c:v>35.4</c:v>
                </c:pt>
                <c:pt idx="6">
                  <c:v>60.3</c:v>
                </c:pt>
                <c:pt idx="7">
                  <c:v>59.4</c:v>
                </c:pt>
                <c:pt idx="8">
                  <c:v>64.099999999999994</c:v>
                </c:pt>
                <c:pt idx="9">
                  <c:v>59.7</c:v>
                </c:pt>
                <c:pt idx="10">
                  <c:v>13.4</c:v>
                </c:pt>
                <c:pt idx="11">
                  <c:v>62.3</c:v>
                </c:pt>
                <c:pt idx="12">
                  <c:v>64</c:v>
                </c:pt>
                <c:pt idx="13">
                  <c:v>26.5</c:v>
                </c:pt>
                <c:pt idx="14">
                  <c:v>61.5</c:v>
                </c:pt>
                <c:pt idx="15">
                  <c:v>76.599999999999994</c:v>
                </c:pt>
                <c:pt idx="16">
                  <c:v>64.2</c:v>
                </c:pt>
                <c:pt idx="17">
                  <c:v>59.8</c:v>
                </c:pt>
                <c:pt idx="18">
                  <c:v>66.7</c:v>
                </c:pt>
                <c:pt idx="19">
                  <c:v>69.8</c:v>
                </c:pt>
                <c:pt idx="20">
                  <c:v>57.3</c:v>
                </c:pt>
              </c:numCache>
            </c:numRef>
          </c:val>
          <c:extLst>
            <c:ext xmlns:c16="http://schemas.microsoft.com/office/drawing/2014/chart" uri="{C3380CC4-5D6E-409C-BE32-E72D297353CC}">
              <c16:uniqueId val="{00000000-E44C-4192-9058-365D7CEB9EBC}"/>
            </c:ext>
          </c:extLst>
        </c:ser>
        <c:dLbls>
          <c:showLegendKey val="0"/>
          <c:showVal val="0"/>
          <c:showCatName val="0"/>
          <c:showSerName val="0"/>
          <c:showPercent val="0"/>
          <c:showBubbleSize val="0"/>
        </c:dLbls>
        <c:gapWidth val="150"/>
        <c:axId val="93928832"/>
        <c:axId val="115418240"/>
      </c:barChart>
      <c:catAx>
        <c:axId val="93928832"/>
        <c:scaling>
          <c:orientation val="minMax"/>
        </c:scaling>
        <c:delete val="0"/>
        <c:axPos val="b"/>
        <c:numFmt formatCode="General" sourceLinked="0"/>
        <c:majorTickMark val="out"/>
        <c:minorTickMark val="none"/>
        <c:tickLblPos val="nextTo"/>
        <c:spPr>
          <a:ln>
            <a:noFill/>
          </a:ln>
        </c:spPr>
        <c:txPr>
          <a:bodyPr rot="-5400000" vert="horz"/>
          <a:lstStyle/>
          <a:p>
            <a:pPr>
              <a:defRPr/>
            </a:pPr>
            <a:endParaRPr lang="ru-RU"/>
          </a:p>
        </c:txPr>
        <c:crossAx val="115418240"/>
        <c:crosses val="autoZero"/>
        <c:auto val="1"/>
        <c:lblAlgn val="ctr"/>
        <c:lblOffset val="100"/>
        <c:noMultiLvlLbl val="0"/>
      </c:catAx>
      <c:valAx>
        <c:axId val="115418240"/>
        <c:scaling>
          <c:orientation val="minMax"/>
        </c:scaling>
        <c:delete val="0"/>
        <c:axPos val="l"/>
        <c:majorGridlines/>
        <c:numFmt formatCode="General" sourceLinked="1"/>
        <c:majorTickMark val="out"/>
        <c:minorTickMark val="none"/>
        <c:tickLblPos val="nextTo"/>
        <c:crossAx val="93928832"/>
        <c:crosses val="autoZero"/>
        <c:crossBetween val="between"/>
      </c:valAx>
    </c:plotArea>
    <c:plotVisOnly val="1"/>
    <c:dispBlanksAs val="gap"/>
    <c:showDLblsOverMax val="0"/>
  </c:chart>
  <c:spPr>
    <a:ln>
      <a:noFill/>
    </a:ln>
  </c:spPr>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olidFill>
              <a:schemeClr val="bg1">
                <a:lumMod val="85000"/>
              </a:schemeClr>
            </a:solidFill>
          </c:spPr>
          <c:explosion val="4"/>
          <c:dPt>
            <c:idx val="0"/>
            <c:bubble3D val="0"/>
            <c:spPr>
              <a:solidFill>
                <a:schemeClr val="bg1">
                  <a:lumMod val="95000"/>
                </a:schemeClr>
              </a:solidFill>
            </c:spPr>
            <c:extLst>
              <c:ext xmlns:c16="http://schemas.microsoft.com/office/drawing/2014/chart" uri="{C3380CC4-5D6E-409C-BE32-E72D297353CC}">
                <c16:uniqueId val="{00000001-9FCE-4C62-B817-ED8E505614C6}"/>
              </c:ext>
            </c:extLst>
          </c:dPt>
          <c:dPt>
            <c:idx val="1"/>
            <c:bubble3D val="0"/>
            <c:spPr>
              <a:solidFill>
                <a:schemeClr val="bg1">
                  <a:lumMod val="65000"/>
                </a:schemeClr>
              </a:solidFill>
            </c:spPr>
            <c:extLst>
              <c:ext xmlns:c16="http://schemas.microsoft.com/office/drawing/2014/chart" uri="{C3380CC4-5D6E-409C-BE32-E72D297353CC}">
                <c16:uniqueId val="{00000003-9FCE-4C62-B817-ED8E505614C6}"/>
              </c:ext>
            </c:extLst>
          </c:dPt>
          <c:dPt>
            <c:idx val="2"/>
            <c:bubble3D val="0"/>
            <c:spPr>
              <a:solidFill>
                <a:schemeClr val="bg1">
                  <a:lumMod val="75000"/>
                </a:schemeClr>
              </a:solidFill>
            </c:spPr>
            <c:extLst>
              <c:ext xmlns:c16="http://schemas.microsoft.com/office/drawing/2014/chart" uri="{C3380CC4-5D6E-409C-BE32-E72D297353CC}">
                <c16:uniqueId val="{00000005-9FCE-4C62-B817-ED8E505614C6}"/>
              </c:ext>
            </c:extLst>
          </c:dPt>
          <c:dPt>
            <c:idx val="4"/>
            <c:bubble3D val="0"/>
            <c:spPr>
              <a:solidFill>
                <a:schemeClr val="bg1">
                  <a:lumMod val="50000"/>
                </a:schemeClr>
              </a:solidFill>
            </c:spPr>
            <c:extLst>
              <c:ext xmlns:c16="http://schemas.microsoft.com/office/drawing/2014/chart" uri="{C3380CC4-5D6E-409C-BE32-E72D297353CC}">
                <c16:uniqueId val="{00000007-9FCE-4C62-B817-ED8E505614C6}"/>
              </c:ext>
            </c:extLst>
          </c:dPt>
          <c:dPt>
            <c:idx val="5"/>
            <c:bubble3D val="0"/>
            <c:spPr>
              <a:solidFill>
                <a:schemeClr val="tx1">
                  <a:lumMod val="65000"/>
                  <a:lumOff val="35000"/>
                </a:schemeClr>
              </a:solidFill>
            </c:spPr>
            <c:extLst>
              <c:ext xmlns:c16="http://schemas.microsoft.com/office/drawing/2014/chart" uri="{C3380CC4-5D6E-409C-BE32-E72D297353CC}">
                <c16:uniqueId val="{00000009-9FCE-4C62-B817-ED8E505614C6}"/>
              </c:ext>
            </c:extLst>
          </c:dPt>
          <c:dPt>
            <c:idx val="6"/>
            <c:bubble3D val="0"/>
            <c:spPr>
              <a:solidFill>
                <a:schemeClr val="tx1">
                  <a:lumMod val="85000"/>
                  <a:lumOff val="15000"/>
                </a:schemeClr>
              </a:solidFill>
            </c:spPr>
            <c:extLst>
              <c:ext xmlns:c16="http://schemas.microsoft.com/office/drawing/2014/chart" uri="{C3380CC4-5D6E-409C-BE32-E72D297353CC}">
                <c16:uniqueId val="{0000000B-9FCE-4C62-B817-ED8E505614C6}"/>
              </c:ext>
            </c:extLst>
          </c:dPt>
          <c:dLbls>
            <c:dLbl>
              <c:idx val="0"/>
              <c:layout>
                <c:manualLayout>
                  <c:x val="2.5001093613298452E-2"/>
                  <c:y val="-3.329990001249848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FCE-4C62-B817-ED8E505614C6}"/>
                </c:ext>
              </c:extLst>
            </c:dLbl>
            <c:dLbl>
              <c:idx val="1"/>
              <c:layout>
                <c:manualLayout>
                  <c:x val="1.9630843441867492E-2"/>
                  <c:y val="-8.9027805534463961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FCE-4C62-B817-ED8E505614C6}"/>
                </c:ext>
              </c:extLst>
            </c:dLbl>
            <c:dLbl>
              <c:idx val="2"/>
              <c:layout>
                <c:manualLayout>
                  <c:x val="2.5645780763891016E-2"/>
                  <c:y val="0"/>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FCE-4C62-B817-ED8E505614C6}"/>
                </c:ext>
              </c:extLst>
            </c:dLbl>
            <c:dLbl>
              <c:idx val="3"/>
              <c:layout>
                <c:manualLayout>
                  <c:x val="3.4532315851264092E-4"/>
                  <c:y val="4.6072210705243796E-2"/>
                </c:manualLayout>
              </c:layout>
              <c:spPr>
                <a:noFill/>
              </c:spPr>
              <c:txPr>
                <a:bodyPr/>
                <a:lstStyle/>
                <a:p>
                  <a:pPr>
                    <a:defRPr sz="1200"/>
                  </a:pPr>
                  <a:endParaRPr lang="ru-RU"/>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FCE-4C62-B817-ED8E505614C6}"/>
                </c:ext>
              </c:extLst>
            </c:dLbl>
            <c:dLbl>
              <c:idx val="4"/>
              <c:layout>
                <c:manualLayout>
                  <c:x val="-8.8712208271263748E-2"/>
                  <c:y val="0.219714616891167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FCE-4C62-B817-ED8E505614C6}"/>
                </c:ext>
              </c:extLst>
            </c:dLbl>
            <c:dLbl>
              <c:idx val="5"/>
              <c:layout>
                <c:manualLayout>
                  <c:x val="-0.12349973145248926"/>
                  <c:y val="4.352806414662089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FCE-4C62-B817-ED8E505614C6}"/>
                </c:ext>
              </c:extLst>
            </c:dLbl>
            <c:dLbl>
              <c:idx val="6"/>
              <c:layout>
                <c:manualLayout>
                  <c:x val="9.604180558511359E-2"/>
                  <c:y val="1.3174942727534778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FCE-4C62-B817-ED8E505614C6}"/>
                </c:ext>
              </c:extLst>
            </c:dLbl>
            <c:spPr>
              <a:noFill/>
              <a:ln>
                <a:noFill/>
              </a:ln>
              <a:effectLst/>
            </c:spPr>
            <c:txPr>
              <a:bodyPr/>
              <a:lstStyle/>
              <a:p>
                <a:pPr>
                  <a:defRPr sz="1200"/>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Лист1!$A$2:$A$8</c:f>
              <c:strCache>
                <c:ptCount val="7"/>
                <c:pt idx="0">
                  <c:v>18-25 років</c:v>
                </c:pt>
                <c:pt idx="1">
                  <c:v>26-29 років</c:v>
                </c:pt>
                <c:pt idx="2">
                  <c:v>30-39 років</c:v>
                </c:pt>
                <c:pt idx="3">
                  <c:v>40-49 років</c:v>
                </c:pt>
                <c:pt idx="4">
                  <c:v>50-54 років</c:v>
                </c:pt>
                <c:pt idx="5">
                  <c:v>55-59 років</c:v>
                </c:pt>
                <c:pt idx="6">
                  <c:v>60 і більше років</c:v>
                </c:pt>
              </c:strCache>
            </c:strRef>
          </c:cat>
          <c:val>
            <c:numRef>
              <c:f>Лист1!$B$2:$B$8</c:f>
              <c:numCache>
                <c:formatCode>0.00%</c:formatCode>
                <c:ptCount val="7"/>
                <c:pt idx="0">
                  <c:v>0.21600000000000041</c:v>
                </c:pt>
                <c:pt idx="1">
                  <c:v>0.125</c:v>
                </c:pt>
                <c:pt idx="2">
                  <c:v>0.14300000000000004</c:v>
                </c:pt>
                <c:pt idx="3">
                  <c:v>0.30700000000000038</c:v>
                </c:pt>
                <c:pt idx="4" formatCode="0%">
                  <c:v>0.13</c:v>
                </c:pt>
                <c:pt idx="5">
                  <c:v>4.1000000000000002E-2</c:v>
                </c:pt>
                <c:pt idx="6">
                  <c:v>3.8000000000000075E-2</c:v>
                </c:pt>
              </c:numCache>
            </c:numRef>
          </c:val>
          <c:extLst>
            <c:ext xmlns:c16="http://schemas.microsoft.com/office/drawing/2014/chart" uri="{C3380CC4-5D6E-409C-BE32-E72D297353CC}">
              <c16:uniqueId val="{0000000D-9FCE-4C62-B817-ED8E505614C6}"/>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c:spPr>
  <c:txPr>
    <a:bodyPr/>
    <a:lstStyle/>
    <a:p>
      <a:pPr>
        <a:defRPr>
          <a:latin typeface="Times New Roman" pitchFamily="18" charset="0"/>
          <a:cs typeface="Times New Roman" pitchFamily="18"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explosion val="13"/>
          <c:dPt>
            <c:idx val="0"/>
            <c:bubble3D val="0"/>
            <c:spPr>
              <a:solidFill>
                <a:schemeClr val="tx1">
                  <a:lumMod val="85000"/>
                  <a:lumOff val="15000"/>
                </a:schemeClr>
              </a:solidFill>
            </c:spPr>
            <c:extLst>
              <c:ext xmlns:c16="http://schemas.microsoft.com/office/drawing/2014/chart" uri="{C3380CC4-5D6E-409C-BE32-E72D297353CC}">
                <c16:uniqueId val="{00000001-A09B-42AF-BCE0-E2CF083706DB}"/>
              </c:ext>
            </c:extLst>
          </c:dPt>
          <c:dPt>
            <c:idx val="1"/>
            <c:bubble3D val="0"/>
            <c:spPr>
              <a:solidFill>
                <a:schemeClr val="bg1">
                  <a:lumMod val="65000"/>
                </a:schemeClr>
              </a:solidFill>
            </c:spPr>
            <c:extLst>
              <c:ext xmlns:c16="http://schemas.microsoft.com/office/drawing/2014/chart" uri="{C3380CC4-5D6E-409C-BE32-E72D297353CC}">
                <c16:uniqueId val="{00000003-A09B-42AF-BCE0-E2CF083706DB}"/>
              </c:ext>
            </c:extLst>
          </c:dPt>
          <c:dPt>
            <c:idx val="2"/>
            <c:bubble3D val="0"/>
            <c:spPr>
              <a:solidFill>
                <a:schemeClr val="bg1">
                  <a:lumMod val="95000"/>
                </a:schemeClr>
              </a:solidFill>
            </c:spPr>
            <c:extLst>
              <c:ext xmlns:c16="http://schemas.microsoft.com/office/drawing/2014/chart" uri="{C3380CC4-5D6E-409C-BE32-E72D297353CC}">
                <c16:uniqueId val="{00000005-A09B-42AF-BCE0-E2CF083706DB}"/>
              </c:ext>
            </c:extLst>
          </c:dPt>
          <c:dPt>
            <c:idx val="3"/>
            <c:bubble3D val="0"/>
            <c:spPr>
              <a:solidFill>
                <a:schemeClr val="bg1">
                  <a:lumMod val="75000"/>
                </a:schemeClr>
              </a:solidFill>
            </c:spPr>
            <c:extLst>
              <c:ext xmlns:c16="http://schemas.microsoft.com/office/drawing/2014/chart" uri="{C3380CC4-5D6E-409C-BE32-E72D297353CC}">
                <c16:uniqueId val="{00000007-A09B-42AF-BCE0-E2CF083706DB}"/>
              </c:ext>
            </c:extLst>
          </c:dPt>
          <c:dPt>
            <c:idx val="4"/>
            <c:bubble3D val="0"/>
            <c:explosion val="14"/>
            <c:spPr>
              <a:solidFill>
                <a:schemeClr val="tx1">
                  <a:lumMod val="50000"/>
                  <a:lumOff val="50000"/>
                </a:schemeClr>
              </a:solidFill>
            </c:spPr>
            <c:extLst>
              <c:ext xmlns:c16="http://schemas.microsoft.com/office/drawing/2014/chart" uri="{C3380CC4-5D6E-409C-BE32-E72D297353CC}">
                <c16:uniqueId val="{00000009-A09B-42AF-BCE0-E2CF083706DB}"/>
              </c:ext>
            </c:extLst>
          </c:dPt>
          <c:dLbls>
            <c:dLbl>
              <c:idx val="0"/>
              <c:layout>
                <c:manualLayout>
                  <c:x val="0.36590227591414393"/>
                  <c:y val="0.30641821946169895"/>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09B-42AF-BCE0-E2CF083706DB}"/>
                </c:ext>
              </c:extLst>
            </c:dLbl>
            <c:dLbl>
              <c:idx val="1"/>
              <c:layout>
                <c:manualLayout>
                  <c:x val="0.18005310979963121"/>
                  <c:y val="3.9001646533313929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09B-42AF-BCE0-E2CF083706DB}"/>
                </c:ext>
              </c:extLst>
            </c:dLbl>
            <c:dLbl>
              <c:idx val="2"/>
              <c:layout>
                <c:manualLayout>
                  <c:x val="-7.4432921642160893E-2"/>
                  <c:y val="0.11493098058815795"/>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09B-42AF-BCE0-E2CF083706DB}"/>
                </c:ext>
              </c:extLst>
            </c:dLbl>
            <c:dLbl>
              <c:idx val="3"/>
              <c:layout>
                <c:manualLayout>
                  <c:x val="-4.7221473006481912E-2"/>
                  <c:y val="0.237802715605431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09B-42AF-BCE0-E2CF083706DB}"/>
                </c:ext>
              </c:extLst>
            </c:dLbl>
            <c:spPr>
              <a:noFill/>
              <a:ln>
                <a:noFill/>
              </a:ln>
              <a:effectLst/>
            </c:spPr>
            <c:txPr>
              <a:bodyPr/>
              <a:lstStyle/>
              <a:p>
                <a:pPr>
                  <a:defRPr sz="1200">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Лист1!$A$2:$A$6</c:f>
              <c:strCache>
                <c:ptCount val="5"/>
                <c:pt idx="0">
                  <c:v>"Дуже погане" (ДП)</c:v>
                </c:pt>
                <c:pt idx="1">
                  <c:v>"Погане" (П)</c:v>
                </c:pt>
                <c:pt idx="2">
                  <c:v>"Задовільне" (З)</c:v>
                </c:pt>
                <c:pt idx="3">
                  <c:v>"Добре" (Д)</c:v>
                </c:pt>
                <c:pt idx="4">
                  <c:v>"Відмінне" (В)</c:v>
                </c:pt>
              </c:strCache>
            </c:strRef>
          </c:cat>
          <c:val>
            <c:numRef>
              <c:f>Лист1!$B$2:$B$6</c:f>
              <c:numCache>
                <c:formatCode>0.00%</c:formatCode>
                <c:ptCount val="5"/>
                <c:pt idx="0">
                  <c:v>9.4000000000000247E-3</c:v>
                </c:pt>
                <c:pt idx="1">
                  <c:v>8.7600000000000025E-2</c:v>
                </c:pt>
                <c:pt idx="2">
                  <c:v>0.50470000000000004</c:v>
                </c:pt>
                <c:pt idx="3">
                  <c:v>0.38180000000000153</c:v>
                </c:pt>
                <c:pt idx="4">
                  <c:v>1.6799999999999999E-2</c:v>
                </c:pt>
              </c:numCache>
            </c:numRef>
          </c:val>
          <c:extLst>
            <c:ext xmlns:c16="http://schemas.microsoft.com/office/drawing/2014/chart" uri="{C3380CC4-5D6E-409C-BE32-E72D297353CC}">
              <c16:uniqueId val="{0000000A-A09B-42AF-BCE0-E2CF083706DB}"/>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35AB06D8-E371-440C-931B-3A98C152783B}" type="datetimeFigureOut">
              <a:rPr lang="ru-RU" smtClean="0"/>
              <a:t>05.11.2017</a:t>
            </a:fld>
            <a:endParaRPr lang="ru-RU"/>
          </a:p>
        </p:txBody>
      </p:sp>
      <p:sp>
        <p:nvSpPr>
          <p:cNvPr id="4" name="Нижний колонтитул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3E1AE720-371D-4CB9-8E86-1216AF09668F}" type="slidenum">
              <a:rPr lang="ru-RU" smtClean="0"/>
              <a:t>‹#›</a:t>
            </a:fld>
            <a:endParaRPr lang="ru-RU"/>
          </a:p>
        </p:txBody>
      </p:sp>
    </p:spTree>
    <p:extLst>
      <p:ext uri="{BB962C8B-B14F-4D97-AF65-F5344CB8AC3E}">
        <p14:creationId xmlns:p14="http://schemas.microsoft.com/office/powerpoint/2010/main" val="1378655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90BD49E2-0B68-43E7-8263-EA1353DAE01F}" type="datetimeFigureOut">
              <a:rPr lang="ru-RU" smtClean="0"/>
              <a:t>05.11.2017</a:t>
            </a:fld>
            <a:endParaRPr lang="ru-RU"/>
          </a:p>
        </p:txBody>
      </p:sp>
      <p:sp>
        <p:nvSpPr>
          <p:cNvPr id="4" name="Образ слайда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C73DDEC1-688B-47DA-9256-460B5319B63D}" type="slidenum">
              <a:rPr lang="ru-RU" smtClean="0"/>
              <a:t>‹#›</a:t>
            </a:fld>
            <a:endParaRPr lang="ru-RU"/>
          </a:p>
        </p:txBody>
      </p:sp>
    </p:spTree>
    <p:extLst>
      <p:ext uri="{BB962C8B-B14F-4D97-AF65-F5344CB8AC3E}">
        <p14:creationId xmlns:p14="http://schemas.microsoft.com/office/powerpoint/2010/main" val="417092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0557F4-FAA0-4838-8D6E-96CCBBCDB13C}" type="datetime1">
              <a:rPr lang="ru-RU" smtClean="0"/>
              <a:t>05.11.2017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243983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EA6E1C-DCFE-4989-AE95-6B6713A60C1D}" type="datetime1">
              <a:rPr lang="ru-RU" smtClean="0"/>
              <a:t>05.11.2017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15842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A1956D-EC3D-40F9-86B8-ED6F5C8A5E10}" type="datetime1">
              <a:rPr lang="ru-RU" smtClean="0"/>
              <a:t>05.11.2017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426704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C8BC2C-0AA4-430B-B73F-E994CF3C01D1}" type="datetime1">
              <a:rPr lang="ru-RU" smtClean="0"/>
              <a:t>05.11.2017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185806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075E0E-56AF-47FF-B91F-3AF817A0B94E}" type="datetime1">
              <a:rPr lang="ru-RU" smtClean="0"/>
              <a:t>05.11.2017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400891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E0919A-6CF7-4DC8-AF16-1B7F38819F64}" type="datetime1">
              <a:rPr lang="ru-RU" smtClean="0"/>
              <a:t>05.11.2017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245551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0CDABB-09D7-4201-825A-5221A633BEE5}" type="datetime1">
              <a:rPr lang="ru-RU" smtClean="0"/>
              <a:t>05.11.2017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272920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25B266-D8C2-467D-9F49-9E5F6A3E70B8}" type="datetime1">
              <a:rPr lang="ru-RU" smtClean="0"/>
              <a:t>05.11.2017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296722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F078FF-3176-4FDC-8A90-E1EC43271515}" type="datetime1">
              <a:rPr lang="ru-RU" smtClean="0"/>
              <a:t>05.11.2017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313144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DDCCC53-FF59-4716-B0CB-E0170FC2B264}" type="datetime1">
              <a:rPr lang="ru-RU" smtClean="0"/>
              <a:t>05.11.2017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405508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989DC0-92D9-45C0-81B0-B86EAFE44607}" type="datetime1">
              <a:rPr lang="ru-RU" smtClean="0"/>
              <a:t>05.11.2017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919A6F-98A8-4DF1-BAE5-73F29083EC29}" type="slidenum">
              <a:rPr lang="ru-RU" smtClean="0"/>
              <a:t>‹#›</a:t>
            </a:fld>
            <a:endParaRPr lang="ru-RU"/>
          </a:p>
        </p:txBody>
      </p:sp>
    </p:spTree>
    <p:extLst>
      <p:ext uri="{BB962C8B-B14F-4D97-AF65-F5344CB8AC3E}">
        <p14:creationId xmlns:p14="http://schemas.microsoft.com/office/powerpoint/2010/main" val="7089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9AD5E-0BF0-4E8F-9040-3F975E4FAE80}" type="datetime1">
              <a:rPr lang="ru-RU" smtClean="0"/>
              <a:t>05.11.2017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19A6F-98A8-4DF1-BAE5-73F29083EC29}" type="slidenum">
              <a:rPr lang="ru-RU" smtClean="0"/>
              <a:t>‹#›</a:t>
            </a:fld>
            <a:endParaRPr lang="ru-RU"/>
          </a:p>
        </p:txBody>
      </p:sp>
    </p:spTree>
    <p:extLst>
      <p:ext uri="{BB962C8B-B14F-4D97-AF65-F5344CB8AC3E}">
        <p14:creationId xmlns:p14="http://schemas.microsoft.com/office/powerpoint/2010/main" val="120172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13479"/>
            <a:ext cx="10972800" cy="6410002"/>
          </a:xfrm>
          <a:prstGeom prst="rect">
            <a:avLst/>
          </a:prstGeom>
        </p:spPr>
      </p:pic>
    </p:spTree>
    <p:extLst>
      <p:ext uri="{BB962C8B-B14F-4D97-AF65-F5344CB8AC3E}">
        <p14:creationId xmlns:p14="http://schemas.microsoft.com/office/powerpoint/2010/main" val="1548876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uk-UA" sz="2000" dirty="0" smtClean="0">
                <a:latin typeface="Times New Roman" panose="02020603050405020304" pitchFamily="18" charset="0"/>
                <a:cs typeface="Times New Roman" panose="02020603050405020304" pitchFamily="18" charset="0"/>
              </a:rPr>
              <a:t>       На </a:t>
            </a:r>
            <a:r>
              <a:rPr lang="uk-UA" sz="2000" dirty="0">
                <a:latin typeface="Times New Roman" panose="02020603050405020304" pitchFamily="18" charset="0"/>
                <a:cs typeface="Times New Roman" panose="02020603050405020304" pitchFamily="18" charset="0"/>
              </a:rPr>
              <a:t>основі аналізу існуючих трактувань категорії «самозбереження здоров’я» сформульовано авторське визначення терміну </a:t>
            </a:r>
            <a:r>
              <a:rPr lang="uk-UA" sz="2000" b="1" u="sng" dirty="0">
                <a:latin typeface="Times New Roman" panose="02020603050405020304" pitchFamily="18" charset="0"/>
                <a:cs typeface="Times New Roman" panose="02020603050405020304" pitchFamily="18" charset="0"/>
              </a:rPr>
              <a:t>«</a:t>
            </a:r>
            <a:r>
              <a:rPr lang="uk-UA" sz="2000" b="1" i="1" u="sng" dirty="0">
                <a:latin typeface="Times New Roman" panose="02020603050405020304" pitchFamily="18" charset="0"/>
                <a:cs typeface="Times New Roman" panose="02020603050405020304" pitchFamily="18" charset="0"/>
              </a:rPr>
              <a:t>самозбереження здоров’я зайнятого населення</a:t>
            </a:r>
            <a:r>
              <a:rPr lang="uk-UA" sz="2000" b="1" u="sng" dirty="0" smtClean="0">
                <a:latin typeface="Times New Roman" panose="02020603050405020304" pitchFamily="18" charset="0"/>
                <a:cs typeface="Times New Roman" panose="02020603050405020304" pitchFamily="18" charset="0"/>
              </a:rPr>
              <a:t>»</a:t>
            </a:r>
            <a:endParaRPr lang="ru-RU" sz="20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accent2">
              <a:lumMod val="20000"/>
              <a:lumOff val="80000"/>
            </a:schemeClr>
          </a:solidFill>
        </p:spPr>
        <p:txBody>
          <a:bodyPr>
            <a:normAutofit/>
          </a:bodyPr>
          <a:lstStyle/>
          <a:p>
            <a:pPr marL="0" indent="0" algn="just">
              <a:buNone/>
            </a:pPr>
            <a:r>
              <a:rPr lang="uk-UA" dirty="0" smtClean="0"/>
              <a:t>під </a:t>
            </a:r>
            <a:r>
              <a:rPr lang="uk-UA" dirty="0"/>
              <a:t>яким розуміється «</a:t>
            </a:r>
            <a:r>
              <a:rPr lang="uk-UA" i="1" dirty="0"/>
              <a:t>сукупність заходів впливу держави (організаційні, економічні, політичні, санітарно-гігієнічні, лікувально-профілактичні та ін.) направлених на формування мотивації у роботодавців та працівників щодо збереження і зміцнення здоров’я (в побуті, на виробництві, під час відпочинку) на основі дотримання принципів здорового способу життя спрямованої на досягнення високого рівня економічної активності, працездатності, продуктивності, життєвого і трудового довголіття</a:t>
            </a:r>
            <a:r>
              <a:rPr lang="uk-UA" dirty="0"/>
              <a:t>».</a:t>
            </a:r>
            <a:endParaRPr lang="ru-RU" dirty="0"/>
          </a:p>
          <a:p>
            <a:endParaRPr lang="ru-RU" dirty="0"/>
          </a:p>
        </p:txBody>
      </p:sp>
      <p:sp>
        <p:nvSpPr>
          <p:cNvPr id="4" name="Номер слайда 3"/>
          <p:cNvSpPr>
            <a:spLocks noGrp="1"/>
          </p:cNvSpPr>
          <p:nvPr>
            <p:ph type="sldNum" sz="quarter" idx="12"/>
          </p:nvPr>
        </p:nvSpPr>
        <p:spPr>
          <a:xfrm>
            <a:off x="9207500" y="230188"/>
            <a:ext cx="2743200" cy="365125"/>
          </a:xfrm>
        </p:spPr>
        <p:txBody>
          <a:bodyPr/>
          <a:lstStyle/>
          <a:p>
            <a:fld id="{99919A6F-98A8-4DF1-BAE5-73F29083EC29}" type="slidenum">
              <a:rPr lang="ru-RU" sz="1600" b="1" smtClean="0">
                <a:latin typeface="Arial Black" panose="020B0A04020102020204" pitchFamily="34" charset="0"/>
              </a:rPr>
              <a:t>10</a:t>
            </a:fld>
            <a:endParaRPr lang="ru-RU" sz="1600" b="1" dirty="0">
              <a:latin typeface="Arial Black" panose="020B0A040201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409736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85775"/>
          </a:xfrm>
        </p:spPr>
        <p:txBody>
          <a:bodyPr>
            <a:normAutofit/>
          </a:bodyPr>
          <a:lstStyle/>
          <a:p>
            <a:pPr algn="ctr"/>
            <a:r>
              <a:rPr lang="uk-UA" sz="1400" dirty="0" smtClean="0">
                <a:latin typeface="Arial Black" panose="020B0A04020102020204" pitchFamily="34" charset="0"/>
              </a:rPr>
              <a:t>ПОБУДОВА ЛІНІЙНОЇ МОДЕЛІ БАГАТОФАКТОРНОЇ РЕГРЕСІЇ ВПЛИВУ ФАКТОРІВ НА ЗДОРОВ’Я ПРАЦЕЗДАТНОГО НАСЕЛЕННЯ</a:t>
            </a:r>
            <a:endParaRPr lang="ru-RU" sz="1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850901"/>
                <a:ext cx="10515600" cy="5059362"/>
              </a:xfrm>
            </p:spPr>
            <p:txBody>
              <a:bodyPr>
                <a:normAutofit/>
              </a:bodyPr>
              <a:lstStyle/>
              <a:p>
                <a:pPr marL="0" indent="0" algn="ctr">
                  <a:buNone/>
                </a:pPr>
                <a14:m>
                  <m:oMath xmlns:m="http://schemas.openxmlformats.org/officeDocument/2006/math">
                    <m:r>
                      <a:rPr lang="uk-UA" sz="1400" b="1" i="1">
                        <a:latin typeface="Cambria Math" panose="02040503050406030204" pitchFamily="18" charset="0"/>
                      </a:rPr>
                      <m:t>𝐘</m:t>
                    </m:r>
                    <m:r>
                      <a:rPr lang="uk-UA" sz="1400" b="1">
                        <a:latin typeface="Cambria Math" panose="02040503050406030204" pitchFamily="18" charset="0"/>
                      </a:rPr>
                      <m:t>=</m:t>
                    </m:r>
                    <m:sSub>
                      <m:sSubPr>
                        <m:ctrlPr>
                          <a:rPr lang="ru-RU" sz="1400" b="1" i="1">
                            <a:latin typeface="Cambria Math" panose="02040503050406030204" pitchFamily="18" charset="0"/>
                          </a:rPr>
                        </m:ctrlPr>
                      </m:sSubPr>
                      <m:e>
                        <m:r>
                          <a:rPr lang="uk-UA" sz="1400" b="1" i="1">
                            <a:latin typeface="Cambria Math" panose="02040503050406030204" pitchFamily="18" charset="0"/>
                          </a:rPr>
                          <m:t>𝒂</m:t>
                        </m:r>
                      </m:e>
                      <m:sub>
                        <m:r>
                          <a:rPr lang="uk-UA" sz="1400" b="1" i="1">
                            <a:latin typeface="Cambria Math" panose="02040503050406030204" pitchFamily="18" charset="0"/>
                          </a:rPr>
                          <m:t>𝟎</m:t>
                        </m:r>
                      </m:sub>
                    </m:sSub>
                    <m:r>
                      <a:rPr lang="uk-UA" sz="1400" b="1">
                        <a:latin typeface="Cambria Math" panose="02040503050406030204" pitchFamily="18" charset="0"/>
                      </a:rPr>
                      <m:t>+</m:t>
                    </m:r>
                    <m:sSub>
                      <m:sSubPr>
                        <m:ctrlPr>
                          <a:rPr lang="ru-RU" sz="1400" b="1" i="1">
                            <a:latin typeface="Cambria Math" panose="02040503050406030204" pitchFamily="18" charset="0"/>
                          </a:rPr>
                        </m:ctrlPr>
                      </m:sSubPr>
                      <m:e>
                        <m:r>
                          <a:rPr lang="uk-UA" sz="1400" b="1" i="1">
                            <a:latin typeface="Cambria Math" panose="02040503050406030204" pitchFamily="18" charset="0"/>
                          </a:rPr>
                          <m:t>𝒂</m:t>
                        </m:r>
                      </m:e>
                      <m:sub>
                        <m:r>
                          <a:rPr lang="uk-UA" sz="1400" b="1" i="1">
                            <a:latin typeface="Cambria Math" panose="02040503050406030204" pitchFamily="18" charset="0"/>
                          </a:rPr>
                          <m:t>𝟏</m:t>
                        </m:r>
                      </m:sub>
                    </m:sSub>
                    <m:sSub>
                      <m:sSubPr>
                        <m:ctrlPr>
                          <a:rPr lang="ru-RU" sz="1400" b="1" i="1">
                            <a:latin typeface="Cambria Math" panose="02040503050406030204" pitchFamily="18" charset="0"/>
                          </a:rPr>
                        </m:ctrlPr>
                      </m:sSubPr>
                      <m:e>
                        <m:r>
                          <a:rPr lang="uk-UA" sz="1400" b="1" i="1">
                            <a:latin typeface="Cambria Math" panose="02040503050406030204" pitchFamily="18" charset="0"/>
                          </a:rPr>
                          <m:t>𝒙</m:t>
                        </m:r>
                      </m:e>
                      <m:sub>
                        <m:r>
                          <a:rPr lang="uk-UA" sz="1400" b="1" i="1">
                            <a:latin typeface="Cambria Math" panose="02040503050406030204" pitchFamily="18" charset="0"/>
                          </a:rPr>
                          <m:t>𝟏</m:t>
                        </m:r>
                      </m:sub>
                    </m:sSub>
                    <m:r>
                      <a:rPr lang="uk-UA" sz="1400" b="1">
                        <a:latin typeface="Cambria Math" panose="02040503050406030204" pitchFamily="18" charset="0"/>
                      </a:rPr>
                      <m:t>+</m:t>
                    </m:r>
                    <m:sSub>
                      <m:sSubPr>
                        <m:ctrlPr>
                          <a:rPr lang="ru-RU" sz="1400" b="1" i="1">
                            <a:latin typeface="Cambria Math" panose="02040503050406030204" pitchFamily="18" charset="0"/>
                          </a:rPr>
                        </m:ctrlPr>
                      </m:sSubPr>
                      <m:e>
                        <m:r>
                          <a:rPr lang="uk-UA" sz="1400" b="1" i="1">
                            <a:latin typeface="Cambria Math" panose="02040503050406030204" pitchFamily="18" charset="0"/>
                          </a:rPr>
                          <m:t>𝒂</m:t>
                        </m:r>
                      </m:e>
                      <m:sub>
                        <m:r>
                          <a:rPr lang="uk-UA" sz="1400" b="1" i="1">
                            <a:latin typeface="Cambria Math" panose="02040503050406030204" pitchFamily="18" charset="0"/>
                          </a:rPr>
                          <m:t>𝟐</m:t>
                        </m:r>
                      </m:sub>
                    </m:sSub>
                    <m:sSub>
                      <m:sSubPr>
                        <m:ctrlPr>
                          <a:rPr lang="ru-RU" sz="1400" b="1" i="1">
                            <a:latin typeface="Cambria Math" panose="02040503050406030204" pitchFamily="18" charset="0"/>
                          </a:rPr>
                        </m:ctrlPr>
                      </m:sSubPr>
                      <m:e>
                        <m:r>
                          <a:rPr lang="uk-UA" sz="1400" b="1" i="1">
                            <a:latin typeface="Cambria Math" panose="02040503050406030204" pitchFamily="18" charset="0"/>
                          </a:rPr>
                          <m:t>𝒙</m:t>
                        </m:r>
                      </m:e>
                      <m:sub>
                        <m:r>
                          <a:rPr lang="uk-UA" sz="1400" b="1" i="1">
                            <a:latin typeface="Cambria Math" panose="02040503050406030204" pitchFamily="18" charset="0"/>
                          </a:rPr>
                          <m:t>𝟐</m:t>
                        </m:r>
                      </m:sub>
                    </m:sSub>
                    <m:r>
                      <a:rPr lang="uk-UA" sz="1400" b="1">
                        <a:latin typeface="Cambria Math" panose="02040503050406030204" pitchFamily="18" charset="0"/>
                      </a:rPr>
                      <m:t>+…+</m:t>
                    </m:r>
                    <m:sSub>
                      <m:sSubPr>
                        <m:ctrlPr>
                          <a:rPr lang="ru-RU" sz="1400" b="1" i="1">
                            <a:latin typeface="Cambria Math" panose="02040503050406030204" pitchFamily="18" charset="0"/>
                          </a:rPr>
                        </m:ctrlPr>
                      </m:sSubPr>
                      <m:e>
                        <m:r>
                          <a:rPr lang="uk-UA" sz="1400" b="1" i="1">
                            <a:latin typeface="Cambria Math" panose="02040503050406030204" pitchFamily="18" charset="0"/>
                          </a:rPr>
                          <m:t>𝒂</m:t>
                        </m:r>
                      </m:e>
                      <m:sub>
                        <m:r>
                          <a:rPr lang="uk-UA" sz="1400" b="1" i="1">
                            <a:latin typeface="Cambria Math" panose="02040503050406030204" pitchFamily="18" charset="0"/>
                          </a:rPr>
                          <m:t>𝟏𝟑</m:t>
                        </m:r>
                      </m:sub>
                    </m:sSub>
                    <m:sSub>
                      <m:sSubPr>
                        <m:ctrlPr>
                          <a:rPr lang="ru-RU" sz="1400" b="1" i="1">
                            <a:latin typeface="Cambria Math" panose="02040503050406030204" pitchFamily="18" charset="0"/>
                          </a:rPr>
                        </m:ctrlPr>
                      </m:sSubPr>
                      <m:e>
                        <m:r>
                          <a:rPr lang="uk-UA" sz="1400" b="1" i="1">
                            <a:latin typeface="Cambria Math" panose="02040503050406030204" pitchFamily="18" charset="0"/>
                          </a:rPr>
                          <m:t>𝒙</m:t>
                        </m:r>
                      </m:e>
                      <m:sub>
                        <m:r>
                          <a:rPr lang="uk-UA" sz="1400" b="1" i="1">
                            <a:latin typeface="Cambria Math" panose="02040503050406030204" pitchFamily="18" charset="0"/>
                          </a:rPr>
                          <m:t>𝟏𝟑</m:t>
                        </m:r>
                      </m:sub>
                    </m:sSub>
                  </m:oMath>
                </a14:m>
                <a:r>
                  <a:rPr lang="uk-UA" sz="1400" b="1" dirty="0">
                    <a:latin typeface="Times New Roman" panose="02020603050405020304" pitchFamily="18" charset="0"/>
                    <a:cs typeface="Times New Roman" panose="02020603050405020304" pitchFamily="18" charset="0"/>
                  </a:rPr>
                  <a:t>,                                                     </a:t>
                </a:r>
                <a:endParaRPr lang="ru-RU" sz="1400" b="1" dirty="0">
                  <a:latin typeface="Times New Roman" panose="02020603050405020304" pitchFamily="18" charset="0"/>
                  <a:cs typeface="Times New Roman" panose="02020603050405020304" pitchFamily="18" charset="0"/>
                </a:endParaRPr>
              </a:p>
              <a:p>
                <a:pPr marL="0" indent="0">
                  <a:buNone/>
                </a:pPr>
                <a:r>
                  <a:rPr lang="uk-UA" sz="1100" dirty="0" smtClean="0">
                    <a:latin typeface="Times New Roman" panose="02020603050405020304" pitchFamily="18" charset="0"/>
                    <a:cs typeface="Times New Roman" panose="02020603050405020304" pitchFamily="18" charset="0"/>
                  </a:rPr>
                  <a:t>де </a:t>
                </a:r>
                <a:r>
                  <a:rPr lang="en-US" sz="1100" dirty="0">
                    <a:latin typeface="Times New Roman" panose="02020603050405020304" pitchFamily="18" charset="0"/>
                    <a:cs typeface="Times New Roman" panose="02020603050405020304" pitchFamily="18" charset="0"/>
                  </a:rPr>
                  <a:t>Y</a:t>
                </a:r>
                <a:r>
                  <a:rPr lang="uk-UA" sz="1100" dirty="0">
                    <a:latin typeface="Times New Roman" panose="02020603050405020304" pitchFamily="18" charset="0"/>
                    <a:cs typeface="Times New Roman" panose="02020603050405020304" pitchFamily="18" charset="0"/>
                  </a:rPr>
                  <a:t> – показник рівня здоров’я населення працездатного віку;  x</a:t>
                </a:r>
                <a:r>
                  <a:rPr lang="uk-UA" sz="1100" baseline="-25000" dirty="0">
                    <a:latin typeface="Times New Roman" panose="02020603050405020304" pitchFamily="18" charset="0"/>
                    <a:cs typeface="Times New Roman" panose="02020603050405020304" pitchFamily="18" charset="0"/>
                  </a:rPr>
                  <a:t>1</a:t>
                </a:r>
                <a:r>
                  <a:rPr lang="uk-UA" sz="1100" dirty="0">
                    <a:latin typeface="Times New Roman" panose="02020603050405020304" pitchFamily="18" charset="0"/>
                    <a:cs typeface="Times New Roman" panose="02020603050405020304" pitchFamily="18" charset="0"/>
                  </a:rPr>
                  <a:t>, x</a:t>
                </a:r>
                <a:r>
                  <a:rPr lang="uk-UA" sz="1100" baseline="-25000" dirty="0">
                    <a:latin typeface="Times New Roman" panose="02020603050405020304" pitchFamily="18" charset="0"/>
                    <a:cs typeface="Times New Roman" panose="02020603050405020304" pitchFamily="18" charset="0"/>
                  </a:rPr>
                  <a:t>2</a:t>
                </a:r>
                <a:r>
                  <a:rPr lang="uk-UA" sz="1100" dirty="0">
                    <a:latin typeface="Times New Roman" panose="02020603050405020304" pitchFamily="18" charset="0"/>
                    <a:cs typeface="Times New Roman" panose="02020603050405020304" pitchFamily="18" charset="0"/>
                  </a:rPr>
                  <a:t>...x</a:t>
                </a:r>
                <a:r>
                  <a:rPr lang="uk-UA" sz="1100" baseline="-25000" dirty="0">
                    <a:latin typeface="Times New Roman" panose="02020603050405020304" pitchFamily="18" charset="0"/>
                    <a:cs typeface="Times New Roman" panose="02020603050405020304" pitchFamily="18" charset="0"/>
                  </a:rPr>
                  <a:t>13</a:t>
                </a:r>
                <a:r>
                  <a:rPr lang="uk-UA" sz="1100" dirty="0">
                    <a:latin typeface="Times New Roman" panose="02020603050405020304" pitchFamily="18" charset="0"/>
                    <a:cs typeface="Times New Roman" panose="02020603050405020304" pitchFamily="18" charset="0"/>
                  </a:rPr>
                  <a:t> – фактори, що впливають на результуючий показник (позначення наведені в таблиці 1);  a</a:t>
                </a:r>
                <a:r>
                  <a:rPr lang="uk-UA" sz="1100" baseline="-25000" dirty="0">
                    <a:latin typeface="Times New Roman" panose="02020603050405020304" pitchFamily="18" charset="0"/>
                    <a:cs typeface="Times New Roman" panose="02020603050405020304" pitchFamily="18" charset="0"/>
                  </a:rPr>
                  <a:t>0</a:t>
                </a:r>
                <a:r>
                  <a:rPr lang="uk-UA" sz="1100" dirty="0">
                    <a:latin typeface="Times New Roman" panose="02020603050405020304" pitchFamily="18" charset="0"/>
                    <a:cs typeface="Times New Roman" panose="02020603050405020304" pitchFamily="18" charset="0"/>
                  </a:rPr>
                  <a:t> – постійний показник, який не залежить від впливу факторів; a</a:t>
                </a:r>
                <a:r>
                  <a:rPr lang="uk-UA" sz="1100" baseline="-25000" dirty="0">
                    <a:latin typeface="Times New Roman" panose="02020603050405020304" pitchFamily="18" charset="0"/>
                    <a:cs typeface="Times New Roman" panose="02020603050405020304" pitchFamily="18" charset="0"/>
                  </a:rPr>
                  <a:t>1</a:t>
                </a:r>
                <a:r>
                  <a:rPr lang="uk-UA" sz="1100" dirty="0">
                    <a:latin typeface="Times New Roman" panose="02020603050405020304" pitchFamily="18" charset="0"/>
                    <a:cs typeface="Times New Roman" panose="02020603050405020304" pitchFamily="18" charset="0"/>
                  </a:rPr>
                  <a:t>, a</a:t>
                </a:r>
                <a:r>
                  <a:rPr lang="uk-UA" sz="1100" baseline="-25000" dirty="0">
                    <a:latin typeface="Times New Roman" panose="02020603050405020304" pitchFamily="18" charset="0"/>
                    <a:cs typeface="Times New Roman" panose="02020603050405020304" pitchFamily="18" charset="0"/>
                  </a:rPr>
                  <a:t>2</a:t>
                </a:r>
                <a:r>
                  <a:rPr lang="uk-UA" sz="1100" dirty="0">
                    <a:latin typeface="Times New Roman" panose="02020603050405020304" pitchFamily="18" charset="0"/>
                    <a:cs typeface="Times New Roman" panose="02020603050405020304" pitchFamily="18" charset="0"/>
                  </a:rPr>
                  <a:t>, a</a:t>
                </a:r>
                <a:r>
                  <a:rPr lang="uk-UA" sz="1100" baseline="-25000" dirty="0">
                    <a:latin typeface="Times New Roman" panose="02020603050405020304" pitchFamily="18" charset="0"/>
                    <a:cs typeface="Times New Roman" panose="02020603050405020304" pitchFamily="18" charset="0"/>
                  </a:rPr>
                  <a:t>3</a:t>
                </a:r>
                <a:r>
                  <a:rPr lang="uk-UA" sz="1100" dirty="0">
                    <a:latin typeface="Times New Roman" panose="02020603050405020304" pitchFamily="18" charset="0"/>
                    <a:cs typeface="Times New Roman" panose="02020603050405020304" pitchFamily="18" charset="0"/>
                  </a:rPr>
                  <a:t>, ..., a</a:t>
                </a:r>
                <a:r>
                  <a:rPr lang="uk-UA" sz="1100" baseline="-25000" dirty="0">
                    <a:latin typeface="Times New Roman" panose="02020603050405020304" pitchFamily="18" charset="0"/>
                    <a:cs typeface="Times New Roman" panose="02020603050405020304" pitchFamily="18" charset="0"/>
                  </a:rPr>
                  <a:t>12</a:t>
                </a:r>
                <a:r>
                  <a:rPr lang="uk-UA" sz="1100" dirty="0">
                    <a:latin typeface="Times New Roman" panose="02020603050405020304" pitchFamily="18" charset="0"/>
                    <a:cs typeface="Times New Roman" panose="02020603050405020304" pitchFamily="18" charset="0"/>
                  </a:rPr>
                  <a:t>, a</a:t>
                </a:r>
                <a:r>
                  <a:rPr lang="uk-UA" sz="1100" baseline="-25000" dirty="0">
                    <a:latin typeface="Times New Roman" panose="02020603050405020304" pitchFamily="18" charset="0"/>
                    <a:cs typeface="Times New Roman" panose="02020603050405020304" pitchFamily="18" charset="0"/>
                  </a:rPr>
                  <a:t>13</a:t>
                </a:r>
                <a:r>
                  <a:rPr lang="uk-UA" sz="1100" dirty="0">
                    <a:latin typeface="Times New Roman" panose="02020603050405020304" pitchFamily="18" charset="0"/>
                    <a:cs typeface="Times New Roman" panose="02020603050405020304" pitchFamily="18" charset="0"/>
                  </a:rPr>
                  <a:t> – коефіцієнти багатофакторної регресії. </a:t>
                </a:r>
                <a:endParaRPr lang="uk-UA" sz="1100" dirty="0" smtClean="0">
                  <a:latin typeface="Times New Roman" panose="02020603050405020304" pitchFamily="18" charset="0"/>
                  <a:cs typeface="Times New Roman" panose="02020603050405020304" pitchFamily="18" charset="0"/>
                </a:endParaRPr>
              </a:p>
              <a:p>
                <a:pPr marL="0" lvl="0" indent="0">
                  <a:buNone/>
                </a:pPr>
                <a:r>
                  <a:rPr kumimoji="0" lang="uk-UA"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ФАКТОРИ (X</a:t>
                </a:r>
                <a:r>
                  <a:rPr kumimoji="0" lang="uk-UA" altLang="ru-RU" sz="1400" b="1"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uk-UA"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kumimoji="0" lang="uk-UA" altLang="ru-RU" sz="1400" b="1"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uk-UA"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uk-UA" altLang="ru-RU" sz="1400" b="1"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kumimoji="0" lang="uk-UA"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ЩО ВПЛИВАЮТЬ НА РЕЗУЛЬТУЮЧИЙ ПОКАЗНИК (Y)</a:t>
                </a:r>
                <a:endParaRPr kumimoji="0" lang="ru-RU" altLang="ru-RU" sz="1400" b="0" i="0" u="none" strike="noStrike" cap="none" normalizeH="0" baseline="0" dirty="0" smtClean="0">
                  <a:ln>
                    <a:noFill/>
                  </a:ln>
                  <a:solidFill>
                    <a:schemeClr val="tx1"/>
                  </a:solidFill>
                  <a:effectLst/>
                </a:endParaRPr>
              </a:p>
              <a:p>
                <a:pPr marL="0" indent="0">
                  <a:buNone/>
                </a:pPr>
                <a:endParaRPr lang="ru-RU" sz="14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850901"/>
                <a:ext cx="10515600" cy="5059362"/>
              </a:xfrm>
              <a:blipFill>
                <a:blip r:embed="rId2"/>
                <a:stretch>
                  <a:fillRect l="-174" t="-602"/>
                </a:stretch>
              </a:blipFill>
            </p:spPr>
            <p:txBody>
              <a:bodyPr/>
              <a:lstStyle/>
              <a:p>
                <a:r>
                  <a:rPr lang="ru-RU">
                    <a:noFill/>
                  </a:rPr>
                  <a:t> </a:t>
                </a:r>
              </a:p>
            </p:txBody>
          </p:sp>
        </mc:Fallback>
      </mc:AlternateContent>
      <p:graphicFrame>
        <p:nvGraphicFramePr>
          <p:cNvPr id="4" name="Таблица 3"/>
          <p:cNvGraphicFramePr>
            <a:graphicFrameLocks noGrp="1"/>
          </p:cNvGraphicFramePr>
          <p:nvPr>
            <p:extLst>
              <p:ext uri="{D42A27DB-BD31-4B8C-83A1-F6EECF244321}">
                <p14:modId xmlns:p14="http://schemas.microsoft.com/office/powerpoint/2010/main" val="4111789728"/>
              </p:ext>
            </p:extLst>
          </p:nvPr>
        </p:nvGraphicFramePr>
        <p:xfrm>
          <a:off x="838200" y="1917969"/>
          <a:ext cx="10515602" cy="4008043"/>
        </p:xfrm>
        <a:graphic>
          <a:graphicData uri="http://schemas.openxmlformats.org/drawingml/2006/table">
            <a:tbl>
              <a:tblPr firstRow="1" firstCol="1" bandRow="1">
                <a:tableStyleId>{5940675A-B579-460E-94D1-54222C63F5DA}</a:tableStyleId>
              </a:tblPr>
              <a:tblGrid>
                <a:gridCol w="3188986">
                  <a:extLst>
                    <a:ext uri="{9D8B030D-6E8A-4147-A177-3AD203B41FA5}">
                      <a16:colId xmlns:a16="http://schemas.microsoft.com/office/drawing/2014/main" val="1358672643"/>
                    </a:ext>
                  </a:extLst>
                </a:gridCol>
                <a:gridCol w="748923">
                  <a:extLst>
                    <a:ext uri="{9D8B030D-6E8A-4147-A177-3AD203B41FA5}">
                      <a16:colId xmlns:a16="http://schemas.microsoft.com/office/drawing/2014/main" val="319024269"/>
                    </a:ext>
                  </a:extLst>
                </a:gridCol>
                <a:gridCol w="684731">
                  <a:extLst>
                    <a:ext uri="{9D8B030D-6E8A-4147-A177-3AD203B41FA5}">
                      <a16:colId xmlns:a16="http://schemas.microsoft.com/office/drawing/2014/main" val="1500898140"/>
                    </a:ext>
                  </a:extLst>
                </a:gridCol>
                <a:gridCol w="684731">
                  <a:extLst>
                    <a:ext uri="{9D8B030D-6E8A-4147-A177-3AD203B41FA5}">
                      <a16:colId xmlns:a16="http://schemas.microsoft.com/office/drawing/2014/main" val="1790634846"/>
                    </a:ext>
                  </a:extLst>
                </a:gridCol>
                <a:gridCol w="684731">
                  <a:extLst>
                    <a:ext uri="{9D8B030D-6E8A-4147-A177-3AD203B41FA5}">
                      <a16:colId xmlns:a16="http://schemas.microsoft.com/office/drawing/2014/main" val="1249878695"/>
                    </a:ext>
                  </a:extLst>
                </a:gridCol>
                <a:gridCol w="763901">
                  <a:extLst>
                    <a:ext uri="{9D8B030D-6E8A-4147-A177-3AD203B41FA5}">
                      <a16:colId xmlns:a16="http://schemas.microsoft.com/office/drawing/2014/main" val="2453531631"/>
                    </a:ext>
                  </a:extLst>
                </a:gridCol>
                <a:gridCol w="763901">
                  <a:extLst>
                    <a:ext uri="{9D8B030D-6E8A-4147-A177-3AD203B41FA5}">
                      <a16:colId xmlns:a16="http://schemas.microsoft.com/office/drawing/2014/main" val="1349304667"/>
                    </a:ext>
                  </a:extLst>
                </a:gridCol>
                <a:gridCol w="813118">
                  <a:extLst>
                    <a:ext uri="{9D8B030D-6E8A-4147-A177-3AD203B41FA5}">
                      <a16:colId xmlns:a16="http://schemas.microsoft.com/office/drawing/2014/main" val="2205504109"/>
                    </a:ext>
                  </a:extLst>
                </a:gridCol>
                <a:gridCol w="813118">
                  <a:extLst>
                    <a:ext uri="{9D8B030D-6E8A-4147-A177-3AD203B41FA5}">
                      <a16:colId xmlns:a16="http://schemas.microsoft.com/office/drawing/2014/main" val="729593118"/>
                    </a:ext>
                  </a:extLst>
                </a:gridCol>
                <a:gridCol w="684731">
                  <a:extLst>
                    <a:ext uri="{9D8B030D-6E8A-4147-A177-3AD203B41FA5}">
                      <a16:colId xmlns:a16="http://schemas.microsoft.com/office/drawing/2014/main" val="1028530734"/>
                    </a:ext>
                  </a:extLst>
                </a:gridCol>
                <a:gridCol w="684731">
                  <a:extLst>
                    <a:ext uri="{9D8B030D-6E8A-4147-A177-3AD203B41FA5}">
                      <a16:colId xmlns:a16="http://schemas.microsoft.com/office/drawing/2014/main" val="2623880371"/>
                    </a:ext>
                  </a:extLst>
                </a:gridCol>
              </a:tblGrid>
              <a:tr h="127106">
                <a:tc rowSpan="2">
                  <a:txBody>
                    <a:bodyPr/>
                    <a:lstStyle/>
                    <a:p>
                      <a:pPr algn="ctr">
                        <a:lnSpc>
                          <a:spcPct val="115000"/>
                        </a:lnSpc>
                        <a:spcAft>
                          <a:spcPts val="0"/>
                        </a:spcAft>
                      </a:pPr>
                      <a:r>
                        <a:rPr lang="uk-UA" sz="800" dirty="0">
                          <a:effectLst/>
                        </a:rPr>
                        <a:t>Показники</a:t>
                      </a:r>
                      <a:endParaRPr lang="ru-RU"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gridSpan="10">
                  <a:txBody>
                    <a:bodyPr/>
                    <a:lstStyle/>
                    <a:p>
                      <a:pPr algn="ctr">
                        <a:lnSpc>
                          <a:spcPct val="115000"/>
                        </a:lnSpc>
                        <a:spcAft>
                          <a:spcPts val="0"/>
                        </a:spcAft>
                      </a:pPr>
                      <a:r>
                        <a:rPr lang="uk-UA" sz="800">
                          <a:effectLst/>
                        </a:rPr>
                        <a:t>Країни</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03390914"/>
                  </a:ext>
                </a:extLst>
              </a:tr>
              <a:tr h="127106">
                <a:tc vMerge="1">
                  <a:txBody>
                    <a:bodyPr/>
                    <a:lstStyle/>
                    <a:p>
                      <a:endParaRPr lang="ru-RU"/>
                    </a:p>
                  </a:txBody>
                  <a:tcPr/>
                </a:tc>
                <a:tc>
                  <a:txBody>
                    <a:bodyPr/>
                    <a:lstStyle/>
                    <a:p>
                      <a:pPr>
                        <a:lnSpc>
                          <a:spcPct val="115000"/>
                        </a:lnSpc>
                        <a:spcAft>
                          <a:spcPts val="0"/>
                        </a:spcAft>
                      </a:pPr>
                      <a:r>
                        <a:rPr lang="uk-UA" sz="800">
                          <a:effectLst/>
                        </a:rPr>
                        <a:t>Австралія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Австрія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Бельгія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Канада</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Естонія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Фінляндія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Франція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Німеччина</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Ісландія</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nSpc>
                          <a:spcPct val="115000"/>
                        </a:lnSpc>
                        <a:spcAft>
                          <a:spcPts val="0"/>
                        </a:spcAft>
                      </a:pPr>
                      <a:r>
                        <a:rPr lang="uk-UA" sz="800">
                          <a:effectLst/>
                        </a:rPr>
                        <a:t>Ізраїль</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extLst>
                  <a:ext uri="{0D108BD9-81ED-4DB2-BD59-A6C34878D82A}">
                    <a16:rowId xmlns:a16="http://schemas.microsoft.com/office/drawing/2014/main" val="2014288806"/>
                  </a:ext>
                </a:extLst>
              </a:tr>
              <a:tr h="254212">
                <a:tc>
                  <a:txBody>
                    <a:bodyPr/>
                    <a:lstStyle/>
                    <a:p>
                      <a:pPr>
                        <a:lnSpc>
                          <a:spcPct val="115000"/>
                        </a:lnSpc>
                        <a:spcAft>
                          <a:spcPts val="0"/>
                        </a:spcAft>
                      </a:pPr>
                      <a:r>
                        <a:rPr lang="uk-UA" sz="800">
                          <a:effectLst/>
                        </a:rPr>
                        <a:t>Сприйняття свого здоров’я як «добре» або «дуже добре», % 15+, (Y)</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85,4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69,6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88,1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68,3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67,3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65,2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77,8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81,1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525668174"/>
                  </a:ext>
                </a:extLst>
              </a:tr>
              <a:tr h="254212">
                <a:tc>
                  <a:txBody>
                    <a:bodyPr/>
                    <a:lstStyle/>
                    <a:p>
                      <a:pPr>
                        <a:lnSpc>
                          <a:spcPct val="115000"/>
                        </a:lnSpc>
                        <a:spcAft>
                          <a:spcPts val="0"/>
                        </a:spcAft>
                      </a:pPr>
                      <a:r>
                        <a:rPr lang="uk-UA" sz="800">
                          <a:effectLst/>
                        </a:rPr>
                        <a:t>Рівень споживання алкоголю на душу</a:t>
                      </a:r>
                      <a:br>
                        <a:rPr lang="uk-UA" sz="800">
                          <a:effectLst/>
                        </a:rPr>
                      </a:br>
                      <a:r>
                        <a:rPr lang="uk-UA" sz="800">
                          <a:effectLst/>
                        </a:rPr>
                        <a:t>населення, літрів, 18+, (X</a:t>
                      </a:r>
                      <a:r>
                        <a:rPr lang="uk-UA" sz="800" baseline="-25000">
                          <a:effectLst/>
                        </a:rPr>
                        <a:t>1</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10,52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12,1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10,57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8,2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14,97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9,72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11,9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11,21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6,32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2,68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425463682"/>
                  </a:ext>
                </a:extLst>
              </a:tr>
              <a:tr h="254212">
                <a:tc>
                  <a:txBody>
                    <a:bodyPr/>
                    <a:lstStyle/>
                    <a:p>
                      <a:pPr>
                        <a:lnSpc>
                          <a:spcPct val="115000"/>
                        </a:lnSpc>
                        <a:spcAft>
                          <a:spcPts val="0"/>
                        </a:spcAft>
                      </a:pPr>
                      <a:r>
                        <a:rPr lang="uk-UA" sz="800">
                          <a:effectLst/>
                        </a:rPr>
                        <a:t>Наявність цукру в крові, % населення, 18+, (X</a:t>
                      </a:r>
                      <a:r>
                        <a:rPr lang="uk-UA" sz="800" baseline="-25000">
                          <a:effectLst/>
                        </a:rPr>
                        <a:t>2</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7,6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8,3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9,5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8,9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8,3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2890774269"/>
                  </a:ext>
                </a:extLst>
              </a:tr>
              <a:tr h="254212">
                <a:tc>
                  <a:txBody>
                    <a:bodyPr/>
                    <a:lstStyle/>
                    <a:p>
                      <a:pPr>
                        <a:lnSpc>
                          <a:spcPct val="115000"/>
                        </a:lnSpc>
                        <a:spcAft>
                          <a:spcPts val="0"/>
                        </a:spcAft>
                      </a:pPr>
                      <a:r>
                        <a:rPr lang="uk-UA" sz="800">
                          <a:effectLst/>
                        </a:rPr>
                        <a:t>Підвищений артеріальний тиск, % </a:t>
                      </a:r>
                      <a:br>
                        <a:rPr lang="uk-UA" sz="800">
                          <a:effectLst/>
                        </a:rPr>
                      </a:br>
                      <a:r>
                        <a:rPr lang="uk-UA" sz="800">
                          <a:effectLst/>
                        </a:rPr>
                        <a:t>населення, 18+, (X</a:t>
                      </a:r>
                      <a:r>
                        <a:rPr lang="uk-UA" sz="800" baseline="-25000">
                          <a:effectLst/>
                        </a:rPr>
                        <a:t>3</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20,8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26,8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25,9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18,8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39,9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29,1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29,8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29,3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25,6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21,6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1530157590"/>
                  </a:ext>
                </a:extLst>
              </a:tr>
              <a:tr h="254212">
                <a:tc>
                  <a:txBody>
                    <a:bodyPr/>
                    <a:lstStyle/>
                    <a:p>
                      <a:pPr>
                        <a:lnSpc>
                          <a:spcPct val="115000"/>
                        </a:lnSpc>
                        <a:spcAft>
                          <a:spcPts val="0"/>
                        </a:spcAft>
                      </a:pPr>
                      <a:r>
                        <a:rPr lang="uk-UA" sz="800">
                          <a:effectLst/>
                        </a:rPr>
                        <a:t>Рівень холестерину, що перевищує </a:t>
                      </a:r>
                      <a:br>
                        <a:rPr lang="uk-UA" sz="800">
                          <a:effectLst/>
                        </a:rPr>
                      </a:br>
                      <a:r>
                        <a:rPr lang="uk-UA" sz="800">
                          <a:effectLst/>
                        </a:rPr>
                        <a:t>норму, % населення, 25+, (X</a:t>
                      </a:r>
                      <a:r>
                        <a:rPr lang="uk-UA" sz="800" baseline="-25000">
                          <a:effectLst/>
                        </a:rPr>
                        <a:t>4</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55,2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59,7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62,4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53,4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56,7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65,6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69,8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53,5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1776657690"/>
                  </a:ext>
                </a:extLst>
              </a:tr>
              <a:tr h="254212">
                <a:tc>
                  <a:txBody>
                    <a:bodyPr/>
                    <a:lstStyle/>
                    <a:p>
                      <a:pPr>
                        <a:lnSpc>
                          <a:spcPct val="115000"/>
                        </a:lnSpc>
                        <a:spcAft>
                          <a:spcPts val="0"/>
                        </a:spcAft>
                      </a:pPr>
                      <a:r>
                        <a:rPr lang="uk-UA" sz="800">
                          <a:effectLst/>
                        </a:rPr>
                        <a:t>Рівень недостатньої фізичної активності</a:t>
                      </a:r>
                      <a:br>
                        <a:rPr lang="uk-UA" sz="800">
                          <a:effectLst/>
                        </a:rPr>
                      </a:br>
                      <a:r>
                        <a:rPr lang="uk-UA" sz="800">
                          <a:effectLst/>
                        </a:rPr>
                        <a:t>% населення, 18+, (X</a:t>
                      </a:r>
                      <a:r>
                        <a:rPr lang="uk-UA" sz="800" baseline="-25000">
                          <a:effectLst/>
                        </a:rPr>
                        <a:t>5</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23,8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23,8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33,2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23,1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11,9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23,5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23,8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21,1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22,8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1804593733"/>
                  </a:ext>
                </a:extLst>
              </a:tr>
              <a:tr h="254212">
                <a:tc>
                  <a:txBody>
                    <a:bodyPr/>
                    <a:lstStyle/>
                    <a:p>
                      <a:pPr>
                        <a:lnSpc>
                          <a:spcPct val="115000"/>
                        </a:lnSpc>
                        <a:spcAft>
                          <a:spcPts val="0"/>
                        </a:spcAft>
                      </a:pPr>
                      <a:r>
                        <a:rPr lang="uk-UA" sz="800">
                          <a:effectLst/>
                        </a:rPr>
                        <a:t>Рівень надлишкової ваги тіла, </a:t>
                      </a:r>
                      <a:br>
                        <a:rPr lang="uk-UA" sz="800">
                          <a:effectLst/>
                        </a:rPr>
                      </a:br>
                      <a:r>
                        <a:rPr lang="uk-UA" sz="800">
                          <a:effectLst/>
                        </a:rPr>
                        <a:t>% населення, 18+, (X</a:t>
                      </a:r>
                      <a:r>
                        <a:rPr lang="uk-UA" sz="800" baseline="-25000">
                          <a:effectLst/>
                        </a:rPr>
                        <a:t>6</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63,8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54,6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58,5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65,6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58,3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57,7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57,6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62,5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21843634"/>
                  </a:ext>
                </a:extLst>
              </a:tr>
              <a:tr h="254212">
                <a:tc>
                  <a:txBody>
                    <a:bodyPr/>
                    <a:lstStyle/>
                    <a:p>
                      <a:pPr>
                        <a:lnSpc>
                          <a:spcPct val="115000"/>
                        </a:lnSpc>
                        <a:spcAft>
                          <a:spcPts val="0"/>
                        </a:spcAft>
                      </a:pPr>
                      <a:r>
                        <a:rPr lang="uk-UA" sz="800">
                          <a:effectLst/>
                        </a:rPr>
                        <a:t>Розповсюдженість тютюнокуріння,</a:t>
                      </a:r>
                      <a:br>
                        <a:rPr lang="uk-UA" sz="800">
                          <a:effectLst/>
                        </a:rPr>
                      </a:br>
                      <a:r>
                        <a:rPr lang="uk-UA" sz="800">
                          <a:effectLst/>
                        </a:rPr>
                        <a:t>% населення, 15+, (X</a:t>
                      </a:r>
                      <a:r>
                        <a:rPr lang="uk-UA" sz="800" baseline="-25000">
                          <a:effectLst/>
                        </a:rPr>
                        <a:t>7</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17,7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37,7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25,2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18,35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35,4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46,9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29,15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31,65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19,6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31,1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1213535924"/>
                  </a:ext>
                </a:extLst>
              </a:tr>
              <a:tr h="254212">
                <a:tc>
                  <a:txBody>
                    <a:bodyPr/>
                    <a:lstStyle/>
                    <a:p>
                      <a:pPr>
                        <a:lnSpc>
                          <a:spcPct val="115000"/>
                        </a:lnSpc>
                        <a:spcAft>
                          <a:spcPts val="0"/>
                        </a:spcAft>
                      </a:pPr>
                      <a:r>
                        <a:rPr lang="uk-UA" sz="800">
                          <a:effectLst/>
                        </a:rPr>
                        <a:t>Середня тривалість очікуваного</a:t>
                      </a:r>
                      <a:br>
                        <a:rPr lang="uk-UA" sz="800">
                          <a:effectLst/>
                        </a:rPr>
                      </a:br>
                      <a:r>
                        <a:rPr lang="uk-UA" sz="800">
                          <a:effectLst/>
                        </a:rPr>
                        <a:t>здорового життя, років, (X</a:t>
                      </a:r>
                      <a:r>
                        <a:rPr lang="uk-UA" sz="800" baseline="-25000">
                          <a:effectLst/>
                        </a:rPr>
                        <a:t>8</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73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70</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70</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67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72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1492443888"/>
                  </a:ext>
                </a:extLst>
              </a:tr>
              <a:tr h="254212">
                <a:tc>
                  <a:txBody>
                    <a:bodyPr/>
                    <a:lstStyle/>
                    <a:p>
                      <a:pPr>
                        <a:lnSpc>
                          <a:spcPct val="115000"/>
                        </a:lnSpc>
                        <a:spcAft>
                          <a:spcPts val="0"/>
                        </a:spcAft>
                      </a:pPr>
                      <a:r>
                        <a:rPr lang="uk-UA" sz="800">
                          <a:effectLst/>
                        </a:rPr>
                        <a:t>Смертність населення від неінфекційних</a:t>
                      </a:r>
                      <a:br>
                        <a:rPr lang="uk-UA" sz="800">
                          <a:effectLst/>
                        </a:rPr>
                      </a:br>
                      <a:r>
                        <a:rPr lang="uk-UA" sz="800">
                          <a:effectLst/>
                        </a:rPr>
                        <a:t>хвороб (на 100000 населення), осіб, (X</a:t>
                      </a:r>
                      <a:r>
                        <a:rPr lang="uk-UA" sz="800" baseline="-25000">
                          <a:effectLst/>
                        </a:rPr>
                        <a:t>9</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302,9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359,5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356,8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510,7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366,6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313,2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365,1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311,7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311,2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3525945343"/>
                  </a:ext>
                </a:extLst>
              </a:tr>
              <a:tr h="254212">
                <a:tc>
                  <a:txBody>
                    <a:bodyPr/>
                    <a:lstStyle/>
                    <a:p>
                      <a:pPr>
                        <a:lnSpc>
                          <a:spcPct val="115000"/>
                        </a:lnSpc>
                        <a:spcAft>
                          <a:spcPts val="0"/>
                        </a:spcAft>
                      </a:pPr>
                      <a:r>
                        <a:rPr lang="uk-UA" sz="800" dirty="0">
                          <a:effectLst/>
                        </a:rPr>
                        <a:t>Витрати на охорону здоров’я на душу</a:t>
                      </a:r>
                      <a:br>
                        <a:rPr lang="uk-UA" sz="800" dirty="0">
                          <a:effectLst/>
                        </a:rPr>
                      </a:br>
                      <a:r>
                        <a:rPr lang="uk-UA" sz="800" dirty="0">
                          <a:effectLst/>
                        </a:rPr>
                        <a:t>населення, </a:t>
                      </a:r>
                      <a:r>
                        <a:rPr lang="uk-UA" sz="800" dirty="0" err="1">
                          <a:effectLst/>
                        </a:rPr>
                        <a:t>дол</a:t>
                      </a:r>
                      <a:r>
                        <a:rPr lang="uk-UA" sz="800" dirty="0">
                          <a:effectLst/>
                        </a:rPr>
                        <a:t>. США за ПКС, (X</a:t>
                      </a:r>
                      <a:r>
                        <a:rPr lang="uk-UA" sz="800" baseline="-25000" dirty="0">
                          <a:effectLst/>
                        </a:rPr>
                        <a:t>10</a:t>
                      </a:r>
                      <a:r>
                        <a:rPr lang="uk-UA" sz="800" dirty="0">
                          <a:effectLst/>
                        </a:rPr>
                        <a:t>)</a:t>
                      </a:r>
                      <a:endParaRPr lang="ru-RU"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b"/>
                </a:tc>
                <a:tc>
                  <a:txBody>
                    <a:bodyPr/>
                    <a:lstStyle/>
                    <a:p>
                      <a:pPr algn="ctr">
                        <a:lnSpc>
                          <a:spcPct val="115000"/>
                        </a:lnSpc>
                        <a:spcAft>
                          <a:spcPts val="0"/>
                        </a:spcAft>
                      </a:pPr>
                      <a:r>
                        <a:rPr lang="uk-UA" sz="800">
                          <a:effectLst/>
                        </a:rPr>
                        <a:t>4191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4885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4526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4759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1453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3604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4334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4812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3416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tc>
                  <a:txBody>
                    <a:bodyPr/>
                    <a:lstStyle/>
                    <a:p>
                      <a:pPr algn="ctr">
                        <a:lnSpc>
                          <a:spcPct val="115000"/>
                        </a:lnSpc>
                        <a:spcAft>
                          <a:spcPts val="0"/>
                        </a:spcAft>
                      </a:pPr>
                      <a:r>
                        <a:rPr lang="uk-UA" sz="800">
                          <a:effectLst/>
                        </a:rPr>
                        <a:t>2355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377" marR="0" marT="0" marB="0" anchor="ctr"/>
                </a:tc>
                <a:extLst>
                  <a:ext uri="{0D108BD9-81ED-4DB2-BD59-A6C34878D82A}">
                    <a16:rowId xmlns:a16="http://schemas.microsoft.com/office/drawing/2014/main" val="2175327834"/>
                  </a:ext>
                </a:extLst>
              </a:tr>
              <a:tr h="254212">
                <a:tc>
                  <a:txBody>
                    <a:bodyPr/>
                    <a:lstStyle/>
                    <a:p>
                      <a:pPr>
                        <a:lnSpc>
                          <a:spcPct val="115000"/>
                        </a:lnSpc>
                        <a:spcAft>
                          <a:spcPts val="0"/>
                        </a:spcAft>
                      </a:pPr>
                      <a:r>
                        <a:rPr lang="uk-UA" sz="800">
                          <a:effectLst/>
                        </a:rPr>
                        <a:t>Питома вага населення, яке має вищу</a:t>
                      </a:r>
                      <a:br>
                        <a:rPr lang="uk-UA" sz="800">
                          <a:effectLst/>
                        </a:rPr>
                      </a:br>
                      <a:r>
                        <a:rPr lang="uk-UA" sz="800">
                          <a:effectLst/>
                        </a:rPr>
                        <a:t>освіту, % (25-64 роки), (X</a:t>
                      </a:r>
                      <a:r>
                        <a:rPr lang="uk-UA" sz="800" baseline="-25000">
                          <a:effectLst/>
                        </a:rPr>
                        <a:t>11</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b"/>
                </a:tc>
                <a:tc>
                  <a:txBody>
                    <a:bodyPr/>
                    <a:lstStyle/>
                    <a:p>
                      <a:pPr algn="ctr">
                        <a:lnSpc>
                          <a:spcPct val="115000"/>
                        </a:lnSpc>
                        <a:spcAft>
                          <a:spcPts val="0"/>
                        </a:spcAft>
                      </a:pPr>
                      <a:r>
                        <a:rPr lang="uk-UA" sz="800">
                          <a:effectLst/>
                        </a:rPr>
                        <a:t>38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28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35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50</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35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38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29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27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33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46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extLst>
                  <a:ext uri="{0D108BD9-81ED-4DB2-BD59-A6C34878D82A}">
                    <a16:rowId xmlns:a16="http://schemas.microsoft.com/office/drawing/2014/main" val="1790161116"/>
                  </a:ext>
                </a:extLst>
              </a:tr>
              <a:tr h="381318">
                <a:tc>
                  <a:txBody>
                    <a:bodyPr/>
                    <a:lstStyle/>
                    <a:p>
                      <a:pPr>
                        <a:lnSpc>
                          <a:spcPct val="115000"/>
                        </a:lnSpc>
                        <a:spcAft>
                          <a:spcPts val="0"/>
                        </a:spcAft>
                      </a:pPr>
                      <a:r>
                        <a:rPr lang="uk-UA" sz="800">
                          <a:effectLst/>
                        </a:rPr>
                        <a:t>Середньорічна кількість годин, відпрацьованим одним працівником, годин, (X</a:t>
                      </a:r>
                      <a:r>
                        <a:rPr lang="uk-UA" sz="800" baseline="-25000">
                          <a:effectLst/>
                        </a:rPr>
                        <a:t>12</a:t>
                      </a:r>
                      <a:r>
                        <a:rPr lang="uk-UA" sz="800">
                          <a:effectLst/>
                        </a:rPr>
                        <a:t>)</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b"/>
                </a:tc>
                <a:tc>
                  <a:txBody>
                    <a:bodyPr/>
                    <a:lstStyle/>
                    <a:p>
                      <a:pPr algn="ctr">
                        <a:lnSpc>
                          <a:spcPct val="115000"/>
                        </a:lnSpc>
                        <a:spcAft>
                          <a:spcPts val="0"/>
                        </a:spcAft>
                      </a:pPr>
                      <a:r>
                        <a:rPr lang="uk-UA" sz="800">
                          <a:effectLst/>
                        </a:rPr>
                        <a:t>1692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1665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1560</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1703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1875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1668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1494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1494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1834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1918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extLst>
                  <a:ext uri="{0D108BD9-81ED-4DB2-BD59-A6C34878D82A}">
                    <a16:rowId xmlns:a16="http://schemas.microsoft.com/office/drawing/2014/main" val="2789452079"/>
                  </a:ext>
                </a:extLst>
              </a:tr>
              <a:tr h="127106">
                <a:tc>
                  <a:txBody>
                    <a:bodyPr/>
                    <a:lstStyle/>
                    <a:p>
                      <a:pPr>
                        <a:lnSpc>
                          <a:spcPct val="115000"/>
                        </a:lnSpc>
                        <a:spcAft>
                          <a:spcPts val="0"/>
                        </a:spcAft>
                      </a:pPr>
                      <a:r>
                        <a:rPr lang="uk-UA" sz="800" dirty="0">
                          <a:effectLst/>
                        </a:rPr>
                        <a:t>Коефіцієнт Джині, (X</a:t>
                      </a:r>
                      <a:r>
                        <a:rPr lang="uk-UA" sz="800" baseline="-25000" dirty="0">
                          <a:effectLst/>
                        </a:rPr>
                        <a:t>13</a:t>
                      </a:r>
                      <a:r>
                        <a:rPr lang="uk-UA" sz="800" dirty="0">
                          <a:effectLst/>
                        </a:rPr>
                        <a:t>)</a:t>
                      </a:r>
                      <a:endParaRPr lang="ru-RU"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b"/>
                </a:tc>
                <a:tc>
                  <a:txBody>
                    <a:bodyPr/>
                    <a:lstStyle/>
                    <a:p>
                      <a:pPr algn="ctr">
                        <a:lnSpc>
                          <a:spcPct val="115000"/>
                        </a:lnSpc>
                        <a:spcAft>
                          <a:spcPts val="0"/>
                        </a:spcAft>
                      </a:pPr>
                      <a:r>
                        <a:rPr lang="uk-UA" sz="800">
                          <a:effectLst/>
                        </a:rPr>
                        <a:t>0,334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0,28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0,264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0,319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0,317</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0,264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0,309</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0,286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a:effectLst/>
                        </a:rPr>
                        <a:t>0,246</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tc>
                  <a:txBody>
                    <a:bodyPr/>
                    <a:lstStyle/>
                    <a:p>
                      <a:pPr algn="ctr">
                        <a:lnSpc>
                          <a:spcPct val="115000"/>
                        </a:lnSpc>
                        <a:spcAft>
                          <a:spcPts val="0"/>
                        </a:spcAft>
                      </a:pPr>
                      <a:r>
                        <a:rPr lang="uk-UA" sz="800" dirty="0">
                          <a:effectLst/>
                        </a:rPr>
                        <a:t>0,376</a:t>
                      </a:r>
                      <a:endParaRPr lang="ru-RU"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597" marR="51597" marT="0" marB="0" anchor="ctr"/>
                </a:tc>
                <a:extLst>
                  <a:ext uri="{0D108BD9-81ED-4DB2-BD59-A6C34878D82A}">
                    <a16:rowId xmlns:a16="http://schemas.microsoft.com/office/drawing/2014/main" val="197651803"/>
                  </a:ext>
                </a:extLst>
              </a:tr>
            </a:tbl>
          </a:graphicData>
        </a:graphic>
      </p:graphicFrame>
      <p:sp>
        <p:nvSpPr>
          <p:cNvPr id="5" name="Rectangle 1"/>
          <p:cNvSpPr>
            <a:spLocks noChangeArrowheads="1"/>
          </p:cNvSpPr>
          <p:nvPr/>
        </p:nvSpPr>
        <p:spPr bwMode="auto">
          <a:xfrm>
            <a:off x="-127000" y="5536307"/>
            <a:ext cx="11934806"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pPr>
            <a:endParaRPr kumimoji="0" lang="uk-UA" altLang="ru-RU" sz="13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uk-UA" altLang="ru-RU" sz="13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uk-UA" altLang="ru-RU" sz="13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Примітка:</a:t>
            </a:r>
            <a:r>
              <a:rPr kumimoji="0" lang="uk-UA" altLang="ru-RU" sz="1300" b="0" i="1"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таблицю не ввійшли дані по таким країнам, як: </a:t>
            </a:r>
            <a:r>
              <a:rPr kumimoji="0" lang="uk-UA" altLang="ru-RU" sz="13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Італія, Японія, Нідерланди, Польща, Португалія, Іспанія, Швеція, Швейцарія, Туреччина, Англія, США.</a:t>
            </a:r>
            <a:endParaRPr kumimoji="0" lang="uk-UA" altLang="ru-RU" sz="1300" b="0" i="0" u="none" strike="noStrike" cap="none" normalizeH="0" baseline="0" dirty="0" smtClean="0">
              <a:ln>
                <a:noFill/>
              </a:ln>
              <a:solidFill>
                <a:schemeClr val="tx1"/>
              </a:solidFill>
              <a:effectLst/>
              <a:ea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uk-UA" altLang="ru-RU" sz="1300" b="0" i="0" u="none" strike="noStrike" cap="none" normalizeH="0" baseline="0" dirty="0" smtClean="0">
                <a:ln>
                  <a:noFill/>
                </a:ln>
                <a:solidFill>
                  <a:schemeClr val="tx1"/>
                </a:solidFill>
                <a:effectLst/>
                <a:ea typeface="Times New Roman" panose="02020603050405020304" pitchFamily="18" charset="0"/>
              </a:rPr>
              <a:t/>
            </a:r>
            <a:br>
              <a:rPr kumimoji="0" lang="uk-UA" altLang="ru-RU" sz="1300" b="0" i="0" u="none" strike="noStrike" cap="none" normalizeH="0" baseline="0" dirty="0" smtClean="0">
                <a:ln>
                  <a:noFill/>
                </a:ln>
                <a:solidFill>
                  <a:schemeClr val="tx1"/>
                </a:solidFill>
                <a:effectLst/>
                <a:ea typeface="Times New Roman" panose="02020603050405020304" pitchFamily="18" charset="0"/>
              </a:rPr>
            </a:br>
            <a:endParaRPr kumimoji="0" lang="uk-UA" altLang="ru-RU" sz="1300" b="0" i="0" u="none" strike="noStrike" cap="none" normalizeH="0" baseline="0" dirty="0" smtClean="0">
              <a:ln>
                <a:noFill/>
              </a:ln>
              <a:solidFill>
                <a:schemeClr val="tx1"/>
              </a:solidFill>
              <a:effectLst/>
            </a:endParaRPr>
          </a:p>
        </p:txBody>
      </p:sp>
      <mc:AlternateContent xmlns:mc="http://schemas.openxmlformats.org/markup-compatibility/2006" xmlns:a14="http://schemas.microsoft.com/office/drawing/2010/main">
        <mc:Choice Requires="a14">
          <p:sp>
            <p:nvSpPr>
              <p:cNvPr id="6" name="Rectangle 1"/>
              <p:cNvSpPr>
                <a:spLocks noChangeArrowheads="1"/>
              </p:cNvSpPr>
              <p:nvPr/>
            </p:nvSpPr>
            <p:spPr bwMode="auto">
              <a:xfrm>
                <a:off x="-127000" y="6239209"/>
                <a:ext cx="12214180"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lang="uk-UA" sz="1300" b="1" i="1">
                          <a:latin typeface="Cambria Math" panose="02040503050406030204" pitchFamily="18" charset="0"/>
                        </a:rPr>
                        <m:t>𝐘</m:t>
                      </m:r>
                      <m:r>
                        <a:rPr lang="uk-UA" sz="1300" b="1">
                          <a:latin typeface="Cambria Math" panose="02040503050406030204" pitchFamily="18" charset="0"/>
                        </a:rPr>
                        <m:t>=</m:t>
                      </m:r>
                      <m:r>
                        <a:rPr lang="uk-UA" sz="1300" b="1" i="1">
                          <a:latin typeface="Cambria Math" panose="02040503050406030204" pitchFamily="18" charset="0"/>
                        </a:rPr>
                        <m:t>−</m:t>
                      </m:r>
                      <m:r>
                        <a:rPr lang="uk-UA" sz="1300" b="1" i="1">
                          <a:latin typeface="Cambria Math" panose="02040503050406030204" pitchFamily="18" charset="0"/>
                        </a:rPr>
                        <m:t>𝟏𝟐</m:t>
                      </m:r>
                      <m:r>
                        <a:rPr lang="uk-UA" sz="1300" b="1">
                          <a:latin typeface="Cambria Math" panose="02040503050406030204" pitchFamily="18" charset="0"/>
                        </a:rPr>
                        <m:t>,</m:t>
                      </m:r>
                      <m:r>
                        <a:rPr lang="uk-UA" sz="1300" b="1" i="1">
                          <a:latin typeface="Cambria Math" panose="02040503050406030204" pitchFamily="18" charset="0"/>
                        </a:rPr>
                        <m:t>𝟕𝟕𝟖𝟔</m:t>
                      </m:r>
                      <m:r>
                        <a:rPr lang="uk-UA" sz="1300" b="1" i="1">
                          <a:latin typeface="Cambria Math" panose="02040503050406030204" pitchFamily="18" charset="0"/>
                        </a:rPr>
                        <m:t>−</m:t>
                      </m:r>
                      <m:sSub>
                        <m:sSubPr>
                          <m:ctrlPr>
                            <a:rPr lang="ru-RU" sz="1300" b="1" i="1">
                              <a:latin typeface="Cambria Math" panose="02040503050406030204" pitchFamily="18" charset="0"/>
                            </a:rPr>
                          </m:ctrlPr>
                        </m:sSubPr>
                        <m:e>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𝟑𝟔</m:t>
                          </m:r>
                          <m:r>
                            <a:rPr lang="en-US" sz="1300" b="1" i="1">
                              <a:latin typeface="Cambria Math" panose="02040503050406030204" pitchFamily="18" charset="0"/>
                            </a:rPr>
                            <m:t>𝒙</m:t>
                          </m:r>
                        </m:e>
                        <m:sub>
                          <m:r>
                            <a:rPr lang="uk-UA" sz="1300" b="1" i="1">
                              <a:latin typeface="Cambria Math" panose="02040503050406030204" pitchFamily="18" charset="0"/>
                            </a:rPr>
                            <m:t>𝟏</m:t>
                          </m:r>
                        </m:sub>
                      </m:sSub>
                      <m:r>
                        <a:rPr lang="uk-UA" sz="1300" b="1" i="1">
                          <a:latin typeface="Cambria Math" panose="02040503050406030204" pitchFamily="18" charset="0"/>
                        </a:rPr>
                        <m:t>−</m:t>
                      </m:r>
                      <m:r>
                        <a:rPr lang="uk-UA" sz="1300" b="1">
                          <a:latin typeface="Cambria Math" panose="02040503050406030204" pitchFamily="18" charset="0"/>
                        </a:rPr>
                        <m:t> </m:t>
                      </m:r>
                      <m:sSub>
                        <m:sSubPr>
                          <m:ctrlPr>
                            <a:rPr lang="ru-RU" sz="1300" b="1" i="1">
                              <a:latin typeface="Cambria Math" panose="02040503050406030204" pitchFamily="18" charset="0"/>
                            </a:rPr>
                          </m:ctrlPr>
                        </m:sSubPr>
                        <m:e>
                          <m:r>
                            <a:rPr lang="uk-UA" sz="1300" b="1" i="1">
                              <a:latin typeface="Cambria Math" panose="02040503050406030204" pitchFamily="18" charset="0"/>
                            </a:rPr>
                            <m:t>𝟑</m:t>
                          </m:r>
                          <m:r>
                            <a:rPr lang="uk-UA" sz="1300" b="1">
                              <a:latin typeface="Cambria Math" panose="02040503050406030204" pitchFamily="18" charset="0"/>
                            </a:rPr>
                            <m:t>,</m:t>
                          </m:r>
                          <m:r>
                            <a:rPr lang="uk-UA" sz="1300" b="1" i="1">
                              <a:latin typeface="Cambria Math" panose="02040503050406030204" pitchFamily="18" charset="0"/>
                            </a:rPr>
                            <m:t>𝟏𝟑</m:t>
                          </m:r>
                          <m:r>
                            <a:rPr lang="uk-UA" sz="1300" b="1" i="1">
                              <a:latin typeface="Cambria Math" panose="02040503050406030204" pitchFamily="18" charset="0"/>
                            </a:rPr>
                            <m:t>𝒙</m:t>
                          </m:r>
                        </m:e>
                        <m:sub>
                          <m:r>
                            <a:rPr lang="uk-UA" sz="1300" b="1" i="1">
                              <a:latin typeface="Cambria Math" panose="02040503050406030204" pitchFamily="18" charset="0"/>
                            </a:rPr>
                            <m:t>𝟐</m:t>
                          </m:r>
                        </m:sub>
                      </m:sSub>
                      <m:r>
                        <a:rPr lang="uk-UA" sz="1300" b="1" i="1">
                          <a:latin typeface="Cambria Math" panose="02040503050406030204" pitchFamily="18" charset="0"/>
                        </a:rPr>
                        <m:t>−</m:t>
                      </m:r>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𝟏𝟏</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𝟑</m:t>
                          </m:r>
                        </m:sub>
                      </m:sSub>
                      <m:r>
                        <a:rPr lang="uk-UA" sz="1300" b="1" i="1">
                          <a:latin typeface="Cambria Math" panose="02040503050406030204" pitchFamily="18" charset="0"/>
                        </a:rPr>
                        <m:t>−</m:t>
                      </m:r>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𝟑𝟕</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𝟒</m:t>
                          </m:r>
                        </m:sub>
                      </m:sSub>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𝟎𝟓</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𝟓</m:t>
                          </m:r>
                        </m:sub>
                      </m:sSub>
                      <m:r>
                        <a:rPr lang="uk-UA" sz="1300" b="1">
                          <a:latin typeface="Cambria Math" panose="02040503050406030204" pitchFamily="18" charset="0"/>
                        </a:rPr>
                        <m:t>+ </m:t>
                      </m:r>
                      <m:r>
                        <a:rPr lang="uk-UA" sz="1300" b="1" i="1">
                          <a:latin typeface="Cambria Math" panose="02040503050406030204" pitchFamily="18" charset="0"/>
                        </a:rPr>
                        <m:t>𝟏</m:t>
                      </m:r>
                      <m:r>
                        <a:rPr lang="uk-UA" sz="1300" b="1">
                          <a:latin typeface="Cambria Math" panose="02040503050406030204" pitchFamily="18" charset="0"/>
                        </a:rPr>
                        <m:t>,</m:t>
                      </m:r>
                      <m:r>
                        <a:rPr lang="uk-UA" sz="1300" b="1" i="1">
                          <a:latin typeface="Cambria Math" panose="02040503050406030204" pitchFamily="18" charset="0"/>
                        </a:rPr>
                        <m:t>𝟏𝟏</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𝟔</m:t>
                          </m:r>
                        </m:sub>
                      </m:sSub>
                      <m:r>
                        <a:rPr lang="uk-UA" sz="1300" b="1" i="1">
                          <a:latin typeface="Cambria Math" panose="02040503050406030204" pitchFamily="18" charset="0"/>
                        </a:rPr>
                        <m:t>−</m:t>
                      </m:r>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𝟑𝟑</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𝟕</m:t>
                          </m:r>
                        </m:sub>
                      </m:sSub>
                      <m:r>
                        <a:rPr lang="uk-UA" sz="1300" b="1">
                          <a:latin typeface="Cambria Math" panose="02040503050406030204" pitchFamily="18" charset="0"/>
                        </a:rPr>
                        <m:t>+</m:t>
                      </m:r>
                      <m:r>
                        <a:rPr lang="uk-UA" sz="1300" b="1" i="1">
                          <a:latin typeface="Cambria Math" panose="02040503050406030204" pitchFamily="18" charset="0"/>
                        </a:rPr>
                        <m:t>𝟏</m:t>
                      </m:r>
                      <m:r>
                        <a:rPr lang="uk-UA" sz="1300" b="1">
                          <a:latin typeface="Cambria Math" panose="02040503050406030204" pitchFamily="18" charset="0"/>
                        </a:rPr>
                        <m:t>,</m:t>
                      </m:r>
                      <m:r>
                        <a:rPr lang="uk-UA" sz="1300" b="1" i="1">
                          <a:latin typeface="Cambria Math" panose="02040503050406030204" pitchFamily="18" charset="0"/>
                        </a:rPr>
                        <m:t>𝟎𝟏</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𝟖</m:t>
                          </m:r>
                        </m:sub>
                      </m:sSub>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𝟎𝟓</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𝟗</m:t>
                          </m:r>
                        </m:sub>
                      </m:sSub>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𝟎𝟎𝟎𝟖</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𝟏𝟎</m:t>
                          </m:r>
                        </m:sub>
                      </m:sSub>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𝟑𝟗</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𝟏𝟏</m:t>
                          </m:r>
                        </m:sub>
                      </m:sSub>
                      <m:r>
                        <a:rPr lang="uk-UA" sz="1300" b="1" i="1">
                          <a:latin typeface="Cambria Math" panose="02040503050406030204" pitchFamily="18" charset="0"/>
                        </a:rPr>
                        <m:t>−</m:t>
                      </m:r>
                      <m:r>
                        <a:rPr lang="uk-UA" sz="1300" b="1">
                          <a:latin typeface="Cambria Math" panose="02040503050406030204" pitchFamily="18" charset="0"/>
                        </a:rPr>
                        <m:t> </m:t>
                      </m:r>
                      <m:r>
                        <a:rPr lang="uk-UA" sz="1300" b="1" i="1">
                          <a:latin typeface="Cambria Math" panose="02040503050406030204" pitchFamily="18" charset="0"/>
                        </a:rPr>
                        <m:t>𝟎</m:t>
                      </m:r>
                      <m:r>
                        <a:rPr lang="uk-UA" sz="1300" b="1">
                          <a:latin typeface="Cambria Math" panose="02040503050406030204" pitchFamily="18" charset="0"/>
                        </a:rPr>
                        <m:t>,</m:t>
                      </m:r>
                      <m:r>
                        <a:rPr lang="uk-UA" sz="1300" b="1" i="1">
                          <a:latin typeface="Cambria Math" panose="02040503050406030204" pitchFamily="18" charset="0"/>
                        </a:rPr>
                        <m:t>𝟎𝟎𝟑𝟒</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𝟏𝟐</m:t>
                          </m:r>
                        </m:sub>
                      </m:sSub>
                      <m:r>
                        <a:rPr lang="uk-UA" sz="1300" b="1" i="1">
                          <a:latin typeface="Cambria Math" panose="02040503050406030204" pitchFamily="18" charset="0"/>
                        </a:rPr>
                        <m:t>−</m:t>
                      </m:r>
                      <m:r>
                        <a:rPr lang="uk-UA" sz="1300" b="1">
                          <a:latin typeface="Cambria Math" panose="02040503050406030204" pitchFamily="18" charset="0"/>
                        </a:rPr>
                        <m:t> </m:t>
                      </m:r>
                      <m:r>
                        <a:rPr lang="uk-UA" sz="1300" b="1" i="1">
                          <a:latin typeface="Cambria Math" panose="02040503050406030204" pitchFamily="18" charset="0"/>
                        </a:rPr>
                        <m:t>𝟓𝟕</m:t>
                      </m:r>
                      <m:r>
                        <a:rPr lang="uk-UA" sz="1300" b="1">
                          <a:latin typeface="Cambria Math" panose="02040503050406030204" pitchFamily="18" charset="0"/>
                        </a:rPr>
                        <m:t>,</m:t>
                      </m:r>
                      <m:r>
                        <a:rPr lang="uk-UA" sz="1300" b="1" i="1">
                          <a:latin typeface="Cambria Math" panose="02040503050406030204" pitchFamily="18" charset="0"/>
                        </a:rPr>
                        <m:t>𝟑𝟓</m:t>
                      </m:r>
                      <m:sSub>
                        <m:sSubPr>
                          <m:ctrlPr>
                            <a:rPr lang="ru-RU" sz="1300" b="1" i="1">
                              <a:latin typeface="Cambria Math" panose="02040503050406030204" pitchFamily="18" charset="0"/>
                            </a:rPr>
                          </m:ctrlPr>
                        </m:sSubPr>
                        <m:e>
                          <m:r>
                            <a:rPr lang="uk-UA" sz="1300" b="1" i="1">
                              <a:latin typeface="Cambria Math" panose="02040503050406030204" pitchFamily="18" charset="0"/>
                            </a:rPr>
                            <m:t>𝒙</m:t>
                          </m:r>
                        </m:e>
                        <m:sub>
                          <m:r>
                            <a:rPr lang="uk-UA" sz="1300" b="1" i="1">
                              <a:latin typeface="Cambria Math" panose="02040503050406030204" pitchFamily="18" charset="0"/>
                            </a:rPr>
                            <m:t>𝟏𝟑</m:t>
                          </m:r>
                        </m:sub>
                      </m:sSub>
                      <m:r>
                        <a:rPr lang="uk-UA" sz="1300" b="1">
                          <a:latin typeface="Cambria Math" panose="02040503050406030204" pitchFamily="18" charset="0"/>
                        </a:rPr>
                        <m:t>.</m:t>
                      </m:r>
                    </m:oMath>
                  </m:oMathPara>
                </a14:m>
                <a:endParaRPr lang="ru-RU" sz="1300" b="1" dirty="0">
                  <a:latin typeface="Times New Roman" panose="02020603050405020304" pitchFamily="18" charset="0"/>
                  <a:cs typeface="Times New Roman" panose="02020603050405020304" pitchFamily="18" charset="0"/>
                </a:endParaRPr>
              </a:p>
              <a:p>
                <a:r>
                  <a:rPr lang="uk-UA" sz="1400" b="1" dirty="0">
                    <a:latin typeface="Times New Roman" panose="02020603050405020304" pitchFamily="18" charset="0"/>
                    <a:cs typeface="Times New Roman" panose="02020603050405020304" pitchFamily="18" charset="0"/>
                  </a:rPr>
                  <a:t> </a:t>
                </a:r>
                <a:endParaRPr lang="ru-RU" sz="1400" b="1" dirty="0">
                  <a:latin typeface="Times New Roman" panose="02020603050405020304" pitchFamily="18" charset="0"/>
                  <a:cs typeface="Times New Roman" panose="02020603050405020304" pitchFamily="18" charset="0"/>
                </a:endParaRPr>
              </a:p>
            </p:txBody>
          </p:sp>
        </mc:Choice>
        <mc:Fallback xmlns="">
          <p:sp>
            <p:nvSpPr>
              <p:cNvPr id="6" name="Rectangle 1"/>
              <p:cNvSpPr>
                <a:spLocks noRot="1" noChangeAspect="1" noMove="1" noResize="1" noEditPoints="1" noAdjustHandles="1" noChangeArrowheads="1" noChangeShapeType="1" noTextEdit="1"/>
              </p:cNvSpPr>
              <p:nvPr/>
            </p:nvSpPr>
            <p:spPr bwMode="auto">
              <a:xfrm>
                <a:off x="-127000" y="6239209"/>
                <a:ext cx="12214180"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7" name="Номер слайда 6"/>
          <p:cNvSpPr>
            <a:spLocks noGrp="1"/>
          </p:cNvSpPr>
          <p:nvPr>
            <p:ph type="sldNum" sz="quarter" idx="12"/>
          </p:nvPr>
        </p:nvSpPr>
        <p:spPr>
          <a:xfrm>
            <a:off x="9207500" y="215897"/>
            <a:ext cx="2743200" cy="365125"/>
          </a:xfrm>
        </p:spPr>
        <p:txBody>
          <a:bodyPr/>
          <a:lstStyle/>
          <a:p>
            <a:fld id="{99919A6F-98A8-4DF1-BAE5-73F29083EC29}" type="slidenum">
              <a:rPr lang="ru-RU" sz="1600" b="1" smtClean="0">
                <a:latin typeface="Arial Black" panose="020B0A04020102020204" pitchFamily="34" charset="0"/>
              </a:rPr>
              <a:t>11</a:t>
            </a:fld>
            <a:endParaRPr lang="ru-RU" sz="1600" b="1" dirty="0">
              <a:latin typeface="Arial Black" panose="020B0A04020102020204" pitchFamily="34"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219534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9222" y="475086"/>
            <a:ext cx="10515600" cy="409575"/>
          </a:xfrm>
        </p:spPr>
        <p:txBody>
          <a:bodyPr>
            <a:normAutofit fontScale="90000"/>
          </a:bodyPr>
          <a:lstStyle/>
          <a:p>
            <a:pPr algn="ctr"/>
            <a:r>
              <a:rPr lang="uk-UA" sz="1800" b="1" dirty="0" smtClean="0">
                <a:latin typeface="Times New Roman" panose="02020603050405020304" pitchFamily="18" charset="0"/>
                <a:cs typeface="Times New Roman" panose="02020603050405020304" pitchFamily="18" charset="0"/>
              </a:rPr>
              <a:t>ПРОГНОЗУВАННЯ РІВНЯ ЗДОРОВ’Я НАСЕЛЕННЯ ПРАЦЕЗДАТНОГО ВІКУ В УКРАЇНІ ЗАЛЕЖНО ВІД ПОБУДОВАНОЇ МАТЕМАТИЧНОЇ </a:t>
            </a:r>
            <a:r>
              <a:rPr lang="uk-UA" sz="1800" b="1" dirty="0" smtClean="0">
                <a:latin typeface="Times New Roman" panose="02020603050405020304" pitchFamily="18" charset="0"/>
                <a:cs typeface="Times New Roman" panose="02020603050405020304" pitchFamily="18" charset="0"/>
              </a:rPr>
              <a:t>МОДЕЛІ (дані за 2013 рік)</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386719810"/>
              </p:ext>
            </p:extLst>
          </p:nvPr>
        </p:nvGraphicFramePr>
        <p:xfrm>
          <a:off x="2998264" y="1083279"/>
          <a:ext cx="6195469" cy="5357861"/>
        </p:xfrm>
        <a:graphic>
          <a:graphicData uri="http://schemas.openxmlformats.org/drawingml/2006/table">
            <a:tbl>
              <a:tblPr firstRow="1" firstCol="1" bandRow="1">
                <a:tableStyleId>{5940675A-B579-460E-94D1-54222C63F5DA}</a:tableStyleId>
              </a:tblPr>
              <a:tblGrid>
                <a:gridCol w="2626950">
                  <a:extLst>
                    <a:ext uri="{9D8B030D-6E8A-4147-A177-3AD203B41FA5}">
                      <a16:colId xmlns:a16="http://schemas.microsoft.com/office/drawing/2014/main" val="3239510882"/>
                    </a:ext>
                  </a:extLst>
                </a:gridCol>
                <a:gridCol w="867437">
                  <a:extLst>
                    <a:ext uri="{9D8B030D-6E8A-4147-A177-3AD203B41FA5}">
                      <a16:colId xmlns:a16="http://schemas.microsoft.com/office/drawing/2014/main" val="4091588776"/>
                    </a:ext>
                  </a:extLst>
                </a:gridCol>
                <a:gridCol w="704063">
                  <a:extLst>
                    <a:ext uri="{9D8B030D-6E8A-4147-A177-3AD203B41FA5}">
                      <a16:colId xmlns:a16="http://schemas.microsoft.com/office/drawing/2014/main" val="1145571743"/>
                    </a:ext>
                  </a:extLst>
                </a:gridCol>
                <a:gridCol w="766301">
                  <a:extLst>
                    <a:ext uri="{9D8B030D-6E8A-4147-A177-3AD203B41FA5}">
                      <a16:colId xmlns:a16="http://schemas.microsoft.com/office/drawing/2014/main" val="280719570"/>
                    </a:ext>
                  </a:extLst>
                </a:gridCol>
                <a:gridCol w="1194835">
                  <a:extLst>
                    <a:ext uri="{9D8B030D-6E8A-4147-A177-3AD203B41FA5}">
                      <a16:colId xmlns:a16="http://schemas.microsoft.com/office/drawing/2014/main" val="2482627160"/>
                    </a:ext>
                  </a:extLst>
                </a:gridCol>
                <a:gridCol w="35883">
                  <a:extLst>
                    <a:ext uri="{9D8B030D-6E8A-4147-A177-3AD203B41FA5}">
                      <a16:colId xmlns:a16="http://schemas.microsoft.com/office/drawing/2014/main" val="951533308"/>
                    </a:ext>
                  </a:extLst>
                </a:gridCol>
              </a:tblGrid>
              <a:tr h="686597">
                <a:tc>
                  <a:txBody>
                    <a:bodyPr/>
                    <a:lstStyle/>
                    <a:p>
                      <a:pPr algn="ctr">
                        <a:lnSpc>
                          <a:spcPct val="130000"/>
                        </a:lnSpc>
                        <a:spcAft>
                          <a:spcPts val="0"/>
                        </a:spcAft>
                      </a:pPr>
                      <a:r>
                        <a:rPr lang="uk-UA" sz="800" dirty="0">
                          <a:effectLst/>
                        </a:rPr>
                        <a:t>Назва фактору</a:t>
                      </a:r>
                      <a:endParaRPr lang="ru-RU" sz="900" dirty="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Позначення фактору</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Значення факторної моделі</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15000"/>
                        </a:lnSpc>
                        <a:spcAft>
                          <a:spcPts val="0"/>
                        </a:spcAft>
                      </a:pPr>
                      <a:r>
                        <a:rPr lang="uk-UA" sz="800">
                          <a:effectLst/>
                        </a:rPr>
                        <a:t>Вихідні параметри</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ctr"/>
                </a:tc>
                <a:tc gridSpan="2">
                  <a:txBody>
                    <a:bodyPr/>
                    <a:lstStyle/>
                    <a:p>
                      <a:pPr algn="ctr">
                        <a:lnSpc>
                          <a:spcPct val="115000"/>
                        </a:lnSpc>
                        <a:spcAft>
                          <a:spcPts val="0"/>
                        </a:spcAft>
                      </a:pPr>
                      <a:r>
                        <a:rPr lang="uk-UA" sz="800" dirty="0">
                          <a:effectLst/>
                        </a:rPr>
                        <a:t>Прогнозне значення рівня </a:t>
                      </a:r>
                      <a:r>
                        <a:rPr lang="uk-UA" sz="800" dirty="0" smtClean="0">
                          <a:effectLst/>
                        </a:rPr>
                        <a:t>здоров’я</a:t>
                      </a:r>
                      <a:endParaRPr lang="ru-RU"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ctr"/>
                </a:tc>
                <a:tc hMerge="1">
                  <a:txBody>
                    <a:bodyPr/>
                    <a:lstStyle/>
                    <a:p>
                      <a:endParaRPr lang="ru-RU"/>
                    </a:p>
                  </a:txBody>
                  <a:tcPr/>
                </a:tc>
                <a:extLst>
                  <a:ext uri="{0D108BD9-81ED-4DB2-BD59-A6C34878D82A}">
                    <a16:rowId xmlns:a16="http://schemas.microsoft.com/office/drawing/2014/main" val="1910050597"/>
                  </a:ext>
                </a:extLst>
              </a:tr>
              <a:tr h="344356">
                <a:tc>
                  <a:txBody>
                    <a:bodyPr/>
                    <a:lstStyle/>
                    <a:p>
                      <a:pPr>
                        <a:lnSpc>
                          <a:spcPct val="115000"/>
                        </a:lnSpc>
                        <a:spcAft>
                          <a:spcPts val="0"/>
                        </a:spcAft>
                      </a:pPr>
                      <a:r>
                        <a:rPr lang="uk-UA" sz="800">
                          <a:effectLst/>
                        </a:rPr>
                        <a:t>1. Рівень споживання алкоголю на душу населення, літрів, 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15000"/>
                        </a:lnSpc>
                        <a:spcAft>
                          <a:spcPts val="0"/>
                        </a:spcAft>
                      </a:pPr>
                      <a:r>
                        <a:rPr lang="uk-UA" sz="800">
                          <a:effectLst/>
                        </a:rPr>
                        <a:t>Х</a:t>
                      </a:r>
                      <a:r>
                        <a:rPr lang="uk-UA" sz="800" baseline="-25000">
                          <a:effectLst/>
                        </a:rPr>
                        <a:t>1</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-0,36</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8,44</a:t>
                      </a:r>
                      <a:endParaRPr lang="ru-RU" sz="900">
                        <a:effectLst/>
                        <a:latin typeface="Times New Roman" panose="02020603050405020304" pitchFamily="18" charset="0"/>
                        <a:ea typeface="Times New Roman" panose="02020603050405020304" pitchFamily="18" charset="0"/>
                      </a:endParaRPr>
                    </a:p>
                  </a:txBody>
                  <a:tcPr marL="12891" marR="0" marT="0" marB="0" anchor="ctr"/>
                </a:tc>
                <a:tc rowSpan="3" gridSpan="2">
                  <a:txBody>
                    <a:bodyPr/>
                    <a:lstStyle/>
                    <a:p>
                      <a:pPr algn="ctr">
                        <a:lnSpc>
                          <a:spcPct val="130000"/>
                        </a:lnSpc>
                        <a:spcAft>
                          <a:spcPts val="0"/>
                        </a:spcAft>
                      </a:pPr>
                      <a:r>
                        <a:rPr lang="uk-UA" sz="800">
                          <a:effectLst/>
                        </a:rPr>
                        <a:t>79,88%</a:t>
                      </a:r>
                      <a:endParaRPr lang="ru-RU" sz="900">
                        <a:effectLst/>
                        <a:latin typeface="Times New Roman" panose="02020603050405020304" pitchFamily="18" charset="0"/>
                        <a:ea typeface="Times New Roman" panose="02020603050405020304" pitchFamily="18" charset="0"/>
                      </a:endParaRPr>
                    </a:p>
                  </a:txBody>
                  <a:tcPr marL="12891" marR="0" marT="0" marB="0" anchor="ctr"/>
                </a:tc>
                <a:tc rowSpan="3" hMerge="1">
                  <a:txBody>
                    <a:bodyPr/>
                    <a:lstStyle/>
                    <a:p>
                      <a:endParaRPr lang="ru-RU"/>
                    </a:p>
                  </a:txBody>
                  <a:tcPr/>
                </a:tc>
                <a:extLst>
                  <a:ext uri="{0D108BD9-81ED-4DB2-BD59-A6C34878D82A}">
                    <a16:rowId xmlns:a16="http://schemas.microsoft.com/office/drawing/2014/main" val="397817632"/>
                  </a:ext>
                </a:extLst>
              </a:tr>
              <a:tr h="344356">
                <a:tc>
                  <a:txBody>
                    <a:bodyPr/>
                    <a:lstStyle/>
                    <a:p>
                      <a:pPr>
                        <a:lnSpc>
                          <a:spcPct val="115000"/>
                        </a:lnSpc>
                        <a:spcAft>
                          <a:spcPts val="0"/>
                        </a:spcAft>
                      </a:pPr>
                      <a:r>
                        <a:rPr lang="uk-UA" sz="800">
                          <a:effectLst/>
                        </a:rPr>
                        <a:t>2. Наявність цукру в крові, % населення, 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15000"/>
                        </a:lnSpc>
                        <a:spcAft>
                          <a:spcPts val="0"/>
                        </a:spcAft>
                      </a:pPr>
                      <a:r>
                        <a:rPr lang="uk-UA" sz="800">
                          <a:effectLst/>
                        </a:rPr>
                        <a:t>Х</a:t>
                      </a:r>
                      <a:r>
                        <a:rPr lang="uk-UA" sz="800" baseline="-25000">
                          <a:effectLst/>
                        </a:rPr>
                        <a:t>2</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-3,13</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8,6</a:t>
                      </a:r>
                      <a:endParaRPr lang="ru-RU" sz="900">
                        <a:effectLst/>
                        <a:latin typeface="Times New Roman" panose="02020603050405020304" pitchFamily="18" charset="0"/>
                        <a:ea typeface="Times New Roman" panose="02020603050405020304" pitchFamily="18" charset="0"/>
                      </a:endParaRPr>
                    </a:p>
                  </a:txBody>
                  <a:tcPr marL="12891" marR="0" marT="0" marB="0" anchor="ct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2696957091"/>
                  </a:ext>
                </a:extLst>
              </a:tr>
              <a:tr h="344356">
                <a:tc>
                  <a:txBody>
                    <a:bodyPr/>
                    <a:lstStyle/>
                    <a:p>
                      <a:pPr>
                        <a:lnSpc>
                          <a:spcPct val="115000"/>
                        </a:lnSpc>
                        <a:spcAft>
                          <a:spcPts val="0"/>
                        </a:spcAft>
                      </a:pPr>
                      <a:r>
                        <a:rPr lang="uk-UA" sz="800">
                          <a:effectLst/>
                        </a:rPr>
                        <a:t>3. Підвищений артеріальний тиск, %  населення, 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15000"/>
                        </a:lnSpc>
                        <a:spcAft>
                          <a:spcPts val="0"/>
                        </a:spcAft>
                      </a:pPr>
                      <a:r>
                        <a:rPr lang="uk-UA" sz="800">
                          <a:effectLst/>
                        </a:rPr>
                        <a:t>Х</a:t>
                      </a:r>
                      <a:r>
                        <a:rPr lang="uk-UA" sz="800" baseline="-25000">
                          <a:effectLst/>
                        </a:rPr>
                        <a:t>3</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-0,11</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35,2</a:t>
                      </a:r>
                      <a:endParaRPr lang="ru-RU" sz="900">
                        <a:effectLst/>
                        <a:latin typeface="Times New Roman" panose="02020603050405020304" pitchFamily="18" charset="0"/>
                        <a:ea typeface="Times New Roman" panose="02020603050405020304" pitchFamily="18" charset="0"/>
                      </a:endParaRPr>
                    </a:p>
                  </a:txBody>
                  <a:tcPr marL="12891" marR="0" marT="0" marB="0" anchor="ct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3487033302"/>
                  </a:ext>
                </a:extLst>
              </a:tr>
              <a:tr h="344356">
                <a:tc>
                  <a:txBody>
                    <a:bodyPr/>
                    <a:lstStyle/>
                    <a:p>
                      <a:pPr>
                        <a:lnSpc>
                          <a:spcPct val="115000"/>
                        </a:lnSpc>
                        <a:spcAft>
                          <a:spcPts val="0"/>
                        </a:spcAft>
                      </a:pPr>
                      <a:r>
                        <a:rPr lang="uk-UA" sz="800">
                          <a:effectLst/>
                        </a:rPr>
                        <a:t>4. Рівень холестерину, що перевищує </a:t>
                      </a:r>
                      <a:br>
                        <a:rPr lang="uk-UA" sz="800">
                          <a:effectLst/>
                        </a:rPr>
                      </a:br>
                      <a:r>
                        <a:rPr lang="uk-UA" sz="800">
                          <a:effectLst/>
                        </a:rPr>
                        <a:t>норму, % населення, 25+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15000"/>
                        </a:lnSpc>
                        <a:spcAft>
                          <a:spcPts val="0"/>
                        </a:spcAft>
                      </a:pPr>
                      <a:r>
                        <a:rPr lang="uk-UA" sz="800">
                          <a:effectLst/>
                        </a:rPr>
                        <a:t>Х</a:t>
                      </a:r>
                      <a:r>
                        <a:rPr lang="uk-UA" sz="800" baseline="-25000">
                          <a:effectLst/>
                        </a:rPr>
                        <a:t>4</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-0,37</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44,4</a:t>
                      </a:r>
                      <a:endParaRPr lang="ru-RU" sz="900">
                        <a:effectLst/>
                        <a:latin typeface="Times New Roman" panose="02020603050405020304" pitchFamily="18" charset="0"/>
                        <a:ea typeface="Times New Roman" panose="02020603050405020304" pitchFamily="18" charset="0"/>
                      </a:endParaRPr>
                    </a:p>
                  </a:txBody>
                  <a:tcPr marL="12891" marR="0" marT="0" marB="0" anchor="ctr"/>
                </a:tc>
                <a:tc rowSpan="10">
                  <a:txBody>
                    <a:bodyPr/>
                    <a:lstStyle/>
                    <a:p>
                      <a:endParaRPr lang="ru-RU" sz="700">
                        <a:effectLst/>
                        <a:latin typeface="Times New Roman" panose="02020603050405020304" pitchFamily="18" charset="0"/>
                        <a:ea typeface="Times New Roman" panose="02020603050405020304" pitchFamily="18" charset="0"/>
                      </a:endParaRPr>
                    </a:p>
                  </a:txBody>
                  <a:tcPr marL="49723" marR="49723" marT="0" marB="0" anchor="ct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53001285"/>
                  </a:ext>
                </a:extLst>
              </a:tr>
              <a:tr h="344356">
                <a:tc>
                  <a:txBody>
                    <a:bodyPr/>
                    <a:lstStyle/>
                    <a:p>
                      <a:pPr>
                        <a:lnSpc>
                          <a:spcPct val="115000"/>
                        </a:lnSpc>
                        <a:spcAft>
                          <a:spcPts val="0"/>
                        </a:spcAft>
                      </a:pPr>
                      <a:r>
                        <a:rPr lang="uk-UA" sz="800">
                          <a:effectLst/>
                        </a:rPr>
                        <a:t>5. Рівень недостатньої фізичної активності,% населення, 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5</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0,05</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12,2</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61662306"/>
                  </a:ext>
                </a:extLst>
              </a:tr>
              <a:tr h="344356">
                <a:tc>
                  <a:txBody>
                    <a:bodyPr/>
                    <a:lstStyle/>
                    <a:p>
                      <a:pPr>
                        <a:lnSpc>
                          <a:spcPct val="115000"/>
                        </a:lnSpc>
                        <a:spcAft>
                          <a:spcPts val="0"/>
                        </a:spcAft>
                      </a:pPr>
                      <a:r>
                        <a:rPr lang="uk-UA" sz="800">
                          <a:effectLst/>
                        </a:rPr>
                        <a:t>6. Рівень надлишкової ваги тіла, </a:t>
                      </a:r>
                      <a:br>
                        <a:rPr lang="uk-UA" sz="800">
                          <a:effectLst/>
                        </a:rPr>
                      </a:br>
                      <a:r>
                        <a:rPr lang="uk-UA" sz="800">
                          <a:effectLst/>
                        </a:rPr>
                        <a:t>% населення, 18+</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6</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1,11</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54,8</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26099619"/>
                  </a:ext>
                </a:extLst>
              </a:tr>
              <a:tr h="344356">
                <a:tc>
                  <a:txBody>
                    <a:bodyPr/>
                    <a:lstStyle/>
                    <a:p>
                      <a:pPr>
                        <a:lnSpc>
                          <a:spcPct val="115000"/>
                        </a:lnSpc>
                        <a:spcAft>
                          <a:spcPts val="0"/>
                        </a:spcAft>
                      </a:pPr>
                      <a:r>
                        <a:rPr lang="uk-UA" sz="800">
                          <a:effectLst/>
                        </a:rPr>
                        <a:t>7. Розповсюдженість тютюнокуріння,</a:t>
                      </a:r>
                      <a:br>
                        <a:rPr lang="uk-UA" sz="800">
                          <a:effectLst/>
                        </a:rPr>
                      </a:br>
                      <a:r>
                        <a:rPr lang="uk-UA" sz="800">
                          <a:effectLst/>
                        </a:rPr>
                        <a:t>% населення, 15+</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7</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-0,33</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14,6</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64138607"/>
                  </a:ext>
                </a:extLst>
              </a:tr>
              <a:tr h="344356">
                <a:tc>
                  <a:txBody>
                    <a:bodyPr/>
                    <a:lstStyle/>
                    <a:p>
                      <a:pPr>
                        <a:lnSpc>
                          <a:spcPct val="115000"/>
                        </a:lnSpc>
                        <a:spcAft>
                          <a:spcPts val="0"/>
                        </a:spcAft>
                      </a:pPr>
                      <a:r>
                        <a:rPr lang="uk-UA" sz="800">
                          <a:effectLst/>
                        </a:rPr>
                        <a:t>8. Середня тривалість очікуваного</a:t>
                      </a:r>
                      <a:br>
                        <a:rPr lang="uk-UA" sz="800">
                          <a:effectLst/>
                        </a:rPr>
                      </a:br>
                      <a:r>
                        <a:rPr lang="uk-UA" sz="800">
                          <a:effectLst/>
                        </a:rPr>
                        <a:t>здорового життя, років</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8</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1,01</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60</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64922773"/>
                  </a:ext>
                </a:extLst>
              </a:tr>
              <a:tr h="516534">
                <a:tc>
                  <a:txBody>
                    <a:bodyPr/>
                    <a:lstStyle/>
                    <a:p>
                      <a:pPr>
                        <a:lnSpc>
                          <a:spcPct val="115000"/>
                        </a:lnSpc>
                        <a:spcAft>
                          <a:spcPts val="0"/>
                        </a:spcAft>
                      </a:pPr>
                      <a:r>
                        <a:rPr lang="uk-UA" sz="800">
                          <a:effectLst/>
                        </a:rPr>
                        <a:t>9. Смертність населення від неінфекційних хвороб (на 100000 населення), осіб</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9</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0,05</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749</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7484811"/>
                  </a:ext>
                </a:extLst>
              </a:tr>
              <a:tr h="344356">
                <a:tc>
                  <a:txBody>
                    <a:bodyPr/>
                    <a:lstStyle/>
                    <a:p>
                      <a:pPr>
                        <a:lnSpc>
                          <a:spcPct val="115000"/>
                        </a:lnSpc>
                        <a:spcAft>
                          <a:spcPts val="0"/>
                        </a:spcAft>
                      </a:pPr>
                      <a:r>
                        <a:rPr lang="uk-UA" sz="800">
                          <a:effectLst/>
                        </a:rPr>
                        <a:t>10. Витрати на охорону здоров'я на душу населення, дол. США за ПКС</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10</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0,0008</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687</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59445253"/>
                  </a:ext>
                </a:extLst>
              </a:tr>
              <a:tr h="344356">
                <a:tc>
                  <a:txBody>
                    <a:bodyPr/>
                    <a:lstStyle/>
                    <a:p>
                      <a:pPr>
                        <a:lnSpc>
                          <a:spcPct val="115000"/>
                        </a:lnSpc>
                        <a:spcAft>
                          <a:spcPts val="0"/>
                        </a:spcAft>
                      </a:pPr>
                      <a:r>
                        <a:rPr lang="uk-UA" sz="800">
                          <a:effectLst/>
                        </a:rPr>
                        <a:t>11. Питома вага населення, яке має вищу освіту, % (25-64 роки)</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11</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0,39</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24,5</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50240502"/>
                  </a:ext>
                </a:extLst>
              </a:tr>
              <a:tr h="516534">
                <a:tc>
                  <a:txBody>
                    <a:bodyPr/>
                    <a:lstStyle/>
                    <a:p>
                      <a:pPr>
                        <a:lnSpc>
                          <a:spcPct val="115000"/>
                        </a:lnSpc>
                        <a:spcAft>
                          <a:spcPts val="0"/>
                        </a:spcAft>
                      </a:pPr>
                      <a:r>
                        <a:rPr lang="uk-UA" sz="800">
                          <a:effectLst/>
                        </a:rPr>
                        <a:t>12. Середньорічна кількість годин, відпрацьованим одним працівником, годин</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nchor="b"/>
                </a:tc>
                <a:tc>
                  <a:txBody>
                    <a:bodyPr/>
                    <a:lstStyle/>
                    <a:p>
                      <a:pPr algn="ctr">
                        <a:lnSpc>
                          <a:spcPct val="130000"/>
                        </a:lnSpc>
                        <a:spcAft>
                          <a:spcPts val="0"/>
                        </a:spcAft>
                      </a:pPr>
                      <a:r>
                        <a:rPr lang="uk-UA" sz="800">
                          <a:effectLst/>
                        </a:rPr>
                        <a:t>Х</a:t>
                      </a:r>
                      <a:r>
                        <a:rPr lang="uk-UA" sz="800" baseline="-25000">
                          <a:effectLst/>
                        </a:rPr>
                        <a:t>12</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-0,0034</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1664</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a:effectLst/>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07873778"/>
                  </a:ext>
                </a:extLst>
              </a:tr>
              <a:tr h="194636">
                <a:tc>
                  <a:txBody>
                    <a:bodyPr/>
                    <a:lstStyle/>
                    <a:p>
                      <a:pPr>
                        <a:lnSpc>
                          <a:spcPct val="115000"/>
                        </a:lnSpc>
                        <a:spcAft>
                          <a:spcPts val="0"/>
                        </a:spcAft>
                      </a:pPr>
                      <a:r>
                        <a:rPr lang="uk-UA" sz="800">
                          <a:effectLst/>
                        </a:rPr>
                        <a:t>13. Коефіцієнт Джині</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2891" marR="0" marT="0" marB="0"/>
                </a:tc>
                <a:tc>
                  <a:txBody>
                    <a:bodyPr/>
                    <a:lstStyle/>
                    <a:p>
                      <a:pPr algn="ctr">
                        <a:lnSpc>
                          <a:spcPct val="130000"/>
                        </a:lnSpc>
                        <a:spcAft>
                          <a:spcPts val="0"/>
                        </a:spcAft>
                      </a:pPr>
                      <a:r>
                        <a:rPr lang="uk-UA" sz="800">
                          <a:effectLst/>
                        </a:rPr>
                        <a:t>Х</a:t>
                      </a:r>
                      <a:r>
                        <a:rPr lang="uk-UA" sz="800" baseline="-25000">
                          <a:effectLst/>
                        </a:rPr>
                        <a:t>13</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-57,35</a:t>
                      </a:r>
                      <a:endParaRPr lang="ru-RU" sz="900">
                        <a:effectLst/>
                        <a:latin typeface="Times New Roman" panose="02020603050405020304" pitchFamily="18" charset="0"/>
                        <a:ea typeface="Times New Roman" panose="02020603050405020304" pitchFamily="18" charset="0"/>
                      </a:endParaRPr>
                    </a:p>
                  </a:txBody>
                  <a:tcPr marL="12891" marR="0" marT="0" marB="0" anchor="ctr"/>
                </a:tc>
                <a:tc>
                  <a:txBody>
                    <a:bodyPr/>
                    <a:lstStyle/>
                    <a:p>
                      <a:pPr algn="ctr">
                        <a:lnSpc>
                          <a:spcPct val="130000"/>
                        </a:lnSpc>
                        <a:spcAft>
                          <a:spcPts val="0"/>
                        </a:spcAft>
                      </a:pPr>
                      <a:r>
                        <a:rPr lang="uk-UA" sz="800">
                          <a:effectLst/>
                        </a:rPr>
                        <a:t>0,283</a:t>
                      </a:r>
                      <a:endParaRPr lang="ru-RU" sz="900">
                        <a:effectLst/>
                        <a:latin typeface="Times New Roman" panose="02020603050405020304" pitchFamily="18" charset="0"/>
                        <a:ea typeface="Times New Roman" panose="02020603050405020304" pitchFamily="18" charset="0"/>
                      </a:endParaRPr>
                    </a:p>
                  </a:txBody>
                  <a:tcPr marL="12891" marR="0" marT="0" marB="0" anchor="ctr"/>
                </a:tc>
                <a:tc vMerge="1">
                  <a:txBody>
                    <a:bodyPr/>
                    <a:lstStyle/>
                    <a:p>
                      <a:endParaRPr lang="ru-RU"/>
                    </a:p>
                  </a:txBody>
                  <a:tcPr/>
                </a:tc>
                <a:tc>
                  <a:txBody>
                    <a:bodyPr/>
                    <a:lstStyle/>
                    <a:p>
                      <a:pPr>
                        <a:lnSpc>
                          <a:spcPct val="115000"/>
                        </a:lnSpc>
                        <a:spcAft>
                          <a:spcPts val="1000"/>
                        </a:spcAft>
                      </a:pPr>
                      <a:r>
                        <a:rPr lang="ru-RU" sz="800" dirty="0">
                          <a:effectLst/>
                        </a:rPr>
                        <a:t> </a:t>
                      </a:r>
                      <a:endParaRPr lang="ru-RU"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6225991"/>
                  </a:ext>
                </a:extLst>
              </a:tr>
            </a:tbl>
          </a:graphicData>
        </a:graphic>
      </p:graphicFrame>
      <p:sp>
        <p:nvSpPr>
          <p:cNvPr id="3" name="Номер слайда 2"/>
          <p:cNvSpPr>
            <a:spLocks noGrp="1"/>
          </p:cNvSpPr>
          <p:nvPr>
            <p:ph type="sldNum" sz="quarter" idx="12"/>
          </p:nvPr>
        </p:nvSpPr>
        <p:spPr>
          <a:xfrm>
            <a:off x="9193733" y="193215"/>
            <a:ext cx="2743200" cy="365125"/>
          </a:xfrm>
        </p:spPr>
        <p:txBody>
          <a:bodyPr/>
          <a:lstStyle/>
          <a:p>
            <a:fld id="{99919A6F-98A8-4DF1-BAE5-73F29083EC29}" type="slidenum">
              <a:rPr lang="ru-RU" sz="1600" b="1" smtClean="0">
                <a:latin typeface="Arial Black" panose="020B0A04020102020204" pitchFamily="34" charset="0"/>
              </a:rPr>
              <a:t>12</a:t>
            </a:fld>
            <a:endParaRPr lang="ru-RU" sz="1600" b="1" dirty="0">
              <a:latin typeface="Arial Black" panose="020B0A040201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383257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36575"/>
          </a:xfrm>
        </p:spPr>
        <p:txBody>
          <a:bodyPr>
            <a:normAutofit/>
          </a:bodyPr>
          <a:lstStyle/>
          <a:p>
            <a:pPr algn="ctr"/>
            <a:r>
              <a:rPr lang="uk-UA" sz="2400" b="1" dirty="0" smtClean="0">
                <a:latin typeface="Arial Black" panose="020B0A04020102020204" pitchFamily="34" charset="0"/>
              </a:rPr>
              <a:t>ВИСНОВКИ</a:t>
            </a:r>
            <a:endParaRPr lang="ru-RU" sz="2400" b="1" dirty="0">
              <a:latin typeface="Arial Black" panose="020B0A04020102020204" pitchFamily="34" charset="0"/>
            </a:endParaRPr>
          </a:p>
        </p:txBody>
      </p:sp>
      <p:sp>
        <p:nvSpPr>
          <p:cNvPr id="3" name="Объект 2"/>
          <p:cNvSpPr>
            <a:spLocks noGrp="1"/>
          </p:cNvSpPr>
          <p:nvPr>
            <p:ph idx="1"/>
          </p:nvPr>
        </p:nvSpPr>
        <p:spPr>
          <a:xfrm>
            <a:off x="838200" y="901700"/>
            <a:ext cx="10515600" cy="5275263"/>
          </a:xfrm>
        </p:spPr>
        <p:txBody>
          <a:bodyPr>
            <a:normAutofit/>
          </a:bodyPr>
          <a:lstStyle/>
          <a:p>
            <a:pPr marL="0" indent="360363" algn="just">
              <a:buFont typeface="+mj-lt"/>
              <a:buAutoNum type="arabicPeriod"/>
            </a:pPr>
            <a:r>
              <a:rPr lang="uk-UA" sz="1600" dirty="0" smtClean="0">
                <a:latin typeface="Times New Roman" panose="02020603050405020304" pitchFamily="18" charset="0"/>
                <a:cs typeface="Times New Roman" panose="02020603050405020304" pitchFamily="18" charset="0"/>
              </a:rPr>
              <a:t>Сучасний рівень людського капіталу здоров’я населення, особливо його працездатної частини стрімко в Україні знецінюється. Основна причина цього – нераціональна поведінка громадян по відношенню до свого здоров’я та відсутність мотивації у працівників і роботодавців до його самозбереження.</a:t>
            </a:r>
          </a:p>
          <a:p>
            <a:pPr marL="0" indent="360363" algn="just">
              <a:buFont typeface="+mj-lt"/>
              <a:buAutoNum type="arabicPeriod"/>
            </a:pPr>
            <a:r>
              <a:rPr lang="uk-UA" sz="1600" dirty="0" smtClean="0">
                <a:latin typeface="Times New Roman" panose="02020603050405020304" pitchFamily="18" charset="0"/>
                <a:cs typeface="Times New Roman" panose="02020603050405020304" pitchFamily="18" charset="0"/>
              </a:rPr>
              <a:t>Дослідження екзогенних і ендогенних чинників впливу на здоров’я населення дозволив з’ясувати, що найважливішим фактором зниження захворюваності і смертності працездатних громадян України, людського і економічного розвитку країни є поведінковий – спосіб життя.</a:t>
            </a:r>
          </a:p>
          <a:p>
            <a:pPr marL="0" indent="360363" algn="just">
              <a:buFont typeface="+mj-lt"/>
              <a:buAutoNum type="arabicPeriod"/>
            </a:pPr>
            <a:r>
              <a:rPr lang="uk-UA" sz="1600" dirty="0" smtClean="0">
                <a:latin typeface="Times New Roman" panose="02020603050405020304" pitchFamily="18" charset="0"/>
                <a:cs typeface="Times New Roman" panose="02020603050405020304" pitchFamily="18" charset="0"/>
              </a:rPr>
              <a:t>Емпірично було встановлено, що між рівнем оцінювання свого здоров’я працездатними громадянами та обраними факторами, які включені в побудовану лінійну-кореляційну модель існує стійкий та надійний взаємозв’язок, що дозволило спрогнозувати рівень здоров’я працездатних громадян в Україні та визначити головні резерви його зростання.</a:t>
            </a:r>
          </a:p>
          <a:p>
            <a:pPr marL="0" indent="360363" algn="just">
              <a:buFont typeface="+mj-lt"/>
              <a:buAutoNum type="arabicPeriod"/>
            </a:pPr>
            <a:r>
              <a:rPr lang="uk-UA" sz="1600" dirty="0" smtClean="0">
                <a:latin typeface="Times New Roman" panose="02020603050405020304" pitchFamily="18" charset="0"/>
                <a:cs typeface="Times New Roman" panose="02020603050405020304" pitchFamily="18" charset="0"/>
              </a:rPr>
              <a:t>Найважливішими резервами зміцнення людського капіталу здоров’я населення України, зокрема зайнятих громадян, зростання середньої очікуваної тривалості життя, у тому числі здорового, людського і соціально-економічного розвитку є: зменшення рівня споживання алкогольних напоїв на душу населення та тютюнових виробів; раціоналізація власного харчування та членів родини, часу відпочинку і рухової активності (як головних детермінант зниження рівня захворюваності і смертності від неінфекційних причин, зокрема серцево-судинних). Крім того, першочерговим завданням Уряду має стати політика щодо зменшення економічної (матеріальної) нерівності доходів громадян України. Без цього не вдасться мотивувати населення до дотримання найважливішої цінності суспільства і суспільного устрою країни – самозбереження здоров’я.</a:t>
            </a:r>
          </a:p>
          <a:p>
            <a:pPr marL="0" indent="360363" algn="just">
              <a:buFont typeface="+mj-lt"/>
              <a:buAutoNum type="arabicPeriod"/>
            </a:pPr>
            <a:r>
              <a:rPr lang="uk-UA" sz="1600" dirty="0" smtClean="0">
                <a:latin typeface="Times New Roman" panose="02020603050405020304" pitchFamily="18" charset="0"/>
                <a:cs typeface="Times New Roman" panose="02020603050405020304" pitchFamily="18" charset="0"/>
              </a:rPr>
              <a:t>Виявлені фактори в ході проведення емпіричних досліджень щодо визначення впливу між здоров’ям і демографічними, соціально-економічними і поведінковими факторами, є вагомим підґрунтям побудови ефективного організаційно-економічного механізму самозбереження здоров’я зайнятого населення України.</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8698049" y="365125"/>
            <a:ext cx="2743200" cy="365125"/>
          </a:xfrm>
        </p:spPr>
        <p:txBody>
          <a:bodyPr/>
          <a:lstStyle/>
          <a:p>
            <a:fld id="{99919A6F-98A8-4DF1-BAE5-73F29083EC29}" type="slidenum">
              <a:rPr lang="ru-RU" sz="1600" b="1" smtClean="0">
                <a:latin typeface="Arial Black" panose="020B0A04020102020204" pitchFamily="34" charset="0"/>
              </a:rPr>
              <a:t>13</a:t>
            </a:fld>
            <a:endParaRPr lang="ru-RU" sz="1600" b="1" dirty="0">
              <a:latin typeface="Arial Black" panose="020B0A040201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3172454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161" y="1847850"/>
            <a:ext cx="5765656" cy="4253772"/>
          </a:xfrm>
          <a:prstGeom prst="rect">
            <a:avLst/>
          </a:prstGeom>
        </p:spPr>
      </p:pic>
      <p:sp>
        <p:nvSpPr>
          <p:cNvPr id="7" name="Прямоугольник 6"/>
          <p:cNvSpPr/>
          <p:nvPr/>
        </p:nvSpPr>
        <p:spPr>
          <a:xfrm>
            <a:off x="3658603" y="669792"/>
            <a:ext cx="4951997" cy="923330"/>
          </a:xfrm>
          <a:prstGeom prst="rect">
            <a:avLst/>
          </a:prstGeom>
          <a:noFill/>
        </p:spPr>
        <p:txBody>
          <a:bodyPr wrap="none" lIns="91440" tIns="45720" rIns="91440" bIns="45720">
            <a:spAutoFit/>
          </a:bodyPr>
          <a:lstStyle/>
          <a:p>
            <a:pPr algn="ctr"/>
            <a:r>
              <a:rPr lang="uk-UA"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Дякую за увагу!</a:t>
            </a:r>
            <a:endParaRPr lang="uk-UA"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2718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200" dirty="0" smtClean="0">
                <a:latin typeface="Arial Black" panose="020B0A04020102020204" pitchFamily="34" charset="0"/>
              </a:rPr>
              <a:t>ДОСЛІДЖЕННЯ ВПЛИВУ ФАКТОРІВ НА ЗДОРОВ’Я ПРАЦЕЗДАТНОГО НАСЕЛЕННЯ УКРАЇНИ</a:t>
            </a:r>
            <a:endParaRPr lang="ru-RU" sz="3200" dirty="0">
              <a:latin typeface="Arial Black" panose="020B0A04020102020204" pitchFamily="34" charset="0"/>
            </a:endParaRPr>
          </a:p>
        </p:txBody>
      </p:sp>
      <p:sp>
        <p:nvSpPr>
          <p:cNvPr id="3" name="Подзаголовок 2"/>
          <p:cNvSpPr>
            <a:spLocks noGrp="1"/>
          </p:cNvSpPr>
          <p:nvPr>
            <p:ph type="subTitle" idx="1"/>
          </p:nvPr>
        </p:nvSpPr>
        <p:spPr/>
        <p:txBody>
          <a:bodyPr>
            <a:normAutofit lnSpcReduction="10000"/>
          </a:bodyPr>
          <a:lstStyle/>
          <a:p>
            <a:endParaRPr lang="ru-RU" dirty="0"/>
          </a:p>
          <a:p>
            <a:r>
              <a:rPr lang="ru-RU" dirty="0" smtClean="0"/>
              <a:t>ЗАЮКОВ </a:t>
            </a:r>
            <a:r>
              <a:rPr lang="uk-UA" dirty="0" smtClean="0"/>
              <a:t>Іван Вікторович</a:t>
            </a:r>
          </a:p>
          <a:p>
            <a:endParaRPr lang="uk-UA" dirty="0" smtClean="0"/>
          </a:p>
          <a:p>
            <a:r>
              <a:rPr lang="uk-UA" i="1" dirty="0" smtClean="0"/>
              <a:t>Вінницький національний технічний університет</a:t>
            </a:r>
            <a:endParaRPr lang="ru-RU" i="1"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4067355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46075"/>
          </a:xfrm>
        </p:spPr>
        <p:txBody>
          <a:bodyPr>
            <a:normAutofit/>
          </a:bodyPr>
          <a:lstStyle/>
          <a:p>
            <a:pPr algn="ctr"/>
            <a:r>
              <a:rPr lang="uk-UA" sz="1600" b="1" dirty="0" smtClean="0">
                <a:latin typeface="Times New Roman" panose="02020603050405020304" pitchFamily="18" charset="0"/>
                <a:cs typeface="Times New Roman" panose="02020603050405020304" pitchFamily="18" charset="0"/>
              </a:rPr>
              <a:t>АКТУАЛЬНІСТЬ ДОСЛІДЖЕННЯ ВИКЛИКАНА:</a:t>
            </a:r>
            <a:endParaRPr lang="uk-UA" sz="1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711200"/>
            <a:ext cx="10887635" cy="5465763"/>
          </a:xfrm>
        </p:spPr>
        <p:txBody>
          <a:bodyPr>
            <a:normAutofit lnSpcReduction="10000"/>
          </a:bodyPr>
          <a:lstStyle/>
          <a:p>
            <a:r>
              <a:rPr lang="uk-UA" sz="1400" dirty="0" smtClean="0">
                <a:latin typeface="Times New Roman" panose="02020603050405020304" pitchFamily="18" charset="0"/>
                <a:cs typeface="Times New Roman" panose="02020603050405020304" pitchFamily="18" charset="0"/>
              </a:rPr>
              <a:t>Високим </a:t>
            </a:r>
            <a:r>
              <a:rPr lang="uk-UA" sz="1400" dirty="0" smtClean="0">
                <a:latin typeface="Times New Roman" panose="02020603050405020304" pitchFamily="18" charset="0"/>
                <a:cs typeface="Times New Roman" panose="02020603050405020304" pitchFamily="18" charset="0"/>
              </a:rPr>
              <a:t>рівнем захворюваності та смертності працездатного населення України. Так, рівень смертності у віковій групі 30-44 роки перевищує аналогічні показники по розвиненим  країнам  в 4 рази, а кожна третя смерть в Україні відбувається до досягнення віку в 65 років. Тобто людський капітал кожної третьої людини повністю знецінюється до досягнення 65 років.</a:t>
            </a:r>
          </a:p>
          <a:p>
            <a:pPr marL="0" indent="0" algn="ctr">
              <a:buNone/>
            </a:pPr>
            <a:r>
              <a:rPr lang="uk-UA" sz="1400" b="1" dirty="0" smtClean="0">
                <a:latin typeface="Times New Roman" panose="02020603050405020304" pitchFamily="18" charset="0"/>
                <a:cs typeface="Times New Roman" panose="02020603050405020304" pitchFamily="18" charset="0"/>
              </a:rPr>
              <a:t>ПИТОМА ВАГА ПРАЦЕЗДАТНОГО НАСЕЛЕННЯ, ЯКЕ МАЄ ДАВНЮ ХВОРОБУ АБО ПРОБЛЕМУ ІЗ ЗДОРОВ’ЯМ В ЗАГАЛЬНІЙ СТРУКТУРІ НАСЕЛЕННЯ В ОКРЕМИХ КРАЇНАХ СВІТУ В 2014 РОЦІ,%</a:t>
            </a:r>
            <a:endParaRPr lang="uk-UA" sz="1400" dirty="0" smtClean="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r>
              <a:rPr lang="uk-UA" sz="1400" dirty="0" smtClean="0">
                <a:latin typeface="Times New Roman" panose="02020603050405020304" pitchFamily="18" charset="0"/>
                <a:cs typeface="Times New Roman" panose="02020603050405020304" pitchFamily="18" charset="0"/>
              </a:rPr>
              <a:t>Нехтуванням важливості профілактичної складової в збереженні людського капіталу здоров’я (кожна гривня вкладена в профілактичні заходи по зміцненню здоров’я економить 7 грн.; світовий досвід доводить, що витрати на проведення профілактичних заходів щодо захисту працюючих складають 0,2% ВВП, а їх відсутність призводить до втрат 20% ВВП);</a:t>
            </a:r>
          </a:p>
          <a:p>
            <a:r>
              <a:rPr lang="uk-UA" sz="1400" dirty="0" smtClean="0">
                <a:latin typeface="Times New Roman" panose="02020603050405020304" pitchFamily="18" charset="0"/>
                <a:cs typeface="Times New Roman" panose="02020603050405020304" pitchFamily="18" charset="0"/>
              </a:rPr>
              <a:t>Низьким рівнем мотивації працездатних громадян до збереження власного здоров’я та роботодавців до збереження трудових ресурсів (за даними науковців із США в середньому, кожен долар інвестований в програми здоров’я, дозволяє підприємству економити в межах 3-5 </a:t>
            </a:r>
            <a:r>
              <a:rPr lang="uk-UA" sz="1400" dirty="0" err="1" smtClean="0">
                <a:latin typeface="Times New Roman" panose="02020603050405020304" pitchFamily="18" charset="0"/>
                <a:cs typeface="Times New Roman" panose="02020603050405020304" pitchFamily="18" charset="0"/>
              </a:rPr>
              <a:t>дол</a:t>
            </a:r>
            <a:r>
              <a:rPr lang="uk-UA" sz="1400" dirty="0" smtClean="0">
                <a:latin typeface="Times New Roman" panose="02020603050405020304" pitchFamily="18" charset="0"/>
                <a:cs typeface="Times New Roman" panose="02020603050405020304" pitchFamily="18" charset="0"/>
              </a:rPr>
              <a:t>. США і більше в майбутньому).</a:t>
            </a:r>
          </a:p>
          <a:p>
            <a:r>
              <a:rPr lang="uk-UA" sz="1400" dirty="0" smtClean="0">
                <a:latin typeface="Times New Roman" panose="02020603050405020304" pitchFamily="18" charset="0"/>
                <a:cs typeface="Times New Roman" panose="02020603050405020304" pitchFamily="18" charset="0"/>
              </a:rPr>
              <a:t>Низьким рівнем контролю з боку державних органів з приводу забезпечення гідних умов праці на вітчизняних підприємствах (кожен третій працюючий працює в умовах, що не відповідають СГН, а нерозвинена система охорони праці призводить до суттєвого зменшення рівня ВВП від 10 до 20%;</a:t>
            </a:r>
          </a:p>
          <a:p>
            <a:r>
              <a:rPr lang="uk-UA" sz="1400" dirty="0" smtClean="0">
                <a:latin typeface="Times New Roman" panose="02020603050405020304" pitchFamily="18" charset="0"/>
                <a:cs typeface="Times New Roman" panose="02020603050405020304" pitchFamily="18" charset="0"/>
              </a:rPr>
              <a:t>Тим, що найвищий ризик захворюваності та смертності несуть </a:t>
            </a:r>
            <a:r>
              <a:rPr lang="uk-UA" sz="1400" b="1" u="sng" dirty="0" smtClean="0">
                <a:latin typeface="Times New Roman" panose="02020603050405020304" pitchFamily="18" charset="0"/>
                <a:cs typeface="Times New Roman" panose="02020603050405020304" pitchFamily="18" charset="0"/>
              </a:rPr>
              <a:t>поведінкові чинники </a:t>
            </a:r>
            <a:r>
              <a:rPr lang="uk-UA" sz="1400" dirty="0" smtClean="0">
                <a:latin typeface="Times New Roman" panose="02020603050405020304" pitchFamily="18" charset="0"/>
                <a:cs typeface="Times New Roman" panose="02020603050405020304" pitchFamily="18" charset="0"/>
              </a:rPr>
              <a:t>(недотримання здорового способу життя) та ін.</a:t>
            </a:r>
            <a:endParaRPr lang="uk-UA" sz="1400" dirty="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3892959726"/>
              </p:ext>
            </p:extLst>
          </p:nvPr>
        </p:nvGraphicFramePr>
        <p:xfrm>
          <a:off x="2572870" y="1780615"/>
          <a:ext cx="7606554" cy="22479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
        <p:nvSpPr>
          <p:cNvPr id="4" name="Номер слайда 3"/>
          <p:cNvSpPr>
            <a:spLocks noGrp="1"/>
          </p:cNvSpPr>
          <p:nvPr>
            <p:ph type="sldNum" sz="quarter" idx="12"/>
          </p:nvPr>
        </p:nvSpPr>
        <p:spPr>
          <a:xfrm>
            <a:off x="9283700" y="182562"/>
            <a:ext cx="2743200" cy="365125"/>
          </a:xfrm>
        </p:spPr>
        <p:txBody>
          <a:bodyPr/>
          <a:lstStyle/>
          <a:p>
            <a:fld id="{99919A6F-98A8-4DF1-BAE5-73F29083EC29}" type="slidenum">
              <a:rPr lang="ru-RU" sz="1600" smtClean="0">
                <a:latin typeface="Arial Black" panose="020B0A04020102020204" pitchFamily="34" charset="0"/>
              </a:rPr>
              <a:t>3</a:t>
            </a:fld>
            <a:endParaRPr lang="ru-RU" sz="1600" dirty="0">
              <a:latin typeface="Arial Black" panose="020B0A04020102020204" pitchFamily="34" charset="0"/>
            </a:endParaRPr>
          </a:p>
        </p:txBody>
      </p:sp>
    </p:spTree>
    <p:extLst>
      <p:ext uri="{BB962C8B-B14F-4D97-AF65-F5344CB8AC3E}">
        <p14:creationId xmlns:p14="http://schemas.microsoft.com/office/powerpoint/2010/main" val="147460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82040"/>
          </a:xfrm>
        </p:spPr>
        <p:txBody>
          <a:bodyPr>
            <a:normAutofit fontScale="90000"/>
          </a:bodyPr>
          <a:lstStyle/>
          <a:p>
            <a:pPr algn="ctr"/>
            <a:r>
              <a:rPr lang="uk-UA" sz="1600" b="1" dirty="0" smtClean="0">
                <a:latin typeface="Times New Roman" panose="02020603050405020304" pitchFamily="18" charset="0"/>
                <a:cs typeface="Times New Roman" panose="02020603050405020304" pitchFamily="18" charset="0"/>
              </a:rPr>
              <a:t>АНАЛІЗ ПОВЕДІНКОВИХ ЧИННИКІВ ПОГІРШЕННЯ ЗДОРОВ’Я </a:t>
            </a:r>
            <a:r>
              <a:rPr lang="uk-UA" sz="1600" b="1" dirty="0" smtClean="0">
                <a:latin typeface="Times New Roman" panose="02020603050405020304" pitchFamily="18" charset="0"/>
                <a:cs typeface="Times New Roman" panose="02020603050405020304" pitchFamily="18" charset="0"/>
              </a:rPr>
              <a:t>НАСЕЛЕННЯ В ОКРЕМИХ КРАЇНАХ СВІТУ</a:t>
            </a:r>
            <a:endParaRPr lang="ru-RU" sz="1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2754" y="847166"/>
            <a:ext cx="10515600" cy="5329797"/>
          </a:xfrm>
        </p:spPr>
        <p:txBody>
          <a:bodyPr/>
          <a:lstStyle/>
          <a:p>
            <a:pPr>
              <a:lnSpc>
                <a:spcPct val="100000"/>
              </a:lnSpc>
              <a:spcBef>
                <a:spcPts val="0"/>
              </a:spcBef>
            </a:pPr>
            <a:endParaRPr lang="uk-UA" dirty="0" smtClean="0"/>
          </a:p>
          <a:p>
            <a:pPr>
              <a:lnSpc>
                <a:spcPct val="100000"/>
              </a:lnSpc>
              <a:spcBef>
                <a:spcPts val="0"/>
              </a:spcBef>
            </a:pPr>
            <a:endParaRPr lang="uk-UA" dirty="0"/>
          </a:p>
          <a:p>
            <a:pPr>
              <a:lnSpc>
                <a:spcPct val="100000"/>
              </a:lnSpc>
              <a:spcBef>
                <a:spcPts val="0"/>
              </a:spcBef>
            </a:pPr>
            <a:endParaRPr lang="uk-UA" dirty="0" smtClean="0"/>
          </a:p>
          <a:p>
            <a:pPr>
              <a:lnSpc>
                <a:spcPct val="100000"/>
              </a:lnSpc>
              <a:spcBef>
                <a:spcPts val="0"/>
              </a:spcBef>
            </a:pPr>
            <a:endParaRPr lang="uk-UA" dirty="0"/>
          </a:p>
          <a:p>
            <a:pPr>
              <a:lnSpc>
                <a:spcPct val="100000"/>
              </a:lnSpc>
              <a:spcBef>
                <a:spcPts val="0"/>
              </a:spcBef>
            </a:pPr>
            <a:endParaRPr lang="uk-UA" dirty="0" smtClean="0"/>
          </a:p>
          <a:p>
            <a:pPr>
              <a:lnSpc>
                <a:spcPct val="100000"/>
              </a:lnSpc>
              <a:spcBef>
                <a:spcPts val="0"/>
              </a:spcBef>
            </a:pPr>
            <a:endParaRPr lang="uk-UA" dirty="0"/>
          </a:p>
          <a:p>
            <a:pPr>
              <a:lnSpc>
                <a:spcPct val="100000"/>
              </a:lnSpc>
              <a:spcBef>
                <a:spcPts val="0"/>
              </a:spcBef>
            </a:pPr>
            <a:endParaRPr lang="uk-UA" dirty="0" smtClean="0"/>
          </a:p>
          <a:p>
            <a:pPr>
              <a:lnSpc>
                <a:spcPct val="100000"/>
              </a:lnSpc>
              <a:spcBef>
                <a:spcPts val="0"/>
              </a:spcBef>
            </a:pPr>
            <a:endParaRPr lang="uk-UA" dirty="0"/>
          </a:p>
          <a:p>
            <a:pPr>
              <a:lnSpc>
                <a:spcPct val="100000"/>
              </a:lnSpc>
              <a:spcBef>
                <a:spcPts val="0"/>
              </a:spcBef>
            </a:pPr>
            <a:endParaRPr lang="uk-UA" dirty="0" smtClean="0"/>
          </a:p>
          <a:p>
            <a:endParaRPr lang="ru-RU" dirty="0"/>
          </a:p>
        </p:txBody>
      </p:sp>
      <p:graphicFrame>
        <p:nvGraphicFramePr>
          <p:cNvPr id="4" name="Диаграмма 3"/>
          <p:cNvGraphicFramePr/>
          <p:nvPr>
            <p:extLst>
              <p:ext uri="{D42A27DB-BD31-4B8C-83A1-F6EECF244321}">
                <p14:modId xmlns:p14="http://schemas.microsoft.com/office/powerpoint/2010/main" val="1263449446"/>
              </p:ext>
            </p:extLst>
          </p:nvPr>
        </p:nvGraphicFramePr>
        <p:xfrm>
          <a:off x="522754" y="1329206"/>
          <a:ext cx="5407399"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930153" y="868926"/>
            <a:ext cx="6772835" cy="4820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uk-UA" sz="1600" b="1" dirty="0">
                <a:latin typeface="Times New Roman" panose="02020603050405020304" pitchFamily="18" charset="0"/>
                <a:cs typeface="Times New Roman" panose="02020603050405020304" pitchFamily="18" charset="0"/>
              </a:rPr>
              <a:t>Споживання алкоголю в літрах чистого етанолу на душу </a:t>
            </a:r>
            <a:endParaRPr lang="uk-UA" sz="1600" b="1" dirty="0" smtClean="0">
              <a:latin typeface="Times New Roman" panose="02020603050405020304" pitchFamily="18" charset="0"/>
              <a:cs typeface="Times New Roman" panose="02020603050405020304" pitchFamily="18" charset="0"/>
            </a:endParaRPr>
          </a:p>
          <a:p>
            <a:pPr algn="ctr">
              <a:lnSpc>
                <a:spcPct val="100000"/>
              </a:lnSpc>
              <a:spcBef>
                <a:spcPts val="0"/>
              </a:spcBef>
            </a:pPr>
            <a:r>
              <a:rPr lang="uk-UA" sz="1600" b="1" dirty="0" smtClean="0">
                <a:latin typeface="Times New Roman" panose="02020603050405020304" pitchFamily="18" charset="0"/>
                <a:cs typeface="Times New Roman" panose="02020603050405020304" pitchFamily="18" charset="0"/>
              </a:rPr>
              <a:t>Населення (дані за 2013 рік)</a:t>
            </a:r>
            <a:endParaRPr lang="ru-RU" sz="1600" b="1"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4580965" y="4325846"/>
            <a:ext cx="6772835" cy="482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ru-RU" sz="1400" b="1" dirty="0">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82376" y="868926"/>
            <a:ext cx="6772835" cy="4820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uk-UA" sz="1600" b="1" dirty="0">
                <a:latin typeface="Times New Roman" panose="02020603050405020304" pitchFamily="18" charset="0"/>
                <a:cs typeface="Times New Roman" panose="02020603050405020304" pitchFamily="18" charset="0"/>
              </a:rPr>
              <a:t>Рівень тютюнокуріння будь-якого тютюнового продукту </a:t>
            </a:r>
            <a:r>
              <a:rPr lang="uk-UA" sz="1600" b="1" dirty="0" smtClean="0">
                <a:latin typeface="Times New Roman" panose="02020603050405020304" pitchFamily="18" charset="0"/>
                <a:cs typeface="Times New Roman" panose="02020603050405020304" pitchFamily="18" charset="0"/>
              </a:rPr>
              <a:t>для</a:t>
            </a:r>
          </a:p>
          <a:p>
            <a:pPr algn="ctr">
              <a:lnSpc>
                <a:spcPct val="100000"/>
              </a:lnSpc>
              <a:spcBef>
                <a:spcPts val="0"/>
              </a:spcBef>
            </a:pPr>
            <a:r>
              <a:rPr lang="uk-UA" sz="1600" b="1" dirty="0" smtClean="0">
                <a:latin typeface="Times New Roman" panose="02020603050405020304" pitchFamily="18" charset="0"/>
                <a:cs typeface="Times New Roman" panose="02020603050405020304" pitchFamily="18" charset="0"/>
              </a:rPr>
              <a:t> обох статей, </a:t>
            </a:r>
            <a:r>
              <a:rPr lang="uk-UA" sz="1600" b="1" dirty="0" smtClean="0">
                <a:latin typeface="Times New Roman" panose="02020603050405020304" pitchFamily="18" charset="0"/>
                <a:cs typeface="Times New Roman" panose="02020603050405020304" pitchFamily="18" charset="0"/>
              </a:rPr>
              <a:t>% (дані за </a:t>
            </a:r>
            <a:r>
              <a:rPr lang="uk-UA" sz="1600" b="1" dirty="0" smtClean="0">
                <a:latin typeface="Times New Roman" panose="02020603050405020304" pitchFamily="18" charset="0"/>
                <a:cs typeface="Times New Roman" panose="02020603050405020304" pitchFamily="18" charset="0"/>
              </a:rPr>
              <a:t>2013 </a:t>
            </a:r>
            <a:r>
              <a:rPr lang="uk-UA" sz="1600" b="1" dirty="0" smtClean="0">
                <a:latin typeface="Times New Roman" panose="02020603050405020304" pitchFamily="18" charset="0"/>
                <a:cs typeface="Times New Roman" panose="02020603050405020304" pitchFamily="18" charset="0"/>
              </a:rPr>
              <a:t>рік)</a:t>
            </a:r>
            <a:endParaRPr lang="ru-RU" sz="1600" b="1" dirty="0">
              <a:latin typeface="Times New Roman"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3854049856"/>
              </p:ext>
            </p:extLst>
          </p:nvPr>
        </p:nvGraphicFramePr>
        <p:xfrm>
          <a:off x="5930153" y="1372726"/>
          <a:ext cx="5940425" cy="2512695"/>
        </p:xfrm>
        <a:graphic>
          <a:graphicData uri="http://schemas.openxmlformats.org/drawingml/2006/chart">
            <c:chart xmlns:c="http://schemas.openxmlformats.org/drawingml/2006/chart" xmlns:r="http://schemas.openxmlformats.org/officeDocument/2006/relationships" r:id="rId3"/>
          </a:graphicData>
        </a:graphic>
      </p:graphicFrame>
      <p:sp>
        <p:nvSpPr>
          <p:cNvPr id="9" name="Заголовок 1"/>
          <p:cNvSpPr txBox="1">
            <a:spLocks/>
          </p:cNvSpPr>
          <p:nvPr/>
        </p:nvSpPr>
        <p:spPr>
          <a:xfrm>
            <a:off x="-79282" y="3907181"/>
            <a:ext cx="6772835" cy="4820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600" b="1" dirty="0">
                <a:latin typeface="Times New Roman" panose="02020603050405020304" pitchFamily="18" charset="0"/>
                <a:cs typeface="Times New Roman" panose="02020603050405020304" pitchFamily="18" charset="0"/>
              </a:rPr>
              <a:t>Розповсюдженість підвищеного кров’яного </a:t>
            </a:r>
            <a:r>
              <a:rPr lang="uk-UA" sz="1600" b="1" dirty="0" smtClean="0">
                <a:latin typeface="Times New Roman" panose="02020603050405020304" pitchFamily="18" charset="0"/>
                <a:cs typeface="Times New Roman" panose="02020603050405020304" pitchFamily="18" charset="0"/>
              </a:rPr>
              <a:t>тиску, %</a:t>
            </a:r>
          </a:p>
          <a:p>
            <a:pPr algn="ctr"/>
            <a:r>
              <a:rPr lang="uk-UA" sz="1600" b="1" dirty="0" smtClean="0">
                <a:latin typeface="Times New Roman" panose="02020603050405020304" pitchFamily="18" charset="0"/>
                <a:cs typeface="Times New Roman" panose="02020603050405020304" pitchFamily="18" charset="0"/>
              </a:rPr>
              <a:t>(дані за</a:t>
            </a:r>
            <a:r>
              <a:rPr lang="uk-UA" sz="1600" b="1" dirty="0" smtClean="0">
                <a:latin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cs typeface="Times New Roman" panose="02020603050405020304" pitchFamily="18" charset="0"/>
              </a:rPr>
              <a:t>2014 </a:t>
            </a:r>
            <a:r>
              <a:rPr lang="uk-UA" sz="1600" b="1" dirty="0" smtClean="0">
                <a:latin typeface="Times New Roman" panose="02020603050405020304" pitchFamily="18" charset="0"/>
                <a:cs typeface="Times New Roman" panose="02020603050405020304" pitchFamily="18" charset="0"/>
              </a:rPr>
              <a:t>рік)</a:t>
            </a:r>
            <a:endParaRPr lang="ru-RU" sz="1600" b="1" dirty="0">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3212793249"/>
              </p:ext>
            </p:extLst>
          </p:nvPr>
        </p:nvGraphicFramePr>
        <p:xfrm>
          <a:off x="522754" y="4516253"/>
          <a:ext cx="5568764" cy="1990725"/>
        </p:xfrm>
        <a:graphic>
          <a:graphicData uri="http://schemas.openxmlformats.org/drawingml/2006/chart">
            <c:chart xmlns:c="http://schemas.openxmlformats.org/drawingml/2006/chart" xmlns:r="http://schemas.openxmlformats.org/officeDocument/2006/relationships" r:id="rId4"/>
          </a:graphicData>
        </a:graphic>
      </p:graphicFrame>
      <p:sp>
        <p:nvSpPr>
          <p:cNvPr id="11" name="Заголовок 1"/>
          <p:cNvSpPr txBox="1">
            <a:spLocks/>
          </p:cNvSpPr>
          <p:nvPr/>
        </p:nvSpPr>
        <p:spPr>
          <a:xfrm>
            <a:off x="5513947" y="3907181"/>
            <a:ext cx="6772835" cy="482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600" b="1" dirty="0">
                <a:latin typeface="Times New Roman" panose="02020603050405020304" pitchFamily="18" charset="0"/>
                <a:cs typeface="Times New Roman" panose="02020603050405020304" pitchFamily="18" charset="0"/>
              </a:rPr>
              <a:t>Рівень надлишкової ваги </a:t>
            </a:r>
            <a:r>
              <a:rPr lang="uk-UA" sz="1600" b="1" dirty="0" smtClean="0">
                <a:latin typeface="Times New Roman" panose="02020603050405020304" pitchFamily="18" charset="0"/>
                <a:cs typeface="Times New Roman" panose="02020603050405020304" pitchFamily="18" charset="0"/>
              </a:rPr>
              <a:t>тіла, % (дані за 2014 рік)</a:t>
            </a:r>
            <a:endParaRPr lang="ru-RU" sz="16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val="2308935627"/>
              </p:ext>
            </p:extLst>
          </p:nvPr>
        </p:nvGraphicFramePr>
        <p:xfrm>
          <a:off x="5971941" y="4450911"/>
          <a:ext cx="5848350" cy="1990725"/>
        </p:xfrm>
        <a:graphic>
          <a:graphicData uri="http://schemas.openxmlformats.org/drawingml/2006/chart">
            <c:chart xmlns:c="http://schemas.openxmlformats.org/drawingml/2006/chart" xmlns:r="http://schemas.openxmlformats.org/officeDocument/2006/relationships" r:id="rId5"/>
          </a:graphicData>
        </a:graphic>
      </p:graphicFrame>
      <p:sp>
        <p:nvSpPr>
          <p:cNvPr id="13" name="Номер слайда 12"/>
          <p:cNvSpPr>
            <a:spLocks noGrp="1"/>
          </p:cNvSpPr>
          <p:nvPr>
            <p:ph type="sldNum" sz="quarter" idx="12"/>
          </p:nvPr>
        </p:nvSpPr>
        <p:spPr>
          <a:xfrm>
            <a:off x="9316570" y="226257"/>
            <a:ext cx="2743200" cy="365125"/>
          </a:xfrm>
        </p:spPr>
        <p:txBody>
          <a:bodyPr/>
          <a:lstStyle/>
          <a:p>
            <a:fld id="{99919A6F-98A8-4DF1-BAE5-73F29083EC29}" type="slidenum">
              <a:rPr lang="ru-RU" sz="1600" b="1" smtClean="0">
                <a:latin typeface="Arial Black" panose="020B0A04020102020204" pitchFamily="34" charset="0"/>
              </a:rPr>
              <a:t>4</a:t>
            </a:fld>
            <a:endParaRPr lang="ru-RU" sz="1600" b="1" dirty="0">
              <a:latin typeface="Arial Black" panose="020B0A04020102020204" pitchFamily="34" charset="0"/>
            </a:endParaRPr>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308" y="280801"/>
            <a:ext cx="569170" cy="419921"/>
          </a:xfrm>
          <a:prstGeom prst="rect">
            <a:avLst/>
          </a:prstGeom>
        </p:spPr>
      </p:pic>
    </p:spTree>
    <p:extLst>
      <p:ext uri="{BB962C8B-B14F-4D97-AF65-F5344CB8AC3E}">
        <p14:creationId xmlns:p14="http://schemas.microsoft.com/office/powerpoint/2010/main" val="1426962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7405"/>
            <a:ext cx="10515600" cy="561975"/>
          </a:xfrm>
        </p:spPr>
        <p:txBody>
          <a:bodyPr>
            <a:normAutofit/>
          </a:bodyPr>
          <a:lstStyle/>
          <a:p>
            <a:pPr algn="ctr"/>
            <a:r>
              <a:rPr lang="uk-UA" sz="2000" b="1" dirty="0" smtClean="0">
                <a:latin typeface="Arial Black" panose="020B0A04020102020204" pitchFamily="34" charset="0"/>
              </a:rPr>
              <a:t>ФАКТОРИ ВПЛИВУ НА ЗДОРОВ’Я ЛЮДИНИ</a:t>
            </a:r>
            <a:endParaRPr lang="ru-RU" sz="2000" dirty="0">
              <a:latin typeface="Arial Black" panose="020B0A040201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0" y="1110793"/>
            <a:ext cx="6713817" cy="2218097"/>
          </a:xfrm>
        </p:spPr>
      </p:pic>
      <p:pic>
        <p:nvPicPr>
          <p:cNvPr id="9"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511" y="3754340"/>
            <a:ext cx="6538259" cy="3006849"/>
          </a:xfrm>
          <a:prstGeom prst="rect">
            <a:avLst/>
          </a:prstGeom>
        </p:spPr>
      </p:pic>
      <p:sp>
        <p:nvSpPr>
          <p:cNvPr id="3" name="Номер слайда 2"/>
          <p:cNvSpPr>
            <a:spLocks noGrp="1"/>
          </p:cNvSpPr>
          <p:nvPr>
            <p:ph type="sldNum" sz="quarter" idx="12"/>
          </p:nvPr>
        </p:nvSpPr>
        <p:spPr>
          <a:xfrm>
            <a:off x="9179770" y="247405"/>
            <a:ext cx="2743200" cy="365125"/>
          </a:xfrm>
        </p:spPr>
        <p:txBody>
          <a:bodyPr/>
          <a:lstStyle/>
          <a:p>
            <a:fld id="{99919A6F-98A8-4DF1-BAE5-73F29083EC29}" type="slidenum">
              <a:rPr lang="ru-RU" sz="1600" b="1" smtClean="0">
                <a:latin typeface="Arial Black" panose="020B0A04020102020204" pitchFamily="34" charset="0"/>
              </a:rPr>
              <a:t>5</a:t>
            </a:fld>
            <a:endParaRPr lang="ru-RU" sz="1600" b="1" dirty="0">
              <a:latin typeface="Arial Black" panose="020B0A04020102020204" pitchFamily="34"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30" y="247405"/>
            <a:ext cx="569170" cy="419921"/>
          </a:xfrm>
          <a:prstGeom prst="rect">
            <a:avLst/>
          </a:prstGeom>
        </p:spPr>
      </p:pic>
      <p:sp>
        <p:nvSpPr>
          <p:cNvPr id="5" name="TextBox 4"/>
          <p:cNvSpPr txBox="1"/>
          <p:nvPr/>
        </p:nvSpPr>
        <p:spPr>
          <a:xfrm>
            <a:off x="2324100" y="667326"/>
            <a:ext cx="7048500" cy="369332"/>
          </a:xfrm>
          <a:prstGeom prst="rect">
            <a:avLst/>
          </a:prstGeom>
          <a:noFill/>
        </p:spPr>
        <p:txBody>
          <a:bodyPr wrap="square" rtlCol="0">
            <a:spAutoFit/>
          </a:bodyPr>
          <a:lstStyle/>
          <a:p>
            <a:pPr algn="ctr"/>
            <a:r>
              <a:rPr lang="uk-UA" b="1" dirty="0" smtClean="0"/>
              <a:t>Фактори впливу на здоров’я людини залежно від рівнів</a:t>
            </a:r>
            <a:endParaRPr lang="ru-RU" b="1" dirty="0"/>
          </a:p>
        </p:txBody>
      </p:sp>
      <p:sp>
        <p:nvSpPr>
          <p:cNvPr id="8" name="TextBox 7"/>
          <p:cNvSpPr txBox="1"/>
          <p:nvPr/>
        </p:nvSpPr>
        <p:spPr>
          <a:xfrm>
            <a:off x="2386390" y="3295651"/>
            <a:ext cx="7048500" cy="369332"/>
          </a:xfrm>
          <a:prstGeom prst="rect">
            <a:avLst/>
          </a:prstGeom>
          <a:noFill/>
        </p:spPr>
        <p:txBody>
          <a:bodyPr wrap="square" rtlCol="0">
            <a:spAutoFit/>
          </a:bodyPr>
          <a:lstStyle/>
          <a:p>
            <a:pPr algn="ctr"/>
            <a:r>
              <a:rPr lang="uk-UA" b="1" dirty="0" smtClean="0"/>
              <a:t>Питома вага факторів впливу на здоров’я людини</a:t>
            </a:r>
            <a:endParaRPr lang="ru-RU" b="1" dirty="0"/>
          </a:p>
        </p:txBody>
      </p:sp>
    </p:spTree>
    <p:extLst>
      <p:ext uri="{BB962C8B-B14F-4D97-AF65-F5344CB8AC3E}">
        <p14:creationId xmlns:p14="http://schemas.microsoft.com/office/powerpoint/2010/main" val="303706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14804"/>
          </a:xfrm>
        </p:spPr>
        <p:txBody>
          <a:bodyPr>
            <a:normAutofit/>
          </a:bodyPr>
          <a:lstStyle/>
          <a:p>
            <a:pPr algn="ctr"/>
            <a:r>
              <a:rPr lang="uk-UA" sz="1400" b="1" dirty="0" smtClean="0">
                <a:latin typeface="Times New Roman" panose="02020603050405020304" pitchFamily="18" charset="0"/>
                <a:cs typeface="Times New Roman" panose="02020603050405020304" pitchFamily="18" charset="0"/>
              </a:rPr>
              <a:t>ДОСЛІДЖЕННЯ ВПЛИВУ ФАКТОРІВ НА </a:t>
            </a:r>
            <a:r>
              <a:rPr lang="uk-UA" sz="1400" b="1" dirty="0" smtClean="0">
                <a:latin typeface="Times New Roman" panose="02020603050405020304" pitchFamily="18" charset="0"/>
                <a:cs typeface="Times New Roman" panose="02020603050405020304" pitchFamily="18" charset="0"/>
              </a:rPr>
              <a:t>ЗДОРОВ’Я </a:t>
            </a:r>
            <a:r>
              <a:rPr lang="uk-UA" sz="1400" b="1" dirty="0" smtClean="0">
                <a:latin typeface="Times New Roman" panose="02020603050405020304" pitchFamily="18" charset="0"/>
                <a:cs typeface="Times New Roman" panose="02020603050405020304" pitchFamily="18" charset="0"/>
              </a:rPr>
              <a:t>ЗАЙНЯТОГО</a:t>
            </a:r>
            <a:r>
              <a:rPr lang="uk-UA" sz="1400" b="1" dirty="0" smtClean="0">
                <a:latin typeface="Times New Roman" panose="02020603050405020304" pitchFamily="18" charset="0"/>
                <a:cs typeface="Times New Roman" panose="02020603050405020304" pitchFamily="18" charset="0"/>
              </a:rPr>
              <a:t> НАСЕЛЕННЯ УКРАЇНИ </a:t>
            </a:r>
            <a:endParaRPr lang="ru-RU" sz="1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779930"/>
            <a:ext cx="10515600" cy="5397033"/>
          </a:xfrm>
        </p:spPr>
        <p:txBody>
          <a:bodyPr/>
          <a:lstStyle/>
          <a:p>
            <a:pPr marL="0" indent="0" algn="just">
              <a:buNone/>
            </a:pPr>
            <a:r>
              <a:rPr lang="uk-UA" sz="1400" dirty="0" smtClean="0">
                <a:latin typeface="Times New Roman" panose="02020603050405020304" pitchFamily="18" charset="0"/>
                <a:cs typeface="Times New Roman" panose="02020603050405020304" pitchFamily="18" charset="0"/>
              </a:rPr>
              <a:t>      Одним </a:t>
            </a:r>
            <a:r>
              <a:rPr lang="uk-UA" sz="1400" dirty="0">
                <a:latin typeface="Times New Roman" panose="02020603050405020304" pitchFamily="18" charset="0"/>
                <a:cs typeface="Times New Roman" panose="02020603050405020304" pitchFamily="18" charset="0"/>
              </a:rPr>
              <a:t>із альтернативних шляхів визначення реального стану здоров’я зайнятого населення та впливу на нього факторів, є проведення суб’єктивної оцінки – </a:t>
            </a:r>
            <a:r>
              <a:rPr lang="uk-UA" sz="1400" b="1" u="sng" dirty="0">
                <a:latin typeface="Times New Roman" panose="02020603050405020304" pitchFamily="18" charset="0"/>
                <a:cs typeface="Times New Roman" panose="02020603050405020304" pitchFamily="18" charset="0"/>
              </a:rPr>
              <a:t>самооцінки населенням власного стану здоров’я</a:t>
            </a:r>
            <a:r>
              <a:rPr lang="uk-UA" sz="1400" dirty="0" smtClean="0">
                <a:latin typeface="Times New Roman" panose="02020603050405020304" pitchFamily="18" charset="0"/>
                <a:cs typeface="Times New Roman" panose="02020603050405020304" pitchFamily="18" charset="0"/>
              </a:rPr>
              <a:t>.</a:t>
            </a:r>
          </a:p>
          <a:p>
            <a:pPr marL="0" indent="0" algn="just">
              <a:buNone/>
            </a:pPr>
            <a:r>
              <a:rPr lang="uk-UA" sz="1400" dirty="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З метою виявлення впливу </a:t>
            </a:r>
            <a:r>
              <a:rPr lang="uk-UA" sz="1400" dirty="0" smtClean="0">
                <a:latin typeface="Times New Roman" panose="02020603050405020304" pitchFamily="18" charset="0"/>
                <a:cs typeface="Times New Roman" panose="02020603050405020304" pitchFamily="18" charset="0"/>
              </a:rPr>
              <a:t>факторів </a:t>
            </a:r>
            <a:r>
              <a:rPr lang="uk-UA" sz="1400" dirty="0">
                <a:latin typeface="Times New Roman" panose="02020603050405020304" pitchFamily="18" charset="0"/>
                <a:cs typeface="Times New Roman" panose="02020603050405020304" pitchFamily="18" charset="0"/>
              </a:rPr>
              <a:t>на здоров’я зайнятого населення, в умовах сучасного розвитку ринку праці України, було проведено соціологічне опитування із застосування анкетування серед зайнятих громадян (надалі респондентів) Вінницької області в 2014 році. В </a:t>
            </a:r>
            <a:r>
              <a:rPr lang="uk-UA" sz="1400" dirty="0" smtClean="0">
                <a:latin typeface="Times New Roman" panose="02020603050405020304" pitchFamily="18" charset="0"/>
                <a:cs typeface="Times New Roman" panose="02020603050405020304" pitchFamily="18" charset="0"/>
              </a:rPr>
              <a:t>анкетуванні </a:t>
            </a:r>
            <a:r>
              <a:rPr lang="uk-UA" sz="1400" dirty="0">
                <a:latin typeface="Times New Roman" panose="02020603050405020304" pitchFamily="18" charset="0"/>
                <a:cs typeface="Times New Roman" panose="02020603050405020304" pitchFamily="18" charset="0"/>
              </a:rPr>
              <a:t>брали участь </a:t>
            </a:r>
            <a:r>
              <a:rPr lang="uk-UA" sz="1400" b="1" dirty="0">
                <a:latin typeface="Times New Roman" panose="02020603050405020304" pitchFamily="18" charset="0"/>
                <a:cs typeface="Times New Roman" panose="02020603050405020304" pitchFamily="18" charset="0"/>
              </a:rPr>
              <a:t>537 осіб, </a:t>
            </a:r>
            <a:r>
              <a:rPr lang="uk-UA" sz="1400" dirty="0">
                <a:latin typeface="Times New Roman" panose="02020603050405020304" pitchFamily="18" charset="0"/>
                <a:cs typeface="Times New Roman" panose="02020603050405020304" pitchFamily="18" charset="0"/>
              </a:rPr>
              <a:t>у тому числі з них 77% − особи, які проживають в міській місцевості; 58% − жінки. Розрахований коефіцієнт варіації свідчить, що  сукупність є однорідною, а середня типовою. </a:t>
            </a:r>
          </a:p>
          <a:p>
            <a:pPr marL="0" indent="0" algn="just">
              <a:buNone/>
            </a:pPr>
            <a:r>
              <a:rPr lang="uk-UA" sz="1400" b="1" dirty="0" smtClean="0">
                <a:latin typeface="Times New Roman" panose="02020603050405020304" pitchFamily="18" charset="0"/>
                <a:cs typeface="Times New Roman" panose="02020603050405020304" pitchFamily="18" charset="0"/>
              </a:rPr>
              <a:t>                  </a:t>
            </a:r>
            <a:endParaRPr lang="ru-RU" dirty="0"/>
          </a:p>
        </p:txBody>
      </p:sp>
      <p:graphicFrame>
        <p:nvGraphicFramePr>
          <p:cNvPr id="4" name="Диаграмма 3"/>
          <p:cNvGraphicFramePr/>
          <p:nvPr>
            <p:extLst>
              <p:ext uri="{D42A27DB-BD31-4B8C-83A1-F6EECF244321}">
                <p14:modId xmlns:p14="http://schemas.microsoft.com/office/powerpoint/2010/main" val="2311336239"/>
              </p:ext>
            </p:extLst>
          </p:nvPr>
        </p:nvGraphicFramePr>
        <p:xfrm>
          <a:off x="196858" y="2533944"/>
          <a:ext cx="5606093" cy="141567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2510118" y="2279758"/>
            <a:ext cx="3585882" cy="414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uk-UA" sz="1400" b="1" dirty="0" smtClean="0">
                <a:latin typeface="Times New Roman" panose="02020603050405020304" pitchFamily="18" charset="0"/>
                <a:cs typeface="Times New Roman" panose="02020603050405020304" pitchFamily="18" charset="0"/>
              </a:rPr>
              <a:t>РОЗПОДІЛ РЕСПОНДЕНТІВ ЗА ВІКОМ</a:t>
            </a:r>
            <a:endParaRPr lang="ru-RU" sz="1400" b="1"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6363000" y="2216970"/>
            <a:ext cx="3532468" cy="4148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400" b="1" dirty="0" smtClean="0">
                <a:latin typeface="Times New Roman" panose="02020603050405020304" pitchFamily="18" charset="0"/>
                <a:cs typeface="Times New Roman" panose="02020603050405020304" pitchFamily="18" charset="0"/>
              </a:rPr>
              <a:t>ПИТОМА ВАГА РОЗПОДІЛУ РЕСПОНДЕНТІВ ЗА САМООЦІНКОЮ РІВНЯ ЗДОРОВ’Я, %</a:t>
            </a:r>
            <a:endParaRPr lang="ru-RU" sz="1400" b="1" dirty="0">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1201994880"/>
              </p:ext>
            </p:extLst>
          </p:nvPr>
        </p:nvGraphicFramePr>
        <p:xfrm>
          <a:off x="6069951" y="2779762"/>
          <a:ext cx="4590415" cy="1180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285880701"/>
              </p:ext>
            </p:extLst>
          </p:nvPr>
        </p:nvGraphicFramePr>
        <p:xfrm>
          <a:off x="1422700" y="4325439"/>
          <a:ext cx="8577803" cy="1644650"/>
        </p:xfrm>
        <a:graphic>
          <a:graphicData uri="http://schemas.openxmlformats.org/drawingml/2006/table">
            <a:tbl>
              <a:tblPr firstRow="1" firstCol="1" bandRow="1">
                <a:tableStyleId>{5940675A-B579-460E-94D1-54222C63F5DA}</a:tableStyleId>
              </a:tblPr>
              <a:tblGrid>
                <a:gridCol w="3350941">
                  <a:extLst>
                    <a:ext uri="{9D8B030D-6E8A-4147-A177-3AD203B41FA5}">
                      <a16:colId xmlns:a16="http://schemas.microsoft.com/office/drawing/2014/main" val="1855665141"/>
                    </a:ext>
                  </a:extLst>
                </a:gridCol>
                <a:gridCol w="1062770">
                  <a:extLst>
                    <a:ext uri="{9D8B030D-6E8A-4147-A177-3AD203B41FA5}">
                      <a16:colId xmlns:a16="http://schemas.microsoft.com/office/drawing/2014/main" val="2606446230"/>
                    </a:ext>
                  </a:extLst>
                </a:gridCol>
                <a:gridCol w="1062770">
                  <a:extLst>
                    <a:ext uri="{9D8B030D-6E8A-4147-A177-3AD203B41FA5}">
                      <a16:colId xmlns:a16="http://schemas.microsoft.com/office/drawing/2014/main" val="1974309674"/>
                    </a:ext>
                  </a:extLst>
                </a:gridCol>
                <a:gridCol w="1062770">
                  <a:extLst>
                    <a:ext uri="{9D8B030D-6E8A-4147-A177-3AD203B41FA5}">
                      <a16:colId xmlns:a16="http://schemas.microsoft.com/office/drawing/2014/main" val="3388908830"/>
                    </a:ext>
                  </a:extLst>
                </a:gridCol>
                <a:gridCol w="1062770">
                  <a:extLst>
                    <a:ext uri="{9D8B030D-6E8A-4147-A177-3AD203B41FA5}">
                      <a16:colId xmlns:a16="http://schemas.microsoft.com/office/drawing/2014/main" val="573297159"/>
                    </a:ext>
                  </a:extLst>
                </a:gridCol>
                <a:gridCol w="975782">
                  <a:extLst>
                    <a:ext uri="{9D8B030D-6E8A-4147-A177-3AD203B41FA5}">
                      <a16:colId xmlns:a16="http://schemas.microsoft.com/office/drawing/2014/main" val="1599759898"/>
                    </a:ext>
                  </a:extLst>
                </a:gridCol>
              </a:tblGrid>
              <a:tr h="164465">
                <a:tc rowSpan="2">
                  <a:txBody>
                    <a:bodyPr/>
                    <a:lstStyle/>
                    <a:p>
                      <a:pPr algn="ctr"/>
                      <a:r>
                        <a:rPr lang="uk-UA" sz="1000" dirty="0">
                          <a:effectLst/>
                        </a:rPr>
                        <a:t>Вік</a:t>
                      </a:r>
                      <a:endParaRPr lang="ru-RU" sz="1000" dirty="0">
                        <a:effectLst/>
                        <a:latin typeface="Times New Roman" panose="02020603050405020304" pitchFamily="18" charset="0"/>
                        <a:ea typeface="Times New Roman" panose="02020603050405020304" pitchFamily="18" charset="0"/>
                      </a:endParaRPr>
                    </a:p>
                  </a:txBody>
                  <a:tcPr marL="68580" marR="68580" marT="0" marB="0" anchor="ctr"/>
                </a:tc>
                <a:tc gridSpan="5">
                  <a:txBody>
                    <a:bodyPr/>
                    <a:lstStyle/>
                    <a:p>
                      <a:pPr algn="ctr"/>
                      <a:r>
                        <a:rPr lang="uk-UA" sz="1000">
                          <a:effectLst/>
                        </a:rPr>
                        <a:t>Терми та кількісна оцінка стану здоров’я</a:t>
                      </a:r>
                      <a:r>
                        <a:rPr lang="uk-UA" sz="1000" baseline="30000">
                          <a:effectLst/>
                        </a:rPr>
                        <a:t>1</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62661507"/>
                  </a:ext>
                </a:extLst>
              </a:tr>
              <a:tr h="164465">
                <a:tc vMerge="1">
                  <a:txBody>
                    <a:bodyPr/>
                    <a:lstStyle/>
                    <a:p>
                      <a:endParaRPr lang="ru-RU"/>
                    </a:p>
                  </a:txBody>
                  <a:tcPr/>
                </a:tc>
                <a:tc>
                  <a:txBody>
                    <a:bodyPr/>
                    <a:lstStyle/>
                    <a:p>
                      <a:pPr algn="ctr">
                        <a:spcAft>
                          <a:spcPts val="0"/>
                        </a:spcAft>
                      </a:pPr>
                      <a:r>
                        <a:rPr lang="uk-UA" sz="1000">
                          <a:effectLst/>
                        </a:rPr>
                        <a:t>ДП</a:t>
                      </a:r>
                      <a:r>
                        <a:rPr lang="uk-UA" sz="1000" baseline="30000">
                          <a:effectLst/>
                        </a:rPr>
                        <a:t>1</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П</a:t>
                      </a:r>
                      <a:r>
                        <a:rPr lang="uk-UA" sz="1000" baseline="30000">
                          <a:effectLst/>
                        </a:rPr>
                        <a:t>2</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З</a:t>
                      </a:r>
                      <a:r>
                        <a:rPr lang="uk-UA" sz="1000" baseline="30000">
                          <a:effectLst/>
                        </a:rPr>
                        <a:t>3</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Д</a:t>
                      </a:r>
                      <a:r>
                        <a:rPr lang="uk-UA" sz="1000" baseline="30000">
                          <a:effectLst/>
                        </a:rPr>
                        <a:t>4</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В</a:t>
                      </a:r>
                      <a:r>
                        <a:rPr lang="uk-UA" sz="1000" baseline="30000">
                          <a:effectLst/>
                        </a:rPr>
                        <a:t>5</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494522785"/>
                  </a:ext>
                </a:extLst>
              </a:tr>
              <a:tr h="164465">
                <a:tc>
                  <a:txBody>
                    <a:bodyPr/>
                    <a:lstStyle/>
                    <a:p>
                      <a:pPr algn="just"/>
                      <a:r>
                        <a:rPr lang="uk-UA" sz="1000">
                          <a:effectLst/>
                        </a:rPr>
                        <a:t>До 18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38323309"/>
                  </a:ext>
                </a:extLst>
              </a:tr>
              <a:tr h="164465">
                <a:tc>
                  <a:txBody>
                    <a:bodyPr/>
                    <a:lstStyle/>
                    <a:p>
                      <a:pPr algn="just"/>
                      <a:r>
                        <a:rPr lang="uk-UA" sz="1000">
                          <a:effectLst/>
                        </a:rPr>
                        <a:t>18-25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0,0517</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0,3189</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0,6206</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0,0086</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16308001"/>
                  </a:ext>
                </a:extLst>
              </a:tr>
              <a:tr h="164465">
                <a:tc>
                  <a:txBody>
                    <a:bodyPr/>
                    <a:lstStyle/>
                    <a:p>
                      <a:pPr algn="just"/>
                      <a:r>
                        <a:rPr lang="uk-UA" sz="1000">
                          <a:effectLst/>
                        </a:rPr>
                        <a:t>26-29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0,0151</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0,0454</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0,4545</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0,4242</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0,0606</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91454256"/>
                  </a:ext>
                </a:extLst>
              </a:tr>
              <a:tr h="164465">
                <a:tc>
                  <a:txBody>
                    <a:bodyPr/>
                    <a:lstStyle/>
                    <a:p>
                      <a:pPr algn="just"/>
                      <a:r>
                        <a:rPr lang="uk-UA" sz="1000">
                          <a:effectLst/>
                        </a:rPr>
                        <a:t>30-39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0,0131</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0,5394</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0,4210</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0,0263</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6921500"/>
                  </a:ext>
                </a:extLst>
              </a:tr>
              <a:tr h="164465">
                <a:tc>
                  <a:txBody>
                    <a:bodyPr/>
                    <a:lstStyle/>
                    <a:p>
                      <a:pPr algn="just"/>
                      <a:r>
                        <a:rPr lang="uk-UA" sz="1000">
                          <a:effectLst/>
                        </a:rPr>
                        <a:t>40-49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0,0909</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0,6060</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0,2969</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0,0060</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47304696"/>
                  </a:ext>
                </a:extLst>
              </a:tr>
              <a:tr h="164465">
                <a:tc>
                  <a:txBody>
                    <a:bodyPr/>
                    <a:lstStyle/>
                    <a:p>
                      <a:pPr algn="just"/>
                      <a:r>
                        <a:rPr lang="uk-UA" sz="1000">
                          <a:effectLst/>
                        </a:rPr>
                        <a:t>50-54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0,1857</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0,5571</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0,2571</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66502928"/>
                  </a:ext>
                </a:extLst>
              </a:tr>
              <a:tr h="164465">
                <a:tc>
                  <a:txBody>
                    <a:bodyPr/>
                    <a:lstStyle/>
                    <a:p>
                      <a:pPr algn="just"/>
                      <a:r>
                        <a:rPr lang="uk-UA" sz="1000">
                          <a:effectLst/>
                        </a:rPr>
                        <a:t>55-59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0,1363</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0,2272</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0,4090</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0,2272</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99952484"/>
                  </a:ext>
                </a:extLst>
              </a:tr>
              <a:tr h="164465">
                <a:tc>
                  <a:txBody>
                    <a:bodyPr/>
                    <a:lstStyle/>
                    <a:p>
                      <a:pPr algn="just"/>
                      <a:r>
                        <a:rPr lang="uk-UA" sz="1000">
                          <a:effectLst/>
                        </a:rPr>
                        <a:t>60 і більше років</a:t>
                      </a:r>
                      <a:endParaRPr lang="ru-RU"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uk-UA" sz="1000">
                          <a:effectLst/>
                        </a:rPr>
                        <a:t>0,0454</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0,1818</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0,6818</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a:effectLst/>
                        </a:rPr>
                        <a:t>0,0454</a:t>
                      </a:r>
                      <a:endParaRPr lang="ru-RU"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uk-UA" sz="1000" dirty="0">
                          <a:effectLst/>
                        </a:rPr>
                        <a:t>0,0454</a:t>
                      </a:r>
                      <a:endParaRPr lang="ru-RU"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72594974"/>
                  </a:ext>
                </a:extLst>
              </a:tr>
            </a:tbl>
          </a:graphicData>
        </a:graphic>
      </p:graphicFrame>
      <p:sp>
        <p:nvSpPr>
          <p:cNvPr id="9" name="Rectangle 1"/>
          <p:cNvSpPr>
            <a:spLocks noChangeArrowheads="1"/>
          </p:cNvSpPr>
          <p:nvPr/>
        </p:nvSpPr>
        <p:spPr bwMode="auto">
          <a:xfrm>
            <a:off x="3430313" y="3983639"/>
            <a:ext cx="4998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ВПЛИВ </a:t>
            </a:r>
            <a:r>
              <a:rPr kumimoji="0" lang="uk-UA" altLang="ru-RU" sz="1400" b="1"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ВІКУ НА ЗДОРОВ’Я РЕСПОНДЕНТІВ,%</a:t>
            </a:r>
            <a:endParaRPr kumimoji="0" lang="ru-RU" altLang="ru-RU" sz="1400" b="1" i="0" u="none" strike="noStrike" cap="none" normalizeH="0" baseline="0" dirty="0" smtClean="0">
              <a:ln>
                <a:noFill/>
              </a:ln>
              <a:solidFill>
                <a:schemeClr val="tx1"/>
              </a:solidFill>
              <a:effectLst/>
            </a:endParaRPr>
          </a:p>
        </p:txBody>
      </p:sp>
      <p:sp>
        <p:nvSpPr>
          <p:cNvPr id="10" name="Прямоугольник 9"/>
          <p:cNvSpPr/>
          <p:nvPr/>
        </p:nvSpPr>
        <p:spPr>
          <a:xfrm>
            <a:off x="98368" y="5995428"/>
            <a:ext cx="12093632" cy="769441"/>
          </a:xfrm>
          <a:prstGeom prst="rect">
            <a:avLst/>
          </a:prstGeom>
        </p:spPr>
        <p:txBody>
          <a:bodyPr wrap="square">
            <a:spAutoFit/>
          </a:bodyPr>
          <a:lstStyle/>
          <a:p>
            <a:pPr lvl="0" indent="539750" algn="just" eaLnBrk="0" fontAlgn="base" hangingPunct="0">
              <a:spcBef>
                <a:spcPct val="0"/>
              </a:spcBef>
              <a:spcAft>
                <a:spcPct val="0"/>
              </a:spcAft>
            </a:pPr>
            <a:endParaRPr lang="uk-UA" altLang="ru-RU" sz="1100" dirty="0" smtClean="0">
              <a:latin typeface="Times New Roman" panose="02020603050405020304" pitchFamily="18" charset="0"/>
              <a:ea typeface="Batang" panose="02030600000101010101" pitchFamily="18" charset="-127"/>
              <a:cs typeface="Times New Roman" panose="02020603050405020304" pitchFamily="18" charset="0"/>
            </a:endParaRPr>
          </a:p>
          <a:p>
            <a:pPr lvl="0" indent="539750" algn="just" eaLnBrk="0" fontAlgn="base" hangingPunct="0">
              <a:spcBef>
                <a:spcPct val="0"/>
              </a:spcBef>
              <a:spcAft>
                <a:spcPct val="0"/>
              </a:spcAft>
            </a:pPr>
            <a:r>
              <a:rPr lang="uk-UA" altLang="ru-RU" sz="1100" dirty="0" smtClean="0">
                <a:latin typeface="Times New Roman" panose="02020603050405020304" pitchFamily="18" charset="0"/>
                <a:ea typeface="Batang" panose="02030600000101010101" pitchFamily="18" charset="-127"/>
                <a:cs typeface="Times New Roman" panose="02020603050405020304" pitchFamily="18" charset="0"/>
              </a:rPr>
              <a:t>Примітка </a:t>
            </a:r>
            <a:r>
              <a:rPr lang="uk-UA" altLang="ru-RU" sz="1100" baseline="30000" dirty="0">
                <a:latin typeface="Times New Roman" panose="02020603050405020304" pitchFamily="18" charset="0"/>
                <a:ea typeface="Batang" panose="02030600000101010101" pitchFamily="18" charset="-127"/>
                <a:cs typeface="Times New Roman" panose="02020603050405020304" pitchFamily="18" charset="0"/>
              </a:rPr>
              <a:t>1</a:t>
            </a:r>
            <a:r>
              <a:rPr lang="uk-UA" altLang="ru-RU" sz="1100" dirty="0">
                <a:latin typeface="Times New Roman" panose="02020603050405020304" pitchFamily="18" charset="0"/>
                <a:ea typeface="Batang" panose="02030600000101010101" pitchFamily="18" charset="-127"/>
                <a:cs typeface="Times New Roman" panose="02020603050405020304" pitchFamily="18" charset="0"/>
              </a:rPr>
              <a:t> – результати наведені в таблиці розраховувались </a:t>
            </a:r>
            <a:r>
              <a:rPr lang="uk-UA" altLang="ru-RU" sz="1100" dirty="0" smtClean="0">
                <a:latin typeface="Times New Roman" panose="02020603050405020304" pitchFamily="18" charset="0"/>
                <a:ea typeface="Batang" panose="02030600000101010101" pitchFamily="18" charset="-127"/>
                <a:cs typeface="Times New Roman" panose="02020603050405020304" pitchFamily="18" charset="0"/>
              </a:rPr>
              <a:t>як відношення кількості </a:t>
            </a:r>
            <a:r>
              <a:rPr lang="uk-UA" altLang="ru-RU" sz="1100" dirty="0">
                <a:latin typeface="Times New Roman" panose="02020603050405020304" pitchFamily="18" charset="0"/>
                <a:ea typeface="Batang" panose="02030600000101010101" pitchFamily="18" charset="-127"/>
                <a:cs typeface="Times New Roman" panose="02020603050405020304" pitchFamily="18" charset="0"/>
              </a:rPr>
              <a:t>респондентів, які оцінили свій стан здоров’я відповідними термами («Дуже погане» (ДП), «Погане» (П), «Задовільне» (З), «Добре» (Д), «Відмінне» (В)) до загальної кількості респондентів, які дали відповіді на поставлені запитання. При оцінюванні відповідного впливу був використаний метод суб’єктивної оцінки здоров’я респондентів за самооцінкою.</a:t>
            </a:r>
            <a:endParaRPr lang="uk-UA" altLang="ru-RU" sz="1100" dirty="0">
              <a:latin typeface="Arial" panose="020B0604020202020204" pitchFamily="34" charset="0"/>
            </a:endParaRPr>
          </a:p>
        </p:txBody>
      </p:sp>
      <p:sp>
        <p:nvSpPr>
          <p:cNvPr id="11" name="Номер слайда 10"/>
          <p:cNvSpPr>
            <a:spLocks noGrp="1"/>
          </p:cNvSpPr>
          <p:nvPr>
            <p:ph type="sldNum" sz="quarter" idx="12"/>
          </p:nvPr>
        </p:nvSpPr>
        <p:spPr>
          <a:xfrm>
            <a:off x="9288766" y="217138"/>
            <a:ext cx="2743200" cy="365125"/>
          </a:xfrm>
        </p:spPr>
        <p:txBody>
          <a:bodyPr/>
          <a:lstStyle/>
          <a:p>
            <a:fld id="{99919A6F-98A8-4DF1-BAE5-73F29083EC29}" type="slidenum">
              <a:rPr lang="ru-RU" sz="1600" b="1" smtClean="0">
                <a:latin typeface="Arial Black" panose="020B0A04020102020204" pitchFamily="34" charset="0"/>
              </a:rPr>
              <a:t>6</a:t>
            </a:fld>
            <a:endParaRPr lang="ru-RU" sz="1600" b="1" dirty="0">
              <a:latin typeface="Arial Black" panose="020B0A04020102020204" pitchFamily="34"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2430490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14804"/>
          </a:xfrm>
        </p:spPr>
        <p:txBody>
          <a:bodyPr>
            <a:normAutofit/>
          </a:bodyPr>
          <a:lstStyle/>
          <a:p>
            <a:pPr algn="ctr"/>
            <a:r>
              <a:rPr lang="uk-UA" sz="1400" b="1" dirty="0" smtClean="0">
                <a:latin typeface="Times New Roman" panose="02020603050405020304" pitchFamily="18" charset="0"/>
                <a:cs typeface="Times New Roman" panose="02020603050405020304" pitchFamily="18" charset="0"/>
              </a:rPr>
              <a:t>ВПЛИВ СТАНУ ЗДОРОВ’Я РЕСПОНДЕНТІВ </a:t>
            </a:r>
            <a:r>
              <a:rPr lang="uk-UA" sz="1400" b="1" dirty="0" smtClean="0">
                <a:latin typeface="Times New Roman" panose="02020603050405020304" pitchFamily="18" charset="0"/>
                <a:cs typeface="Times New Roman" panose="02020603050405020304" pitchFamily="18" charset="0"/>
              </a:rPr>
              <a:t>ЗАЛЕЖНО </a:t>
            </a:r>
            <a:r>
              <a:rPr lang="uk-UA" sz="1400" b="1" dirty="0" smtClean="0">
                <a:latin typeface="Times New Roman" panose="02020603050405020304" pitchFamily="18" charset="0"/>
                <a:cs typeface="Times New Roman" panose="02020603050405020304" pitchFamily="18" charset="0"/>
              </a:rPr>
              <a:t>ВІД </a:t>
            </a:r>
            <a:r>
              <a:rPr lang="uk-UA" sz="1400" b="1" dirty="0" smtClean="0">
                <a:latin typeface="Times New Roman" panose="02020603050405020304" pitchFamily="18" charset="0"/>
                <a:cs typeface="Times New Roman" panose="02020603050405020304" pitchFamily="18" charset="0"/>
              </a:rPr>
              <a:t>СТАТУСУ НАСЕЛЕНОГО ПУНКТУ</a:t>
            </a:r>
            <a:endParaRPr lang="ru-RU" sz="14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7650293"/>
              </p:ext>
            </p:extLst>
          </p:nvPr>
        </p:nvGraphicFramePr>
        <p:xfrm>
          <a:off x="2045747" y="779930"/>
          <a:ext cx="7770605" cy="966872"/>
        </p:xfrm>
        <a:graphic>
          <a:graphicData uri="http://schemas.openxmlformats.org/drawingml/2006/table">
            <a:tbl>
              <a:tblPr firstRow="1" firstCol="1" bandRow="1">
                <a:tableStyleId>{5940675A-B579-460E-94D1-54222C63F5DA}</a:tableStyleId>
              </a:tblPr>
              <a:tblGrid>
                <a:gridCol w="3035607">
                  <a:extLst>
                    <a:ext uri="{9D8B030D-6E8A-4147-A177-3AD203B41FA5}">
                      <a16:colId xmlns:a16="http://schemas.microsoft.com/office/drawing/2014/main" val="1972499159"/>
                    </a:ext>
                  </a:extLst>
                </a:gridCol>
                <a:gridCol w="962760">
                  <a:extLst>
                    <a:ext uri="{9D8B030D-6E8A-4147-A177-3AD203B41FA5}">
                      <a16:colId xmlns:a16="http://schemas.microsoft.com/office/drawing/2014/main" val="2149025724"/>
                    </a:ext>
                  </a:extLst>
                </a:gridCol>
                <a:gridCol w="962760">
                  <a:extLst>
                    <a:ext uri="{9D8B030D-6E8A-4147-A177-3AD203B41FA5}">
                      <a16:colId xmlns:a16="http://schemas.microsoft.com/office/drawing/2014/main" val="706295448"/>
                    </a:ext>
                  </a:extLst>
                </a:gridCol>
                <a:gridCol w="962760">
                  <a:extLst>
                    <a:ext uri="{9D8B030D-6E8A-4147-A177-3AD203B41FA5}">
                      <a16:colId xmlns:a16="http://schemas.microsoft.com/office/drawing/2014/main" val="1508344589"/>
                    </a:ext>
                  </a:extLst>
                </a:gridCol>
                <a:gridCol w="962760">
                  <a:extLst>
                    <a:ext uri="{9D8B030D-6E8A-4147-A177-3AD203B41FA5}">
                      <a16:colId xmlns:a16="http://schemas.microsoft.com/office/drawing/2014/main" val="550447276"/>
                    </a:ext>
                  </a:extLst>
                </a:gridCol>
                <a:gridCol w="883958">
                  <a:extLst>
                    <a:ext uri="{9D8B030D-6E8A-4147-A177-3AD203B41FA5}">
                      <a16:colId xmlns:a16="http://schemas.microsoft.com/office/drawing/2014/main" val="2492048890"/>
                    </a:ext>
                  </a:extLst>
                </a:gridCol>
              </a:tblGrid>
              <a:tr h="241718">
                <a:tc rowSpan="2">
                  <a:txBody>
                    <a:bodyPr/>
                    <a:lstStyle/>
                    <a:p>
                      <a:pPr algn="ctr">
                        <a:spcAft>
                          <a:spcPts val="0"/>
                        </a:spcAft>
                      </a:pPr>
                      <a:r>
                        <a:rPr lang="uk-UA" sz="1000" dirty="0">
                          <a:effectLst/>
                        </a:rPr>
                        <a:t>Населений пункт</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gridSpan="5">
                  <a:txBody>
                    <a:bodyPr/>
                    <a:lstStyle/>
                    <a:p>
                      <a:pPr algn="ctr">
                        <a:spcAft>
                          <a:spcPts val="0"/>
                        </a:spcAft>
                      </a:pPr>
                      <a:r>
                        <a:rPr lang="uk-UA" sz="1000">
                          <a:effectLst/>
                        </a:rPr>
                        <a:t>Терми та кількісна оцінка стану здоров’я</a:t>
                      </a:r>
                      <a:r>
                        <a:rPr lang="uk-UA" sz="1000" baseline="30000">
                          <a:effectLst/>
                        </a:rPr>
                        <a:t>1</a:t>
                      </a:r>
                      <a:endParaRPr lang="ru-RU" sz="1200">
                        <a:effectLst/>
                        <a:latin typeface="Times New Roman" panose="02020603050405020304" pitchFamily="18" charset="0"/>
                        <a:ea typeface="Batang" panose="02030600000101010101" pitchFamily="18" charset="-127"/>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08044250"/>
                  </a:ext>
                </a:extLst>
              </a:tr>
              <a:tr h="241718">
                <a:tc vMerge="1">
                  <a:txBody>
                    <a:bodyPr/>
                    <a:lstStyle/>
                    <a:p>
                      <a:endParaRPr lang="ru-RU"/>
                    </a:p>
                  </a:txBody>
                  <a:tcPr/>
                </a:tc>
                <a:tc>
                  <a:txBody>
                    <a:bodyPr/>
                    <a:lstStyle/>
                    <a:p>
                      <a:pPr algn="ctr">
                        <a:spcAft>
                          <a:spcPts val="0"/>
                        </a:spcAft>
                      </a:pPr>
                      <a:r>
                        <a:rPr lang="uk-UA" sz="1000">
                          <a:effectLst/>
                        </a:rPr>
                        <a:t>ДП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З</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Д</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В</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250060085"/>
                  </a:ext>
                </a:extLst>
              </a:tr>
              <a:tr h="241718">
                <a:tc>
                  <a:txBody>
                    <a:bodyPr/>
                    <a:lstStyle/>
                    <a:p>
                      <a:pPr algn="just">
                        <a:spcAft>
                          <a:spcPts val="0"/>
                        </a:spcAft>
                      </a:pPr>
                      <a:r>
                        <a:rPr lang="uk-UA" sz="1000">
                          <a:effectLst/>
                        </a:rPr>
                        <a:t>Міська місцевість</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0,0097</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0,0754</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0,5133</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0,3868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0,0145</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694721601"/>
                  </a:ext>
                </a:extLst>
              </a:tr>
              <a:tr h="241718">
                <a:tc>
                  <a:txBody>
                    <a:bodyPr/>
                    <a:lstStyle/>
                    <a:p>
                      <a:pPr algn="just">
                        <a:spcAft>
                          <a:spcPts val="0"/>
                        </a:spcAft>
                      </a:pPr>
                      <a:r>
                        <a:rPr lang="uk-UA" sz="1000" dirty="0">
                          <a:effectLst/>
                        </a:rPr>
                        <a:t>Сільська місцевість</a:t>
                      </a:r>
                      <a:endParaRPr lang="ru-RU" sz="1200" dirty="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0,0079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0,1269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0,4761</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0,3650</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0,0238</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140642569"/>
                  </a:ext>
                </a:extLst>
              </a:tr>
            </a:tbl>
          </a:graphicData>
        </a:graphic>
      </p:graphicFrame>
      <p:sp>
        <p:nvSpPr>
          <p:cNvPr id="5" name="Заголовок 1"/>
          <p:cNvSpPr txBox="1">
            <a:spLocks/>
          </p:cNvSpPr>
          <p:nvPr/>
        </p:nvSpPr>
        <p:spPr>
          <a:xfrm>
            <a:off x="838200" y="1746802"/>
            <a:ext cx="10515600" cy="414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400" b="1" dirty="0" smtClean="0">
                <a:latin typeface="Times New Roman" panose="02020603050405020304" pitchFamily="18" charset="0"/>
                <a:cs typeface="Times New Roman" panose="02020603050405020304" pitchFamily="18" charset="0"/>
              </a:rPr>
              <a:t> ВПЛИВ СТАТТІ НА СТАН ЗДОРОВ’Я РЕСПОНДЕНТІВ</a:t>
            </a:r>
            <a:endParaRPr lang="ru-RU" sz="14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00488083"/>
              </p:ext>
            </p:extLst>
          </p:nvPr>
        </p:nvGraphicFramePr>
        <p:xfrm>
          <a:off x="2045746" y="2161606"/>
          <a:ext cx="7770605" cy="966872"/>
        </p:xfrm>
        <a:graphic>
          <a:graphicData uri="http://schemas.openxmlformats.org/drawingml/2006/table">
            <a:tbl>
              <a:tblPr firstRow="1" firstCol="1" bandRow="1">
                <a:tableStyleId>{5940675A-B579-460E-94D1-54222C63F5DA}</a:tableStyleId>
              </a:tblPr>
              <a:tblGrid>
                <a:gridCol w="3035607">
                  <a:extLst>
                    <a:ext uri="{9D8B030D-6E8A-4147-A177-3AD203B41FA5}">
                      <a16:colId xmlns:a16="http://schemas.microsoft.com/office/drawing/2014/main" val="1858466490"/>
                    </a:ext>
                  </a:extLst>
                </a:gridCol>
                <a:gridCol w="962760">
                  <a:extLst>
                    <a:ext uri="{9D8B030D-6E8A-4147-A177-3AD203B41FA5}">
                      <a16:colId xmlns:a16="http://schemas.microsoft.com/office/drawing/2014/main" val="1406512475"/>
                    </a:ext>
                  </a:extLst>
                </a:gridCol>
                <a:gridCol w="962760">
                  <a:extLst>
                    <a:ext uri="{9D8B030D-6E8A-4147-A177-3AD203B41FA5}">
                      <a16:colId xmlns:a16="http://schemas.microsoft.com/office/drawing/2014/main" val="3834983285"/>
                    </a:ext>
                  </a:extLst>
                </a:gridCol>
                <a:gridCol w="962760">
                  <a:extLst>
                    <a:ext uri="{9D8B030D-6E8A-4147-A177-3AD203B41FA5}">
                      <a16:colId xmlns:a16="http://schemas.microsoft.com/office/drawing/2014/main" val="2987203558"/>
                    </a:ext>
                  </a:extLst>
                </a:gridCol>
                <a:gridCol w="962760">
                  <a:extLst>
                    <a:ext uri="{9D8B030D-6E8A-4147-A177-3AD203B41FA5}">
                      <a16:colId xmlns:a16="http://schemas.microsoft.com/office/drawing/2014/main" val="235963632"/>
                    </a:ext>
                  </a:extLst>
                </a:gridCol>
                <a:gridCol w="883958">
                  <a:extLst>
                    <a:ext uri="{9D8B030D-6E8A-4147-A177-3AD203B41FA5}">
                      <a16:colId xmlns:a16="http://schemas.microsoft.com/office/drawing/2014/main" val="3505871298"/>
                    </a:ext>
                  </a:extLst>
                </a:gridCol>
              </a:tblGrid>
              <a:tr h="241718">
                <a:tc rowSpan="2">
                  <a:txBody>
                    <a:bodyPr/>
                    <a:lstStyle/>
                    <a:p>
                      <a:pPr algn="ctr">
                        <a:spcAft>
                          <a:spcPts val="0"/>
                        </a:spcAft>
                      </a:pPr>
                      <a:r>
                        <a:rPr lang="en-US" sz="1000">
                          <a:effectLst/>
                        </a:rPr>
                        <a:t>C</a:t>
                      </a:r>
                      <a:r>
                        <a:rPr lang="uk-UA" sz="1000">
                          <a:effectLst/>
                        </a:rPr>
                        <a:t>тать</a:t>
                      </a:r>
                      <a:endParaRPr lang="ru-RU" sz="1200">
                        <a:effectLst/>
                        <a:latin typeface="Times New Roman" panose="02020603050405020304" pitchFamily="18" charset="0"/>
                        <a:ea typeface="Batang" panose="02030600000101010101" pitchFamily="18" charset="-127"/>
                      </a:endParaRPr>
                    </a:p>
                  </a:txBody>
                  <a:tcPr marL="68580" marR="68580" marT="0" marB="0" anchor="ctr"/>
                </a:tc>
                <a:tc gridSpan="5">
                  <a:txBody>
                    <a:bodyPr/>
                    <a:lstStyle/>
                    <a:p>
                      <a:pPr algn="ctr">
                        <a:spcAft>
                          <a:spcPts val="0"/>
                        </a:spcAft>
                      </a:pPr>
                      <a:r>
                        <a:rPr lang="uk-UA" sz="1000">
                          <a:effectLst/>
                        </a:rPr>
                        <a:t>Терми та кількісна оцінка стану здоров’я</a:t>
                      </a:r>
                      <a:r>
                        <a:rPr lang="uk-UA" sz="1000" baseline="30000">
                          <a:effectLst/>
                        </a:rPr>
                        <a:t>1</a:t>
                      </a:r>
                      <a:endParaRPr lang="ru-RU" sz="1200">
                        <a:effectLst/>
                        <a:latin typeface="Times New Roman" panose="02020603050405020304" pitchFamily="18" charset="0"/>
                        <a:ea typeface="Batang" panose="02030600000101010101" pitchFamily="18" charset="-127"/>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50242110"/>
                  </a:ext>
                </a:extLst>
              </a:tr>
              <a:tr h="241718">
                <a:tc vMerge="1">
                  <a:txBody>
                    <a:bodyPr/>
                    <a:lstStyle/>
                    <a:p>
                      <a:endParaRPr lang="ru-RU"/>
                    </a:p>
                  </a:txBody>
                  <a:tcPr/>
                </a:tc>
                <a:tc>
                  <a:txBody>
                    <a:bodyPr/>
                    <a:lstStyle/>
                    <a:p>
                      <a:pPr algn="ctr">
                        <a:spcAft>
                          <a:spcPts val="0"/>
                        </a:spcAft>
                      </a:pPr>
                      <a:r>
                        <a:rPr lang="uk-UA" sz="1000">
                          <a:effectLst/>
                        </a:rPr>
                        <a:t>ДП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З</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Д</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В</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715929236"/>
                  </a:ext>
                </a:extLst>
              </a:tr>
              <a:tr h="241718">
                <a:tc>
                  <a:txBody>
                    <a:bodyPr/>
                    <a:lstStyle/>
                    <a:p>
                      <a:pPr algn="just">
                        <a:spcAft>
                          <a:spcPts val="0"/>
                        </a:spcAft>
                      </a:pPr>
                      <a:r>
                        <a:rPr lang="uk-UA" sz="1000">
                          <a:effectLst/>
                        </a:rPr>
                        <a:t>Чоловіча</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0,0087</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0,0789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0,4692</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0,4254</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0,0175</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17908598"/>
                  </a:ext>
                </a:extLst>
              </a:tr>
              <a:tr h="241718">
                <a:tc>
                  <a:txBody>
                    <a:bodyPr/>
                    <a:lstStyle/>
                    <a:p>
                      <a:pPr algn="just">
                        <a:spcAft>
                          <a:spcPts val="0"/>
                        </a:spcAft>
                      </a:pPr>
                      <a:r>
                        <a:rPr lang="uk-UA" sz="1000">
                          <a:effectLst/>
                        </a:rPr>
                        <a:t>Жіноча</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dirty="0">
                          <a:effectLst/>
                        </a:rPr>
                        <a:t>0,0097</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0,0938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0,5307</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0,3495</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0,0161</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477526691"/>
                  </a:ext>
                </a:extLst>
              </a:tr>
            </a:tbl>
          </a:graphicData>
        </a:graphic>
      </p:graphicFrame>
      <p:sp>
        <p:nvSpPr>
          <p:cNvPr id="7" name="Заголовок 1"/>
          <p:cNvSpPr txBox="1">
            <a:spLocks/>
          </p:cNvSpPr>
          <p:nvPr/>
        </p:nvSpPr>
        <p:spPr>
          <a:xfrm>
            <a:off x="838200" y="3128479"/>
            <a:ext cx="10515600" cy="414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400" b="1" dirty="0" smtClean="0">
                <a:latin typeface="Times New Roman" panose="02020603050405020304" pitchFamily="18" charset="0"/>
                <a:cs typeface="Times New Roman" panose="02020603050405020304" pitchFamily="18" charset="0"/>
              </a:rPr>
              <a:t> ВПЛИВ  СІМЕЙНОГО СТАТУСУ НА ЗДОРОВ’Я РЕСПОНДЕНТІВ, ОСІБ</a:t>
            </a:r>
            <a:endParaRPr lang="ru-RU" sz="1400" b="1"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157352774"/>
              </p:ext>
            </p:extLst>
          </p:nvPr>
        </p:nvGraphicFramePr>
        <p:xfrm>
          <a:off x="2045745" y="3543282"/>
          <a:ext cx="7770605" cy="1432633"/>
        </p:xfrm>
        <a:graphic>
          <a:graphicData uri="http://schemas.openxmlformats.org/drawingml/2006/table">
            <a:tbl>
              <a:tblPr firstRow="1" firstCol="1" bandRow="1">
                <a:tableStyleId>{5940675A-B579-460E-94D1-54222C63F5DA}</a:tableStyleId>
              </a:tblPr>
              <a:tblGrid>
                <a:gridCol w="3035607">
                  <a:extLst>
                    <a:ext uri="{9D8B030D-6E8A-4147-A177-3AD203B41FA5}">
                      <a16:colId xmlns:a16="http://schemas.microsoft.com/office/drawing/2014/main" val="3370208278"/>
                    </a:ext>
                  </a:extLst>
                </a:gridCol>
                <a:gridCol w="962760">
                  <a:extLst>
                    <a:ext uri="{9D8B030D-6E8A-4147-A177-3AD203B41FA5}">
                      <a16:colId xmlns:a16="http://schemas.microsoft.com/office/drawing/2014/main" val="2408777647"/>
                    </a:ext>
                  </a:extLst>
                </a:gridCol>
                <a:gridCol w="962760">
                  <a:extLst>
                    <a:ext uri="{9D8B030D-6E8A-4147-A177-3AD203B41FA5}">
                      <a16:colId xmlns:a16="http://schemas.microsoft.com/office/drawing/2014/main" val="1912355234"/>
                    </a:ext>
                  </a:extLst>
                </a:gridCol>
                <a:gridCol w="962760">
                  <a:extLst>
                    <a:ext uri="{9D8B030D-6E8A-4147-A177-3AD203B41FA5}">
                      <a16:colId xmlns:a16="http://schemas.microsoft.com/office/drawing/2014/main" val="2894389926"/>
                    </a:ext>
                  </a:extLst>
                </a:gridCol>
                <a:gridCol w="962760">
                  <a:extLst>
                    <a:ext uri="{9D8B030D-6E8A-4147-A177-3AD203B41FA5}">
                      <a16:colId xmlns:a16="http://schemas.microsoft.com/office/drawing/2014/main" val="1689001366"/>
                    </a:ext>
                  </a:extLst>
                </a:gridCol>
                <a:gridCol w="883958">
                  <a:extLst>
                    <a:ext uri="{9D8B030D-6E8A-4147-A177-3AD203B41FA5}">
                      <a16:colId xmlns:a16="http://schemas.microsoft.com/office/drawing/2014/main" val="2001273698"/>
                    </a:ext>
                  </a:extLst>
                </a:gridCol>
              </a:tblGrid>
              <a:tr h="161119">
                <a:tc rowSpan="2">
                  <a:txBody>
                    <a:bodyPr/>
                    <a:lstStyle/>
                    <a:p>
                      <a:pPr algn="ctr">
                        <a:spcAft>
                          <a:spcPts val="0"/>
                        </a:spcAft>
                      </a:pPr>
                      <a:r>
                        <a:rPr lang="uk-UA" sz="1000">
                          <a:effectLst/>
                        </a:rPr>
                        <a:t>Сімейний статус</a:t>
                      </a:r>
                      <a:endParaRPr lang="ru-RU" sz="1200">
                        <a:effectLst/>
                        <a:latin typeface="Times New Roman" panose="02020603050405020304" pitchFamily="18" charset="0"/>
                        <a:ea typeface="Batang" panose="02030600000101010101" pitchFamily="18" charset="-127"/>
                      </a:endParaRPr>
                    </a:p>
                  </a:txBody>
                  <a:tcPr marL="68580" marR="68580" marT="0" marB="0" anchor="ctr"/>
                </a:tc>
                <a:tc gridSpan="5">
                  <a:txBody>
                    <a:bodyPr/>
                    <a:lstStyle/>
                    <a:p>
                      <a:pPr algn="ctr">
                        <a:spcAft>
                          <a:spcPts val="0"/>
                        </a:spcAft>
                      </a:pPr>
                      <a:r>
                        <a:rPr lang="uk-UA" sz="1000">
                          <a:effectLst/>
                        </a:rPr>
                        <a:t>Терми та кількісна оцінка стану здоров’я</a:t>
                      </a:r>
                      <a:r>
                        <a:rPr lang="uk-UA" sz="1000" baseline="30000">
                          <a:effectLst/>
                        </a:rPr>
                        <a:t>1</a:t>
                      </a:r>
                      <a:endParaRPr lang="ru-RU" sz="1200">
                        <a:effectLst/>
                        <a:latin typeface="Times New Roman" panose="02020603050405020304" pitchFamily="18" charset="0"/>
                        <a:ea typeface="Batang" panose="02030600000101010101" pitchFamily="18" charset="-127"/>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51095497"/>
                  </a:ext>
                </a:extLst>
              </a:tr>
              <a:tr h="161119">
                <a:tc vMerge="1">
                  <a:txBody>
                    <a:bodyPr/>
                    <a:lstStyle/>
                    <a:p>
                      <a:endParaRPr lang="ru-RU"/>
                    </a:p>
                  </a:txBody>
                  <a:tcPr/>
                </a:tc>
                <a:tc>
                  <a:txBody>
                    <a:bodyPr/>
                    <a:lstStyle/>
                    <a:p>
                      <a:pPr algn="ctr">
                        <a:spcAft>
                          <a:spcPts val="0"/>
                        </a:spcAft>
                      </a:pPr>
                      <a:r>
                        <a:rPr lang="uk-UA" sz="1000">
                          <a:effectLst/>
                        </a:rPr>
                        <a:t>ДП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З</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Д</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В</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15074731"/>
                  </a:ext>
                </a:extLst>
              </a:tr>
              <a:tr h="161119">
                <a:tc>
                  <a:txBody>
                    <a:bodyPr/>
                    <a:lstStyle/>
                    <a:p>
                      <a:pPr algn="just">
                        <a:spcAft>
                          <a:spcPts val="0"/>
                        </a:spcAft>
                      </a:pPr>
                      <a:r>
                        <a:rPr lang="uk-UA" sz="1000">
                          <a:effectLst/>
                        </a:rPr>
                        <a:t>Одружений</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0,0029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0,0895</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0,5880</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0,2955</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0,0238</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889082440"/>
                  </a:ext>
                </a:extLst>
              </a:tr>
              <a:tr h="161119">
                <a:tc>
                  <a:txBody>
                    <a:bodyPr/>
                    <a:lstStyle/>
                    <a:p>
                      <a:pPr algn="just">
                        <a:spcAft>
                          <a:spcPts val="0"/>
                        </a:spcAft>
                      </a:pPr>
                      <a:r>
                        <a:rPr lang="uk-UA" sz="1000">
                          <a:effectLst/>
                        </a:rPr>
                        <a:t>Незареєстрований шлюб</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0,0416</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0,0833</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0,7083</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0,1666</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131209051"/>
                  </a:ext>
                </a:extLst>
              </a:tr>
              <a:tr h="161119">
                <a:tc>
                  <a:txBody>
                    <a:bodyPr/>
                    <a:lstStyle/>
                    <a:p>
                      <a:pPr algn="just">
                        <a:spcAft>
                          <a:spcPts val="0"/>
                        </a:spcAft>
                      </a:pPr>
                      <a:r>
                        <a:rPr lang="uk-UA" sz="1000">
                          <a:effectLst/>
                        </a:rPr>
                        <a:t>Вдовець</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0,1578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0,2631</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0,3684</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0,2105</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677653894"/>
                  </a:ext>
                </a:extLst>
              </a:tr>
              <a:tr h="161119">
                <a:tc>
                  <a:txBody>
                    <a:bodyPr/>
                    <a:lstStyle/>
                    <a:p>
                      <a:pPr algn="just">
                        <a:spcAft>
                          <a:spcPts val="0"/>
                        </a:spcAft>
                      </a:pPr>
                      <a:r>
                        <a:rPr lang="uk-UA" sz="1000">
                          <a:effectLst/>
                        </a:rPr>
                        <a:t>Розлучений</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0,1379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0,5172</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0,3448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35456582"/>
                  </a:ext>
                </a:extLst>
              </a:tr>
              <a:tr h="161119">
                <a:tc>
                  <a:txBody>
                    <a:bodyPr/>
                    <a:lstStyle/>
                    <a:p>
                      <a:pPr algn="just">
                        <a:spcAft>
                          <a:spcPts val="0"/>
                        </a:spcAft>
                      </a:pPr>
                      <a:r>
                        <a:rPr lang="uk-UA" sz="1000">
                          <a:effectLst/>
                        </a:rPr>
                        <a:t>Неодружений</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0,0480</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0,2480</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0,6960</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0,0080</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054928899"/>
                  </a:ext>
                </a:extLst>
              </a:tr>
              <a:tr h="298599">
                <a:tc>
                  <a:txBody>
                    <a:bodyPr/>
                    <a:lstStyle/>
                    <a:p>
                      <a:pPr algn="just">
                        <a:spcAft>
                          <a:spcPts val="0"/>
                        </a:spcAft>
                      </a:pPr>
                      <a:r>
                        <a:rPr lang="uk-UA" sz="1000">
                          <a:effectLst/>
                        </a:rPr>
                        <a:t>Офіційно не розлучений і проживаю один (з родичами)</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1</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327971763"/>
                  </a:ext>
                </a:extLst>
              </a:tr>
            </a:tbl>
          </a:graphicData>
        </a:graphic>
      </p:graphicFrame>
      <p:sp>
        <p:nvSpPr>
          <p:cNvPr id="9" name="Заголовок 1"/>
          <p:cNvSpPr txBox="1">
            <a:spLocks/>
          </p:cNvSpPr>
          <p:nvPr/>
        </p:nvSpPr>
        <p:spPr>
          <a:xfrm>
            <a:off x="838200" y="4975915"/>
            <a:ext cx="10515600" cy="414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400" b="1" dirty="0" smtClean="0">
                <a:latin typeface="Times New Roman" panose="02020603050405020304" pitchFamily="18" charset="0"/>
                <a:cs typeface="Times New Roman" panose="02020603050405020304" pitchFamily="18" charset="0"/>
              </a:rPr>
              <a:t>ВПЛИВ  СІМЕЙНИХ КОНФЛІКТІВ  НА ЗДОРОВ’Я РЕСПОНДЕНТІВ</a:t>
            </a:r>
            <a:endParaRPr lang="ru-RU" sz="1400" b="1" dirty="0">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127480467"/>
              </p:ext>
            </p:extLst>
          </p:nvPr>
        </p:nvGraphicFramePr>
        <p:xfrm>
          <a:off x="2045745" y="5390719"/>
          <a:ext cx="7770605" cy="986790"/>
        </p:xfrm>
        <a:graphic>
          <a:graphicData uri="http://schemas.openxmlformats.org/drawingml/2006/table">
            <a:tbl>
              <a:tblPr firstRow="1" firstCol="1" bandRow="1">
                <a:tableStyleId>{5940675A-B579-460E-94D1-54222C63F5DA}</a:tableStyleId>
              </a:tblPr>
              <a:tblGrid>
                <a:gridCol w="3035607">
                  <a:extLst>
                    <a:ext uri="{9D8B030D-6E8A-4147-A177-3AD203B41FA5}">
                      <a16:colId xmlns:a16="http://schemas.microsoft.com/office/drawing/2014/main" val="3859088919"/>
                    </a:ext>
                  </a:extLst>
                </a:gridCol>
                <a:gridCol w="962760">
                  <a:extLst>
                    <a:ext uri="{9D8B030D-6E8A-4147-A177-3AD203B41FA5}">
                      <a16:colId xmlns:a16="http://schemas.microsoft.com/office/drawing/2014/main" val="2622385637"/>
                    </a:ext>
                  </a:extLst>
                </a:gridCol>
                <a:gridCol w="962760">
                  <a:extLst>
                    <a:ext uri="{9D8B030D-6E8A-4147-A177-3AD203B41FA5}">
                      <a16:colId xmlns:a16="http://schemas.microsoft.com/office/drawing/2014/main" val="532034448"/>
                    </a:ext>
                  </a:extLst>
                </a:gridCol>
                <a:gridCol w="962760">
                  <a:extLst>
                    <a:ext uri="{9D8B030D-6E8A-4147-A177-3AD203B41FA5}">
                      <a16:colId xmlns:a16="http://schemas.microsoft.com/office/drawing/2014/main" val="767915218"/>
                    </a:ext>
                  </a:extLst>
                </a:gridCol>
                <a:gridCol w="962760">
                  <a:extLst>
                    <a:ext uri="{9D8B030D-6E8A-4147-A177-3AD203B41FA5}">
                      <a16:colId xmlns:a16="http://schemas.microsoft.com/office/drawing/2014/main" val="3791097958"/>
                    </a:ext>
                  </a:extLst>
                </a:gridCol>
                <a:gridCol w="883958">
                  <a:extLst>
                    <a:ext uri="{9D8B030D-6E8A-4147-A177-3AD203B41FA5}">
                      <a16:colId xmlns:a16="http://schemas.microsoft.com/office/drawing/2014/main" val="4110373161"/>
                    </a:ext>
                  </a:extLst>
                </a:gridCol>
              </a:tblGrid>
              <a:tr h="164465">
                <a:tc rowSpan="2">
                  <a:txBody>
                    <a:bodyPr/>
                    <a:lstStyle/>
                    <a:p>
                      <a:pPr algn="ctr">
                        <a:spcAft>
                          <a:spcPts val="0"/>
                        </a:spcAft>
                      </a:pPr>
                      <a:r>
                        <a:rPr lang="uk-UA" sz="1000" dirty="0">
                          <a:effectLst/>
                        </a:rPr>
                        <a:t>Показники</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gridSpan="5">
                  <a:txBody>
                    <a:bodyPr/>
                    <a:lstStyle/>
                    <a:p>
                      <a:pPr algn="ctr">
                        <a:spcAft>
                          <a:spcPts val="0"/>
                        </a:spcAft>
                      </a:pPr>
                      <a:r>
                        <a:rPr lang="uk-UA" sz="1000" dirty="0">
                          <a:effectLst/>
                        </a:rPr>
                        <a:t>Терми та кількісна оцінка стану здоров’я</a:t>
                      </a:r>
                      <a:r>
                        <a:rPr lang="uk-UA" sz="1000" baseline="30000" dirty="0">
                          <a:effectLst/>
                        </a:rPr>
                        <a:t>1</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18553821"/>
                  </a:ext>
                </a:extLst>
              </a:tr>
              <a:tr h="164465">
                <a:tc vMerge="1">
                  <a:txBody>
                    <a:bodyPr/>
                    <a:lstStyle/>
                    <a:p>
                      <a:endParaRPr lang="ru-RU"/>
                    </a:p>
                  </a:txBody>
                  <a:tcPr/>
                </a:tc>
                <a:tc>
                  <a:txBody>
                    <a:bodyPr/>
                    <a:lstStyle/>
                    <a:p>
                      <a:pPr algn="ctr">
                        <a:spcAft>
                          <a:spcPts val="0"/>
                        </a:spcAft>
                      </a:pPr>
                      <a:r>
                        <a:rPr lang="uk-UA" sz="1000">
                          <a:effectLst/>
                        </a:rPr>
                        <a:t>ДП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П</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З</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Д</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В</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125798478"/>
                  </a:ext>
                </a:extLst>
              </a:tr>
              <a:tr h="164465">
                <a:tc>
                  <a:txBody>
                    <a:bodyPr/>
                    <a:lstStyle/>
                    <a:p>
                      <a:pPr algn="just">
                        <a:spcAft>
                          <a:spcPts val="0"/>
                        </a:spcAft>
                      </a:pPr>
                      <a:r>
                        <a:rPr lang="uk-UA" sz="1000">
                          <a:effectLst/>
                        </a:rPr>
                        <a:t>Живу в злагоді і сварок практично немає</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0,0043</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0,0698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0,4803</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0,4192</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0,0262</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494218468"/>
                  </a:ext>
                </a:extLst>
              </a:tr>
              <a:tr h="164465">
                <a:tc>
                  <a:txBody>
                    <a:bodyPr/>
                    <a:lstStyle/>
                    <a:p>
                      <a:pPr algn="just">
                        <a:spcAft>
                          <a:spcPts val="0"/>
                        </a:spcAft>
                      </a:pPr>
                      <a:r>
                        <a:rPr lang="uk-UA" sz="1000">
                          <a:effectLst/>
                        </a:rPr>
                        <a:t>Сварки бувають раз в тиждень</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0,0129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0,0838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0,6129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0,2838</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0,0064</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666530938"/>
                  </a:ext>
                </a:extLst>
              </a:tr>
              <a:tr h="164465">
                <a:tc>
                  <a:txBody>
                    <a:bodyPr/>
                    <a:lstStyle/>
                    <a:p>
                      <a:pPr algn="just">
                        <a:spcAft>
                          <a:spcPts val="0"/>
                        </a:spcAft>
                      </a:pPr>
                      <a:r>
                        <a:rPr lang="uk-UA" sz="1000">
                          <a:effectLst/>
                        </a:rPr>
                        <a:t>Сварки бувають кожен день</a:t>
                      </a:r>
                      <a:endParaRPr lang="ru-RU" sz="120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a:effectLst/>
                        </a:rPr>
                        <a:t>0,0256</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0,1282</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0,4615</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0,3589</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0,0256</a:t>
                      </a:r>
                      <a:endParaRPr lang="ru-RU" sz="12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401198958"/>
                  </a:ext>
                </a:extLst>
              </a:tr>
              <a:tr h="164465">
                <a:tc>
                  <a:txBody>
                    <a:bodyPr/>
                    <a:lstStyle/>
                    <a:p>
                      <a:pPr algn="just">
                        <a:spcAft>
                          <a:spcPts val="0"/>
                        </a:spcAft>
                      </a:pPr>
                      <a:r>
                        <a:rPr lang="uk-UA" sz="1000" dirty="0">
                          <a:effectLst/>
                        </a:rPr>
                        <a:t>Сварки бувають раз в місяць</a:t>
                      </a:r>
                      <a:endParaRPr lang="ru-RU" sz="1200" dirty="0">
                        <a:effectLst/>
                        <a:latin typeface="Times New Roman" panose="02020603050405020304" pitchFamily="18" charset="0"/>
                        <a:ea typeface="Batang" panose="02030600000101010101" pitchFamily="18" charset="-127"/>
                      </a:endParaRPr>
                    </a:p>
                  </a:txBody>
                  <a:tcPr marL="68580" marR="68580" marT="0" marB="0"/>
                </a:tc>
                <a:tc>
                  <a:txBody>
                    <a:bodyPr/>
                    <a:lstStyle/>
                    <a:p>
                      <a:pPr algn="ctr">
                        <a:spcAft>
                          <a:spcPts val="0"/>
                        </a:spcAft>
                      </a:pPr>
                      <a:r>
                        <a:rPr lang="uk-UA" sz="1000" dirty="0">
                          <a:effectLst/>
                        </a:rPr>
                        <a:t>0,0087</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a:effectLst/>
                        </a:rPr>
                        <a:t>0,1140</a:t>
                      </a:r>
                      <a:endParaRPr lang="ru-RU" sz="12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0,4210</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0,4473</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a:spcAft>
                          <a:spcPts val="0"/>
                        </a:spcAft>
                      </a:pPr>
                      <a:r>
                        <a:rPr lang="uk-UA" sz="1000" dirty="0">
                          <a:effectLst/>
                        </a:rPr>
                        <a:t>0,0087</a:t>
                      </a:r>
                      <a:endParaRPr lang="ru-RU" sz="12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907821843"/>
                  </a:ext>
                </a:extLst>
              </a:tr>
            </a:tbl>
          </a:graphicData>
        </a:graphic>
      </p:graphicFrame>
      <p:sp>
        <p:nvSpPr>
          <p:cNvPr id="3" name="Номер слайда 2"/>
          <p:cNvSpPr>
            <a:spLocks noGrp="1"/>
          </p:cNvSpPr>
          <p:nvPr>
            <p:ph type="sldNum" sz="quarter" idx="12"/>
          </p:nvPr>
        </p:nvSpPr>
        <p:spPr>
          <a:xfrm>
            <a:off x="9296400" y="303579"/>
            <a:ext cx="2743200" cy="365125"/>
          </a:xfrm>
        </p:spPr>
        <p:txBody>
          <a:bodyPr/>
          <a:lstStyle/>
          <a:p>
            <a:fld id="{99919A6F-98A8-4DF1-BAE5-73F29083EC29}" type="slidenum">
              <a:rPr lang="ru-RU" sz="1600" b="1" smtClean="0">
                <a:latin typeface="Arial Black" panose="020B0A04020102020204" pitchFamily="34" charset="0"/>
              </a:rPr>
              <a:t>7</a:t>
            </a:fld>
            <a:endParaRPr lang="ru-RU" sz="1600" b="1" dirty="0">
              <a:latin typeface="Arial Black" panose="020B0A04020102020204" pitchFamily="34"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360363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47569"/>
          </a:xfrm>
        </p:spPr>
        <p:txBody>
          <a:bodyPr>
            <a:normAutofit fontScale="90000"/>
          </a:bodyPr>
          <a:lstStyle/>
          <a:p>
            <a:pPr algn="ctr"/>
            <a:r>
              <a:rPr lang="uk-UA" sz="1400" b="1" dirty="0" smtClean="0">
                <a:latin typeface="Times New Roman" panose="02020603050405020304" pitchFamily="18" charset="0"/>
                <a:cs typeface="Times New Roman" panose="02020603050405020304" pitchFamily="18" charset="0"/>
              </a:rPr>
              <a:t> ВПЛИВ СОЦІАЛЬНО-ЕКОНОМІЧНИХ ФАКТОРІВ </a:t>
            </a:r>
            <a:r>
              <a:rPr lang="uk-UA" sz="1400" b="1" dirty="0" smtClean="0">
                <a:latin typeface="Times New Roman" panose="02020603050405020304" pitchFamily="18" charset="0"/>
                <a:cs typeface="Times New Roman" panose="02020603050405020304" pitchFamily="18" charset="0"/>
              </a:rPr>
              <a:t>НА ЗДОРОВ’Я ЗАЙНЯТИХ ОСІБ</a:t>
            </a:r>
            <a:r>
              <a:rPr lang="ru-RU" sz="1400" b="1" dirty="0" smtClean="0">
                <a:latin typeface="Times New Roman" panose="02020603050405020304" pitchFamily="18" charset="0"/>
                <a:cs typeface="Times New Roman" panose="02020603050405020304" pitchFamily="18" charset="0"/>
              </a:rPr>
              <a:t/>
            </a:r>
            <a:br>
              <a:rPr lang="ru-RU" sz="1400" b="1" dirty="0" smtClean="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48616038"/>
              </p:ext>
            </p:extLst>
          </p:nvPr>
        </p:nvGraphicFramePr>
        <p:xfrm>
          <a:off x="1936376" y="634070"/>
          <a:ext cx="8888505" cy="5906044"/>
        </p:xfrm>
        <a:graphic>
          <a:graphicData uri="http://schemas.openxmlformats.org/drawingml/2006/table">
            <a:tbl>
              <a:tblPr firstRow="1" firstCol="1" bandRow="1">
                <a:tableStyleId>{5940675A-B579-460E-94D1-54222C63F5DA}</a:tableStyleId>
              </a:tblPr>
              <a:tblGrid>
                <a:gridCol w="3471005">
                  <a:extLst>
                    <a:ext uri="{9D8B030D-6E8A-4147-A177-3AD203B41FA5}">
                      <a16:colId xmlns:a16="http://schemas.microsoft.com/office/drawing/2014/main" val="671620400"/>
                    </a:ext>
                  </a:extLst>
                </a:gridCol>
                <a:gridCol w="1083500">
                  <a:extLst>
                    <a:ext uri="{9D8B030D-6E8A-4147-A177-3AD203B41FA5}">
                      <a16:colId xmlns:a16="http://schemas.microsoft.com/office/drawing/2014/main" val="725895256"/>
                    </a:ext>
                  </a:extLst>
                </a:gridCol>
                <a:gridCol w="1083500">
                  <a:extLst>
                    <a:ext uri="{9D8B030D-6E8A-4147-A177-3AD203B41FA5}">
                      <a16:colId xmlns:a16="http://schemas.microsoft.com/office/drawing/2014/main" val="3546039658"/>
                    </a:ext>
                  </a:extLst>
                </a:gridCol>
                <a:gridCol w="1083500">
                  <a:extLst>
                    <a:ext uri="{9D8B030D-6E8A-4147-A177-3AD203B41FA5}">
                      <a16:colId xmlns:a16="http://schemas.microsoft.com/office/drawing/2014/main" val="3347479958"/>
                    </a:ext>
                  </a:extLst>
                </a:gridCol>
                <a:gridCol w="1083500">
                  <a:extLst>
                    <a:ext uri="{9D8B030D-6E8A-4147-A177-3AD203B41FA5}">
                      <a16:colId xmlns:a16="http://schemas.microsoft.com/office/drawing/2014/main" val="4162725119"/>
                    </a:ext>
                  </a:extLst>
                </a:gridCol>
                <a:gridCol w="1083500">
                  <a:extLst>
                    <a:ext uri="{9D8B030D-6E8A-4147-A177-3AD203B41FA5}">
                      <a16:colId xmlns:a16="http://schemas.microsoft.com/office/drawing/2014/main" val="216546814"/>
                    </a:ext>
                  </a:extLst>
                </a:gridCol>
              </a:tblGrid>
              <a:tr h="191242">
                <a:tc rowSpan="2">
                  <a:txBody>
                    <a:bodyPr/>
                    <a:lstStyle/>
                    <a:p>
                      <a:pPr indent="450215" algn="ctr">
                        <a:lnSpc>
                          <a:spcPts val="1500"/>
                        </a:lnSpc>
                      </a:pPr>
                      <a:r>
                        <a:rPr lang="uk-UA" sz="900" dirty="0">
                          <a:effectLst/>
                          <a:latin typeface="Times New Roman" panose="02020603050405020304" pitchFamily="18" charset="0"/>
                          <a:cs typeface="Times New Roman" panose="02020603050405020304" pitchFamily="18" charset="0"/>
                        </a:rPr>
                        <a:t>Показники</a:t>
                      </a:r>
                      <a:endParaRPr lang="ru-RU" sz="700" dirty="0">
                        <a:effectLst/>
                        <a:latin typeface="Times New Roman" panose="02020603050405020304" pitchFamily="18" charset="0"/>
                        <a:cs typeface="Times New Roman" panose="02020603050405020304" pitchFamily="18" charset="0"/>
                      </a:endParaRPr>
                    </a:p>
                  </a:txBody>
                  <a:tcPr marL="48691" marR="48691" marT="0" marB="0" anchor="ctr"/>
                </a:tc>
                <a:tc gridSpan="5">
                  <a:txBody>
                    <a:bodyPr/>
                    <a:lstStyle/>
                    <a:p>
                      <a:pPr indent="450215" algn="ctr">
                        <a:lnSpc>
                          <a:spcPts val="1500"/>
                        </a:lnSpc>
                      </a:pPr>
                      <a:r>
                        <a:rPr lang="uk-UA" sz="900">
                          <a:effectLst/>
                          <a:latin typeface="Times New Roman" panose="02020603050405020304" pitchFamily="18" charset="0"/>
                          <a:cs typeface="Times New Roman" panose="02020603050405020304" pitchFamily="18" charset="0"/>
                        </a:rPr>
                        <a:t>Терми та кількісна оцінка стану здоров’я</a:t>
                      </a:r>
                      <a:r>
                        <a:rPr lang="uk-UA" sz="900" baseline="30000">
                          <a:effectLst/>
                          <a:latin typeface="Times New Roman" panose="02020603050405020304" pitchFamily="18" charset="0"/>
                          <a:cs typeface="Times New Roman" panose="02020603050405020304" pitchFamily="18" charset="0"/>
                        </a:rPr>
                        <a:t>1</a:t>
                      </a:r>
                      <a:endParaRPr lang="ru-RU" sz="700">
                        <a:effectLst/>
                        <a:latin typeface="Times New Roman" panose="02020603050405020304" pitchFamily="18" charset="0"/>
                        <a:cs typeface="Times New Roman" panose="02020603050405020304" pitchFamily="18" charset="0"/>
                      </a:endParaRPr>
                    </a:p>
                  </a:txBody>
                  <a:tcPr marL="48691" marR="48691"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79537788"/>
                  </a:ext>
                </a:extLst>
              </a:tr>
              <a:tr h="191242">
                <a:tc vMerge="1">
                  <a:txBody>
                    <a:bodyPr/>
                    <a:lstStyle/>
                    <a:p>
                      <a:endParaRPr lang="ru-RU"/>
                    </a:p>
                  </a:txBody>
                  <a:tcPr/>
                </a:tc>
                <a:tc>
                  <a:txBody>
                    <a:bodyPr/>
                    <a:lstStyle/>
                    <a:p>
                      <a:pPr algn="ctr">
                        <a:lnSpc>
                          <a:spcPts val="1500"/>
                        </a:lnSpc>
                        <a:spcAft>
                          <a:spcPts val="0"/>
                        </a:spcAft>
                      </a:pPr>
                      <a:r>
                        <a:rPr lang="uk-UA" sz="900">
                          <a:effectLst/>
                          <a:latin typeface="Times New Roman" panose="02020603050405020304" pitchFamily="18" charset="0"/>
                          <a:cs typeface="Times New Roman" panose="02020603050405020304" pitchFamily="18" charset="0"/>
                        </a:rPr>
                        <a:t>ДП</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lnSpc>
                          <a:spcPts val="1500"/>
                        </a:lnSpc>
                        <a:spcAft>
                          <a:spcPts val="0"/>
                        </a:spcAft>
                      </a:pPr>
                      <a:r>
                        <a:rPr lang="uk-UA" sz="900">
                          <a:effectLst/>
                          <a:latin typeface="Times New Roman" panose="02020603050405020304" pitchFamily="18" charset="0"/>
                          <a:cs typeface="Times New Roman" panose="02020603050405020304" pitchFamily="18" charset="0"/>
                        </a:rPr>
                        <a:t>П</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lnSpc>
                          <a:spcPts val="1500"/>
                        </a:lnSpc>
                        <a:spcAft>
                          <a:spcPts val="0"/>
                        </a:spcAft>
                      </a:pPr>
                      <a:r>
                        <a:rPr lang="uk-UA" sz="900">
                          <a:effectLst/>
                          <a:latin typeface="Times New Roman" panose="02020603050405020304" pitchFamily="18" charset="0"/>
                          <a:cs typeface="Times New Roman" panose="02020603050405020304" pitchFamily="18" charset="0"/>
                        </a:rPr>
                        <a:t>З</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lnSpc>
                          <a:spcPts val="1500"/>
                        </a:lnSpc>
                        <a:spcAft>
                          <a:spcPts val="0"/>
                        </a:spcAft>
                      </a:pPr>
                      <a:r>
                        <a:rPr lang="uk-UA" sz="900">
                          <a:effectLst/>
                          <a:latin typeface="Times New Roman" panose="02020603050405020304" pitchFamily="18" charset="0"/>
                          <a:cs typeface="Times New Roman" panose="02020603050405020304" pitchFamily="18" charset="0"/>
                        </a:rPr>
                        <a:t>Д</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lnSpc>
                          <a:spcPts val="1500"/>
                        </a:lnSpc>
                        <a:spcAft>
                          <a:spcPts val="0"/>
                        </a:spcAft>
                      </a:pPr>
                      <a:r>
                        <a:rPr lang="uk-UA" sz="900">
                          <a:effectLst/>
                          <a:latin typeface="Times New Roman" panose="02020603050405020304" pitchFamily="18" charset="0"/>
                          <a:cs typeface="Times New Roman" panose="02020603050405020304" pitchFamily="18" charset="0"/>
                        </a:rPr>
                        <a:t>В</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515282046"/>
                  </a:ext>
                </a:extLst>
              </a:tr>
              <a:tr h="137694">
                <a:tc gridSpan="6">
                  <a:txBody>
                    <a:bodyPr/>
                    <a:lstStyle/>
                    <a:p>
                      <a:pPr algn="ctr">
                        <a:spcAft>
                          <a:spcPts val="0"/>
                        </a:spcAft>
                      </a:pPr>
                      <a:r>
                        <a:rPr lang="uk-UA" sz="1200" b="1" dirty="0">
                          <a:effectLst/>
                          <a:latin typeface="Times New Roman" panose="02020603050405020304" pitchFamily="18" charset="0"/>
                          <a:cs typeface="Times New Roman" panose="02020603050405020304" pitchFamily="18" charset="0"/>
                        </a:rPr>
                        <a:t>Вплив фактору статусу економічної діяльності</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30409057"/>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Роботодавці</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0,0400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0,0800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0,4400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0,4400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891370814"/>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Наймані працівники</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0,0028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0,0840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0,5126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0,3781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0,0224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471940952"/>
                  </a:ext>
                </a:extLst>
              </a:tr>
              <a:tr h="260695">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Члени колективного підприємства</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0,0158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0,0793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0,5238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0,3809</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767821097"/>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Самозайняті</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0,0666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0,4666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0,4666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938548075"/>
                  </a:ext>
                </a:extLst>
              </a:tr>
              <a:tr h="260695">
                <a:tc>
                  <a:txBody>
                    <a:bodyPr/>
                    <a:lstStyle/>
                    <a:p>
                      <a:pPr algn="just">
                        <a:spcAft>
                          <a:spcPts val="0"/>
                        </a:spcAft>
                      </a:pPr>
                      <a:r>
                        <a:rPr lang="uk-UA" sz="900" dirty="0">
                          <a:effectLst/>
                          <a:latin typeface="Times New Roman" panose="02020603050405020304" pitchFamily="18" charset="0"/>
                          <a:cs typeface="Times New Roman" panose="02020603050405020304" pitchFamily="18" charset="0"/>
                        </a:rPr>
                        <a:t>Безоплатно працюючі члени родини</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0,1250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0,7500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0,7500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314898318"/>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Незайняті</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0,0370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0,1296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0,4444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0,3703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0,0185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793602905"/>
                  </a:ext>
                </a:extLst>
              </a:tr>
              <a:tr h="137694">
                <a:tc gridSpan="6">
                  <a:txBody>
                    <a:bodyPr/>
                    <a:lstStyle/>
                    <a:p>
                      <a:pPr algn="ctr">
                        <a:spcAft>
                          <a:spcPts val="0"/>
                        </a:spcAft>
                      </a:pPr>
                      <a:r>
                        <a:rPr lang="uk-UA" sz="900" b="1" dirty="0">
                          <a:effectLst/>
                          <a:latin typeface="Times New Roman" panose="02020603050405020304" pitchFamily="18" charset="0"/>
                          <a:cs typeface="Times New Roman" panose="02020603050405020304" pitchFamily="18" charset="0"/>
                        </a:rPr>
                        <a:t>Вплив фактору матеріального статусу</a:t>
                      </a:r>
                      <a:endParaRPr lang="ru-RU"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73529184"/>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Дуже багатий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dirty="0">
                          <a:effectLst/>
                          <a:latin typeface="Times New Roman" panose="02020603050405020304" pitchFamily="18" charset="0"/>
                          <a:cs typeface="Times New Roman" panose="02020603050405020304" pitchFamily="18" charset="0"/>
                        </a:rPr>
                        <a:t>-</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54804122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Заможний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0,0344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0,0689</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0,3793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0,4482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0,0689</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361691378"/>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Середній достаток</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0,0042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0,0506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dirty="0">
                          <a:effectLst/>
                          <a:latin typeface="Times New Roman" panose="02020603050405020304" pitchFamily="18" charset="0"/>
                          <a:cs typeface="Times New Roman" panose="02020603050405020304" pitchFamily="18" charset="0"/>
                        </a:rPr>
                        <a:t>0,4978</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0,4388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0,0084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340993288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Небагатий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0,0048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0,0917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0,5652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0,3188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0,0193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85154150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Бідний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0,0263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0,1842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0,5263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0,2631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538337488"/>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Дуже бідний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0,0416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0,2916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0,1250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0,5000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0,0416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271631379"/>
                  </a:ext>
                </a:extLst>
              </a:tr>
              <a:tr h="137694">
                <a:tc gridSpan="6">
                  <a:txBody>
                    <a:bodyPr/>
                    <a:lstStyle/>
                    <a:p>
                      <a:pPr algn="ctr">
                        <a:spcAft>
                          <a:spcPts val="0"/>
                        </a:spcAft>
                      </a:pPr>
                      <a:r>
                        <a:rPr lang="uk-UA" sz="900" b="1" dirty="0">
                          <a:effectLst/>
                          <a:latin typeface="Times New Roman" panose="02020603050405020304" pitchFamily="18" charset="0"/>
                          <a:cs typeface="Times New Roman" panose="02020603050405020304" pitchFamily="18" charset="0"/>
                        </a:rPr>
                        <a:t>Вплив фактору освіти</a:t>
                      </a:r>
                      <a:endParaRPr lang="ru-RU"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25756530"/>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Вища</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0,0070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0,0496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0,5000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0,4290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0,0141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46246350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Незакінчена вища</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0,0864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0,3703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0,5185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dirty="0">
                          <a:effectLst/>
                          <a:latin typeface="Times New Roman" panose="02020603050405020304" pitchFamily="18" charset="0"/>
                          <a:cs typeface="Times New Roman" panose="02020603050405020304" pitchFamily="18" charset="0"/>
                        </a:rPr>
                        <a:t>0,0246</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91997727"/>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Середня спеціальна</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0,0138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0,1319</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0,5763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0,2569</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0,0208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235859916"/>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Середня загальна</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0,2000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0,2000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220927688"/>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Неповна середня</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0,3333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0,3333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0,3333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2626203096"/>
                  </a:ext>
                </a:extLst>
              </a:tr>
              <a:tr h="137694">
                <a:tc gridSpan="6">
                  <a:txBody>
                    <a:bodyPr/>
                    <a:lstStyle/>
                    <a:p>
                      <a:pPr algn="ctr">
                        <a:spcAft>
                          <a:spcPts val="0"/>
                        </a:spcAft>
                      </a:pPr>
                      <a:r>
                        <a:rPr lang="uk-UA" sz="900" b="1" dirty="0">
                          <a:effectLst/>
                          <a:latin typeface="Times New Roman" panose="02020603050405020304" pitchFamily="18" charset="0"/>
                          <a:cs typeface="Times New Roman" panose="02020603050405020304" pitchFamily="18" charset="0"/>
                        </a:rPr>
                        <a:t>Вплив фактору задоволеністю роботою</a:t>
                      </a:r>
                      <a:endParaRPr lang="ru-RU"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28237289"/>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Дуже задоволений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0,0789</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0,4210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0,4473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0,0526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92599442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Задоволений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0,0091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0,0733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0,5412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0,3608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0,0152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3893182438"/>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Незадоволений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0,0065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0,1118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0,5131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0,3618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0,0065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913623452"/>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Дуже незадоволений</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0,7500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060456304"/>
                  </a:ext>
                </a:extLst>
              </a:tr>
              <a:tr h="137694">
                <a:tc gridSpan="6">
                  <a:txBody>
                    <a:bodyPr/>
                    <a:lstStyle/>
                    <a:p>
                      <a:pPr algn="ctr">
                        <a:spcAft>
                          <a:spcPts val="0"/>
                        </a:spcAft>
                      </a:pPr>
                      <a:r>
                        <a:rPr lang="uk-UA" sz="900" b="1" dirty="0">
                          <a:effectLst/>
                          <a:latin typeface="Times New Roman" panose="02020603050405020304" pitchFamily="18" charset="0"/>
                          <a:cs typeface="Times New Roman" panose="02020603050405020304" pitchFamily="18" charset="0"/>
                        </a:rPr>
                        <a:t>Вплив фактору тривалості </a:t>
                      </a:r>
                      <a:r>
                        <a:rPr lang="uk-UA" sz="900" b="1" dirty="0" smtClean="0">
                          <a:effectLst/>
                          <a:latin typeface="Times New Roman" panose="02020603050405020304" pitchFamily="18" charset="0"/>
                          <a:cs typeface="Times New Roman" panose="02020603050405020304" pitchFamily="18" charset="0"/>
                        </a:rPr>
                        <a:t>робочого тижня</a:t>
                      </a:r>
                      <a:endParaRPr lang="ru-RU"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50172282"/>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Менше 20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0,0357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0,1428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0,3571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0,4464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0,0178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543769581"/>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21−39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0,0232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0,0697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0,5697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0,3255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0,0116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3314468870"/>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40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0,0727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0,5090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0,3878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0,0303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3456518939"/>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41−48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0,0067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0,0872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0,5302</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0,3691</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0,0067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543197951"/>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Більше 48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0,0987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0,4814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0,4074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algn="ctr">
                        <a:spcAft>
                          <a:spcPts val="0"/>
                        </a:spcAft>
                      </a:pPr>
                      <a:r>
                        <a:rPr lang="uk-UA" sz="900">
                          <a:effectLst/>
                          <a:latin typeface="Times New Roman" panose="02020603050405020304" pitchFamily="18" charset="0"/>
                          <a:cs typeface="Times New Roman" panose="02020603050405020304" pitchFamily="18" charset="0"/>
                        </a:rPr>
                        <a:t>0,0123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741430668"/>
                  </a:ext>
                </a:extLst>
              </a:tr>
              <a:tr h="137694">
                <a:tc gridSpan="6">
                  <a:txBody>
                    <a:bodyPr/>
                    <a:lstStyle/>
                    <a:p>
                      <a:pPr indent="21590" algn="ctr">
                        <a:spcAft>
                          <a:spcPts val="0"/>
                        </a:spcAft>
                      </a:pPr>
                      <a:r>
                        <a:rPr lang="uk-UA" sz="900" b="1" dirty="0">
                          <a:effectLst/>
                          <a:latin typeface="Times New Roman" panose="02020603050405020304" pitchFamily="18" charset="0"/>
                          <a:cs typeface="Times New Roman" panose="02020603050405020304" pitchFamily="18" charset="0"/>
                        </a:rPr>
                        <a:t>Вплив фактору тривалості </a:t>
                      </a:r>
                      <a:r>
                        <a:rPr lang="uk-UA" sz="900" b="1" dirty="0" smtClean="0">
                          <a:effectLst/>
                          <a:latin typeface="Times New Roman" panose="02020603050405020304" pitchFamily="18" charset="0"/>
                          <a:cs typeface="Times New Roman" panose="02020603050405020304" pitchFamily="18" charset="0"/>
                        </a:rPr>
                        <a:t>робочої зміни</a:t>
                      </a:r>
                      <a:endParaRPr lang="ru-RU" sz="7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83940803"/>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4−6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0,0833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0,4583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0,4166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0,0416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4123929279"/>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6−8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0,0105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0,0793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0,5026</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0,3915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0,0158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187026087"/>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8−10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0,0867</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0,4855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dirty="0">
                          <a:effectLst/>
                          <a:latin typeface="Times New Roman" panose="02020603050405020304" pitchFamily="18" charset="0"/>
                          <a:cs typeface="Times New Roman" panose="02020603050405020304" pitchFamily="18" charset="0"/>
                        </a:rPr>
                        <a:t>0,4161</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0,0115</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38251960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10−12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0,0250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0,1500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0,4750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0,3500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3428906855"/>
                  </a:ext>
                </a:extLst>
              </a:tr>
              <a:tr h="137694">
                <a:tc>
                  <a:txBody>
                    <a:bodyPr/>
                    <a:lstStyle/>
                    <a:p>
                      <a:pPr algn="just">
                        <a:spcAft>
                          <a:spcPts val="0"/>
                        </a:spcAft>
                      </a:pPr>
                      <a:r>
                        <a:rPr lang="uk-UA" sz="900">
                          <a:effectLst/>
                          <a:latin typeface="Times New Roman" panose="02020603050405020304" pitchFamily="18" charset="0"/>
                          <a:cs typeface="Times New Roman" panose="02020603050405020304" pitchFamily="18" charset="0"/>
                        </a:rPr>
                        <a:t>Більше 12 годин</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0,8000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0,1500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0,0500</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54748479"/>
                  </a:ext>
                </a:extLst>
              </a:tr>
              <a:tr h="137694">
                <a:tc>
                  <a:txBody>
                    <a:bodyPr/>
                    <a:lstStyle/>
                    <a:p>
                      <a:pPr algn="just">
                        <a:spcAft>
                          <a:spcPts val="0"/>
                        </a:spcAft>
                      </a:pPr>
                      <a:r>
                        <a:rPr lang="uk-UA" sz="900" dirty="0">
                          <a:effectLst/>
                          <a:latin typeface="Times New Roman" panose="02020603050405020304" pitchFamily="18" charset="0"/>
                          <a:cs typeface="Times New Roman" panose="02020603050405020304" pitchFamily="18" charset="0"/>
                        </a:rPr>
                        <a:t>Графік ненормований</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0,0298</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0,1044</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0,5223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a:effectLst/>
                          <a:latin typeface="Times New Roman" panose="02020603050405020304" pitchFamily="18" charset="0"/>
                          <a:cs typeface="Times New Roman" panose="02020603050405020304" pitchFamily="18" charset="0"/>
                        </a:rPr>
                        <a:t>0,3283</a:t>
                      </a:r>
                      <a:endParaRPr lang="ru-RU"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tc>
                  <a:txBody>
                    <a:bodyPr/>
                    <a:lstStyle/>
                    <a:p>
                      <a:pPr indent="21590" algn="ctr">
                        <a:spcAft>
                          <a:spcPts val="0"/>
                        </a:spcAft>
                      </a:pPr>
                      <a:r>
                        <a:rPr lang="uk-UA" sz="900" dirty="0">
                          <a:effectLst/>
                          <a:latin typeface="Times New Roman" panose="02020603050405020304" pitchFamily="18" charset="0"/>
                          <a:cs typeface="Times New Roman" panose="02020603050405020304" pitchFamily="18" charset="0"/>
                        </a:rPr>
                        <a:t>0,0149</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91" marR="48691" marT="0" marB="0" anchor="ctr"/>
                </a:tc>
                <a:extLst>
                  <a:ext uri="{0D108BD9-81ED-4DB2-BD59-A6C34878D82A}">
                    <a16:rowId xmlns:a16="http://schemas.microsoft.com/office/drawing/2014/main" val="146155390"/>
                  </a:ext>
                </a:extLst>
              </a:tr>
            </a:tbl>
          </a:graphicData>
        </a:graphic>
      </p:graphicFrame>
      <p:sp>
        <p:nvSpPr>
          <p:cNvPr id="3" name="Номер слайда 2"/>
          <p:cNvSpPr>
            <a:spLocks noGrp="1"/>
          </p:cNvSpPr>
          <p:nvPr>
            <p:ph type="sldNum" sz="quarter" idx="12"/>
          </p:nvPr>
        </p:nvSpPr>
        <p:spPr>
          <a:xfrm>
            <a:off x="9245600" y="182562"/>
            <a:ext cx="2743200" cy="365125"/>
          </a:xfrm>
        </p:spPr>
        <p:txBody>
          <a:bodyPr/>
          <a:lstStyle/>
          <a:p>
            <a:fld id="{99919A6F-98A8-4DF1-BAE5-73F29083EC29}" type="slidenum">
              <a:rPr lang="ru-RU" sz="1600" b="1" smtClean="0">
                <a:latin typeface="Arial Black" panose="020B0A04020102020204" pitchFamily="34" charset="0"/>
              </a:rPr>
              <a:t>8</a:t>
            </a:fld>
            <a:endParaRPr lang="ru-RU" sz="1600" b="1" dirty="0">
              <a:latin typeface="Arial Black" panose="020B0A040201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1106255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400" y="352425"/>
            <a:ext cx="10515600" cy="498475"/>
          </a:xfrm>
        </p:spPr>
        <p:txBody>
          <a:bodyPr>
            <a:normAutofit/>
          </a:bodyPr>
          <a:lstStyle/>
          <a:p>
            <a:pPr algn="ctr"/>
            <a:r>
              <a:rPr lang="uk-UA" sz="1800" b="1" dirty="0" smtClean="0">
                <a:latin typeface="Arial Black" panose="020B0A04020102020204" pitchFamily="34" charset="0"/>
              </a:rPr>
              <a:t>МОДЕЛЬ </a:t>
            </a:r>
            <a:r>
              <a:rPr lang="uk-UA" sz="1800" b="1" dirty="0" smtClean="0">
                <a:latin typeface="Arial Black" panose="020B0A04020102020204" pitchFamily="34" charset="0"/>
              </a:rPr>
              <a:t>ВПЛИВУ ФАКТОРІВ НА ЗДОРОВ’Я ПРАЦЕЗДАТНОГО НАСЕЛЕННЯ</a:t>
            </a:r>
            <a:endParaRPr lang="ru-RU" sz="1800" dirty="0">
              <a:latin typeface="Arial Black" panose="020B0A040201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8545" y="850900"/>
            <a:ext cx="5675114" cy="5665703"/>
          </a:xfrm>
        </p:spPr>
      </p:pic>
      <p:sp>
        <p:nvSpPr>
          <p:cNvPr id="3" name="Номер слайда 2"/>
          <p:cNvSpPr>
            <a:spLocks noGrp="1"/>
          </p:cNvSpPr>
          <p:nvPr>
            <p:ph type="sldNum" sz="quarter" idx="12"/>
          </p:nvPr>
        </p:nvSpPr>
        <p:spPr>
          <a:xfrm>
            <a:off x="9283700" y="236537"/>
            <a:ext cx="2743200" cy="365125"/>
          </a:xfrm>
        </p:spPr>
        <p:txBody>
          <a:bodyPr/>
          <a:lstStyle/>
          <a:p>
            <a:fld id="{99919A6F-98A8-4DF1-BAE5-73F29083EC29}" type="slidenum">
              <a:rPr lang="ru-RU" sz="1600" b="1" smtClean="0">
                <a:latin typeface="Arial Black" panose="020B0A04020102020204" pitchFamily="34" charset="0"/>
              </a:rPr>
              <a:t>9</a:t>
            </a:fld>
            <a:endParaRPr lang="ru-RU" sz="1600" b="1" dirty="0">
              <a:latin typeface="Arial Black" panose="020B0A0402010202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81" y="118241"/>
            <a:ext cx="569170" cy="419921"/>
          </a:xfrm>
          <a:prstGeom prst="rect">
            <a:avLst/>
          </a:prstGeom>
        </p:spPr>
      </p:pic>
    </p:spTree>
    <p:extLst>
      <p:ext uri="{BB962C8B-B14F-4D97-AF65-F5344CB8AC3E}">
        <p14:creationId xmlns:p14="http://schemas.microsoft.com/office/powerpoint/2010/main" val="73537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297</TotalTime>
  <Words>2029</Words>
  <Application>Microsoft Office PowerPoint</Application>
  <PresentationFormat>Широкоэкранный</PresentationFormat>
  <Paragraphs>707</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Batang</vt:lpstr>
      <vt:lpstr>Arial</vt:lpstr>
      <vt:lpstr>Arial Black</vt:lpstr>
      <vt:lpstr>Calibri</vt:lpstr>
      <vt:lpstr>Calibri Light</vt:lpstr>
      <vt:lpstr>Cambria Math</vt:lpstr>
      <vt:lpstr>Times New Roman</vt:lpstr>
      <vt:lpstr>Тема Office</vt:lpstr>
      <vt:lpstr>Презентация PowerPoint</vt:lpstr>
      <vt:lpstr>ДОСЛІДЖЕННЯ ВПЛИВУ ФАКТОРІВ НА ЗДОРОВ’Я ПРАЦЕЗДАТНОГО НАСЕЛЕННЯ УКРАЇНИ</vt:lpstr>
      <vt:lpstr>АКТУАЛЬНІСТЬ ДОСЛІДЖЕННЯ ВИКЛИКАНА:</vt:lpstr>
      <vt:lpstr>АНАЛІЗ ПОВЕДІНКОВИХ ЧИННИКІВ ПОГІРШЕННЯ ЗДОРОВ’Я НАСЕЛЕННЯ В ОКРЕМИХ КРАЇНАХ СВІТУ</vt:lpstr>
      <vt:lpstr>ФАКТОРИ ВПЛИВУ НА ЗДОРОВ’Я ЛЮДИНИ</vt:lpstr>
      <vt:lpstr>ДОСЛІДЖЕННЯ ВПЛИВУ ФАКТОРІВ НА ЗДОРОВ’Я ЗАЙНЯТОГО НАСЕЛЕННЯ УКРАЇНИ </vt:lpstr>
      <vt:lpstr>ВПЛИВ СТАНУ ЗДОРОВ’Я РЕСПОНДЕНТІВ ЗАЛЕЖНО ВІД СТАТУСУ НАСЕЛЕНОГО ПУНКТУ</vt:lpstr>
      <vt:lpstr> ВПЛИВ СОЦІАЛЬНО-ЕКОНОМІЧНИХ ФАКТОРІВ НА ЗДОРОВ’Я ЗАЙНЯТИХ ОСІБ </vt:lpstr>
      <vt:lpstr>МОДЕЛЬ ВПЛИВУ ФАКТОРІВ НА ЗДОРОВ’Я ПРАЦЕЗДАТНОГО НАСЕЛЕННЯ</vt:lpstr>
      <vt:lpstr>       На основі аналізу існуючих трактувань категорії «самозбереження здоров’я» сформульовано авторське визначення терміну «самозбереження здоров’я зайнятого населення»</vt:lpstr>
      <vt:lpstr>ПОБУДОВА ЛІНІЙНОЇ МОДЕЛІ БАГАТОФАКТОРНОЇ РЕГРЕСІЇ ВПЛИВУ ФАКТОРІВ НА ЗДОРОВ’Я ПРАЦЕЗДАТНОГО НАСЕЛЕННЯ</vt:lpstr>
      <vt:lpstr>ПРОГНОЗУВАННЯ РІВНЯ ЗДОРОВ’Я НАСЕЛЕННЯ ПРАЦЕЗДАТНОГО ВІКУ В УКРАЇНІ ЗАЛЕЖНО ВІД ПОБУДОВАНОЇ МАТЕМАТИЧНОЇ МОДЕЛІ (дані за 2013 рік) </vt:lpstr>
      <vt:lpstr>ВИСНОВКИ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41</cp:revision>
  <cp:lastPrinted>2017-11-05T09:41:16Z</cp:lastPrinted>
  <dcterms:created xsi:type="dcterms:W3CDTF">2017-10-30T05:45:30Z</dcterms:created>
  <dcterms:modified xsi:type="dcterms:W3CDTF">2017-11-05T09:45:39Z</dcterms:modified>
</cp:coreProperties>
</file>