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73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701" autoAdjust="0"/>
  </p:normalViewPr>
  <p:slideViewPr>
    <p:cSldViewPr snapToGrid="0">
      <p:cViewPr varScale="1">
        <p:scale>
          <a:sx n="74" d="100"/>
          <a:sy n="74" d="100"/>
        </p:scale>
        <p:origin x="3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40E70-6F24-47C9-9916-085E4351519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BCF77B-E28D-48F0-9E7C-899408BD0BE3}">
      <dgm:prSet phldrT="[Текст]"/>
      <dgm:spPr/>
      <dgm:t>
        <a:bodyPr/>
        <a:lstStyle/>
        <a:p>
          <a:r>
            <a:rPr lang="uk-UA" dirty="0" smtClean="0"/>
            <a:t>Довготривале безробіття</a:t>
          </a:r>
          <a:endParaRPr lang="ru-RU" dirty="0"/>
        </a:p>
      </dgm:t>
    </dgm:pt>
    <dgm:pt modelId="{F214E684-A113-4BC7-87B2-D0E9294E561D}" type="parTrans" cxnId="{FD47AE61-68C5-4D3E-B50E-129909817B72}">
      <dgm:prSet/>
      <dgm:spPr/>
      <dgm:t>
        <a:bodyPr/>
        <a:lstStyle/>
        <a:p>
          <a:endParaRPr lang="ru-RU"/>
        </a:p>
      </dgm:t>
    </dgm:pt>
    <dgm:pt modelId="{EF560415-BAB3-4497-B3FD-ADD3D449E27B}" type="sibTrans" cxnId="{FD47AE61-68C5-4D3E-B50E-129909817B72}">
      <dgm:prSet/>
      <dgm:spPr/>
      <dgm:t>
        <a:bodyPr/>
        <a:lstStyle/>
        <a:p>
          <a:endParaRPr lang="ru-RU"/>
        </a:p>
      </dgm:t>
    </dgm:pt>
    <dgm:pt modelId="{C87C9446-5D12-4961-BD78-A89661AE45B7}">
      <dgm:prSet phldrT="[Текст]"/>
      <dgm:spPr/>
      <dgm:t>
        <a:bodyPr/>
        <a:lstStyle/>
        <a:p>
          <a:r>
            <a:rPr lang="uk-UA" dirty="0" smtClean="0"/>
            <a:t>Індивідуальний вимір: </a:t>
          </a:r>
        </a:p>
        <a:p>
          <a:r>
            <a:rPr lang="uk-UA" dirty="0" smtClean="0"/>
            <a:t>декваліфікація, особистісна деградація</a:t>
          </a:r>
          <a:endParaRPr lang="ru-RU" dirty="0"/>
        </a:p>
      </dgm:t>
    </dgm:pt>
    <dgm:pt modelId="{0AFA41F6-1747-4A6D-AE1C-9A5AE666DEE0}" type="parTrans" cxnId="{B201F57E-6C43-425E-B991-7E2EE9195EA9}">
      <dgm:prSet/>
      <dgm:spPr/>
      <dgm:t>
        <a:bodyPr/>
        <a:lstStyle/>
        <a:p>
          <a:endParaRPr lang="ru-RU"/>
        </a:p>
      </dgm:t>
    </dgm:pt>
    <dgm:pt modelId="{DAC48D89-122A-4215-9611-444937F6C1CE}" type="sibTrans" cxnId="{B201F57E-6C43-425E-B991-7E2EE9195EA9}">
      <dgm:prSet/>
      <dgm:spPr/>
      <dgm:t>
        <a:bodyPr/>
        <a:lstStyle/>
        <a:p>
          <a:endParaRPr lang="ru-RU"/>
        </a:p>
      </dgm:t>
    </dgm:pt>
    <dgm:pt modelId="{DE9D2186-3987-47D4-AE6A-132ADF0CDFFE}">
      <dgm:prSet phldrT="[Текст]"/>
      <dgm:spPr/>
      <dgm:t>
        <a:bodyPr/>
        <a:lstStyle/>
        <a:p>
          <a:r>
            <a:rPr lang="uk-UA" dirty="0" smtClean="0"/>
            <a:t>Суспільний вимір:</a:t>
          </a:r>
        </a:p>
        <a:p>
          <a:r>
            <a:rPr lang="uk-UA" dirty="0" smtClean="0"/>
            <a:t> зубожіння і маргіналізація населення</a:t>
          </a:r>
          <a:endParaRPr lang="ru-RU" dirty="0"/>
        </a:p>
      </dgm:t>
    </dgm:pt>
    <dgm:pt modelId="{9D7DBEB7-E62A-4C1A-85C7-8FFAFB0E3292}" type="parTrans" cxnId="{514EE10E-05BB-4A23-85A3-F9F083873098}">
      <dgm:prSet/>
      <dgm:spPr/>
      <dgm:t>
        <a:bodyPr/>
        <a:lstStyle/>
        <a:p>
          <a:endParaRPr lang="ru-RU"/>
        </a:p>
      </dgm:t>
    </dgm:pt>
    <dgm:pt modelId="{161EFD78-69FD-4494-971E-374849B5649F}" type="sibTrans" cxnId="{514EE10E-05BB-4A23-85A3-F9F083873098}">
      <dgm:prSet/>
      <dgm:spPr/>
      <dgm:t>
        <a:bodyPr/>
        <a:lstStyle/>
        <a:p>
          <a:endParaRPr lang="ru-RU"/>
        </a:p>
      </dgm:t>
    </dgm:pt>
    <dgm:pt modelId="{4305498B-B89A-45ED-B390-B48596425451}">
      <dgm:prSet phldrT="[Текст]"/>
      <dgm:spPr/>
      <dgm:t>
        <a:bodyPr/>
        <a:lstStyle/>
        <a:p>
          <a:r>
            <a:rPr lang="uk-UA" dirty="0" smtClean="0"/>
            <a:t>Мобілізація зусиль               державних та недержаних  суб'єктів                           соціальної політики</a:t>
          </a:r>
          <a:endParaRPr lang="ru-RU" dirty="0"/>
        </a:p>
      </dgm:t>
    </dgm:pt>
    <dgm:pt modelId="{6B0A473A-6CD2-48BD-B50F-B35DFE31E5ED}" type="parTrans" cxnId="{562DCB7E-F844-4FC4-B468-81C30500504B}">
      <dgm:prSet/>
      <dgm:spPr/>
      <dgm:t>
        <a:bodyPr/>
        <a:lstStyle/>
        <a:p>
          <a:endParaRPr lang="ru-RU"/>
        </a:p>
      </dgm:t>
    </dgm:pt>
    <dgm:pt modelId="{1C66873E-65E4-4B76-BB72-E0A49C5D0F69}" type="sibTrans" cxnId="{562DCB7E-F844-4FC4-B468-81C30500504B}">
      <dgm:prSet/>
      <dgm:spPr/>
      <dgm:t>
        <a:bodyPr/>
        <a:lstStyle/>
        <a:p>
          <a:endParaRPr lang="ru-RU"/>
        </a:p>
      </dgm:t>
    </dgm:pt>
    <dgm:pt modelId="{D0259F9B-FE1F-4B3C-A66C-F4F12901C791}" type="pres">
      <dgm:prSet presAssocID="{31040E70-6F24-47C9-9916-085E435151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9A8263-099C-4CCA-A091-55ED7FDFF9BD}" type="pres">
      <dgm:prSet presAssocID="{6ABCF77B-E28D-48F0-9E7C-899408BD0BE3}" presName="node" presStyleLbl="node1" presStyleIdx="0" presStyleCnt="4" custLinFactNeighborX="55648" custLinFactNeighborY="-4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EF36E-1562-44BC-B12F-8C78FA9D343B}" type="pres">
      <dgm:prSet presAssocID="{EF560415-BAB3-4497-B3FD-ADD3D449E27B}" presName="sibTrans" presStyleCnt="0"/>
      <dgm:spPr/>
    </dgm:pt>
    <dgm:pt modelId="{495BB695-2D3E-4AF2-A72F-A1B928422BE0}" type="pres">
      <dgm:prSet presAssocID="{C87C9446-5D12-4961-BD78-A89661AE45B7}" presName="node" presStyleLbl="node1" presStyleIdx="1" presStyleCnt="4" custLinFactX="-44173" custLinFactNeighborX="-100000" custLinFactNeighborY="45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04011-FDBA-4311-B7BA-B6BD76FDB46F}" type="pres">
      <dgm:prSet presAssocID="{DAC48D89-122A-4215-9611-444937F6C1CE}" presName="sibTrans" presStyleCnt="0"/>
      <dgm:spPr/>
    </dgm:pt>
    <dgm:pt modelId="{0E7AF48B-8606-4E98-83D1-C63D8793A2C6}" type="pres">
      <dgm:prSet presAssocID="{DE9D2186-3987-47D4-AE6A-132ADF0CDFFE}" presName="node" presStyleLbl="node1" presStyleIdx="2" presStyleCnt="4" custLinFactX="56245" custLinFactNeighborX="100000" custLinFactNeighborY="-72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BA2FF-A2B1-4C56-8835-57924BECF88B}" type="pres">
      <dgm:prSet presAssocID="{161EFD78-69FD-4494-971E-374849B5649F}" presName="sibTrans" presStyleCnt="0"/>
      <dgm:spPr/>
    </dgm:pt>
    <dgm:pt modelId="{DBA11006-4BC4-4E89-B77B-BC21F025CED4}" type="pres">
      <dgm:prSet presAssocID="{4305498B-B89A-45ED-B390-B48596425451}" presName="node" presStyleLbl="node1" presStyleIdx="3" presStyleCnt="4" custScaleX="120048" custLinFactNeighborX="-55092" custLinFactNeighborY="46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ACD97C-F676-450E-9D13-02F2AA2B8B4B}" type="presOf" srcId="{C87C9446-5D12-4961-BD78-A89661AE45B7}" destId="{495BB695-2D3E-4AF2-A72F-A1B928422BE0}" srcOrd="0" destOrd="0" presId="urn:microsoft.com/office/officeart/2005/8/layout/default"/>
    <dgm:cxn modelId="{514EE10E-05BB-4A23-85A3-F9F083873098}" srcId="{31040E70-6F24-47C9-9916-085E43515196}" destId="{DE9D2186-3987-47D4-AE6A-132ADF0CDFFE}" srcOrd="2" destOrd="0" parTransId="{9D7DBEB7-E62A-4C1A-85C7-8FFAFB0E3292}" sibTransId="{161EFD78-69FD-4494-971E-374849B5649F}"/>
    <dgm:cxn modelId="{BE1A7CD8-8B4E-41FC-A143-9E83DFC9C24F}" type="presOf" srcId="{DE9D2186-3987-47D4-AE6A-132ADF0CDFFE}" destId="{0E7AF48B-8606-4E98-83D1-C63D8793A2C6}" srcOrd="0" destOrd="0" presId="urn:microsoft.com/office/officeart/2005/8/layout/default"/>
    <dgm:cxn modelId="{B201F57E-6C43-425E-B991-7E2EE9195EA9}" srcId="{31040E70-6F24-47C9-9916-085E43515196}" destId="{C87C9446-5D12-4961-BD78-A89661AE45B7}" srcOrd="1" destOrd="0" parTransId="{0AFA41F6-1747-4A6D-AE1C-9A5AE666DEE0}" sibTransId="{DAC48D89-122A-4215-9611-444937F6C1CE}"/>
    <dgm:cxn modelId="{4920985F-C534-450A-9D70-D37823ACFE5F}" type="presOf" srcId="{31040E70-6F24-47C9-9916-085E43515196}" destId="{D0259F9B-FE1F-4B3C-A66C-F4F12901C791}" srcOrd="0" destOrd="0" presId="urn:microsoft.com/office/officeart/2005/8/layout/default"/>
    <dgm:cxn modelId="{B6B79CA1-A770-4F4E-B499-415EABAE2CE9}" type="presOf" srcId="{4305498B-B89A-45ED-B390-B48596425451}" destId="{DBA11006-4BC4-4E89-B77B-BC21F025CED4}" srcOrd="0" destOrd="0" presId="urn:microsoft.com/office/officeart/2005/8/layout/default"/>
    <dgm:cxn modelId="{562DCB7E-F844-4FC4-B468-81C30500504B}" srcId="{31040E70-6F24-47C9-9916-085E43515196}" destId="{4305498B-B89A-45ED-B390-B48596425451}" srcOrd="3" destOrd="0" parTransId="{6B0A473A-6CD2-48BD-B50F-B35DFE31E5ED}" sibTransId="{1C66873E-65E4-4B76-BB72-E0A49C5D0F69}"/>
    <dgm:cxn modelId="{FD47AE61-68C5-4D3E-B50E-129909817B72}" srcId="{31040E70-6F24-47C9-9916-085E43515196}" destId="{6ABCF77B-E28D-48F0-9E7C-899408BD0BE3}" srcOrd="0" destOrd="0" parTransId="{F214E684-A113-4BC7-87B2-D0E9294E561D}" sibTransId="{EF560415-BAB3-4497-B3FD-ADD3D449E27B}"/>
    <dgm:cxn modelId="{A980F7A9-A9B2-42B4-A93E-74F293D520F1}" type="presOf" srcId="{6ABCF77B-E28D-48F0-9E7C-899408BD0BE3}" destId="{939A8263-099C-4CCA-A091-55ED7FDFF9BD}" srcOrd="0" destOrd="0" presId="urn:microsoft.com/office/officeart/2005/8/layout/default"/>
    <dgm:cxn modelId="{53133B6D-8167-457D-A911-F780CB41590F}" type="presParOf" srcId="{D0259F9B-FE1F-4B3C-A66C-F4F12901C791}" destId="{939A8263-099C-4CCA-A091-55ED7FDFF9BD}" srcOrd="0" destOrd="0" presId="urn:microsoft.com/office/officeart/2005/8/layout/default"/>
    <dgm:cxn modelId="{46649F0A-28F4-491C-B3AD-3D9C0B141ADF}" type="presParOf" srcId="{D0259F9B-FE1F-4B3C-A66C-F4F12901C791}" destId="{815EF36E-1562-44BC-B12F-8C78FA9D343B}" srcOrd="1" destOrd="0" presId="urn:microsoft.com/office/officeart/2005/8/layout/default"/>
    <dgm:cxn modelId="{63B3698F-4B60-4B88-A2FD-71F0879BBCDF}" type="presParOf" srcId="{D0259F9B-FE1F-4B3C-A66C-F4F12901C791}" destId="{495BB695-2D3E-4AF2-A72F-A1B928422BE0}" srcOrd="2" destOrd="0" presId="urn:microsoft.com/office/officeart/2005/8/layout/default"/>
    <dgm:cxn modelId="{A1DAF532-2891-4687-A8F3-F07B193A6D3B}" type="presParOf" srcId="{D0259F9B-FE1F-4B3C-A66C-F4F12901C791}" destId="{59C04011-FDBA-4311-B7BA-B6BD76FDB46F}" srcOrd="3" destOrd="0" presId="urn:microsoft.com/office/officeart/2005/8/layout/default"/>
    <dgm:cxn modelId="{392B3452-EF22-49B9-843C-0D7C874AB8E9}" type="presParOf" srcId="{D0259F9B-FE1F-4B3C-A66C-F4F12901C791}" destId="{0E7AF48B-8606-4E98-83D1-C63D8793A2C6}" srcOrd="4" destOrd="0" presId="urn:microsoft.com/office/officeart/2005/8/layout/default"/>
    <dgm:cxn modelId="{8B30583E-4A8F-45DC-A43E-0939C94C5D32}" type="presParOf" srcId="{D0259F9B-FE1F-4B3C-A66C-F4F12901C791}" destId="{991BA2FF-A2B1-4C56-8835-57924BECF88B}" srcOrd="5" destOrd="0" presId="urn:microsoft.com/office/officeart/2005/8/layout/default"/>
    <dgm:cxn modelId="{DF013D21-34BF-4830-8B98-653A04119E63}" type="presParOf" srcId="{D0259F9B-FE1F-4B3C-A66C-F4F12901C791}" destId="{DBA11006-4BC4-4E89-B77B-BC21F025CED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8263-099C-4CCA-A091-55ED7FDFF9BD}">
      <dsp:nvSpPr>
        <dsp:cNvPr id="0" name=""/>
        <dsp:cNvSpPr/>
      </dsp:nvSpPr>
      <dsp:spPr>
        <a:xfrm>
          <a:off x="3608157" y="0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Довготривале безробіття</a:t>
          </a:r>
          <a:endParaRPr lang="ru-RU" sz="2500" kern="1200" dirty="0"/>
        </a:p>
      </dsp:txBody>
      <dsp:txXfrm>
        <a:off x="3608157" y="0"/>
        <a:ext cx="3342605" cy="2005563"/>
      </dsp:txXfrm>
    </dsp:sp>
    <dsp:sp modelId="{495BB695-2D3E-4AF2-A72F-A1B928422BE0}">
      <dsp:nvSpPr>
        <dsp:cNvPr id="0" name=""/>
        <dsp:cNvSpPr/>
      </dsp:nvSpPr>
      <dsp:spPr>
        <a:xfrm>
          <a:off x="605795" y="917371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Індивідуальний вимір: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декваліфікація, особистісна деградація</a:t>
          </a:r>
          <a:endParaRPr lang="ru-RU" sz="2500" kern="1200" dirty="0"/>
        </a:p>
      </dsp:txBody>
      <dsp:txXfrm>
        <a:off x="605795" y="917371"/>
        <a:ext cx="3342605" cy="2005563"/>
      </dsp:txXfrm>
    </dsp:sp>
    <dsp:sp modelId="{0E7AF48B-8606-4E98-83D1-C63D8793A2C6}">
      <dsp:nvSpPr>
        <dsp:cNvPr id="0" name=""/>
        <dsp:cNvSpPr/>
      </dsp:nvSpPr>
      <dsp:spPr>
        <a:xfrm>
          <a:off x="6635655" y="883371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Суспільний вимір: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 зубожіння і маргіналізація населення</a:t>
          </a:r>
          <a:endParaRPr lang="ru-RU" sz="2500" kern="1200" dirty="0"/>
        </a:p>
      </dsp:txBody>
      <dsp:txXfrm>
        <a:off x="6635655" y="883371"/>
        <a:ext cx="3342605" cy="2005563"/>
      </dsp:txXfrm>
    </dsp:sp>
    <dsp:sp modelId="{DBA11006-4BC4-4E89-B77B-BC21F025CED4}">
      <dsp:nvSpPr>
        <dsp:cNvPr id="0" name=""/>
        <dsp:cNvSpPr/>
      </dsp:nvSpPr>
      <dsp:spPr>
        <a:xfrm>
          <a:off x="3248359" y="2345774"/>
          <a:ext cx="4012730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Мобілізація зусиль               державних та недержаних  суб'єктів                           соціальної політики</a:t>
          </a:r>
          <a:endParaRPr lang="ru-RU" sz="2500" kern="1200" dirty="0"/>
        </a:p>
      </dsp:txBody>
      <dsp:txXfrm>
        <a:off x="3248359" y="2345774"/>
        <a:ext cx="4012730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1EA2-FB83-4C9A-AC6E-856288A3CB75}" type="datetimeFigureOut">
              <a:rPr lang="ru-RU" smtClean="0"/>
              <a:t>ср 22.06.16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EE1B-FC09-40F7-9352-CD08974E7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4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1EA2-FB83-4C9A-AC6E-856288A3CB75}" type="datetimeFigureOut">
              <a:rPr lang="ru-RU" smtClean="0"/>
              <a:t>ср 22.06.16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EE1B-FC09-40F7-9352-CD08974E7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9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1EA2-FB83-4C9A-AC6E-856288A3CB75}" type="datetimeFigureOut">
              <a:rPr lang="ru-RU" smtClean="0"/>
              <a:t>ср 22.06.16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EE1B-FC09-40F7-9352-CD08974E7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61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1EA2-FB83-4C9A-AC6E-856288A3CB75}" type="datetimeFigureOut">
              <a:rPr lang="ru-RU" smtClean="0"/>
              <a:t>ср 22.06.16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EE1B-FC09-40F7-9352-CD08974E7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4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1EA2-FB83-4C9A-AC6E-856288A3CB75}" type="datetimeFigureOut">
              <a:rPr lang="ru-RU" smtClean="0"/>
              <a:t>ср 22.06.16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EE1B-FC09-40F7-9352-CD08974E7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2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1EA2-FB83-4C9A-AC6E-856288A3CB75}" type="datetimeFigureOut">
              <a:rPr lang="ru-RU" smtClean="0"/>
              <a:t>ср 22.06.16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EE1B-FC09-40F7-9352-CD08974E7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6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1EA2-FB83-4C9A-AC6E-856288A3CB75}" type="datetimeFigureOut">
              <a:rPr lang="ru-RU" smtClean="0"/>
              <a:t>ср 22.06.16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EE1B-FC09-40F7-9352-CD08974E7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6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1EA2-FB83-4C9A-AC6E-856288A3CB75}" type="datetimeFigureOut">
              <a:rPr lang="ru-RU" smtClean="0"/>
              <a:t>ср 22.06.16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EE1B-FC09-40F7-9352-CD08974E7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5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1EA2-FB83-4C9A-AC6E-856288A3CB75}" type="datetimeFigureOut">
              <a:rPr lang="ru-RU" smtClean="0"/>
              <a:t>ср 22.06.16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EE1B-FC09-40F7-9352-CD08974E7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7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1EA2-FB83-4C9A-AC6E-856288A3CB75}" type="datetimeFigureOut">
              <a:rPr lang="ru-RU" smtClean="0"/>
              <a:t>ср 22.06.16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EE1B-FC09-40F7-9352-CD08974E7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85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1EA2-FB83-4C9A-AC6E-856288A3CB75}" type="datetimeFigureOut">
              <a:rPr lang="ru-RU" smtClean="0"/>
              <a:t>ср 22.06.16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EE1B-FC09-40F7-9352-CD08974E7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4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21EA2-FB83-4C9A-AC6E-856288A3CB75}" type="datetimeFigureOut">
              <a:rPr lang="ru-RU" smtClean="0"/>
              <a:t>ср 22.06.16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1EE1B-FC09-40F7-9352-CD08974E7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8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8076" y="699572"/>
            <a:ext cx="9943070" cy="2387600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Соціальне підприємництво </a:t>
            </a:r>
            <a:br>
              <a:rPr lang="uk-UA" sz="4000" b="1" dirty="0" smtClean="0"/>
            </a:br>
            <a:r>
              <a:rPr lang="uk-UA" sz="4000" b="1" dirty="0" smtClean="0"/>
              <a:t>в контексті соціальних викликів довготривалого безробіття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59528"/>
            <a:ext cx="9144000" cy="1655762"/>
          </a:xfrm>
        </p:spPr>
        <p:txBody>
          <a:bodyPr/>
          <a:lstStyle/>
          <a:p>
            <a:pPr algn="r"/>
            <a:r>
              <a:rPr lang="uk-UA" dirty="0" smtClean="0"/>
              <a:t>Віктор </a:t>
            </a:r>
            <a:r>
              <a:rPr lang="uk-UA" dirty="0" err="1" smtClean="0"/>
              <a:t>Звонар</a:t>
            </a:r>
            <a:r>
              <a:rPr lang="uk-UA" dirty="0" smtClean="0"/>
              <a:t>, </a:t>
            </a:r>
            <a:r>
              <a:rPr lang="uk-UA" dirty="0" err="1" smtClean="0"/>
              <a:t>к.е.н</a:t>
            </a:r>
            <a:r>
              <a:rPr lang="uk-UA" dirty="0" smtClean="0"/>
              <a:t>., </a:t>
            </a:r>
            <a:r>
              <a:rPr lang="uk-UA" dirty="0" err="1" smtClean="0"/>
              <a:t>с.н.с</a:t>
            </a:r>
            <a:r>
              <a:rPr lang="uk-UA" dirty="0" smtClean="0"/>
              <a:t>.,</a:t>
            </a:r>
          </a:p>
          <a:p>
            <a:pPr algn="r"/>
            <a:r>
              <a:rPr lang="uk-UA" dirty="0" smtClean="0"/>
              <a:t>Інститут демографії та соціальних досліджень </a:t>
            </a:r>
          </a:p>
          <a:p>
            <a:pPr algn="r"/>
            <a:r>
              <a:rPr lang="uk-UA" dirty="0" smtClean="0"/>
              <a:t>ім. М.В. </a:t>
            </a:r>
            <a:r>
              <a:rPr lang="uk-UA" dirty="0" err="1" smtClean="0"/>
              <a:t>Птухи</a:t>
            </a:r>
            <a:r>
              <a:rPr lang="uk-UA" dirty="0" smtClean="0"/>
              <a:t> НАН України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5629275"/>
            <a:ext cx="120586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657" y="381147"/>
            <a:ext cx="10515600" cy="20496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600" b="1" dirty="0" smtClean="0"/>
              <a:t>Соціальне підприємство </a:t>
            </a:r>
            <a:r>
              <a:rPr lang="uk-UA" sz="2600" dirty="0" smtClean="0"/>
              <a:t>– суб’єкт </a:t>
            </a:r>
            <a:r>
              <a:rPr lang="uk-UA" sz="2600" dirty="0"/>
              <a:t>господарювання, утворений юридичними </a:t>
            </a:r>
            <a:r>
              <a:rPr lang="uk-UA" sz="2600" dirty="0" smtClean="0"/>
              <a:t>/фізичними </a:t>
            </a:r>
            <a:r>
              <a:rPr lang="uk-UA" sz="2600" dirty="0"/>
              <a:t>особами, пріоритетом діяльності якого є досягнення соціальних </a:t>
            </a:r>
            <a:r>
              <a:rPr lang="uk-UA" sz="2600" dirty="0" smtClean="0"/>
              <a:t>результатів у </a:t>
            </a:r>
            <a:r>
              <a:rPr lang="uk-UA" sz="2600" dirty="0"/>
              <a:t>сфері охорони здоров’я, освіти, науки, культури, </a:t>
            </a:r>
            <a:r>
              <a:rPr lang="uk-UA" sz="2600" dirty="0" smtClean="0"/>
              <a:t>екології, </a:t>
            </a:r>
            <a:r>
              <a:rPr lang="uk-UA" sz="2600" dirty="0"/>
              <a:t>надання соціальних послуг та підтримки соціально вразливих груп </a:t>
            </a:r>
            <a:r>
              <a:rPr lang="uk-UA" sz="2600" dirty="0" smtClean="0"/>
              <a:t>населення (стаття  1).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94657" y="2456544"/>
            <a:ext cx="10515600" cy="4020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b="1" dirty="0" smtClean="0"/>
              <a:t>Критерії:</a:t>
            </a:r>
          </a:p>
          <a:p>
            <a:pPr marL="0" indent="0" algn="just">
              <a:buNone/>
            </a:pPr>
            <a:r>
              <a:rPr lang="uk-UA" dirty="0" smtClean="0"/>
              <a:t> </a:t>
            </a:r>
            <a:r>
              <a:rPr lang="uk-UA" dirty="0"/>
              <a:t>1) </a:t>
            </a:r>
            <a:r>
              <a:rPr lang="uk-UA" u="sng" dirty="0"/>
              <a:t>забезпечення робочим місцем осіб, віднесених до соціально вразливих верств населення, частка зайнятості яких становить не менше половини загальної кількості працюючих на підприємстві</a:t>
            </a:r>
            <a:r>
              <a:rPr lang="uk-UA" dirty="0"/>
              <a:t>;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2) надання соціальних послуг, визначених Законом України “Про соціальні послуги”, за умови, що більше половини отримувачів цих послуг є соціально вразливі верстви населення;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3) реалізація продукції підприємства особам із числа соціально вразливих за цінами собівартості продукції або нижче собівартості;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4) інвестиції у соціально значимі проекти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0"/>
            <a:ext cx="120491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654" y="2640168"/>
            <a:ext cx="10515600" cy="2936383"/>
          </a:xfrm>
        </p:spPr>
        <p:txBody>
          <a:bodyPr/>
          <a:lstStyle/>
          <a:p>
            <a:r>
              <a:rPr lang="uk-UA" dirty="0" smtClean="0"/>
              <a:t>Превентивний ефект – освітні, мотиваційні, посередницькі ініціативи</a:t>
            </a:r>
          </a:p>
          <a:p>
            <a:r>
              <a:rPr lang="uk-UA" dirty="0" smtClean="0"/>
              <a:t>Боротьба з наслідками – працевлаштування довготривало  безробітних, повернення до економічної активності </a:t>
            </a:r>
            <a:r>
              <a:rPr lang="uk-UA" dirty="0" err="1" smtClean="0"/>
              <a:t>маргіналізованих</a:t>
            </a:r>
            <a:r>
              <a:rPr lang="uk-UA" dirty="0" smtClean="0"/>
              <a:t> верств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654" y="957553"/>
            <a:ext cx="10515600" cy="1325563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Вплив соціальних підприємств на довготривале безробіття </a:t>
            </a:r>
            <a:br>
              <a:rPr lang="uk-UA" sz="3200" b="1" dirty="0" smtClean="0"/>
            </a:br>
            <a:r>
              <a:rPr lang="uk-UA" sz="3200" b="1" dirty="0" smtClean="0"/>
              <a:t>(з вітчизняного досвіду):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5415"/>
            <a:ext cx="120586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9" y="1"/>
            <a:ext cx="11654971" cy="68466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45260" y="6477363"/>
            <a:ext cx="3546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Джерело</a:t>
            </a:r>
            <a:r>
              <a:rPr lang="ru-RU" dirty="0" smtClean="0"/>
              <a:t>: </a:t>
            </a:r>
            <a:r>
              <a:rPr lang="en-US" dirty="0"/>
              <a:t>http://http://czvl.org.ua/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0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://ngo-asbc.edukit.zt.ua/files2/photogallery/771/P0002.JPG?size=100&amp;height=300&amp;width=39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22" y="4281714"/>
            <a:ext cx="3762375" cy="25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go-asbc.edukit.zt.ua/files2/photogallery/771/pHPLZdymYfQ.jpg?size=100&amp;height=300&amp;width=3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24" y="990019"/>
            <a:ext cx="37623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ngo-asbc.edukit.zt.ua/files2/photogallery/771/6uULsA8VtwQ.jpg?size=100&amp;height=300&amp;width=3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617" y="0"/>
            <a:ext cx="37623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ngo-asbc.edukit.zt.ua/files2/photogallery/769/28035_302243906559431_1920440971_n.jpg?size=100&amp;height=300&amp;width=3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7" y="3679326"/>
            <a:ext cx="3762375" cy="269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ngo-asbc.edukit.zt.ua/files2/photogallery/769/69467_302247083225780_2124470285_n.jpg?size=100&amp;height=300&amp;width=3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59" y="2880733"/>
            <a:ext cx="37623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9222" y="0"/>
            <a:ext cx="5086651" cy="3498461"/>
          </a:xfrm>
          <a:prstGeom prst="rect">
            <a:avLst/>
          </a:prstGeom>
        </p:spPr>
      </p:pic>
      <p:pic>
        <p:nvPicPr>
          <p:cNvPr id="1046" name="Picture 22" descr="http://ngo-asbc.edukit.zt.ua/files2/photogallery/813/3_614095906_n.jpg?size=100&amp;height=300&amp;width=39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109" y="2867251"/>
            <a:ext cx="37623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-23227" y="6508251"/>
            <a:ext cx="3926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Джерело</a:t>
            </a:r>
            <a:r>
              <a:rPr lang="ru-RU" dirty="0" smtClean="0"/>
              <a:t>: </a:t>
            </a:r>
            <a:r>
              <a:rPr lang="en-US" dirty="0" smtClean="0"/>
              <a:t>http</a:t>
            </a:r>
            <a:r>
              <a:rPr lang="en-US" dirty="0"/>
              <a:t>://ngo-asbc.edukit.zt.ua/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3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69781" cy="3326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302" y="3621911"/>
            <a:ext cx="6638698" cy="3279885"/>
          </a:xfrm>
          <a:prstGeom prst="rect">
            <a:avLst/>
          </a:prstGeom>
        </p:spPr>
      </p:pic>
      <p:pic>
        <p:nvPicPr>
          <p:cNvPr id="2056" name="Picture 8" descr="http://emaus-oselya.org/ua/wp-content/uploads/2016/01/Furniture-repair-workshop_4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151" y="269776"/>
            <a:ext cx="4464591" cy="2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8" y="3610008"/>
            <a:ext cx="4426857" cy="282442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6488668"/>
            <a:ext cx="388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Джерело</a:t>
            </a:r>
            <a:r>
              <a:rPr lang="ru-RU" dirty="0" smtClean="0"/>
              <a:t>: </a:t>
            </a:r>
            <a:r>
              <a:rPr lang="en-US" dirty="0" smtClean="0"/>
              <a:t>http</a:t>
            </a:r>
            <a:r>
              <a:rPr lang="en-US" dirty="0"/>
              <a:t>://emaus-oselya.org/ua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0117" y="3154549"/>
            <a:ext cx="5093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Спільнота</a:t>
            </a:r>
            <a:r>
              <a:rPr lang="ru-RU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взаємодопомоги</a:t>
            </a:r>
            <a:r>
              <a:rPr lang="ru-RU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«</a:t>
            </a:r>
            <a:r>
              <a:rPr lang="ru-RU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Оселя</a:t>
            </a:r>
            <a:r>
              <a:rPr lang="ru-RU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»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1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84" name="Picture 12" descr="https://scontent-frt3-1.xx.fbcdn.net/v/t1.0-9/644719_425957890775222_1909635463_n.jpg?oh=2b4992deb5db16c58d3baeeefdca7700&amp;oe=57C784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78" y="2497382"/>
            <a:ext cx="1493905" cy="14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48475" y="6488668"/>
            <a:ext cx="5095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Джерело</a:t>
            </a:r>
            <a:r>
              <a:rPr lang="ru-RU" dirty="0" smtClean="0"/>
              <a:t>: </a:t>
            </a:r>
            <a:r>
              <a:rPr lang="en-US" dirty="0"/>
              <a:t>https://www.facebook.com/HD.Pekarnia/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4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3341"/>
            <a:ext cx="10515600" cy="50436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>1) проводити активну інформаційну роботу </a:t>
            </a:r>
            <a:r>
              <a:rPr lang="uk-UA" dirty="0" smtClean="0"/>
              <a:t>; </a:t>
            </a:r>
          </a:p>
          <a:p>
            <a:pPr marL="0" indent="0" algn="just">
              <a:buNone/>
            </a:pPr>
            <a:r>
              <a:rPr lang="uk-UA" dirty="0" smtClean="0"/>
              <a:t>2)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r>
              <a:rPr lang="uk-UA" dirty="0" smtClean="0"/>
              <a:t>налагодити </a:t>
            </a:r>
            <a:r>
              <a:rPr lang="uk-UA" dirty="0"/>
              <a:t>комунікацію, об’єднуватися та </a:t>
            </a:r>
            <a:r>
              <a:rPr lang="uk-UA" dirty="0" err="1"/>
              <a:t>самоогранізовуватися</a:t>
            </a:r>
            <a:r>
              <a:rPr lang="uk-UA" dirty="0"/>
              <a:t> з метою обміну досвідом і впливу на формування прихильної державної політики;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3)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r>
              <a:rPr lang="uk-UA" dirty="0" smtClean="0"/>
              <a:t>вивчати </a:t>
            </a:r>
            <a:r>
              <a:rPr lang="uk-UA" dirty="0"/>
              <a:t>доцільні напрями реалізації соціального підприємництва у конкретних громадах (сільське господарство, екологічний туризм, транспортні послуги – «сільське таксі» тощо);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4</a:t>
            </a:r>
            <a:r>
              <a:rPr lang="uk-UA" dirty="0" smtClean="0"/>
              <a:t>)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r>
              <a:rPr lang="uk-UA" dirty="0" smtClean="0"/>
              <a:t>створити </a:t>
            </a:r>
            <a:r>
              <a:rPr lang="uk-UA" dirty="0" smtClean="0"/>
              <a:t>інформаційні, науково-методичні, навчальні </a:t>
            </a:r>
            <a:r>
              <a:rPr lang="uk-UA" dirty="0"/>
              <a:t>та </a:t>
            </a:r>
            <a:r>
              <a:rPr lang="uk-UA" dirty="0" smtClean="0"/>
              <a:t>консалтингові осередки </a:t>
            </a:r>
            <a:r>
              <a:rPr lang="uk-UA" dirty="0"/>
              <a:t>на рівні регіонів; </a:t>
            </a:r>
          </a:p>
          <a:p>
            <a:pPr marL="0" indent="0" algn="just">
              <a:buNone/>
            </a:pPr>
            <a:r>
              <a:rPr lang="uk-UA" dirty="0" smtClean="0"/>
              <a:t>5) </a:t>
            </a:r>
            <a:r>
              <a:rPr lang="uk-UA" dirty="0"/>
              <a:t>заручитися підтримкою місцевої </a:t>
            </a:r>
            <a:r>
              <a:rPr lang="uk-UA" dirty="0" smtClean="0"/>
              <a:t>влади;</a:t>
            </a:r>
          </a:p>
          <a:p>
            <a:pPr marL="0" indent="0" algn="just">
              <a:buNone/>
            </a:pPr>
            <a:r>
              <a:rPr lang="uk-UA" dirty="0" smtClean="0"/>
              <a:t>6) активізувати обмін </a:t>
            </a:r>
            <a:r>
              <a:rPr lang="uk-UA" dirty="0"/>
              <a:t>досвідом між зарубіжними та вітчизняними соціальними </a:t>
            </a:r>
            <a:r>
              <a:rPr lang="uk-UA" dirty="0" smtClean="0"/>
              <a:t>підприємцями</a:t>
            </a:r>
            <a:r>
              <a:rPr lang="uk-UA" dirty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0"/>
            <a:ext cx="9943070" cy="113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/>
              <a:t>Розвиток сектору соціальних підприємств зусиллями громадськості: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0"/>
            <a:ext cx="120491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4552"/>
            <a:ext cx="10515600" cy="517241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/>
              <a:t>1) подальша дерегуляція підприємницької діяльності, створення умов для появи нових підприємств;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2</a:t>
            </a:r>
            <a:r>
              <a:rPr lang="uk-UA" dirty="0"/>
              <a:t>) </a:t>
            </a:r>
            <a:r>
              <a:rPr lang="uk-UA" dirty="0" smtClean="0"/>
              <a:t>прийняття </a:t>
            </a:r>
            <a:r>
              <a:rPr lang="uk-UA" dirty="0"/>
              <a:t>рамкового закону про соціальні підприємства;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3)</a:t>
            </a:r>
            <a:r>
              <a:rPr lang="uk-UA" dirty="0">
                <a:solidFill>
                  <a:schemeClr val="bg1"/>
                </a:solidFill>
              </a:rPr>
              <a:t>.</a:t>
            </a:r>
            <a:r>
              <a:rPr lang="uk-UA" dirty="0" smtClean="0"/>
              <a:t>вироблення </a:t>
            </a:r>
            <a:r>
              <a:rPr lang="uk-UA" dirty="0"/>
              <a:t>національної стратегії розвитку соціального </a:t>
            </a:r>
            <a:r>
              <a:rPr lang="uk-UA" dirty="0" smtClean="0"/>
              <a:t>підприємництва; </a:t>
            </a:r>
          </a:p>
          <a:p>
            <a:pPr marL="0" indent="0" algn="just">
              <a:buNone/>
            </a:pPr>
            <a:r>
              <a:rPr lang="uk-UA" dirty="0" smtClean="0"/>
              <a:t>4)</a:t>
            </a:r>
            <a:r>
              <a:rPr lang="uk-UA" dirty="0">
                <a:solidFill>
                  <a:schemeClr val="bg1"/>
                </a:solidFill>
              </a:rPr>
              <a:t>.</a:t>
            </a:r>
            <a:r>
              <a:rPr lang="uk-UA" dirty="0" smtClean="0"/>
              <a:t>розроблення </a:t>
            </a:r>
            <a:r>
              <a:rPr lang="uk-UA" dirty="0"/>
              <a:t>дієвих механізмів пошуку партнерів та фінансування соціального підприємництва із залученням місцевих державних Програм підтримки розвитку підприємництва</a:t>
            </a:r>
            <a:r>
              <a:rPr lang="uk-UA" dirty="0" smtClean="0"/>
              <a:t>, </a:t>
            </a:r>
            <a:r>
              <a:rPr lang="uk-UA" dirty="0"/>
              <a:t>міжнародних благодійних фондів тощо</a:t>
            </a:r>
            <a:r>
              <a:rPr lang="uk-UA" dirty="0" smtClean="0"/>
              <a:t>;</a:t>
            </a:r>
          </a:p>
          <a:p>
            <a:pPr marL="0" indent="0" algn="just">
              <a:buNone/>
            </a:pPr>
            <a:r>
              <a:rPr lang="uk-UA" dirty="0" smtClean="0"/>
              <a:t>5) </a:t>
            </a:r>
            <a:r>
              <a:rPr lang="uk-UA" dirty="0" smtClean="0"/>
              <a:t>забезпечення </a:t>
            </a:r>
            <a:r>
              <a:rPr lang="uk-UA" dirty="0"/>
              <a:t>підготовки фахівців у сфері соціального підприємництва шляхом запровадження відповідних спецкурсів та навчальних програм у межах підготовки спеціалістів економічного, управлінського, фінансового напрямів;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6) </a:t>
            </a:r>
            <a:r>
              <a:rPr lang="uk-UA" dirty="0" smtClean="0"/>
              <a:t>підтримка </a:t>
            </a:r>
            <a:r>
              <a:rPr lang="uk-UA" dirty="0"/>
              <a:t>науково-дослідних робіт із проблематики  соціального підприємництва.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00318" y="-25758"/>
            <a:ext cx="9943070" cy="1004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/>
              <a:t>Розвиток сектору соціальних підприємств зусиллями держави: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0"/>
            <a:ext cx="120491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5756" y="2134718"/>
            <a:ext cx="2651975" cy="1007727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Дякую за увагу!</a:t>
            </a:r>
            <a:endParaRPr lang="ru-RU" b="1" dirty="0"/>
          </a:p>
        </p:txBody>
      </p:sp>
      <p:pic>
        <p:nvPicPr>
          <p:cNvPr id="4100" name="Picture 4" descr="http://thumbs.dreamstime.com/t/%D0%BF%D0%B5%D1%87%D0%B5%D0%BD%D1%8C%D0%B5-%D1%84%D0%BE%D1%80%D0%BC%D1%8B-%D1%81%D0%B5%D1%80-%D1%86%D0%B5%D0%BC-47508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264" y="3286372"/>
            <a:ext cx="3152957" cy="199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7000"/>
            <a:ext cx="12049125" cy="381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439"/>
            <a:ext cx="120491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259607"/>
              </p:ext>
            </p:extLst>
          </p:nvPr>
        </p:nvGraphicFramePr>
        <p:xfrm>
          <a:off x="801130" y="139314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5" y="6477000"/>
            <a:ext cx="120491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4152"/>
            <a:ext cx="12192000" cy="1936924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Соціальне  </a:t>
            </a:r>
            <a:br>
              <a:rPr lang="uk-UA" sz="3200" b="1" dirty="0" smtClean="0"/>
            </a:br>
            <a:r>
              <a:rPr lang="uk-UA" sz="3200" b="1" dirty="0" smtClean="0"/>
              <a:t>	підприємництво  –  			</a:t>
            </a:r>
            <a:r>
              <a:rPr lang="uk-UA" sz="3200" b="1" dirty="0"/>
              <a:t>	</a:t>
            </a:r>
            <a:r>
              <a:rPr lang="uk-UA" sz="3200" b="1" dirty="0" smtClean="0"/>
              <a:t>										поєднання реалізації 											соціальних завдань із </a:t>
            </a:r>
            <a:br>
              <a:rPr lang="uk-UA" sz="3200" b="1" dirty="0" smtClean="0"/>
            </a:br>
            <a:r>
              <a:rPr lang="uk-UA" sz="3200" b="1" dirty="0"/>
              <a:t>	</a:t>
            </a:r>
            <a:r>
              <a:rPr lang="uk-UA" sz="3200" b="1" dirty="0" smtClean="0"/>
              <a:t>						комерційною практикою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7687" y="2902441"/>
            <a:ext cx="3324262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FF0000"/>
                </a:solidFill>
              </a:rPr>
              <a:t>Європейська модель </a:t>
            </a:r>
            <a:r>
              <a:rPr lang="uk-UA" dirty="0" smtClean="0"/>
              <a:t>– </a:t>
            </a:r>
          </a:p>
          <a:p>
            <a:pPr marL="0" indent="0">
              <a:buNone/>
            </a:pPr>
            <a:r>
              <a:rPr lang="uk-UA" dirty="0" smtClean="0"/>
              <a:t>діяльність </a:t>
            </a:r>
            <a:r>
              <a:rPr lang="uk-UA" dirty="0"/>
              <a:t>класичної бізнес-структури, яка ставить </a:t>
            </a:r>
            <a:r>
              <a:rPr lang="uk-UA" dirty="0" smtClean="0"/>
              <a:t>соціальні </a:t>
            </a:r>
            <a:r>
              <a:rPr lang="uk-UA" dirty="0"/>
              <a:t>цілі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499635" y="2902441"/>
            <a:ext cx="29676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>
                <a:solidFill>
                  <a:schemeClr val="accent1"/>
                </a:solidFill>
              </a:rPr>
              <a:t>Американська модель </a:t>
            </a:r>
            <a:r>
              <a:rPr lang="uk-UA" dirty="0" smtClean="0"/>
              <a:t>–</a:t>
            </a:r>
          </a:p>
          <a:p>
            <a:pPr marL="0" indent="0">
              <a:buNone/>
            </a:pPr>
            <a:r>
              <a:rPr lang="uk-UA" dirty="0"/>
              <a:t>підприємницька діяльність громадської </a:t>
            </a:r>
            <a:r>
              <a:rPr lang="uk-UA" dirty="0" smtClean="0"/>
              <a:t>організації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5415"/>
            <a:ext cx="120586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285" y="6349862"/>
            <a:ext cx="4096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/>
              <a:t>Джерело</a:t>
            </a:r>
            <a:r>
              <a:rPr lang="ru-RU" dirty="0" smtClean="0"/>
              <a:t>: http://www.grameen-info.org/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08" y="119333"/>
            <a:ext cx="8989453" cy="56957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481" y="4544788"/>
            <a:ext cx="2777187" cy="21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6400" y="5672667"/>
            <a:ext cx="12970933" cy="79454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Майстерня соціального кооперативу </a:t>
            </a:r>
            <a:r>
              <a:rPr lang="en-US" sz="3200" b="1" dirty="0" smtClean="0"/>
              <a:t>“Quid” </a:t>
            </a:r>
            <a:r>
              <a:rPr lang="uk-UA" sz="3200" b="1" dirty="0" smtClean="0"/>
              <a:t>- Верона, Італія</a:t>
            </a:r>
            <a:br>
              <a:rPr lang="uk-UA" sz="3200" b="1" dirty="0" smtClean="0"/>
            </a:br>
            <a:r>
              <a:rPr lang="en-US" sz="3200" b="1" dirty="0" smtClean="0"/>
              <a:t>(</a:t>
            </a:r>
            <a:r>
              <a:rPr lang="uk-UA" sz="3200" b="1" dirty="0" smtClean="0"/>
              <a:t>пошиття одягу із залишків тканин </a:t>
            </a:r>
            <a:r>
              <a:rPr lang="uk-UA" sz="3200" b="1" dirty="0" err="1" smtClean="0"/>
              <a:t>брендових</a:t>
            </a:r>
            <a:r>
              <a:rPr lang="uk-UA" sz="3200" b="1" dirty="0" smtClean="0"/>
              <a:t> «будинків моди»</a:t>
            </a:r>
            <a:r>
              <a:rPr lang="en-US" sz="3200" b="1" dirty="0" smtClean="0"/>
              <a:t>)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endParaRPr lang="ru-RU" sz="3200" b="1" dirty="0"/>
          </a:p>
        </p:txBody>
      </p:sp>
      <p:pic>
        <p:nvPicPr>
          <p:cNvPr id="2050" name="Picture 2" descr="http://static.euronews.com/articles/296042/1200x630_296042_what-is-social-innovation-and-why-is-i.jpg?142200814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44" y="403225"/>
            <a:ext cx="9327443" cy="489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4973" y="6467211"/>
            <a:ext cx="2576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Джерело: </a:t>
            </a:r>
            <a:r>
              <a:rPr lang="en-US" dirty="0" smtClean="0"/>
              <a:t>euronews.com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7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04" y="523220"/>
            <a:ext cx="8943975" cy="6124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2428" y="0"/>
            <a:ext cx="11895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+mj-lt"/>
              </a:rPr>
              <a:t>Країни</a:t>
            </a:r>
            <a:r>
              <a:rPr lang="ru-RU" sz="2800" b="1" dirty="0" smtClean="0">
                <a:latin typeface="+mj-lt"/>
              </a:rPr>
              <a:t> ЄС </a:t>
            </a:r>
            <a:r>
              <a:rPr lang="uk-UA" sz="2800" b="1" dirty="0" smtClean="0">
                <a:latin typeface="+mj-lt"/>
              </a:rPr>
              <a:t>із </a:t>
            </a:r>
            <a:r>
              <a:rPr lang="ru-RU" sz="2800" b="1" dirty="0" err="1" smtClean="0">
                <a:latin typeface="+mj-lt"/>
              </a:rPr>
              <a:t>закріпленим</a:t>
            </a:r>
            <a:r>
              <a:rPr lang="ru-RU" sz="2800" b="1" dirty="0" smtClean="0">
                <a:latin typeface="+mj-lt"/>
              </a:rPr>
              <a:t> у </a:t>
            </a:r>
            <a:r>
              <a:rPr lang="ru-RU" sz="2800" b="1" dirty="0" err="1" smtClean="0">
                <a:latin typeface="+mj-lt"/>
              </a:rPr>
              <a:t>законодавстві</a:t>
            </a:r>
            <a:r>
              <a:rPr lang="ru-RU" sz="2800" b="1" dirty="0" smtClean="0">
                <a:latin typeface="+mj-lt"/>
              </a:rPr>
              <a:t> статусом </a:t>
            </a:r>
            <a:r>
              <a:rPr lang="ru-RU" sz="2800" b="1" dirty="0" err="1" smtClean="0">
                <a:latin typeface="+mj-lt"/>
              </a:rPr>
              <a:t>соціальних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підприємств</a:t>
            </a:r>
            <a:endParaRPr lang="ru-RU" sz="28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791" y="6488668"/>
            <a:ext cx="14249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Джерело: </a:t>
            </a:r>
            <a:r>
              <a:rPr lang="en-US" dirty="0"/>
              <a:t>A map of social enterprises and </a:t>
            </a:r>
            <a:r>
              <a:rPr lang="en-US" dirty="0" smtClean="0"/>
              <a:t>their</a:t>
            </a:r>
            <a:r>
              <a:rPr lang="uk-UA" dirty="0" smtClean="0"/>
              <a:t> </a:t>
            </a:r>
            <a:r>
              <a:rPr lang="en-US" dirty="0" smtClean="0"/>
              <a:t>eco-systems </a:t>
            </a:r>
            <a:r>
              <a:rPr lang="en-US" dirty="0"/>
              <a:t>in </a:t>
            </a:r>
            <a:r>
              <a:rPr lang="en-US" dirty="0" smtClean="0"/>
              <a:t>Europe</a:t>
            </a:r>
            <a:r>
              <a:rPr lang="uk-UA" dirty="0" smtClean="0"/>
              <a:t>. </a:t>
            </a:r>
            <a:r>
              <a:rPr lang="en-US" dirty="0" smtClean="0"/>
              <a:t>European Commission</a:t>
            </a:r>
            <a:r>
              <a:rPr lang="uk-UA" dirty="0" smtClean="0"/>
              <a:t> </a:t>
            </a:r>
            <a:r>
              <a:rPr lang="en-US" dirty="0" smtClean="0"/>
              <a:t>Executive</a:t>
            </a:r>
            <a:r>
              <a:rPr lang="uk-UA" dirty="0" smtClean="0"/>
              <a:t> </a:t>
            </a:r>
            <a:r>
              <a:rPr lang="en-US" dirty="0" smtClean="0"/>
              <a:t>Summary</a:t>
            </a:r>
            <a:r>
              <a:rPr lang="uk-UA" dirty="0" smtClean="0"/>
              <a:t>, </a:t>
            </a:r>
            <a:r>
              <a:rPr lang="en-US" dirty="0" smtClean="0"/>
              <a:t>Dec</a:t>
            </a:r>
            <a:r>
              <a:rPr lang="uk-UA" dirty="0" smtClean="0"/>
              <a:t>.</a:t>
            </a:r>
            <a:r>
              <a:rPr lang="en-US" dirty="0" smtClean="0"/>
              <a:t> </a:t>
            </a:r>
            <a:r>
              <a:rPr lang="en-US" dirty="0"/>
              <a:t>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2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324" y="5075237"/>
            <a:ext cx="10515600" cy="14610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Варшавська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кав'ярня</a:t>
            </a:r>
            <a:r>
              <a:rPr lang="ru-RU" sz="3200" b="1" dirty="0" smtClean="0"/>
              <a:t>  </a:t>
            </a:r>
            <a:r>
              <a:rPr lang="en-US" sz="3200" b="1" dirty="0" smtClean="0"/>
              <a:t>«</a:t>
            </a:r>
            <a:r>
              <a:rPr lang="en-US" sz="3200" b="1" dirty="0" err="1" smtClean="0"/>
              <a:t>Życie</a:t>
            </a:r>
            <a:r>
              <a:rPr lang="en-US" sz="3200" b="1" dirty="0" smtClean="0"/>
              <a:t> jest </a:t>
            </a:r>
            <a:r>
              <a:rPr lang="en-US" sz="3200" b="1" dirty="0" err="1" smtClean="0"/>
              <a:t>fajne</a:t>
            </a:r>
            <a:r>
              <a:rPr lang="en-US" sz="3200" b="1" dirty="0" smtClean="0"/>
              <a:t>»</a:t>
            </a:r>
            <a:r>
              <a:rPr lang="ru-RU" sz="3200" b="1" dirty="0" smtClean="0"/>
              <a:t>, </a:t>
            </a:r>
            <a:br>
              <a:rPr lang="ru-RU" sz="3200" b="1" dirty="0" smtClean="0"/>
            </a:br>
            <a:r>
              <a:rPr lang="ru-RU" sz="3200" b="1" dirty="0" err="1" smtClean="0"/>
              <a:t>працівниками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якої</a:t>
            </a:r>
            <a:r>
              <a:rPr lang="ru-RU" sz="3200" b="1" dirty="0" smtClean="0"/>
              <a:t> є особи з аутизмом</a:t>
            </a:r>
            <a:endParaRPr lang="ru-RU" sz="3200" b="1" dirty="0"/>
          </a:p>
        </p:txBody>
      </p:sp>
      <p:pic>
        <p:nvPicPr>
          <p:cNvPr id="3074" name="Picture 2" descr="http://external.polskieradio.pl/files/d2fcec8f-6c96-497a-a629-5d9cb888b424.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39" y="252940"/>
            <a:ext cx="9170571" cy="50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4973" y="6467211"/>
            <a:ext cx="10449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Джерело:</a:t>
            </a:r>
            <a:r>
              <a:rPr lang="en-US" dirty="0" smtClean="0"/>
              <a:t>https://www.facebook.com/Klubokawiarnia-%C5%BBycie-jest-fajne-1674935736078197/?ref=br_rs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5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144" y="1060246"/>
            <a:ext cx="10515600" cy="5382532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Стаття</a:t>
            </a:r>
            <a:r>
              <a:rPr lang="ru-RU" sz="2000" dirty="0" smtClean="0"/>
              <a:t> 6</a:t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 err="1" smtClean="0"/>
              <a:t>Особливі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зайнятості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(1) </a:t>
            </a:r>
            <a:r>
              <a:rPr lang="ru-RU" sz="2000" dirty="0" err="1" smtClean="0"/>
              <a:t>Незалежно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положень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попередньої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статті</a:t>
            </a:r>
            <a:r>
              <a:rPr lang="ru-RU" sz="2000" dirty="0" smtClean="0"/>
              <a:t>, </a:t>
            </a:r>
            <a:r>
              <a:rPr lang="ru-RU" sz="2000" dirty="0" err="1" smtClean="0"/>
              <a:t>соціальне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заходів</a:t>
            </a:r>
            <a:r>
              <a:rPr lang="ru-RU" sz="2000" dirty="0" smtClean="0"/>
              <a:t>, </a:t>
            </a:r>
            <a:r>
              <a:rPr lang="ru-RU" sz="2000" dirty="0" err="1" smtClean="0"/>
              <a:t>обєктом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є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уразливі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на ринку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 (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до Регламенту </a:t>
            </a:r>
            <a:r>
              <a:rPr lang="ru-RU" sz="2000" dirty="0" err="1" smtClean="0"/>
              <a:t>Комісії</a:t>
            </a:r>
            <a:r>
              <a:rPr lang="ru-RU" sz="2000" dirty="0" smtClean="0"/>
              <a:t> (ЄС) № 800/2008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6 </a:t>
            </a:r>
            <a:r>
              <a:rPr lang="ru-RU" sz="2000" dirty="0" err="1" smtClean="0"/>
              <a:t>серпня</a:t>
            </a:r>
            <a:r>
              <a:rPr lang="ru-RU" sz="2000" dirty="0" smtClean="0"/>
              <a:t> 2008 року):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а) особи, </a:t>
            </a:r>
            <a:r>
              <a:rPr lang="ru-RU" sz="2000" dirty="0" err="1" smtClean="0"/>
              <a:t>визнані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інвалідами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підставі</a:t>
            </a:r>
            <a:r>
              <a:rPr lang="ru-RU" sz="2000" dirty="0" smtClean="0"/>
              <a:t> </a:t>
            </a:r>
            <a:r>
              <a:rPr lang="ru-RU" sz="2000" dirty="0" err="1" smtClean="0"/>
              <a:t>рішення</a:t>
            </a:r>
            <a:r>
              <a:rPr lang="ru-RU" sz="2000" dirty="0" smtClean="0"/>
              <a:t>, виданого </a:t>
            </a:r>
            <a:r>
              <a:rPr lang="ru-RU" sz="2000" dirty="0" err="1" smtClean="0"/>
              <a:t>компетентним</a:t>
            </a:r>
            <a:r>
              <a:rPr lang="ru-RU" sz="2000" dirty="0" smtClean="0"/>
              <a:t> органом;</a:t>
            </a:r>
            <a:br>
              <a:rPr lang="ru-RU" sz="2000" dirty="0" smtClean="0"/>
            </a:br>
            <a:r>
              <a:rPr lang="en-US" sz="2000" dirty="0" smtClean="0"/>
              <a:t>b</a:t>
            </a:r>
            <a:r>
              <a:rPr lang="ru-RU" sz="2000" dirty="0" smtClean="0"/>
              <a:t>) </a:t>
            </a:r>
            <a:r>
              <a:rPr lang="ru-RU" sz="2000" dirty="0" err="1" smtClean="0"/>
              <a:t>безробітні</a:t>
            </a:r>
            <a:r>
              <a:rPr lang="ru-RU" sz="2000" dirty="0" smtClean="0"/>
              <a:t> </a:t>
            </a:r>
            <a:r>
              <a:rPr lang="ru-RU" sz="2000" dirty="0" err="1" smtClean="0"/>
              <a:t>унаслідок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хвороби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с) </a:t>
            </a:r>
            <a:r>
              <a:rPr lang="ru-RU" sz="2000" u="sng" dirty="0" err="1" smtClean="0"/>
              <a:t>безробітні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протягом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попередніх</a:t>
            </a:r>
            <a:r>
              <a:rPr lang="ru-RU" sz="2000" u="sng" dirty="0" smtClean="0"/>
              <a:t> 24 </a:t>
            </a:r>
            <a:r>
              <a:rPr lang="ru-RU" sz="2000" u="sng" dirty="0" err="1" smtClean="0"/>
              <a:t>місяців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або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більше</a:t>
            </a:r>
            <a:r>
              <a:rPr lang="ru-RU" sz="2000" u="sng" dirty="0" smtClean="0"/>
              <a:t> (</a:t>
            </a:r>
            <a:r>
              <a:rPr lang="ru-RU" sz="2000" u="sng" dirty="0" err="1" smtClean="0"/>
              <a:t>тривало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безробітні</a:t>
            </a:r>
            <a:r>
              <a:rPr lang="ru-RU" sz="2000" u="sng" dirty="0" smtClean="0"/>
              <a:t>);</a:t>
            </a:r>
            <a:br>
              <a:rPr lang="ru-RU" sz="2000" u="sng" dirty="0" smtClean="0"/>
            </a:br>
            <a:r>
              <a:rPr lang="en-US" sz="2000" dirty="0" smtClean="0"/>
              <a:t>d) </a:t>
            </a:r>
            <a:r>
              <a:rPr lang="ru-RU" sz="2000" dirty="0" err="1" smtClean="0"/>
              <a:t>безробітні</a:t>
            </a:r>
            <a:r>
              <a:rPr lang="ru-RU" sz="2000" dirty="0" smtClean="0"/>
              <a:t>, </a:t>
            </a:r>
            <a:r>
              <a:rPr lang="ru-RU" sz="2000" dirty="0" err="1" smtClean="0"/>
              <a:t>зареєстровані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службі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зайнятості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Республіки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шести </a:t>
            </a:r>
            <a:r>
              <a:rPr lang="ru-RU" sz="2000" dirty="0" err="1" smtClean="0"/>
              <a:t>місяців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е) </a:t>
            </a:r>
            <a:r>
              <a:rPr lang="ru-RU" sz="2000" dirty="0" err="1" smtClean="0"/>
              <a:t>безробітні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	- у </a:t>
            </a:r>
            <a:r>
              <a:rPr lang="ru-RU" sz="2000" dirty="0" err="1" smtClean="0"/>
              <a:t>віці</a:t>
            </a:r>
            <a:r>
              <a:rPr lang="ru-RU" sz="2000" dirty="0" smtClean="0"/>
              <a:t> 55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і </a:t>
            </a:r>
            <a:r>
              <a:rPr lang="ru-RU" sz="2000" dirty="0" err="1" smtClean="0"/>
              <a:t>старші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uk-UA" sz="2000" dirty="0" smtClean="0"/>
              <a:t>- </a:t>
            </a:r>
            <a:r>
              <a:rPr lang="ru-RU" sz="2000" dirty="0" smtClean="0"/>
              <a:t>члени </a:t>
            </a:r>
            <a:r>
              <a:rPr lang="uk-UA" sz="2000" dirty="0" smtClean="0"/>
              <a:t>ромської </a:t>
            </a:r>
            <a:r>
              <a:rPr lang="uk-UA" sz="2000" dirty="0" err="1" smtClean="0"/>
              <a:t>гр</a:t>
            </a:r>
            <a:r>
              <a:rPr lang="ru-RU" sz="2000" dirty="0" err="1" smtClean="0"/>
              <a:t>омади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	- </a:t>
            </a:r>
            <a:r>
              <a:rPr lang="ru-RU" sz="2000" dirty="0" err="1" smtClean="0"/>
              <a:t>неповнолітні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змогли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професійно-технічну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	- особи, </a:t>
            </a:r>
            <a:r>
              <a:rPr lang="ru-RU" sz="2000" dirty="0" err="1" smtClean="0"/>
              <a:t>звільнені</a:t>
            </a:r>
            <a:r>
              <a:rPr lang="ru-RU" sz="2000" dirty="0" smtClean="0"/>
              <a:t> з </a:t>
            </a:r>
            <a:r>
              <a:rPr lang="ru-RU" sz="2000" dirty="0" err="1" smtClean="0"/>
              <a:t>місць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позбавлення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волі</a:t>
            </a:r>
            <a:r>
              <a:rPr lang="ru-RU" sz="2000" dirty="0"/>
              <a:t> </a:t>
            </a:r>
            <a:r>
              <a:rPr lang="ru-RU" sz="2000" dirty="0" smtClean="0"/>
              <a:t>і </a:t>
            </a:r>
            <a:r>
              <a:rPr lang="ru-RU" sz="2000" u="sng" dirty="0" err="1" smtClean="0"/>
              <a:t>незайняті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протягом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більш</a:t>
            </a:r>
            <a:r>
              <a:rPr lang="ru-RU" sz="2000" u="sng" dirty="0" smtClean="0"/>
              <a:t> як 6 </a:t>
            </a:r>
            <a:r>
              <a:rPr lang="ru-RU" sz="2000" u="sng" dirty="0" err="1" smtClean="0"/>
              <a:t>місяців</a:t>
            </a:r>
            <a:r>
              <a:rPr lang="ru-RU" sz="2000" dirty="0" smtClean="0"/>
              <a:t>, </a:t>
            </a:r>
            <a:r>
              <a:rPr lang="ru-RU" sz="2000" dirty="0" err="1" smtClean="0"/>
              <a:t>або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особи,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перебувають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умовно-достроковому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звільненні</a:t>
            </a:r>
            <a:r>
              <a:rPr lang="ru-RU" sz="2000" dirty="0" smtClean="0"/>
              <a:t>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біженці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беруть</a:t>
            </a:r>
            <a:r>
              <a:rPr lang="ru-RU" sz="2000" dirty="0" smtClean="0"/>
              <a:t> 	участь в </a:t>
            </a:r>
            <a:r>
              <a:rPr lang="ru-RU" sz="2000" dirty="0" err="1" smtClean="0"/>
              <a:t>інтеграційних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програмах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2038" y="136916"/>
            <a:ext cx="3252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SOCIAL ENTREPRENEURSHIP ACT</a:t>
            </a:r>
          </a:p>
          <a:p>
            <a:r>
              <a:rPr lang="en-US" dirty="0" smtClean="0"/>
              <a:t>No. 300-01/10-53/162</a:t>
            </a:r>
          </a:p>
          <a:p>
            <a:r>
              <a:rPr lang="en-US" dirty="0" smtClean="0"/>
              <a:t>Ljubljana, 7 March 2011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442778"/>
            <a:ext cx="120491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353300" cy="47071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1" y="1482818"/>
            <a:ext cx="7353300" cy="47071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43471" y="6415314"/>
            <a:ext cx="559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Джерело</a:t>
            </a:r>
            <a:r>
              <a:rPr lang="ru-RU" dirty="0" smtClean="0"/>
              <a:t>: </a:t>
            </a:r>
            <a:r>
              <a:rPr lang="en-US" dirty="0"/>
              <a:t>http://w1.c1.rada.gov.ua/pls/zweb2/webproc2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-1"/>
            <a:ext cx="4838701" cy="14828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7163"/>
            <a:ext cx="4838701" cy="148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446</Words>
  <Application>Microsoft Office PowerPoint</Application>
  <PresentationFormat>Широкоэкранный</PresentationFormat>
  <Paragraphs>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Тема Office</vt:lpstr>
      <vt:lpstr>Соціальне підприємництво  в контексті соціальних викликів довготривалого безробіття</vt:lpstr>
      <vt:lpstr>Презентация PowerPoint</vt:lpstr>
      <vt:lpstr>Соціальне    підприємництво  –                поєднання реалізації            соціальних завдань із         комерційною практикою</vt:lpstr>
      <vt:lpstr>Презентация PowerPoint</vt:lpstr>
      <vt:lpstr>Майстерня соціального кооперативу “Quid” - Верона, Італія (пошиття одягу із залишків тканин брендових «будинків моди») </vt:lpstr>
      <vt:lpstr>Презентация PowerPoint</vt:lpstr>
      <vt:lpstr>Варшавська кав'ярня  «Życie jest fajne»,  працівниками якої є особи з аутизмом</vt:lpstr>
      <vt:lpstr>Стаття 6 (Особливі умови зайнятості)  (1) Незалежно від положень попередньої статті, соціальне підприємництво має також включати виконання інших заходів, обєктом яких є найбільш уразливі групи на ринку праці (відповідно до Регламенту Комісії (ЄС) № 800/2008 від 6 серпня 2008 року):  а) особи, визнані інвалідами на підставі рішення, виданого компетентним органом; b) безробітні унаслідок хвороби; с) безробітні протягом попередніх 24 місяців або більше (тривало безробітні); d) безробітні, зареєстровані в службі зайнятості Республіки більше шести місяців, якщо е) безробітні:  - у віці 55 років і старші;  - члени ромської громади   - неповнолітні, які не змогли отримати професійно-технічну;  - особи, звільнені з місць позбавлення волі і незайняті протягом більш як 6 місяців, або  особи, які перебувають на умовно-достроковому звільненні, або біженці, які беруть  участь в інтеграційних програмах</vt:lpstr>
      <vt:lpstr>Презентация PowerPoint</vt:lpstr>
      <vt:lpstr>Презентация PowerPoint</vt:lpstr>
      <vt:lpstr>Вплив соціальних підприємств на довготривале безробіття  (з вітчизняного досвіду):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Соціальне підприємництво  в контексті соціальних викликів довготривалого безробіття</dc:title>
  <dc:creator>Пользователь</dc:creator>
  <cp:lastModifiedBy>Пользователь</cp:lastModifiedBy>
  <cp:revision>29</cp:revision>
  <dcterms:created xsi:type="dcterms:W3CDTF">2016-06-21T13:18:42Z</dcterms:created>
  <dcterms:modified xsi:type="dcterms:W3CDTF">2016-06-22T08:10:42Z</dcterms:modified>
</cp:coreProperties>
</file>