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Лист1!$C$17:$C$23</c:f>
              <c:strCache>
                <c:ptCount val="7"/>
                <c:pt idx="0">
                  <c:v>Забезпечити гiдний рiвень життя родинi</c:v>
                </c:pt>
                <c:pt idx="1">
                  <c:v>Зробити професiйну кар'єру</c:v>
                </c:pt>
                <c:pt idx="2">
                  <c:v>Жити комфортно,без зайвого напруження та багатства</c:v>
                </c:pt>
                <c:pt idx="3">
                  <c:v>Мати дуже багато грошей</c:v>
                </c:pt>
                <c:pt idx="4">
                  <c:v>Не можу сформулювати чiтко</c:v>
                </c:pt>
                <c:pt idx="5">
                  <c:v>Зробити внесок у життя суспiльства</c:v>
                </c:pt>
                <c:pt idx="6">
                  <c:v>Iнше</c:v>
                </c:pt>
              </c:strCache>
            </c:strRef>
          </c:cat>
          <c:val>
            <c:numRef>
              <c:f>Лист1!$D$17:$D$23</c:f>
              <c:numCache>
                <c:formatCode>0.0</c:formatCode>
                <c:ptCount val="7"/>
                <c:pt idx="0">
                  <c:v>40.103965241845444</c:v>
                </c:pt>
                <c:pt idx="1">
                  <c:v>20.594268577622174</c:v>
                </c:pt>
                <c:pt idx="2">
                  <c:v>18.488168153343917</c:v>
                </c:pt>
                <c:pt idx="3">
                  <c:v>11.04443501273291</c:v>
                </c:pt>
                <c:pt idx="4">
                  <c:v>4.8478154398532896</c:v>
                </c:pt>
                <c:pt idx="5">
                  <c:v>4.314758555531923</c:v>
                </c:pt>
                <c:pt idx="6">
                  <c:v>0.60658901907033724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429184"/>
        <c:axId val="52430720"/>
      </c:barChart>
      <c:catAx>
        <c:axId val="5242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uk-UA"/>
          </a:p>
        </c:txPr>
        <c:crossAx val="52430720"/>
        <c:crosses val="autoZero"/>
        <c:auto val="1"/>
        <c:lblAlgn val="ctr"/>
        <c:lblOffset val="100"/>
        <c:noMultiLvlLbl val="0"/>
      </c:catAx>
      <c:valAx>
        <c:axId val="524307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242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 Narrow" panose="020B0606020202030204" pitchFamily="34" charset="0"/>
        </a:defRPr>
      </a:pPr>
      <a:endParaRPr lang="uk-UA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469436169090457E-3"/>
                  <c:y val="-0.44847455277337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314937929399069E-3"/>
                  <c:y val="-0.29760089508785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7.3081759992923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5937106281266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45704643771969E-3"/>
                  <c:y val="-3.549685485370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Лист2!$D$17:$D$21</c:f>
              <c:strCache>
                <c:ptCount val="5"/>
                <c:pt idx="0">
                  <c:v>Буду шукати роботу</c:v>
                </c:pt>
                <c:pt idx="1">
                  <c:v>Негайно продовжу освiту</c:v>
                </c:pt>
                <c:pt idx="2">
                  <c:v>Почну свою справу</c:v>
                </c:pt>
                <c:pt idx="3">
                  <c:v>Iнше</c:v>
                </c:pt>
                <c:pt idx="4">
                  <c:v>Залишуся вдома</c:v>
                </c:pt>
              </c:strCache>
            </c:strRef>
          </c:cat>
          <c:val>
            <c:numRef>
              <c:f>Лист2!$E$17:$E$21</c:f>
              <c:numCache>
                <c:formatCode>0.0</c:formatCode>
                <c:ptCount val="5"/>
                <c:pt idx="0">
                  <c:v>56.846392655462445</c:v>
                </c:pt>
                <c:pt idx="1">
                  <c:v>36.030389266394302</c:v>
                </c:pt>
                <c:pt idx="2">
                  <c:v>5.9900895981663114</c:v>
                </c:pt>
                <c:pt idx="3">
                  <c:v>0.72747571090773133</c:v>
                </c:pt>
                <c:pt idx="4">
                  <c:v>0.40565276906921138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63936"/>
        <c:axId val="22665856"/>
      </c:barChart>
      <c:catAx>
        <c:axId val="2266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665856"/>
        <c:crosses val="autoZero"/>
        <c:auto val="1"/>
        <c:lblAlgn val="ctr"/>
        <c:lblOffset val="100"/>
        <c:noMultiLvlLbl val="0"/>
      </c:catAx>
      <c:valAx>
        <c:axId val="226658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266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 Narrow" panose="020B0606020202030204" pitchFamily="34" charset="0"/>
        </a:defRPr>
      </a:pPr>
      <a:endParaRPr lang="uk-UA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Лист3!$D$52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cat>
            <c:strRef>
              <c:f>Лист3!$C$53:$C$56</c:f>
              <c:strCache>
                <c:ptCount val="4"/>
                <c:pt idx="0">
                  <c:v>Дуже задоволений</c:v>
                </c:pt>
                <c:pt idx="1">
                  <c:v>Скорiше, задоволений</c:v>
                </c:pt>
                <c:pt idx="2">
                  <c:v>Скорiше, незадоволений</c:v>
                </c:pt>
                <c:pt idx="3">
                  <c:v>Дуже незадоволений</c:v>
                </c:pt>
              </c:strCache>
            </c:strRef>
          </c:cat>
          <c:val>
            <c:numRef>
              <c:f>Лист3!$D$53:$D$56</c:f>
              <c:numCache>
                <c:formatCode>###0</c:formatCode>
                <c:ptCount val="4"/>
                <c:pt idx="0">
                  <c:v>27919</c:v>
                </c:pt>
                <c:pt idx="1">
                  <c:v>601531</c:v>
                </c:pt>
                <c:pt idx="2">
                  <c:v>505423</c:v>
                </c:pt>
                <c:pt idx="3">
                  <c:v>56123</c:v>
                </c:pt>
              </c:numCache>
            </c:numRef>
          </c:val>
        </c:ser>
        <c:ser>
          <c:idx val="1"/>
          <c:order val="1"/>
          <c:tx>
            <c:strRef>
              <c:f>Лист3!$E$52</c:f>
              <c:strCache>
                <c:ptCount val="1"/>
                <c:pt idx="0">
                  <c:v>Нi</c:v>
                </c:pt>
              </c:strCache>
            </c:strRef>
          </c:tx>
          <c:invertIfNegative val="0"/>
          <c:cat>
            <c:strRef>
              <c:f>Лист3!$C$53:$C$56</c:f>
              <c:strCache>
                <c:ptCount val="4"/>
                <c:pt idx="0">
                  <c:v>Дуже задоволений</c:v>
                </c:pt>
                <c:pt idx="1">
                  <c:v>Скорiше, задоволений</c:v>
                </c:pt>
                <c:pt idx="2">
                  <c:v>Скорiше, незадоволений</c:v>
                </c:pt>
                <c:pt idx="3">
                  <c:v>Дуже незадоволений</c:v>
                </c:pt>
              </c:strCache>
            </c:strRef>
          </c:cat>
          <c:val>
            <c:numRef>
              <c:f>Лист3!$E$53:$E$56</c:f>
              <c:numCache>
                <c:formatCode>###0</c:formatCode>
                <c:ptCount val="4"/>
                <c:pt idx="0">
                  <c:v>604930</c:v>
                </c:pt>
                <c:pt idx="1">
                  <c:v>2187372</c:v>
                </c:pt>
                <c:pt idx="2">
                  <c:v>267176</c:v>
                </c:pt>
                <c:pt idx="3">
                  <c:v>121439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19488"/>
        <c:axId val="31522176"/>
      </c:barChart>
      <c:catAx>
        <c:axId val="3151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31522176"/>
        <c:crosses val="autoZero"/>
        <c:auto val="1"/>
        <c:lblAlgn val="ctr"/>
        <c:lblOffset val="100"/>
        <c:noMultiLvlLbl val="0"/>
      </c:catAx>
      <c:valAx>
        <c:axId val="31522176"/>
        <c:scaling>
          <c:orientation val="minMax"/>
        </c:scaling>
        <c:delete val="1"/>
        <c:axPos val="l"/>
        <c:majorGridlines/>
        <c:numFmt formatCode="###0" sourceLinked="1"/>
        <c:majorTickMark val="out"/>
        <c:minorTickMark val="none"/>
        <c:tickLblPos val="nextTo"/>
        <c:crossAx val="3151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Arial Narrow" panose="020B0606020202030204" pitchFamily="34" charset="0"/>
        </a:defRPr>
      </a:pPr>
      <a:endParaRPr lang="uk-UA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Лист4!$C$66:$C$73</c:f>
              <c:strCache>
                <c:ptCount val="8"/>
                <c:pt idx="0">
                  <c:v>На себе (власний бiзнес/господарство)</c:v>
                </c:pt>
                <c:pt idx="1">
                  <c:v>На велику приватну компанiю</c:v>
                </c:pt>
                <c:pt idx="2">
                  <c:v>На державу/державний сектор</c:v>
                </c:pt>
                <c:pt idx="3">
                  <c:v>На малу або середню приватну компанiю</c:v>
                </c:pt>
                <c:pt idx="4">
                  <c:v>На мiжнародну або некомерцiйну органiзацiю</c:v>
                </c:pt>
                <c:pt idx="5">
                  <c:v>На сiмейне пiдприeмство/господарство</c:v>
                </c:pt>
                <c:pt idx="6">
                  <c:v>Iнше</c:v>
                </c:pt>
                <c:pt idx="7">
                  <c:v>Не хочу працювати</c:v>
                </c:pt>
              </c:strCache>
            </c:strRef>
          </c:cat>
          <c:val>
            <c:numRef>
              <c:f>Лист4!$D$66:$D$73</c:f>
              <c:numCache>
                <c:formatCode>0.0</c:formatCode>
                <c:ptCount val="8"/>
                <c:pt idx="0">
                  <c:v>33.156847107630789</c:v>
                </c:pt>
                <c:pt idx="1">
                  <c:v>29.699429910566387</c:v>
                </c:pt>
                <c:pt idx="2">
                  <c:v>20.490976972755057</c:v>
                </c:pt>
                <c:pt idx="3">
                  <c:v>11.100810741325573</c:v>
                </c:pt>
                <c:pt idx="4">
                  <c:v>2.0672949717827307</c:v>
                </c:pt>
                <c:pt idx="5">
                  <c:v>1.8125455300040854</c:v>
                </c:pt>
                <c:pt idx="6">
                  <c:v>0.90629312970070164</c:v>
                </c:pt>
                <c:pt idx="7">
                  <c:v>0.76580163623467568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81792"/>
        <c:axId val="46484096"/>
      </c:barChart>
      <c:catAx>
        <c:axId val="46481792"/>
        <c:scaling>
          <c:orientation val="minMax"/>
        </c:scaling>
        <c:delete val="0"/>
        <c:axPos val="l"/>
        <c:majorTickMark val="out"/>
        <c:minorTickMark val="none"/>
        <c:tickLblPos val="nextTo"/>
        <c:crossAx val="46484096"/>
        <c:crosses val="autoZero"/>
        <c:auto val="1"/>
        <c:lblAlgn val="ctr"/>
        <c:lblOffset val="100"/>
        <c:noMultiLvlLbl val="0"/>
      </c:catAx>
      <c:valAx>
        <c:axId val="4648409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46481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Arial Narrow" panose="020B0606020202030204" pitchFamily="34" charset="0"/>
        </a:defRPr>
      </a:pPr>
      <a:endParaRPr lang="uk-UA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0.18573</cdr:x>
      <cdr:y>0.69733</cdr:y>
    </cdr:from>
    <cdr:to>
      <cdr:x>0.23803</cdr:x>
      <cdr:y>0.74875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6821" y="2789240"/>
          <a:ext cx="320116" cy="20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uk-UA" sz="1100">
              <a:latin typeface="Arial Narrow" panose="020B0606020202030204" pitchFamily="34" charset="0"/>
            </a:rPr>
            <a:t>95,6</a:t>
          </a:r>
        </a:p>
      </cdr:txBody>
    </cdr:sp>
  </cdr:relSizeAnchor>
  <cdr:relSizeAnchor xmlns:cdr="http://schemas.openxmlformats.org/drawingml/2006/chartDrawing">
    <cdr:from>
      <cdr:x>0.18239</cdr:x>
      <cdr:y>0.85947</cdr:y>
    </cdr:from>
    <cdr:to>
      <cdr:x>0.23469</cdr:x>
      <cdr:y>0.91089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16378" y="3437761"/>
          <a:ext cx="320116" cy="20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>
              <a:latin typeface="Arial Narrow" panose="020B0606020202030204" pitchFamily="34" charset="0"/>
            </a:rPr>
            <a:t>4,4</a:t>
          </a:r>
        </a:p>
      </cdr:txBody>
    </cdr:sp>
  </cdr:relSizeAnchor>
  <cdr:relSizeAnchor xmlns:cdr="http://schemas.openxmlformats.org/drawingml/2006/chartDrawing">
    <cdr:from>
      <cdr:x>0.3982</cdr:x>
      <cdr:y>0.11521</cdr:y>
    </cdr:from>
    <cdr:to>
      <cdr:x>0.45051</cdr:x>
      <cdr:y>0.16663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37302" y="460825"/>
          <a:ext cx="320177" cy="20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>
              <a:latin typeface="Arial Narrow" panose="020B0606020202030204" pitchFamily="34" charset="0"/>
            </a:rPr>
            <a:t>78,4</a:t>
          </a:r>
        </a:p>
      </cdr:txBody>
    </cdr:sp>
  </cdr:relSizeAnchor>
  <cdr:relSizeAnchor xmlns:cdr="http://schemas.openxmlformats.org/drawingml/2006/chartDrawing">
    <cdr:from>
      <cdr:x>0.4065</cdr:x>
      <cdr:y>0.82308</cdr:y>
    </cdr:from>
    <cdr:to>
      <cdr:x>0.45881</cdr:x>
      <cdr:y>0.8745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88102" y="3292207"/>
          <a:ext cx="320177" cy="20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>
              <a:latin typeface="Arial Narrow" panose="020B0606020202030204" pitchFamily="34" charset="0"/>
            </a:rPr>
            <a:t>21,6</a:t>
          </a:r>
        </a:p>
      </cdr:txBody>
    </cdr:sp>
  </cdr:relSizeAnchor>
  <cdr:relSizeAnchor xmlns:cdr="http://schemas.openxmlformats.org/drawingml/2006/chartDrawing">
    <cdr:from>
      <cdr:x>0.62756</cdr:x>
      <cdr:y>0.69118</cdr:y>
    </cdr:from>
    <cdr:to>
      <cdr:x>0.67986</cdr:x>
      <cdr:y>0.7426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841157" y="2764623"/>
          <a:ext cx="320116" cy="20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>
              <a:latin typeface="Arial Narrow" panose="020B0606020202030204" pitchFamily="34" charset="0"/>
            </a:rPr>
            <a:t>34,6</a:t>
          </a:r>
        </a:p>
      </cdr:txBody>
    </cdr:sp>
  </cdr:relSizeAnchor>
  <cdr:relSizeAnchor xmlns:cdr="http://schemas.openxmlformats.org/drawingml/2006/chartDrawing">
    <cdr:from>
      <cdr:x>0.62964</cdr:x>
      <cdr:y>0.83711</cdr:y>
    </cdr:from>
    <cdr:to>
      <cdr:x>0.68194</cdr:x>
      <cdr:y>0.88853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53857" y="3348325"/>
          <a:ext cx="320116" cy="20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>
              <a:latin typeface="Arial Narrow" panose="020B0606020202030204" pitchFamily="34" charset="0"/>
            </a:rPr>
            <a:t>65,4</a:t>
          </a:r>
        </a:p>
      </cdr:txBody>
    </cdr:sp>
  </cdr:relSizeAnchor>
  <cdr:relSizeAnchor xmlns:cdr="http://schemas.openxmlformats.org/drawingml/2006/chartDrawing">
    <cdr:from>
      <cdr:x>0.84483</cdr:x>
      <cdr:y>0.82778</cdr:y>
    </cdr:from>
    <cdr:to>
      <cdr:x>0.89714</cdr:x>
      <cdr:y>0.8792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987742" y="4074889"/>
          <a:ext cx="432666" cy="253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dirty="0">
              <a:latin typeface="Arial Narrow" panose="020B0606020202030204" pitchFamily="34" charset="0"/>
            </a:rPr>
            <a:t>68,4</a:t>
          </a:r>
        </a:p>
      </cdr:txBody>
    </cdr:sp>
  </cdr:relSizeAnchor>
  <cdr:relSizeAnchor xmlns:cdr="http://schemas.openxmlformats.org/drawingml/2006/chartDrawing">
    <cdr:from>
      <cdr:x>0.86765</cdr:x>
      <cdr:y>0.88629</cdr:y>
    </cdr:from>
    <cdr:to>
      <cdr:x>0.91995</cdr:x>
      <cdr:y>0.93771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176511" y="4362921"/>
          <a:ext cx="432584" cy="253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100" dirty="0">
              <a:latin typeface="Arial Narrow" panose="020B0606020202030204" pitchFamily="34" charset="0"/>
            </a:rPr>
            <a:t>31,6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F6F7C-4A17-479C-BE3D-9DA1699522B3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39521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E4B0-CD9A-4959-819D-78E054553A19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97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8AB3-94A4-4EEB-957A-AA647F795903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477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8BBED-9D24-4D02-93C2-8C4A0A877FC2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9580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5878-E5C3-4705-A090-3D45968017C3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4265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BABD4-3E6C-4F9C-9097-4671ADC9A5A7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58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FB965-7823-44F3-9C75-2E602A362E18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09049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B119-6CB8-4A87-8534-9F46F36B569A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9183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84910-AEBE-42B1-A04F-617606D04AFD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5128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FC78F-6768-4358-BA9B-4B75033D7122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7097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42917-8D0E-459E-AFA8-6087706DD41E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417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текста</a:t>
            </a:r>
          </a:p>
          <a:p>
            <a:pPr lvl="1"/>
            <a:r>
              <a:rPr lang="uk-UA" altLang="uk-UA" smtClean="0"/>
              <a:t>Второй уровень</a:t>
            </a:r>
          </a:p>
          <a:p>
            <a:pPr lvl="2"/>
            <a:r>
              <a:rPr lang="uk-UA" altLang="uk-UA" smtClean="0"/>
              <a:t>Третий уровень</a:t>
            </a:r>
          </a:p>
          <a:p>
            <a:pPr lvl="3"/>
            <a:r>
              <a:rPr lang="uk-UA" altLang="uk-UA" smtClean="0"/>
              <a:t>Четвертый уровень</a:t>
            </a:r>
          </a:p>
          <a:p>
            <a:pPr lvl="4"/>
            <a:r>
              <a:rPr lang="uk-UA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uk-UA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B68169-1797-4D75-B305-FE5D90B1CDB1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3238"/>
            <a:ext cx="7772400" cy="2735262"/>
          </a:xfrm>
        </p:spPr>
        <p:txBody>
          <a:bodyPr/>
          <a:lstStyle/>
          <a:p>
            <a:r>
              <a:rPr lang="uk-UA" altLang="uk-UA" sz="3600" b="1">
                <a:latin typeface="Arial Narrow" pitchFamily="34" charset="0"/>
              </a:rPr>
              <a:t>Цінності, очікування та реалії української молоді щодо зайнятості</a:t>
            </a:r>
            <a:r>
              <a:rPr lang="uk-UA" altLang="uk-UA" sz="3600">
                <a:latin typeface="Arial Narrow" pitchFamily="34" charset="0"/>
              </a:rPr>
              <a:t> </a:t>
            </a:r>
          </a:p>
        </p:txBody>
      </p:sp>
      <p:pic>
        <p:nvPicPr>
          <p:cNvPr id="2052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85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13906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555875" y="5876925"/>
            <a:ext cx="3776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uk-UA"/>
              <a:t>Доповідач: к.е.н., с.н.с. Ярош О.М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85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13906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82562" y="600075"/>
            <a:ext cx="6886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altLang="uk-UA" sz="2800" dirty="0"/>
              <a:t>Структура молоді за визначенням найважливішої мети у житті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90407012"/>
              </p:ext>
            </p:extLst>
          </p:nvPr>
        </p:nvGraphicFramePr>
        <p:xfrm>
          <a:off x="385389" y="1548601"/>
          <a:ext cx="8280920" cy="512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85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13906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116013" y="765175"/>
            <a:ext cx="6718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uk-UA" altLang="uk-UA" sz="2400"/>
              <a:t>Структура молоді, яка навчається за планами</a:t>
            </a:r>
          </a:p>
          <a:p>
            <a:pPr algn="ctr"/>
            <a:r>
              <a:rPr lang="uk-UA" altLang="uk-UA" sz="2400"/>
              <a:t> щодо подальшої своєї діяльності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60438109"/>
              </p:ext>
            </p:extLst>
          </p:nvPr>
        </p:nvGraphicFramePr>
        <p:xfrm>
          <a:off x="251520" y="1587500"/>
          <a:ext cx="8568952" cy="512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85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13906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71550" y="908050"/>
            <a:ext cx="756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uk-UA" altLang="uk-UA" sz="2400" dirty="0"/>
              <a:t>Структура працюючої молоді за мірою задоволення</a:t>
            </a:r>
          </a:p>
          <a:p>
            <a:pPr algn="ctr"/>
            <a:r>
              <a:rPr lang="uk-UA" altLang="uk-UA" sz="2400" dirty="0"/>
              <a:t>від роботи та бажанням змінити її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85316297"/>
              </p:ext>
            </p:extLst>
          </p:nvPr>
        </p:nvGraphicFramePr>
        <p:xfrm>
          <a:off x="549275" y="1730375"/>
          <a:ext cx="8271197" cy="492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85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13906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71550" y="620713"/>
            <a:ext cx="6962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uk-UA" altLang="uk-UA" sz="2400"/>
              <a:t>Структура безробітної молоді за планами щодо</a:t>
            </a:r>
          </a:p>
          <a:p>
            <a:pPr algn="ctr"/>
            <a:r>
              <a:rPr lang="uk-UA" altLang="uk-UA" sz="2400"/>
              <a:t>подальшого свого працевлаштування</a:t>
            </a:r>
            <a:r>
              <a:rPr lang="uk-UA" altLang="uk-UA"/>
              <a:t>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6258061"/>
              </p:ext>
            </p:extLst>
          </p:nvPr>
        </p:nvGraphicFramePr>
        <p:xfrm>
          <a:off x="395537" y="162880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Arial Narrow</vt:lpstr>
      <vt:lpstr>Оформление по умолчанию</vt:lpstr>
      <vt:lpstr>Цінності, очікування та реалії української молоді щодо зайнятості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Цінності, очікування та реалії української молоді щодо зайнятості</dc:title>
  <dc:creator>Home</dc:creator>
  <cp:lastModifiedBy>Home</cp:lastModifiedBy>
  <cp:revision>5</cp:revision>
  <dcterms:created xsi:type="dcterms:W3CDTF">2014-06-25T06:58:11Z</dcterms:created>
  <dcterms:modified xsi:type="dcterms:W3CDTF">2016-06-22T08:44:50Z</dcterms:modified>
</cp:coreProperties>
</file>