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1CE8-38F7-407C-B367-DBE33177DCD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626A-3536-4C2C-9A24-DC38FEDBD6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1CE8-38F7-407C-B367-DBE33177DCD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626A-3536-4C2C-9A24-DC38FEDBD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1CE8-38F7-407C-B367-DBE33177DCD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626A-3536-4C2C-9A24-DC38FEDBD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1CE8-38F7-407C-B367-DBE33177DCD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626A-3536-4C2C-9A24-DC38FEDBD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1CE8-38F7-407C-B367-DBE33177DCD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626A-3536-4C2C-9A24-DC38FEDBD6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1CE8-38F7-407C-B367-DBE33177DCD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626A-3536-4C2C-9A24-DC38FEDBD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1CE8-38F7-407C-B367-DBE33177DCD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626A-3536-4C2C-9A24-DC38FEDBD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1CE8-38F7-407C-B367-DBE33177DCD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626A-3536-4C2C-9A24-DC38FEDBD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1CE8-38F7-407C-B367-DBE33177DCD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626A-3536-4C2C-9A24-DC38FEDBD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1CE8-38F7-407C-B367-DBE33177DCD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626A-3536-4C2C-9A24-DC38FEDBD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1CE8-38F7-407C-B367-DBE33177DCD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EE626A-3536-4C2C-9A24-DC38FEDBD66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1F1CE8-38F7-407C-B367-DBE33177DCD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EE626A-3536-4C2C-9A24-DC38FEDBD66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42984"/>
            <a:ext cx="7851648" cy="4214842"/>
          </a:xfrm>
        </p:spPr>
        <p:txBody>
          <a:bodyPr>
            <a:noAutofit/>
          </a:bodyPr>
          <a:lstStyle/>
          <a:p>
            <a:pPr algn="ctr"/>
            <a:r>
              <a:rPr lang="ru-RU" sz="5400" dirty="0" err="1" smtClean="0">
                <a:solidFill>
                  <a:schemeClr val="tx1"/>
                </a:solidFill>
                <a:latin typeface="+mn-lt"/>
              </a:rPr>
              <a:t>Особливості</a:t>
            </a:r>
            <a:r>
              <a:rPr lang="ru-RU" sz="5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5400" dirty="0" err="1" smtClean="0">
                <a:solidFill>
                  <a:schemeClr val="tx1"/>
                </a:solidFill>
                <a:latin typeface="+mn-lt"/>
              </a:rPr>
              <a:t>працевлаштування</a:t>
            </a:r>
            <a:r>
              <a:rPr lang="ru-RU" sz="5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5400" dirty="0" err="1" smtClean="0">
                <a:solidFill>
                  <a:schemeClr val="tx1"/>
                </a:solidFill>
                <a:latin typeface="+mn-lt"/>
              </a:rPr>
              <a:t>вимушених</a:t>
            </a:r>
            <a:r>
              <a:rPr lang="ru-RU" sz="5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5400" dirty="0" err="1" smtClean="0">
                <a:solidFill>
                  <a:schemeClr val="tx1"/>
                </a:solidFill>
                <a:latin typeface="+mn-lt"/>
              </a:rPr>
              <a:t>переселенців-лікарів</a:t>
            </a:r>
            <a:r>
              <a:rPr lang="ru-RU" sz="5400" dirty="0" smtClean="0">
                <a:solidFill>
                  <a:schemeClr val="tx1"/>
                </a:solidFill>
                <a:latin typeface="+mn-lt"/>
              </a:rPr>
              <a:t> в столичному </a:t>
            </a:r>
            <a:r>
              <a:rPr lang="ru-RU" sz="5400" dirty="0" err="1" smtClean="0">
                <a:solidFill>
                  <a:schemeClr val="tx1"/>
                </a:solidFill>
                <a:latin typeface="+mn-lt"/>
              </a:rPr>
              <a:t>регіоні</a:t>
            </a:r>
            <a:endParaRPr lang="ru-RU" sz="5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500702"/>
            <a:ext cx="7181872" cy="928694"/>
          </a:xfrm>
        </p:spPr>
        <p:txBody>
          <a:bodyPr>
            <a:normAutofit fontScale="85000" lnSpcReduction="20000"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професор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Михайло Матяш</a:t>
            </a:r>
            <a:endParaRPr lang="ru-RU" sz="2400" dirty="0"/>
          </a:p>
        </p:txBody>
      </p:sp>
      <p:pic>
        <p:nvPicPr>
          <p:cNvPr id="4" name="Рисунок 3" descr="m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5429264"/>
            <a:ext cx="746513" cy="995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64307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+mn-lt"/>
              </a:rPr>
              <a:t>Кваліфікаційні категорії працевлаштованих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Вища – 33</a:t>
            </a:r>
          </a:p>
          <a:p>
            <a:r>
              <a:rPr lang="uk-UA" sz="4000" dirty="0" smtClean="0"/>
              <a:t>Перша – 19</a:t>
            </a:r>
          </a:p>
          <a:p>
            <a:r>
              <a:rPr lang="uk-UA" sz="4000" dirty="0" smtClean="0"/>
              <a:t>Друга – 11</a:t>
            </a:r>
          </a:p>
          <a:p>
            <a:r>
              <a:rPr lang="uk-UA" sz="4000" dirty="0" smtClean="0"/>
              <a:t>Спеціаліст - 14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+mn-lt"/>
              </a:rPr>
              <a:t>ПРООН + Японія (2015)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000" dirty="0" err="1" smtClean="0"/>
              <a:t>“Швидке</a:t>
            </a:r>
            <a:r>
              <a:rPr lang="uk-UA" sz="4000" dirty="0" smtClean="0"/>
              <a:t> реагування на соціальні та економічні проблеми внутрішньо переміщених осіб в </a:t>
            </a:r>
            <a:r>
              <a:rPr lang="uk-UA" sz="4000" dirty="0" err="1" smtClean="0"/>
              <a:t>Україні”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uk-UA" dirty="0" smtClean="0">
                <a:latin typeface="+mn-lt"/>
              </a:rPr>
              <a:t>ПРООН + Японія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dirty="0" smtClean="0"/>
              <a:t>КМУ – 2,8 </a:t>
            </a:r>
            <a:r>
              <a:rPr lang="uk-UA" sz="4000" dirty="0" err="1" smtClean="0"/>
              <a:t>млн</a:t>
            </a:r>
            <a:r>
              <a:rPr lang="uk-UA" sz="4000" dirty="0" smtClean="0"/>
              <a:t> </a:t>
            </a:r>
            <a:r>
              <a:rPr lang="uk-UA" sz="4000" dirty="0" err="1" smtClean="0"/>
              <a:t>грн</a:t>
            </a:r>
            <a:endParaRPr lang="uk-UA" sz="4000" dirty="0" smtClean="0"/>
          </a:p>
          <a:p>
            <a:r>
              <a:rPr lang="uk-UA" sz="4000" dirty="0" smtClean="0"/>
              <a:t>Зміна менеджменту</a:t>
            </a:r>
          </a:p>
          <a:p>
            <a:r>
              <a:rPr lang="uk-UA" sz="4000" dirty="0" smtClean="0"/>
              <a:t>Якісний склад викладачів</a:t>
            </a:r>
          </a:p>
          <a:p>
            <a:r>
              <a:rPr lang="uk-UA" sz="4000" dirty="0" smtClean="0"/>
              <a:t>Центр тестування</a:t>
            </a:r>
          </a:p>
          <a:p>
            <a:r>
              <a:rPr lang="uk-UA" sz="4000" dirty="0" smtClean="0"/>
              <a:t>Стоматологічна клініка</a:t>
            </a:r>
          </a:p>
          <a:p>
            <a:r>
              <a:rPr lang="uk-UA" sz="4000" dirty="0" smtClean="0"/>
              <a:t>Комп'ютерна техніка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dirty="0" err="1" smtClean="0"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7300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6858570" cy="45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Слава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6279385" cy="418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2908" y="-379131"/>
            <a:ext cx="9961697" cy="7237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001156" cy="1643074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latin typeface="+mn-lt"/>
              </a:rPr>
              <a:t>Внутрішньо переміщені особи</a:t>
            </a:r>
            <a:endParaRPr lang="ru-RU" sz="5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8786874" cy="41814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/>
              <a:t>Всього – 1 </a:t>
            </a:r>
            <a:r>
              <a:rPr lang="uk-UA" sz="3600" dirty="0" err="1" smtClean="0"/>
              <a:t>млн</a:t>
            </a:r>
            <a:r>
              <a:rPr lang="uk-UA" sz="3600" dirty="0" smtClean="0"/>
              <a:t> 26 тис 260 осіб</a:t>
            </a:r>
          </a:p>
          <a:p>
            <a:pPr>
              <a:buNone/>
            </a:pPr>
            <a:r>
              <a:rPr lang="uk-UA" sz="3600" dirty="0" smtClean="0"/>
              <a:t>Інваліди та особи похилого віку – 497 тис</a:t>
            </a:r>
          </a:p>
          <a:p>
            <a:pPr>
              <a:buNone/>
            </a:pPr>
            <a:r>
              <a:rPr lang="uk-UA" sz="3600" dirty="0" smtClean="0"/>
              <a:t>Дітей – 169 тис</a:t>
            </a:r>
          </a:p>
          <a:p>
            <a:pPr>
              <a:buNone/>
            </a:pPr>
            <a:r>
              <a:rPr lang="uk-UA" sz="3600" dirty="0" smtClean="0"/>
              <a:t>Донецька та Луганська обл. – 1млн 6 тис 919 осіб</a:t>
            </a:r>
          </a:p>
          <a:p>
            <a:pPr>
              <a:buNone/>
            </a:pPr>
            <a:r>
              <a:rPr lang="uk-UA" sz="3600" dirty="0" smtClean="0"/>
              <a:t>Крим, Севастополь – 22 тис 341 особа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+mn-lt"/>
              </a:rPr>
              <a:t>ВПО найбільше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/>
              <a:t>Луганська обл. – 267 тис</a:t>
            </a:r>
          </a:p>
          <a:p>
            <a:pPr>
              <a:buNone/>
            </a:pPr>
            <a:r>
              <a:rPr lang="uk-UA" sz="3600" dirty="0" smtClean="0"/>
              <a:t>Харківська обл. – 199 тис</a:t>
            </a:r>
          </a:p>
          <a:p>
            <a:pPr>
              <a:buNone/>
            </a:pPr>
            <a:r>
              <a:rPr lang="uk-UA" sz="3600" dirty="0" smtClean="0"/>
              <a:t>Донецька – 120 тис</a:t>
            </a:r>
          </a:p>
          <a:p>
            <a:pPr>
              <a:buNone/>
            </a:pPr>
            <a:r>
              <a:rPr lang="uk-UA" sz="3600" dirty="0" smtClean="0"/>
              <a:t>Дніпропетровська - 281 тис</a:t>
            </a:r>
          </a:p>
          <a:p>
            <a:pPr>
              <a:buNone/>
            </a:pPr>
            <a:r>
              <a:rPr lang="uk-UA" sz="3600" dirty="0" smtClean="0"/>
              <a:t>Запорізька – 67 тис</a:t>
            </a:r>
          </a:p>
          <a:p>
            <a:pPr>
              <a:buNone/>
            </a:pPr>
            <a:r>
              <a:rPr lang="uk-UA" sz="3600" dirty="0" smtClean="0"/>
              <a:t>Київська – 49 тис </a:t>
            </a:r>
          </a:p>
          <a:p>
            <a:pPr>
              <a:buNone/>
            </a:pPr>
            <a:r>
              <a:rPr lang="uk-UA" sz="3600" dirty="0" smtClean="0"/>
              <a:t>м. Київ – 39 тис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+mn-lt"/>
              </a:rPr>
              <a:t>ВПО найменше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/>
              <a:t>Тернопільська обл. – 2,6 тис</a:t>
            </a:r>
          </a:p>
          <a:p>
            <a:pPr>
              <a:buNone/>
            </a:pPr>
            <a:r>
              <a:rPr lang="uk-UA" sz="3600" dirty="0" smtClean="0"/>
              <a:t>Чернівецька – 2,7 тис</a:t>
            </a:r>
          </a:p>
          <a:p>
            <a:pPr>
              <a:buNone/>
            </a:pPr>
            <a:r>
              <a:rPr lang="uk-UA" sz="3600" dirty="0" smtClean="0"/>
              <a:t>Рівненська – 3,3 тис</a:t>
            </a:r>
          </a:p>
          <a:p>
            <a:pPr>
              <a:buNone/>
            </a:pPr>
            <a:r>
              <a:rPr lang="uk-UA" sz="3600" dirty="0" smtClean="0"/>
              <a:t>Закарпатська – 4 тис</a:t>
            </a:r>
          </a:p>
          <a:p>
            <a:pPr>
              <a:buNone/>
            </a:pPr>
            <a:r>
              <a:rPr lang="uk-UA" sz="3600" dirty="0" smtClean="0"/>
              <a:t>Івано-Франківська – 4,2 тис</a:t>
            </a:r>
          </a:p>
          <a:p>
            <a:pPr>
              <a:buNone/>
            </a:pPr>
            <a:r>
              <a:rPr lang="uk-UA" sz="3600" dirty="0" smtClean="0"/>
              <a:t>Волинська – 4,7 тис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/>
          <a:lstStyle/>
          <a:p>
            <a:pPr algn="ctr"/>
            <a:r>
              <a:rPr lang="uk-UA" dirty="0" smtClean="0">
                <a:latin typeface="+mn-lt"/>
              </a:rPr>
              <a:t>Український синдром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В'єтнамський синдром</a:t>
            </a:r>
          </a:p>
          <a:p>
            <a:r>
              <a:rPr lang="uk-UA" sz="4400" dirty="0" smtClean="0"/>
              <a:t>Афганський синдром</a:t>
            </a:r>
          </a:p>
          <a:p>
            <a:r>
              <a:rPr lang="uk-UA" sz="4400" dirty="0" smtClean="0"/>
              <a:t>Чорнобильський синдром</a:t>
            </a:r>
          </a:p>
          <a:p>
            <a:pPr>
              <a:buNone/>
            </a:pPr>
            <a:endParaRPr lang="uk-UA" sz="4400" dirty="0" smtClean="0"/>
          </a:p>
          <a:p>
            <a:pPr algn="ctr">
              <a:buNone/>
            </a:pPr>
            <a:r>
              <a:rPr lang="uk-UA" sz="4400" dirty="0" smtClean="0"/>
              <a:t>ПТСР (</a:t>
            </a:r>
            <a:r>
              <a:rPr lang="en-US" sz="4400" dirty="0" smtClean="0"/>
              <a:t>PTSD)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pPr algn="ctr"/>
            <a:r>
              <a:rPr lang="uk-UA" dirty="0" smtClean="0">
                <a:latin typeface="+mn-lt"/>
              </a:rPr>
              <a:t>Позитивні аспекти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Формується ідея розвитку незалежної держави</a:t>
            </a:r>
          </a:p>
          <a:p>
            <a:r>
              <a:rPr lang="uk-UA" sz="3200" dirty="0" smtClean="0"/>
              <a:t>Посилюються соціальні зв'язки, ріст соціального капіталу</a:t>
            </a:r>
          </a:p>
          <a:p>
            <a:r>
              <a:rPr lang="uk-UA" sz="3200" dirty="0" smtClean="0"/>
              <a:t>Волонтерський рух</a:t>
            </a:r>
          </a:p>
          <a:p>
            <a:r>
              <a:rPr lang="uk-UA" sz="3200" dirty="0" smtClean="0"/>
              <a:t>Створення альтернативних ЗМІ</a:t>
            </a:r>
          </a:p>
          <a:p>
            <a:r>
              <a:rPr lang="uk-UA" sz="3200" dirty="0" smtClean="0"/>
              <a:t>Формування інститутів громадянського суспільства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171451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+mn-lt"/>
              </a:rPr>
              <a:t>Працевлаштування лікарів у Київській області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24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4000" dirty="0" smtClean="0"/>
              <a:t>Всього – 86</a:t>
            </a:r>
          </a:p>
          <a:p>
            <a:pPr>
              <a:buNone/>
            </a:pPr>
            <a:r>
              <a:rPr lang="uk-UA" sz="4000" dirty="0" smtClean="0"/>
              <a:t>Обласні заклади – 25</a:t>
            </a:r>
          </a:p>
          <a:p>
            <a:pPr>
              <a:buNone/>
            </a:pPr>
            <a:r>
              <a:rPr lang="uk-UA" sz="4000" dirty="0" smtClean="0"/>
              <a:t>ЦРЛ – 31</a:t>
            </a:r>
          </a:p>
          <a:p>
            <a:pPr>
              <a:buNone/>
            </a:pPr>
            <a:r>
              <a:rPr lang="uk-UA" sz="4000" dirty="0" smtClean="0"/>
              <a:t>ЦПМСД – 19</a:t>
            </a:r>
          </a:p>
          <a:p>
            <a:pPr>
              <a:buNone/>
            </a:pPr>
            <a:r>
              <a:rPr lang="uk-UA" sz="4000" dirty="0" smtClean="0"/>
              <a:t>Міські лікарні – 10</a:t>
            </a:r>
          </a:p>
          <a:p>
            <a:pPr>
              <a:buNone/>
            </a:pPr>
            <a:r>
              <a:rPr lang="uk-UA" sz="4000" dirty="0" smtClean="0"/>
              <a:t>Диспансери - 1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00026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+mn-lt"/>
              </a:rPr>
              <a:t>Працевлаштування лікарів у Київській </a:t>
            </a:r>
            <a:r>
              <a:rPr lang="uk-UA" dirty="0" smtClean="0">
                <a:latin typeface="+mn-lt"/>
              </a:rPr>
              <a:t>області на посади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Головний лікар – 2</a:t>
            </a:r>
          </a:p>
          <a:p>
            <a:r>
              <a:rPr lang="uk-UA" sz="4000" dirty="0" smtClean="0"/>
              <a:t>Зав. відділення – 11</a:t>
            </a:r>
          </a:p>
          <a:p>
            <a:r>
              <a:rPr lang="uk-UA" sz="4000" dirty="0" smtClean="0"/>
              <a:t>Лікар-ординатор – 64</a:t>
            </a:r>
          </a:p>
          <a:p>
            <a:r>
              <a:rPr lang="uk-UA" sz="4000" dirty="0" smtClean="0"/>
              <a:t>Лікар-інтерн - 9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259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Особливості працевлаштування вимушених переселенців-лікарів в столичному регіоні</vt:lpstr>
      <vt:lpstr>Слайд 2</vt:lpstr>
      <vt:lpstr>Внутрішньо переміщені особи</vt:lpstr>
      <vt:lpstr>ВПО найбільше</vt:lpstr>
      <vt:lpstr>ВПО найменше</vt:lpstr>
      <vt:lpstr>Український синдром</vt:lpstr>
      <vt:lpstr>Позитивні аспекти</vt:lpstr>
      <vt:lpstr>Працевлаштування лікарів у Київській області</vt:lpstr>
      <vt:lpstr>Працевлаштування лікарів у Київській області на посади</vt:lpstr>
      <vt:lpstr>Кваліфікаційні категорії працевлаштованих</vt:lpstr>
      <vt:lpstr>ПРООН + Японія (2015)</vt:lpstr>
      <vt:lpstr>ПРООН + Японія</vt:lpstr>
      <vt:lpstr>Дякую за увагу! </vt:lpstr>
      <vt:lpstr>Слава Україні!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працевлаштування вимушених переселенців-лікарів в столичному регіоні</dc:title>
  <dc:creator>User</dc:creator>
  <cp:lastModifiedBy>User</cp:lastModifiedBy>
  <cp:revision>8</cp:revision>
  <dcterms:created xsi:type="dcterms:W3CDTF">2016-06-22T05:11:04Z</dcterms:created>
  <dcterms:modified xsi:type="dcterms:W3CDTF">2016-06-22T06:20:32Z</dcterms:modified>
</cp:coreProperties>
</file>