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9" r:id="rId1"/>
  </p:sldMasterIdLst>
  <p:notesMasterIdLst>
    <p:notesMasterId r:id="rId28"/>
  </p:notesMasterIdLst>
  <p:handoutMasterIdLst>
    <p:handoutMasterId r:id="rId29"/>
  </p:handoutMasterIdLst>
  <p:sldIdLst>
    <p:sldId id="480" r:id="rId2"/>
    <p:sldId id="500" r:id="rId3"/>
    <p:sldId id="518" r:id="rId4"/>
    <p:sldId id="497" r:id="rId5"/>
    <p:sldId id="514" r:id="rId6"/>
    <p:sldId id="517" r:id="rId7"/>
    <p:sldId id="501" r:id="rId8"/>
    <p:sldId id="495" r:id="rId9"/>
    <p:sldId id="520" r:id="rId10"/>
    <p:sldId id="523" r:id="rId11"/>
    <p:sldId id="521" r:id="rId12"/>
    <p:sldId id="522" r:id="rId13"/>
    <p:sldId id="524" r:id="rId14"/>
    <p:sldId id="484" r:id="rId15"/>
    <p:sldId id="505" r:id="rId16"/>
    <p:sldId id="503" r:id="rId17"/>
    <p:sldId id="525" r:id="rId18"/>
    <p:sldId id="509" r:id="rId19"/>
    <p:sldId id="482" r:id="rId20"/>
    <p:sldId id="510" r:id="rId21"/>
    <p:sldId id="483" r:id="rId22"/>
    <p:sldId id="511" r:id="rId23"/>
    <p:sldId id="506" r:id="rId24"/>
    <p:sldId id="516" r:id="rId25"/>
    <p:sldId id="515" r:id="rId26"/>
    <p:sldId id="507" r:id="rId27"/>
  </p:sldIdLst>
  <p:sldSz cx="9144000" cy="6858000" type="screen4x3"/>
  <p:notesSz cx="6794500" cy="99218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E7B"/>
    <a:srgbClr val="993300"/>
    <a:srgbClr val="66FF66"/>
    <a:srgbClr val="808000"/>
    <a:srgbClr val="669900"/>
    <a:srgbClr val="0099CC"/>
    <a:srgbClr val="336600"/>
    <a:srgbClr val="000099"/>
    <a:srgbClr val="FFFF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49" autoAdjust="0"/>
  </p:normalViewPr>
  <p:slideViewPr>
    <p:cSldViewPr snapToGrid="0">
      <p:cViewPr varScale="1">
        <p:scale>
          <a:sx n="85" d="100"/>
          <a:sy n="85" d="100"/>
        </p:scale>
        <p:origin x="66" y="14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-1596" y="-90"/>
      </p:cViewPr>
      <p:guideLst>
        <p:guide orient="horz" pos="3125"/>
        <p:guide pos="2140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Базова середня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Бідні</c:v>
                </c:pt>
                <c:pt idx="1">
                  <c:v>Нижче середнього</c:v>
                </c:pt>
                <c:pt idx="2">
                  <c:v>Середні</c:v>
                </c:pt>
                <c:pt idx="3">
                  <c:v>Вище середнього</c:v>
                </c:pt>
                <c:pt idx="4">
                  <c:v>Заможні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5.0999999999999996</c:v>
                </c:pt>
                <c:pt idx="1">
                  <c:v>1.8</c:v>
                </c:pt>
                <c:pt idx="2">
                  <c:v>0.8</c:v>
                </c:pt>
                <c:pt idx="3">
                  <c:v>1.1000000000000001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Повна середня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5.6681299352428487E-2"/>
                  <c:y val="-2.99181491266609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5.2206459929868401E-2"/>
                  <c:y val="-2.49317909388842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Бідні</c:v>
                </c:pt>
                <c:pt idx="1">
                  <c:v>Нижче середнього</c:v>
                </c:pt>
                <c:pt idx="2">
                  <c:v>Середні</c:v>
                </c:pt>
                <c:pt idx="3">
                  <c:v>Вище середнього</c:v>
                </c:pt>
                <c:pt idx="4">
                  <c:v>Заможні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16.100000000000001</c:v>
                </c:pt>
                <c:pt idx="1">
                  <c:v>10.5</c:v>
                </c:pt>
                <c:pt idx="2">
                  <c:v>7.6</c:v>
                </c:pt>
                <c:pt idx="3">
                  <c:v>4.3</c:v>
                </c:pt>
                <c:pt idx="4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Професійно-технічна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Бідні</c:v>
                </c:pt>
                <c:pt idx="1">
                  <c:v>Нижче середнього</c:v>
                </c:pt>
                <c:pt idx="2">
                  <c:v>Середні</c:v>
                </c:pt>
                <c:pt idx="3">
                  <c:v>Вище середнього</c:v>
                </c:pt>
                <c:pt idx="4">
                  <c:v>Заможні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35</c:v>
                </c:pt>
                <c:pt idx="1">
                  <c:v>31.9</c:v>
                </c:pt>
                <c:pt idx="2">
                  <c:v>26.6</c:v>
                </c:pt>
                <c:pt idx="3">
                  <c:v>25.8</c:v>
                </c:pt>
                <c:pt idx="4">
                  <c:v>23.9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Базова і неповна вища</c:v>
                </c:pt>
              </c:strCache>
            </c:strRef>
          </c:tx>
          <c:spPr>
            <a:solidFill>
              <a:srgbClr val="669900"/>
            </a:solidFill>
            <a:ln>
              <a:solidFill>
                <a:srgbClr val="66FF66"/>
              </a:solidFill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Бідні</c:v>
                </c:pt>
                <c:pt idx="1">
                  <c:v>Нижче середнього</c:v>
                </c:pt>
                <c:pt idx="2">
                  <c:v>Середні</c:v>
                </c:pt>
                <c:pt idx="3">
                  <c:v>Вище середнього</c:v>
                </c:pt>
                <c:pt idx="4">
                  <c:v>Заможні</c:v>
                </c:pt>
              </c:strCache>
            </c:str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19.399999999999999</c:v>
                </c:pt>
                <c:pt idx="1">
                  <c:v>22.2</c:v>
                </c:pt>
                <c:pt idx="2">
                  <c:v>18.2</c:v>
                </c:pt>
                <c:pt idx="3">
                  <c:v>13.2</c:v>
                </c:pt>
                <c:pt idx="4">
                  <c:v>36.6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Повна вища</c:v>
                </c:pt>
              </c:strCache>
            </c:strRef>
          </c:tx>
          <c:spPr>
            <a:solidFill>
              <a:srgbClr val="336600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Бідні</c:v>
                </c:pt>
                <c:pt idx="1">
                  <c:v>Нижче середнього</c:v>
                </c:pt>
                <c:pt idx="2">
                  <c:v>Середні</c:v>
                </c:pt>
                <c:pt idx="3">
                  <c:v>Вище середнього</c:v>
                </c:pt>
                <c:pt idx="4">
                  <c:v>Заможні</c:v>
                </c:pt>
              </c:strCache>
            </c:strRef>
          </c:cat>
          <c:val>
            <c:numRef>
              <c:f>Лист1!$F$2:$F$6</c:f>
              <c:numCache>
                <c:formatCode>General</c:formatCode>
                <c:ptCount val="5"/>
                <c:pt idx="0">
                  <c:v>24.4</c:v>
                </c:pt>
                <c:pt idx="1">
                  <c:v>32.200000000000003</c:v>
                </c:pt>
                <c:pt idx="2">
                  <c:v>45.5</c:v>
                </c:pt>
                <c:pt idx="3">
                  <c:v>53.5</c:v>
                </c:pt>
                <c:pt idx="4">
                  <c:v>15.6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Пілядипломна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Бідні</c:v>
                </c:pt>
                <c:pt idx="1">
                  <c:v>Нижче середнього</c:v>
                </c:pt>
                <c:pt idx="2">
                  <c:v>Середні</c:v>
                </c:pt>
                <c:pt idx="3">
                  <c:v>Вище середнього</c:v>
                </c:pt>
                <c:pt idx="4">
                  <c:v>Заможні</c:v>
                </c:pt>
              </c:strCache>
            </c:strRef>
          </c:cat>
          <c:val>
            <c:numRef>
              <c:f>Лист1!$G$2:$G$6</c:f>
              <c:numCache>
                <c:formatCode>General</c:formatCode>
                <c:ptCount val="5"/>
                <c:pt idx="0">
                  <c:v>0</c:v>
                </c:pt>
                <c:pt idx="1">
                  <c:v>1.4</c:v>
                </c:pt>
                <c:pt idx="2">
                  <c:v>1.3</c:v>
                </c:pt>
                <c:pt idx="3">
                  <c:v>2.1</c:v>
                </c:pt>
                <c:pt idx="4">
                  <c:v>23.9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73768240"/>
        <c:axId val="273770592"/>
      </c:barChart>
      <c:catAx>
        <c:axId val="273768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uk-UA"/>
          </a:p>
        </c:txPr>
        <c:crossAx val="273770592"/>
        <c:crosses val="autoZero"/>
        <c:auto val="1"/>
        <c:lblAlgn val="ctr"/>
        <c:lblOffset val="100"/>
        <c:noMultiLvlLbl val="0"/>
      </c:catAx>
      <c:valAx>
        <c:axId val="273770592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2737682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3691514670896119"/>
          <c:y val="3.1527329365448629E-2"/>
          <c:w val="0.25413517444591854"/>
          <c:h val="0.8970544757668881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базова середня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базова середня</c:v>
                </c:pt>
                <c:pt idx="1">
                  <c:v>повна середня</c:v>
                </c:pt>
                <c:pt idx="2">
                  <c:v>професійно-технічна</c:v>
                </c:pt>
                <c:pt idx="3">
                  <c:v>вища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0.8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повна середня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базова середня</c:v>
                </c:pt>
                <c:pt idx="1">
                  <c:v>повна середня</c:v>
                </c:pt>
                <c:pt idx="2">
                  <c:v>професійно-технічна</c:v>
                </c:pt>
                <c:pt idx="3">
                  <c:v>вища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6.5</c:v>
                </c:pt>
                <c:pt idx="1">
                  <c:v>1.2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професійно-технічна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</c:spPr>
          <c:invertIfNegative val="0"/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базова середня</c:v>
                </c:pt>
                <c:pt idx="1">
                  <c:v>повна середня</c:v>
                </c:pt>
                <c:pt idx="2">
                  <c:v>професійно-технічна</c:v>
                </c:pt>
                <c:pt idx="3">
                  <c:v>вища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26.9</c:v>
                </c:pt>
                <c:pt idx="1">
                  <c:v>14.7</c:v>
                </c:pt>
                <c:pt idx="2">
                  <c:v>48</c:v>
                </c:pt>
                <c:pt idx="3">
                  <c:v>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вища</c:v>
                </c:pt>
              </c:strCache>
            </c:strRef>
          </c:tx>
          <c:spPr>
            <a:solidFill>
              <a:srgbClr val="669900"/>
            </a:solidFill>
            <a:ln>
              <a:solidFill>
                <a:srgbClr val="00B050"/>
              </a:solidFill>
            </a:ln>
            <a:effectLst/>
          </c:spPr>
          <c:invertIfNegative val="0"/>
          <c:dLbls>
            <c:numFmt formatCode="#,##0.0" sourceLinked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базова середня</c:v>
                </c:pt>
                <c:pt idx="1">
                  <c:v>повна середня</c:v>
                </c:pt>
                <c:pt idx="2">
                  <c:v>професійно-технічна</c:v>
                </c:pt>
                <c:pt idx="3">
                  <c:v>вища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65.7</c:v>
                </c:pt>
                <c:pt idx="1">
                  <c:v>83.6</c:v>
                </c:pt>
                <c:pt idx="2">
                  <c:v>49.5</c:v>
                </c:pt>
                <c:pt idx="3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73769808"/>
        <c:axId val="273770200"/>
      </c:barChart>
      <c:catAx>
        <c:axId val="273769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273770200"/>
        <c:crosses val="autoZero"/>
        <c:auto val="1"/>
        <c:lblAlgn val="ctr"/>
        <c:lblOffset val="100"/>
        <c:noMultiLvlLbl val="0"/>
      </c:catAx>
      <c:valAx>
        <c:axId val="2737702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273769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Базова середня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Зайняті</c:v>
                </c:pt>
                <c:pt idx="1">
                  <c:v>Безробітні</c:v>
                </c:pt>
                <c:pt idx="2">
                  <c:v>Неактивні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0.9</c:v>
                </c:pt>
                <c:pt idx="1">
                  <c:v>2.8</c:v>
                </c:pt>
                <c:pt idx="2">
                  <c:v>4.3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Повна середня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Зайняті</c:v>
                </c:pt>
                <c:pt idx="1">
                  <c:v>Безробітні</c:v>
                </c:pt>
                <c:pt idx="2">
                  <c:v>Неактивні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7.4</c:v>
                </c:pt>
                <c:pt idx="1">
                  <c:v>14.6</c:v>
                </c:pt>
                <c:pt idx="2">
                  <c:v>15.3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Професійно-технічна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Зайняті</c:v>
                </c:pt>
                <c:pt idx="1">
                  <c:v>Безробітні</c:v>
                </c:pt>
                <c:pt idx="2">
                  <c:v>Неактивні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29.4</c:v>
                </c:pt>
                <c:pt idx="1">
                  <c:v>37.5</c:v>
                </c:pt>
                <c:pt idx="2">
                  <c:v>28.6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Базова і неповна вища</c:v>
                </c:pt>
              </c:strCache>
            </c:strRef>
          </c:tx>
          <c:spPr>
            <a:solidFill>
              <a:srgbClr val="669900"/>
            </a:solidFill>
            <a:ln>
              <a:solidFill>
                <a:srgbClr val="66FF66"/>
              </a:solidFill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Зайняті</c:v>
                </c:pt>
                <c:pt idx="1">
                  <c:v>Безробітні</c:v>
                </c:pt>
                <c:pt idx="2">
                  <c:v>Неактивні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20.2</c:v>
                </c:pt>
                <c:pt idx="1">
                  <c:v>19.100000000000001</c:v>
                </c:pt>
                <c:pt idx="2">
                  <c:v>19.5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Повна вища</c:v>
                </c:pt>
              </c:strCache>
            </c:strRef>
          </c:tx>
          <c:spPr>
            <a:solidFill>
              <a:srgbClr val="336600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Зайняті</c:v>
                </c:pt>
                <c:pt idx="1">
                  <c:v>Безробітні</c:v>
                </c:pt>
                <c:pt idx="2">
                  <c:v>Неактивні</c:v>
                </c:pt>
              </c:strCache>
            </c:str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40.799999999999997</c:v>
                </c:pt>
                <c:pt idx="1">
                  <c:v>23.2</c:v>
                </c:pt>
                <c:pt idx="2">
                  <c:v>32.1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Пілядипломна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Зайняті</c:v>
                </c:pt>
                <c:pt idx="1">
                  <c:v>Безробітні</c:v>
                </c:pt>
                <c:pt idx="2">
                  <c:v>Неактивні</c:v>
                </c:pt>
              </c:strCache>
            </c:strRef>
          </c:cat>
          <c:val>
            <c:numRef>
              <c:f>Лист1!$G$2:$G$4</c:f>
              <c:numCache>
                <c:formatCode>General</c:formatCode>
                <c:ptCount val="3"/>
                <c:pt idx="0">
                  <c:v>1.4</c:v>
                </c:pt>
                <c:pt idx="1">
                  <c:v>2.7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73758832"/>
        <c:axId val="273763144"/>
      </c:barChart>
      <c:catAx>
        <c:axId val="273758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uk-UA"/>
          </a:p>
        </c:txPr>
        <c:crossAx val="273763144"/>
        <c:crosses val="autoZero"/>
        <c:auto val="1"/>
        <c:lblAlgn val="ctr"/>
        <c:lblOffset val="100"/>
        <c:noMultiLvlLbl val="0"/>
      </c:catAx>
      <c:valAx>
        <c:axId val="273763144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273758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3691514670896119"/>
          <c:y val="3.1527329365448629E-2"/>
          <c:w val="0.25413517444591854"/>
          <c:h val="0.8970544757668881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 30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базова середня</c:v>
                </c:pt>
                <c:pt idx="1">
                  <c:v>повна середня</c:v>
                </c:pt>
                <c:pt idx="2">
                  <c:v>професійно-технічна</c:v>
                </c:pt>
                <c:pt idx="3">
                  <c:v>базова і неповна вища</c:v>
                </c:pt>
                <c:pt idx="4">
                  <c:v>повна вища</c:v>
                </c:pt>
                <c:pt idx="5">
                  <c:v>післядипломна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27.6</c:v>
                </c:pt>
                <c:pt idx="1">
                  <c:v>18.899999999999999</c:v>
                </c:pt>
                <c:pt idx="2">
                  <c:v>14.3</c:v>
                </c:pt>
                <c:pt idx="3">
                  <c:v>14.6</c:v>
                </c:pt>
                <c:pt idx="4">
                  <c:v>22.2</c:v>
                </c:pt>
                <c:pt idx="5">
                  <c:v>38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30-39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52738788086270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9785673069578877E-3"/>
                  <c:y val="5.2934687511887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9892836534789438E-3"/>
                  <c:y val="-7.0904180455703904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9785673069578877E-3"/>
                  <c:y val="-5.46806649168853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0960580111866038E-16"/>
                  <c:y val="-1.5622503708776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.0" sourceLinked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базова середня</c:v>
                </c:pt>
                <c:pt idx="1">
                  <c:v>повна середня</c:v>
                </c:pt>
                <c:pt idx="2">
                  <c:v>професійно-технічна</c:v>
                </c:pt>
                <c:pt idx="3">
                  <c:v>базова і неповна вища</c:v>
                </c:pt>
                <c:pt idx="4">
                  <c:v>повна вища</c:v>
                </c:pt>
                <c:pt idx="5">
                  <c:v>післядипломна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8</c:v>
                </c:pt>
                <c:pt idx="1">
                  <c:v>11.7</c:v>
                </c:pt>
                <c:pt idx="2">
                  <c:v>8.1999999999999993</c:v>
                </c:pt>
                <c:pt idx="3">
                  <c:v>14.4</c:v>
                </c:pt>
                <c:pt idx="4">
                  <c:v>8.5</c:v>
                </c:pt>
                <c:pt idx="5">
                  <c:v>19.100000000000001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40-49</c:v>
                </c:pt>
              </c:strCache>
            </c:strRef>
          </c:tx>
          <c:spPr>
            <a:solidFill>
              <a:srgbClr val="336600"/>
            </a:solidFill>
            <a:ln>
              <a:solidFill>
                <a:srgbClr val="336600"/>
              </a:solidFill>
            </a:ln>
            <a:effectLst/>
          </c:spPr>
          <c:invertIfNegative val="0"/>
          <c:dLbls>
            <c:numFmt formatCode="#,##0.0" sourceLinked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базова середня</c:v>
                </c:pt>
                <c:pt idx="1">
                  <c:v>повна середня</c:v>
                </c:pt>
                <c:pt idx="2">
                  <c:v>професійно-технічна</c:v>
                </c:pt>
                <c:pt idx="3">
                  <c:v>базова і неповна вища</c:v>
                </c:pt>
                <c:pt idx="4">
                  <c:v>повна вища</c:v>
                </c:pt>
                <c:pt idx="5">
                  <c:v>післядипломна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52.8</c:v>
                </c:pt>
                <c:pt idx="1">
                  <c:v>27.5</c:v>
                </c:pt>
                <c:pt idx="2">
                  <c:v>43</c:v>
                </c:pt>
                <c:pt idx="3">
                  <c:v>47.2</c:v>
                </c:pt>
                <c:pt idx="4">
                  <c:v>50.6</c:v>
                </c:pt>
                <c:pt idx="5">
                  <c:v>42.9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50+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  <a:effectLst/>
          </c:spPr>
          <c:invertIfNegative val="0"/>
          <c:dLbls>
            <c:numFmt formatCode="#,##0.0" sourceLinked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базова середня</c:v>
                </c:pt>
                <c:pt idx="1">
                  <c:v>повна середня</c:v>
                </c:pt>
                <c:pt idx="2">
                  <c:v>професійно-технічна</c:v>
                </c:pt>
                <c:pt idx="3">
                  <c:v>базова і неповна вища</c:v>
                </c:pt>
                <c:pt idx="4">
                  <c:v>повна вища</c:v>
                </c:pt>
                <c:pt idx="5">
                  <c:v>післядипломна</c:v>
                </c:pt>
              </c:strCache>
            </c:strRef>
          </c:cat>
          <c:val>
            <c:numRef>
              <c:f>Лист1!$E$2:$E$7</c:f>
              <c:numCache>
                <c:formatCode>General</c:formatCode>
                <c:ptCount val="6"/>
                <c:pt idx="0">
                  <c:v>11.6</c:v>
                </c:pt>
                <c:pt idx="1">
                  <c:v>41.9</c:v>
                </c:pt>
                <c:pt idx="2">
                  <c:v>34.5</c:v>
                </c:pt>
                <c:pt idx="3">
                  <c:v>23.9</c:v>
                </c:pt>
                <c:pt idx="4">
                  <c:v>18.7</c:v>
                </c:pt>
                <c:pt idx="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73767456"/>
        <c:axId val="177736496"/>
      </c:barChart>
      <c:catAx>
        <c:axId val="273767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177736496"/>
        <c:crosses val="autoZero"/>
        <c:auto val="1"/>
        <c:lblAlgn val="ctr"/>
        <c:lblOffset val="100"/>
        <c:noMultiLvlLbl val="0"/>
      </c:catAx>
      <c:valAx>
        <c:axId val="177736496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273767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Лист1!$A$2:$A$10</c:f>
              <c:strCache>
                <c:ptCount val="9"/>
                <c:pt idx="0">
                  <c:v>вища освіта</c:v>
                </c:pt>
                <c:pt idx="1">
                  <c:v>професійно-технічна освіта</c:v>
                </c:pt>
                <c:pt idx="2">
                  <c:v>повна середня освіта</c:v>
                </c:pt>
                <c:pt idx="3">
                  <c:v>базова середня освіта</c:v>
                </c:pt>
                <c:pt idx="4">
                  <c:v>обласний центр</c:v>
                </c:pt>
                <c:pt idx="5">
                  <c:v>інше місто</c:v>
                </c:pt>
                <c:pt idx="6">
                  <c:v>село</c:v>
                </c:pt>
                <c:pt idx="7">
                  <c:v>жінки</c:v>
                </c:pt>
                <c:pt idx="8">
                  <c:v>чоловіки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68.400000000000006</c:v>
                </c:pt>
                <c:pt idx="1">
                  <c:v>71.3</c:v>
                </c:pt>
                <c:pt idx="2">
                  <c:v>73.5</c:v>
                </c:pt>
                <c:pt idx="3">
                  <c:v>62.7</c:v>
                </c:pt>
                <c:pt idx="4">
                  <c:v>77.7</c:v>
                </c:pt>
                <c:pt idx="5">
                  <c:v>70.5</c:v>
                </c:pt>
                <c:pt idx="6">
                  <c:v>59.1</c:v>
                </c:pt>
                <c:pt idx="7">
                  <c:v>58.6</c:v>
                </c:pt>
                <c:pt idx="8">
                  <c:v>77.2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77725520"/>
        <c:axId val="177733752"/>
      </c:barChart>
      <c:catAx>
        <c:axId val="1777255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177733752"/>
        <c:crosses val="autoZero"/>
        <c:auto val="1"/>
        <c:lblAlgn val="ctr"/>
        <c:lblOffset val="100"/>
        <c:noMultiLvlLbl val="0"/>
      </c:catAx>
      <c:valAx>
        <c:axId val="1777337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7725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explosion val="2"/>
            <c:spPr>
              <a:solidFill>
                <a:srgbClr val="808000"/>
              </a:solidFill>
              <a:ln w="19050">
                <a:solidFill>
                  <a:srgbClr val="808000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66FF66"/>
              </a:solidFill>
              <a:ln w="19050">
                <a:solidFill>
                  <a:srgbClr val="66FF66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solidFill>
                  <a:schemeClr val="accent1">
                    <a:lumMod val="75000"/>
                  </a:schemeClr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  <a:effectLst/>
            </c:spPr>
          </c:dPt>
          <c:dPt>
            <c:idx val="5"/>
            <c:bubble3D val="0"/>
            <c:spPr>
              <a:solidFill>
                <a:srgbClr val="FDEE7B"/>
              </a:solidFill>
              <a:ln w="19050">
                <a:solidFill>
                  <a:srgbClr val="FFC000"/>
                </a:solidFill>
              </a:ln>
              <a:effectLst/>
            </c:spPr>
          </c:dPt>
          <c:dPt>
            <c:idx val="6"/>
            <c:bubble3D val="0"/>
            <c:spPr>
              <a:solidFill>
                <a:srgbClr val="993300"/>
              </a:solidFill>
              <a:ln w="19050">
                <a:solidFill>
                  <a:srgbClr val="993300"/>
                </a:solidFill>
              </a:ln>
              <a:effectLst/>
            </c:spPr>
          </c:dPt>
          <c:dPt>
            <c:idx val="7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bg1">
                    <a:lumMod val="75000"/>
                  </a:scheme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7.1178307572664412E-2"/>
                  <c:y val="-0.16827092930278045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25202002527461848"/>
                  <c:y val="-8.8931350079540328E-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7.4003718285214348E-2"/>
                  <c:y val="0.1070309235846603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7.6914370078740163E-2"/>
                  <c:y val="2.2713398231492391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14059984689413824"/>
                  <c:y val="-1.758830109746809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10388020073879654"/>
                  <c:y val="-0.1405979235800204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2.1542237775833549E-2"/>
                  <c:y val="-7.8210758682737802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.1850071084864392"/>
                  <c:y val="2.1277239783003087E-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самостійно</c:v>
                </c:pt>
                <c:pt idx="1">
                  <c:v>вплив батьків, родичів</c:v>
                </c:pt>
                <c:pt idx="2">
                  <c:v>вплив подружжя</c:v>
                </c:pt>
                <c:pt idx="3">
                  <c:v>вплив знайомих</c:v>
                </c:pt>
                <c:pt idx="4">
                  <c:v>вплив школи</c:v>
                </c:pt>
                <c:pt idx="5">
                  <c:v>профорієнтація</c:v>
                </c:pt>
                <c:pt idx="6">
                  <c:v>випадково</c:v>
                </c:pt>
                <c:pt idx="7">
                  <c:v>інше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40.1</c:v>
                </c:pt>
                <c:pt idx="1">
                  <c:v>23.3</c:v>
                </c:pt>
                <c:pt idx="2">
                  <c:v>1.2</c:v>
                </c:pt>
                <c:pt idx="3">
                  <c:v>10.199999999999999</c:v>
                </c:pt>
                <c:pt idx="4">
                  <c:v>4.7</c:v>
                </c:pt>
                <c:pt idx="5">
                  <c:v>4</c:v>
                </c:pt>
                <c:pt idx="6">
                  <c:v>14.5</c:v>
                </c:pt>
                <c:pt idx="7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занадто складна професія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Лист1!$A$2:$A$4</c:f>
              <c:strCache>
                <c:ptCount val="3"/>
                <c:pt idx="0">
                  <c:v>Начаються</c:v>
                </c:pt>
                <c:pt idx="1">
                  <c:v>Здобули освіту</c:v>
                </c:pt>
                <c:pt idx="2">
                  <c:v>Припинили навчання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3.3</c:v>
                </c:pt>
                <c:pt idx="1">
                  <c:v>1.1000000000000001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важко знайти роботу</c:v>
                </c:pt>
              </c:strCache>
            </c:strRef>
          </c:tx>
          <c:spPr>
            <a:solidFill>
              <a:srgbClr val="7030A0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numFmt formatCode="#,##0.0" sourceLinked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Начаються</c:v>
                </c:pt>
                <c:pt idx="1">
                  <c:v>Здобули освіту</c:v>
                </c:pt>
                <c:pt idx="2">
                  <c:v>Припинили навчання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11.9</c:v>
                </c:pt>
                <c:pt idx="1">
                  <c:v>33.200000000000003</c:v>
                </c:pt>
                <c:pt idx="2">
                  <c:v>23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занизька зарплата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</c:spPr>
          <c:invertIfNegative val="0"/>
          <c:dLbls>
            <c:numFmt formatCode="#,##0.0" sourceLinked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Начаються</c:v>
                </c:pt>
                <c:pt idx="1">
                  <c:v>Здобули освіту</c:v>
                </c:pt>
                <c:pt idx="2">
                  <c:v>Припинили навчання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9.6999999999999993</c:v>
                </c:pt>
                <c:pt idx="1">
                  <c:v>22</c:v>
                </c:pt>
                <c:pt idx="2">
                  <c:v>15.8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поганий імідж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Лист1!$A$2:$A$4</c:f>
              <c:strCache>
                <c:ptCount val="3"/>
                <c:pt idx="0">
                  <c:v>Начаються</c:v>
                </c:pt>
                <c:pt idx="1">
                  <c:v>Здобули освіту</c:v>
                </c:pt>
                <c:pt idx="2">
                  <c:v>Припинили навчання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0</c:v>
                </c:pt>
                <c:pt idx="1">
                  <c:v>2</c:v>
                </c:pt>
                <c:pt idx="2">
                  <c:v>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завелика відстань до НЗ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Лист1!$A$2:$A$4</c:f>
              <c:strCache>
                <c:ptCount val="3"/>
                <c:pt idx="0">
                  <c:v>Начаються</c:v>
                </c:pt>
                <c:pt idx="1">
                  <c:v>Здобули освіту</c:v>
                </c:pt>
                <c:pt idx="2">
                  <c:v>Припинили навчання</c:v>
                </c:pt>
              </c:strCache>
            </c:str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1.5</c:v>
                </c:pt>
                <c:pt idx="1">
                  <c:v>0.5</c:v>
                </c:pt>
                <c:pt idx="2">
                  <c:v>0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фінансово недоступна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B0F0"/>
              </a:solidFill>
            </a:ln>
            <a:effectLst/>
          </c:spPr>
          <c:invertIfNegative val="0"/>
          <c:dLbls>
            <c:dLbl>
              <c:idx val="1"/>
              <c:layout>
                <c:manualLayout>
                  <c:x val="0.10802469135802469"/>
                  <c:y val="5.6120653217889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Начаються</c:v>
                </c:pt>
                <c:pt idx="1">
                  <c:v>Здобули освіту</c:v>
                </c:pt>
                <c:pt idx="2">
                  <c:v>Припинили навчання</c:v>
                </c:pt>
              </c:strCache>
            </c:strRef>
          </c:cat>
          <c:val>
            <c:numRef>
              <c:f>Лист1!$G$2:$G$4</c:f>
              <c:numCache>
                <c:formatCode>General</c:formatCode>
                <c:ptCount val="3"/>
                <c:pt idx="0">
                  <c:v>5.7</c:v>
                </c:pt>
                <c:pt idx="1">
                  <c:v>3.5</c:v>
                </c:pt>
                <c:pt idx="2">
                  <c:v>8.6999999999999993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вплив родичів</c:v>
                </c:pt>
              </c:strCache>
            </c:strRef>
          </c:tx>
          <c:spPr>
            <a:solidFill>
              <a:srgbClr val="808000"/>
            </a:solidFill>
            <a:ln>
              <a:solidFill>
                <a:srgbClr val="808000"/>
              </a:solidFill>
            </a:ln>
            <a:effectLst/>
          </c:spPr>
          <c:invertIfNegative val="0"/>
          <c:dLbls>
            <c:dLbl>
              <c:idx val="2"/>
              <c:layout>
                <c:manualLayout>
                  <c:x val="0.12654320987654322"/>
                  <c:y val="-3.92844572525228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Начаються</c:v>
                </c:pt>
                <c:pt idx="1">
                  <c:v>Здобули освіту</c:v>
                </c:pt>
                <c:pt idx="2">
                  <c:v>Припинили навчання</c:v>
                </c:pt>
              </c:strCache>
            </c:strRef>
          </c:cat>
          <c:val>
            <c:numRef>
              <c:f>Лист1!$H$2:$H$4</c:f>
              <c:numCache>
                <c:formatCode>General</c:formatCode>
                <c:ptCount val="3"/>
                <c:pt idx="0">
                  <c:v>15.8</c:v>
                </c:pt>
                <c:pt idx="1">
                  <c:v>9</c:v>
                </c:pt>
                <c:pt idx="2">
                  <c:v>2.2000000000000002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випадковий вибір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Начаються</c:v>
                </c:pt>
                <c:pt idx="1">
                  <c:v>Здобули освіту</c:v>
                </c:pt>
                <c:pt idx="2">
                  <c:v>Припинили навчання</c:v>
                </c:pt>
              </c:strCache>
            </c:strRef>
          </c:cat>
          <c:val>
            <c:numRef>
              <c:f>Лист1!$I$2:$I$4</c:f>
              <c:numCache>
                <c:formatCode>General</c:formatCode>
                <c:ptCount val="3"/>
                <c:pt idx="0">
                  <c:v>16.5</c:v>
                </c:pt>
                <c:pt idx="1">
                  <c:v>20.5</c:v>
                </c:pt>
                <c:pt idx="2">
                  <c:v>26.5</c:v>
                </c:pt>
              </c:numCache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інше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Начаються</c:v>
                </c:pt>
                <c:pt idx="1">
                  <c:v>Здобули освіту</c:v>
                </c:pt>
                <c:pt idx="2">
                  <c:v>Припинили навчання</c:v>
                </c:pt>
              </c:strCache>
            </c:strRef>
          </c:cat>
          <c:val>
            <c:numRef>
              <c:f>Лист1!$J$2:$J$4</c:f>
              <c:numCache>
                <c:formatCode>General</c:formatCode>
                <c:ptCount val="3"/>
                <c:pt idx="0">
                  <c:v>20.6</c:v>
                </c:pt>
                <c:pt idx="1">
                  <c:v>16.100000000000001</c:v>
                </c:pt>
                <c:pt idx="2">
                  <c:v>21.2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7731400"/>
        <c:axId val="177734144"/>
      </c:barChart>
      <c:catAx>
        <c:axId val="177731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177734144"/>
        <c:crosses val="autoZero"/>
        <c:auto val="1"/>
        <c:lblAlgn val="ctr"/>
        <c:lblOffset val="100"/>
        <c:noMultiLvlLbl val="0"/>
      </c:catAx>
      <c:valAx>
        <c:axId val="177734144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177731400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l" defTabSz="915988" eaLnBrk="1" hangingPunct="1">
              <a:defRPr sz="1200" b="0">
                <a:latin typeface="Times New Roman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defTabSz="915988" eaLnBrk="1" hangingPunct="1">
              <a:defRPr sz="1200" b="0">
                <a:latin typeface="Times New Roman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4988"/>
            <a:ext cx="2944813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l" defTabSz="915988" eaLnBrk="1" hangingPunct="1">
              <a:defRPr sz="1200" b="0">
                <a:latin typeface="Times New Roman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4988"/>
            <a:ext cx="2944812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defTabSz="915988" eaLnBrk="1" hangingPunct="1">
              <a:defRPr sz="1200">
                <a:latin typeface="Times New Roman" pitchFamily="18" charset="0"/>
                <a:ea typeface="ＭＳ Ｐゴシック" charset="-128"/>
              </a:defRPr>
            </a:lvl1pPr>
          </a:lstStyle>
          <a:p>
            <a:pPr>
              <a:defRPr/>
            </a:pPr>
            <a:fld id="{C035B152-907C-4674-B335-DAB6BB1622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0685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l" defTabSz="915988" eaLnBrk="1" hangingPunct="1">
              <a:defRPr sz="1200" b="0">
                <a:latin typeface="Times New Roman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defTabSz="915988" eaLnBrk="1" hangingPunct="1">
              <a:defRPr sz="1200" b="0">
                <a:latin typeface="Times New Roman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7713"/>
            <a:ext cx="4953000" cy="37147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0113"/>
            <a:ext cx="4981575" cy="44656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Click to edit Master text styles</a:t>
            </a:r>
          </a:p>
          <a:p>
            <a:pPr lvl="1"/>
            <a:r>
              <a:rPr lang="ru-RU" noProof="0"/>
              <a:t>Second level</a:t>
            </a:r>
          </a:p>
          <a:p>
            <a:pPr lvl="2"/>
            <a:r>
              <a:rPr lang="ru-RU" noProof="0"/>
              <a:t>Third level</a:t>
            </a:r>
          </a:p>
          <a:p>
            <a:pPr lvl="3"/>
            <a:r>
              <a:rPr lang="ru-RU" noProof="0"/>
              <a:t>Fourth level</a:t>
            </a:r>
          </a:p>
          <a:p>
            <a:pPr lvl="4"/>
            <a:r>
              <a:rPr lang="ru-RU" noProof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4988"/>
            <a:ext cx="2944813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l" defTabSz="915988" eaLnBrk="1" hangingPunct="1">
              <a:defRPr sz="1200" b="0">
                <a:latin typeface="Times New Roman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4988"/>
            <a:ext cx="2944812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defTabSz="915988" eaLnBrk="1" hangingPunct="1">
              <a:defRPr sz="1200">
                <a:latin typeface="Times New Roman" pitchFamily="18" charset="0"/>
                <a:ea typeface="ＭＳ Ｐゴシック" charset="-128"/>
              </a:defRPr>
            </a:lvl1pPr>
          </a:lstStyle>
          <a:p>
            <a:pPr>
              <a:defRPr/>
            </a:pPr>
            <a:fld id="{950F37D4-185F-4B48-B624-E4993F7F39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7093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MS PGothic" panose="020B0600070205080204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MS PGothic" panose="020B0600070205080204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MS PGothic" panose="020B0600070205080204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MS PGothic" panose="020B0600070205080204" pitchFamily="34" charset="-128"/>
        <a:cs typeface="MS PGothic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uk-UA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193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F84AA6-7CEC-498A-934E-25CE0FD701A8}" type="datetimeFigureOut">
              <a:rPr lang="ru-RU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0FF9F4-62D2-41D9-8AAE-98C25DB9B1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759967"/>
      </p:ext>
    </p:extLst>
  </p:cSld>
  <p:clrMapOvr>
    <a:masterClrMapping/>
  </p:clrMapOvr>
  <p:transition spd="med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D94EB-2133-44E4-BD55-F841F24E2912}" type="datetimeFigureOut">
              <a:rPr lang="ru-RU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E211BA-D7BF-4760-963F-D7A00354DD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674148"/>
      </p:ext>
    </p:extLst>
  </p:cSld>
  <p:clrMapOvr>
    <a:masterClrMapping/>
  </p:clrMapOvr>
  <p:transition spd="med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98A4C-2A4E-44BA-AD85-BC899C725A0F}" type="datetimeFigureOut">
              <a:rPr lang="ru-RU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A4066-D404-4818-8D61-72B9C9073E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651212"/>
      </p:ext>
    </p:extLst>
  </p:cSld>
  <p:clrMapOvr>
    <a:masterClrMapping/>
  </p:clrMapOvr>
  <p:transition spd="med"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EF540D-48BC-4407-B4C9-49581CB8D29C}" type="datetimeFigureOut">
              <a:rPr lang="ru-RU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AD195D-12F6-475E-8434-86490A3817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12082"/>
      </p:ext>
    </p:extLst>
  </p:cSld>
  <p:clrMapOvr>
    <a:masterClrMapping/>
  </p:clrMapOvr>
  <p:transition spd="med"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B7576-027E-4A36-996B-D759B1617B99}" type="datetimeFigureOut">
              <a:rPr lang="ru-RU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0A942-F301-483C-AC42-D6BFC1676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317452"/>
      </p:ext>
    </p:extLst>
  </p:cSld>
  <p:clrMapOvr>
    <a:masterClrMapping/>
  </p:clrMapOvr>
  <p:transition spd="med"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9C1E1-7888-4C4C-B20C-9F356BF5F99C}" type="datetimeFigureOut">
              <a:rPr lang="ru-RU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6717C1-924B-4584-8A7F-37B5651EE1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951108"/>
      </p:ext>
    </p:extLst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46311-7AC6-4139-AFE9-7F6B75439D44}" type="datetimeFigureOut">
              <a:rPr lang="ru-RU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49ADC-DD34-44D8-A9AB-4D31B68F20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695626"/>
      </p:ext>
    </p:extLst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D109A2-9EDD-43FE-8CBA-877768011828}" type="datetimeFigureOut">
              <a:rPr lang="ru-RU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F7C3F5-0BCF-43D6-A71B-B7B724F10C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476328"/>
      </p:ext>
    </p:extLst>
  </p:cSld>
  <p:clrMapOvr>
    <a:masterClrMapping/>
  </p:clrMapOvr>
  <p:transition spd="med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D92F0-8625-46E4-9C08-36E60831EDDE}" type="datetimeFigureOut">
              <a:rPr lang="ru-RU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459A40-BF69-4C56-BAAD-6C66A0B036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463040"/>
      </p:ext>
    </p:extLst>
  </p:cSld>
  <p:clrMapOvr>
    <a:masterClrMapping/>
  </p:clrMapOvr>
  <p:transition spd="med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43C9C5-63CF-4619-8B38-5D7C8EE6FFC2}" type="datetimeFigureOut">
              <a:rPr lang="ru-RU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BE8BD-0EC4-42C1-A91A-5FEDF3BE3C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095289"/>
      </p:ext>
    </p:extLst>
  </p:cSld>
  <p:clrMapOvr>
    <a:masterClrMapping/>
  </p:clrMapOvr>
  <p:transition spd="med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758B7-419B-4CDA-8325-6F585CC0D67F}" type="datetimeFigureOut">
              <a:rPr lang="ru-RU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53DC32-8F3F-4EB7-85C8-272D783F59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266921"/>
      </p:ext>
    </p:extLst>
  </p:cSld>
  <p:clrMapOvr>
    <a:masterClrMapping/>
  </p:clrMapOvr>
  <p:transition spd="med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80580C-002A-4B40-B67A-769893CE53AA}" type="datetimeFigureOut">
              <a:rPr lang="ru-RU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66D107-373C-4854-9D34-D17C657A59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003142"/>
      </p:ext>
    </p:extLst>
  </p:cSld>
  <p:clrMapOvr>
    <a:masterClrMapping/>
  </p:clrMapOvr>
  <p:transition spd="med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77A06-92A7-49E0-B2A3-6821A85C0BA3}" type="datetimeFigureOut">
              <a:rPr lang="ru-RU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E7379-DDCA-4733-968E-D4C4A39D78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250387"/>
      </p:ext>
    </p:extLst>
  </p:cSld>
  <p:clrMapOvr>
    <a:masterClrMapping/>
  </p:clrMapOvr>
  <p:transition spd="med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1B9AC1-5FB9-4E1C-9C38-8295B83E30AD}" type="datetimeFigureOut">
              <a:rPr lang="ru-RU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FC3A03-2E3D-447D-AA9C-89AB41C711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475794"/>
      </p:ext>
    </p:extLst>
  </p:cSld>
  <p:clrMapOvr>
    <a:masterClrMapping/>
  </p:clrMapOvr>
  <p:transition spd="med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4F830656-7C46-4498-9B6E-56EA7306B085}" type="datetimeFigureOut">
              <a:rPr lang="ru-RU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53BACA9A-DA1D-4C4F-A692-A4FC272593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1" name="Group 15"/>
          <p:cNvGrpSpPr>
            <a:grpSpLocks/>
          </p:cNvGrpSpPr>
          <p:nvPr userDrawn="1"/>
        </p:nvGrpSpPr>
        <p:grpSpPr bwMode="auto">
          <a:xfrm>
            <a:off x="892175" y="206375"/>
            <a:ext cx="7342188" cy="387350"/>
            <a:chOff x="720" y="96"/>
            <a:chExt cx="5040" cy="244"/>
          </a:xfrm>
        </p:grpSpPr>
        <p:sp>
          <p:nvSpPr>
            <p:cNvPr id="1034" name="Rectangle 16"/>
            <p:cNvSpPr>
              <a:spLocks noChangeArrowheads="1"/>
            </p:cNvSpPr>
            <p:nvPr/>
          </p:nvSpPr>
          <p:spPr bwMode="auto">
            <a:xfrm>
              <a:off x="720" y="96"/>
              <a:ext cx="5028" cy="2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ru-RU" sz="1600" b="1" smtClean="0">
                <a:latin typeface="Times New Roman" pitchFamily="18" charset="0"/>
              </a:endParaRPr>
            </a:p>
          </p:txBody>
        </p:sp>
        <p:sp>
          <p:nvSpPr>
            <p:cNvPr id="1035" name="Rectangle 17"/>
            <p:cNvSpPr>
              <a:spLocks noChangeArrowheads="1"/>
            </p:cNvSpPr>
            <p:nvPr/>
          </p:nvSpPr>
          <p:spPr bwMode="auto">
            <a:xfrm>
              <a:off x="732" y="96"/>
              <a:ext cx="5028" cy="7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ru-RU" sz="1600" b="1" smtClean="0">
                <a:latin typeface="Times New Roman" pitchFamily="18" charset="0"/>
              </a:endParaRPr>
            </a:p>
          </p:txBody>
        </p:sp>
        <p:sp>
          <p:nvSpPr>
            <p:cNvPr id="1036" name="Freeform 18"/>
            <p:cNvSpPr>
              <a:spLocks/>
            </p:cNvSpPr>
            <p:nvPr/>
          </p:nvSpPr>
          <p:spPr bwMode="auto">
            <a:xfrm>
              <a:off x="819" y="126"/>
              <a:ext cx="2444" cy="63"/>
            </a:xfrm>
            <a:custGeom>
              <a:avLst/>
              <a:gdLst>
                <a:gd name="T0" fmla="*/ 2387 w 2444"/>
                <a:gd name="T1" fmla="*/ 12 h 63"/>
                <a:gd name="T2" fmla="*/ 2279 w 2444"/>
                <a:gd name="T3" fmla="*/ 38 h 63"/>
                <a:gd name="T4" fmla="*/ 2193 w 2444"/>
                <a:gd name="T5" fmla="*/ 16 h 63"/>
                <a:gd name="T6" fmla="*/ 2113 w 2444"/>
                <a:gd name="T7" fmla="*/ 2 h 63"/>
                <a:gd name="T8" fmla="*/ 2023 w 2444"/>
                <a:gd name="T9" fmla="*/ 29 h 63"/>
                <a:gd name="T10" fmla="*/ 1928 w 2444"/>
                <a:gd name="T11" fmla="*/ 33 h 63"/>
                <a:gd name="T12" fmla="*/ 1847 w 2444"/>
                <a:gd name="T13" fmla="*/ 6 h 63"/>
                <a:gd name="T14" fmla="*/ 1788 w 2444"/>
                <a:gd name="T15" fmla="*/ 5 h 63"/>
                <a:gd name="T16" fmla="*/ 1724 w 2444"/>
                <a:gd name="T17" fmla="*/ 26 h 63"/>
                <a:gd name="T18" fmla="*/ 1654 w 2444"/>
                <a:gd name="T19" fmla="*/ 40 h 63"/>
                <a:gd name="T20" fmla="*/ 1568 w 2444"/>
                <a:gd name="T21" fmla="*/ 17 h 63"/>
                <a:gd name="T22" fmla="*/ 1505 w 2444"/>
                <a:gd name="T23" fmla="*/ 2 h 63"/>
                <a:gd name="T24" fmla="*/ 1441 w 2444"/>
                <a:gd name="T25" fmla="*/ 16 h 63"/>
                <a:gd name="T26" fmla="*/ 1339 w 2444"/>
                <a:gd name="T27" fmla="*/ 40 h 63"/>
                <a:gd name="T28" fmla="*/ 1253 w 2444"/>
                <a:gd name="T29" fmla="*/ 20 h 63"/>
                <a:gd name="T30" fmla="*/ 1188 w 2444"/>
                <a:gd name="T31" fmla="*/ 2 h 63"/>
                <a:gd name="T32" fmla="*/ 1103 w 2444"/>
                <a:gd name="T33" fmla="*/ 24 h 63"/>
                <a:gd name="T34" fmla="*/ 1003 w 2444"/>
                <a:gd name="T35" fmla="*/ 40 h 63"/>
                <a:gd name="T36" fmla="*/ 920 w 2444"/>
                <a:gd name="T37" fmla="*/ 12 h 63"/>
                <a:gd name="T38" fmla="*/ 858 w 2444"/>
                <a:gd name="T39" fmla="*/ 5 h 63"/>
                <a:gd name="T40" fmla="*/ 765 w 2444"/>
                <a:gd name="T41" fmla="*/ 32 h 63"/>
                <a:gd name="T42" fmla="*/ 669 w 2444"/>
                <a:gd name="T43" fmla="*/ 36 h 63"/>
                <a:gd name="T44" fmla="*/ 587 w 2444"/>
                <a:gd name="T45" fmla="*/ 8 h 63"/>
                <a:gd name="T46" fmla="*/ 544 w 2444"/>
                <a:gd name="T47" fmla="*/ 5 h 63"/>
                <a:gd name="T48" fmla="*/ 450 w 2444"/>
                <a:gd name="T49" fmla="*/ 33 h 63"/>
                <a:gd name="T50" fmla="*/ 353 w 2444"/>
                <a:gd name="T51" fmla="*/ 37 h 63"/>
                <a:gd name="T52" fmla="*/ 271 w 2444"/>
                <a:gd name="T53" fmla="*/ 10 h 63"/>
                <a:gd name="T54" fmla="*/ 190 w 2444"/>
                <a:gd name="T55" fmla="*/ 16 h 63"/>
                <a:gd name="T56" fmla="*/ 90 w 2444"/>
                <a:gd name="T57" fmla="*/ 42 h 63"/>
                <a:gd name="T58" fmla="*/ 0 w 2444"/>
                <a:gd name="T59" fmla="*/ 24 h 63"/>
                <a:gd name="T60" fmla="*/ 48 w 2444"/>
                <a:gd name="T61" fmla="*/ 59 h 63"/>
                <a:gd name="T62" fmla="*/ 147 w 2444"/>
                <a:gd name="T63" fmla="*/ 50 h 63"/>
                <a:gd name="T64" fmla="*/ 235 w 2444"/>
                <a:gd name="T65" fmla="*/ 25 h 63"/>
                <a:gd name="T66" fmla="*/ 316 w 2444"/>
                <a:gd name="T67" fmla="*/ 42 h 63"/>
                <a:gd name="T68" fmla="*/ 405 w 2444"/>
                <a:gd name="T69" fmla="*/ 60 h 63"/>
                <a:gd name="T70" fmla="*/ 504 w 2444"/>
                <a:gd name="T71" fmla="*/ 34 h 63"/>
                <a:gd name="T72" fmla="*/ 559 w 2444"/>
                <a:gd name="T73" fmla="*/ 24 h 63"/>
                <a:gd name="T74" fmla="*/ 633 w 2444"/>
                <a:gd name="T75" fmla="*/ 44 h 63"/>
                <a:gd name="T76" fmla="*/ 721 w 2444"/>
                <a:gd name="T77" fmla="*/ 60 h 63"/>
                <a:gd name="T78" fmla="*/ 821 w 2444"/>
                <a:gd name="T79" fmla="*/ 35 h 63"/>
                <a:gd name="T80" fmla="*/ 901 w 2444"/>
                <a:gd name="T81" fmla="*/ 26 h 63"/>
                <a:gd name="T82" fmla="*/ 983 w 2444"/>
                <a:gd name="T83" fmla="*/ 54 h 63"/>
                <a:gd name="T84" fmla="*/ 1080 w 2444"/>
                <a:gd name="T85" fmla="*/ 51 h 63"/>
                <a:gd name="T86" fmla="*/ 1172 w 2444"/>
                <a:gd name="T87" fmla="*/ 24 h 63"/>
                <a:gd name="T88" fmla="*/ 1253 w 2444"/>
                <a:gd name="T89" fmla="*/ 37 h 63"/>
                <a:gd name="T90" fmla="*/ 1339 w 2444"/>
                <a:gd name="T91" fmla="*/ 59 h 63"/>
                <a:gd name="T92" fmla="*/ 1439 w 2444"/>
                <a:gd name="T93" fmla="*/ 35 h 63"/>
                <a:gd name="T94" fmla="*/ 1504 w 2444"/>
                <a:gd name="T95" fmla="*/ 21 h 63"/>
                <a:gd name="T96" fmla="*/ 1569 w 2444"/>
                <a:gd name="T97" fmla="*/ 38 h 63"/>
                <a:gd name="T98" fmla="*/ 1655 w 2444"/>
                <a:gd name="T99" fmla="*/ 59 h 63"/>
                <a:gd name="T100" fmla="*/ 1725 w 2444"/>
                <a:gd name="T101" fmla="*/ 46 h 63"/>
                <a:gd name="T102" fmla="*/ 1788 w 2444"/>
                <a:gd name="T103" fmla="*/ 25 h 63"/>
                <a:gd name="T104" fmla="*/ 1847 w 2444"/>
                <a:gd name="T105" fmla="*/ 24 h 63"/>
                <a:gd name="T106" fmla="*/ 1929 w 2444"/>
                <a:gd name="T107" fmla="*/ 52 h 63"/>
                <a:gd name="T108" fmla="*/ 2023 w 2444"/>
                <a:gd name="T109" fmla="*/ 49 h 63"/>
                <a:gd name="T110" fmla="*/ 2113 w 2444"/>
                <a:gd name="T111" fmla="*/ 22 h 63"/>
                <a:gd name="T112" fmla="*/ 2193 w 2444"/>
                <a:gd name="T113" fmla="*/ 35 h 63"/>
                <a:gd name="T114" fmla="*/ 2279 w 2444"/>
                <a:gd name="T115" fmla="*/ 57 h 63"/>
                <a:gd name="T116" fmla="*/ 2387 w 2444"/>
                <a:gd name="T117" fmla="*/ 33 h 6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444" h="63">
                  <a:moveTo>
                    <a:pt x="2443" y="0"/>
                  </a:moveTo>
                  <a:lnTo>
                    <a:pt x="2443" y="0"/>
                  </a:lnTo>
                  <a:lnTo>
                    <a:pt x="2437" y="0"/>
                  </a:lnTo>
                  <a:lnTo>
                    <a:pt x="2429" y="1"/>
                  </a:lnTo>
                  <a:lnTo>
                    <a:pt x="2422" y="2"/>
                  </a:lnTo>
                  <a:lnTo>
                    <a:pt x="2413" y="4"/>
                  </a:lnTo>
                  <a:lnTo>
                    <a:pt x="2405" y="7"/>
                  </a:lnTo>
                  <a:lnTo>
                    <a:pt x="2396" y="10"/>
                  </a:lnTo>
                  <a:lnTo>
                    <a:pt x="2387" y="12"/>
                  </a:lnTo>
                  <a:lnTo>
                    <a:pt x="2377" y="15"/>
                  </a:lnTo>
                  <a:lnTo>
                    <a:pt x="2366" y="20"/>
                  </a:lnTo>
                  <a:lnTo>
                    <a:pt x="2353" y="24"/>
                  </a:lnTo>
                  <a:lnTo>
                    <a:pt x="2341" y="27"/>
                  </a:lnTo>
                  <a:lnTo>
                    <a:pt x="2328" y="31"/>
                  </a:lnTo>
                  <a:lnTo>
                    <a:pt x="2316" y="34"/>
                  </a:lnTo>
                  <a:lnTo>
                    <a:pt x="2303" y="36"/>
                  </a:lnTo>
                  <a:lnTo>
                    <a:pt x="2291" y="37"/>
                  </a:lnTo>
                  <a:lnTo>
                    <a:pt x="2279" y="38"/>
                  </a:lnTo>
                  <a:lnTo>
                    <a:pt x="2268" y="37"/>
                  </a:lnTo>
                  <a:lnTo>
                    <a:pt x="2258" y="37"/>
                  </a:lnTo>
                  <a:lnTo>
                    <a:pt x="2247" y="34"/>
                  </a:lnTo>
                  <a:lnTo>
                    <a:pt x="2238" y="32"/>
                  </a:lnTo>
                  <a:lnTo>
                    <a:pt x="2229" y="29"/>
                  </a:lnTo>
                  <a:lnTo>
                    <a:pt x="2219" y="26"/>
                  </a:lnTo>
                  <a:lnTo>
                    <a:pt x="2211" y="22"/>
                  </a:lnTo>
                  <a:lnTo>
                    <a:pt x="2201" y="19"/>
                  </a:lnTo>
                  <a:lnTo>
                    <a:pt x="2193" y="16"/>
                  </a:lnTo>
                  <a:lnTo>
                    <a:pt x="2184" y="12"/>
                  </a:lnTo>
                  <a:lnTo>
                    <a:pt x="2175" y="9"/>
                  </a:lnTo>
                  <a:lnTo>
                    <a:pt x="2166" y="7"/>
                  </a:lnTo>
                  <a:lnTo>
                    <a:pt x="2156" y="4"/>
                  </a:lnTo>
                  <a:lnTo>
                    <a:pt x="2148" y="2"/>
                  </a:lnTo>
                  <a:lnTo>
                    <a:pt x="2138" y="1"/>
                  </a:lnTo>
                  <a:lnTo>
                    <a:pt x="2128" y="1"/>
                  </a:lnTo>
                  <a:lnTo>
                    <a:pt x="2121" y="1"/>
                  </a:lnTo>
                  <a:lnTo>
                    <a:pt x="2113" y="2"/>
                  </a:lnTo>
                  <a:lnTo>
                    <a:pt x="2104" y="4"/>
                  </a:lnTo>
                  <a:lnTo>
                    <a:pt x="2096" y="7"/>
                  </a:lnTo>
                  <a:lnTo>
                    <a:pt x="2086" y="10"/>
                  </a:lnTo>
                  <a:lnTo>
                    <a:pt x="2076" y="12"/>
                  </a:lnTo>
                  <a:lnTo>
                    <a:pt x="2066" y="16"/>
                  </a:lnTo>
                  <a:lnTo>
                    <a:pt x="2056" y="20"/>
                  </a:lnTo>
                  <a:lnTo>
                    <a:pt x="2045" y="23"/>
                  </a:lnTo>
                  <a:lnTo>
                    <a:pt x="2034" y="27"/>
                  </a:lnTo>
                  <a:lnTo>
                    <a:pt x="2023" y="29"/>
                  </a:lnTo>
                  <a:lnTo>
                    <a:pt x="2012" y="33"/>
                  </a:lnTo>
                  <a:lnTo>
                    <a:pt x="2002" y="35"/>
                  </a:lnTo>
                  <a:lnTo>
                    <a:pt x="1991" y="37"/>
                  </a:lnTo>
                  <a:lnTo>
                    <a:pt x="1980" y="38"/>
                  </a:lnTo>
                  <a:lnTo>
                    <a:pt x="1969" y="38"/>
                  </a:lnTo>
                  <a:lnTo>
                    <a:pt x="1958" y="38"/>
                  </a:lnTo>
                  <a:lnTo>
                    <a:pt x="1948" y="37"/>
                  </a:lnTo>
                  <a:lnTo>
                    <a:pt x="1939" y="35"/>
                  </a:lnTo>
                  <a:lnTo>
                    <a:pt x="1928" y="33"/>
                  </a:lnTo>
                  <a:lnTo>
                    <a:pt x="1919" y="31"/>
                  </a:lnTo>
                  <a:lnTo>
                    <a:pt x="1910" y="28"/>
                  </a:lnTo>
                  <a:lnTo>
                    <a:pt x="1901" y="25"/>
                  </a:lnTo>
                  <a:lnTo>
                    <a:pt x="1891" y="21"/>
                  </a:lnTo>
                  <a:lnTo>
                    <a:pt x="1883" y="18"/>
                  </a:lnTo>
                  <a:lnTo>
                    <a:pt x="1874" y="15"/>
                  </a:lnTo>
                  <a:lnTo>
                    <a:pt x="1865" y="11"/>
                  </a:lnTo>
                  <a:lnTo>
                    <a:pt x="1856" y="9"/>
                  </a:lnTo>
                  <a:lnTo>
                    <a:pt x="1847" y="6"/>
                  </a:lnTo>
                  <a:lnTo>
                    <a:pt x="1837" y="4"/>
                  </a:lnTo>
                  <a:lnTo>
                    <a:pt x="1828" y="2"/>
                  </a:lnTo>
                  <a:lnTo>
                    <a:pt x="1819" y="1"/>
                  </a:lnTo>
                  <a:lnTo>
                    <a:pt x="1814" y="1"/>
                  </a:lnTo>
                  <a:lnTo>
                    <a:pt x="1809" y="1"/>
                  </a:lnTo>
                  <a:lnTo>
                    <a:pt x="1804" y="2"/>
                  </a:lnTo>
                  <a:lnTo>
                    <a:pt x="1799" y="3"/>
                  </a:lnTo>
                  <a:lnTo>
                    <a:pt x="1794" y="4"/>
                  </a:lnTo>
                  <a:lnTo>
                    <a:pt x="1788" y="5"/>
                  </a:lnTo>
                  <a:lnTo>
                    <a:pt x="1782" y="7"/>
                  </a:lnTo>
                  <a:lnTo>
                    <a:pt x="1776" y="9"/>
                  </a:lnTo>
                  <a:lnTo>
                    <a:pt x="1769" y="11"/>
                  </a:lnTo>
                  <a:lnTo>
                    <a:pt x="1762" y="14"/>
                  </a:lnTo>
                  <a:lnTo>
                    <a:pt x="1755" y="16"/>
                  </a:lnTo>
                  <a:lnTo>
                    <a:pt x="1747" y="18"/>
                  </a:lnTo>
                  <a:lnTo>
                    <a:pt x="1740" y="21"/>
                  </a:lnTo>
                  <a:lnTo>
                    <a:pt x="1732" y="24"/>
                  </a:lnTo>
                  <a:lnTo>
                    <a:pt x="1724" y="26"/>
                  </a:lnTo>
                  <a:lnTo>
                    <a:pt x="1716" y="28"/>
                  </a:lnTo>
                  <a:lnTo>
                    <a:pt x="1708" y="31"/>
                  </a:lnTo>
                  <a:lnTo>
                    <a:pt x="1700" y="33"/>
                  </a:lnTo>
                  <a:lnTo>
                    <a:pt x="1692" y="34"/>
                  </a:lnTo>
                  <a:lnTo>
                    <a:pt x="1684" y="36"/>
                  </a:lnTo>
                  <a:lnTo>
                    <a:pt x="1677" y="37"/>
                  </a:lnTo>
                  <a:lnTo>
                    <a:pt x="1670" y="38"/>
                  </a:lnTo>
                  <a:lnTo>
                    <a:pt x="1662" y="39"/>
                  </a:lnTo>
                  <a:lnTo>
                    <a:pt x="1654" y="40"/>
                  </a:lnTo>
                  <a:lnTo>
                    <a:pt x="1643" y="39"/>
                  </a:lnTo>
                  <a:lnTo>
                    <a:pt x="1633" y="38"/>
                  </a:lnTo>
                  <a:lnTo>
                    <a:pt x="1624" y="36"/>
                  </a:lnTo>
                  <a:lnTo>
                    <a:pt x="1614" y="34"/>
                  </a:lnTo>
                  <a:lnTo>
                    <a:pt x="1604" y="31"/>
                  </a:lnTo>
                  <a:lnTo>
                    <a:pt x="1596" y="28"/>
                  </a:lnTo>
                  <a:lnTo>
                    <a:pt x="1586" y="24"/>
                  </a:lnTo>
                  <a:lnTo>
                    <a:pt x="1577" y="21"/>
                  </a:lnTo>
                  <a:lnTo>
                    <a:pt x="1568" y="17"/>
                  </a:lnTo>
                  <a:lnTo>
                    <a:pt x="1559" y="14"/>
                  </a:lnTo>
                  <a:lnTo>
                    <a:pt x="1551" y="11"/>
                  </a:lnTo>
                  <a:lnTo>
                    <a:pt x="1542" y="8"/>
                  </a:lnTo>
                  <a:lnTo>
                    <a:pt x="1533" y="5"/>
                  </a:lnTo>
                  <a:lnTo>
                    <a:pt x="1523" y="4"/>
                  </a:lnTo>
                  <a:lnTo>
                    <a:pt x="1514" y="2"/>
                  </a:lnTo>
                  <a:lnTo>
                    <a:pt x="1505" y="2"/>
                  </a:lnTo>
                  <a:lnTo>
                    <a:pt x="1504" y="2"/>
                  </a:lnTo>
                  <a:lnTo>
                    <a:pt x="1505" y="2"/>
                  </a:lnTo>
                  <a:lnTo>
                    <a:pt x="1497" y="2"/>
                  </a:lnTo>
                  <a:lnTo>
                    <a:pt x="1489" y="3"/>
                  </a:lnTo>
                  <a:lnTo>
                    <a:pt x="1481" y="5"/>
                  </a:lnTo>
                  <a:lnTo>
                    <a:pt x="1471" y="7"/>
                  </a:lnTo>
                  <a:lnTo>
                    <a:pt x="1461" y="10"/>
                  </a:lnTo>
                  <a:lnTo>
                    <a:pt x="1451" y="13"/>
                  </a:lnTo>
                  <a:lnTo>
                    <a:pt x="1441" y="16"/>
                  </a:lnTo>
                  <a:lnTo>
                    <a:pt x="1429" y="20"/>
                  </a:lnTo>
                  <a:lnTo>
                    <a:pt x="1418" y="24"/>
                  </a:lnTo>
                  <a:lnTo>
                    <a:pt x="1407" y="27"/>
                  </a:lnTo>
                  <a:lnTo>
                    <a:pt x="1395" y="30"/>
                  </a:lnTo>
                  <a:lnTo>
                    <a:pt x="1384" y="33"/>
                  </a:lnTo>
                  <a:lnTo>
                    <a:pt x="1372" y="35"/>
                  </a:lnTo>
                  <a:lnTo>
                    <a:pt x="1361" y="38"/>
                  </a:lnTo>
                  <a:lnTo>
                    <a:pt x="1349" y="39"/>
                  </a:lnTo>
                  <a:lnTo>
                    <a:pt x="1339" y="40"/>
                  </a:lnTo>
                  <a:lnTo>
                    <a:pt x="1328" y="40"/>
                  </a:lnTo>
                  <a:lnTo>
                    <a:pt x="1318" y="38"/>
                  </a:lnTo>
                  <a:lnTo>
                    <a:pt x="1307" y="37"/>
                  </a:lnTo>
                  <a:lnTo>
                    <a:pt x="1298" y="35"/>
                  </a:lnTo>
                  <a:lnTo>
                    <a:pt x="1289" y="32"/>
                  </a:lnTo>
                  <a:lnTo>
                    <a:pt x="1279" y="29"/>
                  </a:lnTo>
                  <a:lnTo>
                    <a:pt x="1270" y="26"/>
                  </a:lnTo>
                  <a:lnTo>
                    <a:pt x="1261" y="22"/>
                  </a:lnTo>
                  <a:lnTo>
                    <a:pt x="1253" y="20"/>
                  </a:lnTo>
                  <a:lnTo>
                    <a:pt x="1243" y="16"/>
                  </a:lnTo>
                  <a:lnTo>
                    <a:pt x="1235" y="13"/>
                  </a:lnTo>
                  <a:lnTo>
                    <a:pt x="1226" y="10"/>
                  </a:lnTo>
                  <a:lnTo>
                    <a:pt x="1216" y="7"/>
                  </a:lnTo>
                  <a:lnTo>
                    <a:pt x="1207" y="5"/>
                  </a:lnTo>
                  <a:lnTo>
                    <a:pt x="1198" y="4"/>
                  </a:lnTo>
                  <a:lnTo>
                    <a:pt x="1188" y="2"/>
                  </a:lnTo>
                  <a:lnTo>
                    <a:pt x="1187" y="2"/>
                  </a:lnTo>
                  <a:lnTo>
                    <a:pt x="1188" y="2"/>
                  </a:lnTo>
                  <a:lnTo>
                    <a:pt x="1181" y="2"/>
                  </a:lnTo>
                  <a:lnTo>
                    <a:pt x="1173" y="4"/>
                  </a:lnTo>
                  <a:lnTo>
                    <a:pt x="1164" y="5"/>
                  </a:lnTo>
                  <a:lnTo>
                    <a:pt x="1155" y="8"/>
                  </a:lnTo>
                  <a:lnTo>
                    <a:pt x="1145" y="11"/>
                  </a:lnTo>
                  <a:lnTo>
                    <a:pt x="1136" y="14"/>
                  </a:lnTo>
                  <a:lnTo>
                    <a:pt x="1124" y="17"/>
                  </a:lnTo>
                  <a:lnTo>
                    <a:pt x="1114" y="21"/>
                  </a:lnTo>
                  <a:lnTo>
                    <a:pt x="1103" y="24"/>
                  </a:lnTo>
                  <a:lnTo>
                    <a:pt x="1092" y="28"/>
                  </a:lnTo>
                  <a:lnTo>
                    <a:pt x="1080" y="31"/>
                  </a:lnTo>
                  <a:lnTo>
                    <a:pt x="1069" y="34"/>
                  </a:lnTo>
                  <a:lnTo>
                    <a:pt x="1057" y="37"/>
                  </a:lnTo>
                  <a:lnTo>
                    <a:pt x="1046" y="39"/>
                  </a:lnTo>
                  <a:lnTo>
                    <a:pt x="1035" y="40"/>
                  </a:lnTo>
                  <a:lnTo>
                    <a:pt x="1024" y="41"/>
                  </a:lnTo>
                  <a:lnTo>
                    <a:pt x="1013" y="40"/>
                  </a:lnTo>
                  <a:lnTo>
                    <a:pt x="1003" y="40"/>
                  </a:lnTo>
                  <a:lnTo>
                    <a:pt x="993" y="37"/>
                  </a:lnTo>
                  <a:lnTo>
                    <a:pt x="983" y="35"/>
                  </a:lnTo>
                  <a:lnTo>
                    <a:pt x="974" y="33"/>
                  </a:lnTo>
                  <a:lnTo>
                    <a:pt x="964" y="29"/>
                  </a:lnTo>
                  <a:lnTo>
                    <a:pt x="956" y="25"/>
                  </a:lnTo>
                  <a:lnTo>
                    <a:pt x="946" y="22"/>
                  </a:lnTo>
                  <a:lnTo>
                    <a:pt x="938" y="19"/>
                  </a:lnTo>
                  <a:lnTo>
                    <a:pt x="929" y="15"/>
                  </a:lnTo>
                  <a:lnTo>
                    <a:pt x="920" y="12"/>
                  </a:lnTo>
                  <a:lnTo>
                    <a:pt x="911" y="10"/>
                  </a:lnTo>
                  <a:lnTo>
                    <a:pt x="901" y="7"/>
                  </a:lnTo>
                  <a:lnTo>
                    <a:pt x="893" y="5"/>
                  </a:lnTo>
                  <a:lnTo>
                    <a:pt x="883" y="4"/>
                  </a:lnTo>
                  <a:lnTo>
                    <a:pt x="873" y="4"/>
                  </a:lnTo>
                  <a:lnTo>
                    <a:pt x="874" y="4"/>
                  </a:lnTo>
                  <a:lnTo>
                    <a:pt x="873" y="4"/>
                  </a:lnTo>
                  <a:lnTo>
                    <a:pt x="866" y="4"/>
                  </a:lnTo>
                  <a:lnTo>
                    <a:pt x="858" y="5"/>
                  </a:lnTo>
                  <a:lnTo>
                    <a:pt x="850" y="7"/>
                  </a:lnTo>
                  <a:lnTo>
                    <a:pt x="840" y="9"/>
                  </a:lnTo>
                  <a:lnTo>
                    <a:pt x="831" y="11"/>
                  </a:lnTo>
                  <a:lnTo>
                    <a:pt x="821" y="15"/>
                  </a:lnTo>
                  <a:lnTo>
                    <a:pt x="810" y="18"/>
                  </a:lnTo>
                  <a:lnTo>
                    <a:pt x="800" y="21"/>
                  </a:lnTo>
                  <a:lnTo>
                    <a:pt x="788" y="25"/>
                  </a:lnTo>
                  <a:lnTo>
                    <a:pt x="777" y="29"/>
                  </a:lnTo>
                  <a:lnTo>
                    <a:pt x="765" y="32"/>
                  </a:lnTo>
                  <a:lnTo>
                    <a:pt x="754" y="35"/>
                  </a:lnTo>
                  <a:lnTo>
                    <a:pt x="743" y="37"/>
                  </a:lnTo>
                  <a:lnTo>
                    <a:pt x="731" y="40"/>
                  </a:lnTo>
                  <a:lnTo>
                    <a:pt x="720" y="41"/>
                  </a:lnTo>
                  <a:lnTo>
                    <a:pt x="709" y="41"/>
                  </a:lnTo>
                  <a:lnTo>
                    <a:pt x="698" y="41"/>
                  </a:lnTo>
                  <a:lnTo>
                    <a:pt x="688" y="40"/>
                  </a:lnTo>
                  <a:lnTo>
                    <a:pt x="679" y="38"/>
                  </a:lnTo>
                  <a:lnTo>
                    <a:pt x="669" y="36"/>
                  </a:lnTo>
                  <a:lnTo>
                    <a:pt x="659" y="33"/>
                  </a:lnTo>
                  <a:lnTo>
                    <a:pt x="651" y="30"/>
                  </a:lnTo>
                  <a:lnTo>
                    <a:pt x="641" y="27"/>
                  </a:lnTo>
                  <a:lnTo>
                    <a:pt x="632" y="23"/>
                  </a:lnTo>
                  <a:lnTo>
                    <a:pt x="623" y="20"/>
                  </a:lnTo>
                  <a:lnTo>
                    <a:pt x="614" y="16"/>
                  </a:lnTo>
                  <a:lnTo>
                    <a:pt x="606" y="13"/>
                  </a:lnTo>
                  <a:lnTo>
                    <a:pt x="596" y="10"/>
                  </a:lnTo>
                  <a:lnTo>
                    <a:pt x="587" y="8"/>
                  </a:lnTo>
                  <a:lnTo>
                    <a:pt x="578" y="6"/>
                  </a:lnTo>
                  <a:lnTo>
                    <a:pt x="569" y="5"/>
                  </a:lnTo>
                  <a:lnTo>
                    <a:pt x="559" y="4"/>
                  </a:lnTo>
                  <a:lnTo>
                    <a:pt x="558" y="4"/>
                  </a:lnTo>
                  <a:lnTo>
                    <a:pt x="559" y="4"/>
                  </a:lnTo>
                  <a:lnTo>
                    <a:pt x="560" y="4"/>
                  </a:lnTo>
                  <a:lnTo>
                    <a:pt x="559" y="4"/>
                  </a:lnTo>
                  <a:lnTo>
                    <a:pt x="552" y="4"/>
                  </a:lnTo>
                  <a:lnTo>
                    <a:pt x="544" y="5"/>
                  </a:lnTo>
                  <a:lnTo>
                    <a:pt x="536" y="7"/>
                  </a:lnTo>
                  <a:lnTo>
                    <a:pt x="526" y="10"/>
                  </a:lnTo>
                  <a:lnTo>
                    <a:pt x="516" y="12"/>
                  </a:lnTo>
                  <a:lnTo>
                    <a:pt x="506" y="15"/>
                  </a:lnTo>
                  <a:lnTo>
                    <a:pt x="496" y="18"/>
                  </a:lnTo>
                  <a:lnTo>
                    <a:pt x="484" y="22"/>
                  </a:lnTo>
                  <a:lnTo>
                    <a:pt x="473" y="26"/>
                  </a:lnTo>
                  <a:lnTo>
                    <a:pt x="462" y="29"/>
                  </a:lnTo>
                  <a:lnTo>
                    <a:pt x="450" y="33"/>
                  </a:lnTo>
                  <a:lnTo>
                    <a:pt x="438" y="35"/>
                  </a:lnTo>
                  <a:lnTo>
                    <a:pt x="427" y="38"/>
                  </a:lnTo>
                  <a:lnTo>
                    <a:pt x="416" y="40"/>
                  </a:lnTo>
                  <a:lnTo>
                    <a:pt x="404" y="41"/>
                  </a:lnTo>
                  <a:lnTo>
                    <a:pt x="394" y="42"/>
                  </a:lnTo>
                  <a:lnTo>
                    <a:pt x="383" y="42"/>
                  </a:lnTo>
                  <a:lnTo>
                    <a:pt x="373" y="41"/>
                  </a:lnTo>
                  <a:lnTo>
                    <a:pt x="363" y="39"/>
                  </a:lnTo>
                  <a:lnTo>
                    <a:pt x="353" y="37"/>
                  </a:lnTo>
                  <a:lnTo>
                    <a:pt x="344" y="34"/>
                  </a:lnTo>
                  <a:lnTo>
                    <a:pt x="334" y="31"/>
                  </a:lnTo>
                  <a:lnTo>
                    <a:pt x="325" y="28"/>
                  </a:lnTo>
                  <a:lnTo>
                    <a:pt x="316" y="25"/>
                  </a:lnTo>
                  <a:lnTo>
                    <a:pt x="308" y="21"/>
                  </a:lnTo>
                  <a:lnTo>
                    <a:pt x="298" y="18"/>
                  </a:lnTo>
                  <a:lnTo>
                    <a:pt x="289" y="15"/>
                  </a:lnTo>
                  <a:lnTo>
                    <a:pt x="281" y="12"/>
                  </a:lnTo>
                  <a:lnTo>
                    <a:pt x="271" y="10"/>
                  </a:lnTo>
                  <a:lnTo>
                    <a:pt x="262" y="7"/>
                  </a:lnTo>
                  <a:lnTo>
                    <a:pt x="252" y="6"/>
                  </a:lnTo>
                  <a:lnTo>
                    <a:pt x="243" y="5"/>
                  </a:lnTo>
                  <a:lnTo>
                    <a:pt x="236" y="5"/>
                  </a:lnTo>
                  <a:lnTo>
                    <a:pt x="228" y="6"/>
                  </a:lnTo>
                  <a:lnTo>
                    <a:pt x="219" y="8"/>
                  </a:lnTo>
                  <a:lnTo>
                    <a:pt x="210" y="10"/>
                  </a:lnTo>
                  <a:lnTo>
                    <a:pt x="201" y="12"/>
                  </a:lnTo>
                  <a:lnTo>
                    <a:pt x="190" y="16"/>
                  </a:lnTo>
                  <a:lnTo>
                    <a:pt x="180" y="19"/>
                  </a:lnTo>
                  <a:lnTo>
                    <a:pt x="168" y="22"/>
                  </a:lnTo>
                  <a:lnTo>
                    <a:pt x="158" y="27"/>
                  </a:lnTo>
                  <a:lnTo>
                    <a:pt x="147" y="30"/>
                  </a:lnTo>
                  <a:lnTo>
                    <a:pt x="135" y="33"/>
                  </a:lnTo>
                  <a:lnTo>
                    <a:pt x="124" y="36"/>
                  </a:lnTo>
                  <a:lnTo>
                    <a:pt x="112" y="38"/>
                  </a:lnTo>
                  <a:lnTo>
                    <a:pt x="101" y="41"/>
                  </a:lnTo>
                  <a:lnTo>
                    <a:pt x="90" y="42"/>
                  </a:lnTo>
                  <a:lnTo>
                    <a:pt x="79" y="42"/>
                  </a:lnTo>
                  <a:lnTo>
                    <a:pt x="68" y="42"/>
                  </a:lnTo>
                  <a:lnTo>
                    <a:pt x="57" y="41"/>
                  </a:lnTo>
                  <a:lnTo>
                    <a:pt x="47" y="40"/>
                  </a:lnTo>
                  <a:lnTo>
                    <a:pt x="38" y="37"/>
                  </a:lnTo>
                  <a:lnTo>
                    <a:pt x="28" y="34"/>
                  </a:lnTo>
                  <a:lnTo>
                    <a:pt x="19" y="31"/>
                  </a:lnTo>
                  <a:lnTo>
                    <a:pt x="10" y="27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4"/>
                  </a:lnTo>
                  <a:lnTo>
                    <a:pt x="1" y="38"/>
                  </a:lnTo>
                  <a:lnTo>
                    <a:pt x="1" y="43"/>
                  </a:lnTo>
                  <a:lnTo>
                    <a:pt x="10" y="47"/>
                  </a:lnTo>
                  <a:lnTo>
                    <a:pt x="19" y="50"/>
                  </a:lnTo>
                  <a:lnTo>
                    <a:pt x="28" y="53"/>
                  </a:lnTo>
                  <a:lnTo>
                    <a:pt x="38" y="56"/>
                  </a:lnTo>
                  <a:lnTo>
                    <a:pt x="48" y="59"/>
                  </a:lnTo>
                  <a:lnTo>
                    <a:pt x="58" y="60"/>
                  </a:lnTo>
                  <a:lnTo>
                    <a:pt x="68" y="61"/>
                  </a:lnTo>
                  <a:lnTo>
                    <a:pt x="79" y="62"/>
                  </a:lnTo>
                  <a:lnTo>
                    <a:pt x="90" y="61"/>
                  </a:lnTo>
                  <a:lnTo>
                    <a:pt x="101" y="60"/>
                  </a:lnTo>
                  <a:lnTo>
                    <a:pt x="113" y="59"/>
                  </a:lnTo>
                  <a:lnTo>
                    <a:pt x="124" y="56"/>
                  </a:lnTo>
                  <a:lnTo>
                    <a:pt x="135" y="53"/>
                  </a:lnTo>
                  <a:lnTo>
                    <a:pt x="147" y="50"/>
                  </a:lnTo>
                  <a:lnTo>
                    <a:pt x="158" y="47"/>
                  </a:lnTo>
                  <a:lnTo>
                    <a:pt x="168" y="43"/>
                  </a:lnTo>
                  <a:lnTo>
                    <a:pt x="180" y="40"/>
                  </a:lnTo>
                  <a:lnTo>
                    <a:pt x="189" y="36"/>
                  </a:lnTo>
                  <a:lnTo>
                    <a:pt x="200" y="33"/>
                  </a:lnTo>
                  <a:lnTo>
                    <a:pt x="210" y="30"/>
                  </a:lnTo>
                  <a:lnTo>
                    <a:pt x="218" y="28"/>
                  </a:lnTo>
                  <a:lnTo>
                    <a:pt x="227" y="26"/>
                  </a:lnTo>
                  <a:lnTo>
                    <a:pt x="235" y="25"/>
                  </a:lnTo>
                  <a:lnTo>
                    <a:pt x="242" y="24"/>
                  </a:lnTo>
                  <a:lnTo>
                    <a:pt x="252" y="25"/>
                  </a:lnTo>
                  <a:lnTo>
                    <a:pt x="262" y="25"/>
                  </a:lnTo>
                  <a:lnTo>
                    <a:pt x="271" y="27"/>
                  </a:lnTo>
                  <a:lnTo>
                    <a:pt x="280" y="29"/>
                  </a:lnTo>
                  <a:lnTo>
                    <a:pt x="289" y="33"/>
                  </a:lnTo>
                  <a:lnTo>
                    <a:pt x="298" y="35"/>
                  </a:lnTo>
                  <a:lnTo>
                    <a:pt x="308" y="39"/>
                  </a:lnTo>
                  <a:lnTo>
                    <a:pt x="316" y="42"/>
                  </a:lnTo>
                  <a:lnTo>
                    <a:pt x="326" y="46"/>
                  </a:lnTo>
                  <a:lnTo>
                    <a:pt x="335" y="50"/>
                  </a:lnTo>
                  <a:lnTo>
                    <a:pt x="345" y="52"/>
                  </a:lnTo>
                  <a:lnTo>
                    <a:pt x="354" y="55"/>
                  </a:lnTo>
                  <a:lnTo>
                    <a:pt x="363" y="58"/>
                  </a:lnTo>
                  <a:lnTo>
                    <a:pt x="374" y="60"/>
                  </a:lnTo>
                  <a:lnTo>
                    <a:pt x="383" y="60"/>
                  </a:lnTo>
                  <a:lnTo>
                    <a:pt x="395" y="61"/>
                  </a:lnTo>
                  <a:lnTo>
                    <a:pt x="405" y="60"/>
                  </a:lnTo>
                  <a:lnTo>
                    <a:pt x="417" y="59"/>
                  </a:lnTo>
                  <a:lnTo>
                    <a:pt x="428" y="57"/>
                  </a:lnTo>
                  <a:lnTo>
                    <a:pt x="439" y="55"/>
                  </a:lnTo>
                  <a:lnTo>
                    <a:pt x="450" y="52"/>
                  </a:lnTo>
                  <a:lnTo>
                    <a:pt x="462" y="48"/>
                  </a:lnTo>
                  <a:lnTo>
                    <a:pt x="473" y="45"/>
                  </a:lnTo>
                  <a:lnTo>
                    <a:pt x="483" y="41"/>
                  </a:lnTo>
                  <a:lnTo>
                    <a:pt x="494" y="38"/>
                  </a:lnTo>
                  <a:lnTo>
                    <a:pt x="504" y="34"/>
                  </a:lnTo>
                  <a:lnTo>
                    <a:pt x="515" y="31"/>
                  </a:lnTo>
                  <a:lnTo>
                    <a:pt x="524" y="28"/>
                  </a:lnTo>
                  <a:lnTo>
                    <a:pt x="533" y="26"/>
                  </a:lnTo>
                  <a:lnTo>
                    <a:pt x="541" y="24"/>
                  </a:lnTo>
                  <a:lnTo>
                    <a:pt x="549" y="23"/>
                  </a:lnTo>
                  <a:lnTo>
                    <a:pt x="557" y="23"/>
                  </a:lnTo>
                  <a:lnTo>
                    <a:pt x="558" y="23"/>
                  </a:lnTo>
                  <a:lnTo>
                    <a:pt x="559" y="24"/>
                  </a:lnTo>
                  <a:lnTo>
                    <a:pt x="560" y="24"/>
                  </a:lnTo>
                  <a:lnTo>
                    <a:pt x="569" y="25"/>
                  </a:lnTo>
                  <a:lnTo>
                    <a:pt x="579" y="27"/>
                  </a:lnTo>
                  <a:lnTo>
                    <a:pt x="588" y="28"/>
                  </a:lnTo>
                  <a:lnTo>
                    <a:pt x="597" y="31"/>
                  </a:lnTo>
                  <a:lnTo>
                    <a:pt x="606" y="34"/>
                  </a:lnTo>
                  <a:lnTo>
                    <a:pt x="615" y="37"/>
                  </a:lnTo>
                  <a:lnTo>
                    <a:pt x="624" y="41"/>
                  </a:lnTo>
                  <a:lnTo>
                    <a:pt x="633" y="44"/>
                  </a:lnTo>
                  <a:lnTo>
                    <a:pt x="642" y="47"/>
                  </a:lnTo>
                  <a:lnTo>
                    <a:pt x="651" y="50"/>
                  </a:lnTo>
                  <a:lnTo>
                    <a:pt x="660" y="53"/>
                  </a:lnTo>
                  <a:lnTo>
                    <a:pt x="669" y="56"/>
                  </a:lnTo>
                  <a:lnTo>
                    <a:pt x="679" y="58"/>
                  </a:lnTo>
                  <a:lnTo>
                    <a:pt x="689" y="60"/>
                  </a:lnTo>
                  <a:lnTo>
                    <a:pt x="699" y="61"/>
                  </a:lnTo>
                  <a:lnTo>
                    <a:pt x="710" y="61"/>
                  </a:lnTo>
                  <a:lnTo>
                    <a:pt x="721" y="60"/>
                  </a:lnTo>
                  <a:lnTo>
                    <a:pt x="732" y="59"/>
                  </a:lnTo>
                  <a:lnTo>
                    <a:pt x="743" y="57"/>
                  </a:lnTo>
                  <a:lnTo>
                    <a:pt x="755" y="55"/>
                  </a:lnTo>
                  <a:lnTo>
                    <a:pt x="766" y="52"/>
                  </a:lnTo>
                  <a:lnTo>
                    <a:pt x="777" y="48"/>
                  </a:lnTo>
                  <a:lnTo>
                    <a:pt x="789" y="45"/>
                  </a:lnTo>
                  <a:lnTo>
                    <a:pt x="800" y="41"/>
                  </a:lnTo>
                  <a:lnTo>
                    <a:pt x="810" y="38"/>
                  </a:lnTo>
                  <a:lnTo>
                    <a:pt x="821" y="35"/>
                  </a:lnTo>
                  <a:lnTo>
                    <a:pt x="831" y="31"/>
                  </a:lnTo>
                  <a:lnTo>
                    <a:pt x="840" y="28"/>
                  </a:lnTo>
                  <a:lnTo>
                    <a:pt x="850" y="26"/>
                  </a:lnTo>
                  <a:lnTo>
                    <a:pt x="858" y="24"/>
                  </a:lnTo>
                  <a:lnTo>
                    <a:pt x="866" y="23"/>
                  </a:lnTo>
                  <a:lnTo>
                    <a:pt x="873" y="22"/>
                  </a:lnTo>
                  <a:lnTo>
                    <a:pt x="883" y="23"/>
                  </a:lnTo>
                  <a:lnTo>
                    <a:pt x="893" y="24"/>
                  </a:lnTo>
                  <a:lnTo>
                    <a:pt x="901" y="26"/>
                  </a:lnTo>
                  <a:lnTo>
                    <a:pt x="911" y="28"/>
                  </a:lnTo>
                  <a:lnTo>
                    <a:pt x="920" y="31"/>
                  </a:lnTo>
                  <a:lnTo>
                    <a:pt x="929" y="34"/>
                  </a:lnTo>
                  <a:lnTo>
                    <a:pt x="938" y="38"/>
                  </a:lnTo>
                  <a:lnTo>
                    <a:pt x="946" y="41"/>
                  </a:lnTo>
                  <a:lnTo>
                    <a:pt x="956" y="45"/>
                  </a:lnTo>
                  <a:lnTo>
                    <a:pt x="964" y="48"/>
                  </a:lnTo>
                  <a:lnTo>
                    <a:pt x="974" y="51"/>
                  </a:lnTo>
                  <a:lnTo>
                    <a:pt x="983" y="54"/>
                  </a:lnTo>
                  <a:lnTo>
                    <a:pt x="993" y="57"/>
                  </a:lnTo>
                  <a:lnTo>
                    <a:pt x="1003" y="59"/>
                  </a:lnTo>
                  <a:lnTo>
                    <a:pt x="1013" y="59"/>
                  </a:lnTo>
                  <a:lnTo>
                    <a:pt x="1024" y="60"/>
                  </a:lnTo>
                  <a:lnTo>
                    <a:pt x="1035" y="59"/>
                  </a:lnTo>
                  <a:lnTo>
                    <a:pt x="1046" y="58"/>
                  </a:lnTo>
                  <a:lnTo>
                    <a:pt x="1057" y="56"/>
                  </a:lnTo>
                  <a:lnTo>
                    <a:pt x="1069" y="54"/>
                  </a:lnTo>
                  <a:lnTo>
                    <a:pt x="1080" y="51"/>
                  </a:lnTo>
                  <a:lnTo>
                    <a:pt x="1091" y="48"/>
                  </a:lnTo>
                  <a:lnTo>
                    <a:pt x="1103" y="44"/>
                  </a:lnTo>
                  <a:lnTo>
                    <a:pt x="1114" y="41"/>
                  </a:lnTo>
                  <a:lnTo>
                    <a:pt x="1124" y="37"/>
                  </a:lnTo>
                  <a:lnTo>
                    <a:pt x="1135" y="34"/>
                  </a:lnTo>
                  <a:lnTo>
                    <a:pt x="1145" y="31"/>
                  </a:lnTo>
                  <a:lnTo>
                    <a:pt x="1154" y="28"/>
                  </a:lnTo>
                  <a:lnTo>
                    <a:pt x="1164" y="25"/>
                  </a:lnTo>
                  <a:lnTo>
                    <a:pt x="1172" y="24"/>
                  </a:lnTo>
                  <a:lnTo>
                    <a:pt x="1180" y="22"/>
                  </a:lnTo>
                  <a:lnTo>
                    <a:pt x="1187" y="22"/>
                  </a:lnTo>
                  <a:lnTo>
                    <a:pt x="1198" y="22"/>
                  </a:lnTo>
                  <a:lnTo>
                    <a:pt x="1207" y="23"/>
                  </a:lnTo>
                  <a:lnTo>
                    <a:pt x="1216" y="25"/>
                  </a:lnTo>
                  <a:lnTo>
                    <a:pt x="1225" y="28"/>
                  </a:lnTo>
                  <a:lnTo>
                    <a:pt x="1235" y="30"/>
                  </a:lnTo>
                  <a:lnTo>
                    <a:pt x="1243" y="34"/>
                  </a:lnTo>
                  <a:lnTo>
                    <a:pt x="1253" y="37"/>
                  </a:lnTo>
                  <a:lnTo>
                    <a:pt x="1261" y="40"/>
                  </a:lnTo>
                  <a:lnTo>
                    <a:pt x="1271" y="44"/>
                  </a:lnTo>
                  <a:lnTo>
                    <a:pt x="1279" y="47"/>
                  </a:lnTo>
                  <a:lnTo>
                    <a:pt x="1289" y="51"/>
                  </a:lnTo>
                  <a:lnTo>
                    <a:pt x="1298" y="53"/>
                  </a:lnTo>
                  <a:lnTo>
                    <a:pt x="1308" y="55"/>
                  </a:lnTo>
                  <a:lnTo>
                    <a:pt x="1318" y="58"/>
                  </a:lnTo>
                  <a:lnTo>
                    <a:pt x="1328" y="59"/>
                  </a:lnTo>
                  <a:lnTo>
                    <a:pt x="1339" y="59"/>
                  </a:lnTo>
                  <a:lnTo>
                    <a:pt x="1349" y="59"/>
                  </a:lnTo>
                  <a:lnTo>
                    <a:pt x="1361" y="57"/>
                  </a:lnTo>
                  <a:lnTo>
                    <a:pt x="1372" y="55"/>
                  </a:lnTo>
                  <a:lnTo>
                    <a:pt x="1384" y="52"/>
                  </a:lnTo>
                  <a:lnTo>
                    <a:pt x="1395" y="50"/>
                  </a:lnTo>
                  <a:lnTo>
                    <a:pt x="1406" y="47"/>
                  </a:lnTo>
                  <a:lnTo>
                    <a:pt x="1418" y="43"/>
                  </a:lnTo>
                  <a:lnTo>
                    <a:pt x="1428" y="39"/>
                  </a:lnTo>
                  <a:lnTo>
                    <a:pt x="1439" y="35"/>
                  </a:lnTo>
                  <a:lnTo>
                    <a:pt x="1449" y="33"/>
                  </a:lnTo>
                  <a:lnTo>
                    <a:pt x="1460" y="29"/>
                  </a:lnTo>
                  <a:lnTo>
                    <a:pt x="1469" y="27"/>
                  </a:lnTo>
                  <a:lnTo>
                    <a:pt x="1477" y="24"/>
                  </a:lnTo>
                  <a:lnTo>
                    <a:pt x="1486" y="22"/>
                  </a:lnTo>
                  <a:lnTo>
                    <a:pt x="1494" y="21"/>
                  </a:lnTo>
                  <a:lnTo>
                    <a:pt x="1501" y="21"/>
                  </a:lnTo>
                  <a:lnTo>
                    <a:pt x="1502" y="21"/>
                  </a:lnTo>
                  <a:lnTo>
                    <a:pt x="1504" y="21"/>
                  </a:lnTo>
                  <a:lnTo>
                    <a:pt x="1505" y="21"/>
                  </a:lnTo>
                  <a:lnTo>
                    <a:pt x="1514" y="22"/>
                  </a:lnTo>
                  <a:lnTo>
                    <a:pt x="1524" y="24"/>
                  </a:lnTo>
                  <a:lnTo>
                    <a:pt x="1533" y="26"/>
                  </a:lnTo>
                  <a:lnTo>
                    <a:pt x="1542" y="29"/>
                  </a:lnTo>
                  <a:lnTo>
                    <a:pt x="1551" y="32"/>
                  </a:lnTo>
                  <a:lnTo>
                    <a:pt x="1560" y="35"/>
                  </a:lnTo>
                  <a:lnTo>
                    <a:pt x="1569" y="38"/>
                  </a:lnTo>
                  <a:lnTo>
                    <a:pt x="1578" y="41"/>
                  </a:lnTo>
                  <a:lnTo>
                    <a:pt x="1587" y="45"/>
                  </a:lnTo>
                  <a:lnTo>
                    <a:pt x="1596" y="48"/>
                  </a:lnTo>
                  <a:lnTo>
                    <a:pt x="1605" y="51"/>
                  </a:lnTo>
                  <a:lnTo>
                    <a:pt x="1614" y="54"/>
                  </a:lnTo>
                  <a:lnTo>
                    <a:pt x="1624" y="55"/>
                  </a:lnTo>
                  <a:lnTo>
                    <a:pt x="1634" y="57"/>
                  </a:lnTo>
                  <a:lnTo>
                    <a:pt x="1644" y="59"/>
                  </a:lnTo>
                  <a:lnTo>
                    <a:pt x="1655" y="59"/>
                  </a:lnTo>
                  <a:lnTo>
                    <a:pt x="1662" y="59"/>
                  </a:lnTo>
                  <a:lnTo>
                    <a:pt x="1670" y="58"/>
                  </a:lnTo>
                  <a:lnTo>
                    <a:pt x="1678" y="57"/>
                  </a:lnTo>
                  <a:lnTo>
                    <a:pt x="1685" y="55"/>
                  </a:lnTo>
                  <a:lnTo>
                    <a:pt x="1693" y="54"/>
                  </a:lnTo>
                  <a:lnTo>
                    <a:pt x="1701" y="52"/>
                  </a:lnTo>
                  <a:lnTo>
                    <a:pt x="1709" y="50"/>
                  </a:lnTo>
                  <a:lnTo>
                    <a:pt x="1717" y="48"/>
                  </a:lnTo>
                  <a:lnTo>
                    <a:pt x="1725" y="46"/>
                  </a:lnTo>
                  <a:lnTo>
                    <a:pt x="1732" y="43"/>
                  </a:lnTo>
                  <a:lnTo>
                    <a:pt x="1740" y="41"/>
                  </a:lnTo>
                  <a:lnTo>
                    <a:pt x="1748" y="38"/>
                  </a:lnTo>
                  <a:lnTo>
                    <a:pt x="1755" y="36"/>
                  </a:lnTo>
                  <a:lnTo>
                    <a:pt x="1763" y="34"/>
                  </a:lnTo>
                  <a:lnTo>
                    <a:pt x="1769" y="31"/>
                  </a:lnTo>
                  <a:lnTo>
                    <a:pt x="1777" y="29"/>
                  </a:lnTo>
                  <a:lnTo>
                    <a:pt x="1782" y="27"/>
                  </a:lnTo>
                  <a:lnTo>
                    <a:pt x="1788" y="25"/>
                  </a:lnTo>
                  <a:lnTo>
                    <a:pt x="1794" y="24"/>
                  </a:lnTo>
                  <a:lnTo>
                    <a:pt x="1799" y="23"/>
                  </a:lnTo>
                  <a:lnTo>
                    <a:pt x="1804" y="22"/>
                  </a:lnTo>
                  <a:lnTo>
                    <a:pt x="1809" y="21"/>
                  </a:lnTo>
                  <a:lnTo>
                    <a:pt x="1814" y="21"/>
                  </a:lnTo>
                  <a:lnTo>
                    <a:pt x="1819" y="21"/>
                  </a:lnTo>
                  <a:lnTo>
                    <a:pt x="1828" y="21"/>
                  </a:lnTo>
                  <a:lnTo>
                    <a:pt x="1837" y="22"/>
                  </a:lnTo>
                  <a:lnTo>
                    <a:pt x="1847" y="24"/>
                  </a:lnTo>
                  <a:lnTo>
                    <a:pt x="1856" y="27"/>
                  </a:lnTo>
                  <a:lnTo>
                    <a:pt x="1865" y="29"/>
                  </a:lnTo>
                  <a:lnTo>
                    <a:pt x="1874" y="33"/>
                  </a:lnTo>
                  <a:lnTo>
                    <a:pt x="1883" y="36"/>
                  </a:lnTo>
                  <a:lnTo>
                    <a:pt x="1892" y="39"/>
                  </a:lnTo>
                  <a:lnTo>
                    <a:pt x="1901" y="42"/>
                  </a:lnTo>
                  <a:lnTo>
                    <a:pt x="1910" y="46"/>
                  </a:lnTo>
                  <a:lnTo>
                    <a:pt x="1920" y="50"/>
                  </a:lnTo>
                  <a:lnTo>
                    <a:pt x="1929" y="52"/>
                  </a:lnTo>
                  <a:lnTo>
                    <a:pt x="1939" y="54"/>
                  </a:lnTo>
                  <a:lnTo>
                    <a:pt x="1949" y="57"/>
                  </a:lnTo>
                  <a:lnTo>
                    <a:pt x="1959" y="57"/>
                  </a:lnTo>
                  <a:lnTo>
                    <a:pt x="1970" y="58"/>
                  </a:lnTo>
                  <a:lnTo>
                    <a:pt x="1981" y="57"/>
                  </a:lnTo>
                  <a:lnTo>
                    <a:pt x="1991" y="56"/>
                  </a:lnTo>
                  <a:lnTo>
                    <a:pt x="2002" y="54"/>
                  </a:lnTo>
                  <a:lnTo>
                    <a:pt x="2012" y="52"/>
                  </a:lnTo>
                  <a:lnTo>
                    <a:pt x="2023" y="49"/>
                  </a:lnTo>
                  <a:lnTo>
                    <a:pt x="2034" y="46"/>
                  </a:lnTo>
                  <a:lnTo>
                    <a:pt x="2045" y="42"/>
                  </a:lnTo>
                  <a:lnTo>
                    <a:pt x="2056" y="39"/>
                  </a:lnTo>
                  <a:lnTo>
                    <a:pt x="2066" y="35"/>
                  </a:lnTo>
                  <a:lnTo>
                    <a:pt x="2076" y="32"/>
                  </a:lnTo>
                  <a:lnTo>
                    <a:pt x="2086" y="29"/>
                  </a:lnTo>
                  <a:lnTo>
                    <a:pt x="2096" y="26"/>
                  </a:lnTo>
                  <a:lnTo>
                    <a:pt x="2104" y="24"/>
                  </a:lnTo>
                  <a:lnTo>
                    <a:pt x="2113" y="22"/>
                  </a:lnTo>
                  <a:lnTo>
                    <a:pt x="2121" y="21"/>
                  </a:lnTo>
                  <a:lnTo>
                    <a:pt x="2128" y="20"/>
                  </a:lnTo>
                  <a:lnTo>
                    <a:pt x="2138" y="20"/>
                  </a:lnTo>
                  <a:lnTo>
                    <a:pt x="2148" y="21"/>
                  </a:lnTo>
                  <a:lnTo>
                    <a:pt x="2157" y="23"/>
                  </a:lnTo>
                  <a:lnTo>
                    <a:pt x="2166" y="25"/>
                  </a:lnTo>
                  <a:lnTo>
                    <a:pt x="2175" y="28"/>
                  </a:lnTo>
                  <a:lnTo>
                    <a:pt x="2184" y="31"/>
                  </a:lnTo>
                  <a:lnTo>
                    <a:pt x="2193" y="35"/>
                  </a:lnTo>
                  <a:lnTo>
                    <a:pt x="2202" y="38"/>
                  </a:lnTo>
                  <a:lnTo>
                    <a:pt x="2211" y="42"/>
                  </a:lnTo>
                  <a:lnTo>
                    <a:pt x="2220" y="46"/>
                  </a:lnTo>
                  <a:lnTo>
                    <a:pt x="2229" y="48"/>
                  </a:lnTo>
                  <a:lnTo>
                    <a:pt x="2238" y="51"/>
                  </a:lnTo>
                  <a:lnTo>
                    <a:pt x="2248" y="54"/>
                  </a:lnTo>
                  <a:lnTo>
                    <a:pt x="2258" y="55"/>
                  </a:lnTo>
                  <a:lnTo>
                    <a:pt x="2268" y="57"/>
                  </a:lnTo>
                  <a:lnTo>
                    <a:pt x="2279" y="57"/>
                  </a:lnTo>
                  <a:lnTo>
                    <a:pt x="2291" y="57"/>
                  </a:lnTo>
                  <a:lnTo>
                    <a:pt x="2303" y="55"/>
                  </a:lnTo>
                  <a:lnTo>
                    <a:pt x="2316" y="53"/>
                  </a:lnTo>
                  <a:lnTo>
                    <a:pt x="2329" y="50"/>
                  </a:lnTo>
                  <a:lnTo>
                    <a:pt x="2341" y="47"/>
                  </a:lnTo>
                  <a:lnTo>
                    <a:pt x="2353" y="43"/>
                  </a:lnTo>
                  <a:lnTo>
                    <a:pt x="2366" y="39"/>
                  </a:lnTo>
                  <a:lnTo>
                    <a:pt x="2377" y="35"/>
                  </a:lnTo>
                  <a:lnTo>
                    <a:pt x="2387" y="33"/>
                  </a:lnTo>
                  <a:lnTo>
                    <a:pt x="2396" y="29"/>
                  </a:lnTo>
                  <a:lnTo>
                    <a:pt x="2405" y="27"/>
                  </a:lnTo>
                  <a:lnTo>
                    <a:pt x="2413" y="24"/>
                  </a:lnTo>
                  <a:lnTo>
                    <a:pt x="2421" y="22"/>
                  </a:lnTo>
                  <a:lnTo>
                    <a:pt x="2429" y="21"/>
                  </a:lnTo>
                  <a:lnTo>
                    <a:pt x="2436" y="20"/>
                  </a:lnTo>
                  <a:lnTo>
                    <a:pt x="2442" y="20"/>
                  </a:lnTo>
                  <a:lnTo>
                    <a:pt x="2443" y="0"/>
                  </a:lnTo>
                </a:path>
              </a:pathLst>
            </a:custGeom>
            <a:solidFill>
              <a:srgbClr val="AA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1037" name="Freeform 19"/>
            <p:cNvSpPr>
              <a:spLocks/>
            </p:cNvSpPr>
            <p:nvPr/>
          </p:nvSpPr>
          <p:spPr bwMode="auto">
            <a:xfrm>
              <a:off x="789" y="167"/>
              <a:ext cx="2444" cy="62"/>
            </a:xfrm>
            <a:custGeom>
              <a:avLst/>
              <a:gdLst>
                <a:gd name="T0" fmla="*/ 2387 w 2444"/>
                <a:gd name="T1" fmla="*/ 12 h 62"/>
                <a:gd name="T2" fmla="*/ 2279 w 2444"/>
                <a:gd name="T3" fmla="*/ 37 h 62"/>
                <a:gd name="T4" fmla="*/ 2193 w 2444"/>
                <a:gd name="T5" fmla="*/ 16 h 62"/>
                <a:gd name="T6" fmla="*/ 2114 w 2444"/>
                <a:gd name="T7" fmla="*/ 2 h 62"/>
                <a:gd name="T8" fmla="*/ 2024 w 2444"/>
                <a:gd name="T9" fmla="*/ 29 h 62"/>
                <a:gd name="T10" fmla="*/ 1929 w 2444"/>
                <a:gd name="T11" fmla="*/ 33 h 62"/>
                <a:gd name="T12" fmla="*/ 1848 w 2444"/>
                <a:gd name="T13" fmla="*/ 6 h 62"/>
                <a:gd name="T14" fmla="*/ 1800 w 2444"/>
                <a:gd name="T15" fmla="*/ 3 h 62"/>
                <a:gd name="T16" fmla="*/ 1740 w 2444"/>
                <a:gd name="T17" fmla="*/ 20 h 62"/>
                <a:gd name="T18" fmla="*/ 1670 w 2444"/>
                <a:gd name="T19" fmla="*/ 38 h 62"/>
                <a:gd name="T20" fmla="*/ 1586 w 2444"/>
                <a:gd name="T21" fmla="*/ 23 h 62"/>
                <a:gd name="T22" fmla="*/ 1505 w 2444"/>
                <a:gd name="T23" fmla="*/ 2 h 62"/>
                <a:gd name="T24" fmla="*/ 1441 w 2444"/>
                <a:gd name="T25" fmla="*/ 16 h 62"/>
                <a:gd name="T26" fmla="*/ 1339 w 2444"/>
                <a:gd name="T27" fmla="*/ 39 h 62"/>
                <a:gd name="T28" fmla="*/ 1253 w 2444"/>
                <a:gd name="T29" fmla="*/ 19 h 62"/>
                <a:gd name="T30" fmla="*/ 1173 w 2444"/>
                <a:gd name="T31" fmla="*/ 3 h 62"/>
                <a:gd name="T32" fmla="*/ 1081 w 2444"/>
                <a:gd name="T33" fmla="*/ 31 h 62"/>
                <a:gd name="T34" fmla="*/ 984 w 2444"/>
                <a:gd name="T35" fmla="*/ 34 h 62"/>
                <a:gd name="T36" fmla="*/ 902 w 2444"/>
                <a:gd name="T37" fmla="*/ 7 h 62"/>
                <a:gd name="T38" fmla="*/ 821 w 2444"/>
                <a:gd name="T39" fmla="*/ 14 h 62"/>
                <a:gd name="T40" fmla="*/ 721 w 2444"/>
                <a:gd name="T41" fmla="*/ 40 h 62"/>
                <a:gd name="T42" fmla="*/ 632 w 2444"/>
                <a:gd name="T43" fmla="*/ 22 h 62"/>
                <a:gd name="T44" fmla="*/ 558 w 2444"/>
                <a:gd name="T45" fmla="*/ 4 h 62"/>
                <a:gd name="T46" fmla="*/ 507 w 2444"/>
                <a:gd name="T47" fmla="*/ 15 h 62"/>
                <a:gd name="T48" fmla="*/ 405 w 2444"/>
                <a:gd name="T49" fmla="*/ 41 h 62"/>
                <a:gd name="T50" fmla="*/ 317 w 2444"/>
                <a:gd name="T51" fmla="*/ 24 h 62"/>
                <a:gd name="T52" fmla="*/ 236 w 2444"/>
                <a:gd name="T53" fmla="*/ 5 h 62"/>
                <a:gd name="T54" fmla="*/ 147 w 2444"/>
                <a:gd name="T55" fmla="*/ 30 h 62"/>
                <a:gd name="T56" fmla="*/ 48 w 2444"/>
                <a:gd name="T57" fmla="*/ 39 h 62"/>
                <a:gd name="T58" fmla="*/ 0 w 2444"/>
                <a:gd name="T59" fmla="*/ 42 h 62"/>
                <a:gd name="T60" fmla="*/ 90 w 2444"/>
                <a:gd name="T61" fmla="*/ 60 h 62"/>
                <a:gd name="T62" fmla="*/ 190 w 2444"/>
                <a:gd name="T63" fmla="*/ 35 h 62"/>
                <a:gd name="T64" fmla="*/ 272 w 2444"/>
                <a:gd name="T65" fmla="*/ 27 h 62"/>
                <a:gd name="T66" fmla="*/ 354 w 2444"/>
                <a:gd name="T67" fmla="*/ 54 h 62"/>
                <a:gd name="T68" fmla="*/ 451 w 2444"/>
                <a:gd name="T69" fmla="*/ 51 h 62"/>
                <a:gd name="T70" fmla="*/ 542 w 2444"/>
                <a:gd name="T71" fmla="*/ 24 h 62"/>
                <a:gd name="T72" fmla="*/ 589 w 2444"/>
                <a:gd name="T73" fmla="*/ 28 h 62"/>
                <a:gd name="T74" fmla="*/ 670 w 2444"/>
                <a:gd name="T75" fmla="*/ 55 h 62"/>
                <a:gd name="T76" fmla="*/ 767 w 2444"/>
                <a:gd name="T77" fmla="*/ 51 h 62"/>
                <a:gd name="T78" fmla="*/ 859 w 2444"/>
                <a:gd name="T79" fmla="*/ 24 h 62"/>
                <a:gd name="T80" fmla="*/ 938 w 2444"/>
                <a:gd name="T81" fmla="*/ 37 h 62"/>
                <a:gd name="T82" fmla="*/ 1025 w 2444"/>
                <a:gd name="T83" fmla="*/ 59 h 62"/>
                <a:gd name="T84" fmla="*/ 1125 w 2444"/>
                <a:gd name="T85" fmla="*/ 37 h 62"/>
                <a:gd name="T86" fmla="*/ 1208 w 2444"/>
                <a:gd name="T87" fmla="*/ 23 h 62"/>
                <a:gd name="T88" fmla="*/ 1290 w 2444"/>
                <a:gd name="T89" fmla="*/ 50 h 62"/>
                <a:gd name="T90" fmla="*/ 1384 w 2444"/>
                <a:gd name="T91" fmla="*/ 52 h 62"/>
                <a:gd name="T92" fmla="*/ 1478 w 2444"/>
                <a:gd name="T93" fmla="*/ 24 h 62"/>
                <a:gd name="T94" fmla="*/ 1525 w 2444"/>
                <a:gd name="T95" fmla="*/ 24 h 62"/>
                <a:gd name="T96" fmla="*/ 1605 w 2444"/>
                <a:gd name="T97" fmla="*/ 50 h 62"/>
                <a:gd name="T98" fmla="*/ 1686 w 2444"/>
                <a:gd name="T99" fmla="*/ 54 h 62"/>
                <a:gd name="T100" fmla="*/ 1756 w 2444"/>
                <a:gd name="T101" fmla="*/ 35 h 62"/>
                <a:gd name="T102" fmla="*/ 1810 w 2444"/>
                <a:gd name="T103" fmla="*/ 21 h 62"/>
                <a:gd name="T104" fmla="*/ 1883 w 2444"/>
                <a:gd name="T105" fmla="*/ 35 h 62"/>
                <a:gd name="T106" fmla="*/ 1970 w 2444"/>
                <a:gd name="T107" fmla="*/ 57 h 62"/>
                <a:gd name="T108" fmla="*/ 2067 w 2444"/>
                <a:gd name="T109" fmla="*/ 35 h 62"/>
                <a:gd name="T110" fmla="*/ 2148 w 2444"/>
                <a:gd name="T111" fmla="*/ 21 h 62"/>
                <a:gd name="T112" fmla="*/ 2230 w 2444"/>
                <a:gd name="T113" fmla="*/ 48 h 62"/>
                <a:gd name="T114" fmla="*/ 2329 w 2444"/>
                <a:gd name="T115" fmla="*/ 49 h 62"/>
                <a:gd name="T116" fmla="*/ 2422 w 2444"/>
                <a:gd name="T117" fmla="*/ 22 h 6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444" h="62">
                  <a:moveTo>
                    <a:pt x="2443" y="0"/>
                  </a:moveTo>
                  <a:lnTo>
                    <a:pt x="2443" y="0"/>
                  </a:lnTo>
                  <a:lnTo>
                    <a:pt x="2437" y="0"/>
                  </a:lnTo>
                  <a:lnTo>
                    <a:pt x="2429" y="1"/>
                  </a:lnTo>
                  <a:lnTo>
                    <a:pt x="2422" y="2"/>
                  </a:lnTo>
                  <a:lnTo>
                    <a:pt x="2414" y="4"/>
                  </a:lnTo>
                  <a:lnTo>
                    <a:pt x="2405" y="7"/>
                  </a:lnTo>
                  <a:lnTo>
                    <a:pt x="2396" y="9"/>
                  </a:lnTo>
                  <a:lnTo>
                    <a:pt x="2387" y="12"/>
                  </a:lnTo>
                  <a:lnTo>
                    <a:pt x="2378" y="15"/>
                  </a:lnTo>
                  <a:lnTo>
                    <a:pt x="2366" y="19"/>
                  </a:lnTo>
                  <a:lnTo>
                    <a:pt x="2353" y="23"/>
                  </a:lnTo>
                  <a:lnTo>
                    <a:pt x="2341" y="27"/>
                  </a:lnTo>
                  <a:lnTo>
                    <a:pt x="2329" y="30"/>
                  </a:lnTo>
                  <a:lnTo>
                    <a:pt x="2316" y="33"/>
                  </a:lnTo>
                  <a:lnTo>
                    <a:pt x="2304" y="35"/>
                  </a:lnTo>
                  <a:lnTo>
                    <a:pt x="2292" y="37"/>
                  </a:lnTo>
                  <a:lnTo>
                    <a:pt x="2279" y="37"/>
                  </a:lnTo>
                  <a:lnTo>
                    <a:pt x="2268" y="37"/>
                  </a:lnTo>
                  <a:lnTo>
                    <a:pt x="2259" y="36"/>
                  </a:lnTo>
                  <a:lnTo>
                    <a:pt x="2248" y="34"/>
                  </a:lnTo>
                  <a:lnTo>
                    <a:pt x="2239" y="31"/>
                  </a:lnTo>
                  <a:lnTo>
                    <a:pt x="2230" y="29"/>
                  </a:lnTo>
                  <a:lnTo>
                    <a:pt x="2220" y="26"/>
                  </a:lnTo>
                  <a:lnTo>
                    <a:pt x="2211" y="22"/>
                  </a:lnTo>
                  <a:lnTo>
                    <a:pt x="2202" y="19"/>
                  </a:lnTo>
                  <a:lnTo>
                    <a:pt x="2193" y="16"/>
                  </a:lnTo>
                  <a:lnTo>
                    <a:pt x="2184" y="12"/>
                  </a:lnTo>
                  <a:lnTo>
                    <a:pt x="2175" y="9"/>
                  </a:lnTo>
                  <a:lnTo>
                    <a:pt x="2167" y="7"/>
                  </a:lnTo>
                  <a:lnTo>
                    <a:pt x="2157" y="4"/>
                  </a:lnTo>
                  <a:lnTo>
                    <a:pt x="2148" y="2"/>
                  </a:lnTo>
                  <a:lnTo>
                    <a:pt x="2138" y="1"/>
                  </a:lnTo>
                  <a:lnTo>
                    <a:pt x="2129" y="1"/>
                  </a:lnTo>
                  <a:lnTo>
                    <a:pt x="2122" y="1"/>
                  </a:lnTo>
                  <a:lnTo>
                    <a:pt x="2114" y="2"/>
                  </a:lnTo>
                  <a:lnTo>
                    <a:pt x="2105" y="4"/>
                  </a:lnTo>
                  <a:lnTo>
                    <a:pt x="2097" y="7"/>
                  </a:lnTo>
                  <a:lnTo>
                    <a:pt x="2087" y="9"/>
                  </a:lnTo>
                  <a:lnTo>
                    <a:pt x="2077" y="12"/>
                  </a:lnTo>
                  <a:lnTo>
                    <a:pt x="2067" y="16"/>
                  </a:lnTo>
                  <a:lnTo>
                    <a:pt x="2056" y="19"/>
                  </a:lnTo>
                  <a:lnTo>
                    <a:pt x="2046" y="23"/>
                  </a:lnTo>
                  <a:lnTo>
                    <a:pt x="2035" y="26"/>
                  </a:lnTo>
                  <a:lnTo>
                    <a:pt x="2024" y="29"/>
                  </a:lnTo>
                  <a:lnTo>
                    <a:pt x="2013" y="32"/>
                  </a:lnTo>
                  <a:lnTo>
                    <a:pt x="2002" y="34"/>
                  </a:lnTo>
                  <a:lnTo>
                    <a:pt x="1991" y="36"/>
                  </a:lnTo>
                  <a:lnTo>
                    <a:pt x="1981" y="37"/>
                  </a:lnTo>
                  <a:lnTo>
                    <a:pt x="1970" y="38"/>
                  </a:lnTo>
                  <a:lnTo>
                    <a:pt x="1959" y="38"/>
                  </a:lnTo>
                  <a:lnTo>
                    <a:pt x="1949" y="37"/>
                  </a:lnTo>
                  <a:lnTo>
                    <a:pt x="1939" y="35"/>
                  </a:lnTo>
                  <a:lnTo>
                    <a:pt x="1929" y="33"/>
                  </a:lnTo>
                  <a:lnTo>
                    <a:pt x="1920" y="30"/>
                  </a:lnTo>
                  <a:lnTo>
                    <a:pt x="1910" y="27"/>
                  </a:lnTo>
                  <a:lnTo>
                    <a:pt x="1901" y="24"/>
                  </a:lnTo>
                  <a:lnTo>
                    <a:pt x="1892" y="21"/>
                  </a:lnTo>
                  <a:lnTo>
                    <a:pt x="1883" y="18"/>
                  </a:lnTo>
                  <a:lnTo>
                    <a:pt x="1874" y="14"/>
                  </a:lnTo>
                  <a:lnTo>
                    <a:pt x="1866" y="11"/>
                  </a:lnTo>
                  <a:lnTo>
                    <a:pt x="1857" y="9"/>
                  </a:lnTo>
                  <a:lnTo>
                    <a:pt x="1848" y="6"/>
                  </a:lnTo>
                  <a:lnTo>
                    <a:pt x="1838" y="3"/>
                  </a:lnTo>
                  <a:lnTo>
                    <a:pt x="1829" y="2"/>
                  </a:lnTo>
                  <a:lnTo>
                    <a:pt x="1819" y="1"/>
                  </a:lnTo>
                  <a:lnTo>
                    <a:pt x="1815" y="1"/>
                  </a:lnTo>
                  <a:lnTo>
                    <a:pt x="1810" y="1"/>
                  </a:lnTo>
                  <a:lnTo>
                    <a:pt x="1805" y="2"/>
                  </a:lnTo>
                  <a:lnTo>
                    <a:pt x="1800" y="3"/>
                  </a:lnTo>
                  <a:lnTo>
                    <a:pt x="1795" y="4"/>
                  </a:lnTo>
                  <a:lnTo>
                    <a:pt x="1789" y="5"/>
                  </a:lnTo>
                  <a:lnTo>
                    <a:pt x="1783" y="7"/>
                  </a:lnTo>
                  <a:lnTo>
                    <a:pt x="1777" y="9"/>
                  </a:lnTo>
                  <a:lnTo>
                    <a:pt x="1770" y="11"/>
                  </a:lnTo>
                  <a:lnTo>
                    <a:pt x="1763" y="13"/>
                  </a:lnTo>
                  <a:lnTo>
                    <a:pt x="1755" y="16"/>
                  </a:lnTo>
                  <a:lnTo>
                    <a:pt x="1748" y="18"/>
                  </a:lnTo>
                  <a:lnTo>
                    <a:pt x="1740" y="20"/>
                  </a:lnTo>
                  <a:lnTo>
                    <a:pt x="1733" y="23"/>
                  </a:lnTo>
                  <a:lnTo>
                    <a:pt x="1725" y="26"/>
                  </a:lnTo>
                  <a:lnTo>
                    <a:pt x="1717" y="28"/>
                  </a:lnTo>
                  <a:lnTo>
                    <a:pt x="1709" y="30"/>
                  </a:lnTo>
                  <a:lnTo>
                    <a:pt x="1701" y="32"/>
                  </a:lnTo>
                  <a:lnTo>
                    <a:pt x="1693" y="34"/>
                  </a:lnTo>
                  <a:lnTo>
                    <a:pt x="1685" y="35"/>
                  </a:lnTo>
                  <a:lnTo>
                    <a:pt x="1678" y="37"/>
                  </a:lnTo>
                  <a:lnTo>
                    <a:pt x="1670" y="38"/>
                  </a:lnTo>
                  <a:lnTo>
                    <a:pt x="1662" y="38"/>
                  </a:lnTo>
                  <a:lnTo>
                    <a:pt x="1655" y="38"/>
                  </a:lnTo>
                  <a:lnTo>
                    <a:pt x="1644" y="38"/>
                  </a:lnTo>
                  <a:lnTo>
                    <a:pt x="1634" y="37"/>
                  </a:lnTo>
                  <a:lnTo>
                    <a:pt x="1624" y="35"/>
                  </a:lnTo>
                  <a:lnTo>
                    <a:pt x="1614" y="33"/>
                  </a:lnTo>
                  <a:lnTo>
                    <a:pt x="1605" y="30"/>
                  </a:lnTo>
                  <a:lnTo>
                    <a:pt x="1596" y="27"/>
                  </a:lnTo>
                  <a:lnTo>
                    <a:pt x="1586" y="23"/>
                  </a:lnTo>
                  <a:lnTo>
                    <a:pt x="1577" y="20"/>
                  </a:lnTo>
                  <a:lnTo>
                    <a:pt x="1569" y="17"/>
                  </a:lnTo>
                  <a:lnTo>
                    <a:pt x="1559" y="13"/>
                  </a:lnTo>
                  <a:lnTo>
                    <a:pt x="1551" y="10"/>
                  </a:lnTo>
                  <a:lnTo>
                    <a:pt x="1542" y="8"/>
                  </a:lnTo>
                  <a:lnTo>
                    <a:pt x="1533" y="5"/>
                  </a:lnTo>
                  <a:lnTo>
                    <a:pt x="1523" y="3"/>
                  </a:lnTo>
                  <a:lnTo>
                    <a:pt x="1514" y="2"/>
                  </a:lnTo>
                  <a:lnTo>
                    <a:pt x="1505" y="2"/>
                  </a:lnTo>
                  <a:lnTo>
                    <a:pt x="1504" y="2"/>
                  </a:lnTo>
                  <a:lnTo>
                    <a:pt x="1505" y="2"/>
                  </a:lnTo>
                  <a:lnTo>
                    <a:pt x="1497" y="2"/>
                  </a:lnTo>
                  <a:lnTo>
                    <a:pt x="1489" y="3"/>
                  </a:lnTo>
                  <a:lnTo>
                    <a:pt x="1481" y="5"/>
                  </a:lnTo>
                  <a:lnTo>
                    <a:pt x="1471" y="7"/>
                  </a:lnTo>
                  <a:lnTo>
                    <a:pt x="1462" y="9"/>
                  </a:lnTo>
                  <a:lnTo>
                    <a:pt x="1452" y="13"/>
                  </a:lnTo>
                  <a:lnTo>
                    <a:pt x="1441" y="16"/>
                  </a:lnTo>
                  <a:lnTo>
                    <a:pt x="1430" y="19"/>
                  </a:lnTo>
                  <a:lnTo>
                    <a:pt x="1418" y="23"/>
                  </a:lnTo>
                  <a:lnTo>
                    <a:pt x="1407" y="27"/>
                  </a:lnTo>
                  <a:lnTo>
                    <a:pt x="1396" y="30"/>
                  </a:lnTo>
                  <a:lnTo>
                    <a:pt x="1384" y="33"/>
                  </a:lnTo>
                  <a:lnTo>
                    <a:pt x="1373" y="35"/>
                  </a:lnTo>
                  <a:lnTo>
                    <a:pt x="1362" y="37"/>
                  </a:lnTo>
                  <a:lnTo>
                    <a:pt x="1350" y="38"/>
                  </a:lnTo>
                  <a:lnTo>
                    <a:pt x="1339" y="39"/>
                  </a:lnTo>
                  <a:lnTo>
                    <a:pt x="1328" y="39"/>
                  </a:lnTo>
                  <a:lnTo>
                    <a:pt x="1319" y="38"/>
                  </a:lnTo>
                  <a:lnTo>
                    <a:pt x="1308" y="36"/>
                  </a:lnTo>
                  <a:lnTo>
                    <a:pt x="1299" y="34"/>
                  </a:lnTo>
                  <a:lnTo>
                    <a:pt x="1290" y="31"/>
                  </a:lnTo>
                  <a:lnTo>
                    <a:pt x="1280" y="28"/>
                  </a:lnTo>
                  <a:lnTo>
                    <a:pt x="1271" y="26"/>
                  </a:lnTo>
                  <a:lnTo>
                    <a:pt x="1262" y="22"/>
                  </a:lnTo>
                  <a:lnTo>
                    <a:pt x="1253" y="19"/>
                  </a:lnTo>
                  <a:lnTo>
                    <a:pt x="1244" y="16"/>
                  </a:lnTo>
                  <a:lnTo>
                    <a:pt x="1235" y="12"/>
                  </a:lnTo>
                  <a:lnTo>
                    <a:pt x="1226" y="10"/>
                  </a:lnTo>
                  <a:lnTo>
                    <a:pt x="1217" y="7"/>
                  </a:lnTo>
                  <a:lnTo>
                    <a:pt x="1208" y="5"/>
                  </a:lnTo>
                  <a:lnTo>
                    <a:pt x="1198" y="3"/>
                  </a:lnTo>
                  <a:lnTo>
                    <a:pt x="1188" y="2"/>
                  </a:lnTo>
                  <a:lnTo>
                    <a:pt x="1181" y="2"/>
                  </a:lnTo>
                  <a:lnTo>
                    <a:pt x="1173" y="3"/>
                  </a:lnTo>
                  <a:lnTo>
                    <a:pt x="1164" y="5"/>
                  </a:lnTo>
                  <a:lnTo>
                    <a:pt x="1155" y="8"/>
                  </a:lnTo>
                  <a:lnTo>
                    <a:pt x="1145" y="10"/>
                  </a:lnTo>
                  <a:lnTo>
                    <a:pt x="1136" y="13"/>
                  </a:lnTo>
                  <a:lnTo>
                    <a:pt x="1125" y="17"/>
                  </a:lnTo>
                  <a:lnTo>
                    <a:pt x="1114" y="20"/>
                  </a:lnTo>
                  <a:lnTo>
                    <a:pt x="1104" y="24"/>
                  </a:lnTo>
                  <a:lnTo>
                    <a:pt x="1092" y="27"/>
                  </a:lnTo>
                  <a:lnTo>
                    <a:pt x="1081" y="31"/>
                  </a:lnTo>
                  <a:lnTo>
                    <a:pt x="1070" y="34"/>
                  </a:lnTo>
                  <a:lnTo>
                    <a:pt x="1058" y="36"/>
                  </a:lnTo>
                  <a:lnTo>
                    <a:pt x="1047" y="38"/>
                  </a:lnTo>
                  <a:lnTo>
                    <a:pt x="1036" y="39"/>
                  </a:lnTo>
                  <a:lnTo>
                    <a:pt x="1025" y="40"/>
                  </a:lnTo>
                  <a:lnTo>
                    <a:pt x="1014" y="39"/>
                  </a:lnTo>
                  <a:lnTo>
                    <a:pt x="1004" y="39"/>
                  </a:lnTo>
                  <a:lnTo>
                    <a:pt x="993" y="37"/>
                  </a:lnTo>
                  <a:lnTo>
                    <a:pt x="984" y="34"/>
                  </a:lnTo>
                  <a:lnTo>
                    <a:pt x="975" y="32"/>
                  </a:lnTo>
                  <a:lnTo>
                    <a:pt x="965" y="28"/>
                  </a:lnTo>
                  <a:lnTo>
                    <a:pt x="956" y="25"/>
                  </a:lnTo>
                  <a:lnTo>
                    <a:pt x="947" y="22"/>
                  </a:lnTo>
                  <a:lnTo>
                    <a:pt x="938" y="19"/>
                  </a:lnTo>
                  <a:lnTo>
                    <a:pt x="929" y="15"/>
                  </a:lnTo>
                  <a:lnTo>
                    <a:pt x="921" y="12"/>
                  </a:lnTo>
                  <a:lnTo>
                    <a:pt x="912" y="9"/>
                  </a:lnTo>
                  <a:lnTo>
                    <a:pt x="902" y="7"/>
                  </a:lnTo>
                  <a:lnTo>
                    <a:pt x="893" y="5"/>
                  </a:lnTo>
                  <a:lnTo>
                    <a:pt x="884" y="4"/>
                  </a:lnTo>
                  <a:lnTo>
                    <a:pt x="874" y="3"/>
                  </a:lnTo>
                  <a:lnTo>
                    <a:pt x="867" y="3"/>
                  </a:lnTo>
                  <a:lnTo>
                    <a:pt x="859" y="5"/>
                  </a:lnTo>
                  <a:lnTo>
                    <a:pt x="850" y="7"/>
                  </a:lnTo>
                  <a:lnTo>
                    <a:pt x="841" y="9"/>
                  </a:lnTo>
                  <a:lnTo>
                    <a:pt x="831" y="11"/>
                  </a:lnTo>
                  <a:lnTo>
                    <a:pt x="821" y="14"/>
                  </a:lnTo>
                  <a:lnTo>
                    <a:pt x="810" y="18"/>
                  </a:lnTo>
                  <a:lnTo>
                    <a:pt x="800" y="21"/>
                  </a:lnTo>
                  <a:lnTo>
                    <a:pt x="789" y="25"/>
                  </a:lnTo>
                  <a:lnTo>
                    <a:pt x="778" y="28"/>
                  </a:lnTo>
                  <a:lnTo>
                    <a:pt x="766" y="31"/>
                  </a:lnTo>
                  <a:lnTo>
                    <a:pt x="755" y="34"/>
                  </a:lnTo>
                  <a:lnTo>
                    <a:pt x="743" y="37"/>
                  </a:lnTo>
                  <a:lnTo>
                    <a:pt x="732" y="39"/>
                  </a:lnTo>
                  <a:lnTo>
                    <a:pt x="721" y="40"/>
                  </a:lnTo>
                  <a:lnTo>
                    <a:pt x="710" y="41"/>
                  </a:lnTo>
                  <a:lnTo>
                    <a:pt x="699" y="40"/>
                  </a:lnTo>
                  <a:lnTo>
                    <a:pt x="689" y="39"/>
                  </a:lnTo>
                  <a:lnTo>
                    <a:pt x="679" y="37"/>
                  </a:lnTo>
                  <a:lnTo>
                    <a:pt x="669" y="35"/>
                  </a:lnTo>
                  <a:lnTo>
                    <a:pt x="660" y="33"/>
                  </a:lnTo>
                  <a:lnTo>
                    <a:pt x="651" y="29"/>
                  </a:lnTo>
                  <a:lnTo>
                    <a:pt x="641" y="26"/>
                  </a:lnTo>
                  <a:lnTo>
                    <a:pt x="632" y="22"/>
                  </a:lnTo>
                  <a:lnTo>
                    <a:pt x="624" y="19"/>
                  </a:lnTo>
                  <a:lnTo>
                    <a:pt x="614" y="16"/>
                  </a:lnTo>
                  <a:lnTo>
                    <a:pt x="606" y="12"/>
                  </a:lnTo>
                  <a:lnTo>
                    <a:pt x="597" y="10"/>
                  </a:lnTo>
                  <a:lnTo>
                    <a:pt x="587" y="8"/>
                  </a:lnTo>
                  <a:lnTo>
                    <a:pt x="578" y="5"/>
                  </a:lnTo>
                  <a:lnTo>
                    <a:pt x="569" y="5"/>
                  </a:lnTo>
                  <a:lnTo>
                    <a:pt x="559" y="4"/>
                  </a:lnTo>
                  <a:lnTo>
                    <a:pt x="558" y="4"/>
                  </a:lnTo>
                  <a:lnTo>
                    <a:pt x="559" y="4"/>
                  </a:lnTo>
                  <a:lnTo>
                    <a:pt x="560" y="4"/>
                  </a:lnTo>
                  <a:lnTo>
                    <a:pt x="559" y="4"/>
                  </a:lnTo>
                  <a:lnTo>
                    <a:pt x="552" y="4"/>
                  </a:lnTo>
                  <a:lnTo>
                    <a:pt x="544" y="5"/>
                  </a:lnTo>
                  <a:lnTo>
                    <a:pt x="536" y="7"/>
                  </a:lnTo>
                  <a:lnTo>
                    <a:pt x="526" y="9"/>
                  </a:lnTo>
                  <a:lnTo>
                    <a:pt x="517" y="12"/>
                  </a:lnTo>
                  <a:lnTo>
                    <a:pt x="507" y="15"/>
                  </a:lnTo>
                  <a:lnTo>
                    <a:pt x="496" y="18"/>
                  </a:lnTo>
                  <a:lnTo>
                    <a:pt x="485" y="22"/>
                  </a:lnTo>
                  <a:lnTo>
                    <a:pt x="473" y="26"/>
                  </a:lnTo>
                  <a:lnTo>
                    <a:pt x="462" y="29"/>
                  </a:lnTo>
                  <a:lnTo>
                    <a:pt x="451" y="32"/>
                  </a:lnTo>
                  <a:lnTo>
                    <a:pt x="439" y="35"/>
                  </a:lnTo>
                  <a:lnTo>
                    <a:pt x="428" y="37"/>
                  </a:lnTo>
                  <a:lnTo>
                    <a:pt x="417" y="39"/>
                  </a:lnTo>
                  <a:lnTo>
                    <a:pt x="405" y="41"/>
                  </a:lnTo>
                  <a:lnTo>
                    <a:pt x="395" y="41"/>
                  </a:lnTo>
                  <a:lnTo>
                    <a:pt x="383" y="41"/>
                  </a:lnTo>
                  <a:lnTo>
                    <a:pt x="374" y="40"/>
                  </a:lnTo>
                  <a:lnTo>
                    <a:pt x="363" y="38"/>
                  </a:lnTo>
                  <a:lnTo>
                    <a:pt x="354" y="36"/>
                  </a:lnTo>
                  <a:lnTo>
                    <a:pt x="345" y="34"/>
                  </a:lnTo>
                  <a:lnTo>
                    <a:pt x="335" y="31"/>
                  </a:lnTo>
                  <a:lnTo>
                    <a:pt x="326" y="28"/>
                  </a:lnTo>
                  <a:lnTo>
                    <a:pt x="317" y="24"/>
                  </a:lnTo>
                  <a:lnTo>
                    <a:pt x="308" y="21"/>
                  </a:lnTo>
                  <a:lnTo>
                    <a:pt x="299" y="18"/>
                  </a:lnTo>
                  <a:lnTo>
                    <a:pt x="290" y="14"/>
                  </a:lnTo>
                  <a:lnTo>
                    <a:pt x="281" y="12"/>
                  </a:lnTo>
                  <a:lnTo>
                    <a:pt x="272" y="9"/>
                  </a:lnTo>
                  <a:lnTo>
                    <a:pt x="263" y="7"/>
                  </a:lnTo>
                  <a:lnTo>
                    <a:pt x="252" y="6"/>
                  </a:lnTo>
                  <a:lnTo>
                    <a:pt x="243" y="5"/>
                  </a:lnTo>
                  <a:lnTo>
                    <a:pt x="236" y="5"/>
                  </a:lnTo>
                  <a:lnTo>
                    <a:pt x="228" y="6"/>
                  </a:lnTo>
                  <a:lnTo>
                    <a:pt x="219" y="8"/>
                  </a:lnTo>
                  <a:lnTo>
                    <a:pt x="210" y="10"/>
                  </a:lnTo>
                  <a:lnTo>
                    <a:pt x="201" y="12"/>
                  </a:lnTo>
                  <a:lnTo>
                    <a:pt x="190" y="16"/>
                  </a:lnTo>
                  <a:lnTo>
                    <a:pt x="180" y="19"/>
                  </a:lnTo>
                  <a:lnTo>
                    <a:pt x="169" y="22"/>
                  </a:lnTo>
                  <a:lnTo>
                    <a:pt x="159" y="26"/>
                  </a:lnTo>
                  <a:lnTo>
                    <a:pt x="147" y="30"/>
                  </a:lnTo>
                  <a:lnTo>
                    <a:pt x="136" y="33"/>
                  </a:lnTo>
                  <a:lnTo>
                    <a:pt x="124" y="35"/>
                  </a:lnTo>
                  <a:lnTo>
                    <a:pt x="113" y="38"/>
                  </a:lnTo>
                  <a:lnTo>
                    <a:pt x="102" y="40"/>
                  </a:lnTo>
                  <a:lnTo>
                    <a:pt x="90" y="41"/>
                  </a:lnTo>
                  <a:lnTo>
                    <a:pt x="80" y="42"/>
                  </a:lnTo>
                  <a:lnTo>
                    <a:pt x="69" y="42"/>
                  </a:lnTo>
                  <a:lnTo>
                    <a:pt x="58" y="41"/>
                  </a:lnTo>
                  <a:lnTo>
                    <a:pt x="48" y="39"/>
                  </a:lnTo>
                  <a:lnTo>
                    <a:pt x="38" y="36"/>
                  </a:lnTo>
                  <a:lnTo>
                    <a:pt x="29" y="33"/>
                  </a:lnTo>
                  <a:lnTo>
                    <a:pt x="19" y="30"/>
                  </a:lnTo>
                  <a:lnTo>
                    <a:pt x="10" y="27"/>
                  </a:lnTo>
                  <a:lnTo>
                    <a:pt x="1" y="23"/>
                  </a:lnTo>
                  <a:lnTo>
                    <a:pt x="1" y="28"/>
                  </a:lnTo>
                  <a:lnTo>
                    <a:pt x="1" y="32"/>
                  </a:lnTo>
                  <a:lnTo>
                    <a:pt x="0" y="37"/>
                  </a:lnTo>
                  <a:lnTo>
                    <a:pt x="0" y="42"/>
                  </a:lnTo>
                  <a:lnTo>
                    <a:pt x="10" y="45"/>
                  </a:lnTo>
                  <a:lnTo>
                    <a:pt x="19" y="49"/>
                  </a:lnTo>
                  <a:lnTo>
                    <a:pt x="28" y="52"/>
                  </a:lnTo>
                  <a:lnTo>
                    <a:pt x="38" y="54"/>
                  </a:lnTo>
                  <a:lnTo>
                    <a:pt x="48" y="57"/>
                  </a:lnTo>
                  <a:lnTo>
                    <a:pt x="58" y="59"/>
                  </a:lnTo>
                  <a:lnTo>
                    <a:pt x="69" y="60"/>
                  </a:lnTo>
                  <a:lnTo>
                    <a:pt x="80" y="61"/>
                  </a:lnTo>
                  <a:lnTo>
                    <a:pt x="90" y="60"/>
                  </a:lnTo>
                  <a:lnTo>
                    <a:pt x="102" y="59"/>
                  </a:lnTo>
                  <a:lnTo>
                    <a:pt x="113" y="57"/>
                  </a:lnTo>
                  <a:lnTo>
                    <a:pt x="124" y="55"/>
                  </a:lnTo>
                  <a:lnTo>
                    <a:pt x="136" y="52"/>
                  </a:lnTo>
                  <a:lnTo>
                    <a:pt x="147" y="49"/>
                  </a:lnTo>
                  <a:lnTo>
                    <a:pt x="159" y="46"/>
                  </a:lnTo>
                  <a:lnTo>
                    <a:pt x="169" y="42"/>
                  </a:lnTo>
                  <a:lnTo>
                    <a:pt x="180" y="39"/>
                  </a:lnTo>
                  <a:lnTo>
                    <a:pt x="190" y="35"/>
                  </a:lnTo>
                  <a:lnTo>
                    <a:pt x="201" y="33"/>
                  </a:lnTo>
                  <a:lnTo>
                    <a:pt x="210" y="30"/>
                  </a:lnTo>
                  <a:lnTo>
                    <a:pt x="219" y="27"/>
                  </a:lnTo>
                  <a:lnTo>
                    <a:pt x="228" y="26"/>
                  </a:lnTo>
                  <a:lnTo>
                    <a:pt x="236" y="24"/>
                  </a:lnTo>
                  <a:lnTo>
                    <a:pt x="243" y="24"/>
                  </a:lnTo>
                  <a:lnTo>
                    <a:pt x="253" y="24"/>
                  </a:lnTo>
                  <a:lnTo>
                    <a:pt x="263" y="25"/>
                  </a:lnTo>
                  <a:lnTo>
                    <a:pt x="272" y="27"/>
                  </a:lnTo>
                  <a:lnTo>
                    <a:pt x="281" y="29"/>
                  </a:lnTo>
                  <a:lnTo>
                    <a:pt x="290" y="32"/>
                  </a:lnTo>
                  <a:lnTo>
                    <a:pt x="299" y="35"/>
                  </a:lnTo>
                  <a:lnTo>
                    <a:pt x="308" y="38"/>
                  </a:lnTo>
                  <a:lnTo>
                    <a:pt x="317" y="42"/>
                  </a:lnTo>
                  <a:lnTo>
                    <a:pt x="326" y="45"/>
                  </a:lnTo>
                  <a:lnTo>
                    <a:pt x="335" y="49"/>
                  </a:lnTo>
                  <a:lnTo>
                    <a:pt x="345" y="52"/>
                  </a:lnTo>
                  <a:lnTo>
                    <a:pt x="354" y="54"/>
                  </a:lnTo>
                  <a:lnTo>
                    <a:pt x="364" y="57"/>
                  </a:lnTo>
                  <a:lnTo>
                    <a:pt x="374" y="59"/>
                  </a:lnTo>
                  <a:lnTo>
                    <a:pt x="383" y="59"/>
                  </a:lnTo>
                  <a:lnTo>
                    <a:pt x="395" y="60"/>
                  </a:lnTo>
                  <a:lnTo>
                    <a:pt x="405" y="59"/>
                  </a:lnTo>
                  <a:lnTo>
                    <a:pt x="417" y="58"/>
                  </a:lnTo>
                  <a:lnTo>
                    <a:pt x="428" y="56"/>
                  </a:lnTo>
                  <a:lnTo>
                    <a:pt x="439" y="54"/>
                  </a:lnTo>
                  <a:lnTo>
                    <a:pt x="451" y="51"/>
                  </a:lnTo>
                  <a:lnTo>
                    <a:pt x="462" y="48"/>
                  </a:lnTo>
                  <a:lnTo>
                    <a:pt x="473" y="44"/>
                  </a:lnTo>
                  <a:lnTo>
                    <a:pt x="484" y="41"/>
                  </a:lnTo>
                  <a:lnTo>
                    <a:pt x="494" y="37"/>
                  </a:lnTo>
                  <a:lnTo>
                    <a:pt x="505" y="34"/>
                  </a:lnTo>
                  <a:lnTo>
                    <a:pt x="515" y="31"/>
                  </a:lnTo>
                  <a:lnTo>
                    <a:pt x="525" y="28"/>
                  </a:lnTo>
                  <a:lnTo>
                    <a:pt x="533" y="26"/>
                  </a:lnTo>
                  <a:lnTo>
                    <a:pt x="542" y="24"/>
                  </a:lnTo>
                  <a:lnTo>
                    <a:pt x="550" y="23"/>
                  </a:lnTo>
                  <a:lnTo>
                    <a:pt x="557" y="23"/>
                  </a:lnTo>
                  <a:lnTo>
                    <a:pt x="558" y="23"/>
                  </a:lnTo>
                  <a:lnTo>
                    <a:pt x="559" y="23"/>
                  </a:lnTo>
                  <a:lnTo>
                    <a:pt x="560" y="23"/>
                  </a:lnTo>
                  <a:lnTo>
                    <a:pt x="561" y="23"/>
                  </a:lnTo>
                  <a:lnTo>
                    <a:pt x="570" y="24"/>
                  </a:lnTo>
                  <a:lnTo>
                    <a:pt x="580" y="26"/>
                  </a:lnTo>
                  <a:lnTo>
                    <a:pt x="589" y="28"/>
                  </a:lnTo>
                  <a:lnTo>
                    <a:pt x="598" y="31"/>
                  </a:lnTo>
                  <a:lnTo>
                    <a:pt x="607" y="34"/>
                  </a:lnTo>
                  <a:lnTo>
                    <a:pt x="616" y="37"/>
                  </a:lnTo>
                  <a:lnTo>
                    <a:pt x="624" y="40"/>
                  </a:lnTo>
                  <a:lnTo>
                    <a:pt x="634" y="43"/>
                  </a:lnTo>
                  <a:lnTo>
                    <a:pt x="643" y="47"/>
                  </a:lnTo>
                  <a:lnTo>
                    <a:pt x="651" y="49"/>
                  </a:lnTo>
                  <a:lnTo>
                    <a:pt x="661" y="52"/>
                  </a:lnTo>
                  <a:lnTo>
                    <a:pt x="670" y="55"/>
                  </a:lnTo>
                  <a:lnTo>
                    <a:pt x="680" y="57"/>
                  </a:lnTo>
                  <a:lnTo>
                    <a:pt x="690" y="59"/>
                  </a:lnTo>
                  <a:lnTo>
                    <a:pt x="700" y="60"/>
                  </a:lnTo>
                  <a:lnTo>
                    <a:pt x="711" y="60"/>
                  </a:lnTo>
                  <a:lnTo>
                    <a:pt x="722" y="59"/>
                  </a:lnTo>
                  <a:lnTo>
                    <a:pt x="733" y="58"/>
                  </a:lnTo>
                  <a:lnTo>
                    <a:pt x="744" y="56"/>
                  </a:lnTo>
                  <a:lnTo>
                    <a:pt x="756" y="54"/>
                  </a:lnTo>
                  <a:lnTo>
                    <a:pt x="767" y="51"/>
                  </a:lnTo>
                  <a:lnTo>
                    <a:pt x="778" y="48"/>
                  </a:lnTo>
                  <a:lnTo>
                    <a:pt x="789" y="44"/>
                  </a:lnTo>
                  <a:lnTo>
                    <a:pt x="800" y="41"/>
                  </a:lnTo>
                  <a:lnTo>
                    <a:pt x="811" y="38"/>
                  </a:lnTo>
                  <a:lnTo>
                    <a:pt x="821" y="34"/>
                  </a:lnTo>
                  <a:lnTo>
                    <a:pt x="831" y="31"/>
                  </a:lnTo>
                  <a:lnTo>
                    <a:pt x="841" y="28"/>
                  </a:lnTo>
                  <a:lnTo>
                    <a:pt x="850" y="26"/>
                  </a:lnTo>
                  <a:lnTo>
                    <a:pt x="859" y="24"/>
                  </a:lnTo>
                  <a:lnTo>
                    <a:pt x="867" y="23"/>
                  </a:lnTo>
                  <a:lnTo>
                    <a:pt x="874" y="22"/>
                  </a:lnTo>
                  <a:lnTo>
                    <a:pt x="884" y="23"/>
                  </a:lnTo>
                  <a:lnTo>
                    <a:pt x="893" y="24"/>
                  </a:lnTo>
                  <a:lnTo>
                    <a:pt x="902" y="26"/>
                  </a:lnTo>
                  <a:lnTo>
                    <a:pt x="912" y="28"/>
                  </a:lnTo>
                  <a:lnTo>
                    <a:pt x="921" y="31"/>
                  </a:lnTo>
                  <a:lnTo>
                    <a:pt x="930" y="34"/>
                  </a:lnTo>
                  <a:lnTo>
                    <a:pt x="938" y="37"/>
                  </a:lnTo>
                  <a:lnTo>
                    <a:pt x="947" y="41"/>
                  </a:lnTo>
                  <a:lnTo>
                    <a:pt x="957" y="44"/>
                  </a:lnTo>
                  <a:lnTo>
                    <a:pt x="965" y="48"/>
                  </a:lnTo>
                  <a:lnTo>
                    <a:pt x="975" y="51"/>
                  </a:lnTo>
                  <a:lnTo>
                    <a:pt x="984" y="53"/>
                  </a:lnTo>
                  <a:lnTo>
                    <a:pt x="993" y="56"/>
                  </a:lnTo>
                  <a:lnTo>
                    <a:pt x="1004" y="57"/>
                  </a:lnTo>
                  <a:lnTo>
                    <a:pt x="1014" y="58"/>
                  </a:lnTo>
                  <a:lnTo>
                    <a:pt x="1025" y="59"/>
                  </a:lnTo>
                  <a:lnTo>
                    <a:pt x="1036" y="58"/>
                  </a:lnTo>
                  <a:lnTo>
                    <a:pt x="1047" y="57"/>
                  </a:lnTo>
                  <a:lnTo>
                    <a:pt x="1058" y="55"/>
                  </a:lnTo>
                  <a:lnTo>
                    <a:pt x="1070" y="53"/>
                  </a:lnTo>
                  <a:lnTo>
                    <a:pt x="1081" y="50"/>
                  </a:lnTo>
                  <a:lnTo>
                    <a:pt x="1092" y="47"/>
                  </a:lnTo>
                  <a:lnTo>
                    <a:pt x="1104" y="43"/>
                  </a:lnTo>
                  <a:lnTo>
                    <a:pt x="1114" y="40"/>
                  </a:lnTo>
                  <a:lnTo>
                    <a:pt x="1125" y="37"/>
                  </a:lnTo>
                  <a:lnTo>
                    <a:pt x="1136" y="33"/>
                  </a:lnTo>
                  <a:lnTo>
                    <a:pt x="1145" y="30"/>
                  </a:lnTo>
                  <a:lnTo>
                    <a:pt x="1155" y="27"/>
                  </a:lnTo>
                  <a:lnTo>
                    <a:pt x="1164" y="25"/>
                  </a:lnTo>
                  <a:lnTo>
                    <a:pt x="1173" y="23"/>
                  </a:lnTo>
                  <a:lnTo>
                    <a:pt x="1181" y="22"/>
                  </a:lnTo>
                  <a:lnTo>
                    <a:pt x="1188" y="22"/>
                  </a:lnTo>
                  <a:lnTo>
                    <a:pt x="1198" y="22"/>
                  </a:lnTo>
                  <a:lnTo>
                    <a:pt x="1208" y="23"/>
                  </a:lnTo>
                  <a:lnTo>
                    <a:pt x="1217" y="25"/>
                  </a:lnTo>
                  <a:lnTo>
                    <a:pt x="1226" y="27"/>
                  </a:lnTo>
                  <a:lnTo>
                    <a:pt x="1235" y="30"/>
                  </a:lnTo>
                  <a:lnTo>
                    <a:pt x="1244" y="33"/>
                  </a:lnTo>
                  <a:lnTo>
                    <a:pt x="1253" y="37"/>
                  </a:lnTo>
                  <a:lnTo>
                    <a:pt x="1262" y="39"/>
                  </a:lnTo>
                  <a:lnTo>
                    <a:pt x="1271" y="43"/>
                  </a:lnTo>
                  <a:lnTo>
                    <a:pt x="1280" y="47"/>
                  </a:lnTo>
                  <a:lnTo>
                    <a:pt x="1290" y="50"/>
                  </a:lnTo>
                  <a:lnTo>
                    <a:pt x="1299" y="52"/>
                  </a:lnTo>
                  <a:lnTo>
                    <a:pt x="1308" y="54"/>
                  </a:lnTo>
                  <a:lnTo>
                    <a:pt x="1319" y="57"/>
                  </a:lnTo>
                  <a:lnTo>
                    <a:pt x="1328" y="57"/>
                  </a:lnTo>
                  <a:lnTo>
                    <a:pt x="1339" y="58"/>
                  </a:lnTo>
                  <a:lnTo>
                    <a:pt x="1350" y="57"/>
                  </a:lnTo>
                  <a:lnTo>
                    <a:pt x="1362" y="56"/>
                  </a:lnTo>
                  <a:lnTo>
                    <a:pt x="1373" y="54"/>
                  </a:lnTo>
                  <a:lnTo>
                    <a:pt x="1384" y="52"/>
                  </a:lnTo>
                  <a:lnTo>
                    <a:pt x="1395" y="49"/>
                  </a:lnTo>
                  <a:lnTo>
                    <a:pt x="1407" y="46"/>
                  </a:lnTo>
                  <a:lnTo>
                    <a:pt x="1418" y="42"/>
                  </a:lnTo>
                  <a:lnTo>
                    <a:pt x="1428" y="38"/>
                  </a:lnTo>
                  <a:lnTo>
                    <a:pt x="1439" y="35"/>
                  </a:lnTo>
                  <a:lnTo>
                    <a:pt x="1449" y="32"/>
                  </a:lnTo>
                  <a:lnTo>
                    <a:pt x="1460" y="28"/>
                  </a:lnTo>
                  <a:lnTo>
                    <a:pt x="1470" y="26"/>
                  </a:lnTo>
                  <a:lnTo>
                    <a:pt x="1478" y="24"/>
                  </a:lnTo>
                  <a:lnTo>
                    <a:pt x="1487" y="22"/>
                  </a:lnTo>
                  <a:lnTo>
                    <a:pt x="1495" y="21"/>
                  </a:lnTo>
                  <a:lnTo>
                    <a:pt x="1502" y="21"/>
                  </a:lnTo>
                  <a:lnTo>
                    <a:pt x="1503" y="21"/>
                  </a:lnTo>
                  <a:lnTo>
                    <a:pt x="1505" y="21"/>
                  </a:lnTo>
                  <a:lnTo>
                    <a:pt x="1506" y="21"/>
                  </a:lnTo>
                  <a:lnTo>
                    <a:pt x="1515" y="22"/>
                  </a:lnTo>
                  <a:lnTo>
                    <a:pt x="1525" y="24"/>
                  </a:lnTo>
                  <a:lnTo>
                    <a:pt x="1534" y="26"/>
                  </a:lnTo>
                  <a:lnTo>
                    <a:pt x="1543" y="28"/>
                  </a:lnTo>
                  <a:lnTo>
                    <a:pt x="1552" y="31"/>
                  </a:lnTo>
                  <a:lnTo>
                    <a:pt x="1561" y="34"/>
                  </a:lnTo>
                  <a:lnTo>
                    <a:pt x="1570" y="38"/>
                  </a:lnTo>
                  <a:lnTo>
                    <a:pt x="1578" y="41"/>
                  </a:lnTo>
                  <a:lnTo>
                    <a:pt x="1587" y="44"/>
                  </a:lnTo>
                  <a:lnTo>
                    <a:pt x="1596" y="47"/>
                  </a:lnTo>
                  <a:lnTo>
                    <a:pt x="1605" y="50"/>
                  </a:lnTo>
                  <a:lnTo>
                    <a:pt x="1614" y="53"/>
                  </a:lnTo>
                  <a:lnTo>
                    <a:pt x="1624" y="54"/>
                  </a:lnTo>
                  <a:lnTo>
                    <a:pt x="1634" y="56"/>
                  </a:lnTo>
                  <a:lnTo>
                    <a:pt x="1644" y="57"/>
                  </a:lnTo>
                  <a:lnTo>
                    <a:pt x="1655" y="57"/>
                  </a:lnTo>
                  <a:lnTo>
                    <a:pt x="1663" y="57"/>
                  </a:lnTo>
                  <a:lnTo>
                    <a:pt x="1670" y="57"/>
                  </a:lnTo>
                  <a:lnTo>
                    <a:pt x="1678" y="56"/>
                  </a:lnTo>
                  <a:lnTo>
                    <a:pt x="1686" y="54"/>
                  </a:lnTo>
                  <a:lnTo>
                    <a:pt x="1694" y="53"/>
                  </a:lnTo>
                  <a:lnTo>
                    <a:pt x="1702" y="51"/>
                  </a:lnTo>
                  <a:lnTo>
                    <a:pt x="1710" y="49"/>
                  </a:lnTo>
                  <a:lnTo>
                    <a:pt x="1718" y="47"/>
                  </a:lnTo>
                  <a:lnTo>
                    <a:pt x="1726" y="45"/>
                  </a:lnTo>
                  <a:lnTo>
                    <a:pt x="1733" y="42"/>
                  </a:lnTo>
                  <a:lnTo>
                    <a:pt x="1741" y="40"/>
                  </a:lnTo>
                  <a:lnTo>
                    <a:pt x="1748" y="38"/>
                  </a:lnTo>
                  <a:lnTo>
                    <a:pt x="1756" y="35"/>
                  </a:lnTo>
                  <a:lnTo>
                    <a:pt x="1763" y="33"/>
                  </a:lnTo>
                  <a:lnTo>
                    <a:pt x="1770" y="31"/>
                  </a:lnTo>
                  <a:lnTo>
                    <a:pt x="1777" y="28"/>
                  </a:lnTo>
                  <a:lnTo>
                    <a:pt x="1783" y="27"/>
                  </a:lnTo>
                  <a:lnTo>
                    <a:pt x="1789" y="25"/>
                  </a:lnTo>
                  <a:lnTo>
                    <a:pt x="1795" y="24"/>
                  </a:lnTo>
                  <a:lnTo>
                    <a:pt x="1800" y="23"/>
                  </a:lnTo>
                  <a:lnTo>
                    <a:pt x="1805" y="22"/>
                  </a:lnTo>
                  <a:lnTo>
                    <a:pt x="1810" y="21"/>
                  </a:lnTo>
                  <a:lnTo>
                    <a:pt x="1814" y="20"/>
                  </a:lnTo>
                  <a:lnTo>
                    <a:pt x="1819" y="20"/>
                  </a:lnTo>
                  <a:lnTo>
                    <a:pt x="1829" y="21"/>
                  </a:lnTo>
                  <a:lnTo>
                    <a:pt x="1838" y="22"/>
                  </a:lnTo>
                  <a:lnTo>
                    <a:pt x="1848" y="24"/>
                  </a:lnTo>
                  <a:lnTo>
                    <a:pt x="1856" y="26"/>
                  </a:lnTo>
                  <a:lnTo>
                    <a:pt x="1866" y="28"/>
                  </a:lnTo>
                  <a:lnTo>
                    <a:pt x="1874" y="32"/>
                  </a:lnTo>
                  <a:lnTo>
                    <a:pt x="1883" y="35"/>
                  </a:lnTo>
                  <a:lnTo>
                    <a:pt x="1892" y="38"/>
                  </a:lnTo>
                  <a:lnTo>
                    <a:pt x="1902" y="42"/>
                  </a:lnTo>
                  <a:lnTo>
                    <a:pt x="1911" y="45"/>
                  </a:lnTo>
                  <a:lnTo>
                    <a:pt x="1920" y="49"/>
                  </a:lnTo>
                  <a:lnTo>
                    <a:pt x="1930" y="51"/>
                  </a:lnTo>
                  <a:lnTo>
                    <a:pt x="1939" y="53"/>
                  </a:lnTo>
                  <a:lnTo>
                    <a:pt x="1949" y="56"/>
                  </a:lnTo>
                  <a:lnTo>
                    <a:pt x="1960" y="56"/>
                  </a:lnTo>
                  <a:lnTo>
                    <a:pt x="1970" y="57"/>
                  </a:lnTo>
                  <a:lnTo>
                    <a:pt x="1981" y="56"/>
                  </a:lnTo>
                  <a:lnTo>
                    <a:pt x="1991" y="55"/>
                  </a:lnTo>
                  <a:lnTo>
                    <a:pt x="2002" y="53"/>
                  </a:lnTo>
                  <a:lnTo>
                    <a:pt x="2013" y="51"/>
                  </a:lnTo>
                  <a:lnTo>
                    <a:pt x="2024" y="48"/>
                  </a:lnTo>
                  <a:lnTo>
                    <a:pt x="2035" y="45"/>
                  </a:lnTo>
                  <a:lnTo>
                    <a:pt x="2046" y="42"/>
                  </a:lnTo>
                  <a:lnTo>
                    <a:pt x="2056" y="38"/>
                  </a:lnTo>
                  <a:lnTo>
                    <a:pt x="2067" y="35"/>
                  </a:lnTo>
                  <a:lnTo>
                    <a:pt x="2077" y="31"/>
                  </a:lnTo>
                  <a:lnTo>
                    <a:pt x="2087" y="28"/>
                  </a:lnTo>
                  <a:lnTo>
                    <a:pt x="2097" y="26"/>
                  </a:lnTo>
                  <a:lnTo>
                    <a:pt x="2105" y="23"/>
                  </a:lnTo>
                  <a:lnTo>
                    <a:pt x="2114" y="22"/>
                  </a:lnTo>
                  <a:lnTo>
                    <a:pt x="2122" y="20"/>
                  </a:lnTo>
                  <a:lnTo>
                    <a:pt x="2129" y="20"/>
                  </a:lnTo>
                  <a:lnTo>
                    <a:pt x="2138" y="20"/>
                  </a:lnTo>
                  <a:lnTo>
                    <a:pt x="2148" y="21"/>
                  </a:lnTo>
                  <a:lnTo>
                    <a:pt x="2157" y="23"/>
                  </a:lnTo>
                  <a:lnTo>
                    <a:pt x="2167" y="25"/>
                  </a:lnTo>
                  <a:lnTo>
                    <a:pt x="2175" y="28"/>
                  </a:lnTo>
                  <a:lnTo>
                    <a:pt x="2185" y="31"/>
                  </a:lnTo>
                  <a:lnTo>
                    <a:pt x="2193" y="34"/>
                  </a:lnTo>
                  <a:lnTo>
                    <a:pt x="2202" y="38"/>
                  </a:lnTo>
                  <a:lnTo>
                    <a:pt x="2211" y="41"/>
                  </a:lnTo>
                  <a:lnTo>
                    <a:pt x="2220" y="45"/>
                  </a:lnTo>
                  <a:lnTo>
                    <a:pt x="2230" y="48"/>
                  </a:lnTo>
                  <a:lnTo>
                    <a:pt x="2239" y="51"/>
                  </a:lnTo>
                  <a:lnTo>
                    <a:pt x="2248" y="53"/>
                  </a:lnTo>
                  <a:lnTo>
                    <a:pt x="2259" y="54"/>
                  </a:lnTo>
                  <a:lnTo>
                    <a:pt x="2268" y="56"/>
                  </a:lnTo>
                  <a:lnTo>
                    <a:pt x="2279" y="56"/>
                  </a:lnTo>
                  <a:lnTo>
                    <a:pt x="2292" y="56"/>
                  </a:lnTo>
                  <a:lnTo>
                    <a:pt x="2304" y="54"/>
                  </a:lnTo>
                  <a:lnTo>
                    <a:pt x="2316" y="52"/>
                  </a:lnTo>
                  <a:lnTo>
                    <a:pt x="2329" y="49"/>
                  </a:lnTo>
                  <a:lnTo>
                    <a:pt x="2341" y="47"/>
                  </a:lnTo>
                  <a:lnTo>
                    <a:pt x="2353" y="42"/>
                  </a:lnTo>
                  <a:lnTo>
                    <a:pt x="2366" y="39"/>
                  </a:lnTo>
                  <a:lnTo>
                    <a:pt x="2377" y="35"/>
                  </a:lnTo>
                  <a:lnTo>
                    <a:pt x="2387" y="32"/>
                  </a:lnTo>
                  <a:lnTo>
                    <a:pt x="2396" y="29"/>
                  </a:lnTo>
                  <a:lnTo>
                    <a:pt x="2405" y="26"/>
                  </a:lnTo>
                  <a:lnTo>
                    <a:pt x="2413" y="24"/>
                  </a:lnTo>
                  <a:lnTo>
                    <a:pt x="2422" y="22"/>
                  </a:lnTo>
                  <a:lnTo>
                    <a:pt x="2429" y="20"/>
                  </a:lnTo>
                  <a:lnTo>
                    <a:pt x="2437" y="20"/>
                  </a:lnTo>
                  <a:lnTo>
                    <a:pt x="2443" y="19"/>
                  </a:lnTo>
                  <a:lnTo>
                    <a:pt x="2443" y="0"/>
                  </a:lnTo>
                </a:path>
              </a:pathLst>
            </a:custGeom>
            <a:solidFill>
              <a:srgbClr val="AA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1038" name="Freeform 20"/>
            <p:cNvSpPr>
              <a:spLocks/>
            </p:cNvSpPr>
            <p:nvPr/>
          </p:nvSpPr>
          <p:spPr bwMode="auto">
            <a:xfrm>
              <a:off x="3214" y="121"/>
              <a:ext cx="2445" cy="62"/>
            </a:xfrm>
            <a:custGeom>
              <a:avLst/>
              <a:gdLst>
                <a:gd name="T0" fmla="*/ 73 w 2447"/>
                <a:gd name="T1" fmla="*/ 25 h 62"/>
                <a:gd name="T2" fmla="*/ 161 w 2447"/>
                <a:gd name="T3" fmla="*/ 41 h 62"/>
                <a:gd name="T4" fmla="*/ 263 w 2447"/>
                <a:gd name="T5" fmla="*/ 16 h 62"/>
                <a:gd name="T6" fmla="*/ 316 w 2447"/>
                <a:gd name="T7" fmla="*/ 5 h 62"/>
                <a:gd name="T8" fmla="*/ 389 w 2447"/>
                <a:gd name="T9" fmla="*/ 23 h 62"/>
                <a:gd name="T10" fmla="*/ 477 w 2447"/>
                <a:gd name="T11" fmla="*/ 41 h 62"/>
                <a:gd name="T12" fmla="*/ 577 w 2447"/>
                <a:gd name="T13" fmla="*/ 15 h 62"/>
                <a:gd name="T14" fmla="*/ 620 w 2447"/>
                <a:gd name="T15" fmla="*/ 5 h 62"/>
                <a:gd name="T16" fmla="*/ 702 w 2447"/>
                <a:gd name="T17" fmla="*/ 29 h 62"/>
                <a:gd name="T18" fmla="*/ 795 w 2447"/>
                <a:gd name="T19" fmla="*/ 37 h 62"/>
                <a:gd name="T20" fmla="*/ 892 w 2447"/>
                <a:gd name="T21" fmla="*/ 8 h 62"/>
                <a:gd name="T22" fmla="*/ 954 w 2447"/>
                <a:gd name="T23" fmla="*/ 8 h 62"/>
                <a:gd name="T24" fmla="*/ 1036 w 2447"/>
                <a:gd name="T25" fmla="*/ 35 h 62"/>
                <a:gd name="T26" fmla="*/ 1133 w 2447"/>
                <a:gd name="T27" fmla="*/ 30 h 62"/>
                <a:gd name="T28" fmla="*/ 1227 w 2447"/>
                <a:gd name="T29" fmla="*/ 3 h 62"/>
                <a:gd name="T30" fmla="*/ 1270 w 2447"/>
                <a:gd name="T31" fmla="*/ 6 h 62"/>
                <a:gd name="T32" fmla="*/ 1351 w 2447"/>
                <a:gd name="T33" fmla="*/ 34 h 62"/>
                <a:gd name="T34" fmla="*/ 1448 w 2447"/>
                <a:gd name="T35" fmla="*/ 30 h 62"/>
                <a:gd name="T36" fmla="*/ 1541 w 2447"/>
                <a:gd name="T37" fmla="*/ 3 h 62"/>
                <a:gd name="T38" fmla="*/ 1620 w 2447"/>
                <a:gd name="T39" fmla="*/ 19 h 62"/>
                <a:gd name="T40" fmla="*/ 1707 w 2447"/>
                <a:gd name="T41" fmla="*/ 38 h 62"/>
                <a:gd name="T42" fmla="*/ 1806 w 2447"/>
                <a:gd name="T43" fmla="*/ 15 h 62"/>
                <a:gd name="T44" fmla="*/ 1849 w 2447"/>
                <a:gd name="T45" fmla="*/ 1 h 62"/>
                <a:gd name="T46" fmla="*/ 1932 w 2447"/>
                <a:gd name="T47" fmla="*/ 24 h 62"/>
                <a:gd name="T48" fmla="*/ 2022 w 2447"/>
                <a:gd name="T49" fmla="*/ 35 h 62"/>
                <a:gd name="T50" fmla="*/ 2117 w 2447"/>
                <a:gd name="T51" fmla="*/ 9 h 62"/>
                <a:gd name="T52" fmla="*/ 2197 w 2447"/>
                <a:gd name="T53" fmla="*/ 6 h 62"/>
                <a:gd name="T54" fmla="*/ 2278 w 2447"/>
                <a:gd name="T55" fmla="*/ 33 h 62"/>
                <a:gd name="T56" fmla="*/ 2384 w 2447"/>
                <a:gd name="T57" fmla="*/ 23 h 62"/>
                <a:gd name="T58" fmla="*/ 2372 w 2447"/>
                <a:gd name="T59" fmla="*/ 45 h 62"/>
                <a:gd name="T60" fmla="*/ 2269 w 2447"/>
                <a:gd name="T61" fmla="*/ 50 h 62"/>
                <a:gd name="T62" fmla="*/ 2188 w 2447"/>
                <a:gd name="T63" fmla="*/ 22 h 62"/>
                <a:gd name="T64" fmla="*/ 2107 w 2447"/>
                <a:gd name="T65" fmla="*/ 31 h 62"/>
                <a:gd name="T66" fmla="*/ 2011 w 2447"/>
                <a:gd name="T67" fmla="*/ 55 h 62"/>
                <a:gd name="T68" fmla="*/ 1923 w 2447"/>
                <a:gd name="T69" fmla="*/ 39 h 62"/>
                <a:gd name="T70" fmla="*/ 1842 w 2447"/>
                <a:gd name="T71" fmla="*/ 20 h 62"/>
                <a:gd name="T72" fmla="*/ 1774 w 2447"/>
                <a:gd name="T73" fmla="*/ 45 h 62"/>
                <a:gd name="T74" fmla="*/ 1676 w 2447"/>
                <a:gd name="T75" fmla="*/ 54 h 62"/>
                <a:gd name="T76" fmla="*/ 1594 w 2447"/>
                <a:gd name="T77" fmla="*/ 27 h 62"/>
                <a:gd name="T78" fmla="*/ 1513 w 2447"/>
                <a:gd name="T79" fmla="*/ 30 h 62"/>
                <a:gd name="T80" fmla="*/ 1415 w 2447"/>
                <a:gd name="T81" fmla="*/ 56 h 62"/>
                <a:gd name="T82" fmla="*/ 1324 w 2447"/>
                <a:gd name="T83" fmla="*/ 45 h 62"/>
                <a:gd name="T84" fmla="*/ 1243 w 2447"/>
                <a:gd name="T85" fmla="*/ 21 h 62"/>
                <a:gd name="T86" fmla="*/ 1197 w 2447"/>
                <a:gd name="T87" fmla="*/ 29 h 62"/>
                <a:gd name="T88" fmla="*/ 1099 w 2447"/>
                <a:gd name="T89" fmla="*/ 57 h 62"/>
                <a:gd name="T90" fmla="*/ 1008 w 2447"/>
                <a:gd name="T91" fmla="*/ 44 h 62"/>
                <a:gd name="T92" fmla="*/ 925 w 2447"/>
                <a:gd name="T93" fmla="*/ 22 h 62"/>
                <a:gd name="T94" fmla="*/ 840 w 2447"/>
                <a:gd name="T95" fmla="*/ 44 h 62"/>
                <a:gd name="T96" fmla="*/ 740 w 2447"/>
                <a:gd name="T97" fmla="*/ 58 h 62"/>
                <a:gd name="T98" fmla="*/ 657 w 2447"/>
                <a:gd name="T99" fmla="*/ 31 h 62"/>
                <a:gd name="T100" fmla="*/ 597 w 2447"/>
                <a:gd name="T101" fmla="*/ 29 h 62"/>
                <a:gd name="T102" fmla="*/ 500 w 2447"/>
                <a:gd name="T103" fmla="*/ 57 h 62"/>
                <a:gd name="T104" fmla="*/ 407 w 2447"/>
                <a:gd name="T105" fmla="*/ 50 h 62"/>
                <a:gd name="T106" fmla="*/ 326 w 2447"/>
                <a:gd name="T107" fmla="*/ 25 h 62"/>
                <a:gd name="T108" fmla="*/ 281 w 2447"/>
                <a:gd name="T109" fmla="*/ 29 h 62"/>
                <a:gd name="T110" fmla="*/ 184 w 2447"/>
                <a:gd name="T111" fmla="*/ 57 h 62"/>
                <a:gd name="T112" fmla="*/ 92 w 2447"/>
                <a:gd name="T113" fmla="*/ 50 h 62"/>
                <a:gd name="T114" fmla="*/ 10 w 2447"/>
                <a:gd name="T115" fmla="*/ 25 h 6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447" h="62">
                  <a:moveTo>
                    <a:pt x="1" y="5"/>
                  </a:moveTo>
                  <a:lnTo>
                    <a:pt x="10" y="6"/>
                  </a:lnTo>
                  <a:lnTo>
                    <a:pt x="19" y="7"/>
                  </a:lnTo>
                  <a:lnTo>
                    <a:pt x="29" y="10"/>
                  </a:lnTo>
                  <a:lnTo>
                    <a:pt x="38" y="13"/>
                  </a:lnTo>
                  <a:lnTo>
                    <a:pt x="46" y="15"/>
                  </a:lnTo>
                  <a:lnTo>
                    <a:pt x="56" y="19"/>
                  </a:lnTo>
                  <a:lnTo>
                    <a:pt x="64" y="21"/>
                  </a:lnTo>
                  <a:lnTo>
                    <a:pt x="73" y="25"/>
                  </a:lnTo>
                  <a:lnTo>
                    <a:pt x="82" y="29"/>
                  </a:lnTo>
                  <a:lnTo>
                    <a:pt x="91" y="31"/>
                  </a:lnTo>
                  <a:lnTo>
                    <a:pt x="101" y="34"/>
                  </a:lnTo>
                  <a:lnTo>
                    <a:pt x="110" y="37"/>
                  </a:lnTo>
                  <a:lnTo>
                    <a:pt x="119" y="39"/>
                  </a:lnTo>
                  <a:lnTo>
                    <a:pt x="130" y="41"/>
                  </a:lnTo>
                  <a:lnTo>
                    <a:pt x="139" y="42"/>
                  </a:lnTo>
                  <a:lnTo>
                    <a:pt x="151" y="42"/>
                  </a:lnTo>
                  <a:lnTo>
                    <a:pt x="161" y="41"/>
                  </a:lnTo>
                  <a:lnTo>
                    <a:pt x="173" y="40"/>
                  </a:lnTo>
                  <a:lnTo>
                    <a:pt x="184" y="38"/>
                  </a:lnTo>
                  <a:lnTo>
                    <a:pt x="196" y="35"/>
                  </a:lnTo>
                  <a:lnTo>
                    <a:pt x="208" y="32"/>
                  </a:lnTo>
                  <a:lnTo>
                    <a:pt x="219" y="30"/>
                  </a:lnTo>
                  <a:lnTo>
                    <a:pt x="230" y="26"/>
                  </a:lnTo>
                  <a:lnTo>
                    <a:pt x="242" y="22"/>
                  </a:lnTo>
                  <a:lnTo>
                    <a:pt x="253" y="19"/>
                  </a:lnTo>
                  <a:lnTo>
                    <a:pt x="263" y="16"/>
                  </a:lnTo>
                  <a:lnTo>
                    <a:pt x="274" y="12"/>
                  </a:lnTo>
                  <a:lnTo>
                    <a:pt x="283" y="10"/>
                  </a:lnTo>
                  <a:lnTo>
                    <a:pt x="292" y="7"/>
                  </a:lnTo>
                  <a:lnTo>
                    <a:pt x="301" y="6"/>
                  </a:lnTo>
                  <a:lnTo>
                    <a:pt x="309" y="5"/>
                  </a:lnTo>
                  <a:lnTo>
                    <a:pt x="316" y="5"/>
                  </a:lnTo>
                  <a:lnTo>
                    <a:pt x="317" y="5"/>
                  </a:lnTo>
                  <a:lnTo>
                    <a:pt x="316" y="5"/>
                  </a:lnTo>
                  <a:lnTo>
                    <a:pt x="325" y="5"/>
                  </a:lnTo>
                  <a:lnTo>
                    <a:pt x="335" y="6"/>
                  </a:lnTo>
                  <a:lnTo>
                    <a:pt x="344" y="8"/>
                  </a:lnTo>
                  <a:lnTo>
                    <a:pt x="353" y="11"/>
                  </a:lnTo>
                  <a:lnTo>
                    <a:pt x="362" y="13"/>
                  </a:lnTo>
                  <a:lnTo>
                    <a:pt x="371" y="17"/>
                  </a:lnTo>
                  <a:lnTo>
                    <a:pt x="381" y="20"/>
                  </a:lnTo>
                  <a:lnTo>
                    <a:pt x="389" y="23"/>
                  </a:lnTo>
                  <a:lnTo>
                    <a:pt x="399" y="27"/>
                  </a:lnTo>
                  <a:lnTo>
                    <a:pt x="407" y="30"/>
                  </a:lnTo>
                  <a:lnTo>
                    <a:pt x="417" y="33"/>
                  </a:lnTo>
                  <a:lnTo>
                    <a:pt x="426" y="36"/>
                  </a:lnTo>
                  <a:lnTo>
                    <a:pt x="436" y="38"/>
                  </a:lnTo>
                  <a:lnTo>
                    <a:pt x="445" y="40"/>
                  </a:lnTo>
                  <a:lnTo>
                    <a:pt x="456" y="41"/>
                  </a:lnTo>
                  <a:lnTo>
                    <a:pt x="467" y="41"/>
                  </a:lnTo>
                  <a:lnTo>
                    <a:pt x="477" y="41"/>
                  </a:lnTo>
                  <a:lnTo>
                    <a:pt x="489" y="40"/>
                  </a:lnTo>
                  <a:lnTo>
                    <a:pt x="500" y="37"/>
                  </a:lnTo>
                  <a:lnTo>
                    <a:pt x="511" y="35"/>
                  </a:lnTo>
                  <a:lnTo>
                    <a:pt x="523" y="32"/>
                  </a:lnTo>
                  <a:lnTo>
                    <a:pt x="534" y="29"/>
                  </a:lnTo>
                  <a:lnTo>
                    <a:pt x="545" y="26"/>
                  </a:lnTo>
                  <a:lnTo>
                    <a:pt x="556" y="21"/>
                  </a:lnTo>
                  <a:lnTo>
                    <a:pt x="567" y="18"/>
                  </a:lnTo>
                  <a:lnTo>
                    <a:pt x="577" y="15"/>
                  </a:lnTo>
                  <a:lnTo>
                    <a:pt x="588" y="12"/>
                  </a:lnTo>
                  <a:lnTo>
                    <a:pt x="597" y="9"/>
                  </a:lnTo>
                  <a:lnTo>
                    <a:pt x="606" y="7"/>
                  </a:lnTo>
                  <a:lnTo>
                    <a:pt x="615" y="5"/>
                  </a:lnTo>
                  <a:lnTo>
                    <a:pt x="623" y="4"/>
                  </a:lnTo>
                  <a:lnTo>
                    <a:pt x="630" y="4"/>
                  </a:lnTo>
                  <a:lnTo>
                    <a:pt x="631" y="4"/>
                  </a:lnTo>
                  <a:lnTo>
                    <a:pt x="630" y="4"/>
                  </a:lnTo>
                  <a:lnTo>
                    <a:pt x="639" y="5"/>
                  </a:lnTo>
                  <a:lnTo>
                    <a:pt x="650" y="5"/>
                  </a:lnTo>
                  <a:lnTo>
                    <a:pt x="658" y="7"/>
                  </a:lnTo>
                  <a:lnTo>
                    <a:pt x="668" y="10"/>
                  </a:lnTo>
                  <a:lnTo>
                    <a:pt x="676" y="12"/>
                  </a:lnTo>
                  <a:lnTo>
                    <a:pt x="686" y="16"/>
                  </a:lnTo>
                  <a:lnTo>
                    <a:pt x="695" y="19"/>
                  </a:lnTo>
                  <a:lnTo>
                    <a:pt x="703" y="22"/>
                  </a:lnTo>
                  <a:lnTo>
                    <a:pt x="713" y="26"/>
                  </a:lnTo>
                  <a:lnTo>
                    <a:pt x="721" y="29"/>
                  </a:lnTo>
                  <a:lnTo>
                    <a:pt x="730" y="32"/>
                  </a:lnTo>
                  <a:lnTo>
                    <a:pt x="740" y="35"/>
                  </a:lnTo>
                  <a:lnTo>
                    <a:pt x="750" y="37"/>
                  </a:lnTo>
                  <a:lnTo>
                    <a:pt x="759" y="40"/>
                  </a:lnTo>
                  <a:lnTo>
                    <a:pt x="770" y="40"/>
                  </a:lnTo>
                  <a:lnTo>
                    <a:pt x="780" y="41"/>
                  </a:lnTo>
                  <a:lnTo>
                    <a:pt x="791" y="40"/>
                  </a:lnTo>
                  <a:lnTo>
                    <a:pt x="803" y="39"/>
                  </a:lnTo>
                  <a:lnTo>
                    <a:pt x="814" y="37"/>
                  </a:lnTo>
                  <a:lnTo>
                    <a:pt x="825" y="34"/>
                  </a:lnTo>
                  <a:lnTo>
                    <a:pt x="837" y="31"/>
                  </a:lnTo>
                  <a:lnTo>
                    <a:pt x="849" y="28"/>
                  </a:lnTo>
                  <a:lnTo>
                    <a:pt x="859" y="25"/>
                  </a:lnTo>
                  <a:lnTo>
                    <a:pt x="870" y="21"/>
                  </a:lnTo>
                  <a:lnTo>
                    <a:pt x="881" y="17"/>
                  </a:lnTo>
                  <a:lnTo>
                    <a:pt x="892" y="14"/>
                  </a:lnTo>
                  <a:lnTo>
                    <a:pt x="902" y="11"/>
                  </a:lnTo>
                  <a:lnTo>
                    <a:pt x="911" y="8"/>
                  </a:lnTo>
                  <a:lnTo>
                    <a:pt x="921" y="6"/>
                  </a:lnTo>
                  <a:lnTo>
                    <a:pt x="929" y="5"/>
                  </a:lnTo>
                  <a:lnTo>
                    <a:pt x="937" y="3"/>
                  </a:lnTo>
                  <a:lnTo>
                    <a:pt x="945" y="3"/>
                  </a:lnTo>
                  <a:lnTo>
                    <a:pt x="944" y="3"/>
                  </a:lnTo>
                  <a:lnTo>
                    <a:pt x="945" y="3"/>
                  </a:lnTo>
                  <a:lnTo>
                    <a:pt x="954" y="5"/>
                  </a:lnTo>
                  <a:lnTo>
                    <a:pt x="964" y="6"/>
                  </a:lnTo>
                  <a:lnTo>
                    <a:pt x="973" y="8"/>
                  </a:lnTo>
                  <a:lnTo>
                    <a:pt x="982" y="11"/>
                  </a:lnTo>
                  <a:lnTo>
                    <a:pt x="991" y="13"/>
                  </a:lnTo>
                  <a:lnTo>
                    <a:pt x="1000" y="17"/>
                  </a:lnTo>
                  <a:lnTo>
                    <a:pt x="1009" y="20"/>
                  </a:lnTo>
                  <a:lnTo>
                    <a:pt x="1018" y="23"/>
                  </a:lnTo>
                  <a:lnTo>
                    <a:pt x="1027" y="26"/>
                  </a:lnTo>
                  <a:lnTo>
                    <a:pt x="1036" y="29"/>
                  </a:lnTo>
                  <a:lnTo>
                    <a:pt x="1045" y="32"/>
                  </a:lnTo>
                  <a:lnTo>
                    <a:pt x="1055" y="35"/>
                  </a:lnTo>
                  <a:lnTo>
                    <a:pt x="1064" y="37"/>
                  </a:lnTo>
                  <a:lnTo>
                    <a:pt x="1074" y="38"/>
                  </a:lnTo>
                  <a:lnTo>
                    <a:pt x="1084" y="40"/>
                  </a:lnTo>
                  <a:lnTo>
                    <a:pt x="1095" y="40"/>
                  </a:lnTo>
                  <a:lnTo>
                    <a:pt x="1106" y="39"/>
                  </a:lnTo>
                  <a:lnTo>
                    <a:pt x="1118" y="38"/>
                  </a:lnTo>
                  <a:lnTo>
                    <a:pt x="1129" y="35"/>
                  </a:lnTo>
                  <a:lnTo>
                    <a:pt x="1140" y="33"/>
                  </a:lnTo>
                  <a:lnTo>
                    <a:pt x="1152" y="30"/>
                  </a:lnTo>
                  <a:lnTo>
                    <a:pt x="1163" y="27"/>
                  </a:lnTo>
                  <a:lnTo>
                    <a:pt x="1175" y="24"/>
                  </a:lnTo>
                  <a:lnTo>
                    <a:pt x="1186" y="20"/>
                  </a:lnTo>
                  <a:lnTo>
                    <a:pt x="1197" y="16"/>
                  </a:lnTo>
                  <a:lnTo>
                    <a:pt x="1207" y="13"/>
                  </a:lnTo>
                  <a:lnTo>
                    <a:pt x="1217" y="10"/>
                  </a:lnTo>
                  <a:lnTo>
                    <a:pt x="1228" y="7"/>
                  </a:lnTo>
                  <a:lnTo>
                    <a:pt x="1237" y="5"/>
                  </a:lnTo>
                  <a:lnTo>
                    <a:pt x="1246" y="3"/>
                  </a:lnTo>
                  <a:lnTo>
                    <a:pt x="1254" y="2"/>
                  </a:lnTo>
                  <a:lnTo>
                    <a:pt x="1261" y="2"/>
                  </a:lnTo>
                  <a:lnTo>
                    <a:pt x="1262" y="2"/>
                  </a:lnTo>
                  <a:lnTo>
                    <a:pt x="1261" y="2"/>
                  </a:lnTo>
                  <a:lnTo>
                    <a:pt x="1260" y="2"/>
                  </a:lnTo>
                  <a:lnTo>
                    <a:pt x="1261" y="2"/>
                  </a:lnTo>
                  <a:lnTo>
                    <a:pt x="1270" y="3"/>
                  </a:lnTo>
                  <a:lnTo>
                    <a:pt x="1280" y="4"/>
                  </a:lnTo>
                  <a:lnTo>
                    <a:pt x="1289" y="6"/>
                  </a:lnTo>
                  <a:lnTo>
                    <a:pt x="1298" y="9"/>
                  </a:lnTo>
                  <a:lnTo>
                    <a:pt x="1307" y="11"/>
                  </a:lnTo>
                  <a:lnTo>
                    <a:pt x="1316" y="15"/>
                  </a:lnTo>
                  <a:lnTo>
                    <a:pt x="1325" y="18"/>
                  </a:lnTo>
                  <a:lnTo>
                    <a:pt x="1334" y="21"/>
                  </a:lnTo>
                  <a:lnTo>
                    <a:pt x="1342" y="25"/>
                  </a:lnTo>
                  <a:lnTo>
                    <a:pt x="1352" y="28"/>
                  </a:lnTo>
                  <a:lnTo>
                    <a:pt x="1361" y="31"/>
                  </a:lnTo>
                  <a:lnTo>
                    <a:pt x="1370" y="34"/>
                  </a:lnTo>
                  <a:lnTo>
                    <a:pt x="1380" y="37"/>
                  </a:lnTo>
                  <a:lnTo>
                    <a:pt x="1390" y="38"/>
                  </a:lnTo>
                  <a:lnTo>
                    <a:pt x="1400" y="39"/>
                  </a:lnTo>
                  <a:lnTo>
                    <a:pt x="1411" y="40"/>
                  </a:lnTo>
                  <a:lnTo>
                    <a:pt x="1421" y="39"/>
                  </a:lnTo>
                  <a:lnTo>
                    <a:pt x="1433" y="38"/>
                  </a:lnTo>
                  <a:lnTo>
                    <a:pt x="1444" y="35"/>
                  </a:lnTo>
                  <a:lnTo>
                    <a:pt x="1456" y="33"/>
                  </a:lnTo>
                  <a:lnTo>
                    <a:pt x="1467" y="30"/>
                  </a:lnTo>
                  <a:lnTo>
                    <a:pt x="1478" y="27"/>
                  </a:lnTo>
                  <a:lnTo>
                    <a:pt x="1490" y="23"/>
                  </a:lnTo>
                  <a:lnTo>
                    <a:pt x="1500" y="20"/>
                  </a:lnTo>
                  <a:lnTo>
                    <a:pt x="1511" y="16"/>
                  </a:lnTo>
                  <a:lnTo>
                    <a:pt x="1522" y="13"/>
                  </a:lnTo>
                  <a:lnTo>
                    <a:pt x="1532" y="10"/>
                  </a:lnTo>
                  <a:lnTo>
                    <a:pt x="1542" y="7"/>
                  </a:lnTo>
                  <a:lnTo>
                    <a:pt x="1551" y="5"/>
                  </a:lnTo>
                  <a:lnTo>
                    <a:pt x="1560" y="3"/>
                  </a:lnTo>
                  <a:lnTo>
                    <a:pt x="1568" y="2"/>
                  </a:lnTo>
                  <a:lnTo>
                    <a:pt x="1575" y="2"/>
                  </a:lnTo>
                  <a:lnTo>
                    <a:pt x="1584" y="3"/>
                  </a:lnTo>
                  <a:lnTo>
                    <a:pt x="1594" y="5"/>
                  </a:lnTo>
                  <a:lnTo>
                    <a:pt x="1603" y="6"/>
                  </a:lnTo>
                  <a:lnTo>
                    <a:pt x="1613" y="9"/>
                  </a:lnTo>
                  <a:lnTo>
                    <a:pt x="1621" y="12"/>
                  </a:lnTo>
                  <a:lnTo>
                    <a:pt x="1631" y="15"/>
                  </a:lnTo>
                  <a:lnTo>
                    <a:pt x="1639" y="19"/>
                  </a:lnTo>
                  <a:lnTo>
                    <a:pt x="1648" y="21"/>
                  </a:lnTo>
                  <a:lnTo>
                    <a:pt x="1657" y="25"/>
                  </a:lnTo>
                  <a:lnTo>
                    <a:pt x="1667" y="28"/>
                  </a:lnTo>
                  <a:lnTo>
                    <a:pt x="1676" y="31"/>
                  </a:lnTo>
                  <a:lnTo>
                    <a:pt x="1685" y="34"/>
                  </a:lnTo>
                  <a:lnTo>
                    <a:pt x="1695" y="35"/>
                  </a:lnTo>
                  <a:lnTo>
                    <a:pt x="1705" y="37"/>
                  </a:lnTo>
                  <a:lnTo>
                    <a:pt x="1715" y="38"/>
                  </a:lnTo>
                  <a:lnTo>
                    <a:pt x="1726" y="38"/>
                  </a:lnTo>
                  <a:lnTo>
                    <a:pt x="1737" y="38"/>
                  </a:lnTo>
                  <a:lnTo>
                    <a:pt x="1748" y="37"/>
                  </a:lnTo>
                  <a:lnTo>
                    <a:pt x="1759" y="34"/>
                  </a:lnTo>
                  <a:lnTo>
                    <a:pt x="1770" y="32"/>
                  </a:lnTo>
                  <a:lnTo>
                    <a:pt x="1782" y="29"/>
                  </a:lnTo>
                  <a:lnTo>
                    <a:pt x="1792" y="26"/>
                  </a:lnTo>
                  <a:lnTo>
                    <a:pt x="1804" y="22"/>
                  </a:lnTo>
                  <a:lnTo>
                    <a:pt x="1814" y="19"/>
                  </a:lnTo>
                  <a:lnTo>
                    <a:pt x="1825" y="15"/>
                  </a:lnTo>
                  <a:lnTo>
                    <a:pt x="1835" y="12"/>
                  </a:lnTo>
                  <a:lnTo>
                    <a:pt x="1845" y="9"/>
                  </a:lnTo>
                  <a:lnTo>
                    <a:pt x="1855" y="6"/>
                  </a:lnTo>
                  <a:lnTo>
                    <a:pt x="1863" y="3"/>
                  </a:lnTo>
                  <a:lnTo>
                    <a:pt x="1872" y="2"/>
                  </a:lnTo>
                  <a:lnTo>
                    <a:pt x="1880" y="1"/>
                  </a:lnTo>
                  <a:lnTo>
                    <a:pt x="1887" y="1"/>
                  </a:lnTo>
                  <a:lnTo>
                    <a:pt x="1888" y="1"/>
                  </a:lnTo>
                  <a:lnTo>
                    <a:pt x="1887" y="1"/>
                  </a:lnTo>
                  <a:lnTo>
                    <a:pt x="1897" y="2"/>
                  </a:lnTo>
                  <a:lnTo>
                    <a:pt x="1907" y="3"/>
                  </a:lnTo>
                  <a:lnTo>
                    <a:pt x="1916" y="5"/>
                  </a:lnTo>
                  <a:lnTo>
                    <a:pt x="1925" y="8"/>
                  </a:lnTo>
                  <a:lnTo>
                    <a:pt x="1933" y="11"/>
                  </a:lnTo>
                  <a:lnTo>
                    <a:pt x="1943" y="14"/>
                  </a:lnTo>
                  <a:lnTo>
                    <a:pt x="1952" y="17"/>
                  </a:lnTo>
                  <a:lnTo>
                    <a:pt x="1961" y="20"/>
                  </a:lnTo>
                  <a:lnTo>
                    <a:pt x="1970" y="24"/>
                  </a:lnTo>
                  <a:lnTo>
                    <a:pt x="1978" y="27"/>
                  </a:lnTo>
                  <a:lnTo>
                    <a:pt x="1988" y="30"/>
                  </a:lnTo>
                  <a:lnTo>
                    <a:pt x="1997" y="32"/>
                  </a:lnTo>
                  <a:lnTo>
                    <a:pt x="2007" y="34"/>
                  </a:lnTo>
                  <a:lnTo>
                    <a:pt x="2017" y="36"/>
                  </a:lnTo>
                  <a:lnTo>
                    <a:pt x="2027" y="37"/>
                  </a:lnTo>
                  <a:lnTo>
                    <a:pt x="2038" y="37"/>
                  </a:lnTo>
                  <a:lnTo>
                    <a:pt x="2049" y="37"/>
                  </a:lnTo>
                  <a:lnTo>
                    <a:pt x="2060" y="35"/>
                  </a:lnTo>
                  <a:lnTo>
                    <a:pt x="2070" y="34"/>
                  </a:lnTo>
                  <a:lnTo>
                    <a:pt x="2081" y="31"/>
                  </a:lnTo>
                  <a:lnTo>
                    <a:pt x="2092" y="29"/>
                  </a:lnTo>
                  <a:lnTo>
                    <a:pt x="2103" y="25"/>
                  </a:lnTo>
                  <a:lnTo>
                    <a:pt x="2114" y="22"/>
                  </a:lnTo>
                  <a:lnTo>
                    <a:pt x="2125" y="19"/>
                  </a:lnTo>
                  <a:lnTo>
                    <a:pt x="2135" y="15"/>
                  </a:lnTo>
                  <a:lnTo>
                    <a:pt x="2145" y="12"/>
                  </a:lnTo>
                  <a:lnTo>
                    <a:pt x="2155" y="9"/>
                  </a:lnTo>
                  <a:lnTo>
                    <a:pt x="2164" y="6"/>
                  </a:lnTo>
                  <a:lnTo>
                    <a:pt x="2173" y="3"/>
                  </a:lnTo>
                  <a:lnTo>
                    <a:pt x="2182" y="2"/>
                  </a:lnTo>
                  <a:lnTo>
                    <a:pt x="2190" y="1"/>
                  </a:lnTo>
                  <a:lnTo>
                    <a:pt x="2197" y="0"/>
                  </a:lnTo>
                  <a:lnTo>
                    <a:pt x="2206" y="1"/>
                  </a:lnTo>
                  <a:lnTo>
                    <a:pt x="2217" y="1"/>
                  </a:lnTo>
                  <a:lnTo>
                    <a:pt x="2225" y="3"/>
                  </a:lnTo>
                  <a:lnTo>
                    <a:pt x="2235" y="6"/>
                  </a:lnTo>
                  <a:lnTo>
                    <a:pt x="2243" y="8"/>
                  </a:lnTo>
                  <a:lnTo>
                    <a:pt x="2253" y="12"/>
                  </a:lnTo>
                  <a:lnTo>
                    <a:pt x="2261" y="15"/>
                  </a:lnTo>
                  <a:lnTo>
                    <a:pt x="2270" y="18"/>
                  </a:lnTo>
                  <a:lnTo>
                    <a:pt x="2279" y="21"/>
                  </a:lnTo>
                  <a:lnTo>
                    <a:pt x="2288" y="25"/>
                  </a:lnTo>
                  <a:lnTo>
                    <a:pt x="2297" y="29"/>
                  </a:lnTo>
                  <a:lnTo>
                    <a:pt x="2307" y="31"/>
                  </a:lnTo>
                  <a:lnTo>
                    <a:pt x="2316" y="33"/>
                  </a:lnTo>
                  <a:lnTo>
                    <a:pt x="2326" y="35"/>
                  </a:lnTo>
                  <a:lnTo>
                    <a:pt x="2337" y="36"/>
                  </a:lnTo>
                  <a:lnTo>
                    <a:pt x="2347" y="37"/>
                  </a:lnTo>
                  <a:lnTo>
                    <a:pt x="2360" y="36"/>
                  </a:lnTo>
                  <a:lnTo>
                    <a:pt x="2372" y="35"/>
                  </a:lnTo>
                  <a:lnTo>
                    <a:pt x="2384" y="32"/>
                  </a:lnTo>
                  <a:lnTo>
                    <a:pt x="2396" y="30"/>
                  </a:lnTo>
                  <a:lnTo>
                    <a:pt x="2410" y="26"/>
                  </a:lnTo>
                  <a:lnTo>
                    <a:pt x="2422" y="23"/>
                  </a:lnTo>
                  <a:lnTo>
                    <a:pt x="2434" y="19"/>
                  </a:lnTo>
                  <a:lnTo>
                    <a:pt x="2446" y="15"/>
                  </a:lnTo>
                  <a:lnTo>
                    <a:pt x="2446" y="20"/>
                  </a:lnTo>
                  <a:lnTo>
                    <a:pt x="2446" y="26"/>
                  </a:lnTo>
                  <a:lnTo>
                    <a:pt x="2446" y="30"/>
                  </a:lnTo>
                  <a:lnTo>
                    <a:pt x="2446" y="34"/>
                  </a:lnTo>
                  <a:lnTo>
                    <a:pt x="2434" y="38"/>
                  </a:lnTo>
                  <a:lnTo>
                    <a:pt x="2422" y="42"/>
                  </a:lnTo>
                  <a:lnTo>
                    <a:pt x="2410" y="45"/>
                  </a:lnTo>
                  <a:lnTo>
                    <a:pt x="2397" y="48"/>
                  </a:lnTo>
                  <a:lnTo>
                    <a:pt x="2384" y="51"/>
                  </a:lnTo>
                  <a:lnTo>
                    <a:pt x="2372" y="54"/>
                  </a:lnTo>
                  <a:lnTo>
                    <a:pt x="2360" y="55"/>
                  </a:lnTo>
                  <a:lnTo>
                    <a:pt x="2347" y="56"/>
                  </a:lnTo>
                  <a:lnTo>
                    <a:pt x="2337" y="55"/>
                  </a:lnTo>
                  <a:lnTo>
                    <a:pt x="2326" y="54"/>
                  </a:lnTo>
                  <a:lnTo>
                    <a:pt x="2317" y="52"/>
                  </a:lnTo>
                  <a:lnTo>
                    <a:pt x="2307" y="50"/>
                  </a:lnTo>
                  <a:lnTo>
                    <a:pt x="2297" y="47"/>
                  </a:lnTo>
                  <a:lnTo>
                    <a:pt x="2289" y="44"/>
                  </a:lnTo>
                  <a:lnTo>
                    <a:pt x="2279" y="41"/>
                  </a:lnTo>
                  <a:lnTo>
                    <a:pt x="2271" y="37"/>
                  </a:lnTo>
                  <a:lnTo>
                    <a:pt x="2261" y="34"/>
                  </a:lnTo>
                  <a:lnTo>
                    <a:pt x="2253" y="30"/>
                  </a:lnTo>
                  <a:lnTo>
                    <a:pt x="2244" y="27"/>
                  </a:lnTo>
                  <a:lnTo>
                    <a:pt x="2235" y="25"/>
                  </a:lnTo>
                  <a:lnTo>
                    <a:pt x="2226" y="22"/>
                  </a:lnTo>
                  <a:lnTo>
                    <a:pt x="2217" y="20"/>
                  </a:lnTo>
                  <a:lnTo>
                    <a:pt x="2206" y="19"/>
                  </a:lnTo>
                  <a:lnTo>
                    <a:pt x="2197" y="19"/>
                  </a:lnTo>
                  <a:lnTo>
                    <a:pt x="2190" y="20"/>
                  </a:lnTo>
                  <a:lnTo>
                    <a:pt x="2182" y="21"/>
                  </a:lnTo>
                  <a:lnTo>
                    <a:pt x="2173" y="23"/>
                  </a:lnTo>
                  <a:lnTo>
                    <a:pt x="2164" y="25"/>
                  </a:lnTo>
                  <a:lnTo>
                    <a:pt x="2155" y="28"/>
                  </a:lnTo>
                  <a:lnTo>
                    <a:pt x="2145" y="31"/>
                  </a:lnTo>
                  <a:lnTo>
                    <a:pt x="2135" y="34"/>
                  </a:lnTo>
                  <a:lnTo>
                    <a:pt x="2125" y="38"/>
                  </a:lnTo>
                  <a:lnTo>
                    <a:pt x="2114" y="41"/>
                  </a:lnTo>
                  <a:lnTo>
                    <a:pt x="2103" y="44"/>
                  </a:lnTo>
                  <a:lnTo>
                    <a:pt x="2092" y="48"/>
                  </a:lnTo>
                  <a:lnTo>
                    <a:pt x="2081" y="50"/>
                  </a:lnTo>
                  <a:lnTo>
                    <a:pt x="2070" y="52"/>
                  </a:lnTo>
                  <a:lnTo>
                    <a:pt x="2060" y="54"/>
                  </a:lnTo>
                  <a:lnTo>
                    <a:pt x="2049" y="55"/>
                  </a:lnTo>
                  <a:lnTo>
                    <a:pt x="2039" y="56"/>
                  </a:lnTo>
                  <a:lnTo>
                    <a:pt x="2028" y="56"/>
                  </a:lnTo>
                  <a:lnTo>
                    <a:pt x="2018" y="55"/>
                  </a:lnTo>
                  <a:lnTo>
                    <a:pt x="2007" y="53"/>
                  </a:lnTo>
                  <a:lnTo>
                    <a:pt x="1998" y="51"/>
                  </a:lnTo>
                  <a:lnTo>
                    <a:pt x="1989" y="48"/>
                  </a:lnTo>
                  <a:lnTo>
                    <a:pt x="1979" y="45"/>
                  </a:lnTo>
                  <a:lnTo>
                    <a:pt x="1970" y="42"/>
                  </a:lnTo>
                  <a:lnTo>
                    <a:pt x="1961" y="39"/>
                  </a:lnTo>
                  <a:lnTo>
                    <a:pt x="1952" y="35"/>
                  </a:lnTo>
                  <a:lnTo>
                    <a:pt x="1943" y="32"/>
                  </a:lnTo>
                  <a:lnTo>
                    <a:pt x="1934" y="29"/>
                  </a:lnTo>
                  <a:lnTo>
                    <a:pt x="1925" y="27"/>
                  </a:lnTo>
                  <a:lnTo>
                    <a:pt x="1916" y="24"/>
                  </a:lnTo>
                  <a:lnTo>
                    <a:pt x="1907" y="22"/>
                  </a:lnTo>
                  <a:lnTo>
                    <a:pt x="1897" y="20"/>
                  </a:lnTo>
                  <a:lnTo>
                    <a:pt x="1887" y="20"/>
                  </a:lnTo>
                  <a:lnTo>
                    <a:pt x="1880" y="20"/>
                  </a:lnTo>
                  <a:lnTo>
                    <a:pt x="1872" y="21"/>
                  </a:lnTo>
                  <a:lnTo>
                    <a:pt x="1864" y="23"/>
                  </a:lnTo>
                  <a:lnTo>
                    <a:pt x="1855" y="25"/>
                  </a:lnTo>
                  <a:lnTo>
                    <a:pt x="1845" y="28"/>
                  </a:lnTo>
                  <a:lnTo>
                    <a:pt x="1836" y="31"/>
                  </a:lnTo>
                  <a:lnTo>
                    <a:pt x="1825" y="34"/>
                  </a:lnTo>
                  <a:lnTo>
                    <a:pt x="1815" y="38"/>
                  </a:lnTo>
                  <a:lnTo>
                    <a:pt x="1804" y="41"/>
                  </a:lnTo>
                  <a:lnTo>
                    <a:pt x="1793" y="45"/>
                  </a:lnTo>
                  <a:lnTo>
                    <a:pt x="1782" y="48"/>
                  </a:lnTo>
                  <a:lnTo>
                    <a:pt x="1771" y="51"/>
                  </a:lnTo>
                  <a:lnTo>
                    <a:pt x="1759" y="54"/>
                  </a:lnTo>
                  <a:lnTo>
                    <a:pt x="1748" y="56"/>
                  </a:lnTo>
                  <a:lnTo>
                    <a:pt x="1737" y="57"/>
                  </a:lnTo>
                  <a:lnTo>
                    <a:pt x="1726" y="58"/>
                  </a:lnTo>
                  <a:lnTo>
                    <a:pt x="1715" y="57"/>
                  </a:lnTo>
                  <a:lnTo>
                    <a:pt x="1705" y="56"/>
                  </a:lnTo>
                  <a:lnTo>
                    <a:pt x="1695" y="54"/>
                  </a:lnTo>
                  <a:lnTo>
                    <a:pt x="1685" y="52"/>
                  </a:lnTo>
                  <a:lnTo>
                    <a:pt x="1676" y="50"/>
                  </a:lnTo>
                  <a:lnTo>
                    <a:pt x="1667" y="46"/>
                  </a:lnTo>
                  <a:lnTo>
                    <a:pt x="1657" y="42"/>
                  </a:lnTo>
                  <a:lnTo>
                    <a:pt x="1648" y="39"/>
                  </a:lnTo>
                  <a:lnTo>
                    <a:pt x="1639" y="36"/>
                  </a:lnTo>
                  <a:lnTo>
                    <a:pt x="1631" y="32"/>
                  </a:lnTo>
                  <a:lnTo>
                    <a:pt x="1621" y="29"/>
                  </a:lnTo>
                  <a:lnTo>
                    <a:pt x="1613" y="27"/>
                  </a:lnTo>
                  <a:lnTo>
                    <a:pt x="1603" y="25"/>
                  </a:lnTo>
                  <a:lnTo>
                    <a:pt x="1594" y="22"/>
                  </a:lnTo>
                  <a:lnTo>
                    <a:pt x="1584" y="21"/>
                  </a:lnTo>
                  <a:lnTo>
                    <a:pt x="1575" y="21"/>
                  </a:lnTo>
                  <a:lnTo>
                    <a:pt x="1568" y="21"/>
                  </a:lnTo>
                  <a:lnTo>
                    <a:pt x="1560" y="23"/>
                  </a:lnTo>
                  <a:lnTo>
                    <a:pt x="1551" y="25"/>
                  </a:lnTo>
                  <a:lnTo>
                    <a:pt x="1542" y="27"/>
                  </a:lnTo>
                  <a:lnTo>
                    <a:pt x="1532" y="30"/>
                  </a:lnTo>
                  <a:lnTo>
                    <a:pt x="1522" y="32"/>
                  </a:lnTo>
                  <a:lnTo>
                    <a:pt x="1512" y="36"/>
                  </a:lnTo>
                  <a:lnTo>
                    <a:pt x="1501" y="40"/>
                  </a:lnTo>
                  <a:lnTo>
                    <a:pt x="1490" y="43"/>
                  </a:lnTo>
                  <a:lnTo>
                    <a:pt x="1478" y="46"/>
                  </a:lnTo>
                  <a:lnTo>
                    <a:pt x="1468" y="50"/>
                  </a:lnTo>
                  <a:lnTo>
                    <a:pt x="1456" y="52"/>
                  </a:lnTo>
                  <a:lnTo>
                    <a:pt x="1445" y="55"/>
                  </a:lnTo>
                  <a:lnTo>
                    <a:pt x="1434" y="56"/>
                  </a:lnTo>
                  <a:lnTo>
                    <a:pt x="1422" y="58"/>
                  </a:lnTo>
                  <a:lnTo>
                    <a:pt x="1411" y="58"/>
                  </a:lnTo>
                  <a:lnTo>
                    <a:pt x="1400" y="58"/>
                  </a:lnTo>
                  <a:lnTo>
                    <a:pt x="1390" y="57"/>
                  </a:lnTo>
                  <a:lnTo>
                    <a:pt x="1380" y="55"/>
                  </a:lnTo>
                  <a:lnTo>
                    <a:pt x="1371" y="54"/>
                  </a:lnTo>
                  <a:lnTo>
                    <a:pt x="1362" y="51"/>
                  </a:lnTo>
                  <a:lnTo>
                    <a:pt x="1352" y="48"/>
                  </a:lnTo>
                  <a:lnTo>
                    <a:pt x="1343" y="45"/>
                  </a:lnTo>
                  <a:lnTo>
                    <a:pt x="1335" y="41"/>
                  </a:lnTo>
                  <a:lnTo>
                    <a:pt x="1325" y="38"/>
                  </a:lnTo>
                  <a:lnTo>
                    <a:pt x="1317" y="35"/>
                  </a:lnTo>
                  <a:lnTo>
                    <a:pt x="1308" y="32"/>
                  </a:lnTo>
                  <a:lnTo>
                    <a:pt x="1299" y="29"/>
                  </a:lnTo>
                  <a:lnTo>
                    <a:pt x="1290" y="26"/>
                  </a:lnTo>
                  <a:lnTo>
                    <a:pt x="1280" y="25"/>
                  </a:lnTo>
                  <a:lnTo>
                    <a:pt x="1271" y="23"/>
                  </a:lnTo>
                  <a:lnTo>
                    <a:pt x="1262" y="21"/>
                  </a:lnTo>
                  <a:lnTo>
                    <a:pt x="1261" y="21"/>
                  </a:lnTo>
                  <a:lnTo>
                    <a:pt x="1260" y="21"/>
                  </a:lnTo>
                  <a:lnTo>
                    <a:pt x="1259" y="21"/>
                  </a:lnTo>
                  <a:lnTo>
                    <a:pt x="1258" y="21"/>
                  </a:lnTo>
                  <a:lnTo>
                    <a:pt x="1251" y="21"/>
                  </a:lnTo>
                  <a:lnTo>
                    <a:pt x="1243" y="23"/>
                  </a:lnTo>
                  <a:lnTo>
                    <a:pt x="1234" y="25"/>
                  </a:lnTo>
                  <a:lnTo>
                    <a:pt x="1225" y="27"/>
                  </a:lnTo>
                  <a:lnTo>
                    <a:pt x="1216" y="29"/>
                  </a:lnTo>
                  <a:lnTo>
                    <a:pt x="1206" y="32"/>
                  </a:lnTo>
                  <a:lnTo>
                    <a:pt x="1196" y="35"/>
                  </a:lnTo>
                  <a:lnTo>
                    <a:pt x="1185" y="39"/>
                  </a:lnTo>
                  <a:lnTo>
                    <a:pt x="1174" y="43"/>
                  </a:lnTo>
                  <a:lnTo>
                    <a:pt x="1163" y="46"/>
                  </a:lnTo>
                  <a:lnTo>
                    <a:pt x="1152" y="50"/>
                  </a:lnTo>
                  <a:lnTo>
                    <a:pt x="1141" y="52"/>
                  </a:lnTo>
                  <a:lnTo>
                    <a:pt x="1129" y="55"/>
                  </a:lnTo>
                  <a:lnTo>
                    <a:pt x="1118" y="57"/>
                  </a:lnTo>
                  <a:lnTo>
                    <a:pt x="1107" y="58"/>
                  </a:lnTo>
                  <a:lnTo>
                    <a:pt x="1096" y="59"/>
                  </a:lnTo>
                  <a:lnTo>
                    <a:pt x="1085" y="58"/>
                  </a:lnTo>
                  <a:lnTo>
                    <a:pt x="1075" y="58"/>
                  </a:lnTo>
                  <a:lnTo>
                    <a:pt x="1065" y="55"/>
                  </a:lnTo>
                  <a:lnTo>
                    <a:pt x="1056" y="53"/>
                  </a:lnTo>
                  <a:lnTo>
                    <a:pt x="1046" y="51"/>
                  </a:lnTo>
                  <a:lnTo>
                    <a:pt x="1036" y="47"/>
                  </a:lnTo>
                  <a:lnTo>
                    <a:pt x="1027" y="44"/>
                  </a:lnTo>
                  <a:lnTo>
                    <a:pt x="1018" y="40"/>
                  </a:lnTo>
                  <a:lnTo>
                    <a:pt x="1009" y="37"/>
                  </a:lnTo>
                  <a:lnTo>
                    <a:pt x="1000" y="34"/>
                  </a:lnTo>
                  <a:lnTo>
                    <a:pt x="991" y="30"/>
                  </a:lnTo>
                  <a:lnTo>
                    <a:pt x="982" y="28"/>
                  </a:lnTo>
                  <a:lnTo>
                    <a:pt x="973" y="26"/>
                  </a:lnTo>
                  <a:lnTo>
                    <a:pt x="964" y="23"/>
                  </a:lnTo>
                  <a:lnTo>
                    <a:pt x="954" y="23"/>
                  </a:lnTo>
                  <a:lnTo>
                    <a:pt x="944" y="22"/>
                  </a:lnTo>
                  <a:lnTo>
                    <a:pt x="937" y="23"/>
                  </a:lnTo>
                  <a:lnTo>
                    <a:pt x="929" y="24"/>
                  </a:lnTo>
                  <a:lnTo>
                    <a:pt x="920" y="26"/>
                  </a:lnTo>
                  <a:lnTo>
                    <a:pt x="911" y="28"/>
                  </a:lnTo>
                  <a:lnTo>
                    <a:pt x="901" y="31"/>
                  </a:lnTo>
                  <a:lnTo>
                    <a:pt x="891" y="34"/>
                  </a:lnTo>
                  <a:lnTo>
                    <a:pt x="881" y="37"/>
                  </a:lnTo>
                  <a:lnTo>
                    <a:pt x="870" y="41"/>
                  </a:lnTo>
                  <a:lnTo>
                    <a:pt x="859" y="44"/>
                  </a:lnTo>
                  <a:lnTo>
                    <a:pt x="848" y="48"/>
                  </a:lnTo>
                  <a:lnTo>
                    <a:pt x="837" y="51"/>
                  </a:lnTo>
                  <a:lnTo>
                    <a:pt x="825" y="54"/>
                  </a:lnTo>
                  <a:lnTo>
                    <a:pt x="814" y="56"/>
                  </a:lnTo>
                  <a:lnTo>
                    <a:pt x="803" y="58"/>
                  </a:lnTo>
                  <a:lnTo>
                    <a:pt x="791" y="59"/>
                  </a:lnTo>
                  <a:lnTo>
                    <a:pt x="780" y="59"/>
                  </a:lnTo>
                  <a:lnTo>
                    <a:pt x="770" y="59"/>
                  </a:lnTo>
                  <a:lnTo>
                    <a:pt x="759" y="58"/>
                  </a:lnTo>
                  <a:lnTo>
                    <a:pt x="750" y="56"/>
                  </a:lnTo>
                  <a:lnTo>
                    <a:pt x="740" y="54"/>
                  </a:lnTo>
                  <a:lnTo>
                    <a:pt x="730" y="51"/>
                  </a:lnTo>
                  <a:lnTo>
                    <a:pt x="721" y="48"/>
                  </a:lnTo>
                  <a:lnTo>
                    <a:pt x="713" y="45"/>
                  </a:lnTo>
                  <a:lnTo>
                    <a:pt x="703" y="41"/>
                  </a:lnTo>
                  <a:lnTo>
                    <a:pt x="695" y="38"/>
                  </a:lnTo>
                  <a:lnTo>
                    <a:pt x="686" y="34"/>
                  </a:lnTo>
                  <a:lnTo>
                    <a:pt x="676" y="31"/>
                  </a:lnTo>
                  <a:lnTo>
                    <a:pt x="668" y="29"/>
                  </a:lnTo>
                  <a:lnTo>
                    <a:pt x="658" y="26"/>
                  </a:lnTo>
                  <a:lnTo>
                    <a:pt x="650" y="25"/>
                  </a:lnTo>
                  <a:lnTo>
                    <a:pt x="639" y="24"/>
                  </a:lnTo>
                  <a:lnTo>
                    <a:pt x="630" y="23"/>
                  </a:lnTo>
                  <a:lnTo>
                    <a:pt x="623" y="24"/>
                  </a:lnTo>
                  <a:lnTo>
                    <a:pt x="615" y="25"/>
                  </a:lnTo>
                  <a:lnTo>
                    <a:pt x="606" y="27"/>
                  </a:lnTo>
                  <a:lnTo>
                    <a:pt x="597" y="29"/>
                  </a:lnTo>
                  <a:lnTo>
                    <a:pt x="588" y="32"/>
                  </a:lnTo>
                  <a:lnTo>
                    <a:pt x="577" y="35"/>
                  </a:lnTo>
                  <a:lnTo>
                    <a:pt x="567" y="38"/>
                  </a:lnTo>
                  <a:lnTo>
                    <a:pt x="556" y="42"/>
                  </a:lnTo>
                  <a:lnTo>
                    <a:pt x="545" y="45"/>
                  </a:lnTo>
                  <a:lnTo>
                    <a:pt x="534" y="48"/>
                  </a:lnTo>
                  <a:lnTo>
                    <a:pt x="523" y="52"/>
                  </a:lnTo>
                  <a:lnTo>
                    <a:pt x="511" y="55"/>
                  </a:lnTo>
                  <a:lnTo>
                    <a:pt x="500" y="57"/>
                  </a:lnTo>
                  <a:lnTo>
                    <a:pt x="489" y="59"/>
                  </a:lnTo>
                  <a:lnTo>
                    <a:pt x="477" y="60"/>
                  </a:lnTo>
                  <a:lnTo>
                    <a:pt x="467" y="60"/>
                  </a:lnTo>
                  <a:lnTo>
                    <a:pt x="456" y="60"/>
                  </a:lnTo>
                  <a:lnTo>
                    <a:pt x="445" y="59"/>
                  </a:lnTo>
                  <a:lnTo>
                    <a:pt x="436" y="58"/>
                  </a:lnTo>
                  <a:lnTo>
                    <a:pt x="426" y="56"/>
                  </a:lnTo>
                  <a:lnTo>
                    <a:pt x="417" y="53"/>
                  </a:lnTo>
                  <a:lnTo>
                    <a:pt x="407" y="50"/>
                  </a:lnTo>
                  <a:lnTo>
                    <a:pt x="399" y="47"/>
                  </a:lnTo>
                  <a:lnTo>
                    <a:pt x="390" y="44"/>
                  </a:lnTo>
                  <a:lnTo>
                    <a:pt x="381" y="41"/>
                  </a:lnTo>
                  <a:lnTo>
                    <a:pt x="372" y="37"/>
                  </a:lnTo>
                  <a:lnTo>
                    <a:pt x="363" y="34"/>
                  </a:lnTo>
                  <a:lnTo>
                    <a:pt x="354" y="31"/>
                  </a:lnTo>
                  <a:lnTo>
                    <a:pt x="345" y="29"/>
                  </a:lnTo>
                  <a:lnTo>
                    <a:pt x="336" y="27"/>
                  </a:lnTo>
                  <a:lnTo>
                    <a:pt x="326" y="25"/>
                  </a:lnTo>
                  <a:lnTo>
                    <a:pt x="317" y="24"/>
                  </a:lnTo>
                  <a:lnTo>
                    <a:pt x="316" y="24"/>
                  </a:lnTo>
                  <a:lnTo>
                    <a:pt x="316" y="23"/>
                  </a:lnTo>
                  <a:lnTo>
                    <a:pt x="314" y="23"/>
                  </a:lnTo>
                  <a:lnTo>
                    <a:pt x="313" y="23"/>
                  </a:lnTo>
                  <a:lnTo>
                    <a:pt x="306" y="23"/>
                  </a:lnTo>
                  <a:lnTo>
                    <a:pt x="298" y="25"/>
                  </a:lnTo>
                  <a:lnTo>
                    <a:pt x="289" y="26"/>
                  </a:lnTo>
                  <a:lnTo>
                    <a:pt x="281" y="29"/>
                  </a:lnTo>
                  <a:lnTo>
                    <a:pt x="271" y="31"/>
                  </a:lnTo>
                  <a:lnTo>
                    <a:pt x="261" y="34"/>
                  </a:lnTo>
                  <a:lnTo>
                    <a:pt x="251" y="38"/>
                  </a:lnTo>
                  <a:lnTo>
                    <a:pt x="240" y="41"/>
                  </a:lnTo>
                  <a:lnTo>
                    <a:pt x="229" y="45"/>
                  </a:lnTo>
                  <a:lnTo>
                    <a:pt x="218" y="48"/>
                  </a:lnTo>
                  <a:lnTo>
                    <a:pt x="207" y="52"/>
                  </a:lnTo>
                  <a:lnTo>
                    <a:pt x="196" y="55"/>
                  </a:lnTo>
                  <a:lnTo>
                    <a:pt x="184" y="57"/>
                  </a:lnTo>
                  <a:lnTo>
                    <a:pt x="174" y="59"/>
                  </a:lnTo>
                  <a:lnTo>
                    <a:pt x="162" y="60"/>
                  </a:lnTo>
                  <a:lnTo>
                    <a:pt x="151" y="61"/>
                  </a:lnTo>
                  <a:lnTo>
                    <a:pt x="140" y="60"/>
                  </a:lnTo>
                  <a:lnTo>
                    <a:pt x="130" y="59"/>
                  </a:lnTo>
                  <a:lnTo>
                    <a:pt x="120" y="58"/>
                  </a:lnTo>
                  <a:lnTo>
                    <a:pt x="111" y="55"/>
                  </a:lnTo>
                  <a:lnTo>
                    <a:pt x="101" y="52"/>
                  </a:lnTo>
                  <a:lnTo>
                    <a:pt x="92" y="50"/>
                  </a:lnTo>
                  <a:lnTo>
                    <a:pt x="82" y="46"/>
                  </a:lnTo>
                  <a:lnTo>
                    <a:pt x="74" y="42"/>
                  </a:lnTo>
                  <a:lnTo>
                    <a:pt x="64" y="39"/>
                  </a:lnTo>
                  <a:lnTo>
                    <a:pt x="56" y="35"/>
                  </a:lnTo>
                  <a:lnTo>
                    <a:pt x="46" y="32"/>
                  </a:lnTo>
                  <a:lnTo>
                    <a:pt x="38" y="30"/>
                  </a:lnTo>
                  <a:lnTo>
                    <a:pt x="28" y="27"/>
                  </a:lnTo>
                  <a:lnTo>
                    <a:pt x="19" y="26"/>
                  </a:lnTo>
                  <a:lnTo>
                    <a:pt x="10" y="25"/>
                  </a:lnTo>
                  <a:lnTo>
                    <a:pt x="0" y="25"/>
                  </a:lnTo>
                  <a:lnTo>
                    <a:pt x="1" y="5"/>
                  </a:lnTo>
                </a:path>
              </a:pathLst>
            </a:custGeom>
            <a:solidFill>
              <a:srgbClr val="AA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1039" name="Freeform 21"/>
            <p:cNvSpPr>
              <a:spLocks/>
            </p:cNvSpPr>
            <p:nvPr/>
          </p:nvSpPr>
          <p:spPr bwMode="auto">
            <a:xfrm>
              <a:off x="3238" y="162"/>
              <a:ext cx="2445" cy="62"/>
            </a:xfrm>
            <a:custGeom>
              <a:avLst/>
              <a:gdLst>
                <a:gd name="T0" fmla="*/ 73 w 2447"/>
                <a:gd name="T1" fmla="*/ 25 h 62"/>
                <a:gd name="T2" fmla="*/ 161 w 2447"/>
                <a:gd name="T3" fmla="*/ 41 h 62"/>
                <a:gd name="T4" fmla="*/ 263 w 2447"/>
                <a:gd name="T5" fmla="*/ 16 h 62"/>
                <a:gd name="T6" fmla="*/ 315 w 2447"/>
                <a:gd name="T7" fmla="*/ 5 h 62"/>
                <a:gd name="T8" fmla="*/ 388 w 2447"/>
                <a:gd name="T9" fmla="*/ 23 h 62"/>
                <a:gd name="T10" fmla="*/ 477 w 2447"/>
                <a:gd name="T11" fmla="*/ 41 h 62"/>
                <a:gd name="T12" fmla="*/ 577 w 2447"/>
                <a:gd name="T13" fmla="*/ 15 h 62"/>
                <a:gd name="T14" fmla="*/ 639 w 2447"/>
                <a:gd name="T15" fmla="*/ 7 h 62"/>
                <a:gd name="T16" fmla="*/ 721 w 2447"/>
                <a:gd name="T17" fmla="*/ 35 h 62"/>
                <a:gd name="T18" fmla="*/ 818 w 2447"/>
                <a:gd name="T19" fmla="*/ 31 h 62"/>
                <a:gd name="T20" fmla="*/ 910 w 2447"/>
                <a:gd name="T21" fmla="*/ 4 h 62"/>
                <a:gd name="T22" fmla="*/ 990 w 2447"/>
                <a:gd name="T23" fmla="*/ 19 h 62"/>
                <a:gd name="T24" fmla="*/ 1076 w 2447"/>
                <a:gd name="T25" fmla="*/ 40 h 62"/>
                <a:gd name="T26" fmla="*/ 1178 w 2447"/>
                <a:gd name="T27" fmla="*/ 16 h 62"/>
                <a:gd name="T28" fmla="*/ 1242 w 2447"/>
                <a:gd name="T29" fmla="*/ 2 h 62"/>
                <a:gd name="T30" fmla="*/ 1323 w 2447"/>
                <a:gd name="T31" fmla="*/ 25 h 62"/>
                <a:gd name="T32" fmla="*/ 1415 w 2447"/>
                <a:gd name="T33" fmla="*/ 38 h 62"/>
                <a:gd name="T34" fmla="*/ 1514 w 2447"/>
                <a:gd name="T35" fmla="*/ 10 h 62"/>
                <a:gd name="T36" fmla="*/ 1594 w 2447"/>
                <a:gd name="T37" fmla="*/ 9 h 62"/>
                <a:gd name="T38" fmla="*/ 1676 w 2447"/>
                <a:gd name="T39" fmla="*/ 35 h 62"/>
                <a:gd name="T40" fmla="*/ 1774 w 2447"/>
                <a:gd name="T41" fmla="*/ 26 h 62"/>
                <a:gd name="T42" fmla="*/ 1843 w 2447"/>
                <a:gd name="T43" fmla="*/ 1 h 62"/>
                <a:gd name="T44" fmla="*/ 1923 w 2447"/>
                <a:gd name="T45" fmla="*/ 20 h 62"/>
                <a:gd name="T46" fmla="*/ 2011 w 2447"/>
                <a:gd name="T47" fmla="*/ 37 h 62"/>
                <a:gd name="T48" fmla="*/ 2108 w 2447"/>
                <a:gd name="T49" fmla="*/ 12 h 62"/>
                <a:gd name="T50" fmla="*/ 2188 w 2447"/>
                <a:gd name="T51" fmla="*/ 3 h 62"/>
                <a:gd name="T52" fmla="*/ 2270 w 2447"/>
                <a:gd name="T53" fmla="*/ 31 h 62"/>
                <a:gd name="T54" fmla="*/ 2372 w 2447"/>
                <a:gd name="T55" fmla="*/ 26 h 62"/>
                <a:gd name="T56" fmla="*/ 2384 w 2447"/>
                <a:gd name="T57" fmla="*/ 42 h 62"/>
                <a:gd name="T58" fmla="*/ 2279 w 2447"/>
                <a:gd name="T59" fmla="*/ 52 h 62"/>
                <a:gd name="T60" fmla="*/ 2197 w 2447"/>
                <a:gd name="T61" fmla="*/ 25 h 62"/>
                <a:gd name="T62" fmla="*/ 2118 w 2447"/>
                <a:gd name="T63" fmla="*/ 28 h 62"/>
                <a:gd name="T64" fmla="*/ 2022 w 2447"/>
                <a:gd name="T65" fmla="*/ 54 h 62"/>
                <a:gd name="T66" fmla="*/ 1932 w 2447"/>
                <a:gd name="T67" fmla="*/ 42 h 62"/>
                <a:gd name="T68" fmla="*/ 1850 w 2447"/>
                <a:gd name="T69" fmla="*/ 20 h 62"/>
                <a:gd name="T70" fmla="*/ 1785 w 2447"/>
                <a:gd name="T71" fmla="*/ 41 h 62"/>
                <a:gd name="T72" fmla="*/ 1686 w 2447"/>
                <a:gd name="T73" fmla="*/ 56 h 62"/>
                <a:gd name="T74" fmla="*/ 1603 w 2447"/>
                <a:gd name="T75" fmla="*/ 29 h 62"/>
                <a:gd name="T76" fmla="*/ 1523 w 2447"/>
                <a:gd name="T77" fmla="*/ 27 h 62"/>
                <a:gd name="T78" fmla="*/ 1426 w 2447"/>
                <a:gd name="T79" fmla="*/ 55 h 62"/>
                <a:gd name="T80" fmla="*/ 1333 w 2447"/>
                <a:gd name="T81" fmla="*/ 48 h 62"/>
                <a:gd name="T82" fmla="*/ 1252 w 2447"/>
                <a:gd name="T83" fmla="*/ 23 h 62"/>
                <a:gd name="T84" fmla="*/ 1207 w 2447"/>
                <a:gd name="T85" fmla="*/ 27 h 62"/>
                <a:gd name="T86" fmla="*/ 1110 w 2447"/>
                <a:gd name="T87" fmla="*/ 55 h 62"/>
                <a:gd name="T88" fmla="*/ 1017 w 2447"/>
                <a:gd name="T89" fmla="*/ 47 h 62"/>
                <a:gd name="T90" fmla="*/ 935 w 2447"/>
                <a:gd name="T91" fmla="*/ 23 h 62"/>
                <a:gd name="T92" fmla="*/ 852 w 2447"/>
                <a:gd name="T93" fmla="*/ 41 h 62"/>
                <a:gd name="T94" fmla="*/ 751 w 2447"/>
                <a:gd name="T95" fmla="*/ 59 h 62"/>
                <a:gd name="T96" fmla="*/ 667 w 2447"/>
                <a:gd name="T97" fmla="*/ 34 h 62"/>
                <a:gd name="T98" fmla="*/ 606 w 2447"/>
                <a:gd name="T99" fmla="*/ 26 h 62"/>
                <a:gd name="T100" fmla="*/ 512 w 2447"/>
                <a:gd name="T101" fmla="*/ 55 h 62"/>
                <a:gd name="T102" fmla="*/ 417 w 2447"/>
                <a:gd name="T103" fmla="*/ 53 h 62"/>
                <a:gd name="T104" fmla="*/ 336 w 2447"/>
                <a:gd name="T105" fmla="*/ 27 h 62"/>
                <a:gd name="T106" fmla="*/ 289 w 2447"/>
                <a:gd name="T107" fmla="*/ 26 h 62"/>
                <a:gd name="T108" fmla="*/ 196 w 2447"/>
                <a:gd name="T109" fmla="*/ 55 h 62"/>
                <a:gd name="T110" fmla="*/ 101 w 2447"/>
                <a:gd name="T111" fmla="*/ 53 h 62"/>
                <a:gd name="T112" fmla="*/ 19 w 2447"/>
                <a:gd name="T113" fmla="*/ 26 h 6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47" h="62">
                  <a:moveTo>
                    <a:pt x="0" y="5"/>
                  </a:moveTo>
                  <a:lnTo>
                    <a:pt x="10" y="6"/>
                  </a:lnTo>
                  <a:lnTo>
                    <a:pt x="19" y="7"/>
                  </a:lnTo>
                  <a:lnTo>
                    <a:pt x="28" y="10"/>
                  </a:lnTo>
                  <a:lnTo>
                    <a:pt x="38" y="13"/>
                  </a:lnTo>
                  <a:lnTo>
                    <a:pt x="46" y="15"/>
                  </a:lnTo>
                  <a:lnTo>
                    <a:pt x="55" y="19"/>
                  </a:lnTo>
                  <a:lnTo>
                    <a:pt x="64" y="21"/>
                  </a:lnTo>
                  <a:lnTo>
                    <a:pt x="73" y="25"/>
                  </a:lnTo>
                  <a:lnTo>
                    <a:pt x="82" y="29"/>
                  </a:lnTo>
                  <a:lnTo>
                    <a:pt x="91" y="31"/>
                  </a:lnTo>
                  <a:lnTo>
                    <a:pt x="101" y="34"/>
                  </a:lnTo>
                  <a:lnTo>
                    <a:pt x="110" y="37"/>
                  </a:lnTo>
                  <a:lnTo>
                    <a:pt x="119" y="39"/>
                  </a:lnTo>
                  <a:lnTo>
                    <a:pt x="130" y="41"/>
                  </a:lnTo>
                  <a:lnTo>
                    <a:pt x="140" y="42"/>
                  </a:lnTo>
                  <a:lnTo>
                    <a:pt x="151" y="42"/>
                  </a:lnTo>
                  <a:lnTo>
                    <a:pt x="161" y="41"/>
                  </a:lnTo>
                  <a:lnTo>
                    <a:pt x="173" y="40"/>
                  </a:lnTo>
                  <a:lnTo>
                    <a:pt x="184" y="38"/>
                  </a:lnTo>
                  <a:lnTo>
                    <a:pt x="196" y="35"/>
                  </a:lnTo>
                  <a:lnTo>
                    <a:pt x="207" y="32"/>
                  </a:lnTo>
                  <a:lnTo>
                    <a:pt x="218" y="30"/>
                  </a:lnTo>
                  <a:lnTo>
                    <a:pt x="229" y="26"/>
                  </a:lnTo>
                  <a:lnTo>
                    <a:pt x="241" y="22"/>
                  </a:lnTo>
                  <a:lnTo>
                    <a:pt x="252" y="19"/>
                  </a:lnTo>
                  <a:lnTo>
                    <a:pt x="263" y="16"/>
                  </a:lnTo>
                  <a:lnTo>
                    <a:pt x="273" y="12"/>
                  </a:lnTo>
                  <a:lnTo>
                    <a:pt x="282" y="10"/>
                  </a:lnTo>
                  <a:lnTo>
                    <a:pt x="292" y="7"/>
                  </a:lnTo>
                  <a:lnTo>
                    <a:pt x="300" y="6"/>
                  </a:lnTo>
                  <a:lnTo>
                    <a:pt x="308" y="5"/>
                  </a:lnTo>
                  <a:lnTo>
                    <a:pt x="316" y="5"/>
                  </a:lnTo>
                  <a:lnTo>
                    <a:pt x="315" y="5"/>
                  </a:lnTo>
                  <a:lnTo>
                    <a:pt x="316" y="5"/>
                  </a:lnTo>
                  <a:lnTo>
                    <a:pt x="325" y="5"/>
                  </a:lnTo>
                  <a:lnTo>
                    <a:pt x="334" y="6"/>
                  </a:lnTo>
                  <a:lnTo>
                    <a:pt x="344" y="8"/>
                  </a:lnTo>
                  <a:lnTo>
                    <a:pt x="353" y="11"/>
                  </a:lnTo>
                  <a:lnTo>
                    <a:pt x="362" y="13"/>
                  </a:lnTo>
                  <a:lnTo>
                    <a:pt x="371" y="16"/>
                  </a:lnTo>
                  <a:lnTo>
                    <a:pt x="380" y="20"/>
                  </a:lnTo>
                  <a:lnTo>
                    <a:pt x="388" y="23"/>
                  </a:lnTo>
                  <a:lnTo>
                    <a:pt x="397" y="26"/>
                  </a:lnTo>
                  <a:lnTo>
                    <a:pt x="407" y="30"/>
                  </a:lnTo>
                  <a:lnTo>
                    <a:pt x="416" y="33"/>
                  </a:lnTo>
                  <a:lnTo>
                    <a:pt x="425" y="35"/>
                  </a:lnTo>
                  <a:lnTo>
                    <a:pt x="435" y="38"/>
                  </a:lnTo>
                  <a:lnTo>
                    <a:pt x="445" y="40"/>
                  </a:lnTo>
                  <a:lnTo>
                    <a:pt x="455" y="41"/>
                  </a:lnTo>
                  <a:lnTo>
                    <a:pt x="466" y="41"/>
                  </a:lnTo>
                  <a:lnTo>
                    <a:pt x="477" y="41"/>
                  </a:lnTo>
                  <a:lnTo>
                    <a:pt x="488" y="40"/>
                  </a:lnTo>
                  <a:lnTo>
                    <a:pt x="499" y="37"/>
                  </a:lnTo>
                  <a:lnTo>
                    <a:pt x="511" y="35"/>
                  </a:lnTo>
                  <a:lnTo>
                    <a:pt x="523" y="32"/>
                  </a:lnTo>
                  <a:lnTo>
                    <a:pt x="534" y="29"/>
                  </a:lnTo>
                  <a:lnTo>
                    <a:pt x="545" y="26"/>
                  </a:lnTo>
                  <a:lnTo>
                    <a:pt x="556" y="21"/>
                  </a:lnTo>
                  <a:lnTo>
                    <a:pt x="566" y="18"/>
                  </a:lnTo>
                  <a:lnTo>
                    <a:pt x="577" y="15"/>
                  </a:lnTo>
                  <a:lnTo>
                    <a:pt x="587" y="12"/>
                  </a:lnTo>
                  <a:lnTo>
                    <a:pt x="597" y="9"/>
                  </a:lnTo>
                  <a:lnTo>
                    <a:pt x="606" y="7"/>
                  </a:lnTo>
                  <a:lnTo>
                    <a:pt x="615" y="5"/>
                  </a:lnTo>
                  <a:lnTo>
                    <a:pt x="623" y="4"/>
                  </a:lnTo>
                  <a:lnTo>
                    <a:pt x="630" y="4"/>
                  </a:lnTo>
                  <a:lnTo>
                    <a:pt x="640" y="5"/>
                  </a:lnTo>
                  <a:lnTo>
                    <a:pt x="649" y="5"/>
                  </a:lnTo>
                  <a:lnTo>
                    <a:pt x="658" y="7"/>
                  </a:lnTo>
                  <a:lnTo>
                    <a:pt x="668" y="10"/>
                  </a:lnTo>
                  <a:lnTo>
                    <a:pt x="677" y="12"/>
                  </a:lnTo>
                  <a:lnTo>
                    <a:pt x="685" y="16"/>
                  </a:lnTo>
                  <a:lnTo>
                    <a:pt x="695" y="19"/>
                  </a:lnTo>
                  <a:lnTo>
                    <a:pt x="703" y="22"/>
                  </a:lnTo>
                  <a:lnTo>
                    <a:pt x="712" y="26"/>
                  </a:lnTo>
                  <a:lnTo>
                    <a:pt x="722" y="29"/>
                  </a:lnTo>
                  <a:lnTo>
                    <a:pt x="731" y="32"/>
                  </a:lnTo>
                  <a:lnTo>
                    <a:pt x="740" y="35"/>
                  </a:lnTo>
                  <a:lnTo>
                    <a:pt x="750" y="37"/>
                  </a:lnTo>
                  <a:lnTo>
                    <a:pt x="760" y="40"/>
                  </a:lnTo>
                  <a:lnTo>
                    <a:pt x="770" y="40"/>
                  </a:lnTo>
                  <a:lnTo>
                    <a:pt x="781" y="41"/>
                  </a:lnTo>
                  <a:lnTo>
                    <a:pt x="792" y="40"/>
                  </a:lnTo>
                  <a:lnTo>
                    <a:pt x="803" y="39"/>
                  </a:lnTo>
                  <a:lnTo>
                    <a:pt x="814" y="37"/>
                  </a:lnTo>
                  <a:lnTo>
                    <a:pt x="826" y="34"/>
                  </a:lnTo>
                  <a:lnTo>
                    <a:pt x="837" y="31"/>
                  </a:lnTo>
                  <a:lnTo>
                    <a:pt x="848" y="28"/>
                  </a:lnTo>
                  <a:lnTo>
                    <a:pt x="860" y="25"/>
                  </a:lnTo>
                  <a:lnTo>
                    <a:pt x="871" y="21"/>
                  </a:lnTo>
                  <a:lnTo>
                    <a:pt x="881" y="17"/>
                  </a:lnTo>
                  <a:lnTo>
                    <a:pt x="892" y="14"/>
                  </a:lnTo>
                  <a:lnTo>
                    <a:pt x="901" y="11"/>
                  </a:lnTo>
                  <a:lnTo>
                    <a:pt x="911" y="8"/>
                  </a:lnTo>
                  <a:lnTo>
                    <a:pt x="921" y="6"/>
                  </a:lnTo>
                  <a:lnTo>
                    <a:pt x="929" y="4"/>
                  </a:lnTo>
                  <a:lnTo>
                    <a:pt x="937" y="3"/>
                  </a:lnTo>
                  <a:lnTo>
                    <a:pt x="944" y="3"/>
                  </a:lnTo>
                  <a:lnTo>
                    <a:pt x="954" y="4"/>
                  </a:lnTo>
                  <a:lnTo>
                    <a:pt x="964" y="5"/>
                  </a:lnTo>
                  <a:lnTo>
                    <a:pt x="973" y="7"/>
                  </a:lnTo>
                  <a:lnTo>
                    <a:pt x="982" y="11"/>
                  </a:lnTo>
                  <a:lnTo>
                    <a:pt x="991" y="13"/>
                  </a:lnTo>
                  <a:lnTo>
                    <a:pt x="1000" y="16"/>
                  </a:lnTo>
                  <a:lnTo>
                    <a:pt x="1009" y="19"/>
                  </a:lnTo>
                  <a:lnTo>
                    <a:pt x="1018" y="23"/>
                  </a:lnTo>
                  <a:lnTo>
                    <a:pt x="1027" y="26"/>
                  </a:lnTo>
                  <a:lnTo>
                    <a:pt x="1036" y="29"/>
                  </a:lnTo>
                  <a:lnTo>
                    <a:pt x="1046" y="32"/>
                  </a:lnTo>
                  <a:lnTo>
                    <a:pt x="1055" y="34"/>
                  </a:lnTo>
                  <a:lnTo>
                    <a:pt x="1064" y="37"/>
                  </a:lnTo>
                  <a:lnTo>
                    <a:pt x="1075" y="38"/>
                  </a:lnTo>
                  <a:lnTo>
                    <a:pt x="1085" y="40"/>
                  </a:lnTo>
                  <a:lnTo>
                    <a:pt x="1095" y="40"/>
                  </a:lnTo>
                  <a:lnTo>
                    <a:pt x="1107" y="39"/>
                  </a:lnTo>
                  <a:lnTo>
                    <a:pt x="1118" y="38"/>
                  </a:lnTo>
                  <a:lnTo>
                    <a:pt x="1129" y="35"/>
                  </a:lnTo>
                  <a:lnTo>
                    <a:pt x="1140" y="33"/>
                  </a:lnTo>
                  <a:lnTo>
                    <a:pt x="1152" y="30"/>
                  </a:lnTo>
                  <a:lnTo>
                    <a:pt x="1164" y="27"/>
                  </a:lnTo>
                  <a:lnTo>
                    <a:pt x="1174" y="24"/>
                  </a:lnTo>
                  <a:lnTo>
                    <a:pt x="1186" y="20"/>
                  </a:lnTo>
                  <a:lnTo>
                    <a:pt x="1197" y="16"/>
                  </a:lnTo>
                  <a:lnTo>
                    <a:pt x="1208" y="13"/>
                  </a:lnTo>
                  <a:lnTo>
                    <a:pt x="1218" y="10"/>
                  </a:lnTo>
                  <a:lnTo>
                    <a:pt x="1227" y="7"/>
                  </a:lnTo>
                  <a:lnTo>
                    <a:pt x="1237" y="5"/>
                  </a:lnTo>
                  <a:lnTo>
                    <a:pt x="1245" y="3"/>
                  </a:lnTo>
                  <a:lnTo>
                    <a:pt x="1253" y="2"/>
                  </a:lnTo>
                  <a:lnTo>
                    <a:pt x="1261" y="2"/>
                  </a:lnTo>
                  <a:lnTo>
                    <a:pt x="1260" y="2"/>
                  </a:lnTo>
                  <a:lnTo>
                    <a:pt x="1261" y="2"/>
                  </a:lnTo>
                  <a:lnTo>
                    <a:pt x="1270" y="3"/>
                  </a:lnTo>
                  <a:lnTo>
                    <a:pt x="1279" y="4"/>
                  </a:lnTo>
                  <a:lnTo>
                    <a:pt x="1289" y="6"/>
                  </a:lnTo>
                  <a:lnTo>
                    <a:pt x="1298" y="8"/>
                  </a:lnTo>
                  <a:lnTo>
                    <a:pt x="1307" y="11"/>
                  </a:lnTo>
                  <a:lnTo>
                    <a:pt x="1315" y="14"/>
                  </a:lnTo>
                  <a:lnTo>
                    <a:pt x="1325" y="17"/>
                  </a:lnTo>
                  <a:lnTo>
                    <a:pt x="1334" y="21"/>
                  </a:lnTo>
                  <a:lnTo>
                    <a:pt x="1342" y="25"/>
                  </a:lnTo>
                  <a:lnTo>
                    <a:pt x="1352" y="28"/>
                  </a:lnTo>
                  <a:lnTo>
                    <a:pt x="1361" y="31"/>
                  </a:lnTo>
                  <a:lnTo>
                    <a:pt x="1371" y="34"/>
                  </a:lnTo>
                  <a:lnTo>
                    <a:pt x="1380" y="36"/>
                  </a:lnTo>
                  <a:lnTo>
                    <a:pt x="1390" y="38"/>
                  </a:lnTo>
                  <a:lnTo>
                    <a:pt x="1400" y="39"/>
                  </a:lnTo>
                  <a:lnTo>
                    <a:pt x="1411" y="40"/>
                  </a:lnTo>
                  <a:lnTo>
                    <a:pt x="1422" y="39"/>
                  </a:lnTo>
                  <a:lnTo>
                    <a:pt x="1434" y="38"/>
                  </a:lnTo>
                  <a:lnTo>
                    <a:pt x="1444" y="35"/>
                  </a:lnTo>
                  <a:lnTo>
                    <a:pt x="1456" y="33"/>
                  </a:lnTo>
                  <a:lnTo>
                    <a:pt x="1468" y="30"/>
                  </a:lnTo>
                  <a:lnTo>
                    <a:pt x="1479" y="27"/>
                  </a:lnTo>
                  <a:lnTo>
                    <a:pt x="1490" y="23"/>
                  </a:lnTo>
                  <a:lnTo>
                    <a:pt x="1501" y="20"/>
                  </a:lnTo>
                  <a:lnTo>
                    <a:pt x="1512" y="16"/>
                  </a:lnTo>
                  <a:lnTo>
                    <a:pt x="1522" y="13"/>
                  </a:lnTo>
                  <a:lnTo>
                    <a:pt x="1533" y="10"/>
                  </a:lnTo>
                  <a:lnTo>
                    <a:pt x="1542" y="7"/>
                  </a:lnTo>
                  <a:lnTo>
                    <a:pt x="1551" y="5"/>
                  </a:lnTo>
                  <a:lnTo>
                    <a:pt x="1560" y="3"/>
                  </a:lnTo>
                  <a:lnTo>
                    <a:pt x="1568" y="2"/>
                  </a:lnTo>
                  <a:lnTo>
                    <a:pt x="1575" y="2"/>
                  </a:lnTo>
                  <a:lnTo>
                    <a:pt x="1585" y="3"/>
                  </a:lnTo>
                  <a:lnTo>
                    <a:pt x="1594" y="4"/>
                  </a:lnTo>
                  <a:lnTo>
                    <a:pt x="1604" y="6"/>
                  </a:lnTo>
                  <a:lnTo>
                    <a:pt x="1613" y="9"/>
                  </a:lnTo>
                  <a:lnTo>
                    <a:pt x="1622" y="12"/>
                  </a:lnTo>
                  <a:lnTo>
                    <a:pt x="1630" y="15"/>
                  </a:lnTo>
                  <a:lnTo>
                    <a:pt x="1640" y="18"/>
                  </a:lnTo>
                  <a:lnTo>
                    <a:pt x="1648" y="21"/>
                  </a:lnTo>
                  <a:lnTo>
                    <a:pt x="1657" y="25"/>
                  </a:lnTo>
                  <a:lnTo>
                    <a:pt x="1666" y="28"/>
                  </a:lnTo>
                  <a:lnTo>
                    <a:pt x="1676" y="31"/>
                  </a:lnTo>
                  <a:lnTo>
                    <a:pt x="1685" y="33"/>
                  </a:lnTo>
                  <a:lnTo>
                    <a:pt x="1695" y="35"/>
                  </a:lnTo>
                  <a:lnTo>
                    <a:pt x="1705" y="37"/>
                  </a:lnTo>
                  <a:lnTo>
                    <a:pt x="1715" y="38"/>
                  </a:lnTo>
                  <a:lnTo>
                    <a:pt x="1726" y="38"/>
                  </a:lnTo>
                  <a:lnTo>
                    <a:pt x="1737" y="38"/>
                  </a:lnTo>
                  <a:lnTo>
                    <a:pt x="1748" y="37"/>
                  </a:lnTo>
                  <a:lnTo>
                    <a:pt x="1759" y="34"/>
                  </a:lnTo>
                  <a:lnTo>
                    <a:pt x="1771" y="32"/>
                  </a:lnTo>
                  <a:lnTo>
                    <a:pt x="1782" y="29"/>
                  </a:lnTo>
                  <a:lnTo>
                    <a:pt x="1793" y="26"/>
                  </a:lnTo>
                  <a:lnTo>
                    <a:pt x="1804" y="23"/>
                  </a:lnTo>
                  <a:lnTo>
                    <a:pt x="1815" y="19"/>
                  </a:lnTo>
                  <a:lnTo>
                    <a:pt x="1826" y="15"/>
                  </a:lnTo>
                  <a:lnTo>
                    <a:pt x="1836" y="12"/>
                  </a:lnTo>
                  <a:lnTo>
                    <a:pt x="1846" y="9"/>
                  </a:lnTo>
                  <a:lnTo>
                    <a:pt x="1855" y="6"/>
                  </a:lnTo>
                  <a:lnTo>
                    <a:pt x="1864" y="3"/>
                  </a:lnTo>
                  <a:lnTo>
                    <a:pt x="1873" y="2"/>
                  </a:lnTo>
                  <a:lnTo>
                    <a:pt x="1881" y="1"/>
                  </a:lnTo>
                  <a:lnTo>
                    <a:pt x="1888" y="1"/>
                  </a:lnTo>
                  <a:lnTo>
                    <a:pt x="1897" y="2"/>
                  </a:lnTo>
                  <a:lnTo>
                    <a:pt x="1907" y="3"/>
                  </a:lnTo>
                  <a:lnTo>
                    <a:pt x="1916" y="5"/>
                  </a:lnTo>
                  <a:lnTo>
                    <a:pt x="1926" y="8"/>
                  </a:lnTo>
                  <a:lnTo>
                    <a:pt x="1934" y="11"/>
                  </a:lnTo>
                  <a:lnTo>
                    <a:pt x="1943" y="14"/>
                  </a:lnTo>
                  <a:lnTo>
                    <a:pt x="1952" y="17"/>
                  </a:lnTo>
                  <a:lnTo>
                    <a:pt x="1961" y="20"/>
                  </a:lnTo>
                  <a:lnTo>
                    <a:pt x="1970" y="24"/>
                  </a:lnTo>
                  <a:lnTo>
                    <a:pt x="1979" y="27"/>
                  </a:lnTo>
                  <a:lnTo>
                    <a:pt x="1989" y="30"/>
                  </a:lnTo>
                  <a:lnTo>
                    <a:pt x="1998" y="32"/>
                  </a:lnTo>
                  <a:lnTo>
                    <a:pt x="2007" y="34"/>
                  </a:lnTo>
                  <a:lnTo>
                    <a:pt x="2018" y="36"/>
                  </a:lnTo>
                  <a:lnTo>
                    <a:pt x="2027" y="37"/>
                  </a:lnTo>
                  <a:lnTo>
                    <a:pt x="2039" y="37"/>
                  </a:lnTo>
                  <a:lnTo>
                    <a:pt x="2049" y="37"/>
                  </a:lnTo>
                  <a:lnTo>
                    <a:pt x="2060" y="35"/>
                  </a:lnTo>
                  <a:lnTo>
                    <a:pt x="2071" y="34"/>
                  </a:lnTo>
                  <a:lnTo>
                    <a:pt x="2082" y="31"/>
                  </a:lnTo>
                  <a:lnTo>
                    <a:pt x="2093" y="29"/>
                  </a:lnTo>
                  <a:lnTo>
                    <a:pt x="2104" y="25"/>
                  </a:lnTo>
                  <a:lnTo>
                    <a:pt x="2114" y="22"/>
                  </a:lnTo>
                  <a:lnTo>
                    <a:pt x="2125" y="19"/>
                  </a:lnTo>
                  <a:lnTo>
                    <a:pt x="2135" y="15"/>
                  </a:lnTo>
                  <a:lnTo>
                    <a:pt x="2146" y="12"/>
                  </a:lnTo>
                  <a:lnTo>
                    <a:pt x="2156" y="9"/>
                  </a:lnTo>
                  <a:lnTo>
                    <a:pt x="2165" y="6"/>
                  </a:lnTo>
                  <a:lnTo>
                    <a:pt x="2174" y="3"/>
                  </a:lnTo>
                  <a:lnTo>
                    <a:pt x="2183" y="2"/>
                  </a:lnTo>
                  <a:lnTo>
                    <a:pt x="2190" y="1"/>
                  </a:lnTo>
                  <a:lnTo>
                    <a:pt x="2197" y="0"/>
                  </a:lnTo>
                  <a:lnTo>
                    <a:pt x="2207" y="1"/>
                  </a:lnTo>
                  <a:lnTo>
                    <a:pt x="2217" y="1"/>
                  </a:lnTo>
                  <a:lnTo>
                    <a:pt x="2226" y="3"/>
                  </a:lnTo>
                  <a:lnTo>
                    <a:pt x="2235" y="6"/>
                  </a:lnTo>
                  <a:lnTo>
                    <a:pt x="2244" y="8"/>
                  </a:lnTo>
                  <a:lnTo>
                    <a:pt x="2253" y="12"/>
                  </a:lnTo>
                  <a:lnTo>
                    <a:pt x="2262" y="15"/>
                  </a:lnTo>
                  <a:lnTo>
                    <a:pt x="2271" y="18"/>
                  </a:lnTo>
                  <a:lnTo>
                    <a:pt x="2279" y="21"/>
                  </a:lnTo>
                  <a:lnTo>
                    <a:pt x="2289" y="25"/>
                  </a:lnTo>
                  <a:lnTo>
                    <a:pt x="2298" y="29"/>
                  </a:lnTo>
                  <a:lnTo>
                    <a:pt x="2308" y="31"/>
                  </a:lnTo>
                  <a:lnTo>
                    <a:pt x="2317" y="33"/>
                  </a:lnTo>
                  <a:lnTo>
                    <a:pt x="2327" y="35"/>
                  </a:lnTo>
                  <a:lnTo>
                    <a:pt x="2337" y="36"/>
                  </a:lnTo>
                  <a:lnTo>
                    <a:pt x="2348" y="37"/>
                  </a:lnTo>
                  <a:lnTo>
                    <a:pt x="2361" y="36"/>
                  </a:lnTo>
                  <a:lnTo>
                    <a:pt x="2373" y="35"/>
                  </a:lnTo>
                  <a:lnTo>
                    <a:pt x="2385" y="32"/>
                  </a:lnTo>
                  <a:lnTo>
                    <a:pt x="2397" y="30"/>
                  </a:lnTo>
                  <a:lnTo>
                    <a:pt x="2410" y="26"/>
                  </a:lnTo>
                  <a:lnTo>
                    <a:pt x="2422" y="23"/>
                  </a:lnTo>
                  <a:lnTo>
                    <a:pt x="2434" y="19"/>
                  </a:lnTo>
                  <a:lnTo>
                    <a:pt x="2446" y="15"/>
                  </a:lnTo>
                  <a:lnTo>
                    <a:pt x="2446" y="20"/>
                  </a:lnTo>
                  <a:lnTo>
                    <a:pt x="2446" y="26"/>
                  </a:lnTo>
                  <a:lnTo>
                    <a:pt x="2446" y="30"/>
                  </a:lnTo>
                  <a:lnTo>
                    <a:pt x="2446" y="34"/>
                  </a:lnTo>
                  <a:lnTo>
                    <a:pt x="2434" y="38"/>
                  </a:lnTo>
                  <a:lnTo>
                    <a:pt x="2422" y="42"/>
                  </a:lnTo>
                  <a:lnTo>
                    <a:pt x="2410" y="45"/>
                  </a:lnTo>
                  <a:lnTo>
                    <a:pt x="2397" y="48"/>
                  </a:lnTo>
                  <a:lnTo>
                    <a:pt x="2385" y="51"/>
                  </a:lnTo>
                  <a:lnTo>
                    <a:pt x="2373" y="54"/>
                  </a:lnTo>
                  <a:lnTo>
                    <a:pt x="2361" y="55"/>
                  </a:lnTo>
                  <a:lnTo>
                    <a:pt x="2348" y="56"/>
                  </a:lnTo>
                  <a:lnTo>
                    <a:pt x="2337" y="55"/>
                  </a:lnTo>
                  <a:lnTo>
                    <a:pt x="2327" y="54"/>
                  </a:lnTo>
                  <a:lnTo>
                    <a:pt x="2317" y="52"/>
                  </a:lnTo>
                  <a:lnTo>
                    <a:pt x="2308" y="50"/>
                  </a:lnTo>
                  <a:lnTo>
                    <a:pt x="2298" y="47"/>
                  </a:lnTo>
                  <a:lnTo>
                    <a:pt x="2289" y="44"/>
                  </a:lnTo>
                  <a:lnTo>
                    <a:pt x="2280" y="41"/>
                  </a:lnTo>
                  <a:lnTo>
                    <a:pt x="2271" y="37"/>
                  </a:lnTo>
                  <a:lnTo>
                    <a:pt x="2262" y="34"/>
                  </a:lnTo>
                  <a:lnTo>
                    <a:pt x="2254" y="30"/>
                  </a:lnTo>
                  <a:lnTo>
                    <a:pt x="2244" y="27"/>
                  </a:lnTo>
                  <a:lnTo>
                    <a:pt x="2235" y="25"/>
                  </a:lnTo>
                  <a:lnTo>
                    <a:pt x="2226" y="22"/>
                  </a:lnTo>
                  <a:lnTo>
                    <a:pt x="2217" y="20"/>
                  </a:lnTo>
                  <a:lnTo>
                    <a:pt x="2207" y="19"/>
                  </a:lnTo>
                  <a:lnTo>
                    <a:pt x="2197" y="19"/>
                  </a:lnTo>
                  <a:lnTo>
                    <a:pt x="2190" y="20"/>
                  </a:lnTo>
                  <a:lnTo>
                    <a:pt x="2183" y="21"/>
                  </a:lnTo>
                  <a:lnTo>
                    <a:pt x="2174" y="23"/>
                  </a:lnTo>
                  <a:lnTo>
                    <a:pt x="2165" y="25"/>
                  </a:lnTo>
                  <a:lnTo>
                    <a:pt x="2156" y="28"/>
                  </a:lnTo>
                  <a:lnTo>
                    <a:pt x="2146" y="31"/>
                  </a:lnTo>
                  <a:lnTo>
                    <a:pt x="2135" y="34"/>
                  </a:lnTo>
                  <a:lnTo>
                    <a:pt x="2125" y="38"/>
                  </a:lnTo>
                  <a:lnTo>
                    <a:pt x="2114" y="41"/>
                  </a:lnTo>
                  <a:lnTo>
                    <a:pt x="2104" y="44"/>
                  </a:lnTo>
                  <a:lnTo>
                    <a:pt x="2093" y="48"/>
                  </a:lnTo>
                  <a:lnTo>
                    <a:pt x="2082" y="50"/>
                  </a:lnTo>
                  <a:lnTo>
                    <a:pt x="2071" y="52"/>
                  </a:lnTo>
                  <a:lnTo>
                    <a:pt x="2060" y="54"/>
                  </a:lnTo>
                  <a:lnTo>
                    <a:pt x="2050" y="55"/>
                  </a:lnTo>
                  <a:lnTo>
                    <a:pt x="2039" y="56"/>
                  </a:lnTo>
                  <a:lnTo>
                    <a:pt x="2028" y="56"/>
                  </a:lnTo>
                  <a:lnTo>
                    <a:pt x="2018" y="55"/>
                  </a:lnTo>
                  <a:lnTo>
                    <a:pt x="2008" y="53"/>
                  </a:lnTo>
                  <a:lnTo>
                    <a:pt x="1999" y="51"/>
                  </a:lnTo>
                  <a:lnTo>
                    <a:pt x="1989" y="48"/>
                  </a:lnTo>
                  <a:lnTo>
                    <a:pt x="1980" y="45"/>
                  </a:lnTo>
                  <a:lnTo>
                    <a:pt x="1970" y="42"/>
                  </a:lnTo>
                  <a:lnTo>
                    <a:pt x="1962" y="39"/>
                  </a:lnTo>
                  <a:lnTo>
                    <a:pt x="1952" y="35"/>
                  </a:lnTo>
                  <a:lnTo>
                    <a:pt x="1944" y="32"/>
                  </a:lnTo>
                  <a:lnTo>
                    <a:pt x="1935" y="29"/>
                  </a:lnTo>
                  <a:lnTo>
                    <a:pt x="1926" y="27"/>
                  </a:lnTo>
                  <a:lnTo>
                    <a:pt x="1917" y="24"/>
                  </a:lnTo>
                  <a:lnTo>
                    <a:pt x="1907" y="22"/>
                  </a:lnTo>
                  <a:lnTo>
                    <a:pt x="1897" y="20"/>
                  </a:lnTo>
                  <a:lnTo>
                    <a:pt x="1888" y="20"/>
                  </a:lnTo>
                  <a:lnTo>
                    <a:pt x="1881" y="20"/>
                  </a:lnTo>
                  <a:lnTo>
                    <a:pt x="1873" y="21"/>
                  </a:lnTo>
                  <a:lnTo>
                    <a:pt x="1864" y="23"/>
                  </a:lnTo>
                  <a:lnTo>
                    <a:pt x="1855" y="25"/>
                  </a:lnTo>
                  <a:lnTo>
                    <a:pt x="1846" y="28"/>
                  </a:lnTo>
                  <a:lnTo>
                    <a:pt x="1836" y="31"/>
                  </a:lnTo>
                  <a:lnTo>
                    <a:pt x="1826" y="34"/>
                  </a:lnTo>
                  <a:lnTo>
                    <a:pt x="1815" y="38"/>
                  </a:lnTo>
                  <a:lnTo>
                    <a:pt x="1804" y="41"/>
                  </a:lnTo>
                  <a:lnTo>
                    <a:pt x="1793" y="45"/>
                  </a:lnTo>
                  <a:lnTo>
                    <a:pt x="1782" y="48"/>
                  </a:lnTo>
                  <a:lnTo>
                    <a:pt x="1771" y="51"/>
                  </a:lnTo>
                  <a:lnTo>
                    <a:pt x="1760" y="54"/>
                  </a:lnTo>
                  <a:lnTo>
                    <a:pt x="1748" y="56"/>
                  </a:lnTo>
                  <a:lnTo>
                    <a:pt x="1737" y="57"/>
                  </a:lnTo>
                  <a:lnTo>
                    <a:pt x="1727" y="58"/>
                  </a:lnTo>
                  <a:lnTo>
                    <a:pt x="1716" y="57"/>
                  </a:lnTo>
                  <a:lnTo>
                    <a:pt x="1705" y="56"/>
                  </a:lnTo>
                  <a:lnTo>
                    <a:pt x="1695" y="54"/>
                  </a:lnTo>
                  <a:lnTo>
                    <a:pt x="1686" y="52"/>
                  </a:lnTo>
                  <a:lnTo>
                    <a:pt x="1677" y="50"/>
                  </a:lnTo>
                  <a:lnTo>
                    <a:pt x="1667" y="46"/>
                  </a:lnTo>
                  <a:lnTo>
                    <a:pt x="1658" y="42"/>
                  </a:lnTo>
                  <a:lnTo>
                    <a:pt x="1648" y="39"/>
                  </a:lnTo>
                  <a:lnTo>
                    <a:pt x="1640" y="36"/>
                  </a:lnTo>
                  <a:lnTo>
                    <a:pt x="1630" y="32"/>
                  </a:lnTo>
                  <a:lnTo>
                    <a:pt x="1622" y="29"/>
                  </a:lnTo>
                  <a:lnTo>
                    <a:pt x="1612" y="27"/>
                  </a:lnTo>
                  <a:lnTo>
                    <a:pt x="1604" y="25"/>
                  </a:lnTo>
                  <a:lnTo>
                    <a:pt x="1594" y="22"/>
                  </a:lnTo>
                  <a:lnTo>
                    <a:pt x="1585" y="21"/>
                  </a:lnTo>
                  <a:lnTo>
                    <a:pt x="1575" y="21"/>
                  </a:lnTo>
                  <a:lnTo>
                    <a:pt x="1567" y="21"/>
                  </a:lnTo>
                  <a:lnTo>
                    <a:pt x="1559" y="23"/>
                  </a:lnTo>
                  <a:lnTo>
                    <a:pt x="1551" y="25"/>
                  </a:lnTo>
                  <a:lnTo>
                    <a:pt x="1542" y="27"/>
                  </a:lnTo>
                  <a:lnTo>
                    <a:pt x="1532" y="30"/>
                  </a:lnTo>
                  <a:lnTo>
                    <a:pt x="1522" y="32"/>
                  </a:lnTo>
                  <a:lnTo>
                    <a:pt x="1512" y="36"/>
                  </a:lnTo>
                  <a:lnTo>
                    <a:pt x="1501" y="40"/>
                  </a:lnTo>
                  <a:lnTo>
                    <a:pt x="1490" y="43"/>
                  </a:lnTo>
                  <a:lnTo>
                    <a:pt x="1479" y="46"/>
                  </a:lnTo>
                  <a:lnTo>
                    <a:pt x="1468" y="50"/>
                  </a:lnTo>
                  <a:lnTo>
                    <a:pt x="1456" y="52"/>
                  </a:lnTo>
                  <a:lnTo>
                    <a:pt x="1445" y="55"/>
                  </a:lnTo>
                  <a:lnTo>
                    <a:pt x="1434" y="56"/>
                  </a:lnTo>
                  <a:lnTo>
                    <a:pt x="1422" y="58"/>
                  </a:lnTo>
                  <a:lnTo>
                    <a:pt x="1411" y="58"/>
                  </a:lnTo>
                  <a:lnTo>
                    <a:pt x="1400" y="58"/>
                  </a:lnTo>
                  <a:lnTo>
                    <a:pt x="1390" y="57"/>
                  </a:lnTo>
                  <a:lnTo>
                    <a:pt x="1381" y="55"/>
                  </a:lnTo>
                  <a:lnTo>
                    <a:pt x="1371" y="54"/>
                  </a:lnTo>
                  <a:lnTo>
                    <a:pt x="1362" y="51"/>
                  </a:lnTo>
                  <a:lnTo>
                    <a:pt x="1352" y="48"/>
                  </a:lnTo>
                  <a:lnTo>
                    <a:pt x="1344" y="45"/>
                  </a:lnTo>
                  <a:lnTo>
                    <a:pt x="1334" y="41"/>
                  </a:lnTo>
                  <a:lnTo>
                    <a:pt x="1326" y="38"/>
                  </a:lnTo>
                  <a:lnTo>
                    <a:pt x="1317" y="35"/>
                  </a:lnTo>
                  <a:lnTo>
                    <a:pt x="1308" y="32"/>
                  </a:lnTo>
                  <a:lnTo>
                    <a:pt x="1299" y="29"/>
                  </a:lnTo>
                  <a:lnTo>
                    <a:pt x="1290" y="26"/>
                  </a:lnTo>
                  <a:lnTo>
                    <a:pt x="1281" y="25"/>
                  </a:lnTo>
                  <a:lnTo>
                    <a:pt x="1271" y="23"/>
                  </a:lnTo>
                  <a:lnTo>
                    <a:pt x="1262" y="21"/>
                  </a:lnTo>
                  <a:lnTo>
                    <a:pt x="1261" y="21"/>
                  </a:lnTo>
                  <a:lnTo>
                    <a:pt x="1259" y="21"/>
                  </a:lnTo>
                  <a:lnTo>
                    <a:pt x="1258" y="21"/>
                  </a:lnTo>
                  <a:lnTo>
                    <a:pt x="1251" y="21"/>
                  </a:lnTo>
                  <a:lnTo>
                    <a:pt x="1243" y="23"/>
                  </a:lnTo>
                  <a:lnTo>
                    <a:pt x="1235" y="25"/>
                  </a:lnTo>
                  <a:lnTo>
                    <a:pt x="1226" y="27"/>
                  </a:lnTo>
                  <a:lnTo>
                    <a:pt x="1216" y="29"/>
                  </a:lnTo>
                  <a:lnTo>
                    <a:pt x="1206" y="32"/>
                  </a:lnTo>
                  <a:lnTo>
                    <a:pt x="1195" y="35"/>
                  </a:lnTo>
                  <a:lnTo>
                    <a:pt x="1185" y="39"/>
                  </a:lnTo>
                  <a:lnTo>
                    <a:pt x="1174" y="43"/>
                  </a:lnTo>
                  <a:lnTo>
                    <a:pt x="1163" y="46"/>
                  </a:lnTo>
                  <a:lnTo>
                    <a:pt x="1151" y="50"/>
                  </a:lnTo>
                  <a:lnTo>
                    <a:pt x="1140" y="52"/>
                  </a:lnTo>
                  <a:lnTo>
                    <a:pt x="1129" y="55"/>
                  </a:lnTo>
                  <a:lnTo>
                    <a:pt x="1118" y="57"/>
                  </a:lnTo>
                  <a:lnTo>
                    <a:pt x="1107" y="58"/>
                  </a:lnTo>
                  <a:lnTo>
                    <a:pt x="1095" y="59"/>
                  </a:lnTo>
                  <a:lnTo>
                    <a:pt x="1085" y="58"/>
                  </a:lnTo>
                  <a:lnTo>
                    <a:pt x="1075" y="58"/>
                  </a:lnTo>
                  <a:lnTo>
                    <a:pt x="1064" y="55"/>
                  </a:lnTo>
                  <a:lnTo>
                    <a:pt x="1055" y="53"/>
                  </a:lnTo>
                  <a:lnTo>
                    <a:pt x="1046" y="51"/>
                  </a:lnTo>
                  <a:lnTo>
                    <a:pt x="1036" y="47"/>
                  </a:lnTo>
                  <a:lnTo>
                    <a:pt x="1027" y="44"/>
                  </a:lnTo>
                  <a:lnTo>
                    <a:pt x="1018" y="40"/>
                  </a:lnTo>
                  <a:lnTo>
                    <a:pt x="1009" y="37"/>
                  </a:lnTo>
                  <a:lnTo>
                    <a:pt x="1000" y="34"/>
                  </a:lnTo>
                  <a:lnTo>
                    <a:pt x="991" y="30"/>
                  </a:lnTo>
                  <a:lnTo>
                    <a:pt x="982" y="28"/>
                  </a:lnTo>
                  <a:lnTo>
                    <a:pt x="973" y="26"/>
                  </a:lnTo>
                  <a:lnTo>
                    <a:pt x="964" y="23"/>
                  </a:lnTo>
                  <a:lnTo>
                    <a:pt x="954" y="23"/>
                  </a:lnTo>
                  <a:lnTo>
                    <a:pt x="944" y="22"/>
                  </a:lnTo>
                  <a:lnTo>
                    <a:pt x="937" y="23"/>
                  </a:lnTo>
                  <a:lnTo>
                    <a:pt x="929" y="24"/>
                  </a:lnTo>
                  <a:lnTo>
                    <a:pt x="921" y="26"/>
                  </a:lnTo>
                  <a:lnTo>
                    <a:pt x="911" y="28"/>
                  </a:lnTo>
                  <a:lnTo>
                    <a:pt x="901" y="31"/>
                  </a:lnTo>
                  <a:lnTo>
                    <a:pt x="892" y="34"/>
                  </a:lnTo>
                  <a:lnTo>
                    <a:pt x="881" y="37"/>
                  </a:lnTo>
                  <a:lnTo>
                    <a:pt x="871" y="41"/>
                  </a:lnTo>
                  <a:lnTo>
                    <a:pt x="860" y="44"/>
                  </a:lnTo>
                  <a:lnTo>
                    <a:pt x="848" y="48"/>
                  </a:lnTo>
                  <a:lnTo>
                    <a:pt x="837" y="51"/>
                  </a:lnTo>
                  <a:lnTo>
                    <a:pt x="826" y="54"/>
                  </a:lnTo>
                  <a:lnTo>
                    <a:pt x="814" y="56"/>
                  </a:lnTo>
                  <a:lnTo>
                    <a:pt x="803" y="58"/>
                  </a:lnTo>
                  <a:lnTo>
                    <a:pt x="792" y="59"/>
                  </a:lnTo>
                  <a:lnTo>
                    <a:pt x="781" y="59"/>
                  </a:lnTo>
                  <a:lnTo>
                    <a:pt x="770" y="59"/>
                  </a:lnTo>
                  <a:lnTo>
                    <a:pt x="760" y="58"/>
                  </a:lnTo>
                  <a:lnTo>
                    <a:pt x="750" y="56"/>
                  </a:lnTo>
                  <a:lnTo>
                    <a:pt x="740" y="54"/>
                  </a:lnTo>
                  <a:lnTo>
                    <a:pt x="731" y="51"/>
                  </a:lnTo>
                  <a:lnTo>
                    <a:pt x="722" y="48"/>
                  </a:lnTo>
                  <a:lnTo>
                    <a:pt x="713" y="45"/>
                  </a:lnTo>
                  <a:lnTo>
                    <a:pt x="703" y="41"/>
                  </a:lnTo>
                  <a:lnTo>
                    <a:pt x="695" y="38"/>
                  </a:lnTo>
                  <a:lnTo>
                    <a:pt x="686" y="34"/>
                  </a:lnTo>
                  <a:lnTo>
                    <a:pt x="677" y="31"/>
                  </a:lnTo>
                  <a:lnTo>
                    <a:pt x="668" y="29"/>
                  </a:lnTo>
                  <a:lnTo>
                    <a:pt x="658" y="26"/>
                  </a:lnTo>
                  <a:lnTo>
                    <a:pt x="650" y="25"/>
                  </a:lnTo>
                  <a:lnTo>
                    <a:pt x="640" y="23"/>
                  </a:lnTo>
                  <a:lnTo>
                    <a:pt x="630" y="23"/>
                  </a:lnTo>
                  <a:lnTo>
                    <a:pt x="623" y="23"/>
                  </a:lnTo>
                  <a:lnTo>
                    <a:pt x="615" y="25"/>
                  </a:lnTo>
                  <a:lnTo>
                    <a:pt x="606" y="26"/>
                  </a:lnTo>
                  <a:lnTo>
                    <a:pt x="597" y="29"/>
                  </a:lnTo>
                  <a:lnTo>
                    <a:pt x="587" y="31"/>
                  </a:lnTo>
                  <a:lnTo>
                    <a:pt x="577" y="35"/>
                  </a:lnTo>
                  <a:lnTo>
                    <a:pt x="567" y="38"/>
                  </a:lnTo>
                  <a:lnTo>
                    <a:pt x="557" y="41"/>
                  </a:lnTo>
                  <a:lnTo>
                    <a:pt x="545" y="45"/>
                  </a:lnTo>
                  <a:lnTo>
                    <a:pt x="534" y="48"/>
                  </a:lnTo>
                  <a:lnTo>
                    <a:pt x="523" y="52"/>
                  </a:lnTo>
                  <a:lnTo>
                    <a:pt x="512" y="55"/>
                  </a:lnTo>
                  <a:lnTo>
                    <a:pt x="500" y="57"/>
                  </a:lnTo>
                  <a:lnTo>
                    <a:pt x="489" y="59"/>
                  </a:lnTo>
                  <a:lnTo>
                    <a:pt x="478" y="60"/>
                  </a:lnTo>
                  <a:lnTo>
                    <a:pt x="467" y="60"/>
                  </a:lnTo>
                  <a:lnTo>
                    <a:pt x="456" y="60"/>
                  </a:lnTo>
                  <a:lnTo>
                    <a:pt x="446" y="59"/>
                  </a:lnTo>
                  <a:lnTo>
                    <a:pt x="436" y="58"/>
                  </a:lnTo>
                  <a:lnTo>
                    <a:pt x="426" y="56"/>
                  </a:lnTo>
                  <a:lnTo>
                    <a:pt x="417" y="53"/>
                  </a:lnTo>
                  <a:lnTo>
                    <a:pt x="407" y="50"/>
                  </a:lnTo>
                  <a:lnTo>
                    <a:pt x="399" y="47"/>
                  </a:lnTo>
                  <a:lnTo>
                    <a:pt x="390" y="44"/>
                  </a:lnTo>
                  <a:lnTo>
                    <a:pt x="380" y="41"/>
                  </a:lnTo>
                  <a:lnTo>
                    <a:pt x="372" y="37"/>
                  </a:lnTo>
                  <a:lnTo>
                    <a:pt x="363" y="34"/>
                  </a:lnTo>
                  <a:lnTo>
                    <a:pt x="354" y="31"/>
                  </a:lnTo>
                  <a:lnTo>
                    <a:pt x="345" y="29"/>
                  </a:lnTo>
                  <a:lnTo>
                    <a:pt x="336" y="27"/>
                  </a:lnTo>
                  <a:lnTo>
                    <a:pt x="326" y="25"/>
                  </a:lnTo>
                  <a:lnTo>
                    <a:pt x="317" y="24"/>
                  </a:lnTo>
                  <a:lnTo>
                    <a:pt x="316" y="24"/>
                  </a:lnTo>
                  <a:lnTo>
                    <a:pt x="316" y="23"/>
                  </a:lnTo>
                  <a:lnTo>
                    <a:pt x="314" y="23"/>
                  </a:lnTo>
                  <a:lnTo>
                    <a:pt x="313" y="23"/>
                  </a:lnTo>
                  <a:lnTo>
                    <a:pt x="306" y="23"/>
                  </a:lnTo>
                  <a:lnTo>
                    <a:pt x="298" y="25"/>
                  </a:lnTo>
                  <a:lnTo>
                    <a:pt x="289" y="26"/>
                  </a:lnTo>
                  <a:lnTo>
                    <a:pt x="281" y="29"/>
                  </a:lnTo>
                  <a:lnTo>
                    <a:pt x="271" y="31"/>
                  </a:lnTo>
                  <a:lnTo>
                    <a:pt x="261" y="34"/>
                  </a:lnTo>
                  <a:lnTo>
                    <a:pt x="251" y="38"/>
                  </a:lnTo>
                  <a:lnTo>
                    <a:pt x="240" y="41"/>
                  </a:lnTo>
                  <a:lnTo>
                    <a:pt x="229" y="45"/>
                  </a:lnTo>
                  <a:lnTo>
                    <a:pt x="218" y="48"/>
                  </a:lnTo>
                  <a:lnTo>
                    <a:pt x="207" y="52"/>
                  </a:lnTo>
                  <a:lnTo>
                    <a:pt x="196" y="55"/>
                  </a:lnTo>
                  <a:lnTo>
                    <a:pt x="184" y="57"/>
                  </a:lnTo>
                  <a:lnTo>
                    <a:pt x="174" y="59"/>
                  </a:lnTo>
                  <a:lnTo>
                    <a:pt x="162" y="60"/>
                  </a:lnTo>
                  <a:lnTo>
                    <a:pt x="151" y="61"/>
                  </a:lnTo>
                  <a:lnTo>
                    <a:pt x="140" y="60"/>
                  </a:lnTo>
                  <a:lnTo>
                    <a:pt x="130" y="60"/>
                  </a:lnTo>
                  <a:lnTo>
                    <a:pt x="120" y="58"/>
                  </a:lnTo>
                  <a:lnTo>
                    <a:pt x="111" y="55"/>
                  </a:lnTo>
                  <a:lnTo>
                    <a:pt x="101" y="53"/>
                  </a:lnTo>
                  <a:lnTo>
                    <a:pt x="92" y="50"/>
                  </a:lnTo>
                  <a:lnTo>
                    <a:pt x="82" y="46"/>
                  </a:lnTo>
                  <a:lnTo>
                    <a:pt x="74" y="42"/>
                  </a:lnTo>
                  <a:lnTo>
                    <a:pt x="64" y="40"/>
                  </a:lnTo>
                  <a:lnTo>
                    <a:pt x="56" y="36"/>
                  </a:lnTo>
                  <a:lnTo>
                    <a:pt x="46" y="32"/>
                  </a:lnTo>
                  <a:lnTo>
                    <a:pt x="38" y="30"/>
                  </a:lnTo>
                  <a:lnTo>
                    <a:pt x="28" y="28"/>
                  </a:lnTo>
                  <a:lnTo>
                    <a:pt x="19" y="26"/>
                  </a:lnTo>
                  <a:lnTo>
                    <a:pt x="10" y="25"/>
                  </a:lnTo>
                  <a:lnTo>
                    <a:pt x="0" y="25"/>
                  </a:lnTo>
                  <a:lnTo>
                    <a:pt x="0" y="5"/>
                  </a:lnTo>
                </a:path>
              </a:pathLst>
            </a:custGeom>
            <a:solidFill>
              <a:srgbClr val="AA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1040" name="Freeform 22"/>
            <p:cNvSpPr>
              <a:spLocks/>
            </p:cNvSpPr>
            <p:nvPr/>
          </p:nvSpPr>
          <p:spPr bwMode="auto">
            <a:xfrm>
              <a:off x="3233" y="204"/>
              <a:ext cx="2449" cy="61"/>
            </a:xfrm>
            <a:custGeom>
              <a:avLst/>
              <a:gdLst>
                <a:gd name="T0" fmla="*/ 73 w 2447"/>
                <a:gd name="T1" fmla="*/ 43 h 61"/>
                <a:gd name="T2" fmla="*/ 161 w 2447"/>
                <a:gd name="T3" fmla="*/ 59 h 61"/>
                <a:gd name="T4" fmla="*/ 261 w 2447"/>
                <a:gd name="T5" fmla="*/ 34 h 61"/>
                <a:gd name="T6" fmla="*/ 316 w 2447"/>
                <a:gd name="T7" fmla="*/ 24 h 61"/>
                <a:gd name="T8" fmla="*/ 389 w 2447"/>
                <a:gd name="T9" fmla="*/ 43 h 61"/>
                <a:gd name="T10" fmla="*/ 477 w 2447"/>
                <a:gd name="T11" fmla="*/ 59 h 61"/>
                <a:gd name="T12" fmla="*/ 577 w 2447"/>
                <a:gd name="T13" fmla="*/ 34 h 61"/>
                <a:gd name="T14" fmla="*/ 677 w 2447"/>
                <a:gd name="T15" fmla="*/ 27 h 61"/>
                <a:gd name="T16" fmla="*/ 759 w 2447"/>
                <a:gd name="T17" fmla="*/ 54 h 61"/>
                <a:gd name="T18" fmla="*/ 856 w 2447"/>
                <a:gd name="T19" fmla="*/ 50 h 61"/>
                <a:gd name="T20" fmla="*/ 948 w 2447"/>
                <a:gd name="T21" fmla="*/ 24 h 61"/>
                <a:gd name="T22" fmla="*/ 1027 w 2447"/>
                <a:gd name="T23" fmla="*/ 38 h 61"/>
                <a:gd name="T24" fmla="*/ 1114 w 2447"/>
                <a:gd name="T25" fmla="*/ 58 h 61"/>
                <a:gd name="T26" fmla="*/ 1214 w 2447"/>
                <a:gd name="T27" fmla="*/ 35 h 61"/>
                <a:gd name="T28" fmla="*/ 1279 w 2447"/>
                <a:gd name="T29" fmla="*/ 22 h 61"/>
                <a:gd name="T30" fmla="*/ 1345 w 2447"/>
                <a:gd name="T31" fmla="*/ 38 h 61"/>
                <a:gd name="T32" fmla="*/ 1430 w 2447"/>
                <a:gd name="T33" fmla="*/ 58 h 61"/>
                <a:gd name="T34" fmla="*/ 1531 w 2447"/>
                <a:gd name="T35" fmla="*/ 35 h 61"/>
                <a:gd name="T36" fmla="*/ 1613 w 2447"/>
                <a:gd name="T37" fmla="*/ 24 h 61"/>
                <a:gd name="T38" fmla="*/ 1695 w 2447"/>
                <a:gd name="T39" fmla="*/ 49 h 61"/>
                <a:gd name="T40" fmla="*/ 1789 w 2447"/>
                <a:gd name="T41" fmla="*/ 51 h 61"/>
                <a:gd name="T42" fmla="*/ 1902 w 2447"/>
                <a:gd name="T43" fmla="*/ 23 h 61"/>
                <a:gd name="T44" fmla="*/ 1981 w 2447"/>
                <a:gd name="T45" fmla="*/ 32 h 61"/>
                <a:gd name="T46" fmla="*/ 2065 w 2447"/>
                <a:gd name="T47" fmla="*/ 55 h 61"/>
                <a:gd name="T48" fmla="*/ 2163 w 2447"/>
                <a:gd name="T49" fmla="*/ 38 h 61"/>
                <a:gd name="T50" fmla="*/ 2245 w 2447"/>
                <a:gd name="T51" fmla="*/ 19 h 61"/>
                <a:gd name="T52" fmla="*/ 2326 w 2447"/>
                <a:gd name="T53" fmla="*/ 44 h 61"/>
                <a:gd name="T54" fmla="*/ 2423 w 2447"/>
                <a:gd name="T55" fmla="*/ 51 h 61"/>
                <a:gd name="T56" fmla="*/ 2483 w 2447"/>
                <a:gd name="T57" fmla="*/ 16 h 61"/>
                <a:gd name="T58" fmla="*/ 2375 w 2447"/>
                <a:gd name="T59" fmla="*/ 37 h 61"/>
                <a:gd name="T60" fmla="*/ 2290 w 2447"/>
                <a:gd name="T61" fmla="*/ 12 h 61"/>
                <a:gd name="T62" fmla="*/ 2212 w 2447"/>
                <a:gd name="T63" fmla="*/ 3 h 61"/>
                <a:gd name="T64" fmla="*/ 2120 w 2447"/>
                <a:gd name="T65" fmla="*/ 31 h 61"/>
                <a:gd name="T66" fmla="*/ 2026 w 2447"/>
                <a:gd name="T67" fmla="*/ 29 h 61"/>
                <a:gd name="T68" fmla="*/ 1944 w 2447"/>
                <a:gd name="T69" fmla="*/ 3 h 61"/>
                <a:gd name="T70" fmla="*/ 1854 w 2447"/>
                <a:gd name="T71" fmla="*/ 16 h 61"/>
                <a:gd name="T72" fmla="*/ 1745 w 2447"/>
                <a:gd name="T73" fmla="*/ 39 h 61"/>
                <a:gd name="T74" fmla="*/ 1659 w 2447"/>
                <a:gd name="T75" fmla="*/ 17 h 61"/>
                <a:gd name="T76" fmla="*/ 1579 w 2447"/>
                <a:gd name="T77" fmla="*/ 4 h 61"/>
                <a:gd name="T78" fmla="*/ 1486 w 2447"/>
                <a:gd name="T79" fmla="*/ 31 h 61"/>
                <a:gd name="T80" fmla="*/ 1389 w 2447"/>
                <a:gd name="T81" fmla="*/ 33 h 61"/>
                <a:gd name="T82" fmla="*/ 1308 w 2447"/>
                <a:gd name="T83" fmla="*/ 6 h 61"/>
                <a:gd name="T84" fmla="*/ 1261 w 2447"/>
                <a:gd name="T85" fmla="*/ 4 h 61"/>
                <a:gd name="T86" fmla="*/ 1170 w 2447"/>
                <a:gd name="T87" fmla="*/ 31 h 61"/>
                <a:gd name="T88" fmla="*/ 1074 w 2447"/>
                <a:gd name="T89" fmla="*/ 35 h 61"/>
                <a:gd name="T90" fmla="*/ 991 w 2447"/>
                <a:gd name="T91" fmla="*/ 7 h 61"/>
                <a:gd name="T92" fmla="*/ 910 w 2447"/>
                <a:gd name="T93" fmla="*/ 15 h 61"/>
                <a:gd name="T94" fmla="*/ 810 w 2447"/>
                <a:gd name="T95" fmla="*/ 40 h 61"/>
                <a:gd name="T96" fmla="*/ 722 w 2447"/>
                <a:gd name="T97" fmla="*/ 23 h 61"/>
                <a:gd name="T98" fmla="*/ 642 w 2447"/>
                <a:gd name="T99" fmla="*/ 5 h 61"/>
                <a:gd name="T100" fmla="*/ 534 w 2447"/>
                <a:gd name="T101" fmla="*/ 29 h 61"/>
                <a:gd name="T102" fmla="*/ 435 w 2447"/>
                <a:gd name="T103" fmla="*/ 38 h 61"/>
                <a:gd name="T104" fmla="*/ 354 w 2447"/>
                <a:gd name="T105" fmla="*/ 11 h 61"/>
                <a:gd name="T106" fmla="*/ 305 w 2447"/>
                <a:gd name="T107" fmla="*/ 5 h 61"/>
                <a:gd name="T108" fmla="*/ 218 w 2447"/>
                <a:gd name="T109" fmla="*/ 29 h 61"/>
                <a:gd name="T110" fmla="*/ 120 w 2447"/>
                <a:gd name="T111" fmla="*/ 39 h 61"/>
                <a:gd name="T112" fmla="*/ 38 w 2447"/>
                <a:gd name="T113" fmla="*/ 12 h 6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47" h="61">
                  <a:moveTo>
                    <a:pt x="0" y="24"/>
                  </a:moveTo>
                  <a:lnTo>
                    <a:pt x="10" y="25"/>
                  </a:lnTo>
                  <a:lnTo>
                    <a:pt x="19" y="27"/>
                  </a:lnTo>
                  <a:lnTo>
                    <a:pt x="28" y="29"/>
                  </a:lnTo>
                  <a:lnTo>
                    <a:pt x="38" y="31"/>
                  </a:lnTo>
                  <a:lnTo>
                    <a:pt x="46" y="34"/>
                  </a:lnTo>
                  <a:lnTo>
                    <a:pt x="55" y="37"/>
                  </a:lnTo>
                  <a:lnTo>
                    <a:pt x="64" y="40"/>
                  </a:lnTo>
                  <a:lnTo>
                    <a:pt x="73" y="43"/>
                  </a:lnTo>
                  <a:lnTo>
                    <a:pt x="82" y="47"/>
                  </a:lnTo>
                  <a:lnTo>
                    <a:pt x="91" y="50"/>
                  </a:lnTo>
                  <a:lnTo>
                    <a:pt x="101" y="53"/>
                  </a:lnTo>
                  <a:lnTo>
                    <a:pt x="110" y="55"/>
                  </a:lnTo>
                  <a:lnTo>
                    <a:pt x="119" y="57"/>
                  </a:lnTo>
                  <a:lnTo>
                    <a:pt x="130" y="59"/>
                  </a:lnTo>
                  <a:lnTo>
                    <a:pt x="139" y="60"/>
                  </a:lnTo>
                  <a:lnTo>
                    <a:pt x="151" y="60"/>
                  </a:lnTo>
                  <a:lnTo>
                    <a:pt x="161" y="59"/>
                  </a:lnTo>
                  <a:lnTo>
                    <a:pt x="173" y="58"/>
                  </a:lnTo>
                  <a:lnTo>
                    <a:pt x="184" y="57"/>
                  </a:lnTo>
                  <a:lnTo>
                    <a:pt x="195" y="54"/>
                  </a:lnTo>
                  <a:lnTo>
                    <a:pt x="207" y="51"/>
                  </a:lnTo>
                  <a:lnTo>
                    <a:pt x="218" y="48"/>
                  </a:lnTo>
                  <a:lnTo>
                    <a:pt x="229" y="44"/>
                  </a:lnTo>
                  <a:lnTo>
                    <a:pt x="240" y="41"/>
                  </a:lnTo>
                  <a:lnTo>
                    <a:pt x="250" y="38"/>
                  </a:lnTo>
                  <a:lnTo>
                    <a:pt x="261" y="34"/>
                  </a:lnTo>
                  <a:lnTo>
                    <a:pt x="271" y="31"/>
                  </a:lnTo>
                  <a:lnTo>
                    <a:pt x="281" y="28"/>
                  </a:lnTo>
                  <a:lnTo>
                    <a:pt x="289" y="27"/>
                  </a:lnTo>
                  <a:lnTo>
                    <a:pt x="298" y="25"/>
                  </a:lnTo>
                  <a:lnTo>
                    <a:pt x="306" y="24"/>
                  </a:lnTo>
                  <a:lnTo>
                    <a:pt x="313" y="24"/>
                  </a:lnTo>
                  <a:lnTo>
                    <a:pt x="314" y="24"/>
                  </a:lnTo>
                  <a:lnTo>
                    <a:pt x="316" y="24"/>
                  </a:lnTo>
                  <a:lnTo>
                    <a:pt x="317" y="24"/>
                  </a:lnTo>
                  <a:lnTo>
                    <a:pt x="326" y="25"/>
                  </a:lnTo>
                  <a:lnTo>
                    <a:pt x="336" y="27"/>
                  </a:lnTo>
                  <a:lnTo>
                    <a:pt x="345" y="28"/>
                  </a:lnTo>
                  <a:lnTo>
                    <a:pt x="354" y="31"/>
                  </a:lnTo>
                  <a:lnTo>
                    <a:pt x="363" y="34"/>
                  </a:lnTo>
                  <a:lnTo>
                    <a:pt x="372" y="37"/>
                  </a:lnTo>
                  <a:lnTo>
                    <a:pt x="380" y="40"/>
                  </a:lnTo>
                  <a:lnTo>
                    <a:pt x="389" y="43"/>
                  </a:lnTo>
                  <a:lnTo>
                    <a:pt x="399" y="47"/>
                  </a:lnTo>
                  <a:lnTo>
                    <a:pt x="407" y="50"/>
                  </a:lnTo>
                  <a:lnTo>
                    <a:pt x="417" y="53"/>
                  </a:lnTo>
                  <a:lnTo>
                    <a:pt x="426" y="55"/>
                  </a:lnTo>
                  <a:lnTo>
                    <a:pt x="436" y="57"/>
                  </a:lnTo>
                  <a:lnTo>
                    <a:pt x="445" y="59"/>
                  </a:lnTo>
                  <a:lnTo>
                    <a:pt x="455" y="59"/>
                  </a:lnTo>
                  <a:lnTo>
                    <a:pt x="466" y="60"/>
                  </a:lnTo>
                  <a:lnTo>
                    <a:pt x="477" y="59"/>
                  </a:lnTo>
                  <a:lnTo>
                    <a:pt x="488" y="58"/>
                  </a:lnTo>
                  <a:lnTo>
                    <a:pt x="500" y="56"/>
                  </a:lnTo>
                  <a:lnTo>
                    <a:pt x="511" y="54"/>
                  </a:lnTo>
                  <a:lnTo>
                    <a:pt x="522" y="51"/>
                  </a:lnTo>
                  <a:lnTo>
                    <a:pt x="534" y="48"/>
                  </a:lnTo>
                  <a:lnTo>
                    <a:pt x="545" y="44"/>
                  </a:lnTo>
                  <a:lnTo>
                    <a:pt x="556" y="40"/>
                  </a:lnTo>
                  <a:lnTo>
                    <a:pt x="567" y="37"/>
                  </a:lnTo>
                  <a:lnTo>
                    <a:pt x="577" y="34"/>
                  </a:lnTo>
                  <a:lnTo>
                    <a:pt x="587" y="31"/>
                  </a:lnTo>
                  <a:lnTo>
                    <a:pt x="597" y="28"/>
                  </a:lnTo>
                  <a:lnTo>
                    <a:pt x="606" y="26"/>
                  </a:lnTo>
                  <a:lnTo>
                    <a:pt x="615" y="24"/>
                  </a:lnTo>
                  <a:lnTo>
                    <a:pt x="623" y="23"/>
                  </a:lnTo>
                  <a:lnTo>
                    <a:pt x="630" y="23"/>
                  </a:lnTo>
                  <a:lnTo>
                    <a:pt x="640" y="24"/>
                  </a:lnTo>
                  <a:lnTo>
                    <a:pt x="649" y="25"/>
                  </a:lnTo>
                  <a:lnTo>
                    <a:pt x="658" y="27"/>
                  </a:lnTo>
                  <a:lnTo>
                    <a:pt x="668" y="30"/>
                  </a:lnTo>
                  <a:lnTo>
                    <a:pt x="676" y="32"/>
                  </a:lnTo>
                  <a:lnTo>
                    <a:pt x="685" y="36"/>
                  </a:lnTo>
                  <a:lnTo>
                    <a:pt x="694" y="39"/>
                  </a:lnTo>
                  <a:lnTo>
                    <a:pt x="703" y="42"/>
                  </a:lnTo>
                  <a:lnTo>
                    <a:pt x="712" y="45"/>
                  </a:lnTo>
                  <a:lnTo>
                    <a:pt x="721" y="49"/>
                  </a:lnTo>
                  <a:lnTo>
                    <a:pt x="731" y="52"/>
                  </a:lnTo>
                  <a:lnTo>
                    <a:pt x="740" y="54"/>
                  </a:lnTo>
                  <a:lnTo>
                    <a:pt x="750" y="56"/>
                  </a:lnTo>
                  <a:lnTo>
                    <a:pt x="760" y="58"/>
                  </a:lnTo>
                  <a:lnTo>
                    <a:pt x="770" y="59"/>
                  </a:lnTo>
                  <a:lnTo>
                    <a:pt x="781" y="59"/>
                  </a:lnTo>
                  <a:lnTo>
                    <a:pt x="792" y="58"/>
                  </a:lnTo>
                  <a:lnTo>
                    <a:pt x="803" y="57"/>
                  </a:lnTo>
                  <a:lnTo>
                    <a:pt x="814" y="55"/>
                  </a:lnTo>
                  <a:lnTo>
                    <a:pt x="825" y="53"/>
                  </a:lnTo>
                  <a:lnTo>
                    <a:pt x="837" y="50"/>
                  </a:lnTo>
                  <a:lnTo>
                    <a:pt x="848" y="47"/>
                  </a:lnTo>
                  <a:lnTo>
                    <a:pt x="859" y="43"/>
                  </a:lnTo>
                  <a:lnTo>
                    <a:pt x="870" y="40"/>
                  </a:lnTo>
                  <a:lnTo>
                    <a:pt x="881" y="37"/>
                  </a:lnTo>
                  <a:lnTo>
                    <a:pt x="891" y="33"/>
                  </a:lnTo>
                  <a:lnTo>
                    <a:pt x="901" y="30"/>
                  </a:lnTo>
                  <a:lnTo>
                    <a:pt x="911" y="27"/>
                  </a:lnTo>
                  <a:lnTo>
                    <a:pt x="920" y="25"/>
                  </a:lnTo>
                  <a:lnTo>
                    <a:pt x="929" y="24"/>
                  </a:lnTo>
                  <a:lnTo>
                    <a:pt x="937" y="23"/>
                  </a:lnTo>
                  <a:lnTo>
                    <a:pt x="944" y="23"/>
                  </a:lnTo>
                  <a:lnTo>
                    <a:pt x="954" y="23"/>
                  </a:lnTo>
                  <a:lnTo>
                    <a:pt x="963" y="25"/>
                  </a:lnTo>
                  <a:lnTo>
                    <a:pt x="972" y="27"/>
                  </a:lnTo>
                  <a:lnTo>
                    <a:pt x="982" y="29"/>
                  </a:lnTo>
                  <a:lnTo>
                    <a:pt x="991" y="32"/>
                  </a:lnTo>
                  <a:lnTo>
                    <a:pt x="1000" y="35"/>
                  </a:lnTo>
                  <a:lnTo>
                    <a:pt x="1008" y="38"/>
                  </a:lnTo>
                  <a:lnTo>
                    <a:pt x="1018" y="41"/>
                  </a:lnTo>
                  <a:lnTo>
                    <a:pt x="1027" y="44"/>
                  </a:lnTo>
                  <a:lnTo>
                    <a:pt x="1036" y="47"/>
                  </a:lnTo>
                  <a:lnTo>
                    <a:pt x="1045" y="50"/>
                  </a:lnTo>
                  <a:lnTo>
                    <a:pt x="1055" y="53"/>
                  </a:lnTo>
                  <a:lnTo>
                    <a:pt x="1064" y="55"/>
                  </a:lnTo>
                  <a:lnTo>
                    <a:pt x="1074" y="57"/>
                  </a:lnTo>
                  <a:lnTo>
                    <a:pt x="1085" y="58"/>
                  </a:lnTo>
                  <a:lnTo>
                    <a:pt x="1095" y="58"/>
                  </a:lnTo>
                  <a:lnTo>
                    <a:pt x="1106" y="58"/>
                  </a:lnTo>
                  <a:lnTo>
                    <a:pt x="1118" y="57"/>
                  </a:lnTo>
                  <a:lnTo>
                    <a:pt x="1128" y="54"/>
                  </a:lnTo>
                  <a:lnTo>
                    <a:pt x="1140" y="52"/>
                  </a:lnTo>
                  <a:lnTo>
                    <a:pt x="1151" y="49"/>
                  </a:lnTo>
                  <a:lnTo>
                    <a:pt x="1163" y="46"/>
                  </a:lnTo>
                  <a:lnTo>
                    <a:pt x="1173" y="43"/>
                  </a:lnTo>
                  <a:lnTo>
                    <a:pt x="1185" y="39"/>
                  </a:lnTo>
                  <a:lnTo>
                    <a:pt x="1195" y="35"/>
                  </a:lnTo>
                  <a:lnTo>
                    <a:pt x="1205" y="32"/>
                  </a:lnTo>
                  <a:lnTo>
                    <a:pt x="1215" y="29"/>
                  </a:lnTo>
                  <a:lnTo>
                    <a:pt x="1226" y="27"/>
                  </a:lnTo>
                  <a:lnTo>
                    <a:pt x="1234" y="24"/>
                  </a:lnTo>
                  <a:lnTo>
                    <a:pt x="1243" y="23"/>
                  </a:lnTo>
                  <a:lnTo>
                    <a:pt x="1251" y="22"/>
                  </a:lnTo>
                  <a:lnTo>
                    <a:pt x="1258" y="22"/>
                  </a:lnTo>
                  <a:lnTo>
                    <a:pt x="1259" y="22"/>
                  </a:lnTo>
                  <a:lnTo>
                    <a:pt x="1260" y="22"/>
                  </a:lnTo>
                  <a:lnTo>
                    <a:pt x="1261" y="22"/>
                  </a:lnTo>
                  <a:lnTo>
                    <a:pt x="1270" y="23"/>
                  </a:lnTo>
                  <a:lnTo>
                    <a:pt x="1281" y="25"/>
                  </a:lnTo>
                  <a:lnTo>
                    <a:pt x="1289" y="27"/>
                  </a:lnTo>
                  <a:lnTo>
                    <a:pt x="1298" y="29"/>
                  </a:lnTo>
                  <a:lnTo>
                    <a:pt x="1307" y="32"/>
                  </a:lnTo>
                  <a:lnTo>
                    <a:pt x="1316" y="35"/>
                  </a:lnTo>
                  <a:lnTo>
                    <a:pt x="1326" y="38"/>
                  </a:lnTo>
                  <a:lnTo>
                    <a:pt x="1334" y="42"/>
                  </a:lnTo>
                  <a:lnTo>
                    <a:pt x="1343" y="44"/>
                  </a:lnTo>
                  <a:lnTo>
                    <a:pt x="1352" y="48"/>
                  </a:lnTo>
                  <a:lnTo>
                    <a:pt x="1361" y="50"/>
                  </a:lnTo>
                  <a:lnTo>
                    <a:pt x="1370" y="53"/>
                  </a:lnTo>
                  <a:lnTo>
                    <a:pt x="1380" y="55"/>
                  </a:lnTo>
                  <a:lnTo>
                    <a:pt x="1390" y="57"/>
                  </a:lnTo>
                  <a:lnTo>
                    <a:pt x="1400" y="58"/>
                  </a:lnTo>
                  <a:lnTo>
                    <a:pt x="1411" y="58"/>
                  </a:lnTo>
                  <a:lnTo>
                    <a:pt x="1422" y="57"/>
                  </a:lnTo>
                  <a:lnTo>
                    <a:pt x="1433" y="56"/>
                  </a:lnTo>
                  <a:lnTo>
                    <a:pt x="1444" y="54"/>
                  </a:lnTo>
                  <a:lnTo>
                    <a:pt x="1455" y="52"/>
                  </a:lnTo>
                  <a:lnTo>
                    <a:pt x="1467" y="49"/>
                  </a:lnTo>
                  <a:lnTo>
                    <a:pt x="1478" y="46"/>
                  </a:lnTo>
                  <a:lnTo>
                    <a:pt x="1490" y="42"/>
                  </a:lnTo>
                  <a:lnTo>
                    <a:pt x="1500" y="39"/>
                  </a:lnTo>
                  <a:lnTo>
                    <a:pt x="1512" y="35"/>
                  </a:lnTo>
                  <a:lnTo>
                    <a:pt x="1521" y="32"/>
                  </a:lnTo>
                  <a:lnTo>
                    <a:pt x="1532" y="29"/>
                  </a:lnTo>
                  <a:lnTo>
                    <a:pt x="1541" y="26"/>
                  </a:lnTo>
                  <a:lnTo>
                    <a:pt x="1550" y="24"/>
                  </a:lnTo>
                  <a:lnTo>
                    <a:pt x="1559" y="23"/>
                  </a:lnTo>
                  <a:lnTo>
                    <a:pt x="1567" y="22"/>
                  </a:lnTo>
                  <a:lnTo>
                    <a:pt x="1574" y="22"/>
                  </a:lnTo>
                  <a:lnTo>
                    <a:pt x="1584" y="22"/>
                  </a:lnTo>
                  <a:lnTo>
                    <a:pt x="1594" y="24"/>
                  </a:lnTo>
                  <a:lnTo>
                    <a:pt x="1603" y="25"/>
                  </a:lnTo>
                  <a:lnTo>
                    <a:pt x="1612" y="28"/>
                  </a:lnTo>
                  <a:lnTo>
                    <a:pt x="1621" y="31"/>
                  </a:lnTo>
                  <a:lnTo>
                    <a:pt x="1630" y="33"/>
                  </a:lnTo>
                  <a:lnTo>
                    <a:pt x="1640" y="37"/>
                  </a:lnTo>
                  <a:lnTo>
                    <a:pt x="1648" y="40"/>
                  </a:lnTo>
                  <a:lnTo>
                    <a:pt x="1657" y="43"/>
                  </a:lnTo>
                  <a:lnTo>
                    <a:pt x="1667" y="46"/>
                  </a:lnTo>
                  <a:lnTo>
                    <a:pt x="1676" y="49"/>
                  </a:lnTo>
                  <a:lnTo>
                    <a:pt x="1686" y="52"/>
                  </a:lnTo>
                  <a:lnTo>
                    <a:pt x="1695" y="54"/>
                  </a:lnTo>
                  <a:lnTo>
                    <a:pt x="1705" y="55"/>
                  </a:lnTo>
                  <a:lnTo>
                    <a:pt x="1715" y="57"/>
                  </a:lnTo>
                  <a:lnTo>
                    <a:pt x="1726" y="57"/>
                  </a:lnTo>
                  <a:lnTo>
                    <a:pt x="1737" y="56"/>
                  </a:lnTo>
                  <a:lnTo>
                    <a:pt x="1748" y="55"/>
                  </a:lnTo>
                  <a:lnTo>
                    <a:pt x="1760" y="53"/>
                  </a:lnTo>
                  <a:lnTo>
                    <a:pt x="1770" y="51"/>
                  </a:lnTo>
                  <a:lnTo>
                    <a:pt x="1782" y="48"/>
                  </a:lnTo>
                  <a:lnTo>
                    <a:pt x="1793" y="44"/>
                  </a:lnTo>
                  <a:lnTo>
                    <a:pt x="1804" y="41"/>
                  </a:lnTo>
                  <a:lnTo>
                    <a:pt x="1814" y="38"/>
                  </a:lnTo>
                  <a:lnTo>
                    <a:pt x="1826" y="34"/>
                  </a:lnTo>
                  <a:lnTo>
                    <a:pt x="1835" y="31"/>
                  </a:lnTo>
                  <a:lnTo>
                    <a:pt x="1846" y="28"/>
                  </a:lnTo>
                  <a:lnTo>
                    <a:pt x="1855" y="25"/>
                  </a:lnTo>
                  <a:lnTo>
                    <a:pt x="1864" y="23"/>
                  </a:lnTo>
                  <a:lnTo>
                    <a:pt x="1872" y="22"/>
                  </a:lnTo>
                  <a:lnTo>
                    <a:pt x="1880" y="20"/>
                  </a:lnTo>
                  <a:lnTo>
                    <a:pt x="1888" y="20"/>
                  </a:lnTo>
                  <a:lnTo>
                    <a:pt x="1897" y="21"/>
                  </a:lnTo>
                  <a:lnTo>
                    <a:pt x="1907" y="23"/>
                  </a:lnTo>
                  <a:lnTo>
                    <a:pt x="1916" y="24"/>
                  </a:lnTo>
                  <a:lnTo>
                    <a:pt x="1925" y="27"/>
                  </a:lnTo>
                  <a:lnTo>
                    <a:pt x="1934" y="29"/>
                  </a:lnTo>
                  <a:lnTo>
                    <a:pt x="1943" y="32"/>
                  </a:lnTo>
                  <a:lnTo>
                    <a:pt x="1952" y="36"/>
                  </a:lnTo>
                  <a:lnTo>
                    <a:pt x="1961" y="39"/>
                  </a:lnTo>
                  <a:lnTo>
                    <a:pt x="1970" y="42"/>
                  </a:lnTo>
                  <a:lnTo>
                    <a:pt x="1979" y="45"/>
                  </a:lnTo>
                  <a:lnTo>
                    <a:pt x="1988" y="48"/>
                  </a:lnTo>
                  <a:lnTo>
                    <a:pt x="1997" y="50"/>
                  </a:lnTo>
                  <a:lnTo>
                    <a:pt x="2007" y="53"/>
                  </a:lnTo>
                  <a:lnTo>
                    <a:pt x="2017" y="54"/>
                  </a:lnTo>
                  <a:lnTo>
                    <a:pt x="2027" y="55"/>
                  </a:lnTo>
                  <a:lnTo>
                    <a:pt x="2038" y="55"/>
                  </a:lnTo>
                  <a:lnTo>
                    <a:pt x="2049" y="55"/>
                  </a:lnTo>
                  <a:lnTo>
                    <a:pt x="2060" y="54"/>
                  </a:lnTo>
                  <a:lnTo>
                    <a:pt x="2071" y="52"/>
                  </a:lnTo>
                  <a:lnTo>
                    <a:pt x="2082" y="50"/>
                  </a:lnTo>
                  <a:lnTo>
                    <a:pt x="2092" y="47"/>
                  </a:lnTo>
                  <a:lnTo>
                    <a:pt x="2103" y="44"/>
                  </a:lnTo>
                  <a:lnTo>
                    <a:pt x="2114" y="41"/>
                  </a:lnTo>
                  <a:lnTo>
                    <a:pt x="2125" y="38"/>
                  </a:lnTo>
                  <a:lnTo>
                    <a:pt x="2135" y="34"/>
                  </a:lnTo>
                  <a:lnTo>
                    <a:pt x="2145" y="31"/>
                  </a:lnTo>
                  <a:lnTo>
                    <a:pt x="2155" y="28"/>
                  </a:lnTo>
                  <a:lnTo>
                    <a:pt x="2165" y="25"/>
                  </a:lnTo>
                  <a:lnTo>
                    <a:pt x="2174" y="23"/>
                  </a:lnTo>
                  <a:lnTo>
                    <a:pt x="2182" y="21"/>
                  </a:lnTo>
                  <a:lnTo>
                    <a:pt x="2190" y="20"/>
                  </a:lnTo>
                  <a:lnTo>
                    <a:pt x="2197" y="19"/>
                  </a:lnTo>
                  <a:lnTo>
                    <a:pt x="2207" y="19"/>
                  </a:lnTo>
                  <a:lnTo>
                    <a:pt x="2216" y="20"/>
                  </a:lnTo>
                  <a:lnTo>
                    <a:pt x="2225" y="22"/>
                  </a:lnTo>
                  <a:lnTo>
                    <a:pt x="2235" y="24"/>
                  </a:lnTo>
                  <a:lnTo>
                    <a:pt x="2244" y="27"/>
                  </a:lnTo>
                  <a:lnTo>
                    <a:pt x="2252" y="30"/>
                  </a:lnTo>
                  <a:lnTo>
                    <a:pt x="2262" y="33"/>
                  </a:lnTo>
                  <a:lnTo>
                    <a:pt x="2270" y="37"/>
                  </a:lnTo>
                  <a:lnTo>
                    <a:pt x="2279" y="40"/>
                  </a:lnTo>
                  <a:lnTo>
                    <a:pt x="2288" y="44"/>
                  </a:lnTo>
                  <a:lnTo>
                    <a:pt x="2298" y="47"/>
                  </a:lnTo>
                  <a:lnTo>
                    <a:pt x="2307" y="50"/>
                  </a:lnTo>
                  <a:lnTo>
                    <a:pt x="2317" y="52"/>
                  </a:lnTo>
                  <a:lnTo>
                    <a:pt x="2327" y="54"/>
                  </a:lnTo>
                  <a:lnTo>
                    <a:pt x="2337" y="55"/>
                  </a:lnTo>
                  <a:lnTo>
                    <a:pt x="2348" y="55"/>
                  </a:lnTo>
                  <a:lnTo>
                    <a:pt x="2360" y="55"/>
                  </a:lnTo>
                  <a:lnTo>
                    <a:pt x="2372" y="53"/>
                  </a:lnTo>
                  <a:lnTo>
                    <a:pt x="2385" y="51"/>
                  </a:lnTo>
                  <a:lnTo>
                    <a:pt x="2397" y="48"/>
                  </a:lnTo>
                  <a:lnTo>
                    <a:pt x="2409" y="45"/>
                  </a:lnTo>
                  <a:lnTo>
                    <a:pt x="2422" y="41"/>
                  </a:lnTo>
                  <a:lnTo>
                    <a:pt x="2434" y="38"/>
                  </a:lnTo>
                  <a:lnTo>
                    <a:pt x="2446" y="33"/>
                  </a:lnTo>
                  <a:lnTo>
                    <a:pt x="2446" y="29"/>
                  </a:lnTo>
                  <a:lnTo>
                    <a:pt x="2446" y="25"/>
                  </a:lnTo>
                  <a:lnTo>
                    <a:pt x="2445" y="21"/>
                  </a:lnTo>
                  <a:lnTo>
                    <a:pt x="2445" y="16"/>
                  </a:lnTo>
                  <a:lnTo>
                    <a:pt x="2434" y="19"/>
                  </a:lnTo>
                  <a:lnTo>
                    <a:pt x="2422" y="23"/>
                  </a:lnTo>
                  <a:lnTo>
                    <a:pt x="2409" y="27"/>
                  </a:lnTo>
                  <a:lnTo>
                    <a:pt x="2397" y="29"/>
                  </a:lnTo>
                  <a:lnTo>
                    <a:pt x="2384" y="32"/>
                  </a:lnTo>
                  <a:lnTo>
                    <a:pt x="2372" y="35"/>
                  </a:lnTo>
                  <a:lnTo>
                    <a:pt x="2359" y="37"/>
                  </a:lnTo>
                  <a:lnTo>
                    <a:pt x="2348" y="37"/>
                  </a:lnTo>
                  <a:lnTo>
                    <a:pt x="2337" y="37"/>
                  </a:lnTo>
                  <a:lnTo>
                    <a:pt x="2327" y="36"/>
                  </a:lnTo>
                  <a:lnTo>
                    <a:pt x="2317" y="33"/>
                  </a:lnTo>
                  <a:lnTo>
                    <a:pt x="2307" y="31"/>
                  </a:lnTo>
                  <a:lnTo>
                    <a:pt x="2298" y="29"/>
                  </a:lnTo>
                  <a:lnTo>
                    <a:pt x="2288" y="25"/>
                  </a:lnTo>
                  <a:lnTo>
                    <a:pt x="2279" y="22"/>
                  </a:lnTo>
                  <a:lnTo>
                    <a:pt x="2270" y="18"/>
                  </a:lnTo>
                  <a:lnTo>
                    <a:pt x="2262" y="15"/>
                  </a:lnTo>
                  <a:lnTo>
                    <a:pt x="2252" y="12"/>
                  </a:lnTo>
                  <a:lnTo>
                    <a:pt x="2244" y="9"/>
                  </a:lnTo>
                  <a:lnTo>
                    <a:pt x="2235" y="6"/>
                  </a:lnTo>
                  <a:lnTo>
                    <a:pt x="2225" y="3"/>
                  </a:lnTo>
                  <a:lnTo>
                    <a:pt x="2216" y="2"/>
                  </a:lnTo>
                  <a:lnTo>
                    <a:pt x="2207" y="1"/>
                  </a:lnTo>
                  <a:lnTo>
                    <a:pt x="2197" y="0"/>
                  </a:lnTo>
                  <a:lnTo>
                    <a:pt x="2190" y="1"/>
                  </a:lnTo>
                  <a:lnTo>
                    <a:pt x="2182" y="2"/>
                  </a:lnTo>
                  <a:lnTo>
                    <a:pt x="2174" y="3"/>
                  </a:lnTo>
                  <a:lnTo>
                    <a:pt x="2165" y="6"/>
                  </a:lnTo>
                  <a:lnTo>
                    <a:pt x="2154" y="9"/>
                  </a:lnTo>
                  <a:lnTo>
                    <a:pt x="2145" y="12"/>
                  </a:lnTo>
                  <a:lnTo>
                    <a:pt x="2135" y="15"/>
                  </a:lnTo>
                  <a:lnTo>
                    <a:pt x="2124" y="18"/>
                  </a:lnTo>
                  <a:lnTo>
                    <a:pt x="2114" y="22"/>
                  </a:lnTo>
                  <a:lnTo>
                    <a:pt x="2103" y="25"/>
                  </a:lnTo>
                  <a:lnTo>
                    <a:pt x="2092" y="28"/>
                  </a:lnTo>
                  <a:lnTo>
                    <a:pt x="2082" y="31"/>
                  </a:lnTo>
                  <a:lnTo>
                    <a:pt x="2070" y="33"/>
                  </a:lnTo>
                  <a:lnTo>
                    <a:pt x="2059" y="35"/>
                  </a:lnTo>
                  <a:lnTo>
                    <a:pt x="2049" y="37"/>
                  </a:lnTo>
                  <a:lnTo>
                    <a:pt x="2038" y="37"/>
                  </a:lnTo>
                  <a:lnTo>
                    <a:pt x="2027" y="37"/>
                  </a:lnTo>
                  <a:lnTo>
                    <a:pt x="2017" y="36"/>
                  </a:lnTo>
                  <a:lnTo>
                    <a:pt x="2008" y="34"/>
                  </a:lnTo>
                  <a:lnTo>
                    <a:pt x="1997" y="32"/>
                  </a:lnTo>
                  <a:lnTo>
                    <a:pt x="1988" y="29"/>
                  </a:lnTo>
                  <a:lnTo>
                    <a:pt x="1979" y="26"/>
                  </a:lnTo>
                  <a:lnTo>
                    <a:pt x="1970" y="23"/>
                  </a:lnTo>
                  <a:lnTo>
                    <a:pt x="1961" y="19"/>
                  </a:lnTo>
                  <a:lnTo>
                    <a:pt x="1952" y="16"/>
                  </a:lnTo>
                  <a:lnTo>
                    <a:pt x="1943" y="13"/>
                  </a:lnTo>
                  <a:lnTo>
                    <a:pt x="1934" y="10"/>
                  </a:lnTo>
                  <a:lnTo>
                    <a:pt x="1925" y="7"/>
                  </a:lnTo>
                  <a:lnTo>
                    <a:pt x="1916" y="5"/>
                  </a:lnTo>
                  <a:lnTo>
                    <a:pt x="1906" y="3"/>
                  </a:lnTo>
                  <a:lnTo>
                    <a:pt x="1897" y="2"/>
                  </a:lnTo>
                  <a:lnTo>
                    <a:pt x="1888" y="1"/>
                  </a:lnTo>
                  <a:lnTo>
                    <a:pt x="1880" y="2"/>
                  </a:lnTo>
                  <a:lnTo>
                    <a:pt x="1872" y="3"/>
                  </a:lnTo>
                  <a:lnTo>
                    <a:pt x="1864" y="5"/>
                  </a:lnTo>
                  <a:lnTo>
                    <a:pt x="1855" y="7"/>
                  </a:lnTo>
                  <a:lnTo>
                    <a:pt x="1846" y="10"/>
                  </a:lnTo>
                  <a:lnTo>
                    <a:pt x="1835" y="13"/>
                  </a:lnTo>
                  <a:lnTo>
                    <a:pt x="1826" y="16"/>
                  </a:lnTo>
                  <a:lnTo>
                    <a:pt x="1814" y="20"/>
                  </a:lnTo>
                  <a:lnTo>
                    <a:pt x="1804" y="23"/>
                  </a:lnTo>
                  <a:lnTo>
                    <a:pt x="1793" y="27"/>
                  </a:lnTo>
                  <a:lnTo>
                    <a:pt x="1781" y="29"/>
                  </a:lnTo>
                  <a:lnTo>
                    <a:pt x="1770" y="32"/>
                  </a:lnTo>
                  <a:lnTo>
                    <a:pt x="1759" y="35"/>
                  </a:lnTo>
                  <a:lnTo>
                    <a:pt x="1748" y="37"/>
                  </a:lnTo>
                  <a:lnTo>
                    <a:pt x="1736" y="38"/>
                  </a:lnTo>
                  <a:lnTo>
                    <a:pt x="1726" y="39"/>
                  </a:lnTo>
                  <a:lnTo>
                    <a:pt x="1715" y="38"/>
                  </a:lnTo>
                  <a:lnTo>
                    <a:pt x="1704" y="38"/>
                  </a:lnTo>
                  <a:lnTo>
                    <a:pt x="1695" y="36"/>
                  </a:lnTo>
                  <a:lnTo>
                    <a:pt x="1685" y="33"/>
                  </a:lnTo>
                  <a:lnTo>
                    <a:pt x="1676" y="31"/>
                  </a:lnTo>
                  <a:lnTo>
                    <a:pt x="1666" y="28"/>
                  </a:lnTo>
                  <a:lnTo>
                    <a:pt x="1657" y="24"/>
                  </a:lnTo>
                  <a:lnTo>
                    <a:pt x="1648" y="21"/>
                  </a:lnTo>
                  <a:lnTo>
                    <a:pt x="1640" y="17"/>
                  </a:lnTo>
                  <a:lnTo>
                    <a:pt x="1630" y="14"/>
                  </a:lnTo>
                  <a:lnTo>
                    <a:pt x="1621" y="11"/>
                  </a:lnTo>
                  <a:lnTo>
                    <a:pt x="1612" y="8"/>
                  </a:lnTo>
                  <a:lnTo>
                    <a:pt x="1603" y="6"/>
                  </a:lnTo>
                  <a:lnTo>
                    <a:pt x="1594" y="4"/>
                  </a:lnTo>
                  <a:lnTo>
                    <a:pt x="1584" y="3"/>
                  </a:lnTo>
                  <a:lnTo>
                    <a:pt x="1575" y="2"/>
                  </a:lnTo>
                  <a:lnTo>
                    <a:pt x="1568" y="3"/>
                  </a:lnTo>
                  <a:lnTo>
                    <a:pt x="1560" y="4"/>
                  </a:lnTo>
                  <a:lnTo>
                    <a:pt x="1551" y="6"/>
                  </a:lnTo>
                  <a:lnTo>
                    <a:pt x="1542" y="8"/>
                  </a:lnTo>
                  <a:lnTo>
                    <a:pt x="1532" y="11"/>
                  </a:lnTo>
                  <a:lnTo>
                    <a:pt x="1522" y="14"/>
                  </a:lnTo>
                  <a:lnTo>
                    <a:pt x="1512" y="17"/>
                  </a:lnTo>
                  <a:lnTo>
                    <a:pt x="1500" y="21"/>
                  </a:lnTo>
                  <a:lnTo>
                    <a:pt x="1490" y="24"/>
                  </a:lnTo>
                  <a:lnTo>
                    <a:pt x="1479" y="27"/>
                  </a:lnTo>
                  <a:lnTo>
                    <a:pt x="1467" y="31"/>
                  </a:lnTo>
                  <a:lnTo>
                    <a:pt x="1455" y="33"/>
                  </a:lnTo>
                  <a:lnTo>
                    <a:pt x="1444" y="36"/>
                  </a:lnTo>
                  <a:lnTo>
                    <a:pt x="1433" y="38"/>
                  </a:lnTo>
                  <a:lnTo>
                    <a:pt x="1422" y="39"/>
                  </a:lnTo>
                  <a:lnTo>
                    <a:pt x="1411" y="39"/>
                  </a:lnTo>
                  <a:lnTo>
                    <a:pt x="1400" y="39"/>
                  </a:lnTo>
                  <a:lnTo>
                    <a:pt x="1390" y="38"/>
                  </a:lnTo>
                  <a:lnTo>
                    <a:pt x="1380" y="36"/>
                  </a:lnTo>
                  <a:lnTo>
                    <a:pt x="1370" y="33"/>
                  </a:lnTo>
                  <a:lnTo>
                    <a:pt x="1361" y="31"/>
                  </a:lnTo>
                  <a:lnTo>
                    <a:pt x="1352" y="28"/>
                  </a:lnTo>
                  <a:lnTo>
                    <a:pt x="1343" y="24"/>
                  </a:lnTo>
                  <a:lnTo>
                    <a:pt x="1334" y="21"/>
                  </a:lnTo>
                  <a:lnTo>
                    <a:pt x="1326" y="18"/>
                  </a:lnTo>
                  <a:lnTo>
                    <a:pt x="1316" y="14"/>
                  </a:lnTo>
                  <a:lnTo>
                    <a:pt x="1307" y="11"/>
                  </a:lnTo>
                  <a:lnTo>
                    <a:pt x="1298" y="9"/>
                  </a:lnTo>
                  <a:lnTo>
                    <a:pt x="1289" y="6"/>
                  </a:lnTo>
                  <a:lnTo>
                    <a:pt x="1281" y="4"/>
                  </a:lnTo>
                  <a:lnTo>
                    <a:pt x="1270" y="3"/>
                  </a:lnTo>
                  <a:lnTo>
                    <a:pt x="1261" y="3"/>
                  </a:lnTo>
                  <a:lnTo>
                    <a:pt x="1260" y="3"/>
                  </a:lnTo>
                  <a:lnTo>
                    <a:pt x="1258" y="3"/>
                  </a:lnTo>
                  <a:lnTo>
                    <a:pt x="1257" y="3"/>
                  </a:lnTo>
                  <a:lnTo>
                    <a:pt x="1250" y="3"/>
                  </a:lnTo>
                  <a:lnTo>
                    <a:pt x="1242" y="4"/>
                  </a:lnTo>
                  <a:lnTo>
                    <a:pt x="1234" y="6"/>
                  </a:lnTo>
                  <a:lnTo>
                    <a:pt x="1225" y="8"/>
                  </a:lnTo>
                  <a:lnTo>
                    <a:pt x="1215" y="10"/>
                  </a:lnTo>
                  <a:lnTo>
                    <a:pt x="1205" y="14"/>
                  </a:lnTo>
                  <a:lnTo>
                    <a:pt x="1195" y="17"/>
                  </a:lnTo>
                  <a:lnTo>
                    <a:pt x="1185" y="20"/>
                  </a:lnTo>
                  <a:lnTo>
                    <a:pt x="1173" y="24"/>
                  </a:lnTo>
                  <a:lnTo>
                    <a:pt x="1163" y="28"/>
                  </a:lnTo>
                  <a:lnTo>
                    <a:pt x="1151" y="31"/>
                  </a:lnTo>
                  <a:lnTo>
                    <a:pt x="1140" y="33"/>
                  </a:lnTo>
                  <a:lnTo>
                    <a:pt x="1128" y="36"/>
                  </a:lnTo>
                  <a:lnTo>
                    <a:pt x="1118" y="38"/>
                  </a:lnTo>
                  <a:lnTo>
                    <a:pt x="1106" y="39"/>
                  </a:lnTo>
                  <a:lnTo>
                    <a:pt x="1095" y="40"/>
                  </a:lnTo>
                  <a:lnTo>
                    <a:pt x="1085" y="39"/>
                  </a:lnTo>
                  <a:lnTo>
                    <a:pt x="1074" y="39"/>
                  </a:lnTo>
                  <a:lnTo>
                    <a:pt x="1065" y="37"/>
                  </a:lnTo>
                  <a:lnTo>
                    <a:pt x="1055" y="35"/>
                  </a:lnTo>
                  <a:lnTo>
                    <a:pt x="1045" y="32"/>
                  </a:lnTo>
                  <a:lnTo>
                    <a:pt x="1036" y="29"/>
                  </a:lnTo>
                  <a:lnTo>
                    <a:pt x="1027" y="25"/>
                  </a:lnTo>
                  <a:lnTo>
                    <a:pt x="1018" y="22"/>
                  </a:lnTo>
                  <a:lnTo>
                    <a:pt x="1008" y="18"/>
                  </a:lnTo>
                  <a:lnTo>
                    <a:pt x="1000" y="15"/>
                  </a:lnTo>
                  <a:lnTo>
                    <a:pt x="991" y="12"/>
                  </a:lnTo>
                  <a:lnTo>
                    <a:pt x="982" y="9"/>
                  </a:lnTo>
                  <a:lnTo>
                    <a:pt x="972" y="7"/>
                  </a:lnTo>
                  <a:lnTo>
                    <a:pt x="963" y="5"/>
                  </a:lnTo>
                  <a:lnTo>
                    <a:pt x="954" y="4"/>
                  </a:lnTo>
                  <a:lnTo>
                    <a:pt x="944" y="3"/>
                  </a:lnTo>
                  <a:lnTo>
                    <a:pt x="937" y="4"/>
                  </a:lnTo>
                  <a:lnTo>
                    <a:pt x="929" y="5"/>
                  </a:lnTo>
                  <a:lnTo>
                    <a:pt x="920" y="7"/>
                  </a:lnTo>
                  <a:lnTo>
                    <a:pt x="911" y="9"/>
                  </a:lnTo>
                  <a:lnTo>
                    <a:pt x="901" y="12"/>
                  </a:lnTo>
                  <a:lnTo>
                    <a:pt x="891" y="15"/>
                  </a:lnTo>
                  <a:lnTo>
                    <a:pt x="881" y="18"/>
                  </a:lnTo>
                  <a:lnTo>
                    <a:pt x="870" y="22"/>
                  </a:lnTo>
                  <a:lnTo>
                    <a:pt x="859" y="25"/>
                  </a:lnTo>
                  <a:lnTo>
                    <a:pt x="848" y="28"/>
                  </a:lnTo>
                  <a:lnTo>
                    <a:pt x="836" y="32"/>
                  </a:lnTo>
                  <a:lnTo>
                    <a:pt x="825" y="35"/>
                  </a:lnTo>
                  <a:lnTo>
                    <a:pt x="814" y="37"/>
                  </a:lnTo>
                  <a:lnTo>
                    <a:pt x="802" y="39"/>
                  </a:lnTo>
                  <a:lnTo>
                    <a:pt x="791" y="40"/>
                  </a:lnTo>
                  <a:lnTo>
                    <a:pt x="780" y="40"/>
                  </a:lnTo>
                  <a:lnTo>
                    <a:pt x="769" y="40"/>
                  </a:lnTo>
                  <a:lnTo>
                    <a:pt x="759" y="39"/>
                  </a:lnTo>
                  <a:lnTo>
                    <a:pt x="750" y="38"/>
                  </a:lnTo>
                  <a:lnTo>
                    <a:pt x="739" y="35"/>
                  </a:lnTo>
                  <a:lnTo>
                    <a:pt x="730" y="32"/>
                  </a:lnTo>
                  <a:lnTo>
                    <a:pt x="721" y="29"/>
                  </a:lnTo>
                  <a:lnTo>
                    <a:pt x="712" y="26"/>
                  </a:lnTo>
                  <a:lnTo>
                    <a:pt x="703" y="23"/>
                  </a:lnTo>
                  <a:lnTo>
                    <a:pt x="694" y="19"/>
                  </a:lnTo>
                  <a:lnTo>
                    <a:pt x="685" y="16"/>
                  </a:lnTo>
                  <a:lnTo>
                    <a:pt x="676" y="13"/>
                  </a:lnTo>
                  <a:lnTo>
                    <a:pt x="668" y="10"/>
                  </a:lnTo>
                  <a:lnTo>
                    <a:pt x="658" y="8"/>
                  </a:lnTo>
                  <a:lnTo>
                    <a:pt x="649" y="6"/>
                  </a:lnTo>
                  <a:lnTo>
                    <a:pt x="640" y="5"/>
                  </a:lnTo>
                  <a:lnTo>
                    <a:pt x="630" y="4"/>
                  </a:lnTo>
                  <a:lnTo>
                    <a:pt x="623" y="5"/>
                  </a:lnTo>
                  <a:lnTo>
                    <a:pt x="615" y="6"/>
                  </a:lnTo>
                  <a:lnTo>
                    <a:pt x="606" y="8"/>
                  </a:lnTo>
                  <a:lnTo>
                    <a:pt x="597" y="10"/>
                  </a:lnTo>
                  <a:lnTo>
                    <a:pt x="587" y="13"/>
                  </a:lnTo>
                  <a:lnTo>
                    <a:pt x="577" y="16"/>
                  </a:lnTo>
                  <a:lnTo>
                    <a:pt x="566" y="20"/>
                  </a:lnTo>
                  <a:lnTo>
                    <a:pt x="556" y="23"/>
                  </a:lnTo>
                  <a:lnTo>
                    <a:pt x="545" y="26"/>
                  </a:lnTo>
                  <a:lnTo>
                    <a:pt x="534" y="29"/>
                  </a:lnTo>
                  <a:lnTo>
                    <a:pt x="522" y="33"/>
                  </a:lnTo>
                  <a:lnTo>
                    <a:pt x="511" y="36"/>
                  </a:lnTo>
                  <a:lnTo>
                    <a:pt x="499" y="38"/>
                  </a:lnTo>
                  <a:lnTo>
                    <a:pt x="488" y="40"/>
                  </a:lnTo>
                  <a:lnTo>
                    <a:pt x="477" y="41"/>
                  </a:lnTo>
                  <a:lnTo>
                    <a:pt x="466" y="42"/>
                  </a:lnTo>
                  <a:lnTo>
                    <a:pt x="455" y="41"/>
                  </a:lnTo>
                  <a:lnTo>
                    <a:pt x="445" y="40"/>
                  </a:lnTo>
                  <a:lnTo>
                    <a:pt x="435" y="38"/>
                  </a:lnTo>
                  <a:lnTo>
                    <a:pt x="425" y="36"/>
                  </a:lnTo>
                  <a:lnTo>
                    <a:pt x="416" y="33"/>
                  </a:lnTo>
                  <a:lnTo>
                    <a:pt x="407" y="30"/>
                  </a:lnTo>
                  <a:lnTo>
                    <a:pt x="398" y="27"/>
                  </a:lnTo>
                  <a:lnTo>
                    <a:pt x="389" y="23"/>
                  </a:lnTo>
                  <a:lnTo>
                    <a:pt x="380" y="20"/>
                  </a:lnTo>
                  <a:lnTo>
                    <a:pt x="372" y="17"/>
                  </a:lnTo>
                  <a:lnTo>
                    <a:pt x="363" y="13"/>
                  </a:lnTo>
                  <a:lnTo>
                    <a:pt x="354" y="11"/>
                  </a:lnTo>
                  <a:lnTo>
                    <a:pt x="345" y="9"/>
                  </a:lnTo>
                  <a:lnTo>
                    <a:pt x="336" y="6"/>
                  </a:lnTo>
                  <a:lnTo>
                    <a:pt x="326" y="6"/>
                  </a:lnTo>
                  <a:lnTo>
                    <a:pt x="317" y="5"/>
                  </a:lnTo>
                  <a:lnTo>
                    <a:pt x="316" y="5"/>
                  </a:lnTo>
                  <a:lnTo>
                    <a:pt x="315" y="5"/>
                  </a:lnTo>
                  <a:lnTo>
                    <a:pt x="314" y="5"/>
                  </a:lnTo>
                  <a:lnTo>
                    <a:pt x="313" y="5"/>
                  </a:lnTo>
                  <a:lnTo>
                    <a:pt x="305" y="5"/>
                  </a:lnTo>
                  <a:lnTo>
                    <a:pt x="297" y="6"/>
                  </a:lnTo>
                  <a:lnTo>
                    <a:pt x="289" y="8"/>
                  </a:lnTo>
                  <a:lnTo>
                    <a:pt x="280" y="10"/>
                  </a:lnTo>
                  <a:lnTo>
                    <a:pt x="271" y="13"/>
                  </a:lnTo>
                  <a:lnTo>
                    <a:pt x="260" y="16"/>
                  </a:lnTo>
                  <a:lnTo>
                    <a:pt x="250" y="19"/>
                  </a:lnTo>
                  <a:lnTo>
                    <a:pt x="239" y="23"/>
                  </a:lnTo>
                  <a:lnTo>
                    <a:pt x="229" y="26"/>
                  </a:lnTo>
                  <a:lnTo>
                    <a:pt x="218" y="29"/>
                  </a:lnTo>
                  <a:lnTo>
                    <a:pt x="206" y="33"/>
                  </a:lnTo>
                  <a:lnTo>
                    <a:pt x="195" y="36"/>
                  </a:lnTo>
                  <a:lnTo>
                    <a:pt x="184" y="38"/>
                  </a:lnTo>
                  <a:lnTo>
                    <a:pt x="173" y="40"/>
                  </a:lnTo>
                  <a:lnTo>
                    <a:pt x="161" y="42"/>
                  </a:lnTo>
                  <a:lnTo>
                    <a:pt x="151" y="42"/>
                  </a:lnTo>
                  <a:lnTo>
                    <a:pt x="139" y="42"/>
                  </a:lnTo>
                  <a:lnTo>
                    <a:pt x="130" y="40"/>
                  </a:lnTo>
                  <a:lnTo>
                    <a:pt x="120" y="39"/>
                  </a:lnTo>
                  <a:lnTo>
                    <a:pt x="110" y="37"/>
                  </a:lnTo>
                  <a:lnTo>
                    <a:pt x="101" y="33"/>
                  </a:lnTo>
                  <a:lnTo>
                    <a:pt x="91" y="31"/>
                  </a:lnTo>
                  <a:lnTo>
                    <a:pt x="82" y="27"/>
                  </a:lnTo>
                  <a:lnTo>
                    <a:pt x="73" y="24"/>
                  </a:lnTo>
                  <a:lnTo>
                    <a:pt x="64" y="21"/>
                  </a:lnTo>
                  <a:lnTo>
                    <a:pt x="55" y="17"/>
                  </a:lnTo>
                  <a:lnTo>
                    <a:pt x="46" y="14"/>
                  </a:lnTo>
                  <a:lnTo>
                    <a:pt x="38" y="12"/>
                  </a:lnTo>
                  <a:lnTo>
                    <a:pt x="28" y="9"/>
                  </a:lnTo>
                  <a:lnTo>
                    <a:pt x="19" y="8"/>
                  </a:lnTo>
                  <a:lnTo>
                    <a:pt x="10" y="6"/>
                  </a:lnTo>
                  <a:lnTo>
                    <a:pt x="1" y="6"/>
                  </a:lnTo>
                  <a:lnTo>
                    <a:pt x="0" y="24"/>
                  </a:lnTo>
                </a:path>
              </a:pathLst>
            </a:custGeom>
            <a:solidFill>
              <a:srgbClr val="AA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1041" name="Freeform 23"/>
            <p:cNvSpPr>
              <a:spLocks/>
            </p:cNvSpPr>
            <p:nvPr/>
          </p:nvSpPr>
          <p:spPr bwMode="auto">
            <a:xfrm>
              <a:off x="795" y="209"/>
              <a:ext cx="2444" cy="62"/>
            </a:xfrm>
            <a:custGeom>
              <a:avLst/>
              <a:gdLst>
                <a:gd name="T0" fmla="*/ 2377 w 2444"/>
                <a:gd name="T1" fmla="*/ 34 h 62"/>
                <a:gd name="T2" fmla="*/ 2268 w 2444"/>
                <a:gd name="T3" fmla="*/ 56 h 62"/>
                <a:gd name="T4" fmla="*/ 2184 w 2444"/>
                <a:gd name="T5" fmla="*/ 31 h 62"/>
                <a:gd name="T6" fmla="*/ 2104 w 2444"/>
                <a:gd name="T7" fmla="*/ 23 h 62"/>
                <a:gd name="T8" fmla="*/ 2012 w 2444"/>
                <a:gd name="T9" fmla="*/ 50 h 62"/>
                <a:gd name="T10" fmla="*/ 1919 w 2444"/>
                <a:gd name="T11" fmla="*/ 49 h 62"/>
                <a:gd name="T12" fmla="*/ 1837 w 2444"/>
                <a:gd name="T13" fmla="*/ 22 h 62"/>
                <a:gd name="T14" fmla="*/ 1782 w 2444"/>
                <a:gd name="T15" fmla="*/ 26 h 62"/>
                <a:gd name="T16" fmla="*/ 1716 w 2444"/>
                <a:gd name="T17" fmla="*/ 46 h 62"/>
                <a:gd name="T18" fmla="*/ 1643 w 2444"/>
                <a:gd name="T19" fmla="*/ 58 h 62"/>
                <a:gd name="T20" fmla="*/ 1559 w 2444"/>
                <a:gd name="T21" fmla="*/ 35 h 62"/>
                <a:gd name="T22" fmla="*/ 1501 w 2444"/>
                <a:gd name="T23" fmla="*/ 21 h 62"/>
                <a:gd name="T24" fmla="*/ 1428 w 2444"/>
                <a:gd name="T25" fmla="*/ 38 h 62"/>
                <a:gd name="T26" fmla="*/ 1328 w 2444"/>
                <a:gd name="T27" fmla="*/ 58 h 62"/>
                <a:gd name="T28" fmla="*/ 1243 w 2444"/>
                <a:gd name="T29" fmla="*/ 34 h 62"/>
                <a:gd name="T30" fmla="*/ 1163 w 2444"/>
                <a:gd name="T31" fmla="*/ 24 h 62"/>
                <a:gd name="T32" fmla="*/ 1069 w 2444"/>
                <a:gd name="T33" fmla="*/ 52 h 62"/>
                <a:gd name="T34" fmla="*/ 974 w 2444"/>
                <a:gd name="T35" fmla="*/ 51 h 62"/>
                <a:gd name="T36" fmla="*/ 892 w 2444"/>
                <a:gd name="T37" fmla="*/ 25 h 62"/>
                <a:gd name="T38" fmla="*/ 810 w 2444"/>
                <a:gd name="T39" fmla="*/ 36 h 62"/>
                <a:gd name="T40" fmla="*/ 709 w 2444"/>
                <a:gd name="T41" fmla="*/ 59 h 62"/>
                <a:gd name="T42" fmla="*/ 624 w 2444"/>
                <a:gd name="T43" fmla="*/ 39 h 62"/>
                <a:gd name="T44" fmla="*/ 558 w 2444"/>
                <a:gd name="T45" fmla="*/ 23 h 62"/>
                <a:gd name="T46" fmla="*/ 493 w 2444"/>
                <a:gd name="T47" fmla="*/ 37 h 62"/>
                <a:gd name="T48" fmla="*/ 393 w 2444"/>
                <a:gd name="T49" fmla="*/ 60 h 62"/>
                <a:gd name="T50" fmla="*/ 307 w 2444"/>
                <a:gd name="T51" fmla="*/ 40 h 62"/>
                <a:gd name="T52" fmla="*/ 227 w 2444"/>
                <a:gd name="T53" fmla="*/ 25 h 62"/>
                <a:gd name="T54" fmla="*/ 135 w 2444"/>
                <a:gd name="T55" fmla="*/ 52 h 62"/>
                <a:gd name="T56" fmla="*/ 37 w 2444"/>
                <a:gd name="T57" fmla="*/ 55 h 62"/>
                <a:gd name="T58" fmla="*/ 9 w 2444"/>
                <a:gd name="T59" fmla="*/ 26 h 62"/>
                <a:gd name="T60" fmla="*/ 101 w 2444"/>
                <a:gd name="T61" fmla="*/ 40 h 62"/>
                <a:gd name="T62" fmla="*/ 201 w 2444"/>
                <a:gd name="T63" fmla="*/ 13 h 62"/>
                <a:gd name="T64" fmla="*/ 280 w 2444"/>
                <a:gd name="T65" fmla="*/ 11 h 62"/>
                <a:gd name="T66" fmla="*/ 363 w 2444"/>
                <a:gd name="T67" fmla="*/ 38 h 62"/>
                <a:gd name="T68" fmla="*/ 461 w 2444"/>
                <a:gd name="T69" fmla="*/ 29 h 62"/>
                <a:gd name="T70" fmla="*/ 549 w 2444"/>
                <a:gd name="T71" fmla="*/ 4 h 62"/>
                <a:gd name="T72" fmla="*/ 597 w 2444"/>
                <a:gd name="T73" fmla="*/ 10 h 62"/>
                <a:gd name="T74" fmla="*/ 678 w 2444"/>
                <a:gd name="T75" fmla="*/ 38 h 62"/>
                <a:gd name="T76" fmla="*/ 777 w 2444"/>
                <a:gd name="T77" fmla="*/ 29 h 62"/>
                <a:gd name="T78" fmla="*/ 866 w 2444"/>
                <a:gd name="T79" fmla="*/ 4 h 62"/>
                <a:gd name="T80" fmla="*/ 946 w 2444"/>
                <a:gd name="T81" fmla="*/ 21 h 62"/>
                <a:gd name="T82" fmla="*/ 1034 w 2444"/>
                <a:gd name="T83" fmla="*/ 39 h 62"/>
                <a:gd name="T84" fmla="*/ 1134 w 2444"/>
                <a:gd name="T85" fmla="*/ 14 h 62"/>
                <a:gd name="T86" fmla="*/ 1216 w 2444"/>
                <a:gd name="T87" fmla="*/ 6 h 62"/>
                <a:gd name="T88" fmla="*/ 1298 w 2444"/>
                <a:gd name="T89" fmla="*/ 34 h 62"/>
                <a:gd name="T90" fmla="*/ 1394 w 2444"/>
                <a:gd name="T91" fmla="*/ 30 h 62"/>
                <a:gd name="T92" fmla="*/ 1485 w 2444"/>
                <a:gd name="T93" fmla="*/ 3 h 62"/>
                <a:gd name="T94" fmla="*/ 1533 w 2444"/>
                <a:gd name="T95" fmla="*/ 5 h 62"/>
                <a:gd name="T96" fmla="*/ 1614 w 2444"/>
                <a:gd name="T97" fmla="*/ 33 h 62"/>
                <a:gd name="T98" fmla="*/ 1692 w 2444"/>
                <a:gd name="T99" fmla="*/ 34 h 62"/>
                <a:gd name="T100" fmla="*/ 1762 w 2444"/>
                <a:gd name="T101" fmla="*/ 14 h 62"/>
                <a:gd name="T102" fmla="*/ 1814 w 2444"/>
                <a:gd name="T103" fmla="*/ 1 h 62"/>
                <a:gd name="T104" fmla="*/ 1891 w 2444"/>
                <a:gd name="T105" fmla="*/ 20 h 62"/>
                <a:gd name="T106" fmla="*/ 1980 w 2444"/>
                <a:gd name="T107" fmla="*/ 38 h 62"/>
                <a:gd name="T108" fmla="*/ 2076 w 2444"/>
                <a:gd name="T109" fmla="*/ 12 h 62"/>
                <a:gd name="T110" fmla="*/ 2156 w 2444"/>
                <a:gd name="T111" fmla="*/ 4 h 62"/>
                <a:gd name="T112" fmla="*/ 2238 w 2444"/>
                <a:gd name="T113" fmla="*/ 32 h 62"/>
                <a:gd name="T114" fmla="*/ 2340 w 2444"/>
                <a:gd name="T115" fmla="*/ 27 h 62"/>
                <a:gd name="T116" fmla="*/ 2429 w 2444"/>
                <a:gd name="T117" fmla="*/ 1 h 6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444" h="62">
                  <a:moveTo>
                    <a:pt x="2442" y="19"/>
                  </a:moveTo>
                  <a:lnTo>
                    <a:pt x="2436" y="19"/>
                  </a:lnTo>
                  <a:lnTo>
                    <a:pt x="2429" y="20"/>
                  </a:lnTo>
                  <a:lnTo>
                    <a:pt x="2421" y="21"/>
                  </a:lnTo>
                  <a:lnTo>
                    <a:pt x="2413" y="23"/>
                  </a:lnTo>
                  <a:lnTo>
                    <a:pt x="2405" y="25"/>
                  </a:lnTo>
                  <a:lnTo>
                    <a:pt x="2396" y="28"/>
                  </a:lnTo>
                  <a:lnTo>
                    <a:pt x="2387" y="31"/>
                  </a:lnTo>
                  <a:lnTo>
                    <a:pt x="2377" y="34"/>
                  </a:lnTo>
                  <a:lnTo>
                    <a:pt x="2366" y="38"/>
                  </a:lnTo>
                  <a:lnTo>
                    <a:pt x="2353" y="42"/>
                  </a:lnTo>
                  <a:lnTo>
                    <a:pt x="2341" y="46"/>
                  </a:lnTo>
                  <a:lnTo>
                    <a:pt x="2328" y="49"/>
                  </a:lnTo>
                  <a:lnTo>
                    <a:pt x="2316" y="52"/>
                  </a:lnTo>
                  <a:lnTo>
                    <a:pt x="2303" y="54"/>
                  </a:lnTo>
                  <a:lnTo>
                    <a:pt x="2291" y="56"/>
                  </a:lnTo>
                  <a:lnTo>
                    <a:pt x="2279" y="56"/>
                  </a:lnTo>
                  <a:lnTo>
                    <a:pt x="2268" y="56"/>
                  </a:lnTo>
                  <a:lnTo>
                    <a:pt x="2258" y="54"/>
                  </a:lnTo>
                  <a:lnTo>
                    <a:pt x="2247" y="53"/>
                  </a:lnTo>
                  <a:lnTo>
                    <a:pt x="2238" y="50"/>
                  </a:lnTo>
                  <a:lnTo>
                    <a:pt x="2229" y="48"/>
                  </a:lnTo>
                  <a:lnTo>
                    <a:pt x="2219" y="45"/>
                  </a:lnTo>
                  <a:lnTo>
                    <a:pt x="2210" y="41"/>
                  </a:lnTo>
                  <a:lnTo>
                    <a:pt x="2201" y="38"/>
                  </a:lnTo>
                  <a:lnTo>
                    <a:pt x="2193" y="34"/>
                  </a:lnTo>
                  <a:lnTo>
                    <a:pt x="2184" y="31"/>
                  </a:lnTo>
                  <a:lnTo>
                    <a:pt x="2174" y="27"/>
                  </a:lnTo>
                  <a:lnTo>
                    <a:pt x="2166" y="25"/>
                  </a:lnTo>
                  <a:lnTo>
                    <a:pt x="2156" y="22"/>
                  </a:lnTo>
                  <a:lnTo>
                    <a:pt x="2148" y="21"/>
                  </a:lnTo>
                  <a:lnTo>
                    <a:pt x="2138" y="19"/>
                  </a:lnTo>
                  <a:lnTo>
                    <a:pt x="2128" y="19"/>
                  </a:lnTo>
                  <a:lnTo>
                    <a:pt x="2121" y="20"/>
                  </a:lnTo>
                  <a:lnTo>
                    <a:pt x="2113" y="21"/>
                  </a:lnTo>
                  <a:lnTo>
                    <a:pt x="2104" y="23"/>
                  </a:lnTo>
                  <a:lnTo>
                    <a:pt x="2095" y="26"/>
                  </a:lnTo>
                  <a:lnTo>
                    <a:pt x="2086" y="28"/>
                  </a:lnTo>
                  <a:lnTo>
                    <a:pt x="2076" y="32"/>
                  </a:lnTo>
                  <a:lnTo>
                    <a:pt x="2066" y="35"/>
                  </a:lnTo>
                  <a:lnTo>
                    <a:pt x="2056" y="38"/>
                  </a:lnTo>
                  <a:lnTo>
                    <a:pt x="2045" y="42"/>
                  </a:lnTo>
                  <a:lnTo>
                    <a:pt x="2034" y="45"/>
                  </a:lnTo>
                  <a:lnTo>
                    <a:pt x="2023" y="48"/>
                  </a:lnTo>
                  <a:lnTo>
                    <a:pt x="2012" y="50"/>
                  </a:lnTo>
                  <a:lnTo>
                    <a:pt x="2002" y="53"/>
                  </a:lnTo>
                  <a:lnTo>
                    <a:pt x="1991" y="54"/>
                  </a:lnTo>
                  <a:lnTo>
                    <a:pt x="1980" y="56"/>
                  </a:lnTo>
                  <a:lnTo>
                    <a:pt x="1969" y="56"/>
                  </a:lnTo>
                  <a:lnTo>
                    <a:pt x="1958" y="56"/>
                  </a:lnTo>
                  <a:lnTo>
                    <a:pt x="1948" y="55"/>
                  </a:lnTo>
                  <a:lnTo>
                    <a:pt x="1938" y="53"/>
                  </a:lnTo>
                  <a:lnTo>
                    <a:pt x="1928" y="51"/>
                  </a:lnTo>
                  <a:lnTo>
                    <a:pt x="1919" y="49"/>
                  </a:lnTo>
                  <a:lnTo>
                    <a:pt x="1910" y="46"/>
                  </a:lnTo>
                  <a:lnTo>
                    <a:pt x="1900" y="43"/>
                  </a:lnTo>
                  <a:lnTo>
                    <a:pt x="1891" y="39"/>
                  </a:lnTo>
                  <a:lnTo>
                    <a:pt x="1882" y="36"/>
                  </a:lnTo>
                  <a:lnTo>
                    <a:pt x="1874" y="33"/>
                  </a:lnTo>
                  <a:lnTo>
                    <a:pt x="1865" y="30"/>
                  </a:lnTo>
                  <a:lnTo>
                    <a:pt x="1855" y="27"/>
                  </a:lnTo>
                  <a:lnTo>
                    <a:pt x="1846" y="25"/>
                  </a:lnTo>
                  <a:lnTo>
                    <a:pt x="1837" y="22"/>
                  </a:lnTo>
                  <a:lnTo>
                    <a:pt x="1827" y="21"/>
                  </a:lnTo>
                  <a:lnTo>
                    <a:pt x="1818" y="20"/>
                  </a:lnTo>
                  <a:lnTo>
                    <a:pt x="1813" y="20"/>
                  </a:lnTo>
                  <a:lnTo>
                    <a:pt x="1808" y="20"/>
                  </a:lnTo>
                  <a:lnTo>
                    <a:pt x="1804" y="21"/>
                  </a:lnTo>
                  <a:lnTo>
                    <a:pt x="1799" y="22"/>
                  </a:lnTo>
                  <a:lnTo>
                    <a:pt x="1793" y="23"/>
                  </a:lnTo>
                  <a:lnTo>
                    <a:pt x="1788" y="24"/>
                  </a:lnTo>
                  <a:lnTo>
                    <a:pt x="1782" y="26"/>
                  </a:lnTo>
                  <a:lnTo>
                    <a:pt x="1776" y="27"/>
                  </a:lnTo>
                  <a:lnTo>
                    <a:pt x="1768" y="30"/>
                  </a:lnTo>
                  <a:lnTo>
                    <a:pt x="1762" y="32"/>
                  </a:lnTo>
                  <a:lnTo>
                    <a:pt x="1755" y="35"/>
                  </a:lnTo>
                  <a:lnTo>
                    <a:pt x="1747" y="37"/>
                  </a:lnTo>
                  <a:lnTo>
                    <a:pt x="1739" y="39"/>
                  </a:lnTo>
                  <a:lnTo>
                    <a:pt x="1732" y="42"/>
                  </a:lnTo>
                  <a:lnTo>
                    <a:pt x="1724" y="44"/>
                  </a:lnTo>
                  <a:lnTo>
                    <a:pt x="1716" y="46"/>
                  </a:lnTo>
                  <a:lnTo>
                    <a:pt x="1708" y="49"/>
                  </a:lnTo>
                  <a:lnTo>
                    <a:pt x="1701" y="50"/>
                  </a:lnTo>
                  <a:lnTo>
                    <a:pt x="1693" y="53"/>
                  </a:lnTo>
                  <a:lnTo>
                    <a:pt x="1685" y="54"/>
                  </a:lnTo>
                  <a:lnTo>
                    <a:pt x="1677" y="56"/>
                  </a:lnTo>
                  <a:lnTo>
                    <a:pt x="1669" y="56"/>
                  </a:lnTo>
                  <a:lnTo>
                    <a:pt x="1662" y="57"/>
                  </a:lnTo>
                  <a:lnTo>
                    <a:pt x="1654" y="58"/>
                  </a:lnTo>
                  <a:lnTo>
                    <a:pt x="1643" y="58"/>
                  </a:lnTo>
                  <a:lnTo>
                    <a:pt x="1633" y="56"/>
                  </a:lnTo>
                  <a:lnTo>
                    <a:pt x="1623" y="54"/>
                  </a:lnTo>
                  <a:lnTo>
                    <a:pt x="1614" y="53"/>
                  </a:lnTo>
                  <a:lnTo>
                    <a:pt x="1604" y="50"/>
                  </a:lnTo>
                  <a:lnTo>
                    <a:pt x="1596" y="48"/>
                  </a:lnTo>
                  <a:lnTo>
                    <a:pt x="1586" y="44"/>
                  </a:lnTo>
                  <a:lnTo>
                    <a:pt x="1577" y="41"/>
                  </a:lnTo>
                  <a:lnTo>
                    <a:pt x="1569" y="38"/>
                  </a:lnTo>
                  <a:lnTo>
                    <a:pt x="1559" y="35"/>
                  </a:lnTo>
                  <a:lnTo>
                    <a:pt x="1551" y="32"/>
                  </a:lnTo>
                  <a:lnTo>
                    <a:pt x="1542" y="29"/>
                  </a:lnTo>
                  <a:lnTo>
                    <a:pt x="1533" y="26"/>
                  </a:lnTo>
                  <a:lnTo>
                    <a:pt x="1524" y="24"/>
                  </a:lnTo>
                  <a:lnTo>
                    <a:pt x="1514" y="22"/>
                  </a:lnTo>
                  <a:lnTo>
                    <a:pt x="1505" y="21"/>
                  </a:lnTo>
                  <a:lnTo>
                    <a:pt x="1504" y="21"/>
                  </a:lnTo>
                  <a:lnTo>
                    <a:pt x="1503" y="21"/>
                  </a:lnTo>
                  <a:lnTo>
                    <a:pt x="1501" y="21"/>
                  </a:lnTo>
                  <a:lnTo>
                    <a:pt x="1493" y="21"/>
                  </a:lnTo>
                  <a:lnTo>
                    <a:pt x="1485" y="22"/>
                  </a:lnTo>
                  <a:lnTo>
                    <a:pt x="1477" y="23"/>
                  </a:lnTo>
                  <a:lnTo>
                    <a:pt x="1468" y="26"/>
                  </a:lnTo>
                  <a:lnTo>
                    <a:pt x="1459" y="28"/>
                  </a:lnTo>
                  <a:lnTo>
                    <a:pt x="1448" y="32"/>
                  </a:lnTo>
                  <a:lnTo>
                    <a:pt x="1439" y="35"/>
                  </a:lnTo>
                  <a:lnTo>
                    <a:pt x="1428" y="38"/>
                  </a:lnTo>
                  <a:lnTo>
                    <a:pt x="1417" y="42"/>
                  </a:lnTo>
                  <a:lnTo>
                    <a:pt x="1406" y="45"/>
                  </a:lnTo>
                  <a:lnTo>
                    <a:pt x="1394" y="49"/>
                  </a:lnTo>
                  <a:lnTo>
                    <a:pt x="1383" y="52"/>
                  </a:lnTo>
                  <a:lnTo>
                    <a:pt x="1372" y="54"/>
                  </a:lnTo>
                  <a:lnTo>
                    <a:pt x="1361" y="56"/>
                  </a:lnTo>
                  <a:lnTo>
                    <a:pt x="1349" y="57"/>
                  </a:lnTo>
                  <a:lnTo>
                    <a:pt x="1339" y="58"/>
                  </a:lnTo>
                  <a:lnTo>
                    <a:pt x="1328" y="58"/>
                  </a:lnTo>
                  <a:lnTo>
                    <a:pt x="1318" y="56"/>
                  </a:lnTo>
                  <a:lnTo>
                    <a:pt x="1307" y="54"/>
                  </a:lnTo>
                  <a:lnTo>
                    <a:pt x="1298" y="52"/>
                  </a:lnTo>
                  <a:lnTo>
                    <a:pt x="1289" y="50"/>
                  </a:lnTo>
                  <a:lnTo>
                    <a:pt x="1279" y="47"/>
                  </a:lnTo>
                  <a:lnTo>
                    <a:pt x="1270" y="44"/>
                  </a:lnTo>
                  <a:lnTo>
                    <a:pt x="1261" y="40"/>
                  </a:lnTo>
                  <a:lnTo>
                    <a:pt x="1252" y="38"/>
                  </a:lnTo>
                  <a:lnTo>
                    <a:pt x="1243" y="34"/>
                  </a:lnTo>
                  <a:lnTo>
                    <a:pt x="1234" y="31"/>
                  </a:lnTo>
                  <a:lnTo>
                    <a:pt x="1225" y="28"/>
                  </a:lnTo>
                  <a:lnTo>
                    <a:pt x="1216" y="26"/>
                  </a:lnTo>
                  <a:lnTo>
                    <a:pt x="1206" y="24"/>
                  </a:lnTo>
                  <a:lnTo>
                    <a:pt x="1197" y="22"/>
                  </a:lnTo>
                  <a:lnTo>
                    <a:pt x="1187" y="22"/>
                  </a:lnTo>
                  <a:lnTo>
                    <a:pt x="1180" y="22"/>
                  </a:lnTo>
                  <a:lnTo>
                    <a:pt x="1172" y="23"/>
                  </a:lnTo>
                  <a:lnTo>
                    <a:pt x="1163" y="24"/>
                  </a:lnTo>
                  <a:lnTo>
                    <a:pt x="1154" y="26"/>
                  </a:lnTo>
                  <a:lnTo>
                    <a:pt x="1145" y="29"/>
                  </a:lnTo>
                  <a:lnTo>
                    <a:pt x="1134" y="32"/>
                  </a:lnTo>
                  <a:lnTo>
                    <a:pt x="1124" y="36"/>
                  </a:lnTo>
                  <a:lnTo>
                    <a:pt x="1113" y="39"/>
                  </a:lnTo>
                  <a:lnTo>
                    <a:pt x="1103" y="43"/>
                  </a:lnTo>
                  <a:lnTo>
                    <a:pt x="1091" y="46"/>
                  </a:lnTo>
                  <a:lnTo>
                    <a:pt x="1080" y="49"/>
                  </a:lnTo>
                  <a:lnTo>
                    <a:pt x="1069" y="52"/>
                  </a:lnTo>
                  <a:lnTo>
                    <a:pt x="1057" y="54"/>
                  </a:lnTo>
                  <a:lnTo>
                    <a:pt x="1046" y="57"/>
                  </a:lnTo>
                  <a:lnTo>
                    <a:pt x="1035" y="58"/>
                  </a:lnTo>
                  <a:lnTo>
                    <a:pt x="1024" y="59"/>
                  </a:lnTo>
                  <a:lnTo>
                    <a:pt x="1013" y="59"/>
                  </a:lnTo>
                  <a:lnTo>
                    <a:pt x="1003" y="58"/>
                  </a:lnTo>
                  <a:lnTo>
                    <a:pt x="993" y="56"/>
                  </a:lnTo>
                  <a:lnTo>
                    <a:pt x="983" y="53"/>
                  </a:lnTo>
                  <a:lnTo>
                    <a:pt x="974" y="51"/>
                  </a:lnTo>
                  <a:lnTo>
                    <a:pt x="964" y="48"/>
                  </a:lnTo>
                  <a:lnTo>
                    <a:pt x="955" y="45"/>
                  </a:lnTo>
                  <a:lnTo>
                    <a:pt x="946" y="42"/>
                  </a:lnTo>
                  <a:lnTo>
                    <a:pt x="938" y="38"/>
                  </a:lnTo>
                  <a:lnTo>
                    <a:pt x="928" y="35"/>
                  </a:lnTo>
                  <a:lnTo>
                    <a:pt x="920" y="32"/>
                  </a:lnTo>
                  <a:lnTo>
                    <a:pt x="911" y="29"/>
                  </a:lnTo>
                  <a:lnTo>
                    <a:pt x="901" y="26"/>
                  </a:lnTo>
                  <a:lnTo>
                    <a:pt x="892" y="25"/>
                  </a:lnTo>
                  <a:lnTo>
                    <a:pt x="883" y="23"/>
                  </a:lnTo>
                  <a:lnTo>
                    <a:pt x="873" y="22"/>
                  </a:lnTo>
                  <a:lnTo>
                    <a:pt x="866" y="22"/>
                  </a:lnTo>
                  <a:lnTo>
                    <a:pt x="858" y="23"/>
                  </a:lnTo>
                  <a:lnTo>
                    <a:pt x="849" y="25"/>
                  </a:lnTo>
                  <a:lnTo>
                    <a:pt x="840" y="27"/>
                  </a:lnTo>
                  <a:lnTo>
                    <a:pt x="831" y="30"/>
                  </a:lnTo>
                  <a:lnTo>
                    <a:pt x="821" y="34"/>
                  </a:lnTo>
                  <a:lnTo>
                    <a:pt x="810" y="36"/>
                  </a:lnTo>
                  <a:lnTo>
                    <a:pt x="799" y="40"/>
                  </a:lnTo>
                  <a:lnTo>
                    <a:pt x="788" y="44"/>
                  </a:lnTo>
                  <a:lnTo>
                    <a:pt x="777" y="47"/>
                  </a:lnTo>
                  <a:lnTo>
                    <a:pt x="765" y="50"/>
                  </a:lnTo>
                  <a:lnTo>
                    <a:pt x="754" y="53"/>
                  </a:lnTo>
                  <a:lnTo>
                    <a:pt x="743" y="56"/>
                  </a:lnTo>
                  <a:lnTo>
                    <a:pt x="731" y="58"/>
                  </a:lnTo>
                  <a:lnTo>
                    <a:pt x="720" y="59"/>
                  </a:lnTo>
                  <a:lnTo>
                    <a:pt x="709" y="59"/>
                  </a:lnTo>
                  <a:lnTo>
                    <a:pt x="698" y="59"/>
                  </a:lnTo>
                  <a:lnTo>
                    <a:pt x="688" y="58"/>
                  </a:lnTo>
                  <a:lnTo>
                    <a:pt x="678" y="56"/>
                  </a:lnTo>
                  <a:lnTo>
                    <a:pt x="669" y="54"/>
                  </a:lnTo>
                  <a:lnTo>
                    <a:pt x="659" y="52"/>
                  </a:lnTo>
                  <a:lnTo>
                    <a:pt x="650" y="49"/>
                  </a:lnTo>
                  <a:lnTo>
                    <a:pt x="641" y="46"/>
                  </a:lnTo>
                  <a:lnTo>
                    <a:pt x="632" y="43"/>
                  </a:lnTo>
                  <a:lnTo>
                    <a:pt x="624" y="39"/>
                  </a:lnTo>
                  <a:lnTo>
                    <a:pt x="615" y="36"/>
                  </a:lnTo>
                  <a:lnTo>
                    <a:pt x="606" y="34"/>
                  </a:lnTo>
                  <a:lnTo>
                    <a:pt x="597" y="31"/>
                  </a:lnTo>
                  <a:lnTo>
                    <a:pt x="588" y="27"/>
                  </a:lnTo>
                  <a:lnTo>
                    <a:pt x="579" y="26"/>
                  </a:lnTo>
                  <a:lnTo>
                    <a:pt x="569" y="24"/>
                  </a:lnTo>
                  <a:lnTo>
                    <a:pt x="560" y="23"/>
                  </a:lnTo>
                  <a:lnTo>
                    <a:pt x="559" y="23"/>
                  </a:lnTo>
                  <a:lnTo>
                    <a:pt x="558" y="23"/>
                  </a:lnTo>
                  <a:lnTo>
                    <a:pt x="557" y="23"/>
                  </a:lnTo>
                  <a:lnTo>
                    <a:pt x="549" y="23"/>
                  </a:lnTo>
                  <a:lnTo>
                    <a:pt x="541" y="24"/>
                  </a:lnTo>
                  <a:lnTo>
                    <a:pt x="533" y="26"/>
                  </a:lnTo>
                  <a:lnTo>
                    <a:pt x="524" y="27"/>
                  </a:lnTo>
                  <a:lnTo>
                    <a:pt x="514" y="31"/>
                  </a:lnTo>
                  <a:lnTo>
                    <a:pt x="504" y="34"/>
                  </a:lnTo>
                  <a:lnTo>
                    <a:pt x="493" y="37"/>
                  </a:lnTo>
                  <a:lnTo>
                    <a:pt x="483" y="40"/>
                  </a:lnTo>
                  <a:lnTo>
                    <a:pt x="472" y="44"/>
                  </a:lnTo>
                  <a:lnTo>
                    <a:pt x="461" y="48"/>
                  </a:lnTo>
                  <a:lnTo>
                    <a:pt x="449" y="50"/>
                  </a:lnTo>
                  <a:lnTo>
                    <a:pt x="438" y="53"/>
                  </a:lnTo>
                  <a:lnTo>
                    <a:pt x="427" y="56"/>
                  </a:lnTo>
                  <a:lnTo>
                    <a:pt x="416" y="58"/>
                  </a:lnTo>
                  <a:lnTo>
                    <a:pt x="404" y="59"/>
                  </a:lnTo>
                  <a:lnTo>
                    <a:pt x="393" y="60"/>
                  </a:lnTo>
                  <a:lnTo>
                    <a:pt x="383" y="60"/>
                  </a:lnTo>
                  <a:lnTo>
                    <a:pt x="372" y="59"/>
                  </a:lnTo>
                  <a:lnTo>
                    <a:pt x="363" y="57"/>
                  </a:lnTo>
                  <a:lnTo>
                    <a:pt x="353" y="54"/>
                  </a:lnTo>
                  <a:lnTo>
                    <a:pt x="343" y="52"/>
                  </a:lnTo>
                  <a:lnTo>
                    <a:pt x="334" y="49"/>
                  </a:lnTo>
                  <a:lnTo>
                    <a:pt x="325" y="46"/>
                  </a:lnTo>
                  <a:lnTo>
                    <a:pt x="316" y="43"/>
                  </a:lnTo>
                  <a:lnTo>
                    <a:pt x="307" y="40"/>
                  </a:lnTo>
                  <a:lnTo>
                    <a:pt x="298" y="36"/>
                  </a:lnTo>
                  <a:lnTo>
                    <a:pt x="289" y="34"/>
                  </a:lnTo>
                  <a:lnTo>
                    <a:pt x="280" y="31"/>
                  </a:lnTo>
                  <a:lnTo>
                    <a:pt x="271" y="28"/>
                  </a:lnTo>
                  <a:lnTo>
                    <a:pt x="261" y="26"/>
                  </a:lnTo>
                  <a:lnTo>
                    <a:pt x="252" y="25"/>
                  </a:lnTo>
                  <a:lnTo>
                    <a:pt x="242" y="23"/>
                  </a:lnTo>
                  <a:lnTo>
                    <a:pt x="235" y="23"/>
                  </a:lnTo>
                  <a:lnTo>
                    <a:pt x="227" y="25"/>
                  </a:lnTo>
                  <a:lnTo>
                    <a:pt x="218" y="26"/>
                  </a:lnTo>
                  <a:lnTo>
                    <a:pt x="209" y="29"/>
                  </a:lnTo>
                  <a:lnTo>
                    <a:pt x="200" y="31"/>
                  </a:lnTo>
                  <a:lnTo>
                    <a:pt x="189" y="35"/>
                  </a:lnTo>
                  <a:lnTo>
                    <a:pt x="180" y="38"/>
                  </a:lnTo>
                  <a:lnTo>
                    <a:pt x="168" y="41"/>
                  </a:lnTo>
                  <a:lnTo>
                    <a:pt x="158" y="45"/>
                  </a:lnTo>
                  <a:lnTo>
                    <a:pt x="146" y="49"/>
                  </a:lnTo>
                  <a:lnTo>
                    <a:pt x="135" y="52"/>
                  </a:lnTo>
                  <a:lnTo>
                    <a:pt x="124" y="54"/>
                  </a:lnTo>
                  <a:lnTo>
                    <a:pt x="112" y="57"/>
                  </a:lnTo>
                  <a:lnTo>
                    <a:pt x="101" y="59"/>
                  </a:lnTo>
                  <a:lnTo>
                    <a:pt x="90" y="60"/>
                  </a:lnTo>
                  <a:lnTo>
                    <a:pt x="79" y="61"/>
                  </a:lnTo>
                  <a:lnTo>
                    <a:pt x="68" y="60"/>
                  </a:lnTo>
                  <a:lnTo>
                    <a:pt x="57" y="59"/>
                  </a:lnTo>
                  <a:lnTo>
                    <a:pt x="47" y="58"/>
                  </a:lnTo>
                  <a:lnTo>
                    <a:pt x="37" y="55"/>
                  </a:lnTo>
                  <a:lnTo>
                    <a:pt x="28" y="52"/>
                  </a:lnTo>
                  <a:lnTo>
                    <a:pt x="19" y="49"/>
                  </a:lnTo>
                  <a:lnTo>
                    <a:pt x="9" y="4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9" y="26"/>
                  </a:lnTo>
                  <a:lnTo>
                    <a:pt x="18" y="30"/>
                  </a:lnTo>
                  <a:lnTo>
                    <a:pt x="27" y="34"/>
                  </a:lnTo>
                  <a:lnTo>
                    <a:pt x="37" y="36"/>
                  </a:lnTo>
                  <a:lnTo>
                    <a:pt x="47" y="39"/>
                  </a:lnTo>
                  <a:lnTo>
                    <a:pt x="57" y="40"/>
                  </a:lnTo>
                  <a:lnTo>
                    <a:pt x="68" y="42"/>
                  </a:lnTo>
                  <a:lnTo>
                    <a:pt x="79" y="42"/>
                  </a:lnTo>
                  <a:lnTo>
                    <a:pt x="90" y="42"/>
                  </a:lnTo>
                  <a:lnTo>
                    <a:pt x="101" y="40"/>
                  </a:lnTo>
                  <a:lnTo>
                    <a:pt x="112" y="39"/>
                  </a:lnTo>
                  <a:lnTo>
                    <a:pt x="124" y="36"/>
                  </a:lnTo>
                  <a:lnTo>
                    <a:pt x="135" y="34"/>
                  </a:lnTo>
                  <a:lnTo>
                    <a:pt x="147" y="30"/>
                  </a:lnTo>
                  <a:lnTo>
                    <a:pt x="158" y="26"/>
                  </a:lnTo>
                  <a:lnTo>
                    <a:pt x="168" y="23"/>
                  </a:lnTo>
                  <a:lnTo>
                    <a:pt x="180" y="19"/>
                  </a:lnTo>
                  <a:lnTo>
                    <a:pt x="190" y="17"/>
                  </a:lnTo>
                  <a:lnTo>
                    <a:pt x="201" y="13"/>
                  </a:lnTo>
                  <a:lnTo>
                    <a:pt x="210" y="10"/>
                  </a:lnTo>
                  <a:lnTo>
                    <a:pt x="219" y="8"/>
                  </a:lnTo>
                  <a:lnTo>
                    <a:pt x="228" y="6"/>
                  </a:lnTo>
                  <a:lnTo>
                    <a:pt x="236" y="5"/>
                  </a:lnTo>
                  <a:lnTo>
                    <a:pt x="243" y="5"/>
                  </a:lnTo>
                  <a:lnTo>
                    <a:pt x="252" y="5"/>
                  </a:lnTo>
                  <a:lnTo>
                    <a:pt x="262" y="7"/>
                  </a:lnTo>
                  <a:lnTo>
                    <a:pt x="271" y="8"/>
                  </a:lnTo>
                  <a:lnTo>
                    <a:pt x="280" y="11"/>
                  </a:lnTo>
                  <a:lnTo>
                    <a:pt x="289" y="13"/>
                  </a:lnTo>
                  <a:lnTo>
                    <a:pt x="298" y="17"/>
                  </a:lnTo>
                  <a:lnTo>
                    <a:pt x="308" y="20"/>
                  </a:lnTo>
                  <a:lnTo>
                    <a:pt x="316" y="23"/>
                  </a:lnTo>
                  <a:lnTo>
                    <a:pt x="326" y="26"/>
                  </a:lnTo>
                  <a:lnTo>
                    <a:pt x="334" y="30"/>
                  </a:lnTo>
                  <a:lnTo>
                    <a:pt x="343" y="33"/>
                  </a:lnTo>
                  <a:lnTo>
                    <a:pt x="353" y="36"/>
                  </a:lnTo>
                  <a:lnTo>
                    <a:pt x="363" y="38"/>
                  </a:lnTo>
                  <a:lnTo>
                    <a:pt x="372" y="40"/>
                  </a:lnTo>
                  <a:lnTo>
                    <a:pt x="383" y="40"/>
                  </a:lnTo>
                  <a:lnTo>
                    <a:pt x="393" y="41"/>
                  </a:lnTo>
                  <a:lnTo>
                    <a:pt x="404" y="40"/>
                  </a:lnTo>
                  <a:lnTo>
                    <a:pt x="416" y="39"/>
                  </a:lnTo>
                  <a:lnTo>
                    <a:pt x="427" y="38"/>
                  </a:lnTo>
                  <a:lnTo>
                    <a:pt x="438" y="35"/>
                  </a:lnTo>
                  <a:lnTo>
                    <a:pt x="449" y="32"/>
                  </a:lnTo>
                  <a:lnTo>
                    <a:pt x="461" y="29"/>
                  </a:lnTo>
                  <a:lnTo>
                    <a:pt x="472" y="25"/>
                  </a:lnTo>
                  <a:lnTo>
                    <a:pt x="483" y="22"/>
                  </a:lnTo>
                  <a:lnTo>
                    <a:pt x="493" y="18"/>
                  </a:lnTo>
                  <a:lnTo>
                    <a:pt x="504" y="15"/>
                  </a:lnTo>
                  <a:lnTo>
                    <a:pt x="514" y="12"/>
                  </a:lnTo>
                  <a:lnTo>
                    <a:pt x="523" y="9"/>
                  </a:lnTo>
                  <a:lnTo>
                    <a:pt x="532" y="7"/>
                  </a:lnTo>
                  <a:lnTo>
                    <a:pt x="541" y="5"/>
                  </a:lnTo>
                  <a:lnTo>
                    <a:pt x="549" y="4"/>
                  </a:lnTo>
                  <a:lnTo>
                    <a:pt x="556" y="4"/>
                  </a:lnTo>
                  <a:lnTo>
                    <a:pt x="557" y="4"/>
                  </a:lnTo>
                  <a:lnTo>
                    <a:pt x="558" y="4"/>
                  </a:lnTo>
                  <a:lnTo>
                    <a:pt x="560" y="4"/>
                  </a:lnTo>
                  <a:lnTo>
                    <a:pt x="569" y="5"/>
                  </a:lnTo>
                  <a:lnTo>
                    <a:pt x="579" y="5"/>
                  </a:lnTo>
                  <a:lnTo>
                    <a:pt x="588" y="8"/>
                  </a:lnTo>
                  <a:lnTo>
                    <a:pt x="597" y="10"/>
                  </a:lnTo>
                  <a:lnTo>
                    <a:pt x="606" y="12"/>
                  </a:lnTo>
                  <a:lnTo>
                    <a:pt x="615" y="16"/>
                  </a:lnTo>
                  <a:lnTo>
                    <a:pt x="624" y="19"/>
                  </a:lnTo>
                  <a:lnTo>
                    <a:pt x="632" y="22"/>
                  </a:lnTo>
                  <a:lnTo>
                    <a:pt x="641" y="26"/>
                  </a:lnTo>
                  <a:lnTo>
                    <a:pt x="650" y="29"/>
                  </a:lnTo>
                  <a:lnTo>
                    <a:pt x="659" y="33"/>
                  </a:lnTo>
                  <a:lnTo>
                    <a:pt x="669" y="35"/>
                  </a:lnTo>
                  <a:lnTo>
                    <a:pt x="678" y="38"/>
                  </a:lnTo>
                  <a:lnTo>
                    <a:pt x="688" y="40"/>
                  </a:lnTo>
                  <a:lnTo>
                    <a:pt x="698" y="40"/>
                  </a:lnTo>
                  <a:lnTo>
                    <a:pt x="709" y="41"/>
                  </a:lnTo>
                  <a:lnTo>
                    <a:pt x="720" y="40"/>
                  </a:lnTo>
                  <a:lnTo>
                    <a:pt x="731" y="39"/>
                  </a:lnTo>
                  <a:lnTo>
                    <a:pt x="742" y="38"/>
                  </a:lnTo>
                  <a:lnTo>
                    <a:pt x="754" y="35"/>
                  </a:lnTo>
                  <a:lnTo>
                    <a:pt x="765" y="32"/>
                  </a:lnTo>
                  <a:lnTo>
                    <a:pt x="777" y="29"/>
                  </a:lnTo>
                  <a:lnTo>
                    <a:pt x="788" y="25"/>
                  </a:lnTo>
                  <a:lnTo>
                    <a:pt x="799" y="22"/>
                  </a:lnTo>
                  <a:lnTo>
                    <a:pt x="810" y="19"/>
                  </a:lnTo>
                  <a:lnTo>
                    <a:pt x="821" y="15"/>
                  </a:lnTo>
                  <a:lnTo>
                    <a:pt x="831" y="12"/>
                  </a:lnTo>
                  <a:lnTo>
                    <a:pt x="840" y="9"/>
                  </a:lnTo>
                  <a:lnTo>
                    <a:pt x="849" y="7"/>
                  </a:lnTo>
                  <a:lnTo>
                    <a:pt x="858" y="5"/>
                  </a:lnTo>
                  <a:lnTo>
                    <a:pt x="866" y="4"/>
                  </a:lnTo>
                  <a:lnTo>
                    <a:pt x="873" y="3"/>
                  </a:lnTo>
                  <a:lnTo>
                    <a:pt x="883" y="4"/>
                  </a:lnTo>
                  <a:lnTo>
                    <a:pt x="892" y="4"/>
                  </a:lnTo>
                  <a:lnTo>
                    <a:pt x="901" y="7"/>
                  </a:lnTo>
                  <a:lnTo>
                    <a:pt x="910" y="9"/>
                  </a:lnTo>
                  <a:lnTo>
                    <a:pt x="920" y="11"/>
                  </a:lnTo>
                  <a:lnTo>
                    <a:pt x="928" y="15"/>
                  </a:lnTo>
                  <a:lnTo>
                    <a:pt x="937" y="18"/>
                  </a:lnTo>
                  <a:lnTo>
                    <a:pt x="946" y="21"/>
                  </a:lnTo>
                  <a:lnTo>
                    <a:pt x="955" y="25"/>
                  </a:lnTo>
                  <a:lnTo>
                    <a:pt x="964" y="28"/>
                  </a:lnTo>
                  <a:lnTo>
                    <a:pt x="973" y="32"/>
                  </a:lnTo>
                  <a:lnTo>
                    <a:pt x="983" y="34"/>
                  </a:lnTo>
                  <a:lnTo>
                    <a:pt x="992" y="36"/>
                  </a:lnTo>
                  <a:lnTo>
                    <a:pt x="1002" y="39"/>
                  </a:lnTo>
                  <a:lnTo>
                    <a:pt x="1012" y="39"/>
                  </a:lnTo>
                  <a:lnTo>
                    <a:pt x="1023" y="40"/>
                  </a:lnTo>
                  <a:lnTo>
                    <a:pt x="1034" y="39"/>
                  </a:lnTo>
                  <a:lnTo>
                    <a:pt x="1046" y="38"/>
                  </a:lnTo>
                  <a:lnTo>
                    <a:pt x="1057" y="36"/>
                  </a:lnTo>
                  <a:lnTo>
                    <a:pt x="1068" y="34"/>
                  </a:lnTo>
                  <a:lnTo>
                    <a:pt x="1080" y="31"/>
                  </a:lnTo>
                  <a:lnTo>
                    <a:pt x="1091" y="27"/>
                  </a:lnTo>
                  <a:lnTo>
                    <a:pt x="1102" y="25"/>
                  </a:lnTo>
                  <a:lnTo>
                    <a:pt x="1113" y="21"/>
                  </a:lnTo>
                  <a:lnTo>
                    <a:pt x="1124" y="18"/>
                  </a:lnTo>
                  <a:lnTo>
                    <a:pt x="1134" y="14"/>
                  </a:lnTo>
                  <a:lnTo>
                    <a:pt x="1145" y="11"/>
                  </a:lnTo>
                  <a:lnTo>
                    <a:pt x="1154" y="8"/>
                  </a:lnTo>
                  <a:lnTo>
                    <a:pt x="1163" y="6"/>
                  </a:lnTo>
                  <a:lnTo>
                    <a:pt x="1172" y="4"/>
                  </a:lnTo>
                  <a:lnTo>
                    <a:pt x="1180" y="3"/>
                  </a:lnTo>
                  <a:lnTo>
                    <a:pt x="1187" y="3"/>
                  </a:lnTo>
                  <a:lnTo>
                    <a:pt x="1197" y="3"/>
                  </a:lnTo>
                  <a:lnTo>
                    <a:pt x="1206" y="4"/>
                  </a:lnTo>
                  <a:lnTo>
                    <a:pt x="1216" y="6"/>
                  </a:lnTo>
                  <a:lnTo>
                    <a:pt x="1225" y="8"/>
                  </a:lnTo>
                  <a:lnTo>
                    <a:pt x="1234" y="11"/>
                  </a:lnTo>
                  <a:lnTo>
                    <a:pt x="1243" y="14"/>
                  </a:lnTo>
                  <a:lnTo>
                    <a:pt x="1252" y="18"/>
                  </a:lnTo>
                  <a:lnTo>
                    <a:pt x="1261" y="21"/>
                  </a:lnTo>
                  <a:lnTo>
                    <a:pt x="1270" y="25"/>
                  </a:lnTo>
                  <a:lnTo>
                    <a:pt x="1279" y="28"/>
                  </a:lnTo>
                  <a:lnTo>
                    <a:pt x="1289" y="31"/>
                  </a:lnTo>
                  <a:lnTo>
                    <a:pt x="1298" y="34"/>
                  </a:lnTo>
                  <a:lnTo>
                    <a:pt x="1307" y="36"/>
                  </a:lnTo>
                  <a:lnTo>
                    <a:pt x="1318" y="38"/>
                  </a:lnTo>
                  <a:lnTo>
                    <a:pt x="1328" y="39"/>
                  </a:lnTo>
                  <a:lnTo>
                    <a:pt x="1339" y="39"/>
                  </a:lnTo>
                  <a:lnTo>
                    <a:pt x="1349" y="39"/>
                  </a:lnTo>
                  <a:lnTo>
                    <a:pt x="1361" y="38"/>
                  </a:lnTo>
                  <a:lnTo>
                    <a:pt x="1372" y="35"/>
                  </a:lnTo>
                  <a:lnTo>
                    <a:pt x="1383" y="33"/>
                  </a:lnTo>
                  <a:lnTo>
                    <a:pt x="1394" y="30"/>
                  </a:lnTo>
                  <a:lnTo>
                    <a:pt x="1406" y="26"/>
                  </a:lnTo>
                  <a:lnTo>
                    <a:pt x="1417" y="23"/>
                  </a:lnTo>
                  <a:lnTo>
                    <a:pt x="1428" y="19"/>
                  </a:lnTo>
                  <a:lnTo>
                    <a:pt x="1439" y="16"/>
                  </a:lnTo>
                  <a:lnTo>
                    <a:pt x="1448" y="12"/>
                  </a:lnTo>
                  <a:lnTo>
                    <a:pt x="1459" y="9"/>
                  </a:lnTo>
                  <a:lnTo>
                    <a:pt x="1468" y="7"/>
                  </a:lnTo>
                  <a:lnTo>
                    <a:pt x="1477" y="4"/>
                  </a:lnTo>
                  <a:lnTo>
                    <a:pt x="1485" y="3"/>
                  </a:lnTo>
                  <a:lnTo>
                    <a:pt x="1493" y="2"/>
                  </a:lnTo>
                  <a:lnTo>
                    <a:pt x="1501" y="2"/>
                  </a:lnTo>
                  <a:lnTo>
                    <a:pt x="1503" y="2"/>
                  </a:lnTo>
                  <a:lnTo>
                    <a:pt x="1504" y="2"/>
                  </a:lnTo>
                  <a:lnTo>
                    <a:pt x="1505" y="2"/>
                  </a:lnTo>
                  <a:lnTo>
                    <a:pt x="1514" y="3"/>
                  </a:lnTo>
                  <a:lnTo>
                    <a:pt x="1524" y="3"/>
                  </a:lnTo>
                  <a:lnTo>
                    <a:pt x="1533" y="5"/>
                  </a:lnTo>
                  <a:lnTo>
                    <a:pt x="1542" y="8"/>
                  </a:lnTo>
                  <a:lnTo>
                    <a:pt x="1551" y="10"/>
                  </a:lnTo>
                  <a:lnTo>
                    <a:pt x="1559" y="13"/>
                  </a:lnTo>
                  <a:lnTo>
                    <a:pt x="1569" y="17"/>
                  </a:lnTo>
                  <a:lnTo>
                    <a:pt x="1577" y="20"/>
                  </a:lnTo>
                  <a:lnTo>
                    <a:pt x="1586" y="23"/>
                  </a:lnTo>
                  <a:lnTo>
                    <a:pt x="1596" y="27"/>
                  </a:lnTo>
                  <a:lnTo>
                    <a:pt x="1604" y="31"/>
                  </a:lnTo>
                  <a:lnTo>
                    <a:pt x="1614" y="33"/>
                  </a:lnTo>
                  <a:lnTo>
                    <a:pt x="1623" y="35"/>
                  </a:lnTo>
                  <a:lnTo>
                    <a:pt x="1633" y="38"/>
                  </a:lnTo>
                  <a:lnTo>
                    <a:pt x="1643" y="38"/>
                  </a:lnTo>
                  <a:lnTo>
                    <a:pt x="1654" y="39"/>
                  </a:lnTo>
                  <a:lnTo>
                    <a:pt x="1661" y="39"/>
                  </a:lnTo>
                  <a:lnTo>
                    <a:pt x="1669" y="38"/>
                  </a:lnTo>
                  <a:lnTo>
                    <a:pt x="1677" y="37"/>
                  </a:lnTo>
                  <a:lnTo>
                    <a:pt x="1684" y="36"/>
                  </a:lnTo>
                  <a:lnTo>
                    <a:pt x="1692" y="34"/>
                  </a:lnTo>
                  <a:lnTo>
                    <a:pt x="1700" y="32"/>
                  </a:lnTo>
                  <a:lnTo>
                    <a:pt x="1708" y="31"/>
                  </a:lnTo>
                  <a:lnTo>
                    <a:pt x="1716" y="28"/>
                  </a:lnTo>
                  <a:lnTo>
                    <a:pt x="1724" y="26"/>
                  </a:lnTo>
                  <a:lnTo>
                    <a:pt x="1732" y="23"/>
                  </a:lnTo>
                  <a:lnTo>
                    <a:pt x="1739" y="21"/>
                  </a:lnTo>
                  <a:lnTo>
                    <a:pt x="1747" y="19"/>
                  </a:lnTo>
                  <a:lnTo>
                    <a:pt x="1755" y="17"/>
                  </a:lnTo>
                  <a:lnTo>
                    <a:pt x="1762" y="14"/>
                  </a:lnTo>
                  <a:lnTo>
                    <a:pt x="1768" y="12"/>
                  </a:lnTo>
                  <a:lnTo>
                    <a:pt x="1776" y="9"/>
                  </a:lnTo>
                  <a:lnTo>
                    <a:pt x="1782" y="8"/>
                  </a:lnTo>
                  <a:lnTo>
                    <a:pt x="1788" y="6"/>
                  </a:lnTo>
                  <a:lnTo>
                    <a:pt x="1794" y="5"/>
                  </a:lnTo>
                  <a:lnTo>
                    <a:pt x="1799" y="4"/>
                  </a:lnTo>
                  <a:lnTo>
                    <a:pt x="1804" y="3"/>
                  </a:lnTo>
                  <a:lnTo>
                    <a:pt x="1809" y="2"/>
                  </a:lnTo>
                  <a:lnTo>
                    <a:pt x="1814" y="1"/>
                  </a:lnTo>
                  <a:lnTo>
                    <a:pt x="1818" y="1"/>
                  </a:lnTo>
                  <a:lnTo>
                    <a:pt x="1828" y="2"/>
                  </a:lnTo>
                  <a:lnTo>
                    <a:pt x="1837" y="3"/>
                  </a:lnTo>
                  <a:lnTo>
                    <a:pt x="1846" y="5"/>
                  </a:lnTo>
                  <a:lnTo>
                    <a:pt x="1855" y="7"/>
                  </a:lnTo>
                  <a:lnTo>
                    <a:pt x="1865" y="10"/>
                  </a:lnTo>
                  <a:lnTo>
                    <a:pt x="1874" y="13"/>
                  </a:lnTo>
                  <a:lnTo>
                    <a:pt x="1883" y="17"/>
                  </a:lnTo>
                  <a:lnTo>
                    <a:pt x="1891" y="20"/>
                  </a:lnTo>
                  <a:lnTo>
                    <a:pt x="1901" y="23"/>
                  </a:lnTo>
                  <a:lnTo>
                    <a:pt x="1910" y="27"/>
                  </a:lnTo>
                  <a:lnTo>
                    <a:pt x="1919" y="30"/>
                  </a:lnTo>
                  <a:lnTo>
                    <a:pt x="1928" y="33"/>
                  </a:lnTo>
                  <a:lnTo>
                    <a:pt x="1939" y="35"/>
                  </a:lnTo>
                  <a:lnTo>
                    <a:pt x="1948" y="37"/>
                  </a:lnTo>
                  <a:lnTo>
                    <a:pt x="1958" y="38"/>
                  </a:lnTo>
                  <a:lnTo>
                    <a:pt x="1969" y="38"/>
                  </a:lnTo>
                  <a:lnTo>
                    <a:pt x="1980" y="38"/>
                  </a:lnTo>
                  <a:lnTo>
                    <a:pt x="1991" y="36"/>
                  </a:lnTo>
                  <a:lnTo>
                    <a:pt x="2002" y="35"/>
                  </a:lnTo>
                  <a:lnTo>
                    <a:pt x="2012" y="32"/>
                  </a:lnTo>
                  <a:lnTo>
                    <a:pt x="2023" y="29"/>
                  </a:lnTo>
                  <a:lnTo>
                    <a:pt x="2034" y="26"/>
                  </a:lnTo>
                  <a:lnTo>
                    <a:pt x="2045" y="23"/>
                  </a:lnTo>
                  <a:lnTo>
                    <a:pt x="2056" y="19"/>
                  </a:lnTo>
                  <a:lnTo>
                    <a:pt x="2066" y="16"/>
                  </a:lnTo>
                  <a:lnTo>
                    <a:pt x="2076" y="12"/>
                  </a:lnTo>
                  <a:lnTo>
                    <a:pt x="2086" y="9"/>
                  </a:lnTo>
                  <a:lnTo>
                    <a:pt x="2095" y="7"/>
                  </a:lnTo>
                  <a:lnTo>
                    <a:pt x="2104" y="4"/>
                  </a:lnTo>
                  <a:lnTo>
                    <a:pt x="2113" y="3"/>
                  </a:lnTo>
                  <a:lnTo>
                    <a:pt x="2121" y="1"/>
                  </a:lnTo>
                  <a:lnTo>
                    <a:pt x="2128" y="1"/>
                  </a:lnTo>
                  <a:lnTo>
                    <a:pt x="2138" y="1"/>
                  </a:lnTo>
                  <a:lnTo>
                    <a:pt x="2147" y="2"/>
                  </a:lnTo>
                  <a:lnTo>
                    <a:pt x="2156" y="4"/>
                  </a:lnTo>
                  <a:lnTo>
                    <a:pt x="2166" y="7"/>
                  </a:lnTo>
                  <a:lnTo>
                    <a:pt x="2174" y="9"/>
                  </a:lnTo>
                  <a:lnTo>
                    <a:pt x="2183" y="12"/>
                  </a:lnTo>
                  <a:lnTo>
                    <a:pt x="2193" y="16"/>
                  </a:lnTo>
                  <a:lnTo>
                    <a:pt x="2201" y="19"/>
                  </a:lnTo>
                  <a:lnTo>
                    <a:pt x="2210" y="22"/>
                  </a:lnTo>
                  <a:lnTo>
                    <a:pt x="2219" y="26"/>
                  </a:lnTo>
                  <a:lnTo>
                    <a:pt x="2229" y="29"/>
                  </a:lnTo>
                  <a:lnTo>
                    <a:pt x="2238" y="32"/>
                  </a:lnTo>
                  <a:lnTo>
                    <a:pt x="2247" y="34"/>
                  </a:lnTo>
                  <a:lnTo>
                    <a:pt x="2258" y="36"/>
                  </a:lnTo>
                  <a:lnTo>
                    <a:pt x="2268" y="37"/>
                  </a:lnTo>
                  <a:lnTo>
                    <a:pt x="2279" y="38"/>
                  </a:lnTo>
                  <a:lnTo>
                    <a:pt x="2290" y="37"/>
                  </a:lnTo>
                  <a:lnTo>
                    <a:pt x="2302" y="36"/>
                  </a:lnTo>
                  <a:lnTo>
                    <a:pt x="2315" y="34"/>
                  </a:lnTo>
                  <a:lnTo>
                    <a:pt x="2328" y="31"/>
                  </a:lnTo>
                  <a:lnTo>
                    <a:pt x="2340" y="27"/>
                  </a:lnTo>
                  <a:lnTo>
                    <a:pt x="2352" y="23"/>
                  </a:lnTo>
                  <a:lnTo>
                    <a:pt x="2365" y="19"/>
                  </a:lnTo>
                  <a:lnTo>
                    <a:pt x="2376" y="16"/>
                  </a:lnTo>
                  <a:lnTo>
                    <a:pt x="2386" y="13"/>
                  </a:lnTo>
                  <a:lnTo>
                    <a:pt x="2395" y="10"/>
                  </a:lnTo>
                  <a:lnTo>
                    <a:pt x="2405" y="7"/>
                  </a:lnTo>
                  <a:lnTo>
                    <a:pt x="2413" y="5"/>
                  </a:lnTo>
                  <a:lnTo>
                    <a:pt x="2421" y="3"/>
                  </a:lnTo>
                  <a:lnTo>
                    <a:pt x="2429" y="1"/>
                  </a:lnTo>
                  <a:lnTo>
                    <a:pt x="2437" y="1"/>
                  </a:lnTo>
                  <a:lnTo>
                    <a:pt x="2443" y="0"/>
                  </a:lnTo>
                  <a:lnTo>
                    <a:pt x="2442" y="19"/>
                  </a:lnTo>
                </a:path>
              </a:pathLst>
            </a:custGeom>
            <a:solidFill>
              <a:srgbClr val="AA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/>
            </a:p>
          </p:txBody>
        </p:sp>
      </p:grpSp>
      <p:pic>
        <p:nvPicPr>
          <p:cNvPr id="1032" name="Picture 26" descr="j0186615"/>
          <p:cNvPicPr>
            <a:picLocks noChangeAspect="1" noChangeArrowheads="1" noCrop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136525"/>
            <a:ext cx="103505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28" descr="Logo_IDSD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875" y="147638"/>
            <a:ext cx="1108075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</p:sldLayoutIdLst>
  <p:transition spd="med">
    <p:split orient="vert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subTitle" idx="1"/>
          </p:nvPr>
        </p:nvSpPr>
        <p:spPr>
          <a:xfrm>
            <a:off x="1692275" y="4781550"/>
            <a:ext cx="7192963" cy="1263650"/>
          </a:xfrm>
        </p:spPr>
        <p:txBody>
          <a:bodyPr/>
          <a:lstStyle/>
          <a:p>
            <a:pPr algn="r" eaLnBrk="1" hangingPunct="1">
              <a:defRPr/>
            </a:pPr>
            <a:r>
              <a:rPr lang="uk-UA" sz="1600" i="1" dirty="0" err="1" smtClean="0">
                <a:solidFill>
                  <a:srgbClr val="0070C0"/>
                </a:solidFill>
                <a:ea typeface="ＭＳ Ｐゴシック" charset="-128"/>
              </a:rPr>
              <a:t>Лібанова</a:t>
            </a:r>
            <a:r>
              <a:rPr lang="uk-UA" sz="1600" i="1" dirty="0" smtClean="0">
                <a:solidFill>
                  <a:srgbClr val="0070C0"/>
                </a:solidFill>
                <a:ea typeface="ＭＳ Ｐゴシック" charset="-128"/>
              </a:rPr>
              <a:t> Е.М., академік НАН України</a:t>
            </a:r>
          </a:p>
          <a:p>
            <a:pPr algn="r" eaLnBrk="1" hangingPunct="1">
              <a:defRPr/>
            </a:pPr>
            <a:r>
              <a:rPr lang="ru-RU" sz="1600" i="1" dirty="0" smtClean="0">
                <a:solidFill>
                  <a:srgbClr val="0070C0"/>
                </a:solidFill>
                <a:ea typeface="ＭＳ Ｐゴシック" charset="-128"/>
              </a:rPr>
              <a:t>д</a:t>
            </a:r>
            <a:r>
              <a:rPr lang="uk-UA" sz="1600" i="1" dirty="0" err="1" smtClean="0">
                <a:solidFill>
                  <a:srgbClr val="0070C0"/>
                </a:solidFill>
                <a:ea typeface="ＭＳ Ｐゴシック" charset="-128"/>
              </a:rPr>
              <a:t>ир-р</a:t>
            </a:r>
            <a:r>
              <a:rPr lang="uk-UA" sz="1600" i="1" dirty="0" smtClean="0">
                <a:solidFill>
                  <a:srgbClr val="0070C0"/>
                </a:solidFill>
                <a:ea typeface="ＭＳ Ｐゴシック" charset="-128"/>
              </a:rPr>
              <a:t> Інституту демографії</a:t>
            </a:r>
          </a:p>
          <a:p>
            <a:pPr algn="r" eaLnBrk="1" hangingPunct="1">
              <a:defRPr/>
            </a:pPr>
            <a:r>
              <a:rPr lang="uk-UA" sz="1600" i="1" dirty="0" smtClean="0">
                <a:solidFill>
                  <a:srgbClr val="0070C0"/>
                </a:solidFill>
                <a:ea typeface="ＭＳ Ｐゴシック" charset="-128"/>
              </a:rPr>
              <a:t>та соціальних досліджень</a:t>
            </a:r>
          </a:p>
          <a:p>
            <a:pPr algn="r" eaLnBrk="1" hangingPunct="1">
              <a:defRPr/>
            </a:pPr>
            <a:r>
              <a:rPr lang="uk-UA" sz="1600" i="1" dirty="0" smtClean="0">
                <a:solidFill>
                  <a:srgbClr val="0070C0"/>
                </a:solidFill>
                <a:ea typeface="ＭＳ Ｐゴシック" charset="-128"/>
              </a:rPr>
              <a:t>імені М.В.</a:t>
            </a:r>
            <a:r>
              <a:rPr lang="uk-UA" sz="1600" i="1" dirty="0" err="1" smtClean="0">
                <a:solidFill>
                  <a:srgbClr val="0070C0"/>
                </a:solidFill>
                <a:ea typeface="ＭＳ Ｐゴシック" charset="-128"/>
              </a:rPr>
              <a:t>Птухи</a:t>
            </a:r>
            <a:r>
              <a:rPr lang="uk-UA" sz="1600" i="1" dirty="0" smtClean="0">
                <a:solidFill>
                  <a:srgbClr val="0070C0"/>
                </a:solidFill>
                <a:ea typeface="ＭＳ Ｐゴシック" charset="-128"/>
              </a:rPr>
              <a:t> НАН України</a:t>
            </a:r>
            <a:endParaRPr lang="ru-RU" sz="1600" i="1" dirty="0" smtClean="0">
              <a:solidFill>
                <a:srgbClr val="0070C0"/>
              </a:solidFill>
              <a:ea typeface="ＭＳ Ｐゴシック" charset="-128"/>
            </a:endParaRPr>
          </a:p>
        </p:txBody>
      </p:sp>
      <p:sp>
        <p:nvSpPr>
          <p:cNvPr id="4099" name="Rectangle 6"/>
          <p:cNvSpPr>
            <a:spLocks noChangeArrowheads="1"/>
          </p:cNvSpPr>
          <p:nvPr/>
        </p:nvSpPr>
        <p:spPr bwMode="auto">
          <a:xfrm>
            <a:off x="1066800" y="0"/>
            <a:ext cx="76200" cy="68580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/>
          </a:p>
        </p:txBody>
      </p:sp>
      <p:sp>
        <p:nvSpPr>
          <p:cNvPr id="338949" name="Rectangle 5"/>
          <p:cNvSpPr>
            <a:spLocks noGrp="1" noChangeArrowheads="1"/>
          </p:cNvSpPr>
          <p:nvPr>
            <p:ph type="ctrTitle" idx="4294967295"/>
          </p:nvPr>
        </p:nvSpPr>
        <p:spPr>
          <a:xfrm>
            <a:off x="1187450" y="1700213"/>
            <a:ext cx="7772400" cy="19939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uk-UA" sz="2000" dirty="0" smtClean="0">
                <a:solidFill>
                  <a:srgbClr val="0070C0"/>
                </a:solidFill>
              </a:rPr>
              <a:t>Від навчання до ринку праці:</a:t>
            </a:r>
            <a:r>
              <a:rPr lang="uk-UA" sz="2000" dirty="0">
                <a:solidFill>
                  <a:srgbClr val="0070C0"/>
                </a:solidFill>
              </a:rPr>
              <a:t/>
            </a:r>
            <a:br>
              <a:rPr lang="uk-UA" sz="2000" dirty="0">
                <a:solidFill>
                  <a:srgbClr val="0070C0"/>
                </a:solidFill>
              </a:rPr>
            </a:br>
            <a:r>
              <a:rPr lang="uk-UA" sz="2000" dirty="0">
                <a:solidFill>
                  <a:srgbClr val="0070C0"/>
                </a:solidFill>
              </a:rPr>
              <a:t>результати міжнародного дослідження </a:t>
            </a:r>
            <a:r>
              <a:rPr lang="uk-UA" sz="2000" dirty="0" smtClean="0">
                <a:solidFill>
                  <a:srgbClr val="0070C0"/>
                </a:solidFill>
              </a:rPr>
              <a:t/>
            </a:r>
            <a:br>
              <a:rPr lang="uk-UA" sz="2000" dirty="0" smtClean="0">
                <a:solidFill>
                  <a:srgbClr val="0070C0"/>
                </a:solidFill>
              </a:rPr>
            </a:br>
            <a:r>
              <a:rPr lang="uk-UA" sz="2000" dirty="0" smtClean="0">
                <a:solidFill>
                  <a:srgbClr val="0070C0"/>
                </a:solidFill>
              </a:rPr>
              <a:t>«</a:t>
            </a:r>
            <a:r>
              <a:rPr lang="en-US" sz="2000" dirty="0">
                <a:solidFill>
                  <a:srgbClr val="0070C0"/>
                </a:solidFill>
              </a:rPr>
              <a:t>S</a:t>
            </a:r>
            <a:r>
              <a:rPr lang="en-GB" sz="2000" dirty="0" err="1">
                <a:solidFill>
                  <a:srgbClr val="0070C0"/>
                </a:solidFill>
              </a:rPr>
              <a:t>chool</a:t>
            </a:r>
            <a:r>
              <a:rPr lang="ru-RU" sz="2000" dirty="0">
                <a:solidFill>
                  <a:srgbClr val="0070C0"/>
                </a:solidFill>
              </a:rPr>
              <a:t>-</a:t>
            </a:r>
            <a:r>
              <a:rPr lang="en-GB" sz="2000" dirty="0">
                <a:solidFill>
                  <a:srgbClr val="0070C0"/>
                </a:solidFill>
              </a:rPr>
              <a:t>to</a:t>
            </a:r>
            <a:r>
              <a:rPr lang="ru-RU" sz="2000" dirty="0">
                <a:solidFill>
                  <a:srgbClr val="0070C0"/>
                </a:solidFill>
              </a:rPr>
              <a:t>-</a:t>
            </a:r>
            <a:r>
              <a:rPr lang="en-GB" sz="2000" dirty="0">
                <a:solidFill>
                  <a:srgbClr val="0070C0"/>
                </a:solidFill>
              </a:rPr>
              <a:t>work transition surveys</a:t>
            </a:r>
            <a:r>
              <a:rPr lang="uk-UA" sz="2000" dirty="0" smtClean="0">
                <a:solidFill>
                  <a:srgbClr val="0070C0"/>
                </a:solidFill>
              </a:rPr>
              <a:t>»</a:t>
            </a:r>
            <a:endParaRPr lang="uk-UA" sz="2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38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949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9366" y="613316"/>
            <a:ext cx="6913756" cy="804321"/>
          </a:xfrm>
        </p:spPr>
        <p:txBody>
          <a:bodyPr/>
          <a:lstStyle/>
          <a:p>
            <a:r>
              <a:rPr lang="uk-UA" sz="2000" dirty="0" smtClean="0">
                <a:solidFill>
                  <a:srgbClr val="0070C0"/>
                </a:solidFill>
              </a:rPr>
              <a:t>Ступінь відповідності кваліфікації молодих працівників, за групами професій, 2015, %</a:t>
            </a:r>
            <a:endParaRPr lang="uk-UA" sz="2000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6734009"/>
              </p:ext>
            </p:extLst>
          </p:nvPr>
        </p:nvGraphicFramePr>
        <p:xfrm>
          <a:off x="457200" y="1600200"/>
          <a:ext cx="8229600" cy="4947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59044"/>
                <a:gridCol w="1282390"/>
                <a:gridCol w="1494264"/>
                <a:gridCol w="1393902"/>
              </a:tblGrid>
              <a:tr h="370840">
                <a:tc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Надмірна 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Недостатня 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Відповідна </a:t>
                      </a:r>
                      <a:endParaRPr lang="uk-UA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Законодавці, вищі державні службовці, керівники, менеджери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0,0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26,4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73,6</a:t>
                      </a:r>
                      <a:endParaRPr lang="uk-UA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Професіонали 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0,0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13,4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86,6</a:t>
                      </a:r>
                      <a:endParaRPr lang="uk-UA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Фахівці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48,7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7,6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43,7</a:t>
                      </a:r>
                      <a:endParaRPr lang="uk-UA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Технічні службовці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71,8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0,4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27,8</a:t>
                      </a:r>
                      <a:endParaRPr lang="uk-UA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Працівники сфери торгівлі та послуг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32,1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1,5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66,4</a:t>
                      </a:r>
                      <a:endParaRPr lang="uk-UA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Кваліфіковані робітники сільського та лісового господарств, риборозведення та рибальства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16,5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2,1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81,3</a:t>
                      </a:r>
                      <a:endParaRPr lang="uk-UA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Кваліфіковані робітники з інструментом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18,6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1,0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80,4</a:t>
                      </a:r>
                      <a:endParaRPr lang="uk-UA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Робітники з обслуговування, експлуатації та контролювання роботи технологічного устаткування, складання устаткування та машин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24,1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0,0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75,9</a:t>
                      </a:r>
                      <a:endParaRPr lang="uk-UA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Найпростіші професії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96,7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0,0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3,3</a:t>
                      </a:r>
                      <a:endParaRPr lang="uk-UA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В середньому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31,7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5,5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62,8</a:t>
                      </a:r>
                      <a:endParaRPr lang="uk-UA" sz="1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3171964"/>
      </p:ext>
    </p:extLst>
  </p:cSld>
  <p:clrMapOvr>
    <a:masterClrMapping/>
  </p:clrMapOvr>
  <p:transition spd="med"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0516" y="669072"/>
            <a:ext cx="6746489" cy="748565"/>
          </a:xfrm>
        </p:spPr>
        <p:txBody>
          <a:bodyPr/>
          <a:lstStyle/>
          <a:p>
            <a:r>
              <a:rPr lang="uk-UA" sz="2000" dirty="0" smtClean="0">
                <a:solidFill>
                  <a:srgbClr val="0070C0"/>
                </a:solidFill>
              </a:rPr>
              <a:t>Розподіл молодих найманих працівників за типами підприємств, 2015, %</a:t>
            </a:r>
            <a:endParaRPr lang="uk-UA" sz="2000" dirty="0">
              <a:solidFill>
                <a:srgbClr val="0070C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639892"/>
              </p:ext>
            </p:extLst>
          </p:nvPr>
        </p:nvGraphicFramePr>
        <p:xfrm>
          <a:off x="457200" y="1600200"/>
          <a:ext cx="8686801" cy="49633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61400"/>
                <a:gridCol w="889200"/>
                <a:gridCol w="946200"/>
                <a:gridCol w="1117201"/>
                <a:gridCol w="843600"/>
                <a:gridCol w="746809"/>
                <a:gridCol w="1282391"/>
              </a:tblGrid>
              <a:tr h="356840">
                <a:tc rowSpan="2"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Жінки</a:t>
                      </a:r>
                      <a:endParaRPr lang="uk-UA" sz="14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Чоловіки</a:t>
                      </a:r>
                      <a:endParaRPr lang="uk-UA" sz="14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Мешканці </a:t>
                      </a:r>
                      <a:endParaRPr lang="uk-UA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В середньому</a:t>
                      </a:r>
                      <a:endParaRPr lang="uk-UA" sz="1400" dirty="0"/>
                    </a:p>
                  </a:txBody>
                  <a:tcPr anchor="ctr"/>
                </a:tc>
              </a:tr>
              <a:tr h="552698">
                <a:tc vMerge="1"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обласного центру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іншого міста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села </a:t>
                      </a:r>
                      <a:endParaRPr lang="uk-UA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Бюджетна установа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31,5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16,7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18,7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22,7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27,7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22,6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Державне підприємство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18,1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16,0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16,4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18,2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16,0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16,9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Недержавна/неприбуткова громадська організація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2,4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3,9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2,9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4,8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2,0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3,2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Приватне підприємство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41,7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57,0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56,0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48,7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46,7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50,7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7912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/>
                        <a:t>Домогосподарство 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5,3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5,1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5,2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4,4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5,8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5,1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7912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/>
                        <a:t>Посольство, міжнародна організація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0,0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0,3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0,2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0,3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0,0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0,2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7912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/>
                        <a:t>Інше 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1,0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1,1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0,6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0,9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1,7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1,0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2319004"/>
      </p:ext>
    </p:extLst>
  </p:cSld>
  <p:clrMapOvr>
    <a:masterClrMapping/>
  </p:clrMapOvr>
  <p:transition spd="med"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0516" y="669072"/>
            <a:ext cx="6746489" cy="748565"/>
          </a:xfrm>
        </p:spPr>
        <p:txBody>
          <a:bodyPr/>
          <a:lstStyle/>
          <a:p>
            <a:r>
              <a:rPr lang="uk-UA" sz="2000" dirty="0" smtClean="0">
                <a:solidFill>
                  <a:srgbClr val="0070C0"/>
                </a:solidFill>
              </a:rPr>
              <a:t>Розподіл молодих працівників зі строковими контрактами за причинами їх укладення, 2015, %</a:t>
            </a:r>
            <a:endParaRPr lang="uk-UA" sz="2000" dirty="0">
              <a:solidFill>
                <a:srgbClr val="0070C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194910"/>
              </p:ext>
            </p:extLst>
          </p:nvPr>
        </p:nvGraphicFramePr>
        <p:xfrm>
          <a:off x="457200" y="1600200"/>
          <a:ext cx="8686801" cy="46393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61400"/>
                <a:gridCol w="889200"/>
                <a:gridCol w="946200"/>
                <a:gridCol w="1117201"/>
                <a:gridCol w="843600"/>
                <a:gridCol w="746809"/>
                <a:gridCol w="1282391"/>
              </a:tblGrid>
              <a:tr h="291017">
                <a:tc rowSpan="2"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Жінки</a:t>
                      </a:r>
                      <a:endParaRPr lang="uk-UA" sz="14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Чоловіки</a:t>
                      </a:r>
                      <a:endParaRPr lang="uk-UA" sz="14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Мешканці </a:t>
                      </a:r>
                      <a:endParaRPr lang="uk-UA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В середньому</a:t>
                      </a:r>
                      <a:endParaRPr lang="uk-UA" sz="1400" dirty="0"/>
                    </a:p>
                  </a:txBody>
                  <a:tcPr anchor="ctr"/>
                </a:tc>
              </a:tr>
              <a:tr h="494729">
                <a:tc vMerge="1"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обласного центру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іншого міста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села </a:t>
                      </a:r>
                      <a:endParaRPr lang="uk-UA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</a:tr>
              <a:tr h="494729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Навчання на робочому місці, стажування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9,9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4,5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6,6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7,3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4,6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6,4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63345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Випробувальний термін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21,9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7,4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17,6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13,9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0,0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12,5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63345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Сезонна робота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4,3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10,2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9,6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5,4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9,9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8,1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63345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Випадкова робота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4,8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10,8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12,2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7,6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3,5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8,7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9472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 smtClean="0"/>
                        <a:t>Заміщення відсутнього працівника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33,8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6,0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2,2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23,5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29,6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15,8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6334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 smtClean="0"/>
                        <a:t>Державна програма зайнятості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10,3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12,0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9,3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7,3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22,5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11,4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6334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 smtClean="0"/>
                        <a:t>Особливе/конкретне завдання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1,2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37,7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31,4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22,9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14,9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24,8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6334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 smtClean="0"/>
                        <a:t>Інше 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13,8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11,4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11,1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12,0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15,0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dirty="0" smtClean="0">
                          <a:solidFill>
                            <a:schemeClr val="tx1"/>
                          </a:solidFill>
                        </a:rPr>
                        <a:t>12,3</a:t>
                      </a:r>
                      <a:endParaRPr lang="uk-UA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671628"/>
      </p:ext>
    </p:extLst>
  </p:cSld>
  <p:clrMapOvr>
    <a:masterClrMapping/>
  </p:clrMapOvr>
  <p:transition spd="med"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9434"/>
            <a:ext cx="8229600" cy="1137424"/>
          </a:xfrm>
        </p:spPr>
        <p:txBody>
          <a:bodyPr/>
          <a:lstStyle/>
          <a:p>
            <a:r>
              <a:rPr lang="uk-UA" sz="2000" dirty="0" smtClean="0">
                <a:solidFill>
                  <a:srgbClr val="0070C0"/>
                </a:solidFill>
              </a:rPr>
              <a:t>Неформальна зайнятість молоді, 2015, %</a:t>
            </a:r>
            <a:endParaRPr lang="uk-UA" sz="2000" dirty="0">
              <a:solidFill>
                <a:srgbClr val="0070C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253128"/>
              </p:ext>
            </p:extLst>
          </p:nvPr>
        </p:nvGraphicFramePr>
        <p:xfrm>
          <a:off x="345688" y="2350925"/>
          <a:ext cx="8686801" cy="36144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9746"/>
                <a:gridCol w="880946"/>
                <a:gridCol w="1106108"/>
                <a:gridCol w="1117201"/>
                <a:gridCol w="843600"/>
                <a:gridCol w="746809"/>
                <a:gridCol w="1282391"/>
              </a:tblGrid>
              <a:tr h="448712">
                <a:tc rowSpan="2"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Жінки</a:t>
                      </a:r>
                      <a:endParaRPr lang="uk-UA" sz="15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Чоловіки</a:t>
                      </a:r>
                      <a:endParaRPr lang="uk-UA" sz="15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Мешканці </a:t>
                      </a:r>
                      <a:endParaRPr lang="uk-UA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В середньому</a:t>
                      </a:r>
                      <a:endParaRPr lang="uk-UA" sz="1500" dirty="0"/>
                    </a:p>
                  </a:txBody>
                  <a:tcPr anchor="ctr"/>
                </a:tc>
              </a:tr>
              <a:tr h="678046">
                <a:tc vMerge="1"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обласного центру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іншого міста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села </a:t>
                      </a:r>
                      <a:endParaRPr lang="uk-UA" sz="15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</a:tr>
              <a:tr h="71046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Частка неформально зайнятих у загальній чисельності працюючих, усього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57,3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58,9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57,2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56,9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60,9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58,3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71046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неформальна зайнятість у формальному секторі</a:t>
                      </a:r>
                      <a:endParaRPr lang="uk-UA" sz="1600" dirty="0"/>
                    </a:p>
                  </a:txBody>
                  <a:tcPr marL="21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78,8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80,0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83,9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78,5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76,1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79,5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71046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зайнятість у неформальному секторі</a:t>
                      </a:r>
                      <a:endParaRPr lang="uk-UA" sz="1600" dirty="0"/>
                    </a:p>
                  </a:txBody>
                  <a:tcPr marL="21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21,2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20,0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16,1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21,5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23,9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20,5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0795708"/>
      </p:ext>
    </p:extLst>
  </p:cSld>
  <p:clrMapOvr>
    <a:masterClrMapping/>
  </p:clrMapOvr>
  <p:transition spd="med"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2974" y="638354"/>
            <a:ext cx="6469811" cy="779283"/>
          </a:xfrm>
        </p:spPr>
        <p:txBody>
          <a:bodyPr/>
          <a:lstStyle/>
          <a:p>
            <a:r>
              <a:rPr lang="uk-UA" sz="2400" dirty="0" smtClean="0">
                <a:solidFill>
                  <a:srgbClr val="0070C0"/>
                </a:solidFill>
              </a:rPr>
              <a:t>Тривалість робочого тижня молоді, за рівнем освіти, 2015, %</a:t>
            </a:r>
            <a:endParaRPr lang="uk-UA" sz="2400" dirty="0">
              <a:solidFill>
                <a:srgbClr val="0070C0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4925739"/>
              </p:ext>
            </p:extLst>
          </p:nvPr>
        </p:nvGraphicFramePr>
        <p:xfrm>
          <a:off x="457199" y="1600200"/>
          <a:ext cx="8497019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71545046"/>
      </p:ext>
    </p:extLst>
  </p:cSld>
  <p:clrMapOvr>
    <a:masterClrMapping/>
  </p:clrMapOvr>
  <p:transition spd="med">
    <p:split orient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0517" y="613316"/>
            <a:ext cx="6813396" cy="804321"/>
          </a:xfrm>
        </p:spPr>
        <p:txBody>
          <a:bodyPr/>
          <a:lstStyle/>
          <a:p>
            <a:r>
              <a:rPr lang="uk-UA" sz="2000" dirty="0" smtClean="0">
                <a:solidFill>
                  <a:srgbClr val="0070C0"/>
                </a:solidFill>
              </a:rPr>
              <a:t>Розподіл зайнятої молоді за освітою та тривалістю пошуку роботи, 2015, %</a:t>
            </a:r>
            <a:endParaRPr lang="uk-UA" sz="2000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6566872"/>
              </p:ext>
            </p:extLst>
          </p:nvPr>
        </p:nvGraphicFramePr>
        <p:xfrm>
          <a:off x="111511" y="1600200"/>
          <a:ext cx="8686801" cy="39133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32797"/>
                <a:gridCol w="1657175"/>
                <a:gridCol w="1248937"/>
                <a:gridCol w="2286000"/>
                <a:gridCol w="1761892"/>
              </a:tblGrid>
              <a:tr h="819615">
                <a:tc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До 1 місяця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1-3 місяці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3-12 місяців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Понад рік</a:t>
                      </a:r>
                      <a:endParaRPr lang="uk-UA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Базова середня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31,6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12,6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55,7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0,0</a:t>
                      </a:r>
                      <a:endParaRPr lang="uk-UA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Повна середня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5,3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19,5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15,1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12,1</a:t>
                      </a:r>
                      <a:endParaRPr lang="uk-UA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Професійно-технічна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43,9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27,5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23,1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5,4</a:t>
                      </a:r>
                      <a:endParaRPr lang="uk-UA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Неповна та базова вища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52,8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23,7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18,8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4,8</a:t>
                      </a:r>
                      <a:endParaRPr lang="uk-UA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Повна вища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44,6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25,3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24,2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5,8</a:t>
                      </a:r>
                      <a:endParaRPr lang="uk-UA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Післядипломна, аспірантура, докторантура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57,6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18,1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19,6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4,7</a:t>
                      </a:r>
                      <a:endParaRPr lang="uk-UA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4180203"/>
      </p:ext>
    </p:extLst>
  </p:cSld>
  <p:clrMapOvr>
    <a:masterClrMapping/>
  </p:clrMapOvr>
  <p:transition spd="med">
    <p:split orient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59916"/>
            <a:ext cx="8229600" cy="1143000"/>
          </a:xfrm>
        </p:spPr>
        <p:txBody>
          <a:bodyPr/>
          <a:lstStyle/>
          <a:p>
            <a:r>
              <a:rPr lang="uk-UA" sz="3200" dirty="0" smtClean="0">
                <a:solidFill>
                  <a:srgbClr val="0070C0"/>
                </a:solidFill>
              </a:rPr>
              <a:t>Освіта і доходи</a:t>
            </a:r>
            <a:endParaRPr lang="uk-UA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462692"/>
      </p:ext>
    </p:extLst>
  </p:cSld>
  <p:clrMapOvr>
    <a:masterClrMapping/>
  </p:clrMapOvr>
  <p:transition spd="med">
    <p:split orient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1434" y="569342"/>
            <a:ext cx="6694098" cy="848295"/>
          </a:xfrm>
        </p:spPr>
        <p:txBody>
          <a:bodyPr/>
          <a:lstStyle/>
          <a:p>
            <a:r>
              <a:rPr lang="uk-UA" sz="2000" dirty="0" smtClean="0">
                <a:solidFill>
                  <a:srgbClr val="0070C0"/>
                </a:solidFill>
              </a:rPr>
              <a:t>Співвідношення середньої зарплати молоді із середньою по Україні, 2015, %</a:t>
            </a:r>
            <a:endParaRPr lang="uk-UA" sz="2000" dirty="0">
              <a:solidFill>
                <a:srgbClr val="0070C0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0633254"/>
              </p:ext>
            </p:extLst>
          </p:nvPr>
        </p:nvGraphicFramePr>
        <p:xfrm>
          <a:off x="543465" y="1289649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Прямоугольник 7"/>
          <p:cNvSpPr/>
          <p:nvPr/>
        </p:nvSpPr>
        <p:spPr bwMode="auto">
          <a:xfrm>
            <a:off x="3312542" y="5969480"/>
            <a:ext cx="5710687" cy="707366"/>
          </a:xfrm>
          <a:prstGeom prst="rect">
            <a:avLst/>
          </a:prstGeom>
          <a:ln>
            <a:headEnd type="none" w="sm" len="sm"/>
            <a:tailEnd type="none" w="sm" len="sm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MS PGothic" charset="0"/>
                <a:cs typeface="MS PGothic" charset="0"/>
              </a:rPr>
              <a:t>В середньому зарплата молоді становить 69,2% середнього по Україні рівня</a:t>
            </a:r>
            <a:endParaRPr kumimoji="0" lang="uk-U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382507"/>
      </p:ext>
    </p:extLst>
  </p:cSld>
  <p:clrMapOvr>
    <a:masterClrMapping/>
  </p:clrMapOvr>
  <p:transition spd="med">
    <p:split orient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8687" y="534837"/>
            <a:ext cx="6573328" cy="892519"/>
          </a:xfrm>
        </p:spPr>
        <p:txBody>
          <a:bodyPr/>
          <a:lstStyle/>
          <a:p>
            <a:r>
              <a:rPr lang="uk-UA" sz="2000" dirty="0" smtClean="0">
                <a:solidFill>
                  <a:srgbClr val="0070C0"/>
                </a:solidFill>
              </a:rPr>
              <a:t>Розподіл працюючої молоді за основним джерелом доходів, 2015, %</a:t>
            </a:r>
            <a:endParaRPr lang="uk-UA" sz="2000" dirty="0">
              <a:solidFill>
                <a:srgbClr val="0070C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9285681"/>
              </p:ext>
            </p:extLst>
          </p:nvPr>
        </p:nvGraphicFramePr>
        <p:xfrm>
          <a:off x="167264" y="1600200"/>
          <a:ext cx="8697956" cy="51944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75936"/>
                <a:gridCol w="858644"/>
                <a:gridCol w="1271239"/>
                <a:gridCol w="1349297"/>
                <a:gridCol w="1315844"/>
                <a:gridCol w="1326996"/>
              </a:tblGrid>
              <a:tr h="373566">
                <a:tc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Зарплата</a:t>
                      </a:r>
                      <a:endParaRPr lang="uk-UA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Випадкові доходи </a:t>
                      </a:r>
                      <a:endParaRPr lang="uk-UA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Допомога </a:t>
                      </a:r>
                      <a:endParaRPr lang="uk-UA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uk-UA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власна 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подружжя</a:t>
                      </a:r>
                      <a:endParaRPr lang="uk-UA" sz="1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від родичів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соціальна</a:t>
                      </a:r>
                      <a:endParaRPr lang="uk-UA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Базова середня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29,6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17,9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15,7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29,2</a:t>
                      </a:r>
                      <a:endParaRPr lang="uk-UA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7,6</a:t>
                      </a:r>
                      <a:endParaRPr lang="uk-UA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Повна середня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37,8</a:t>
                      </a:r>
                      <a:endParaRPr lang="uk-UA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16,5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8,5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19,0</a:t>
                      </a:r>
                      <a:endParaRPr lang="uk-UA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11,0</a:t>
                      </a:r>
                      <a:endParaRPr lang="uk-UA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Професійно-технічна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58,0</a:t>
                      </a:r>
                      <a:endParaRPr lang="uk-UA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dirty="0" smtClean="0">
                          <a:solidFill>
                            <a:srgbClr val="0070C0"/>
                          </a:solidFill>
                        </a:rPr>
                        <a:t>1</a:t>
                      </a:r>
                      <a:r>
                        <a:rPr lang="uk-UA" sz="16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5,6</a:t>
                      </a:r>
                      <a:endParaRPr lang="uk-UA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5,2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13,1</a:t>
                      </a:r>
                      <a:endParaRPr lang="uk-UA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5,9</a:t>
                      </a:r>
                      <a:endParaRPr lang="uk-UA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Базова та неповна вища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59,0</a:t>
                      </a:r>
                      <a:endParaRPr lang="uk-UA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18,0</a:t>
                      </a:r>
                      <a:endParaRPr lang="uk-UA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4,3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12,3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2,9</a:t>
                      </a:r>
                      <a:endParaRPr lang="uk-UA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Повна вища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62,2</a:t>
                      </a:r>
                      <a:endParaRPr lang="uk-UA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18,8</a:t>
                      </a:r>
                      <a:endParaRPr lang="uk-UA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1,6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7,8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5,2</a:t>
                      </a:r>
                      <a:endParaRPr lang="uk-UA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Післядипломна 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58,7</a:t>
                      </a:r>
                      <a:endParaRPr lang="uk-UA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19,0</a:t>
                      </a:r>
                      <a:endParaRPr lang="uk-UA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0,0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12,1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10,2</a:t>
                      </a:r>
                      <a:endParaRPr lang="uk-UA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В середньому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41,3</a:t>
                      </a:r>
                      <a:endParaRPr lang="uk-UA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13,0</a:t>
                      </a:r>
                      <a:endParaRPr lang="uk-UA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3,5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27,9</a:t>
                      </a:r>
                      <a:endParaRPr lang="uk-UA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4,6</a:t>
                      </a:r>
                      <a:endParaRPr lang="uk-UA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Жінки 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31,5</a:t>
                      </a:r>
                      <a:endParaRPr lang="uk-UA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0070C0"/>
                          </a:solidFill>
                        </a:rPr>
                        <a:t>24,0</a:t>
                      </a:r>
                      <a:endParaRPr lang="uk-UA" sz="16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2,2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26,4</a:t>
                      </a:r>
                      <a:endParaRPr lang="uk-UA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7,1</a:t>
                      </a:r>
                      <a:endParaRPr lang="uk-UA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Чоловіки 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50,7</a:t>
                      </a:r>
                      <a:endParaRPr lang="uk-UA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2,5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4,7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29,3</a:t>
                      </a:r>
                      <a:endParaRPr lang="uk-UA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2,2</a:t>
                      </a:r>
                      <a:endParaRPr lang="uk-UA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Обласний центр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44,4</a:t>
                      </a:r>
                      <a:endParaRPr lang="uk-UA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12,8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2,9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27,9</a:t>
                      </a:r>
                      <a:endParaRPr lang="uk-UA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2,3</a:t>
                      </a:r>
                      <a:endParaRPr lang="uk-UA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Інше місто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39,4</a:t>
                      </a:r>
                      <a:endParaRPr lang="uk-UA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15,1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2,6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27,6</a:t>
                      </a:r>
                      <a:endParaRPr lang="uk-UA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5,7</a:t>
                      </a:r>
                      <a:endParaRPr lang="uk-UA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Село 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40,0</a:t>
                      </a:r>
                      <a:endParaRPr lang="uk-UA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11,1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5,1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28,2</a:t>
                      </a:r>
                      <a:endParaRPr lang="uk-UA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5,9</a:t>
                      </a:r>
                      <a:endParaRPr lang="uk-UA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6069156"/>
      </p:ext>
    </p:extLst>
  </p:cSld>
  <p:clrMapOvr>
    <a:masterClrMapping/>
  </p:clrMapOvr>
  <p:transition spd="med"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3970" y="602166"/>
            <a:ext cx="6858001" cy="815472"/>
          </a:xfrm>
        </p:spPr>
        <p:txBody>
          <a:bodyPr/>
          <a:lstStyle/>
          <a:p>
            <a:r>
              <a:rPr lang="uk-UA" sz="2000" dirty="0" smtClean="0">
                <a:solidFill>
                  <a:srgbClr val="0070C0"/>
                </a:solidFill>
              </a:rPr>
              <a:t>Структура молоді за освітою та використанням фінансових інструментів, 2013/2015, %</a:t>
            </a:r>
            <a:endParaRPr lang="uk-UA" sz="2000" dirty="0">
              <a:solidFill>
                <a:srgbClr val="0070C0"/>
              </a:solidFill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124393"/>
              </p:ext>
            </p:extLst>
          </p:nvPr>
        </p:nvGraphicFramePr>
        <p:xfrm>
          <a:off x="156119" y="1510990"/>
          <a:ext cx="8731403" cy="46433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90326"/>
                <a:gridCol w="1766550"/>
                <a:gridCol w="1215483"/>
                <a:gridCol w="1371600"/>
                <a:gridCol w="1527717"/>
                <a:gridCol w="1159727"/>
              </a:tblGrid>
              <a:tr h="802888">
                <a:tc>
                  <a:txBody>
                    <a:bodyPr/>
                    <a:lstStyle/>
                    <a:p>
                      <a:endParaRPr lang="uk-UA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Не користування 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Кредити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у </a:t>
                      </a:r>
                      <a:r>
                        <a:rPr lang="uk-UA" sz="1500" dirty="0" err="1" smtClean="0"/>
                        <a:t>т.ч</a:t>
                      </a:r>
                      <a:r>
                        <a:rPr lang="uk-UA" sz="1500" dirty="0" smtClean="0"/>
                        <a:t>. споживчі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Заощадження, страхування 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Перекази </a:t>
                      </a:r>
                      <a:endParaRPr lang="uk-UA" sz="15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Базова середня</a:t>
                      </a:r>
                      <a:endParaRPr lang="uk-UA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85,9</a:t>
                      </a:r>
                    </a:p>
                    <a:p>
                      <a:pPr algn="ctr"/>
                      <a:r>
                        <a:rPr lang="uk-UA" sz="1500" dirty="0" smtClean="0"/>
                        <a:t>86,3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14,0</a:t>
                      </a:r>
                    </a:p>
                    <a:p>
                      <a:pPr algn="ctr"/>
                      <a:r>
                        <a:rPr lang="uk-UA" sz="1500" dirty="0" smtClean="0"/>
                        <a:t>11,0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8,3</a:t>
                      </a:r>
                    </a:p>
                    <a:p>
                      <a:pPr algn="ctr"/>
                      <a:r>
                        <a:rPr lang="uk-UA" sz="1500" dirty="0" smtClean="0"/>
                        <a:t>1,9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5,7</a:t>
                      </a:r>
                    </a:p>
                    <a:p>
                      <a:pPr algn="ctr"/>
                      <a:r>
                        <a:rPr lang="uk-UA" sz="1500" dirty="0" smtClean="0"/>
                        <a:t>0,0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2,9</a:t>
                      </a:r>
                    </a:p>
                    <a:p>
                      <a:pPr algn="ctr"/>
                      <a:r>
                        <a:rPr lang="uk-UA" sz="1500" dirty="0" smtClean="0"/>
                        <a:t>0,0</a:t>
                      </a:r>
                      <a:endParaRPr lang="uk-UA" sz="15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Повна середня</a:t>
                      </a:r>
                      <a:endParaRPr lang="uk-UA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74,6</a:t>
                      </a:r>
                    </a:p>
                    <a:p>
                      <a:pPr algn="ctr"/>
                      <a:r>
                        <a:rPr lang="uk-UA" sz="1500" dirty="0" smtClean="0"/>
                        <a:t>84,8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22,3</a:t>
                      </a:r>
                    </a:p>
                    <a:p>
                      <a:pPr algn="ctr"/>
                      <a:r>
                        <a:rPr lang="uk-UA" sz="1500" dirty="0" smtClean="0"/>
                        <a:t>11,3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13,0</a:t>
                      </a:r>
                    </a:p>
                    <a:p>
                      <a:pPr algn="ctr"/>
                      <a:r>
                        <a:rPr lang="uk-UA" sz="1500" dirty="0" smtClean="0"/>
                        <a:t>6,5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5,7</a:t>
                      </a:r>
                    </a:p>
                    <a:p>
                      <a:pPr algn="ctr"/>
                      <a:r>
                        <a:rPr lang="uk-UA" sz="1500" dirty="0" smtClean="0"/>
                        <a:t>1,5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2,1</a:t>
                      </a:r>
                    </a:p>
                    <a:p>
                      <a:pPr algn="ctr"/>
                      <a:r>
                        <a:rPr lang="uk-UA" sz="1500" dirty="0" smtClean="0"/>
                        <a:t>3,1</a:t>
                      </a:r>
                      <a:endParaRPr lang="uk-UA" sz="15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Професійно-технічна</a:t>
                      </a:r>
                      <a:endParaRPr lang="uk-UA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73,5</a:t>
                      </a:r>
                    </a:p>
                    <a:p>
                      <a:pPr algn="ctr"/>
                      <a:r>
                        <a:rPr lang="uk-UA" sz="1500" dirty="0" smtClean="0"/>
                        <a:t>82,5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23,2</a:t>
                      </a:r>
                    </a:p>
                    <a:p>
                      <a:pPr algn="ctr"/>
                      <a:r>
                        <a:rPr lang="uk-UA" sz="1500" dirty="0" smtClean="0"/>
                        <a:t>12,8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17,0</a:t>
                      </a:r>
                    </a:p>
                    <a:p>
                      <a:pPr algn="ctr"/>
                      <a:r>
                        <a:rPr lang="uk-UA" sz="1500" dirty="0" smtClean="0"/>
                        <a:t>7,8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5,0</a:t>
                      </a:r>
                    </a:p>
                    <a:p>
                      <a:pPr algn="ctr"/>
                      <a:r>
                        <a:rPr lang="uk-UA" sz="1500" dirty="0" smtClean="0"/>
                        <a:t>6,0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3,7</a:t>
                      </a:r>
                    </a:p>
                    <a:p>
                      <a:pPr algn="ctr"/>
                      <a:r>
                        <a:rPr lang="uk-UA" sz="1500" dirty="0" smtClean="0"/>
                        <a:t>4,4</a:t>
                      </a:r>
                      <a:endParaRPr lang="uk-UA" sz="15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Базова та неповна вища</a:t>
                      </a:r>
                      <a:endParaRPr lang="uk-UA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70,6</a:t>
                      </a:r>
                    </a:p>
                    <a:p>
                      <a:pPr algn="ctr"/>
                      <a:r>
                        <a:rPr lang="uk-UA" sz="1500" dirty="0" smtClean="0"/>
                        <a:t>74,8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25,4</a:t>
                      </a:r>
                    </a:p>
                    <a:p>
                      <a:pPr algn="ctr"/>
                      <a:r>
                        <a:rPr lang="uk-UA" sz="1500" dirty="0" smtClean="0"/>
                        <a:t>15,8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17,2</a:t>
                      </a:r>
                    </a:p>
                    <a:p>
                      <a:pPr algn="ctr"/>
                      <a:r>
                        <a:rPr lang="uk-UA" sz="1500" dirty="0" smtClean="0"/>
                        <a:t>7,9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6,3</a:t>
                      </a:r>
                    </a:p>
                    <a:p>
                      <a:pPr algn="ctr"/>
                      <a:r>
                        <a:rPr lang="uk-UA" sz="1500" dirty="0" smtClean="0"/>
                        <a:t>5,4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3,1</a:t>
                      </a:r>
                    </a:p>
                    <a:p>
                      <a:pPr algn="ctr"/>
                      <a:r>
                        <a:rPr lang="uk-UA" sz="1500" dirty="0" smtClean="0"/>
                        <a:t>6,1</a:t>
                      </a:r>
                      <a:endParaRPr lang="uk-UA" sz="15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Повна вища</a:t>
                      </a:r>
                      <a:endParaRPr lang="uk-UA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63,2</a:t>
                      </a:r>
                    </a:p>
                    <a:p>
                      <a:pPr algn="ctr"/>
                      <a:r>
                        <a:rPr lang="uk-UA" sz="1500" dirty="0" smtClean="0"/>
                        <a:t>77,6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30,4</a:t>
                      </a:r>
                    </a:p>
                    <a:p>
                      <a:pPr algn="ctr"/>
                      <a:r>
                        <a:rPr lang="uk-UA" sz="1500" dirty="0" smtClean="0"/>
                        <a:t>13,3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16,9</a:t>
                      </a:r>
                    </a:p>
                    <a:p>
                      <a:pPr algn="ctr"/>
                      <a:r>
                        <a:rPr lang="uk-UA" sz="1500" dirty="0" smtClean="0"/>
                        <a:t>8,2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14,0</a:t>
                      </a:r>
                    </a:p>
                    <a:p>
                      <a:pPr algn="ctr"/>
                      <a:r>
                        <a:rPr lang="uk-UA" sz="1500" dirty="0" smtClean="0"/>
                        <a:t>8,3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8,1</a:t>
                      </a:r>
                    </a:p>
                    <a:p>
                      <a:pPr algn="ctr"/>
                      <a:r>
                        <a:rPr lang="uk-UA" sz="1500" dirty="0" smtClean="0"/>
                        <a:t>8,7</a:t>
                      </a:r>
                      <a:endParaRPr lang="uk-UA" sz="15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Післядипломна </a:t>
                      </a:r>
                      <a:endParaRPr lang="uk-UA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66,7</a:t>
                      </a:r>
                    </a:p>
                    <a:p>
                      <a:pPr algn="ctr"/>
                      <a:r>
                        <a:rPr lang="uk-UA" sz="1500" dirty="0" smtClean="0"/>
                        <a:t>72,4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20,0</a:t>
                      </a:r>
                    </a:p>
                    <a:p>
                      <a:pPr algn="ctr"/>
                      <a:r>
                        <a:rPr lang="uk-UA" sz="1500" dirty="0" smtClean="0"/>
                        <a:t>27,7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11,0</a:t>
                      </a:r>
                    </a:p>
                    <a:p>
                      <a:pPr algn="ctr"/>
                      <a:r>
                        <a:rPr lang="uk-UA" sz="1500" dirty="0" smtClean="0"/>
                        <a:t>7,9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12,9</a:t>
                      </a:r>
                    </a:p>
                    <a:p>
                      <a:pPr algn="ctr"/>
                      <a:r>
                        <a:rPr lang="uk-UA" sz="1500" dirty="0" smtClean="0"/>
                        <a:t>0,0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12,1</a:t>
                      </a:r>
                    </a:p>
                    <a:p>
                      <a:pPr algn="ctr"/>
                      <a:r>
                        <a:rPr lang="uk-UA" sz="1500" dirty="0" smtClean="0"/>
                        <a:t>0,0</a:t>
                      </a:r>
                      <a:endParaRPr lang="uk-UA" sz="15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В середньому</a:t>
                      </a:r>
                      <a:endParaRPr lang="uk-UA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69,5</a:t>
                      </a:r>
                    </a:p>
                    <a:p>
                      <a:pPr algn="ctr"/>
                      <a:r>
                        <a:rPr lang="uk-UA" sz="1500" dirty="0" smtClean="0"/>
                        <a:t>79,3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25,3</a:t>
                      </a:r>
                    </a:p>
                    <a:p>
                      <a:pPr algn="ctr"/>
                      <a:r>
                        <a:rPr lang="uk-UA" sz="1500" dirty="0" smtClean="0"/>
                        <a:t>13,5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16,3</a:t>
                      </a:r>
                    </a:p>
                    <a:p>
                      <a:pPr algn="ctr"/>
                      <a:r>
                        <a:rPr lang="uk-UA" sz="1500" dirty="0" smtClean="0"/>
                        <a:t>7,7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8,7</a:t>
                      </a:r>
                    </a:p>
                    <a:p>
                      <a:pPr algn="ctr"/>
                      <a:r>
                        <a:rPr lang="uk-UA" sz="1500" dirty="0" smtClean="0"/>
                        <a:t>6,1</a:t>
                      </a:r>
                      <a:endParaRPr lang="uk-UA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500" dirty="0" smtClean="0"/>
                        <a:t>5,1</a:t>
                      </a:r>
                    </a:p>
                    <a:p>
                      <a:pPr algn="ctr"/>
                      <a:r>
                        <a:rPr lang="uk-UA" sz="1500" dirty="0" smtClean="0"/>
                        <a:t>6,1</a:t>
                      </a:r>
                      <a:endParaRPr lang="uk-UA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3663019"/>
      </p:ext>
    </p:extLst>
  </p:cSld>
  <p:clrMapOvr>
    <a:masterClrMapping/>
  </p:clrMapOvr>
  <p:transition spd="med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620" y="2660999"/>
            <a:ext cx="8229600" cy="1143000"/>
          </a:xfrm>
        </p:spPr>
        <p:txBody>
          <a:bodyPr/>
          <a:lstStyle/>
          <a:p>
            <a:r>
              <a:rPr lang="uk-UA" sz="3200" dirty="0" smtClean="0">
                <a:solidFill>
                  <a:srgbClr val="0070C0"/>
                </a:solidFill>
              </a:rPr>
              <a:t>Загальні характеристики рівня освіченості української молоді</a:t>
            </a:r>
            <a:endParaRPr lang="uk-UA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109429"/>
      </p:ext>
    </p:extLst>
  </p:cSld>
  <p:clrMapOvr>
    <a:masterClrMapping/>
  </p:clrMapOvr>
  <p:transition spd="med">
    <p:split orient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747" y="2683301"/>
            <a:ext cx="8229600" cy="1143000"/>
          </a:xfrm>
        </p:spPr>
        <p:txBody>
          <a:bodyPr/>
          <a:lstStyle/>
          <a:p>
            <a:r>
              <a:rPr lang="uk-UA" sz="3200" dirty="0" smtClean="0">
                <a:solidFill>
                  <a:srgbClr val="0070C0"/>
                </a:solidFill>
              </a:rPr>
              <a:t>Освіта і життєві цілі</a:t>
            </a:r>
            <a:endParaRPr lang="uk-UA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741072"/>
      </p:ext>
    </p:extLst>
  </p:cSld>
  <p:clrMapOvr>
    <a:masterClrMapping/>
  </p:clrMapOvr>
  <p:transition spd="med">
    <p:split orient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8687" y="534837"/>
            <a:ext cx="6573328" cy="892519"/>
          </a:xfrm>
        </p:spPr>
        <p:txBody>
          <a:bodyPr/>
          <a:lstStyle/>
          <a:p>
            <a:r>
              <a:rPr lang="uk-UA" sz="2000" dirty="0" smtClean="0">
                <a:solidFill>
                  <a:srgbClr val="0070C0"/>
                </a:solidFill>
              </a:rPr>
              <a:t>Розподіл молоді, яка навчається, за життєвими цілями та рівнем освіти, що здобувають, 2015, %</a:t>
            </a:r>
            <a:endParaRPr lang="uk-UA" sz="2000" dirty="0">
              <a:solidFill>
                <a:srgbClr val="0070C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5707351"/>
              </p:ext>
            </p:extLst>
          </p:nvPr>
        </p:nvGraphicFramePr>
        <p:xfrm>
          <a:off x="167264" y="1600200"/>
          <a:ext cx="7893477" cy="45791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31331"/>
                <a:gridCol w="893691"/>
                <a:gridCol w="893691"/>
                <a:gridCol w="893691"/>
                <a:gridCol w="893691"/>
                <a:gridCol w="893691"/>
                <a:gridCol w="893691"/>
              </a:tblGrid>
              <a:tr h="1566746">
                <a:tc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Кар’єра</a:t>
                      </a:r>
                      <a:endParaRPr lang="uk-UA" sz="16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Багато грошей</a:t>
                      </a:r>
                      <a:endParaRPr lang="uk-UA" sz="16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Покращання життя громади</a:t>
                      </a:r>
                      <a:endParaRPr lang="uk-UA" sz="16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Комфортне життя без напруження</a:t>
                      </a:r>
                      <a:endParaRPr lang="uk-UA" sz="16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Гідний рівень життя родини</a:t>
                      </a:r>
                      <a:endParaRPr lang="uk-UA" sz="16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Відсутність чіткого визначення</a:t>
                      </a:r>
                      <a:endParaRPr lang="uk-UA" sz="1600" dirty="0"/>
                    </a:p>
                  </a:txBody>
                  <a:tcPr vert="vert27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Базова середня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31,1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12,9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2,1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18,5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0070C0"/>
                          </a:solidFill>
                        </a:rPr>
                        <a:t>25,7</a:t>
                      </a:r>
                      <a:endParaRPr lang="uk-UA" sz="16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9,7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Повна середня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33,1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10,4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10,5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18,8</a:t>
                      </a:r>
                      <a:endParaRPr lang="uk-UA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0070C0"/>
                          </a:solidFill>
                        </a:rPr>
                        <a:t>21,2</a:t>
                      </a:r>
                      <a:endParaRPr lang="uk-UA" sz="16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4,9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Професійно-технічна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27,1</a:t>
                      </a:r>
                      <a:endParaRPr lang="uk-UA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8,2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1,5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21,2</a:t>
                      </a:r>
                      <a:endParaRPr lang="uk-UA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38,7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3,3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Вища за І-ІІ рівнем акредитації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34,9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5,9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5,9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20,5</a:t>
                      </a:r>
                      <a:endParaRPr lang="uk-UA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0070C0"/>
                          </a:solidFill>
                        </a:rPr>
                        <a:t>29,1</a:t>
                      </a:r>
                      <a:endParaRPr lang="uk-UA" sz="16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1,8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Вища за ІІІ-І</a:t>
                      </a:r>
                      <a:r>
                        <a:rPr lang="en-US" sz="1600" dirty="0" smtClean="0"/>
                        <a:t>V</a:t>
                      </a:r>
                      <a:r>
                        <a:rPr lang="uk-UA" sz="1600" dirty="0" smtClean="0"/>
                        <a:t> рівнем акредитації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32,7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6,3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7,2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20,8</a:t>
                      </a:r>
                      <a:endParaRPr lang="uk-UA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0070C0"/>
                          </a:solidFill>
                        </a:rPr>
                        <a:t>27,5</a:t>
                      </a:r>
                      <a:endParaRPr lang="uk-UA" sz="16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4,3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Післядипломна 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33,0</a:t>
                      </a:r>
                      <a:endParaRPr lang="uk-UA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0,0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10,7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20,5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35,8</a:t>
                      </a:r>
                      <a:endParaRPr lang="uk-UA" sz="16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0,0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В середньому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32,0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7,9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6,5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20,2</a:t>
                      </a:r>
                      <a:endParaRPr lang="uk-UA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28,2</a:t>
                      </a:r>
                      <a:endParaRPr lang="uk-UA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4,3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6551163"/>
      </p:ext>
    </p:extLst>
  </p:cSld>
  <p:clrMapOvr>
    <a:masterClrMapping/>
  </p:clrMapOvr>
  <p:transition spd="med">
    <p:split orient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8687" y="534837"/>
            <a:ext cx="6573328" cy="892519"/>
          </a:xfrm>
        </p:spPr>
        <p:txBody>
          <a:bodyPr/>
          <a:lstStyle/>
          <a:p>
            <a:r>
              <a:rPr lang="uk-UA" sz="2000" dirty="0" smtClean="0">
                <a:solidFill>
                  <a:srgbClr val="0070C0"/>
                </a:solidFill>
              </a:rPr>
              <a:t>Розподіл молоді за життєвими цілями та рівнем набутої освіти, 2015, %</a:t>
            </a:r>
            <a:endParaRPr lang="uk-UA" sz="2000" dirty="0">
              <a:solidFill>
                <a:srgbClr val="0070C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4168099"/>
              </p:ext>
            </p:extLst>
          </p:nvPr>
        </p:nvGraphicFramePr>
        <p:xfrm>
          <a:off x="167264" y="1600200"/>
          <a:ext cx="8787168" cy="41626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31331"/>
                <a:gridCol w="893691"/>
                <a:gridCol w="893691"/>
                <a:gridCol w="893691"/>
                <a:gridCol w="893691"/>
                <a:gridCol w="893691"/>
                <a:gridCol w="893691"/>
                <a:gridCol w="893691"/>
              </a:tblGrid>
              <a:tr h="1566746">
                <a:tc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Кар’єра</a:t>
                      </a:r>
                      <a:endParaRPr lang="uk-UA" sz="16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Багато грошей</a:t>
                      </a:r>
                      <a:endParaRPr lang="uk-UA" sz="16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Покращання життя громади</a:t>
                      </a:r>
                      <a:endParaRPr lang="uk-UA" sz="16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Комфортне життя без напруження</a:t>
                      </a:r>
                      <a:endParaRPr lang="uk-UA" sz="16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Гідний рівень життя родини</a:t>
                      </a:r>
                      <a:endParaRPr lang="uk-UA" sz="16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Відсутність чіткого визначення</a:t>
                      </a:r>
                      <a:endParaRPr lang="uk-UA" sz="16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інше</a:t>
                      </a:r>
                      <a:endParaRPr lang="uk-UA" sz="1600" dirty="0"/>
                    </a:p>
                  </a:txBody>
                  <a:tcPr vert="vert27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Базова середня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5,6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14,4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0,0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7,4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55,9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16,8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0,0</a:t>
                      </a:r>
                      <a:endParaRPr lang="uk-UA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Повна середня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4,1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14,7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1,3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19,0</a:t>
                      </a:r>
                      <a:endParaRPr lang="uk-UA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45,8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9,8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5,2</a:t>
                      </a:r>
                      <a:endParaRPr lang="uk-UA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Професійно-технічна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4,2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9,1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0,8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23,6</a:t>
                      </a:r>
                      <a:endParaRPr lang="uk-UA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55,9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5,1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1,2</a:t>
                      </a:r>
                      <a:endParaRPr lang="uk-UA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Базова та неповна вища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12,8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9,0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3,4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25,3</a:t>
                      </a:r>
                      <a:endParaRPr lang="uk-UA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45,1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3,5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0,9</a:t>
                      </a:r>
                      <a:endParaRPr lang="uk-UA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Повна вища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15,3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6,1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3,4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uk-UA" sz="16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23,4</a:t>
                      </a:r>
                      <a:endParaRPr lang="uk-UA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48,9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2,0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0,9</a:t>
                      </a:r>
                      <a:endParaRPr lang="uk-UA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Післядипломна 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0070C0"/>
                          </a:solidFill>
                        </a:rPr>
                        <a:t>23,7</a:t>
                      </a:r>
                      <a:endParaRPr lang="uk-UA" sz="16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8,9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6,9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19,1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41,4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0,0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0,0</a:t>
                      </a:r>
                      <a:endParaRPr lang="uk-UA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В середньому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10,3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8,6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2,4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23,1</a:t>
                      </a:r>
                      <a:endParaRPr lang="uk-UA" sz="1600" b="1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50,0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4,2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1,4</a:t>
                      </a:r>
                      <a:endParaRPr lang="uk-UA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9105592"/>
      </p:ext>
    </p:extLst>
  </p:cSld>
  <p:clrMapOvr>
    <a:masterClrMapping/>
  </p:clrMapOvr>
  <p:transition spd="med">
    <p:split orient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06498" y="2520176"/>
            <a:ext cx="5876692" cy="869795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Враження молоді про освіту</a:t>
            </a:r>
            <a:endParaRPr lang="uk-UA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806939"/>
      </p:ext>
    </p:extLst>
  </p:cSld>
  <p:clrMapOvr>
    <a:masterClrMapping/>
  </p:clrMapOvr>
  <p:transition spd="med">
    <p:split orient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2422" y="569342"/>
            <a:ext cx="6866627" cy="848295"/>
          </a:xfrm>
        </p:spPr>
        <p:txBody>
          <a:bodyPr/>
          <a:lstStyle/>
          <a:p>
            <a:r>
              <a:rPr lang="uk-UA" sz="2000" dirty="0" smtClean="0">
                <a:solidFill>
                  <a:srgbClr val="0070C0"/>
                </a:solidFill>
              </a:rPr>
              <a:t>Розподіл молоді за видами впливу на вибір професії, 2015, %</a:t>
            </a:r>
            <a:endParaRPr lang="uk-UA" sz="2000" dirty="0">
              <a:solidFill>
                <a:srgbClr val="0070C0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6758286"/>
              </p:ext>
            </p:extLst>
          </p:nvPr>
        </p:nvGraphicFramePr>
        <p:xfrm>
          <a:off x="526212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24163241"/>
      </p:ext>
    </p:extLst>
  </p:cSld>
  <p:clrMapOvr>
    <a:masterClrMapping/>
  </p:clrMapOvr>
  <p:transition spd="med">
    <p:split orient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180" y="534838"/>
            <a:ext cx="6728605" cy="882800"/>
          </a:xfrm>
        </p:spPr>
        <p:txBody>
          <a:bodyPr/>
          <a:lstStyle/>
          <a:p>
            <a:r>
              <a:rPr lang="uk-UA" sz="2000" dirty="0" smtClean="0">
                <a:solidFill>
                  <a:srgbClr val="0070C0"/>
                </a:solidFill>
              </a:rPr>
              <a:t>Розподіл молоді, напрям підготовки якої не відповідає її бажанням, за причинами невідповідності, 2015, %</a:t>
            </a:r>
            <a:endParaRPr lang="uk-UA" sz="2000" dirty="0">
              <a:solidFill>
                <a:srgbClr val="0070C0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751285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72545854"/>
      </p:ext>
    </p:extLst>
  </p:cSld>
  <p:clrMapOvr>
    <a:masterClrMapping/>
  </p:clrMapOvr>
  <p:transition spd="med">
    <p:split orient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1668" y="669072"/>
            <a:ext cx="6891454" cy="1182029"/>
          </a:xfrm>
        </p:spPr>
        <p:txBody>
          <a:bodyPr/>
          <a:lstStyle/>
          <a:p>
            <a:r>
              <a:rPr lang="uk-UA" sz="2400" dirty="0" smtClean="0">
                <a:solidFill>
                  <a:srgbClr val="0070C0"/>
                </a:solidFill>
              </a:rPr>
              <a:t>Оцінка зайнятою молоддю набутої освіти, %</a:t>
            </a:r>
            <a:endParaRPr lang="uk-UA" sz="2400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3725210"/>
              </p:ext>
            </p:extLst>
          </p:nvPr>
        </p:nvGraphicFramePr>
        <p:xfrm>
          <a:off x="457200" y="2029522"/>
          <a:ext cx="8497228" cy="316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55675"/>
                <a:gridCol w="1380227"/>
                <a:gridCol w="1242204"/>
                <a:gridCol w="1426304"/>
                <a:gridCol w="1092818"/>
              </a:tblGrid>
              <a:tr h="361764">
                <a:tc>
                  <a:txBody>
                    <a:bodyPr/>
                    <a:lstStyle/>
                    <a:p>
                      <a:endParaRPr lang="uk-UA" sz="20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Задоволення </a:t>
                      </a:r>
                      <a:endParaRPr lang="uk-UA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Незадоволення </a:t>
                      </a:r>
                      <a:endParaRPr lang="uk-UA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</a:tr>
              <a:tr h="361764">
                <a:tc>
                  <a:txBody>
                    <a:bodyPr/>
                    <a:lstStyle/>
                    <a:p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Сильне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Помірне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Помірне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Сильне</a:t>
                      </a:r>
                      <a:endParaRPr lang="uk-UA" sz="2000" dirty="0"/>
                    </a:p>
                  </a:txBody>
                  <a:tcPr/>
                </a:tc>
              </a:tr>
              <a:tr h="361764"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Базова середня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20,8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62,6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16,6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0,0</a:t>
                      </a:r>
                      <a:endParaRPr lang="uk-UA" sz="2000" dirty="0"/>
                    </a:p>
                  </a:txBody>
                  <a:tcPr/>
                </a:tc>
              </a:tr>
              <a:tr h="361764"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Повна середня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17,1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61,8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21,1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0,0</a:t>
                      </a:r>
                      <a:endParaRPr lang="uk-UA" sz="2000" dirty="0"/>
                    </a:p>
                  </a:txBody>
                  <a:tcPr/>
                </a:tc>
              </a:tr>
              <a:tr h="361764"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Професійно-технічна 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17,0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66,2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15,3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1,5</a:t>
                      </a:r>
                      <a:endParaRPr lang="uk-UA" sz="2000" dirty="0"/>
                    </a:p>
                  </a:txBody>
                  <a:tcPr/>
                </a:tc>
              </a:tr>
              <a:tr h="361764"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Базова та неповна вища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13,4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73,6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11,8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1,2</a:t>
                      </a:r>
                      <a:endParaRPr lang="uk-UA" sz="2000" dirty="0"/>
                    </a:p>
                  </a:txBody>
                  <a:tcPr/>
                </a:tc>
              </a:tr>
              <a:tr h="361764"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Повна вища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21,6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66,9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9,7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1,7</a:t>
                      </a:r>
                      <a:endParaRPr lang="uk-UA" sz="2000" dirty="0"/>
                    </a:p>
                  </a:txBody>
                  <a:tcPr/>
                </a:tc>
              </a:tr>
              <a:tr h="361764">
                <a:tc>
                  <a:txBody>
                    <a:bodyPr/>
                    <a:lstStyle/>
                    <a:p>
                      <a:r>
                        <a:rPr lang="uk-UA" sz="2000" dirty="0" smtClean="0"/>
                        <a:t>Післядипломна 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0,0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80,1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19,9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0,0</a:t>
                      </a:r>
                      <a:endParaRPr lang="uk-UA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3772447"/>
      </p:ext>
    </p:extLst>
  </p:cSld>
  <p:clrMapOvr>
    <a:masterClrMapping/>
  </p:clrMapOvr>
  <p:transition spd="med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9862"/>
            <a:ext cx="8229600" cy="837775"/>
          </a:xfrm>
        </p:spPr>
        <p:txBody>
          <a:bodyPr/>
          <a:lstStyle/>
          <a:p>
            <a:r>
              <a:rPr lang="uk-UA" sz="2000" dirty="0" smtClean="0">
                <a:solidFill>
                  <a:srgbClr val="0070C0"/>
                </a:solidFill>
              </a:rPr>
              <a:t>Розподіл молоді за набутим рівнем освіти, 2015, %</a:t>
            </a:r>
            <a:endParaRPr lang="uk-UA" sz="2000" dirty="0">
              <a:solidFill>
                <a:srgbClr val="0070C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884162"/>
              </p:ext>
            </p:extLst>
          </p:nvPr>
        </p:nvGraphicFramePr>
        <p:xfrm>
          <a:off x="457200" y="1600200"/>
          <a:ext cx="8497229" cy="43842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76293"/>
                <a:gridCol w="780585"/>
                <a:gridCol w="925551"/>
                <a:gridCol w="1070517"/>
                <a:gridCol w="858644"/>
                <a:gridCol w="836342"/>
                <a:gridCol w="1349297"/>
              </a:tblGrid>
              <a:tr h="356840">
                <a:tc rowSpan="2"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Жінки</a:t>
                      </a:r>
                      <a:endParaRPr lang="uk-UA" sz="14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Чоловіки</a:t>
                      </a:r>
                      <a:endParaRPr lang="uk-UA" sz="14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Мешканці </a:t>
                      </a:r>
                      <a:endParaRPr lang="uk-UA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В середньому</a:t>
                      </a:r>
                      <a:endParaRPr lang="uk-UA" sz="1400" dirty="0"/>
                    </a:p>
                  </a:txBody>
                  <a:tcPr anchor="ctr"/>
                </a:tc>
              </a:tr>
              <a:tr h="552698">
                <a:tc vMerge="1"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обласного центру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іншого міста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села </a:t>
                      </a:r>
                      <a:endParaRPr lang="uk-UA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Базова середня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1,1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2,2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0,7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0,8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3,6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1,7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Повна середня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8,8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10,4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8,2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9,4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11,3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9,6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Професійно-технічна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23,8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35,8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27,6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31,9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30,3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29,9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Базова та неповна вища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20,7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19,3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17,6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20,3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21,8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19,9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7912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/>
                        <a:t>Повна вища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43,7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31,6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43,9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37,0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31,7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37,5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57912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/>
                        <a:t>Післядипломна 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1,7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0,8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2,0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0,6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1,3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1,2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2017773"/>
      </p:ext>
    </p:extLst>
  </p:cSld>
  <p:clrMapOvr>
    <a:masterClrMapping/>
  </p:clrMapOvr>
  <p:transition spd="med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1434" y="500332"/>
            <a:ext cx="6745857" cy="917306"/>
          </a:xfrm>
        </p:spPr>
        <p:txBody>
          <a:bodyPr/>
          <a:lstStyle/>
          <a:p>
            <a:r>
              <a:rPr lang="uk-UA" sz="2000" dirty="0" smtClean="0">
                <a:solidFill>
                  <a:srgbClr val="0070C0"/>
                </a:solidFill>
              </a:rPr>
              <a:t>Розподіл молоді за набутим рівнем освіти і рівнем добробуту родини, 2015, %</a:t>
            </a:r>
            <a:endParaRPr lang="uk-UA" sz="2000" dirty="0">
              <a:solidFill>
                <a:srgbClr val="0070C0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4345333"/>
              </p:ext>
            </p:extLst>
          </p:nvPr>
        </p:nvGraphicFramePr>
        <p:xfrm>
          <a:off x="457200" y="1600200"/>
          <a:ext cx="8514272" cy="5093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0172016"/>
      </p:ext>
    </p:extLst>
  </p:cSld>
  <p:clrMapOvr>
    <a:masterClrMapping/>
  </p:clrMapOvr>
  <p:transition spd="med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181" y="603848"/>
            <a:ext cx="6883880" cy="813789"/>
          </a:xfrm>
        </p:spPr>
        <p:txBody>
          <a:bodyPr/>
          <a:lstStyle/>
          <a:p>
            <a:r>
              <a:rPr lang="uk-UA" sz="2000" dirty="0" smtClean="0">
                <a:solidFill>
                  <a:srgbClr val="0070C0"/>
                </a:solidFill>
              </a:rPr>
              <a:t>Розподіл молоді, яка навчається, за набутим та бажаним рівнем освіти, 2015, %</a:t>
            </a:r>
            <a:endParaRPr lang="uk-UA" sz="2000" dirty="0">
              <a:solidFill>
                <a:srgbClr val="0070C0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098635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830108"/>
      </p:ext>
    </p:extLst>
  </p:cSld>
  <p:clrMapOvr>
    <a:masterClrMapping/>
  </p:clrMapOvr>
  <p:transition spd="med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9366" y="657922"/>
            <a:ext cx="6813395" cy="759716"/>
          </a:xfrm>
        </p:spPr>
        <p:txBody>
          <a:bodyPr/>
          <a:lstStyle/>
          <a:p>
            <a:r>
              <a:rPr lang="uk-UA" sz="2000" dirty="0" smtClean="0">
                <a:solidFill>
                  <a:srgbClr val="0070C0"/>
                </a:solidFill>
              </a:rPr>
              <a:t>Причини відмови від вибору професійно-технічної освіти (кілька варіантів відповідей), 2015, %</a:t>
            </a:r>
            <a:endParaRPr lang="uk-UA" sz="2000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005018"/>
              </p:ext>
            </p:extLst>
          </p:nvPr>
        </p:nvGraphicFramePr>
        <p:xfrm>
          <a:off x="457200" y="2007219"/>
          <a:ext cx="8497229" cy="43842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76293"/>
                <a:gridCol w="780585"/>
                <a:gridCol w="925551"/>
                <a:gridCol w="1070517"/>
                <a:gridCol w="858644"/>
                <a:gridCol w="836342"/>
                <a:gridCol w="1349297"/>
              </a:tblGrid>
              <a:tr h="356840">
                <a:tc rowSpan="2"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Жінки</a:t>
                      </a:r>
                      <a:endParaRPr lang="uk-UA" sz="14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Чоловіки</a:t>
                      </a:r>
                      <a:endParaRPr lang="uk-UA" sz="14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Мешканці </a:t>
                      </a:r>
                      <a:endParaRPr lang="uk-UA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В середньому</a:t>
                      </a:r>
                      <a:endParaRPr lang="uk-UA" sz="1400" dirty="0"/>
                    </a:p>
                  </a:txBody>
                  <a:tcPr anchor="ctr"/>
                </a:tc>
              </a:tr>
              <a:tr h="552698">
                <a:tc vMerge="1"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обласного центру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іншого міста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села </a:t>
                      </a:r>
                      <a:endParaRPr lang="uk-UA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uk-UA" sz="1600" dirty="0" err="1" smtClean="0"/>
                        <a:t>Непрестижність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12,7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10,6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15,2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7,3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12,0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11,7</a:t>
                      </a:r>
                      <a:endParaRPr lang="uk-UA" sz="1600" dirty="0"/>
                    </a:p>
                  </a:txBody>
                  <a:tcPr anchor="ctr"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Несхвалення родини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16,3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12,7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18,2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12,8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11,7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14,7</a:t>
                      </a:r>
                      <a:endParaRPr lang="uk-UA" sz="1600" dirty="0"/>
                    </a:p>
                  </a:txBody>
                  <a:tcPr anchor="ctr"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Вищий соціальний статус осіб із вищою освітою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24,5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26,0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25,7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23,3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26,9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25,2</a:t>
                      </a:r>
                      <a:endParaRPr lang="uk-UA" sz="1600" dirty="0"/>
                    </a:p>
                  </a:txBody>
                  <a:tcPr anchor="ctr"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Бажана робота потребує вищої освіти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49,7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46,4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47,9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51,9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43,8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FF0000"/>
                          </a:solidFill>
                        </a:rPr>
                        <a:t>48,2</a:t>
                      </a:r>
                      <a:endParaRPr lang="uk-UA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57912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/>
                        <a:t>Вищі заробітки осіб із вищою освітою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0070C0"/>
                          </a:solidFill>
                        </a:rPr>
                        <a:t>42,1</a:t>
                      </a:r>
                      <a:endParaRPr lang="uk-UA" sz="16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0070C0"/>
                          </a:solidFill>
                        </a:rPr>
                        <a:t>42,9</a:t>
                      </a:r>
                      <a:endParaRPr lang="uk-UA" sz="16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0070C0"/>
                          </a:solidFill>
                        </a:rPr>
                        <a:t>41,0</a:t>
                      </a:r>
                      <a:endParaRPr lang="uk-UA" sz="16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0070C0"/>
                          </a:solidFill>
                        </a:rPr>
                        <a:t>44,6</a:t>
                      </a:r>
                      <a:endParaRPr lang="uk-UA" sz="16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0070C0"/>
                          </a:solidFill>
                        </a:rPr>
                        <a:t>41,9</a:t>
                      </a:r>
                      <a:endParaRPr lang="uk-UA" sz="16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>
                          <a:solidFill>
                            <a:srgbClr val="0070C0"/>
                          </a:solidFill>
                        </a:rPr>
                        <a:t>42,5</a:t>
                      </a:r>
                      <a:endParaRPr lang="uk-UA" sz="16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</a:tr>
              <a:tr h="57912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/>
                        <a:t>Інше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0,6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1,0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0,2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1,6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0,5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0,8</a:t>
                      </a:r>
                      <a:endParaRPr lang="uk-UA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4190631"/>
      </p:ext>
    </p:extLst>
  </p:cSld>
  <p:clrMapOvr>
    <a:masterClrMapping/>
  </p:clrMapOvr>
  <p:transition spd="med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9502" y="2382219"/>
            <a:ext cx="8229600" cy="1143000"/>
          </a:xfrm>
        </p:spPr>
        <p:txBody>
          <a:bodyPr/>
          <a:lstStyle/>
          <a:p>
            <a:r>
              <a:rPr lang="uk-UA" sz="3200" dirty="0" smtClean="0">
                <a:solidFill>
                  <a:srgbClr val="0070C0"/>
                </a:solidFill>
              </a:rPr>
              <a:t>Освіта і зайнятість</a:t>
            </a:r>
            <a:endParaRPr lang="uk-UA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497509"/>
      </p:ext>
    </p:extLst>
  </p:cSld>
  <p:clrMapOvr>
    <a:masterClrMapping/>
  </p:clrMapOvr>
  <p:transition spd="med"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1434" y="500332"/>
            <a:ext cx="6745857" cy="917306"/>
          </a:xfrm>
        </p:spPr>
        <p:txBody>
          <a:bodyPr/>
          <a:lstStyle/>
          <a:p>
            <a:r>
              <a:rPr lang="uk-UA" sz="2000" dirty="0" smtClean="0">
                <a:solidFill>
                  <a:srgbClr val="0070C0"/>
                </a:solidFill>
              </a:rPr>
              <a:t>Розподіл молоді за набутим рівнем освіти і статусом на ринку праці, 2015, %</a:t>
            </a:r>
            <a:endParaRPr lang="uk-UA" sz="2000" dirty="0">
              <a:solidFill>
                <a:srgbClr val="0070C0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5694717"/>
              </p:ext>
            </p:extLst>
          </p:nvPr>
        </p:nvGraphicFramePr>
        <p:xfrm>
          <a:off x="457200" y="1600200"/>
          <a:ext cx="8514272" cy="5093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34898337"/>
      </p:ext>
    </p:extLst>
  </p:cSld>
  <p:clrMapOvr>
    <a:masterClrMapping/>
  </p:clrMapOvr>
  <p:transition spd="med"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9862"/>
            <a:ext cx="8229600" cy="837775"/>
          </a:xfrm>
        </p:spPr>
        <p:txBody>
          <a:bodyPr/>
          <a:lstStyle/>
          <a:p>
            <a:r>
              <a:rPr lang="uk-UA" sz="2000" dirty="0" smtClean="0">
                <a:solidFill>
                  <a:srgbClr val="0070C0"/>
                </a:solidFill>
              </a:rPr>
              <a:t>Розподіл молоді за статусом зайнятості, 2015, %</a:t>
            </a:r>
            <a:endParaRPr lang="uk-UA" sz="2000" dirty="0">
              <a:solidFill>
                <a:srgbClr val="0070C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749372"/>
              </p:ext>
            </p:extLst>
          </p:nvPr>
        </p:nvGraphicFramePr>
        <p:xfrm>
          <a:off x="457200" y="1600200"/>
          <a:ext cx="8497229" cy="32260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76293"/>
                <a:gridCol w="780585"/>
                <a:gridCol w="925551"/>
                <a:gridCol w="1070517"/>
                <a:gridCol w="858644"/>
                <a:gridCol w="836342"/>
                <a:gridCol w="1349297"/>
              </a:tblGrid>
              <a:tr h="356840">
                <a:tc rowSpan="2"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Жінки</a:t>
                      </a:r>
                      <a:endParaRPr lang="uk-UA" sz="14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Чоловіки</a:t>
                      </a:r>
                      <a:endParaRPr lang="uk-UA" sz="14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Мешканці </a:t>
                      </a:r>
                      <a:endParaRPr lang="uk-UA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В середньому</a:t>
                      </a:r>
                      <a:endParaRPr lang="uk-UA" sz="1400" dirty="0"/>
                    </a:p>
                  </a:txBody>
                  <a:tcPr anchor="ctr"/>
                </a:tc>
              </a:tr>
              <a:tr h="552698">
                <a:tc vMerge="1"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обласного центру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іншого міста</a:t>
                      </a:r>
                      <a:endParaRPr lang="uk-UA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села </a:t>
                      </a:r>
                      <a:endParaRPr lang="uk-UA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uk-UA" sz="1400" dirty="0"/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Найманий працівник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86,2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84,0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89,6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83,1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81,7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84,9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Роботодавець, </a:t>
                      </a:r>
                      <a:r>
                        <a:rPr lang="uk-UA" sz="1600" dirty="0" err="1" smtClean="0"/>
                        <a:t>самозайнятий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7,0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13,0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7,4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12,1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12,1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10,5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Неоплачуваний працівник 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4,5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1,9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1,0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3,6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4,4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3,0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Інше</a:t>
                      </a:r>
                      <a:endParaRPr lang="uk-UA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2,3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1,2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1,9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1,2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1,7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0" dirty="0" smtClean="0">
                          <a:solidFill>
                            <a:schemeClr val="tx1"/>
                          </a:solidFill>
                        </a:rPr>
                        <a:t>1,6</a:t>
                      </a:r>
                      <a:endParaRPr lang="uk-UA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 bwMode="auto">
          <a:xfrm>
            <a:off x="1851103" y="5140713"/>
            <a:ext cx="7069874" cy="1561170"/>
          </a:xfrm>
          <a:prstGeom prst="rect">
            <a:avLst/>
          </a:prstGeom>
          <a:ln>
            <a:headEnd type="none" w="sm" len="sm"/>
            <a:tailEnd type="none" w="sm" len="sm"/>
          </a:ln>
          <a:ex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MS PGothic" charset="0"/>
                <a:cs typeface="MS PGothic" charset="0"/>
              </a:rPr>
              <a:t>Слабкий вплив рівня набутої освіти на статус зайнятості: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MS PGothic" charset="0"/>
                <a:cs typeface="MS PGothic" charset="0"/>
              </a:rPr>
              <a:t>менша питома вага найманих працівників і відповідно вища – </a:t>
            </a:r>
            <a:r>
              <a:rPr kumimoji="0" lang="uk-UA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MS PGothic" charset="0"/>
                <a:cs typeface="MS PGothic" charset="0"/>
              </a:rPr>
              <a:t>самозайнятих</a:t>
            </a:r>
            <a:r>
              <a:rPr kumimoji="0" lang="uk-UA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MS PGothic" charset="0"/>
                <a:cs typeface="MS PGothic" charset="0"/>
              </a:rPr>
              <a:t> серед осіб з повною середньою освітою обумовлена їх більшою концентрацією в сільській місцевості;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400" i="1" dirty="0" smtClean="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rPr>
              <a:t>певні переваги щодо створення власного бізнесу дає тільки вища освіта</a:t>
            </a:r>
            <a:endParaRPr kumimoji="0" lang="uk-UA" sz="14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484255"/>
      </p:ext>
    </p:extLst>
  </p:cSld>
  <p:clrMapOvr>
    <a:masterClrMapping/>
  </p:clrMapOvr>
  <p:transition spd="med">
    <p:split orient="vert"/>
  </p:transition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MS PGothic" charset="0"/>
            <a:cs typeface="MS PGothic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MS PGothic" charset="0"/>
            <a:cs typeface="MS PGothic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13563</TotalTime>
  <Words>1233</Words>
  <Application>Microsoft Office PowerPoint</Application>
  <PresentationFormat>Экран (4:3)</PresentationFormat>
  <Paragraphs>711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ＭＳ Ｐゴシック</vt:lpstr>
      <vt:lpstr>ＭＳ Ｐゴシック</vt:lpstr>
      <vt:lpstr>Arial</vt:lpstr>
      <vt:lpstr>Times New Roman</vt:lpstr>
      <vt:lpstr>Оформление по умолчанию</vt:lpstr>
      <vt:lpstr>Від навчання до ринку праці: результати міжнародного дослідження  «School-to-work transition surveys»</vt:lpstr>
      <vt:lpstr>Загальні характеристики рівня освіченості української молоді</vt:lpstr>
      <vt:lpstr>Розподіл молоді за набутим рівнем освіти, 2015, %</vt:lpstr>
      <vt:lpstr>Розподіл молоді за набутим рівнем освіти і рівнем добробуту родини, 2015, %</vt:lpstr>
      <vt:lpstr>Розподіл молоді, яка навчається, за набутим та бажаним рівнем освіти, 2015, %</vt:lpstr>
      <vt:lpstr>Причини відмови від вибору професійно-технічної освіти (кілька варіантів відповідей), 2015, %</vt:lpstr>
      <vt:lpstr>Освіта і зайнятість</vt:lpstr>
      <vt:lpstr>Розподіл молоді за набутим рівнем освіти і статусом на ринку праці, 2015, %</vt:lpstr>
      <vt:lpstr>Розподіл молоді за статусом зайнятості, 2015, %</vt:lpstr>
      <vt:lpstr>Ступінь відповідності кваліфікації молодих працівників, за групами професій, 2015, %</vt:lpstr>
      <vt:lpstr>Розподіл молодих найманих працівників за типами підприємств, 2015, %</vt:lpstr>
      <vt:lpstr>Розподіл молодих працівників зі строковими контрактами за причинами їх укладення, 2015, %</vt:lpstr>
      <vt:lpstr>Неформальна зайнятість молоді, 2015, %</vt:lpstr>
      <vt:lpstr>Тривалість робочого тижня молоді, за рівнем освіти, 2015, %</vt:lpstr>
      <vt:lpstr>Розподіл зайнятої молоді за освітою та тривалістю пошуку роботи, 2015, %</vt:lpstr>
      <vt:lpstr>Освіта і доходи</vt:lpstr>
      <vt:lpstr>Співвідношення середньої зарплати молоді із середньою по Україні, 2015, %</vt:lpstr>
      <vt:lpstr>Розподіл працюючої молоді за основним джерелом доходів, 2015, %</vt:lpstr>
      <vt:lpstr>Структура молоді за освітою та використанням фінансових інструментів, 2013/2015, %</vt:lpstr>
      <vt:lpstr>Освіта і життєві цілі</vt:lpstr>
      <vt:lpstr>Розподіл молоді, яка навчається, за життєвими цілями та рівнем освіти, що здобувають, 2015, %</vt:lpstr>
      <vt:lpstr>Розподіл молоді за життєвими цілями та рівнем набутої освіти, 2015, %</vt:lpstr>
      <vt:lpstr>Презентация PowerPoint</vt:lpstr>
      <vt:lpstr>Розподіл молоді за видами впливу на вибір професії, 2015, %</vt:lpstr>
      <vt:lpstr>Розподіл молоді, напрям підготовки якої не відповідає її бажанням, за причинами невідповідності, 2015, %</vt:lpstr>
      <vt:lpstr>Оцінка зайнятою молоддю набутої освіти, %</vt:lpstr>
    </vt:vector>
  </TitlesOfParts>
  <Company>Computer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244</cp:revision>
  <cp:lastPrinted>2016-11-08T10:57:38Z</cp:lastPrinted>
  <dcterms:created xsi:type="dcterms:W3CDTF">2011-11-08T12:25:38Z</dcterms:created>
  <dcterms:modified xsi:type="dcterms:W3CDTF">2016-11-09T07:41:43Z</dcterms:modified>
</cp:coreProperties>
</file>