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notesSlides/notesSlide8.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3"/>
  </p:notesMasterIdLst>
  <p:handoutMasterIdLst>
    <p:handoutMasterId r:id="rId14"/>
  </p:handoutMasterIdLst>
  <p:sldIdLst>
    <p:sldId id="259" r:id="rId2"/>
    <p:sldId id="593" r:id="rId3"/>
    <p:sldId id="592" r:id="rId4"/>
    <p:sldId id="595" r:id="rId5"/>
    <p:sldId id="610" r:id="rId6"/>
    <p:sldId id="599" r:id="rId7"/>
    <p:sldId id="601" r:id="rId8"/>
    <p:sldId id="605" r:id="rId9"/>
    <p:sldId id="604" r:id="rId10"/>
    <p:sldId id="603" r:id="rId11"/>
    <p:sldId id="609" r:id="rId12"/>
  </p:sldIdLst>
  <p:sldSz cx="9144000" cy="6858000" type="screen4x3"/>
  <p:notesSz cx="6797675" cy="9926638"/>
  <p:defaultTextStyle>
    <a:defPPr>
      <a:defRPr lang="en-US"/>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Section par défaut" id="{D15EE2F8-E389-4B22-B3FD-143A7C4C43BD}">
          <p14:sldIdLst>
            <p14:sldId id="259"/>
            <p14:sldId id="593"/>
            <p14:sldId id="592"/>
            <p14:sldId id="595"/>
            <p14:sldId id="610"/>
            <p14:sldId id="599"/>
            <p14:sldId id="601"/>
            <p14:sldId id="605"/>
            <p14:sldId id="604"/>
            <p14:sldId id="603"/>
            <p14:sldId id="60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61417B"/>
    <a:srgbClr val="FFDD23"/>
    <a:srgbClr val="336699"/>
    <a:srgbClr val="BAD1E8"/>
    <a:srgbClr val="D9E6F3"/>
    <a:srgbClr val="51696B"/>
    <a:srgbClr val="6699FF"/>
    <a:srgbClr val="996633"/>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52" autoAdjust="0"/>
    <p:restoredTop sz="89286" autoAdjust="0"/>
  </p:normalViewPr>
  <p:slideViewPr>
    <p:cSldViewPr>
      <p:cViewPr>
        <p:scale>
          <a:sx n="99" d="100"/>
          <a:sy n="99" d="100"/>
        </p:scale>
        <p:origin x="-1360" y="-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74"/>
    </p:cViewPr>
  </p:sorterViewPr>
  <p:notesViewPr>
    <p:cSldViewPr>
      <p:cViewPr varScale="1">
        <p:scale>
          <a:sx n="85" d="100"/>
          <a:sy n="85" d="100"/>
        </p:scale>
        <p:origin x="-199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araelder:Downloads:Copy%20of%20sara%20request%20longterm.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saraelder:Dropbox:SWTS:Master%20Table:Master_Table_19_08.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saraelder:Dropbox:SWTS:Master%20Table:Master_Table_19_08.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saraelder:Dropbox:SWTS:Master%20Table:Master_Table_19_08.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ad.ilo.org\gva\EMPLOYMENT\EMPLAB\YEP\EJ%20files\W4Y\SWTS%20Reports\Regional%20EECA\Tables-CEE.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ad.ilo.org\gva\EMPLOYMENT\EMPLAB\YEP\EJ%20files\W4Y\SWTS%20Reports\Regional%20EECA\Tables-CEE.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Macintosh%20HD:Users:saraelder:Dropbox:SWTS:Master%20Table:Master_Table_19_0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3"/>
    </mc:Choice>
    <mc:Fallback>
      <c:style val="13"/>
    </mc:Fallback>
  </mc:AlternateContent>
  <c:chart>
    <c:title>
      <c:tx>
        <c:rich>
          <a:bodyPr/>
          <a:lstStyle/>
          <a:p>
            <a:pPr>
              <a:defRPr/>
            </a:pPr>
            <a:r>
              <a:rPr lang="en-US"/>
              <a:t>Youth long-term unemployment (SWTS 2012/13)</a:t>
            </a:r>
          </a:p>
        </c:rich>
      </c:tx>
      <c:layout/>
      <c:overlay val="0"/>
    </c:title>
    <c:autoTitleDeleted val="0"/>
    <c:plotArea>
      <c:layout/>
      <c:barChart>
        <c:barDir val="bar"/>
        <c:grouping val="clustered"/>
        <c:varyColors val="0"/>
        <c:ser>
          <c:idx val="0"/>
          <c:order val="0"/>
          <c:spPr>
            <a:solidFill>
              <a:srgbClr val="008000"/>
            </a:solidFill>
          </c:spPr>
          <c:invertIfNegative val="0"/>
          <c:dLbls>
            <c:showLegendKey val="0"/>
            <c:showVal val="1"/>
            <c:showCatName val="0"/>
            <c:showSerName val="0"/>
            <c:showPercent val="0"/>
            <c:showBubbleSize val="0"/>
            <c:showLeaderLines val="0"/>
          </c:dLbls>
          <c:cat>
            <c:multiLvlStrRef>
              <c:f>'fig 3.12'!$A$31:$B$39</c:f>
              <c:multiLvlStrCache>
                <c:ptCount val="9"/>
                <c:lvl>
                  <c:pt idx="0">
                    <c:v>Low-income (9)</c:v>
                  </c:pt>
                  <c:pt idx="1">
                    <c:v>Lower middle-income (10)</c:v>
                  </c:pt>
                  <c:pt idx="2">
                    <c:v>Upper middle-income (8)</c:v>
                  </c:pt>
                  <c:pt idx="3">
                    <c:v>Asia and the Pacific (5)</c:v>
                  </c:pt>
                  <c:pt idx="4">
                    <c:v>Eastern Europe and Central Asia (6)</c:v>
                  </c:pt>
                  <c:pt idx="5">
                    <c:v>Latin America and the Caribbean (4)</c:v>
                  </c:pt>
                  <c:pt idx="6">
                    <c:v>Middle East and North Africa (4)</c:v>
                  </c:pt>
                  <c:pt idx="7">
                    <c:v>Sub-Saharan Africa (7)</c:v>
                  </c:pt>
                  <c:pt idx="8">
                    <c:v>EU (28)</c:v>
                  </c:pt>
                </c:lvl>
                <c:lvl>
                  <c:pt idx="0">
                    <c:v>Income grouping</c:v>
                  </c:pt>
                  <c:pt idx="3">
                    <c:v>Regional grouping</c:v>
                  </c:pt>
                </c:lvl>
              </c:multiLvlStrCache>
            </c:multiLvlStrRef>
          </c:cat>
          <c:val>
            <c:numRef>
              <c:f>'fig 3.12'!$C$31:$C$39</c:f>
              <c:numCache>
                <c:formatCode>0.0</c:formatCode>
                <c:ptCount val="9"/>
                <c:pt idx="0">
                  <c:v>37.3</c:v>
                </c:pt>
                <c:pt idx="1">
                  <c:v>30.8</c:v>
                </c:pt>
                <c:pt idx="2">
                  <c:v>37.6</c:v>
                </c:pt>
                <c:pt idx="3">
                  <c:v>20.4</c:v>
                </c:pt>
                <c:pt idx="4">
                  <c:v>31.6</c:v>
                </c:pt>
                <c:pt idx="5">
                  <c:v>27.3</c:v>
                </c:pt>
                <c:pt idx="6">
                  <c:v>56.0</c:v>
                </c:pt>
                <c:pt idx="7">
                  <c:v>41.9</c:v>
                </c:pt>
                <c:pt idx="8">
                  <c:v>34.1</c:v>
                </c:pt>
              </c:numCache>
            </c:numRef>
          </c:val>
        </c:ser>
        <c:dLbls>
          <c:showLegendKey val="0"/>
          <c:showVal val="0"/>
          <c:showCatName val="0"/>
          <c:showSerName val="0"/>
          <c:showPercent val="0"/>
          <c:showBubbleSize val="0"/>
        </c:dLbls>
        <c:gapWidth val="150"/>
        <c:axId val="-2130235352"/>
        <c:axId val="-2073666648"/>
      </c:barChart>
      <c:catAx>
        <c:axId val="-2130235352"/>
        <c:scaling>
          <c:orientation val="minMax"/>
        </c:scaling>
        <c:delete val="0"/>
        <c:axPos val="l"/>
        <c:majorTickMark val="out"/>
        <c:minorTickMark val="none"/>
        <c:tickLblPos val="nextTo"/>
        <c:crossAx val="-2073666648"/>
        <c:crosses val="autoZero"/>
        <c:auto val="1"/>
        <c:lblAlgn val="ctr"/>
        <c:lblOffset val="100"/>
        <c:noMultiLvlLbl val="0"/>
      </c:catAx>
      <c:valAx>
        <c:axId val="-2073666648"/>
        <c:scaling>
          <c:orientation val="minMax"/>
        </c:scaling>
        <c:delete val="0"/>
        <c:axPos val="b"/>
        <c:majorGridlines/>
        <c:title>
          <c:tx>
            <c:rich>
              <a:bodyPr/>
              <a:lstStyle/>
              <a:p>
                <a:pPr>
                  <a:defRPr/>
                </a:pPr>
                <a:r>
                  <a:rPr lang="en-US"/>
                  <a:t>% in total unemployed</a:t>
                </a:r>
              </a:p>
            </c:rich>
          </c:tx>
          <c:layout/>
          <c:overlay val="0"/>
        </c:title>
        <c:numFmt formatCode="0" sourceLinked="0"/>
        <c:majorTickMark val="out"/>
        <c:minorTickMark val="none"/>
        <c:tickLblPos val="nextTo"/>
        <c:crossAx val="-2130235352"/>
        <c:crosses val="autoZero"/>
        <c:crossBetween val="between"/>
      </c:valAx>
    </c:plotArea>
    <c:plotVisOnly val="1"/>
    <c:dispBlanksAs val="gap"/>
    <c:showDLblsOverMax val="0"/>
  </c:chart>
  <c:spPr>
    <a:ln>
      <a:noFill/>
    </a:ln>
  </c:spPr>
  <c:txPr>
    <a:bodyPr/>
    <a:lstStyle/>
    <a:p>
      <a:pPr>
        <a:defRPr sz="1200">
          <a:latin typeface="Arial Narrow" panose="020B060602020203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Youth unemployment rate (SWTS 2014/15)</a:t>
            </a:r>
          </a:p>
        </c:rich>
      </c:tx>
      <c:layout/>
      <c:overlay val="0"/>
    </c:title>
    <c:autoTitleDeleted val="0"/>
    <c:plotArea>
      <c:layout/>
      <c:barChart>
        <c:barDir val="col"/>
        <c:grouping val="clustered"/>
        <c:varyColors val="0"/>
        <c:ser>
          <c:idx val="0"/>
          <c:order val="0"/>
          <c:spPr>
            <a:solidFill>
              <a:srgbClr val="FF6600"/>
            </a:solidFill>
          </c:spPr>
          <c:invertIfNegative val="0"/>
          <c:cat>
            <c:strRef>
              <c:f>Sheet4!$A$2:$A$26</c:f>
              <c:strCache>
                <c:ptCount val="25"/>
                <c:pt idx="0">
                  <c:v>Cambodia</c:v>
                </c:pt>
                <c:pt idx="1">
                  <c:v>Madagascar</c:v>
                </c:pt>
                <c:pt idx="2">
                  <c:v>Vietnam</c:v>
                </c:pt>
                <c:pt idx="3">
                  <c:v>Malawi</c:v>
                </c:pt>
                <c:pt idx="4">
                  <c:v>Togo</c:v>
                </c:pt>
                <c:pt idx="5">
                  <c:v>Uganda</c:v>
                </c:pt>
                <c:pt idx="6">
                  <c:v>Sierra Leone</c:v>
                </c:pt>
                <c:pt idx="7">
                  <c:v>Russian Federation</c:v>
                </c:pt>
                <c:pt idx="8">
                  <c:v>Ukraine</c:v>
                </c:pt>
                <c:pt idx="9">
                  <c:v>Liberia</c:v>
                </c:pt>
                <c:pt idx="10">
                  <c:v>Benin</c:v>
                </c:pt>
                <c:pt idx="11">
                  <c:v>Lebanon</c:v>
                </c:pt>
                <c:pt idx="12">
                  <c:v>Zambia</c:v>
                </c:pt>
                <c:pt idx="13">
                  <c:v>Moldova, Republic of</c:v>
                </c:pt>
                <c:pt idx="14">
                  <c:v>Dominican Republic</c:v>
                </c:pt>
                <c:pt idx="15">
                  <c:v>El Salvador</c:v>
                </c:pt>
                <c:pt idx="16">
                  <c:v>Egypt</c:v>
                </c:pt>
                <c:pt idx="17">
                  <c:v>Jordan</c:v>
                </c:pt>
                <c:pt idx="18">
                  <c:v>Armenia</c:v>
                </c:pt>
                <c:pt idx="19">
                  <c:v>Congo</c:v>
                </c:pt>
                <c:pt idx="20">
                  <c:v>Serbia</c:v>
                </c:pt>
                <c:pt idx="21">
                  <c:v>Occupied Palestinian Territory</c:v>
                </c:pt>
                <c:pt idx="22">
                  <c:v>Jamaica</c:v>
                </c:pt>
                <c:pt idx="23">
                  <c:v>Macedonia, FYR</c:v>
                </c:pt>
                <c:pt idx="24">
                  <c:v>Montenegro</c:v>
                </c:pt>
              </c:strCache>
            </c:strRef>
          </c:cat>
          <c:val>
            <c:numRef>
              <c:f>Sheet4!$B$2:$B$26</c:f>
              <c:numCache>
                <c:formatCode>0.0</c:formatCode>
                <c:ptCount val="25"/>
                <c:pt idx="0">
                  <c:v>2.416020681527138</c:v>
                </c:pt>
                <c:pt idx="1">
                  <c:v>3.070162227548765</c:v>
                </c:pt>
                <c:pt idx="2">
                  <c:v>3.362787573059891</c:v>
                </c:pt>
                <c:pt idx="3">
                  <c:v>5.621787851359794</c:v>
                </c:pt>
                <c:pt idx="4">
                  <c:v>6.237933651663865</c:v>
                </c:pt>
                <c:pt idx="5">
                  <c:v>6.511476954056937</c:v>
                </c:pt>
                <c:pt idx="6">
                  <c:v>10.25050743719832</c:v>
                </c:pt>
                <c:pt idx="7">
                  <c:v>10.30684421351533</c:v>
                </c:pt>
                <c:pt idx="8">
                  <c:v>11.5743404095681</c:v>
                </c:pt>
                <c:pt idx="9">
                  <c:v>11.75129213612362</c:v>
                </c:pt>
                <c:pt idx="10">
                  <c:v>12.83074873601345</c:v>
                </c:pt>
                <c:pt idx="11">
                  <c:v>13.34445371142619</c:v>
                </c:pt>
                <c:pt idx="12">
                  <c:v>15.33975360727147</c:v>
                </c:pt>
                <c:pt idx="13">
                  <c:v>17.40370757249203</c:v>
                </c:pt>
                <c:pt idx="14">
                  <c:v>17.93557332323049</c:v>
                </c:pt>
                <c:pt idx="15">
                  <c:v>18.49943979463864</c:v>
                </c:pt>
                <c:pt idx="16">
                  <c:v>19.94234204087774</c:v>
                </c:pt>
                <c:pt idx="17">
                  <c:v>25.47375439136344</c:v>
                </c:pt>
                <c:pt idx="18">
                  <c:v>28.02248591619269</c:v>
                </c:pt>
                <c:pt idx="19">
                  <c:v>30.45638207368906</c:v>
                </c:pt>
                <c:pt idx="20">
                  <c:v>30.81902759125658</c:v>
                </c:pt>
                <c:pt idx="21">
                  <c:v>32.30941897608564</c:v>
                </c:pt>
                <c:pt idx="22">
                  <c:v>37.13680636062401</c:v>
                </c:pt>
                <c:pt idx="23">
                  <c:v>39.2655057170649</c:v>
                </c:pt>
                <c:pt idx="24">
                  <c:v>41.25844438702056</c:v>
                </c:pt>
              </c:numCache>
            </c:numRef>
          </c:val>
        </c:ser>
        <c:dLbls>
          <c:showLegendKey val="0"/>
          <c:showVal val="0"/>
          <c:showCatName val="0"/>
          <c:showSerName val="0"/>
          <c:showPercent val="0"/>
          <c:showBubbleSize val="0"/>
        </c:dLbls>
        <c:gapWidth val="150"/>
        <c:axId val="-2078751640"/>
        <c:axId val="-2078748696"/>
      </c:barChart>
      <c:catAx>
        <c:axId val="-2078751640"/>
        <c:scaling>
          <c:orientation val="minMax"/>
        </c:scaling>
        <c:delete val="0"/>
        <c:axPos val="b"/>
        <c:majorTickMark val="out"/>
        <c:minorTickMark val="none"/>
        <c:tickLblPos val="nextTo"/>
        <c:crossAx val="-2078748696"/>
        <c:crosses val="autoZero"/>
        <c:auto val="1"/>
        <c:lblAlgn val="ctr"/>
        <c:lblOffset val="100"/>
        <c:noMultiLvlLbl val="0"/>
      </c:catAx>
      <c:valAx>
        <c:axId val="-2078748696"/>
        <c:scaling>
          <c:orientation val="minMax"/>
        </c:scaling>
        <c:delete val="0"/>
        <c:axPos val="l"/>
        <c:majorGridlines/>
        <c:title>
          <c:tx>
            <c:rich>
              <a:bodyPr rot="-5400000" vert="horz"/>
              <a:lstStyle/>
              <a:p>
                <a:pPr>
                  <a:defRPr/>
                </a:pPr>
                <a:r>
                  <a:rPr lang="en-US"/>
                  <a:t>%</a:t>
                </a:r>
              </a:p>
            </c:rich>
          </c:tx>
          <c:layout/>
          <c:overlay val="0"/>
        </c:title>
        <c:numFmt formatCode="0" sourceLinked="0"/>
        <c:majorTickMark val="out"/>
        <c:minorTickMark val="none"/>
        <c:tickLblPos val="nextTo"/>
        <c:crossAx val="-2078751640"/>
        <c:crosses val="autoZero"/>
        <c:crossBetween val="between"/>
      </c:valAx>
    </c:plotArea>
    <c:plotVisOnly val="1"/>
    <c:dispBlanksAs val="gap"/>
    <c:showDLblsOverMax val="0"/>
  </c:chart>
  <c:txPr>
    <a:bodyPr/>
    <a:lstStyle/>
    <a:p>
      <a:pPr>
        <a:defRPr sz="1200">
          <a:latin typeface="Arial Narrow"/>
          <a:cs typeface="Arial Narrow"/>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stacked"/>
        <c:varyColors val="0"/>
        <c:ser>
          <c:idx val="0"/>
          <c:order val="0"/>
          <c:tx>
            <c:strRef>
              <c:f>Sheet1!$B$21</c:f>
              <c:strCache>
                <c:ptCount val="1"/>
                <c:pt idx="0">
                  <c:v>Inactive non-students</c:v>
                </c:pt>
              </c:strCache>
            </c:strRef>
          </c:tx>
          <c:spPr>
            <a:solidFill>
              <a:srgbClr val="008000"/>
            </a:solidFill>
          </c:spPr>
          <c:invertIfNegative val="0"/>
          <c:cat>
            <c:strRef>
              <c:f>Sheet1!$A$22:$A$28</c:f>
              <c:strCache>
                <c:ptCount val="7"/>
                <c:pt idx="0">
                  <c:v>Armenia</c:v>
                </c:pt>
                <c:pt idx="1">
                  <c:v>Macedonia, FYR</c:v>
                </c:pt>
                <c:pt idx="2">
                  <c:v>Moldova, Republic of</c:v>
                </c:pt>
                <c:pt idx="3">
                  <c:v>Montenegro</c:v>
                </c:pt>
                <c:pt idx="4">
                  <c:v>Russian Federation</c:v>
                </c:pt>
                <c:pt idx="5">
                  <c:v>Serbia</c:v>
                </c:pt>
                <c:pt idx="6">
                  <c:v>Ukraine</c:v>
                </c:pt>
              </c:strCache>
            </c:strRef>
          </c:cat>
          <c:val>
            <c:numRef>
              <c:f>Sheet1!$B$22:$B$28</c:f>
              <c:numCache>
                <c:formatCode>0.0</c:formatCode>
                <c:ptCount val="7"/>
                <c:pt idx="0">
                  <c:v>17.70314453634303</c:v>
                </c:pt>
                <c:pt idx="1">
                  <c:v>9.925658467673827</c:v>
                </c:pt>
                <c:pt idx="2">
                  <c:v>21.76475218569429</c:v>
                </c:pt>
                <c:pt idx="3">
                  <c:v>10.21990704145192</c:v>
                </c:pt>
                <c:pt idx="4">
                  <c:v>7.874834741130219</c:v>
                </c:pt>
                <c:pt idx="5">
                  <c:v>6.742752970760104</c:v>
                </c:pt>
                <c:pt idx="6">
                  <c:v>11.15980958927162</c:v>
                </c:pt>
              </c:numCache>
            </c:numRef>
          </c:val>
        </c:ser>
        <c:ser>
          <c:idx val="1"/>
          <c:order val="1"/>
          <c:tx>
            <c:strRef>
              <c:f>Sheet1!$C$21</c:f>
              <c:strCache>
                <c:ptCount val="1"/>
                <c:pt idx="0">
                  <c:v>In irregular employment</c:v>
                </c:pt>
              </c:strCache>
            </c:strRef>
          </c:tx>
          <c:invertIfNegative val="0"/>
          <c:cat>
            <c:strRef>
              <c:f>Sheet1!$A$22:$A$28</c:f>
              <c:strCache>
                <c:ptCount val="7"/>
                <c:pt idx="0">
                  <c:v>Armenia</c:v>
                </c:pt>
                <c:pt idx="1">
                  <c:v>Macedonia, FYR</c:v>
                </c:pt>
                <c:pt idx="2">
                  <c:v>Moldova, Republic of</c:v>
                </c:pt>
                <c:pt idx="3">
                  <c:v>Montenegro</c:v>
                </c:pt>
                <c:pt idx="4">
                  <c:v>Russian Federation</c:v>
                </c:pt>
                <c:pt idx="5">
                  <c:v>Serbia</c:v>
                </c:pt>
                <c:pt idx="6">
                  <c:v>Ukraine</c:v>
                </c:pt>
              </c:strCache>
            </c:strRef>
          </c:cat>
          <c:val>
            <c:numRef>
              <c:f>Sheet1!$C$22:$C$28</c:f>
              <c:numCache>
                <c:formatCode>0.0</c:formatCode>
                <c:ptCount val="7"/>
                <c:pt idx="0">
                  <c:v>10.89522001056425</c:v>
                </c:pt>
                <c:pt idx="1">
                  <c:v>12.98640618247786</c:v>
                </c:pt>
                <c:pt idx="2">
                  <c:v>7.35578019913733</c:v>
                </c:pt>
                <c:pt idx="3">
                  <c:v>12.50592847883138</c:v>
                </c:pt>
                <c:pt idx="4">
                  <c:v>5.29601568108874</c:v>
                </c:pt>
                <c:pt idx="5">
                  <c:v>11.97259745702616</c:v>
                </c:pt>
                <c:pt idx="6">
                  <c:v>7.2</c:v>
                </c:pt>
              </c:numCache>
            </c:numRef>
          </c:val>
        </c:ser>
        <c:ser>
          <c:idx val="2"/>
          <c:order val="2"/>
          <c:tx>
            <c:strRef>
              <c:f>Sheet1!$D$21</c:f>
              <c:strCache>
                <c:ptCount val="1"/>
                <c:pt idx="0">
                  <c:v>Unemployed (relaxed definition)</c:v>
                </c:pt>
              </c:strCache>
            </c:strRef>
          </c:tx>
          <c:spPr>
            <a:solidFill>
              <a:srgbClr val="FFFF00"/>
            </a:solidFill>
          </c:spPr>
          <c:invertIfNegative val="0"/>
          <c:cat>
            <c:strRef>
              <c:f>Sheet1!$A$22:$A$28</c:f>
              <c:strCache>
                <c:ptCount val="7"/>
                <c:pt idx="0">
                  <c:v>Armenia</c:v>
                </c:pt>
                <c:pt idx="1">
                  <c:v>Macedonia, FYR</c:v>
                </c:pt>
                <c:pt idx="2">
                  <c:v>Moldova, Republic of</c:v>
                </c:pt>
                <c:pt idx="3">
                  <c:v>Montenegro</c:v>
                </c:pt>
                <c:pt idx="4">
                  <c:v>Russian Federation</c:v>
                </c:pt>
                <c:pt idx="5">
                  <c:v>Serbia</c:v>
                </c:pt>
                <c:pt idx="6">
                  <c:v>Ukraine</c:v>
                </c:pt>
              </c:strCache>
            </c:strRef>
          </c:cat>
          <c:val>
            <c:numRef>
              <c:f>Sheet1!$D$22:$D$28</c:f>
              <c:numCache>
                <c:formatCode>0.0</c:formatCode>
                <c:ptCount val="7"/>
                <c:pt idx="0">
                  <c:v>18.8924920266647</c:v>
                </c:pt>
                <c:pt idx="1">
                  <c:v>25.90261676051673</c:v>
                </c:pt>
                <c:pt idx="2">
                  <c:v>7.641824976351942</c:v>
                </c:pt>
                <c:pt idx="3">
                  <c:v>21.90691497770892</c:v>
                </c:pt>
                <c:pt idx="4">
                  <c:v>8.159591950590638</c:v>
                </c:pt>
                <c:pt idx="5">
                  <c:v>22.1469627892079</c:v>
                </c:pt>
                <c:pt idx="6">
                  <c:v>10.86741393614083</c:v>
                </c:pt>
              </c:numCache>
            </c:numRef>
          </c:val>
        </c:ser>
        <c:dLbls>
          <c:showLegendKey val="0"/>
          <c:showVal val="0"/>
          <c:showCatName val="0"/>
          <c:showSerName val="0"/>
          <c:showPercent val="0"/>
          <c:showBubbleSize val="0"/>
        </c:dLbls>
        <c:gapWidth val="150"/>
        <c:overlap val="100"/>
        <c:axId val="-2099352056"/>
        <c:axId val="-2098978952"/>
      </c:barChart>
      <c:lineChart>
        <c:grouping val="standard"/>
        <c:varyColors val="0"/>
        <c:ser>
          <c:idx val="3"/>
          <c:order val="3"/>
          <c:tx>
            <c:strRef>
              <c:f>Sheet1!$E$21</c:f>
              <c:strCache>
                <c:ptCount val="1"/>
                <c:pt idx="0">
                  <c:v>Male</c:v>
                </c:pt>
              </c:strCache>
            </c:strRef>
          </c:tx>
          <c:spPr>
            <a:ln>
              <a:noFill/>
            </a:ln>
          </c:spPr>
          <c:marker>
            <c:symbol val="circle"/>
            <c:size val="9"/>
          </c:marker>
          <c:cat>
            <c:strRef>
              <c:f>Sheet1!$A$22:$A$28</c:f>
              <c:strCache>
                <c:ptCount val="7"/>
                <c:pt idx="0">
                  <c:v>Armenia</c:v>
                </c:pt>
                <c:pt idx="1">
                  <c:v>Macedonia, FYR</c:v>
                </c:pt>
                <c:pt idx="2">
                  <c:v>Moldova, Republic of</c:v>
                </c:pt>
                <c:pt idx="3">
                  <c:v>Montenegro</c:v>
                </c:pt>
                <c:pt idx="4">
                  <c:v>Russian Federation</c:v>
                </c:pt>
                <c:pt idx="5">
                  <c:v>Serbia</c:v>
                </c:pt>
                <c:pt idx="6">
                  <c:v>Ukraine</c:v>
                </c:pt>
              </c:strCache>
            </c:strRef>
          </c:cat>
          <c:val>
            <c:numRef>
              <c:f>Sheet1!$E$22:$E$28</c:f>
              <c:numCache>
                <c:formatCode>0.0</c:formatCode>
                <c:ptCount val="7"/>
                <c:pt idx="0">
                  <c:v>44.61370826222146</c:v>
                </c:pt>
                <c:pt idx="1">
                  <c:v>47.74308645428118</c:v>
                </c:pt>
                <c:pt idx="2">
                  <c:v>33.47012899382706</c:v>
                </c:pt>
                <c:pt idx="3">
                  <c:v>45.37323288411322</c:v>
                </c:pt>
                <c:pt idx="5">
                  <c:v>42.81619201591842</c:v>
                </c:pt>
                <c:pt idx="6">
                  <c:v>23.08542724683545</c:v>
                </c:pt>
              </c:numCache>
            </c:numRef>
          </c:val>
          <c:smooth val="0"/>
        </c:ser>
        <c:ser>
          <c:idx val="4"/>
          <c:order val="4"/>
          <c:tx>
            <c:strRef>
              <c:f>Sheet1!$F$21</c:f>
              <c:strCache>
                <c:ptCount val="1"/>
                <c:pt idx="0">
                  <c:v>Female</c:v>
                </c:pt>
              </c:strCache>
            </c:strRef>
          </c:tx>
          <c:spPr>
            <a:ln>
              <a:noFill/>
            </a:ln>
          </c:spPr>
          <c:marker>
            <c:symbol val="triangle"/>
            <c:size val="9"/>
            <c:spPr>
              <a:solidFill>
                <a:schemeClr val="accent1">
                  <a:lumMod val="75000"/>
                </a:schemeClr>
              </a:solidFill>
            </c:spPr>
          </c:marker>
          <c:cat>
            <c:strRef>
              <c:f>Sheet1!$A$22:$A$28</c:f>
              <c:strCache>
                <c:ptCount val="7"/>
                <c:pt idx="0">
                  <c:v>Armenia</c:v>
                </c:pt>
                <c:pt idx="1">
                  <c:v>Macedonia, FYR</c:v>
                </c:pt>
                <c:pt idx="2">
                  <c:v>Moldova, Republic of</c:v>
                </c:pt>
                <c:pt idx="3">
                  <c:v>Montenegro</c:v>
                </c:pt>
                <c:pt idx="4">
                  <c:v>Russian Federation</c:v>
                </c:pt>
                <c:pt idx="5">
                  <c:v>Serbia</c:v>
                </c:pt>
                <c:pt idx="6">
                  <c:v>Ukraine</c:v>
                </c:pt>
              </c:strCache>
            </c:strRef>
          </c:cat>
          <c:val>
            <c:numRef>
              <c:f>Sheet1!$F$22:$F$28</c:f>
              <c:numCache>
                <c:formatCode>0.0</c:formatCode>
                <c:ptCount val="7"/>
                <c:pt idx="0">
                  <c:v>49.79089565958102</c:v>
                </c:pt>
                <c:pt idx="1">
                  <c:v>49.96429919548123</c:v>
                </c:pt>
                <c:pt idx="2">
                  <c:v>40.13697704891459</c:v>
                </c:pt>
                <c:pt idx="3">
                  <c:v>43.80866486287871</c:v>
                </c:pt>
                <c:pt idx="5">
                  <c:v>38.80801456718525</c:v>
                </c:pt>
                <c:pt idx="6">
                  <c:v>34.70114444397279</c:v>
                </c:pt>
              </c:numCache>
            </c:numRef>
          </c:val>
          <c:smooth val="0"/>
        </c:ser>
        <c:dLbls>
          <c:showLegendKey val="0"/>
          <c:showVal val="0"/>
          <c:showCatName val="0"/>
          <c:showSerName val="0"/>
          <c:showPercent val="0"/>
          <c:showBubbleSize val="0"/>
        </c:dLbls>
        <c:marker val="1"/>
        <c:smooth val="0"/>
        <c:axId val="-2099352056"/>
        <c:axId val="-2098978952"/>
      </c:lineChart>
      <c:catAx>
        <c:axId val="-2099352056"/>
        <c:scaling>
          <c:orientation val="minMax"/>
        </c:scaling>
        <c:delete val="0"/>
        <c:axPos val="b"/>
        <c:majorTickMark val="out"/>
        <c:minorTickMark val="none"/>
        <c:tickLblPos val="nextTo"/>
        <c:crossAx val="-2098978952"/>
        <c:crosses val="autoZero"/>
        <c:auto val="1"/>
        <c:lblAlgn val="ctr"/>
        <c:lblOffset val="100"/>
        <c:noMultiLvlLbl val="0"/>
      </c:catAx>
      <c:valAx>
        <c:axId val="-2098978952"/>
        <c:scaling>
          <c:orientation val="minMax"/>
        </c:scaling>
        <c:delete val="0"/>
        <c:axPos val="l"/>
        <c:majorGridlines/>
        <c:title>
          <c:tx>
            <c:rich>
              <a:bodyPr rot="-5400000" vert="horz"/>
              <a:lstStyle/>
              <a:p>
                <a:pPr>
                  <a:defRPr/>
                </a:pPr>
                <a:r>
                  <a:rPr lang="en-US"/>
                  <a:t>% in youth population</a:t>
                </a:r>
              </a:p>
            </c:rich>
          </c:tx>
          <c:layout/>
          <c:overlay val="0"/>
        </c:title>
        <c:numFmt formatCode="0" sourceLinked="0"/>
        <c:majorTickMark val="out"/>
        <c:minorTickMark val="none"/>
        <c:tickLblPos val="nextTo"/>
        <c:crossAx val="-2099352056"/>
        <c:crosses val="autoZero"/>
        <c:crossBetween val="between"/>
      </c:valAx>
    </c:plotArea>
    <c:legend>
      <c:legendPos val="r"/>
      <c:layout/>
      <c:overlay val="0"/>
    </c:legend>
    <c:plotVisOnly val="1"/>
    <c:dispBlanksAs val="gap"/>
    <c:showDLblsOverMax val="0"/>
  </c:chart>
  <c:txPr>
    <a:bodyPr/>
    <a:lstStyle/>
    <a:p>
      <a:pPr>
        <a:defRPr sz="1200">
          <a:latin typeface="Arial Narrow"/>
          <a:cs typeface="Arial Narrow"/>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Youth by highest level of completed education</a:t>
            </a:r>
          </a:p>
        </c:rich>
      </c:tx>
      <c:layout/>
      <c:overlay val="0"/>
    </c:title>
    <c:autoTitleDeleted val="0"/>
    <c:plotArea>
      <c:layout/>
      <c:barChart>
        <c:barDir val="col"/>
        <c:grouping val="clustered"/>
        <c:varyColors val="0"/>
        <c:ser>
          <c:idx val="0"/>
          <c:order val="0"/>
          <c:tx>
            <c:strRef>
              <c:f>Sheet3!$A$13</c:f>
              <c:strCache>
                <c:ptCount val="1"/>
                <c:pt idx="0">
                  <c:v>Armenia</c:v>
                </c:pt>
              </c:strCache>
            </c:strRef>
          </c:tx>
          <c:spPr>
            <a:solidFill>
              <a:srgbClr val="FF0000"/>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Sheet3!$B$13:$G$13</c:f>
              <c:numCache>
                <c:formatCode>0.0</c:formatCode>
                <c:ptCount val="6"/>
                <c:pt idx="0">
                  <c:v>0.144182142933999</c:v>
                </c:pt>
                <c:pt idx="1">
                  <c:v>0.855624179560567</c:v>
                </c:pt>
                <c:pt idx="2">
                  <c:v>8.214938991585788</c:v>
                </c:pt>
                <c:pt idx="3">
                  <c:v>44.2217392239988</c:v>
                </c:pt>
                <c:pt idx="4">
                  <c:v>22.60474725085541</c:v>
                </c:pt>
                <c:pt idx="5">
                  <c:v>23.95876821106544</c:v>
                </c:pt>
              </c:numCache>
            </c:numRef>
          </c:val>
        </c:ser>
        <c:ser>
          <c:idx val="1"/>
          <c:order val="1"/>
          <c:tx>
            <c:strRef>
              <c:f>Sheet3!$A$14</c:f>
              <c:strCache>
                <c:ptCount val="1"/>
                <c:pt idx="0">
                  <c:v>Macedonia, FYR</c:v>
                </c:pt>
              </c:strCache>
            </c:strRef>
          </c:tx>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Sheet3!$B$14:$G$14</c:f>
              <c:numCache>
                <c:formatCode>0.0</c:formatCode>
                <c:ptCount val="6"/>
                <c:pt idx="0">
                  <c:v>3.182526854805258</c:v>
                </c:pt>
                <c:pt idx="1">
                  <c:v>16.03528671348676</c:v>
                </c:pt>
                <c:pt idx="2">
                  <c:v>42.96518530173215</c:v>
                </c:pt>
                <c:pt idx="3">
                  <c:v>11.11524323087266</c:v>
                </c:pt>
                <c:pt idx="4">
                  <c:v>0.366884556520247</c:v>
                </c:pt>
                <c:pt idx="5">
                  <c:v>26.33523092986998</c:v>
                </c:pt>
              </c:numCache>
            </c:numRef>
          </c:val>
        </c:ser>
        <c:ser>
          <c:idx val="2"/>
          <c:order val="2"/>
          <c:tx>
            <c:strRef>
              <c:f>Sheet3!$A$15</c:f>
              <c:strCache>
                <c:ptCount val="1"/>
                <c:pt idx="0">
                  <c:v>Moldova, Republic of</c:v>
                </c:pt>
              </c:strCache>
            </c:strRef>
          </c:tx>
          <c:spPr>
            <a:solidFill>
              <a:srgbClr val="FFFF00"/>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Sheet3!$B$15:$G$15</c:f>
              <c:numCache>
                <c:formatCode>0.0</c:formatCode>
                <c:ptCount val="6"/>
                <c:pt idx="0">
                  <c:v>1.13318000318007</c:v>
                </c:pt>
                <c:pt idx="1">
                  <c:v>0.661544215295243</c:v>
                </c:pt>
                <c:pt idx="2">
                  <c:v>19.48039441830466</c:v>
                </c:pt>
                <c:pt idx="3">
                  <c:v>40.25565974142892</c:v>
                </c:pt>
                <c:pt idx="4">
                  <c:v>8.899270151456448</c:v>
                </c:pt>
                <c:pt idx="5">
                  <c:v>29.56972752171741</c:v>
                </c:pt>
              </c:numCache>
            </c:numRef>
          </c:val>
        </c:ser>
        <c:ser>
          <c:idx val="3"/>
          <c:order val="3"/>
          <c:tx>
            <c:strRef>
              <c:f>Sheet3!$A$16</c:f>
              <c:strCache>
                <c:ptCount val="1"/>
                <c:pt idx="0">
                  <c:v>Montenegro</c:v>
                </c:pt>
              </c:strCache>
            </c:strRef>
          </c:tx>
          <c:spPr>
            <a:solidFill>
              <a:srgbClr val="008000"/>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Sheet3!$B$16:$G$16</c:f>
              <c:numCache>
                <c:formatCode>0.0</c:formatCode>
                <c:ptCount val="6"/>
                <c:pt idx="0">
                  <c:v>3.47682119205298</c:v>
                </c:pt>
                <c:pt idx="1">
                  <c:v>8.760081306143858</c:v>
                </c:pt>
                <c:pt idx="2">
                  <c:v>58.87810635368172</c:v>
                </c:pt>
                <c:pt idx="3">
                  <c:v>4.422660809127271</c:v>
                </c:pt>
                <c:pt idx="4">
                  <c:v>1.640876008130614</c:v>
                </c:pt>
                <c:pt idx="5">
                  <c:v>22.82145433086355</c:v>
                </c:pt>
              </c:numCache>
            </c:numRef>
          </c:val>
        </c:ser>
        <c:ser>
          <c:idx val="4"/>
          <c:order val="4"/>
          <c:tx>
            <c:strRef>
              <c:f>Sheet3!$A$17</c:f>
              <c:strCache>
                <c:ptCount val="1"/>
                <c:pt idx="0">
                  <c:v>Russian Federation</c:v>
                </c:pt>
              </c:strCache>
            </c:strRef>
          </c:tx>
          <c:spPr>
            <a:solidFill>
              <a:srgbClr val="3366FF"/>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Sheet3!$B$17:$G$17</c:f>
              <c:numCache>
                <c:formatCode>0.0</c:formatCode>
                <c:ptCount val="6"/>
                <c:pt idx="0">
                  <c:v>0.843839551369065</c:v>
                </c:pt>
                <c:pt idx="1">
                  <c:v>7.243677416258758</c:v>
                </c:pt>
                <c:pt idx="2">
                  <c:v>17.15264352213676</c:v>
                </c:pt>
                <c:pt idx="3">
                  <c:v>19.9672344823331</c:v>
                </c:pt>
                <c:pt idx="4">
                  <c:v>22.69968669875091</c:v>
                </c:pt>
                <c:pt idx="5">
                  <c:v>31.45322590596849</c:v>
                </c:pt>
              </c:numCache>
            </c:numRef>
          </c:val>
        </c:ser>
        <c:ser>
          <c:idx val="5"/>
          <c:order val="5"/>
          <c:tx>
            <c:strRef>
              <c:f>Sheet3!$A$18</c:f>
              <c:strCache>
                <c:ptCount val="1"/>
                <c:pt idx="0">
                  <c:v>Serbia</c:v>
                </c:pt>
              </c:strCache>
            </c:strRef>
          </c:tx>
          <c:spPr>
            <a:solidFill>
              <a:schemeClr val="accent2">
                <a:lumMod val="60000"/>
                <a:lumOff val="40000"/>
              </a:schemeClr>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Sheet3!$B$18:$G$18</c:f>
              <c:numCache>
                <c:formatCode>0.0</c:formatCode>
                <c:ptCount val="6"/>
                <c:pt idx="0">
                  <c:v>3.206754512305428</c:v>
                </c:pt>
                <c:pt idx="1">
                  <c:v>13.78400184053527</c:v>
                </c:pt>
                <c:pt idx="2">
                  <c:v>2.518129587549913</c:v>
                </c:pt>
                <c:pt idx="3">
                  <c:v>56.132228591959</c:v>
                </c:pt>
                <c:pt idx="4">
                  <c:v>1.040028490477436</c:v>
                </c:pt>
                <c:pt idx="5">
                  <c:v>23.31869939709864</c:v>
                </c:pt>
              </c:numCache>
            </c:numRef>
          </c:val>
        </c:ser>
        <c:ser>
          <c:idx val="6"/>
          <c:order val="6"/>
          <c:tx>
            <c:strRef>
              <c:f>Sheet3!$A$19</c:f>
              <c:strCache>
                <c:ptCount val="1"/>
                <c:pt idx="0">
                  <c:v>Ukraine</c:v>
                </c:pt>
              </c:strCache>
            </c:strRef>
          </c:tx>
          <c:spPr>
            <a:solidFill>
              <a:schemeClr val="accent5">
                <a:lumMod val="90000"/>
              </a:schemeClr>
            </a:solidFill>
          </c:spPr>
          <c:invertIfNegative val="0"/>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Sheet3!$B$19:$G$19</c:f>
              <c:numCache>
                <c:formatCode>0.0</c:formatCode>
                <c:ptCount val="6"/>
                <c:pt idx="0">
                  <c:v>0.0</c:v>
                </c:pt>
                <c:pt idx="1">
                  <c:v>1.731798216324427</c:v>
                </c:pt>
                <c:pt idx="2">
                  <c:v>10.99532085107539</c:v>
                </c:pt>
                <c:pt idx="3">
                  <c:v>21.85670379953533</c:v>
                </c:pt>
                <c:pt idx="4">
                  <c:v>18.94991175190022</c:v>
                </c:pt>
                <c:pt idx="5">
                  <c:v>46.46626538116463</c:v>
                </c:pt>
              </c:numCache>
            </c:numRef>
          </c:val>
        </c:ser>
        <c:ser>
          <c:idx val="7"/>
          <c:order val="7"/>
          <c:tx>
            <c:strRef>
              <c:f>Sheet3!$A$20</c:f>
              <c:strCache>
                <c:ptCount val="1"/>
                <c:pt idx="0">
                  <c:v>Average</c:v>
                </c:pt>
              </c:strCache>
            </c:strRef>
          </c:tx>
          <c:spPr>
            <a:pattFill prst="dkDnDiag">
              <a:fgClr>
                <a:schemeClr val="tx2">
                  <a:lumMod val="50000"/>
                  <a:lumOff val="50000"/>
                </a:schemeClr>
              </a:fgClr>
              <a:bgClr>
                <a:prstClr val="white"/>
              </a:bgClr>
            </a:pattFill>
          </c:spPr>
          <c:invertIfNegative val="0"/>
          <c:dLbls>
            <c:showLegendKey val="0"/>
            <c:showVal val="1"/>
            <c:showCatName val="0"/>
            <c:showSerName val="0"/>
            <c:showPercent val="0"/>
            <c:showBubbleSize val="0"/>
            <c:showLeaderLines val="0"/>
          </c:dLbls>
          <c:cat>
            <c:strRef>
              <c:f>Sheet3!$B$12:$G$12</c:f>
              <c:strCache>
                <c:ptCount val="6"/>
                <c:pt idx="0">
                  <c:v>Less than primary</c:v>
                </c:pt>
                <c:pt idx="1">
                  <c:v>Primary</c:v>
                </c:pt>
                <c:pt idx="2">
                  <c:v>Secondary vocational</c:v>
                </c:pt>
                <c:pt idx="3">
                  <c:v>Secondary general</c:v>
                </c:pt>
                <c:pt idx="4">
                  <c:v>Vocational post-secondary</c:v>
                </c:pt>
                <c:pt idx="5">
                  <c:v>University and postgraduate</c:v>
                </c:pt>
              </c:strCache>
            </c:strRef>
          </c:cat>
          <c:val>
            <c:numRef>
              <c:f>Sheet3!$B$20:$G$20</c:f>
              <c:numCache>
                <c:formatCode>0.0</c:formatCode>
                <c:ptCount val="6"/>
                <c:pt idx="0">
                  <c:v>1.712472036663829</c:v>
                </c:pt>
                <c:pt idx="1">
                  <c:v>7.01028769822927</c:v>
                </c:pt>
                <c:pt idx="2">
                  <c:v>22.8863884322952</c:v>
                </c:pt>
                <c:pt idx="3">
                  <c:v>28.2816385541793</c:v>
                </c:pt>
                <c:pt idx="4">
                  <c:v>10.88591498687018</c:v>
                </c:pt>
                <c:pt idx="5">
                  <c:v>29.13191023967831</c:v>
                </c:pt>
              </c:numCache>
            </c:numRef>
          </c:val>
        </c:ser>
        <c:dLbls>
          <c:showLegendKey val="0"/>
          <c:showVal val="0"/>
          <c:showCatName val="0"/>
          <c:showSerName val="0"/>
          <c:showPercent val="0"/>
          <c:showBubbleSize val="0"/>
        </c:dLbls>
        <c:gapWidth val="150"/>
        <c:axId val="-2126997592"/>
        <c:axId val="-2104819032"/>
      </c:barChart>
      <c:catAx>
        <c:axId val="-2126997592"/>
        <c:scaling>
          <c:orientation val="minMax"/>
        </c:scaling>
        <c:delete val="0"/>
        <c:axPos val="b"/>
        <c:majorTickMark val="out"/>
        <c:minorTickMark val="none"/>
        <c:tickLblPos val="nextTo"/>
        <c:crossAx val="-2104819032"/>
        <c:crosses val="autoZero"/>
        <c:auto val="1"/>
        <c:lblAlgn val="ctr"/>
        <c:lblOffset val="100"/>
        <c:noMultiLvlLbl val="0"/>
      </c:catAx>
      <c:valAx>
        <c:axId val="-2104819032"/>
        <c:scaling>
          <c:orientation val="minMax"/>
        </c:scaling>
        <c:delete val="0"/>
        <c:axPos val="l"/>
        <c:majorGridlines/>
        <c:title>
          <c:tx>
            <c:rich>
              <a:bodyPr rot="-5400000" vert="horz"/>
              <a:lstStyle/>
              <a:p>
                <a:pPr>
                  <a:defRPr/>
                </a:pPr>
                <a:r>
                  <a:rPr lang="en-US"/>
                  <a:t>%</a:t>
                </a:r>
              </a:p>
            </c:rich>
          </c:tx>
          <c:layout/>
          <c:overlay val="0"/>
        </c:title>
        <c:numFmt formatCode="0" sourceLinked="0"/>
        <c:majorTickMark val="out"/>
        <c:minorTickMark val="none"/>
        <c:tickLblPos val="nextTo"/>
        <c:crossAx val="-2126997592"/>
        <c:crosses val="autoZero"/>
        <c:crossBetween val="between"/>
      </c:valAx>
    </c:plotArea>
    <c:legend>
      <c:legendPos val="r"/>
      <c:layout/>
      <c:overlay val="0"/>
    </c:legend>
    <c:plotVisOnly val="1"/>
    <c:dispBlanksAs val="gap"/>
    <c:showDLblsOverMax val="0"/>
  </c:chart>
  <c:txPr>
    <a:bodyPr/>
    <a:lstStyle/>
    <a:p>
      <a:pPr>
        <a:defRPr sz="1200">
          <a:latin typeface="Arial Narrow"/>
          <a:cs typeface="Arial Narrow"/>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en-GB" sz="1200" dirty="0" smtClean="0"/>
              <a:t>Youth unemployment rate by level of completed education</a:t>
            </a:r>
            <a:endParaRPr lang="en-GB" sz="1200" dirty="0"/>
          </a:p>
        </c:rich>
      </c:tx>
      <c:layout/>
      <c:overlay val="0"/>
    </c:title>
    <c:autoTitleDeleted val="0"/>
    <c:plotArea>
      <c:layout/>
      <c:lineChart>
        <c:grouping val="standard"/>
        <c:varyColors val="0"/>
        <c:ser>
          <c:idx val="0"/>
          <c:order val="0"/>
          <c:tx>
            <c:strRef>
              <c:f>Unemployment!$A$33</c:f>
              <c:strCache>
                <c:ptCount val="1"/>
                <c:pt idx="0">
                  <c:v>Primary</c:v>
                </c:pt>
              </c:strCache>
            </c:strRef>
          </c:tx>
          <c:spPr>
            <a:ln>
              <a:noFill/>
            </a:ln>
          </c:spPr>
          <c:marker>
            <c:symbol val="diamond"/>
            <c:size val="9"/>
            <c:spPr>
              <a:solidFill>
                <a:srgbClr val="00B050"/>
              </a:solidFill>
            </c:spPr>
          </c:marker>
          <c:cat>
            <c:strRef>
              <c:f>Unemployment!$B$32:$F$32</c:f>
              <c:strCache>
                <c:ptCount val="5"/>
                <c:pt idx="0">
                  <c:v>Armenia</c:v>
                </c:pt>
                <c:pt idx="1">
                  <c:v>Macedonia, FYR</c:v>
                </c:pt>
                <c:pt idx="2">
                  <c:v>Moldova, Rep. of</c:v>
                </c:pt>
                <c:pt idx="3">
                  <c:v>Russian Fed.</c:v>
                </c:pt>
                <c:pt idx="4">
                  <c:v>Ukraine</c:v>
                </c:pt>
              </c:strCache>
            </c:strRef>
          </c:cat>
          <c:val>
            <c:numRef>
              <c:f>Unemployment!$B$33:$F$33</c:f>
              <c:numCache>
                <c:formatCode>0.0</c:formatCode>
                <c:ptCount val="5"/>
                <c:pt idx="1">
                  <c:v>52.9</c:v>
                </c:pt>
                <c:pt idx="2">
                  <c:v>34.3</c:v>
                </c:pt>
                <c:pt idx="3">
                  <c:v>16.9</c:v>
                </c:pt>
                <c:pt idx="4">
                  <c:v>67.7</c:v>
                </c:pt>
              </c:numCache>
            </c:numRef>
          </c:val>
          <c:smooth val="0"/>
        </c:ser>
        <c:ser>
          <c:idx val="1"/>
          <c:order val="1"/>
          <c:tx>
            <c:strRef>
              <c:f>Unemployment!$A$34</c:f>
              <c:strCache>
                <c:ptCount val="1"/>
                <c:pt idx="0">
                  <c:v>Secondary</c:v>
                </c:pt>
              </c:strCache>
            </c:strRef>
          </c:tx>
          <c:spPr>
            <a:ln>
              <a:noFill/>
            </a:ln>
          </c:spPr>
          <c:cat>
            <c:strRef>
              <c:f>Unemployment!$B$32:$F$32</c:f>
              <c:strCache>
                <c:ptCount val="5"/>
                <c:pt idx="0">
                  <c:v>Armenia</c:v>
                </c:pt>
                <c:pt idx="1">
                  <c:v>Macedonia, FYR</c:v>
                </c:pt>
                <c:pt idx="2">
                  <c:v>Moldova, Rep. of</c:v>
                </c:pt>
                <c:pt idx="3">
                  <c:v>Russian Fed.</c:v>
                </c:pt>
                <c:pt idx="4">
                  <c:v>Ukraine</c:v>
                </c:pt>
              </c:strCache>
            </c:strRef>
          </c:cat>
          <c:val>
            <c:numRef>
              <c:f>Unemployment!$B$34:$F$34</c:f>
              <c:numCache>
                <c:formatCode>0.0</c:formatCode>
                <c:ptCount val="5"/>
                <c:pt idx="0">
                  <c:v>23.9</c:v>
                </c:pt>
                <c:pt idx="1">
                  <c:v>57.0</c:v>
                </c:pt>
                <c:pt idx="2">
                  <c:v>21.3</c:v>
                </c:pt>
                <c:pt idx="3">
                  <c:v>13.2</c:v>
                </c:pt>
                <c:pt idx="4">
                  <c:v>20.3</c:v>
                </c:pt>
              </c:numCache>
            </c:numRef>
          </c:val>
          <c:smooth val="0"/>
        </c:ser>
        <c:ser>
          <c:idx val="2"/>
          <c:order val="2"/>
          <c:tx>
            <c:strRef>
              <c:f>Unemployment!$A$35</c:f>
              <c:strCache>
                <c:ptCount val="1"/>
                <c:pt idx="0">
                  <c:v>Tertiary</c:v>
                </c:pt>
              </c:strCache>
            </c:strRef>
          </c:tx>
          <c:spPr>
            <a:ln>
              <a:noFill/>
            </a:ln>
          </c:spPr>
          <c:marker>
            <c:symbol val="triangle"/>
            <c:size val="9"/>
            <c:spPr>
              <a:solidFill>
                <a:srgbClr val="CC0000"/>
              </a:solidFill>
            </c:spPr>
          </c:marker>
          <c:cat>
            <c:strRef>
              <c:f>Unemployment!$B$32:$F$32</c:f>
              <c:strCache>
                <c:ptCount val="5"/>
                <c:pt idx="0">
                  <c:v>Armenia</c:v>
                </c:pt>
                <c:pt idx="1">
                  <c:v>Macedonia, FYR</c:v>
                </c:pt>
                <c:pt idx="2">
                  <c:v>Moldova, Rep. of</c:v>
                </c:pt>
                <c:pt idx="3">
                  <c:v>Russian Fed.</c:v>
                </c:pt>
                <c:pt idx="4">
                  <c:v>Ukraine</c:v>
                </c:pt>
              </c:strCache>
            </c:strRef>
          </c:cat>
          <c:val>
            <c:numRef>
              <c:f>Unemployment!$B$35:$F$35</c:f>
              <c:numCache>
                <c:formatCode>0.0</c:formatCode>
                <c:ptCount val="5"/>
                <c:pt idx="0">
                  <c:v>29.5</c:v>
                </c:pt>
                <c:pt idx="1">
                  <c:v>42.0</c:v>
                </c:pt>
                <c:pt idx="2">
                  <c:v>7.8</c:v>
                </c:pt>
                <c:pt idx="3">
                  <c:v>9.4</c:v>
                </c:pt>
                <c:pt idx="4">
                  <c:v>9.3</c:v>
                </c:pt>
              </c:numCache>
            </c:numRef>
          </c:val>
          <c:smooth val="0"/>
        </c:ser>
        <c:dLbls>
          <c:showLegendKey val="0"/>
          <c:showVal val="0"/>
          <c:showCatName val="0"/>
          <c:showSerName val="0"/>
          <c:showPercent val="0"/>
          <c:showBubbleSize val="0"/>
        </c:dLbls>
        <c:marker val="1"/>
        <c:smooth val="0"/>
        <c:axId val="-2128200040"/>
        <c:axId val="-2102368584"/>
      </c:lineChart>
      <c:catAx>
        <c:axId val="-2128200040"/>
        <c:scaling>
          <c:orientation val="minMax"/>
        </c:scaling>
        <c:delete val="0"/>
        <c:axPos val="b"/>
        <c:majorTickMark val="out"/>
        <c:minorTickMark val="none"/>
        <c:tickLblPos val="nextTo"/>
        <c:crossAx val="-2102368584"/>
        <c:crosses val="autoZero"/>
        <c:auto val="1"/>
        <c:lblAlgn val="ctr"/>
        <c:lblOffset val="100"/>
        <c:noMultiLvlLbl val="0"/>
      </c:catAx>
      <c:valAx>
        <c:axId val="-2102368584"/>
        <c:scaling>
          <c:orientation val="minMax"/>
        </c:scaling>
        <c:delete val="0"/>
        <c:axPos val="l"/>
        <c:majorGridlines/>
        <c:title>
          <c:tx>
            <c:rich>
              <a:bodyPr rot="-5400000" vert="horz"/>
              <a:lstStyle/>
              <a:p>
                <a:pPr>
                  <a:defRPr/>
                </a:pPr>
                <a:r>
                  <a:rPr lang="en-GB" dirty="0" smtClean="0"/>
                  <a:t>%</a:t>
                </a:r>
                <a:endParaRPr lang="en-GB" dirty="0"/>
              </a:p>
            </c:rich>
          </c:tx>
          <c:layout/>
          <c:overlay val="0"/>
        </c:title>
        <c:numFmt formatCode="0.0" sourceLinked="1"/>
        <c:majorTickMark val="out"/>
        <c:minorTickMark val="none"/>
        <c:tickLblPos val="nextTo"/>
        <c:crossAx val="-2128200040"/>
        <c:crosses val="autoZero"/>
        <c:crossBetween val="between"/>
      </c:valAx>
    </c:plotArea>
    <c:legend>
      <c:legendPos val="b"/>
      <c:layout/>
      <c:overlay val="0"/>
    </c:legend>
    <c:plotVisOnly val="1"/>
    <c:dispBlanksAs val="gap"/>
    <c:showDLblsOverMax val="0"/>
  </c:chart>
  <c:txPr>
    <a:bodyPr/>
    <a:lstStyle/>
    <a:p>
      <a:pPr>
        <a:defRPr>
          <a:latin typeface="Arial Narrow" panose="020B0606020202030204"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en-US" sz="1200"/>
              <a:t>Average length of transition (months) by level of education</a:t>
            </a:r>
          </a:p>
        </c:rich>
      </c:tx>
      <c:layout/>
      <c:overlay val="0"/>
    </c:title>
    <c:autoTitleDeleted val="0"/>
    <c:plotArea>
      <c:layout/>
      <c:lineChart>
        <c:grouping val="standard"/>
        <c:varyColors val="0"/>
        <c:ser>
          <c:idx val="0"/>
          <c:order val="0"/>
          <c:tx>
            <c:strRef>
              <c:f>Sheet2!$A$67</c:f>
              <c:strCache>
                <c:ptCount val="1"/>
                <c:pt idx="0">
                  <c:v>Average</c:v>
                </c:pt>
              </c:strCache>
            </c:strRef>
          </c:tx>
          <c:spPr>
            <a:ln>
              <a:solidFill>
                <a:srgbClr val="FFC000"/>
              </a:solidFill>
            </a:ln>
          </c:spPr>
          <c:marker>
            <c:symbol val="diamond"/>
            <c:size val="7"/>
            <c:spPr>
              <a:solidFill>
                <a:srgbClr val="FFC000"/>
              </a:solidFill>
            </c:spPr>
          </c:marker>
          <c:cat>
            <c:strRef>
              <c:f>Sheet2!$B$66:$F$66</c:f>
              <c:strCache>
                <c:ptCount val="5"/>
                <c:pt idx="0">
                  <c:v>Primary</c:v>
                </c:pt>
                <c:pt idx="1">
                  <c:v>Secondary vocational </c:v>
                </c:pt>
                <c:pt idx="2">
                  <c:v>Secondary general</c:v>
                </c:pt>
                <c:pt idx="3">
                  <c:v>Post-secondary vocational</c:v>
                </c:pt>
                <c:pt idx="4">
                  <c:v>University and postgraduate</c:v>
                </c:pt>
              </c:strCache>
            </c:strRef>
          </c:cat>
          <c:val>
            <c:numRef>
              <c:f>Sheet2!$B$67:$F$67</c:f>
              <c:numCache>
                <c:formatCode>General</c:formatCode>
                <c:ptCount val="5"/>
                <c:pt idx="0">
                  <c:v>43.0</c:v>
                </c:pt>
                <c:pt idx="1">
                  <c:v>28.7</c:v>
                </c:pt>
                <c:pt idx="2">
                  <c:v>31.8</c:v>
                </c:pt>
                <c:pt idx="3">
                  <c:v>13.8</c:v>
                </c:pt>
                <c:pt idx="4">
                  <c:v>10.9</c:v>
                </c:pt>
              </c:numCache>
            </c:numRef>
          </c:val>
          <c:smooth val="0"/>
        </c:ser>
        <c:dLbls>
          <c:showLegendKey val="0"/>
          <c:showVal val="0"/>
          <c:showCatName val="0"/>
          <c:showSerName val="0"/>
          <c:showPercent val="0"/>
          <c:showBubbleSize val="0"/>
        </c:dLbls>
        <c:marker val="1"/>
        <c:smooth val="0"/>
        <c:axId val="-2102265448"/>
        <c:axId val="-2102261128"/>
      </c:lineChart>
      <c:catAx>
        <c:axId val="-2102265448"/>
        <c:scaling>
          <c:orientation val="minMax"/>
        </c:scaling>
        <c:delete val="0"/>
        <c:axPos val="b"/>
        <c:majorTickMark val="out"/>
        <c:minorTickMark val="none"/>
        <c:tickLblPos val="nextTo"/>
        <c:crossAx val="-2102261128"/>
        <c:crosses val="autoZero"/>
        <c:auto val="1"/>
        <c:lblAlgn val="ctr"/>
        <c:lblOffset val="100"/>
        <c:noMultiLvlLbl val="0"/>
      </c:catAx>
      <c:valAx>
        <c:axId val="-2102261128"/>
        <c:scaling>
          <c:orientation val="minMax"/>
        </c:scaling>
        <c:delete val="0"/>
        <c:axPos val="l"/>
        <c:majorGridlines/>
        <c:title>
          <c:tx>
            <c:rich>
              <a:bodyPr rot="-5400000" vert="horz"/>
              <a:lstStyle/>
              <a:p>
                <a:pPr>
                  <a:defRPr/>
                </a:pPr>
                <a:r>
                  <a:rPr lang="en-US"/>
                  <a:t>Months</a:t>
                </a:r>
              </a:p>
            </c:rich>
          </c:tx>
          <c:layout/>
          <c:overlay val="0"/>
        </c:title>
        <c:numFmt formatCode="General" sourceLinked="1"/>
        <c:majorTickMark val="out"/>
        <c:minorTickMark val="none"/>
        <c:tickLblPos val="nextTo"/>
        <c:crossAx val="-2102265448"/>
        <c:crosses val="autoZero"/>
        <c:crossBetween val="between"/>
      </c:valAx>
    </c:plotArea>
    <c:plotVisOnly val="1"/>
    <c:dispBlanksAs val="gap"/>
    <c:showDLblsOverMax val="0"/>
  </c:chart>
  <c:txPr>
    <a:bodyPr/>
    <a:lstStyle/>
    <a:p>
      <a:pPr>
        <a:defRPr>
          <a:latin typeface="Arial Narrow" panose="020B0606020202030204" pitchFamily="34"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3"/>
          <c:order val="0"/>
          <c:tx>
            <c:strRef>
              <c:f>Sheet1!$L$3</c:f>
              <c:strCache>
                <c:ptCount val="1"/>
                <c:pt idx="0">
                  <c:v>YUR, tertiary (%)</c:v>
                </c:pt>
              </c:strCache>
            </c:strRef>
          </c:tx>
          <c:spPr>
            <a:ln w="28575" cap="rnd">
              <a:solidFill>
                <a:srgbClr val="00B0F0"/>
              </a:solidFill>
              <a:round/>
            </a:ln>
            <a:effectLst/>
          </c:spPr>
          <c:marker>
            <c:symbol val="circle"/>
            <c:size val="5"/>
            <c:spPr>
              <a:solidFill>
                <a:srgbClr val="00B0F0"/>
              </a:solidFill>
              <a:ln w="9525">
                <a:solidFill>
                  <a:schemeClr val="accent4"/>
                </a:solidFill>
              </a:ln>
              <a:effectLst/>
            </c:spPr>
          </c:marker>
          <c:val>
            <c:numRef>
              <c:f>Sheet1!$L$4:$L$8</c:f>
              <c:numCache>
                <c:formatCode>0.0</c:formatCode>
                <c:ptCount val="5"/>
                <c:pt idx="0">
                  <c:v>14.4</c:v>
                </c:pt>
                <c:pt idx="1">
                  <c:v>17.9</c:v>
                </c:pt>
                <c:pt idx="2">
                  <c:v>14.0</c:v>
                </c:pt>
                <c:pt idx="3">
                  <c:v>39.5</c:v>
                </c:pt>
                <c:pt idx="4">
                  <c:v>21.2</c:v>
                </c:pt>
              </c:numCache>
            </c:numRef>
          </c:val>
        </c:ser>
        <c:ser>
          <c:idx val="4"/>
          <c:order val="1"/>
          <c:tx>
            <c:strRef>
              <c:f>Sheet1!$M$3</c:f>
              <c:strCache>
                <c:ptCount val="1"/>
                <c:pt idx="0">
                  <c:v>YUR, primary or less (%)</c:v>
                </c:pt>
              </c:strCache>
            </c:strRef>
          </c:tx>
          <c:spPr>
            <a:ln w="28575" cap="rnd">
              <a:solidFill>
                <a:srgbClr val="CC0000"/>
              </a:solidFill>
              <a:round/>
            </a:ln>
            <a:effectLst/>
          </c:spPr>
          <c:marker>
            <c:symbol val="circle"/>
            <c:size val="5"/>
            <c:spPr>
              <a:solidFill>
                <a:srgbClr val="CC0000"/>
              </a:solidFill>
              <a:ln w="9525">
                <a:solidFill>
                  <a:schemeClr val="accent5"/>
                </a:solidFill>
              </a:ln>
              <a:effectLst/>
            </c:spPr>
          </c:marker>
          <c:val>
            <c:numRef>
              <c:f>Sheet1!$M$4:$M$8</c:f>
              <c:numCache>
                <c:formatCode>0.0</c:formatCode>
                <c:ptCount val="5"/>
                <c:pt idx="0">
                  <c:v>5.5</c:v>
                </c:pt>
                <c:pt idx="1">
                  <c:v>35.7</c:v>
                </c:pt>
                <c:pt idx="2">
                  <c:v>15.4</c:v>
                </c:pt>
                <c:pt idx="3">
                  <c:v>21.9</c:v>
                </c:pt>
                <c:pt idx="4">
                  <c:v>7.3</c:v>
                </c:pt>
              </c:numCache>
            </c:numRef>
          </c:val>
        </c:ser>
        <c:ser>
          <c:idx val="2"/>
          <c:order val="2"/>
          <c:tx>
            <c:strRef>
              <c:f>Sheet1!$K$3</c:f>
              <c:strCache>
                <c:ptCount val="1"/>
                <c:pt idx="0">
                  <c:v>Tertiary educated (%)</c:v>
                </c:pt>
              </c:strCache>
            </c:strRef>
          </c:tx>
          <c:spPr>
            <a:ln w="28575" cap="rnd">
              <a:solidFill>
                <a:srgbClr val="FFDD23"/>
              </a:solidFill>
              <a:round/>
            </a:ln>
            <a:effectLst/>
          </c:spPr>
          <c:marker>
            <c:symbol val="circle"/>
            <c:size val="5"/>
            <c:spPr>
              <a:solidFill>
                <a:srgbClr val="FFDD23"/>
              </a:solidFill>
              <a:ln w="9525">
                <a:solidFill>
                  <a:schemeClr val="accent3"/>
                </a:solidFill>
              </a:ln>
              <a:effectLst/>
            </c:spPr>
          </c:marker>
          <c:cat>
            <c:strRef>
              <c:f>Sheet1!$H$4:$H$8</c:f>
              <c:strCache>
                <c:ptCount val="5"/>
                <c:pt idx="0">
                  <c:v>Asia and the Pacific</c:v>
                </c:pt>
                <c:pt idx="1">
                  <c:v>Eastern Europe and Central Asia</c:v>
                </c:pt>
                <c:pt idx="2">
                  <c:v>Latin America and the Caribbean</c:v>
                </c:pt>
                <c:pt idx="3">
                  <c:v>Middle East and North Africa</c:v>
                </c:pt>
                <c:pt idx="4">
                  <c:v>Sub-Saharan Africa</c:v>
                </c:pt>
              </c:strCache>
            </c:strRef>
          </c:cat>
          <c:val>
            <c:numRef>
              <c:f>Sheet1!$K$4:$K$8</c:f>
              <c:numCache>
                <c:formatCode>0.0</c:formatCode>
                <c:ptCount val="5"/>
                <c:pt idx="0">
                  <c:v>17.30883989031149</c:v>
                </c:pt>
                <c:pt idx="1">
                  <c:v>39.41433961322755</c:v>
                </c:pt>
                <c:pt idx="2">
                  <c:v>18.53374783825901</c:v>
                </c:pt>
                <c:pt idx="3">
                  <c:v>26.91398269269807</c:v>
                </c:pt>
                <c:pt idx="4">
                  <c:v>4.191098217146754</c:v>
                </c:pt>
              </c:numCache>
            </c:numRef>
          </c:val>
        </c:ser>
        <c:ser>
          <c:idx val="1"/>
          <c:order val="3"/>
          <c:tx>
            <c:strRef>
              <c:f>Sheet1!$J$3</c:f>
              <c:strCache>
                <c:ptCount val="1"/>
                <c:pt idx="0">
                  <c:v>Overeducated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Sheet1!$H$4:$H$8</c:f>
              <c:strCache>
                <c:ptCount val="5"/>
                <c:pt idx="0">
                  <c:v>Asia and the Pacific</c:v>
                </c:pt>
                <c:pt idx="1">
                  <c:v>Eastern Europe and Central Asia</c:v>
                </c:pt>
                <c:pt idx="2">
                  <c:v>Latin America and the Caribbean</c:v>
                </c:pt>
                <c:pt idx="3">
                  <c:v>Middle East and North Africa</c:v>
                </c:pt>
                <c:pt idx="4">
                  <c:v>Sub-Saharan Africa</c:v>
                </c:pt>
              </c:strCache>
            </c:strRef>
          </c:cat>
          <c:val>
            <c:numRef>
              <c:f>Sheet1!$J$4:$J$8</c:f>
              <c:numCache>
                <c:formatCode>0.0</c:formatCode>
                <c:ptCount val="5"/>
                <c:pt idx="0">
                  <c:v>17.07710851630256</c:v>
                </c:pt>
                <c:pt idx="1">
                  <c:v>19.98072557129559</c:v>
                </c:pt>
                <c:pt idx="2">
                  <c:v>18.74201424776343</c:v>
                </c:pt>
                <c:pt idx="3">
                  <c:v>11.53707120971346</c:v>
                </c:pt>
                <c:pt idx="4">
                  <c:v>6.618694674903467</c:v>
                </c:pt>
              </c:numCache>
            </c:numRef>
          </c:val>
        </c:ser>
        <c:dLbls>
          <c:showLegendKey val="0"/>
          <c:showVal val="0"/>
          <c:showCatName val="0"/>
          <c:showSerName val="0"/>
          <c:showPercent val="0"/>
          <c:showBubbleSize val="0"/>
        </c:dLbls>
        <c:axId val="-2103944264"/>
        <c:axId val="-2103499400"/>
        <c:extLst>
          <c:ext xmlns:c15="http://schemas.microsoft.com/office/drawing/2012/chart" uri="{02D57815-91ED-43cb-92C2-25804820EDAC}">
            <c15:filteredRadarSeries>
              <c15:ser>
                <c:idx val="0"/>
                <c:order val="2"/>
                <c:tx>
                  <c:strRef>
                    <c:extLst>
                      <c:ext uri="{02D57815-91ED-43cb-92C2-25804820EDAC}">
                        <c15:formulaRef>
                          <c15:sqref>Sheet1!$I$3</c15:sqref>
                        </c15:formulaRef>
                      </c:ext>
                    </c:extLst>
                    <c:strCache>
                      <c:ptCount val="1"/>
                      <c:pt idx="0">
                        <c:v>Unemployment rate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Sheet1!$H$4:$H$8</c15:sqref>
                        </c15:formulaRef>
                      </c:ext>
                    </c:extLst>
                    <c:strCache>
                      <c:ptCount val="5"/>
                      <c:pt idx="0">
                        <c:v>Asia and the Pacific</c:v>
                      </c:pt>
                      <c:pt idx="1">
                        <c:v>Eastern Europe and Central Asia</c:v>
                      </c:pt>
                      <c:pt idx="2">
                        <c:v>Latin America and the Caribbean</c:v>
                      </c:pt>
                      <c:pt idx="3">
                        <c:v>Middle East and North Africa</c:v>
                      </c:pt>
                      <c:pt idx="4">
                        <c:v>Sub-Saharan Africa</c:v>
                      </c:pt>
                    </c:strCache>
                  </c:strRef>
                </c:cat>
                <c:val>
                  <c:numRef>
                    <c:extLst>
                      <c:ext uri="{02D57815-91ED-43cb-92C2-25804820EDAC}">
                        <c15:formulaRef>
                          <c15:sqref>Sheet1!$I$4:$I$8</c15:sqref>
                        </c15:formulaRef>
                      </c:ext>
                    </c:extLst>
                    <c:numCache>
                      <c:formatCode>0.0</c:formatCode>
                      <c:ptCount val="5"/>
                      <c:pt idx="0">
                        <c:v>8.9297364214412038</c:v>
                      </c:pt>
                      <c:pt idx="1">
                        <c:v>24.027632690697214</c:v>
                      </c:pt>
                      <c:pt idx="2">
                        <c:v>18.604889572755521</c:v>
                      </c:pt>
                      <c:pt idx="3">
                        <c:v>25.070022648750339</c:v>
                      </c:pt>
                      <c:pt idx="4">
                        <c:v>11.205625960214567</c:v>
                      </c:pt>
                    </c:numCache>
                  </c:numRef>
                </c:val>
              </c15:ser>
            </c15:filteredRadarSeries>
          </c:ext>
        </c:extLst>
      </c:radarChart>
      <c:catAx>
        <c:axId val="-2103944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crossAx val="-2103499400"/>
        <c:crosses val="autoZero"/>
        <c:auto val="1"/>
        <c:lblAlgn val="ctr"/>
        <c:lblOffset val="100"/>
        <c:noMultiLvlLbl val="0"/>
      </c:catAx>
      <c:valAx>
        <c:axId val="-210349940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crossAx val="-21039442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legend>
    <c:plotVisOnly val="1"/>
    <c:dispBlanksAs val="gap"/>
    <c:showDLblsOverMax val="0"/>
  </c:chart>
  <c:spPr>
    <a:noFill/>
    <a:ln>
      <a:noFill/>
    </a:ln>
    <a:effectLst/>
  </c:spPr>
  <c:txPr>
    <a:bodyPr/>
    <a:lstStyle/>
    <a:p>
      <a:pPr>
        <a:defRPr sz="1200">
          <a:latin typeface="Arial Narrow" panose="020B0606020202030204" pitchFamily="34"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Employed youth by qualifications matching</a:t>
            </a:r>
          </a:p>
        </c:rich>
      </c:tx>
      <c:layout/>
      <c:overlay val="0"/>
    </c:title>
    <c:autoTitleDeleted val="0"/>
    <c:plotArea>
      <c:layout/>
      <c:barChart>
        <c:barDir val="col"/>
        <c:grouping val="stacked"/>
        <c:varyColors val="0"/>
        <c:ser>
          <c:idx val="0"/>
          <c:order val="0"/>
          <c:tx>
            <c:strRef>
              <c:f>Sheet3!$G$86</c:f>
              <c:strCache>
                <c:ptCount val="1"/>
                <c:pt idx="0">
                  <c:v>Overeducated</c:v>
                </c:pt>
              </c:strCache>
            </c:strRef>
          </c:tx>
          <c:spPr>
            <a:solidFill>
              <a:srgbClr val="CCFFCC"/>
            </a:solidFill>
          </c:spPr>
          <c:invertIfNegative val="0"/>
          <c:dLbls>
            <c:showLegendKey val="0"/>
            <c:showVal val="1"/>
            <c:showCatName val="0"/>
            <c:showSerName val="0"/>
            <c:showPercent val="0"/>
            <c:showBubbleSize val="0"/>
            <c:showLeaderLines val="0"/>
          </c:dLbls>
          <c:cat>
            <c:strRef>
              <c:f>Sheet3!$F$87:$F$91</c:f>
              <c:strCache>
                <c:ptCount val="5"/>
                <c:pt idx="0">
                  <c:v>Macedonia, FYR</c:v>
                </c:pt>
                <c:pt idx="1">
                  <c:v>Moldova, Republic of</c:v>
                </c:pt>
                <c:pt idx="2">
                  <c:v>Montenegro</c:v>
                </c:pt>
                <c:pt idx="3">
                  <c:v>Serbia</c:v>
                </c:pt>
                <c:pt idx="4">
                  <c:v>Ukraine</c:v>
                </c:pt>
              </c:strCache>
            </c:strRef>
          </c:cat>
          <c:val>
            <c:numRef>
              <c:f>Sheet3!$G$87:$G$91</c:f>
              <c:numCache>
                <c:formatCode>0.0</c:formatCode>
                <c:ptCount val="5"/>
                <c:pt idx="0">
                  <c:v>21.30593</c:v>
                </c:pt>
                <c:pt idx="1">
                  <c:v>29.07451</c:v>
                </c:pt>
                <c:pt idx="2">
                  <c:v>11.36054</c:v>
                </c:pt>
                <c:pt idx="3">
                  <c:v>18.7882</c:v>
                </c:pt>
                <c:pt idx="4">
                  <c:v>31.71662</c:v>
                </c:pt>
              </c:numCache>
            </c:numRef>
          </c:val>
        </c:ser>
        <c:ser>
          <c:idx val="1"/>
          <c:order val="1"/>
          <c:tx>
            <c:strRef>
              <c:f>Sheet3!$H$86</c:f>
              <c:strCache>
                <c:ptCount val="1"/>
                <c:pt idx="0">
                  <c:v>Undereducated </c:v>
                </c:pt>
              </c:strCache>
            </c:strRef>
          </c:tx>
          <c:spPr>
            <a:solidFill>
              <a:srgbClr val="6699FF"/>
            </a:solidFill>
          </c:spPr>
          <c:invertIfNegative val="0"/>
          <c:dLbls>
            <c:showLegendKey val="0"/>
            <c:showVal val="1"/>
            <c:showCatName val="0"/>
            <c:showSerName val="0"/>
            <c:showPercent val="0"/>
            <c:showBubbleSize val="0"/>
            <c:showLeaderLines val="0"/>
          </c:dLbls>
          <c:cat>
            <c:strRef>
              <c:f>Sheet3!$F$87:$F$91</c:f>
              <c:strCache>
                <c:ptCount val="5"/>
                <c:pt idx="0">
                  <c:v>Macedonia, FYR</c:v>
                </c:pt>
                <c:pt idx="1">
                  <c:v>Moldova, Republic of</c:v>
                </c:pt>
                <c:pt idx="2">
                  <c:v>Montenegro</c:v>
                </c:pt>
                <c:pt idx="3">
                  <c:v>Serbia</c:v>
                </c:pt>
                <c:pt idx="4">
                  <c:v>Ukraine</c:v>
                </c:pt>
              </c:strCache>
            </c:strRef>
          </c:cat>
          <c:val>
            <c:numRef>
              <c:f>Sheet3!$H$87:$H$91</c:f>
              <c:numCache>
                <c:formatCode>0.0</c:formatCode>
                <c:ptCount val="5"/>
                <c:pt idx="0">
                  <c:v>6.32944</c:v>
                </c:pt>
                <c:pt idx="1">
                  <c:v>2.1086</c:v>
                </c:pt>
                <c:pt idx="2">
                  <c:v>7.9844</c:v>
                </c:pt>
                <c:pt idx="3">
                  <c:v>14.85947</c:v>
                </c:pt>
                <c:pt idx="4">
                  <c:v>5.49666</c:v>
                </c:pt>
              </c:numCache>
            </c:numRef>
          </c:val>
        </c:ser>
        <c:ser>
          <c:idx val="2"/>
          <c:order val="2"/>
          <c:tx>
            <c:strRef>
              <c:f>Sheet3!$I$86</c:f>
              <c:strCache>
                <c:ptCount val="1"/>
                <c:pt idx="0">
                  <c:v>Matching qualifications</c:v>
                </c:pt>
              </c:strCache>
            </c:strRef>
          </c:tx>
          <c:spPr>
            <a:solidFill>
              <a:srgbClr val="FFFF00"/>
            </a:solidFill>
          </c:spPr>
          <c:invertIfNegative val="0"/>
          <c:dLbls>
            <c:showLegendKey val="0"/>
            <c:showVal val="1"/>
            <c:showCatName val="0"/>
            <c:showSerName val="0"/>
            <c:showPercent val="0"/>
            <c:showBubbleSize val="0"/>
            <c:showLeaderLines val="0"/>
          </c:dLbls>
          <c:cat>
            <c:strRef>
              <c:f>Sheet3!$F$87:$F$91</c:f>
              <c:strCache>
                <c:ptCount val="5"/>
                <c:pt idx="0">
                  <c:v>Macedonia, FYR</c:v>
                </c:pt>
                <c:pt idx="1">
                  <c:v>Moldova, Republic of</c:v>
                </c:pt>
                <c:pt idx="2">
                  <c:v>Montenegro</c:v>
                </c:pt>
                <c:pt idx="3">
                  <c:v>Serbia</c:v>
                </c:pt>
                <c:pt idx="4">
                  <c:v>Ukraine</c:v>
                </c:pt>
              </c:strCache>
            </c:strRef>
          </c:cat>
          <c:val>
            <c:numRef>
              <c:f>Sheet3!$I$87:$I$91</c:f>
              <c:numCache>
                <c:formatCode>0.0</c:formatCode>
                <c:ptCount val="5"/>
                <c:pt idx="0">
                  <c:v>72.36463</c:v>
                </c:pt>
                <c:pt idx="1">
                  <c:v>68.81689</c:v>
                </c:pt>
                <c:pt idx="2">
                  <c:v>80.65506000000001</c:v>
                </c:pt>
                <c:pt idx="3">
                  <c:v>66.35233000000001</c:v>
                </c:pt>
                <c:pt idx="4">
                  <c:v>62.78672</c:v>
                </c:pt>
              </c:numCache>
            </c:numRef>
          </c:val>
        </c:ser>
        <c:dLbls>
          <c:showLegendKey val="0"/>
          <c:showVal val="0"/>
          <c:showCatName val="0"/>
          <c:showSerName val="0"/>
          <c:showPercent val="0"/>
          <c:showBubbleSize val="0"/>
        </c:dLbls>
        <c:gapWidth val="150"/>
        <c:overlap val="100"/>
        <c:axId val="-2115391032"/>
        <c:axId val="-2122654104"/>
      </c:barChart>
      <c:catAx>
        <c:axId val="-2115391032"/>
        <c:scaling>
          <c:orientation val="minMax"/>
        </c:scaling>
        <c:delete val="0"/>
        <c:axPos val="b"/>
        <c:majorTickMark val="out"/>
        <c:minorTickMark val="none"/>
        <c:tickLblPos val="nextTo"/>
        <c:crossAx val="-2122654104"/>
        <c:crosses val="autoZero"/>
        <c:auto val="1"/>
        <c:lblAlgn val="ctr"/>
        <c:lblOffset val="100"/>
        <c:noMultiLvlLbl val="0"/>
      </c:catAx>
      <c:valAx>
        <c:axId val="-2122654104"/>
        <c:scaling>
          <c:orientation val="minMax"/>
          <c:max val="100.0"/>
        </c:scaling>
        <c:delete val="0"/>
        <c:axPos val="l"/>
        <c:majorGridlines/>
        <c:numFmt formatCode="0" sourceLinked="0"/>
        <c:majorTickMark val="out"/>
        <c:minorTickMark val="none"/>
        <c:tickLblPos val="nextTo"/>
        <c:crossAx val="-2115391032"/>
        <c:crosses val="autoZero"/>
        <c:crossBetween val="between"/>
      </c:valAx>
    </c:plotArea>
    <c:legend>
      <c:legendPos val="b"/>
      <c:layout/>
      <c:overlay val="0"/>
    </c:legend>
    <c:plotVisOnly val="1"/>
    <c:dispBlanksAs val="gap"/>
    <c:showDLblsOverMax val="0"/>
  </c:chart>
  <c:txPr>
    <a:bodyPr/>
    <a:lstStyle/>
    <a:p>
      <a:pPr>
        <a:defRPr sz="1200">
          <a:latin typeface="Arial Narrow"/>
          <a:cs typeface="Arial Narrow"/>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hdr" sz="quarter"/>
          </p:nvPr>
        </p:nvSpPr>
        <p:spPr bwMode="auto">
          <a:xfrm>
            <a:off x="0" y="0"/>
            <a:ext cx="2946400" cy="49680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dirty="0"/>
          </a:p>
        </p:txBody>
      </p:sp>
      <p:sp>
        <p:nvSpPr>
          <p:cNvPr id="180227" name="Rectangle 3"/>
          <p:cNvSpPr>
            <a:spLocks noGrp="1" noChangeArrowheads="1"/>
          </p:cNvSpPr>
          <p:nvPr>
            <p:ph type="dt" sz="quarter" idx="1"/>
          </p:nvPr>
        </p:nvSpPr>
        <p:spPr bwMode="auto">
          <a:xfrm>
            <a:off x="3849688" y="0"/>
            <a:ext cx="2946400" cy="49680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dirty="0"/>
          </a:p>
        </p:txBody>
      </p:sp>
      <p:sp>
        <p:nvSpPr>
          <p:cNvPr id="180228" name="Rectangle 4"/>
          <p:cNvSpPr>
            <a:spLocks noGrp="1" noChangeArrowheads="1"/>
          </p:cNvSpPr>
          <p:nvPr>
            <p:ph type="ftr" sz="quarter" idx="2"/>
          </p:nvPr>
        </p:nvSpPr>
        <p:spPr bwMode="auto">
          <a:xfrm>
            <a:off x="0" y="9428242"/>
            <a:ext cx="2946400" cy="49680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dirty="0"/>
          </a:p>
        </p:txBody>
      </p:sp>
      <p:sp>
        <p:nvSpPr>
          <p:cNvPr id="180229" name="Rectangle 5"/>
          <p:cNvSpPr>
            <a:spLocks noGrp="1" noChangeArrowheads="1"/>
          </p:cNvSpPr>
          <p:nvPr>
            <p:ph type="sldNum" sz="quarter" idx="3"/>
          </p:nvPr>
        </p:nvSpPr>
        <p:spPr bwMode="auto">
          <a:xfrm>
            <a:off x="3849688" y="9428242"/>
            <a:ext cx="2946400" cy="49680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F12B4ACF-95A8-4BF1-92DD-1CF915993C01}" type="slidenum">
              <a:rPr lang="en-US"/>
              <a:pPr>
                <a:defRPr/>
              </a:pPr>
              <a:t>‹#›</a:t>
            </a:fld>
            <a:endParaRPr lang="en-US" dirty="0"/>
          </a:p>
        </p:txBody>
      </p:sp>
    </p:spTree>
    <p:extLst>
      <p:ext uri="{BB962C8B-B14F-4D97-AF65-F5344CB8AC3E}">
        <p14:creationId xmlns:p14="http://schemas.microsoft.com/office/powerpoint/2010/main" val="804731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6400" cy="49680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dirty="0"/>
          </a:p>
        </p:txBody>
      </p:sp>
      <p:sp>
        <p:nvSpPr>
          <p:cNvPr id="11267" name="Rectangle 3"/>
          <p:cNvSpPr>
            <a:spLocks noGrp="1" noChangeArrowheads="1"/>
          </p:cNvSpPr>
          <p:nvPr>
            <p:ph type="dt" idx="1"/>
          </p:nvPr>
        </p:nvSpPr>
        <p:spPr bwMode="auto">
          <a:xfrm>
            <a:off x="3849688" y="0"/>
            <a:ext cx="2946400" cy="49680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dirty="0"/>
          </a:p>
        </p:txBody>
      </p:sp>
      <p:sp>
        <p:nvSpPr>
          <p:cNvPr id="26628" name="Rectangle 4"/>
          <p:cNvSpPr>
            <a:spLocks noGrp="1" noRot="1" noChangeAspect="1" noChangeArrowheads="1" noTextEdit="1"/>
          </p:cNvSpPr>
          <p:nvPr>
            <p:ph type="sldImg" idx="2"/>
          </p:nvPr>
        </p:nvSpPr>
        <p:spPr bwMode="auto">
          <a:xfrm>
            <a:off x="919163" y="746125"/>
            <a:ext cx="4960937"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5710"/>
            <a:ext cx="5438775" cy="44665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9428242"/>
            <a:ext cx="2946400" cy="49680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dirty="0"/>
          </a:p>
        </p:txBody>
      </p:sp>
      <p:sp>
        <p:nvSpPr>
          <p:cNvPr id="11271" name="Rectangle 7"/>
          <p:cNvSpPr>
            <a:spLocks noGrp="1" noChangeArrowheads="1"/>
          </p:cNvSpPr>
          <p:nvPr>
            <p:ph type="sldNum" sz="quarter" idx="5"/>
          </p:nvPr>
        </p:nvSpPr>
        <p:spPr bwMode="auto">
          <a:xfrm>
            <a:off x="3849688" y="9428242"/>
            <a:ext cx="2946400" cy="496809"/>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A9EA1DF7-F8B9-4B85-90D1-14B5D6081083}" type="slidenum">
              <a:rPr lang="en-US"/>
              <a:pPr>
                <a:defRPr/>
              </a:pPr>
              <a:t>‹#›</a:t>
            </a:fld>
            <a:endParaRPr lang="en-US" dirty="0"/>
          </a:p>
        </p:txBody>
      </p:sp>
    </p:spTree>
    <p:extLst>
      <p:ext uri="{BB962C8B-B14F-4D97-AF65-F5344CB8AC3E}">
        <p14:creationId xmlns:p14="http://schemas.microsoft.com/office/powerpoint/2010/main" val="1992108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fld id="{6B1E5EB8-3D3C-4211-8F24-CBF44A832036}" type="slidenum">
              <a:rPr lang="en-US" b="0" smtClean="0"/>
              <a:pPr eaLnBrk="1" hangingPunct="1"/>
              <a:t>1</a:t>
            </a:fld>
            <a:endParaRPr lang="en-US" b="0"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aseline="0" dirty="0" smtClean="0"/>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10</a:t>
            </a:fld>
            <a:endParaRPr lang="en-US" dirty="0"/>
          </a:p>
        </p:txBody>
      </p:sp>
    </p:spTree>
    <p:extLst>
      <p:ext uri="{BB962C8B-B14F-4D97-AF65-F5344CB8AC3E}">
        <p14:creationId xmlns:p14="http://schemas.microsoft.com/office/powerpoint/2010/main" val="3833194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charset="0"/>
              <a:ea typeface="+mn-ea"/>
              <a:cs typeface="Arial" charset="0"/>
            </a:endParaRPr>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11</a:t>
            </a:fld>
            <a:endParaRPr lang="en-US" dirty="0"/>
          </a:p>
        </p:txBody>
      </p:sp>
    </p:spTree>
    <p:extLst>
      <p:ext uri="{BB962C8B-B14F-4D97-AF65-F5344CB8AC3E}">
        <p14:creationId xmlns:p14="http://schemas.microsoft.com/office/powerpoint/2010/main" val="3833194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38E6F4F4-4988-49BC-B8E2-1D044A4BF50D}" type="slidenum">
              <a:rPr lang="en-US" altLang="fr-FR" smtClean="0"/>
              <a:pPr eaLnBrk="1" hangingPunct="1">
                <a:spcBef>
                  <a:spcPct val="0"/>
                </a:spcBef>
              </a:pPr>
              <a:t>2</a:t>
            </a:fld>
            <a:endParaRPr lang="en-US" altLang="fr-FR"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endParaRPr lang="it-IT" altLang="fr-F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2C6822A7-8E05-4C57-964E-F16FC35B0852}" type="slidenum">
              <a:rPr lang="en-US" altLang="fr-FR" smtClean="0"/>
              <a:pPr eaLnBrk="1" hangingPunct="1">
                <a:spcBef>
                  <a:spcPct val="0"/>
                </a:spcBef>
              </a:pPr>
              <a:t>3</a:t>
            </a:fld>
            <a:endParaRPr lang="en-US" altLang="fr-FR"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it-IT" altLang="fr-FR" dirty="0" smtClean="0"/>
              <a:t>Avg</a:t>
            </a:r>
            <a:r>
              <a:rPr lang="it-IT" altLang="fr-FR" baseline="0" dirty="0" smtClean="0"/>
              <a:t> hh size 3256</a:t>
            </a:r>
          </a:p>
          <a:p>
            <a:pPr eaLnBrk="1" hangingPunct="1">
              <a:buFontTx/>
              <a:buChar char="•"/>
            </a:pPr>
            <a:endParaRPr lang="it-IT" altLang="fr-FR" baseline="0" dirty="0" smtClean="0"/>
          </a:p>
          <a:p>
            <a:pPr eaLnBrk="1" hangingPunct="1">
              <a:buFontTx/>
              <a:buChar char="•"/>
            </a:pPr>
            <a:r>
              <a:rPr lang="it-IT" altLang="fr-FR" baseline="0" dirty="0" smtClean="0"/>
              <a:t>Avg youth sample size 3661</a:t>
            </a:r>
          </a:p>
          <a:p>
            <a:pPr eaLnBrk="1" hangingPunct="1">
              <a:buFontTx/>
              <a:buChar char="•"/>
            </a:pPr>
            <a:endParaRPr lang="it-IT" altLang="fr-FR"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Youth</a:t>
            </a:r>
            <a:r>
              <a:rPr lang="fr-FR" dirty="0" smtClean="0"/>
              <a:t> </a:t>
            </a:r>
            <a:r>
              <a:rPr lang="fr-FR" dirty="0" err="1" smtClean="0"/>
              <a:t>unemployment</a:t>
            </a:r>
            <a:r>
              <a:rPr lang="fr-FR" dirty="0" smtClean="0"/>
              <a:t> – </a:t>
            </a:r>
            <a:r>
              <a:rPr lang="fr-FR" dirty="0" err="1" smtClean="0"/>
              <a:t>already</a:t>
            </a:r>
            <a:r>
              <a:rPr lang="fr-FR" dirty="0" smtClean="0"/>
              <a:t> high</a:t>
            </a:r>
            <a:r>
              <a:rPr lang="fr-FR" baseline="0" dirty="0" smtClean="0"/>
              <a:t> on </a:t>
            </a:r>
            <a:r>
              <a:rPr lang="fr-FR" baseline="0" dirty="0" err="1" smtClean="0"/>
              <a:t>average</a:t>
            </a:r>
            <a:r>
              <a:rPr lang="fr-FR" baseline="0" dirty="0" smtClean="0"/>
              <a:t>, but </a:t>
            </a:r>
            <a:r>
              <a:rPr lang="fr-FR" baseline="0" dirty="0" err="1" smtClean="0"/>
              <a:t>this</a:t>
            </a:r>
            <a:r>
              <a:rPr lang="fr-FR" baseline="0" dirty="0" smtClean="0"/>
              <a:t> </a:t>
            </a:r>
            <a:r>
              <a:rPr lang="fr-FR" baseline="0" dirty="0" err="1" smtClean="0"/>
              <a:t>is</a:t>
            </a:r>
            <a:r>
              <a:rPr lang="fr-FR" baseline="0" dirty="0" smtClean="0"/>
              <a:t> </a:t>
            </a:r>
            <a:r>
              <a:rPr lang="fr-FR" baseline="0" dirty="0" err="1" smtClean="0"/>
              <a:t>masking</a:t>
            </a:r>
            <a:r>
              <a:rPr lang="fr-FR" baseline="0" dirty="0" smtClean="0"/>
              <a:t> </a:t>
            </a:r>
            <a:r>
              <a:rPr lang="fr-FR" baseline="0" dirty="0" err="1" smtClean="0"/>
              <a:t>some</a:t>
            </a:r>
            <a:r>
              <a:rPr lang="fr-FR" baseline="0" dirty="0" smtClean="0"/>
              <a:t> of the </a:t>
            </a:r>
            <a:r>
              <a:rPr lang="fr-FR" baseline="0" dirty="0" err="1" smtClean="0"/>
              <a:t>highest</a:t>
            </a:r>
            <a:r>
              <a:rPr lang="fr-FR" baseline="0" dirty="0" smtClean="0"/>
              <a:t> rates in the world : 43 per cent in </a:t>
            </a:r>
            <a:r>
              <a:rPr lang="fr-FR" baseline="0" dirty="0" err="1" smtClean="0"/>
              <a:t>Macedonia</a:t>
            </a:r>
            <a:r>
              <a:rPr lang="fr-FR" baseline="0" dirty="0" smtClean="0"/>
              <a:t> and 30 per cent in Armenia; </a:t>
            </a:r>
            <a:r>
              <a:rPr lang="fr-FR" baseline="0" dirty="0" err="1" smtClean="0"/>
              <a:t>then</a:t>
            </a:r>
            <a:r>
              <a:rPr lang="fr-FR" baseline="0" dirty="0" smtClean="0"/>
              <a:t> </a:t>
            </a:r>
            <a:r>
              <a:rPr lang="fr-FR" baseline="0" dirty="0" err="1" smtClean="0"/>
              <a:t>again</a:t>
            </a:r>
            <a:r>
              <a:rPr lang="fr-FR" baseline="0" dirty="0" smtClean="0"/>
              <a:t>, rate look good in </a:t>
            </a:r>
            <a:r>
              <a:rPr lang="fr-FR" baseline="0" dirty="0" err="1" smtClean="0"/>
              <a:t>Russia</a:t>
            </a:r>
            <a:r>
              <a:rPr lang="fr-FR" baseline="0" dirty="0" smtClean="0"/>
              <a:t> </a:t>
            </a:r>
            <a:r>
              <a:rPr lang="fr-FR" baseline="0" dirty="0" err="1" smtClean="0"/>
              <a:t>at</a:t>
            </a:r>
            <a:r>
              <a:rPr lang="fr-FR" baseline="0" dirty="0" smtClean="0"/>
              <a:t> 12 per cent.</a:t>
            </a:r>
          </a:p>
          <a:p>
            <a:r>
              <a:rPr lang="fr-FR" baseline="0" dirty="0" smtClean="0"/>
              <a:t> </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4</a:t>
            </a:fld>
            <a:endParaRPr lang="en-US" dirty="0"/>
          </a:p>
        </p:txBody>
      </p:sp>
    </p:spTree>
    <p:extLst>
      <p:ext uri="{BB962C8B-B14F-4D97-AF65-F5344CB8AC3E}">
        <p14:creationId xmlns:p14="http://schemas.microsoft.com/office/powerpoint/2010/main" val="3833194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Youth</a:t>
            </a:r>
            <a:r>
              <a:rPr lang="fr-FR" dirty="0" smtClean="0"/>
              <a:t> </a:t>
            </a:r>
            <a:r>
              <a:rPr lang="fr-FR" dirty="0" err="1" smtClean="0"/>
              <a:t>unemployment</a:t>
            </a:r>
            <a:r>
              <a:rPr lang="fr-FR" dirty="0" smtClean="0"/>
              <a:t> – </a:t>
            </a:r>
            <a:r>
              <a:rPr lang="fr-FR" dirty="0" err="1" smtClean="0"/>
              <a:t>already</a:t>
            </a:r>
            <a:r>
              <a:rPr lang="fr-FR" dirty="0" smtClean="0"/>
              <a:t> high</a:t>
            </a:r>
            <a:r>
              <a:rPr lang="fr-FR" baseline="0" dirty="0" smtClean="0"/>
              <a:t> on </a:t>
            </a:r>
            <a:r>
              <a:rPr lang="fr-FR" baseline="0" dirty="0" err="1" smtClean="0"/>
              <a:t>average</a:t>
            </a:r>
            <a:r>
              <a:rPr lang="fr-FR" baseline="0" dirty="0" smtClean="0"/>
              <a:t>, but </a:t>
            </a:r>
            <a:r>
              <a:rPr lang="fr-FR" baseline="0" dirty="0" err="1" smtClean="0"/>
              <a:t>this</a:t>
            </a:r>
            <a:r>
              <a:rPr lang="fr-FR" baseline="0" dirty="0" smtClean="0"/>
              <a:t> </a:t>
            </a:r>
            <a:r>
              <a:rPr lang="fr-FR" baseline="0" dirty="0" err="1" smtClean="0"/>
              <a:t>is</a:t>
            </a:r>
            <a:r>
              <a:rPr lang="fr-FR" baseline="0" dirty="0" smtClean="0"/>
              <a:t> </a:t>
            </a:r>
            <a:r>
              <a:rPr lang="fr-FR" baseline="0" dirty="0" err="1" smtClean="0"/>
              <a:t>masking</a:t>
            </a:r>
            <a:r>
              <a:rPr lang="fr-FR" baseline="0" dirty="0" smtClean="0"/>
              <a:t> </a:t>
            </a:r>
            <a:r>
              <a:rPr lang="fr-FR" baseline="0" dirty="0" err="1" smtClean="0"/>
              <a:t>some</a:t>
            </a:r>
            <a:r>
              <a:rPr lang="fr-FR" baseline="0" dirty="0" smtClean="0"/>
              <a:t> of the </a:t>
            </a:r>
            <a:r>
              <a:rPr lang="fr-FR" baseline="0" dirty="0" err="1" smtClean="0"/>
              <a:t>highest</a:t>
            </a:r>
            <a:r>
              <a:rPr lang="fr-FR" baseline="0" dirty="0" smtClean="0"/>
              <a:t> rates in the world : 43 per cent in </a:t>
            </a:r>
            <a:r>
              <a:rPr lang="fr-FR" baseline="0" dirty="0" err="1" smtClean="0"/>
              <a:t>Macedonia</a:t>
            </a:r>
            <a:r>
              <a:rPr lang="fr-FR" baseline="0" dirty="0" smtClean="0"/>
              <a:t> and 30 per cent in Armenia; </a:t>
            </a:r>
            <a:r>
              <a:rPr lang="fr-FR" baseline="0" dirty="0" err="1" smtClean="0"/>
              <a:t>then</a:t>
            </a:r>
            <a:r>
              <a:rPr lang="fr-FR" baseline="0" dirty="0" smtClean="0"/>
              <a:t> </a:t>
            </a:r>
            <a:r>
              <a:rPr lang="fr-FR" baseline="0" dirty="0" err="1" smtClean="0"/>
              <a:t>again</a:t>
            </a:r>
            <a:r>
              <a:rPr lang="fr-FR" baseline="0" dirty="0" smtClean="0"/>
              <a:t>, rate look good in </a:t>
            </a:r>
            <a:r>
              <a:rPr lang="fr-FR" baseline="0" dirty="0" err="1" smtClean="0"/>
              <a:t>Russia</a:t>
            </a:r>
            <a:r>
              <a:rPr lang="fr-FR" baseline="0" dirty="0" smtClean="0"/>
              <a:t> </a:t>
            </a:r>
            <a:r>
              <a:rPr lang="fr-FR" baseline="0" dirty="0" err="1" smtClean="0"/>
              <a:t>at</a:t>
            </a:r>
            <a:r>
              <a:rPr lang="fr-FR" baseline="0" dirty="0" smtClean="0"/>
              <a:t> 12 per cent.</a:t>
            </a:r>
          </a:p>
          <a:p>
            <a:r>
              <a:rPr lang="fr-FR" baseline="0" dirty="0" smtClean="0"/>
              <a:t> </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5</a:t>
            </a:fld>
            <a:endParaRPr lang="en-US" dirty="0"/>
          </a:p>
        </p:txBody>
      </p:sp>
    </p:spTree>
    <p:extLst>
      <p:ext uri="{BB962C8B-B14F-4D97-AF65-F5344CB8AC3E}">
        <p14:creationId xmlns:p14="http://schemas.microsoft.com/office/powerpoint/2010/main" val="3833194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6</a:t>
            </a:fld>
            <a:endParaRPr lang="en-US" dirty="0"/>
          </a:p>
        </p:txBody>
      </p:sp>
    </p:spTree>
    <p:extLst>
      <p:ext uri="{BB962C8B-B14F-4D97-AF65-F5344CB8AC3E}">
        <p14:creationId xmlns:p14="http://schemas.microsoft.com/office/powerpoint/2010/main" val="3833194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fld id="{8CFD67D7-373F-4862-B4B2-355D535E0699}" type="slidenum">
              <a:rPr lang="en-US" b="0" smtClean="0"/>
              <a:pPr eaLnBrk="1" hangingPunct="1"/>
              <a:t>7</a:t>
            </a:fld>
            <a:endParaRPr lang="en-US" b="0"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it-IT" dirty="0" smtClean="0"/>
              <a:t>TVET showings particularly high in Macedonia and Russia. Armenia</a:t>
            </a:r>
            <a:r>
              <a:rPr lang="it-IT" baseline="0" dirty="0" smtClean="0"/>
              <a:t> stands out with low levels of tvet participation (10%).</a:t>
            </a:r>
          </a:p>
          <a:p>
            <a:pPr eaLnBrk="1" hangingPunct="1">
              <a:buFontTx/>
              <a:buNone/>
            </a:pPr>
            <a:endParaRPr lang="it-IT" baseline="0" dirty="0" smtClean="0"/>
          </a:p>
          <a:p>
            <a:pPr eaLnBrk="1" hangingPunct="1">
              <a:buFontTx/>
              <a:buNone/>
            </a:pPr>
            <a:endParaRPr lang="it-IT"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fld id="{8CFD67D7-373F-4862-B4B2-355D535E0699}" type="slidenum">
              <a:rPr lang="en-US" b="0" smtClean="0"/>
              <a:pPr eaLnBrk="1" hangingPunct="1"/>
              <a:t>8</a:t>
            </a:fld>
            <a:endParaRPr lang="en-US" b="0"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Arial" charset="0"/>
              </a:rPr>
              <a:t>The length of transition is strongly correlated to levels of educational attainment.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Arial" charset="0"/>
              </a:rPr>
              <a:t>On average (six countries), the timespan for transiting to stable or satisfactory employment was 10.9 months for youth with a university degree as opposed to 43 months for youth with primary-level education and 31.8 months for youth with secondary-level education. This trend applies in all six countries. </a:t>
            </a:r>
            <a:endParaRPr lang="it-IT"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Arial" charset="0"/>
              </a:rPr>
              <a:t>Own-account workers and contributing family workers are combined in the classification of “vulnerable employment”. Kyrgyzstan again differed from the other countries in being the only one with a majority of youth (55.2 per cent) classified as being in vulnerable employment. The second highest vulnerable employment rate was much lower at 28.2 per cent in FYR Macedonia.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charset="0"/>
                <a:ea typeface="+mn-ea"/>
                <a:cs typeface="Arial" charset="0"/>
              </a:rPr>
              <a:t>Low shares in self-employment contrary to stated desired working </a:t>
            </a:r>
            <a:r>
              <a:rPr lang="en-US" sz="1200" kern="1200" baseline="0" dirty="0" err="1" smtClean="0">
                <a:solidFill>
                  <a:schemeClr val="tx1"/>
                </a:solidFill>
                <a:effectLst/>
                <a:latin typeface="Arial" charset="0"/>
                <a:ea typeface="+mn-ea"/>
                <a:cs typeface="Arial" charset="0"/>
              </a:rPr>
              <a:t>arrangment</a:t>
            </a:r>
            <a:r>
              <a:rPr lang="en-US" sz="1200" kern="1200" baseline="0" dirty="0" smtClean="0">
                <a:solidFill>
                  <a:schemeClr val="tx1"/>
                </a:solidFill>
                <a:effectLst/>
                <a:latin typeface="Arial" charset="0"/>
                <a:ea typeface="+mn-ea"/>
                <a:cs typeface="Arial" charset="0"/>
              </a:rPr>
              <a:t> of students (shown earlier). Remember Ukraine, 42% of students said they want to work for themselves, yet the share of young own-account workers in the country is only 7%.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charset="0"/>
                <a:ea typeface="+mn-ea"/>
                <a:cs typeface="Arial" charset="0"/>
              </a:rPr>
              <a:t>Lack of written contract higher in Armenia and </a:t>
            </a:r>
            <a:r>
              <a:rPr lang="en-US" sz="1200" kern="1200" baseline="0" dirty="0" err="1" smtClean="0">
                <a:solidFill>
                  <a:schemeClr val="tx1"/>
                </a:solidFill>
                <a:effectLst/>
                <a:latin typeface="Arial" charset="0"/>
                <a:ea typeface="+mn-ea"/>
                <a:cs typeface="Arial" charset="0"/>
              </a:rPr>
              <a:t>Kyr</a:t>
            </a:r>
            <a:endParaRPr lang="en-US" sz="1200" kern="1200" baseline="0" dirty="0" smtClean="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Arial" charset="0"/>
              </a:rPr>
              <a:t>The largest share of part-time work (less than 30 hours per week) was in Kyrgyzstan (30.0 per cent), followed by the Republic of Moldova at 22.3 per cent. Excessive hours – working more than 50 hours per week – was a phenomenon that impacted, on average, one-sixth (17.4 per cent) of employed youth, with the highest share of 26.5 per cent in Armenia. Long working hours can negatively impact the worker’s health and can increase the risk of accidents.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charset="0"/>
              <a:ea typeface="+mn-ea"/>
              <a:cs typeface="Arial" charset="0"/>
            </a:endParaRPr>
          </a:p>
        </p:txBody>
      </p:sp>
      <p:sp>
        <p:nvSpPr>
          <p:cNvPr id="4" name="Espace réservé du numéro de diapositive 3"/>
          <p:cNvSpPr>
            <a:spLocks noGrp="1"/>
          </p:cNvSpPr>
          <p:nvPr>
            <p:ph type="sldNum" sz="quarter" idx="10"/>
          </p:nvPr>
        </p:nvSpPr>
        <p:spPr/>
        <p:txBody>
          <a:bodyPr/>
          <a:lstStyle/>
          <a:p>
            <a:pPr>
              <a:defRPr/>
            </a:pPr>
            <a:fld id="{A9EA1DF7-F8B9-4B85-90D1-14B5D6081083}" type="slidenum">
              <a:rPr lang="en-US" smtClean="0"/>
              <a:pPr>
                <a:defRPr/>
              </a:pPr>
              <a:t>9</a:t>
            </a:fld>
            <a:endParaRPr lang="en-US" dirty="0"/>
          </a:p>
        </p:txBody>
      </p:sp>
    </p:spTree>
    <p:extLst>
      <p:ext uri="{BB962C8B-B14F-4D97-AF65-F5344CB8AC3E}">
        <p14:creationId xmlns:p14="http://schemas.microsoft.com/office/powerpoint/2010/main" val="383319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t-I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13FD1B7-0328-4A4C-B0AA-F96D38EAD69F}" type="slidenum">
              <a:rPr lang="en-US"/>
              <a:pPr>
                <a:defRPr/>
              </a:pPr>
              <a:t>‹#›</a:t>
            </a:fld>
            <a:endParaRPr lang="en-US" dirty="0"/>
          </a:p>
        </p:txBody>
      </p:sp>
    </p:spTree>
    <p:extLst>
      <p:ext uri="{BB962C8B-B14F-4D97-AF65-F5344CB8AC3E}">
        <p14:creationId xmlns:p14="http://schemas.microsoft.com/office/powerpoint/2010/main" val="3551302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9B35753-41D2-4329-83D0-0F186B44A611}" type="slidenum">
              <a:rPr lang="en-US"/>
              <a:pPr>
                <a:defRPr/>
              </a:pPr>
              <a:t>‹#›</a:t>
            </a:fld>
            <a:endParaRPr lang="en-US" dirty="0"/>
          </a:p>
        </p:txBody>
      </p:sp>
    </p:spTree>
    <p:extLst>
      <p:ext uri="{BB962C8B-B14F-4D97-AF65-F5344CB8AC3E}">
        <p14:creationId xmlns:p14="http://schemas.microsoft.com/office/powerpoint/2010/main" val="204599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35056C6-AC0E-42FA-967B-FC7C973354D2}" type="slidenum">
              <a:rPr lang="en-US"/>
              <a:pPr>
                <a:defRPr/>
              </a:pPr>
              <a:t>‹#›</a:t>
            </a:fld>
            <a:endParaRPr lang="en-US" dirty="0"/>
          </a:p>
        </p:txBody>
      </p:sp>
    </p:spTree>
    <p:extLst>
      <p:ext uri="{BB962C8B-B14F-4D97-AF65-F5344CB8AC3E}">
        <p14:creationId xmlns:p14="http://schemas.microsoft.com/office/powerpoint/2010/main" val="4238403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30625CE3-3149-4D0D-B0BB-9C8087A7CC3E}" type="slidenum">
              <a:rPr lang="en-US"/>
              <a:pPr>
                <a:defRPr/>
              </a:pPr>
              <a:t>‹#›</a:t>
            </a:fld>
            <a:endParaRPr lang="en-US" dirty="0"/>
          </a:p>
        </p:txBody>
      </p:sp>
    </p:spTree>
    <p:extLst>
      <p:ext uri="{BB962C8B-B14F-4D97-AF65-F5344CB8AC3E}">
        <p14:creationId xmlns:p14="http://schemas.microsoft.com/office/powerpoint/2010/main" val="2314142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t-I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CA54BC1-26A7-4337-9CCF-05A85F11B598}" type="slidenum">
              <a:rPr lang="en-US"/>
              <a:pPr>
                <a:defRPr/>
              </a:pPr>
              <a:t>‹#›</a:t>
            </a:fld>
            <a:endParaRPr lang="en-US" dirty="0"/>
          </a:p>
        </p:txBody>
      </p:sp>
    </p:spTree>
    <p:extLst>
      <p:ext uri="{BB962C8B-B14F-4D97-AF65-F5344CB8AC3E}">
        <p14:creationId xmlns:p14="http://schemas.microsoft.com/office/powerpoint/2010/main" val="2926540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0F9F84-F52E-477D-AEA3-B56A20C4ED1B}" type="slidenum">
              <a:rPr lang="en-US"/>
              <a:pPr>
                <a:defRPr/>
              </a:pPr>
              <a:t>‹#›</a:t>
            </a:fld>
            <a:endParaRPr lang="en-US" dirty="0"/>
          </a:p>
        </p:txBody>
      </p:sp>
    </p:spTree>
    <p:extLst>
      <p:ext uri="{BB962C8B-B14F-4D97-AF65-F5344CB8AC3E}">
        <p14:creationId xmlns:p14="http://schemas.microsoft.com/office/powerpoint/2010/main" val="2620165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t-I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F7CB3ABE-4E8F-4C8A-918A-DBA6C5052369}" type="slidenum">
              <a:rPr lang="en-US"/>
              <a:pPr>
                <a:defRPr/>
              </a:pPr>
              <a:t>‹#›</a:t>
            </a:fld>
            <a:endParaRPr lang="en-US" dirty="0"/>
          </a:p>
        </p:txBody>
      </p:sp>
    </p:spTree>
    <p:extLst>
      <p:ext uri="{BB962C8B-B14F-4D97-AF65-F5344CB8AC3E}">
        <p14:creationId xmlns:p14="http://schemas.microsoft.com/office/powerpoint/2010/main" val="1797922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91FDCDF-844A-4572-A1F3-1B1FE3272E34}" type="slidenum">
              <a:rPr lang="en-US"/>
              <a:pPr>
                <a:defRPr/>
              </a:pPr>
              <a:t>‹#›</a:t>
            </a:fld>
            <a:endParaRPr lang="en-US" dirty="0"/>
          </a:p>
        </p:txBody>
      </p:sp>
    </p:spTree>
    <p:extLst>
      <p:ext uri="{BB962C8B-B14F-4D97-AF65-F5344CB8AC3E}">
        <p14:creationId xmlns:p14="http://schemas.microsoft.com/office/powerpoint/2010/main" val="316603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91736ED1-C1DB-4B07-BE4E-7BB6818B5C41}" type="slidenum">
              <a:rPr lang="en-US"/>
              <a:pPr>
                <a:defRPr/>
              </a:pPr>
              <a:t>‹#›</a:t>
            </a:fld>
            <a:endParaRPr lang="en-US" dirty="0"/>
          </a:p>
        </p:txBody>
      </p:sp>
    </p:spTree>
    <p:extLst>
      <p:ext uri="{BB962C8B-B14F-4D97-AF65-F5344CB8AC3E}">
        <p14:creationId xmlns:p14="http://schemas.microsoft.com/office/powerpoint/2010/main" val="1011547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t-I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E5C3D34-A56C-47EA-9DC9-0D2AE5148F80}" type="slidenum">
              <a:rPr lang="en-US"/>
              <a:pPr>
                <a:defRPr/>
              </a:pPr>
              <a:t>‹#›</a:t>
            </a:fld>
            <a:endParaRPr lang="en-US" dirty="0"/>
          </a:p>
        </p:txBody>
      </p:sp>
    </p:spTree>
    <p:extLst>
      <p:ext uri="{BB962C8B-B14F-4D97-AF65-F5344CB8AC3E}">
        <p14:creationId xmlns:p14="http://schemas.microsoft.com/office/powerpoint/2010/main" val="685074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t-I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3C7C318-549C-4E33-B424-A331DF5959AD}" type="slidenum">
              <a:rPr lang="en-US"/>
              <a:pPr>
                <a:defRPr/>
              </a:pPr>
              <a:t>‹#›</a:t>
            </a:fld>
            <a:endParaRPr lang="en-US" dirty="0"/>
          </a:p>
        </p:txBody>
      </p:sp>
    </p:spTree>
    <p:extLst>
      <p:ext uri="{BB962C8B-B14F-4D97-AF65-F5344CB8AC3E}">
        <p14:creationId xmlns:p14="http://schemas.microsoft.com/office/powerpoint/2010/main" val="109721004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6EC49C77-F03C-4CB7-BD0C-1ABFC0CC86D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chart" Target="../charts/chart7.xml"/><Relationship Id="rId5" Type="http://schemas.openxmlformats.org/officeDocument/2006/relationships/chart" Target="../charts/chart8.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www.ilo.org/employment/areas/WCMS_234860/lang--en/index.htm" TargetMode="External"/><Relationship Id="rId5" Type="http://schemas.openxmlformats.org/officeDocument/2006/relationships/hyperlink" Target="http://www.ilo.org/ilodata/youth"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chart" Target="../charts/chart1.xml"/><Relationship Id="rId5" Type="http://schemas.openxmlformats.org/officeDocument/2006/relationships/chart" Target="../charts/chart2.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chart" Target="../charts/chart3.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chart" Target="../charts/chart4.xml"/><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chart" Target="../charts/chart5.xml"/><Relationship Id="rId5" Type="http://schemas.openxmlformats.org/officeDocument/2006/relationships/chart" Target="../charts/chart6.xml"/><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7" descr="E-org-V1-Blue-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7050" y="152400"/>
            <a:ext cx="847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95800"/>
            <a:ext cx="91440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2"/>
          <p:cNvSpPr>
            <a:spLocks noGrp="1"/>
          </p:cNvSpPr>
          <p:nvPr>
            <p:ph type="ctrTitle"/>
          </p:nvPr>
        </p:nvSpPr>
        <p:spPr>
          <a:xfrm>
            <a:off x="609599" y="1371600"/>
            <a:ext cx="8385175" cy="2003425"/>
          </a:xfrm>
        </p:spPr>
        <p:txBody>
          <a:bodyPr/>
          <a:lstStyle/>
          <a:p>
            <a:pPr algn="l"/>
            <a:r>
              <a:rPr lang="en-GB" sz="3200" dirty="0" smtClean="0">
                <a:solidFill>
                  <a:schemeClr val="accent6"/>
                </a:solidFill>
                <a:effectLst>
                  <a:outerShdw blurRad="38100" dist="38100" dir="2700000" algn="tl">
                    <a:srgbClr val="000000">
                      <a:alpha val="43137"/>
                    </a:srgbClr>
                  </a:outerShdw>
                </a:effectLst>
              </a:rPr>
              <a:t>Labour market transitions of young women and men in Eastern Europe and Central Asia:</a:t>
            </a:r>
            <a:r>
              <a:rPr lang="en-GB" sz="3200" dirty="0" smtClean="0">
                <a:solidFill>
                  <a:srgbClr val="00B050"/>
                </a:solidFill>
                <a:effectLst>
                  <a:outerShdw blurRad="38100" dist="38100" dir="2700000" algn="tl">
                    <a:srgbClr val="000000">
                      <a:alpha val="43137"/>
                    </a:srgbClr>
                  </a:outerShdw>
                </a:effectLst>
              </a:rPr>
              <a:t> </a:t>
            </a:r>
            <a:br>
              <a:rPr lang="en-GB" sz="3200" dirty="0" smtClean="0">
                <a:solidFill>
                  <a:srgbClr val="00B050"/>
                </a:solidFill>
                <a:effectLst>
                  <a:outerShdw blurRad="38100" dist="38100" dir="2700000" algn="tl">
                    <a:srgbClr val="000000">
                      <a:alpha val="43137"/>
                    </a:srgbClr>
                  </a:outerShdw>
                </a:effectLst>
              </a:rPr>
            </a:br>
            <a:r>
              <a:rPr lang="en-GB" sz="3200" dirty="0" smtClean="0">
                <a:solidFill>
                  <a:srgbClr val="00B050"/>
                </a:solidFill>
                <a:effectLst>
                  <a:outerShdw blurRad="38100" dist="38100" dir="2700000" algn="tl">
                    <a:srgbClr val="000000">
                      <a:alpha val="43137"/>
                    </a:srgbClr>
                  </a:outerShdw>
                </a:effectLst>
              </a:rPr>
              <a:t>Highlights of SWTS </a:t>
            </a:r>
            <a:r>
              <a:rPr lang="en-GB" sz="3200" dirty="0" smtClean="0">
                <a:solidFill>
                  <a:srgbClr val="00B050"/>
                </a:solidFill>
                <a:effectLst>
                  <a:outerShdw blurRad="38100" dist="38100" dir="2700000" algn="tl">
                    <a:srgbClr val="000000">
                      <a:alpha val="43137"/>
                    </a:srgbClr>
                  </a:outerShdw>
                </a:effectLst>
              </a:rPr>
              <a:t>2012-</a:t>
            </a:r>
            <a:r>
              <a:rPr lang="en-GB" sz="3200" dirty="0" smtClean="0">
                <a:solidFill>
                  <a:srgbClr val="00B050"/>
                </a:solidFill>
                <a:effectLst>
                  <a:outerShdw blurRad="38100" dist="38100" dir="2700000" algn="tl">
                    <a:srgbClr val="000000">
                      <a:alpha val="43137"/>
                    </a:srgbClr>
                  </a:outerShdw>
                </a:effectLst>
              </a:rPr>
              <a:t>15</a:t>
            </a:r>
            <a:endParaRPr lang="en-GB" sz="3200" i="1" dirty="0">
              <a:solidFill>
                <a:srgbClr val="00B050"/>
              </a:solidFill>
              <a:effectLst>
                <a:outerShdw blurRad="38100" dist="38100" dir="2700000" algn="tl">
                  <a:srgbClr val="000000">
                    <a:alpha val="43137"/>
                  </a:srgbClr>
                </a:outerShdw>
              </a:effectLst>
            </a:endParaRPr>
          </a:p>
        </p:txBody>
      </p:sp>
      <p:sp>
        <p:nvSpPr>
          <p:cNvPr id="6" name="Rectangle 5"/>
          <p:cNvSpPr/>
          <p:nvPr/>
        </p:nvSpPr>
        <p:spPr>
          <a:xfrm>
            <a:off x="4495799" y="3276600"/>
            <a:ext cx="3962401" cy="1200329"/>
          </a:xfrm>
          <a:prstGeom prst="rect">
            <a:avLst/>
          </a:prstGeom>
        </p:spPr>
        <p:txBody>
          <a:bodyPr wrap="square">
            <a:spAutoFit/>
          </a:bodyPr>
          <a:lstStyle/>
          <a:p>
            <a:r>
              <a:rPr lang="en-GB" dirty="0" smtClean="0">
                <a:solidFill>
                  <a:srgbClr val="FF0000"/>
                </a:solidFill>
                <a:effectLst>
                  <a:outerShdw blurRad="38100" dist="38100" dir="2700000" algn="tl">
                    <a:srgbClr val="000000">
                      <a:alpha val="43137"/>
                    </a:srgbClr>
                  </a:outerShdw>
                </a:effectLst>
                <a:latin typeface="+mj-lt"/>
                <a:ea typeface="+mj-ea"/>
                <a:cs typeface="+mj-cs"/>
              </a:rPr>
              <a:t>Geneva, </a:t>
            </a:r>
            <a:r>
              <a:rPr lang="en-GB" dirty="0">
                <a:solidFill>
                  <a:srgbClr val="FF0000"/>
                </a:solidFill>
                <a:effectLst>
                  <a:outerShdw blurRad="38100" dist="38100" dir="2700000" algn="tl">
                    <a:srgbClr val="000000">
                      <a:alpha val="43137"/>
                    </a:srgbClr>
                  </a:outerShdw>
                </a:effectLst>
                <a:latin typeface="+mj-lt"/>
                <a:ea typeface="+mj-ea"/>
                <a:cs typeface="+mj-cs"/>
              </a:rPr>
              <a:t>9</a:t>
            </a:r>
            <a:r>
              <a:rPr lang="en-GB" dirty="0" smtClean="0">
                <a:solidFill>
                  <a:srgbClr val="FF0000"/>
                </a:solidFill>
                <a:effectLst>
                  <a:outerShdw blurRad="38100" dist="38100" dir="2700000" algn="tl">
                    <a:srgbClr val="000000">
                      <a:alpha val="43137"/>
                    </a:srgbClr>
                  </a:outerShdw>
                </a:effectLst>
                <a:latin typeface="+mj-lt"/>
                <a:ea typeface="+mj-ea"/>
                <a:cs typeface="+mj-cs"/>
              </a:rPr>
              <a:t> November 2016</a:t>
            </a:r>
            <a:endParaRPr lang="en-GB" dirty="0">
              <a:solidFill>
                <a:srgbClr val="FF0000"/>
              </a:solidFill>
              <a:effectLst>
                <a:outerShdw blurRad="38100" dist="38100" dir="2700000" algn="tl">
                  <a:srgbClr val="000000">
                    <a:alpha val="43137"/>
                  </a:srgbClr>
                </a:outerShdw>
              </a:effectLst>
              <a:latin typeface="+mj-lt"/>
              <a:ea typeface="+mj-ea"/>
              <a:cs typeface="+mj-cs"/>
            </a:endParaRPr>
          </a:p>
          <a:p>
            <a:r>
              <a:rPr lang="en-GB" b="0" dirty="0">
                <a:solidFill>
                  <a:schemeClr val="accent6"/>
                </a:solidFill>
                <a:effectLst>
                  <a:outerShdw blurRad="38100" dist="38100" dir="2700000" algn="tl">
                    <a:srgbClr val="000000">
                      <a:alpha val="43137"/>
                    </a:srgbClr>
                  </a:outerShdw>
                </a:effectLst>
                <a:latin typeface="+mj-lt"/>
                <a:ea typeface="+mj-ea"/>
                <a:cs typeface="+mj-cs"/>
              </a:rPr>
              <a:t>Sara Elder, CTA,</a:t>
            </a:r>
          </a:p>
          <a:p>
            <a:r>
              <a:rPr lang="en-GB" b="0" dirty="0">
                <a:solidFill>
                  <a:schemeClr val="accent6"/>
                </a:solidFill>
                <a:effectLst>
                  <a:outerShdw blurRad="38100" dist="38100" dir="2700000" algn="tl">
                    <a:srgbClr val="000000">
                      <a:alpha val="43137"/>
                    </a:srgbClr>
                  </a:outerShdw>
                </a:effectLst>
                <a:latin typeface="+mj-lt"/>
                <a:ea typeface="+mj-ea"/>
                <a:cs typeface="+mj-cs"/>
              </a:rPr>
              <a:t>Work4Youth Project</a:t>
            </a:r>
          </a:p>
          <a:p>
            <a:r>
              <a:rPr lang="en-GB" b="0" dirty="0">
                <a:solidFill>
                  <a:schemeClr val="accent6"/>
                </a:solidFill>
                <a:effectLst>
                  <a:outerShdw blurRad="38100" dist="38100" dir="2700000" algn="tl">
                    <a:srgbClr val="000000">
                      <a:alpha val="43137"/>
                    </a:srgbClr>
                  </a:outerShdw>
                </a:effectLst>
                <a:latin typeface="+mj-lt"/>
                <a:ea typeface="+mj-ea"/>
                <a:cs typeface="+mj-cs"/>
              </a:rPr>
              <a:t>Youth Employment Programme</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72310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results in EECA: Where do youth work?</a:t>
            </a:r>
            <a:endParaRPr lang="en-US" altLang="fr-FR" sz="2400" b="0" dirty="0">
              <a:solidFill>
                <a:srgbClr val="333399"/>
              </a:solidFill>
            </a:endParaRPr>
          </a:p>
        </p:txBody>
      </p:sp>
      <p:sp>
        <p:nvSpPr>
          <p:cNvPr id="7" name="TextBox 6"/>
          <p:cNvSpPr txBox="1"/>
          <p:nvPr/>
        </p:nvSpPr>
        <p:spPr>
          <a:xfrm>
            <a:off x="381000" y="990600"/>
            <a:ext cx="8555038" cy="1323439"/>
          </a:xfrm>
          <a:prstGeom prst="rect">
            <a:avLst/>
          </a:prstGeom>
          <a:noFill/>
        </p:spPr>
        <p:txBody>
          <a:bodyPr wrap="square" rtlCol="0">
            <a:spAutoFit/>
          </a:bodyPr>
          <a:lstStyle/>
          <a:p>
            <a:r>
              <a:rPr lang="fr-CH" sz="1600" dirty="0" smtClean="0">
                <a:solidFill>
                  <a:srgbClr val="C00000"/>
                </a:solidFill>
              </a:rPr>
              <a:t>Conclusions </a:t>
            </a:r>
            <a:r>
              <a:rPr lang="fr-CH" sz="1600" dirty="0" err="1" smtClean="0">
                <a:solidFill>
                  <a:srgbClr val="C00000"/>
                </a:solidFill>
              </a:rPr>
              <a:t>based</a:t>
            </a:r>
            <a:r>
              <a:rPr lang="fr-CH" sz="1600" dirty="0" smtClean="0">
                <a:solidFill>
                  <a:srgbClr val="C00000"/>
                </a:solidFill>
              </a:rPr>
              <a:t> on the </a:t>
            </a:r>
            <a:r>
              <a:rPr lang="fr-CH" sz="1600" dirty="0" err="1" smtClean="0">
                <a:solidFill>
                  <a:srgbClr val="C00000"/>
                </a:solidFill>
              </a:rPr>
              <a:t>occupational</a:t>
            </a:r>
            <a:r>
              <a:rPr lang="fr-CH" sz="1600" dirty="0" smtClean="0">
                <a:solidFill>
                  <a:srgbClr val="C00000"/>
                </a:solidFill>
              </a:rPr>
              <a:t> distribution of </a:t>
            </a:r>
            <a:r>
              <a:rPr lang="fr-CH" sz="1600" dirty="0" err="1" smtClean="0">
                <a:solidFill>
                  <a:srgbClr val="C00000"/>
                </a:solidFill>
              </a:rPr>
              <a:t>young</a:t>
            </a:r>
            <a:r>
              <a:rPr lang="fr-CH" sz="1600" dirty="0" smtClean="0">
                <a:solidFill>
                  <a:srgbClr val="C00000"/>
                </a:solidFill>
              </a:rPr>
              <a:t> </a:t>
            </a:r>
            <a:r>
              <a:rPr lang="fr-CH" sz="1600" dirty="0" err="1" smtClean="0">
                <a:solidFill>
                  <a:srgbClr val="C00000"/>
                </a:solidFill>
              </a:rPr>
              <a:t>workers</a:t>
            </a:r>
            <a:r>
              <a:rPr lang="fr-CH" sz="1600" dirty="0" smtClean="0">
                <a:solidFill>
                  <a:srgbClr val="C00000"/>
                </a:solidFill>
              </a:rPr>
              <a:t>:</a:t>
            </a:r>
          </a:p>
          <a:p>
            <a:pPr marL="285750" indent="-285750">
              <a:buFont typeface="Arial" panose="020B0604020202020204" pitchFamily="34" charset="0"/>
              <a:buChar char="•"/>
            </a:pPr>
            <a:endParaRPr lang="fr-CH" sz="1600" dirty="0" smtClean="0"/>
          </a:p>
          <a:p>
            <a:pPr marL="285750" indent="-285750">
              <a:buFont typeface="Arial" panose="020B0604020202020204" pitchFamily="34" charset="0"/>
              <a:buChar char="•"/>
            </a:pPr>
            <a:r>
              <a:rPr lang="fr-CH" sz="1600" b="0" dirty="0" smtClean="0"/>
              <a:t>Limited demand for ‘professional’ work means </a:t>
            </a:r>
            <a:r>
              <a:rPr lang="fr-CH" sz="1600" b="0" dirty="0" smtClean="0"/>
              <a:t>some </a:t>
            </a:r>
            <a:r>
              <a:rPr lang="fr-CH" sz="1600" b="0" dirty="0" smtClean="0"/>
              <a:t>youth </a:t>
            </a:r>
            <a:r>
              <a:rPr lang="fr-CH" sz="1600" b="0" dirty="0" smtClean="0"/>
              <a:t>end up working </a:t>
            </a:r>
            <a:r>
              <a:rPr lang="fr-CH" sz="1600" b="0" dirty="0" smtClean="0"/>
              <a:t>at jobs requiring mid-level skills; </a:t>
            </a:r>
          </a:p>
          <a:p>
            <a:pPr marL="285750" indent="-285750">
              <a:buFont typeface="Arial" panose="020B0604020202020204" pitchFamily="34" charset="0"/>
              <a:buChar char="•"/>
            </a:pPr>
            <a:endParaRPr lang="fr-CH" sz="1600" dirty="0" smtClean="0"/>
          </a:p>
        </p:txBody>
      </p:sp>
      <p:sp>
        <p:nvSpPr>
          <p:cNvPr id="2" name="TextBox 1"/>
          <p:cNvSpPr txBox="1"/>
          <p:nvPr/>
        </p:nvSpPr>
        <p:spPr>
          <a:xfrm>
            <a:off x="381000" y="2133600"/>
            <a:ext cx="8501063" cy="830997"/>
          </a:xfrm>
          <a:prstGeom prst="rect">
            <a:avLst/>
          </a:prstGeom>
          <a:noFill/>
        </p:spPr>
        <p:txBody>
          <a:bodyPr wrap="square" rtlCol="0">
            <a:spAutoFit/>
          </a:bodyPr>
          <a:lstStyle/>
          <a:p>
            <a:pPr marL="285750" indent="-285750">
              <a:buFont typeface="Arial" panose="020B0604020202020204" pitchFamily="34" charset="0"/>
              <a:buChar char="•"/>
            </a:pPr>
            <a:r>
              <a:rPr lang="fr-CH" sz="1600" b="0" dirty="0"/>
              <a:t>End </a:t>
            </a:r>
            <a:r>
              <a:rPr lang="fr-CH" sz="1600" b="0" dirty="0" err="1"/>
              <a:t>result</a:t>
            </a:r>
            <a:r>
              <a:rPr lang="fr-CH" sz="1600" b="0" dirty="0"/>
              <a:t>: </a:t>
            </a:r>
            <a:r>
              <a:rPr lang="fr-CH" sz="1600" b="0" i="1" dirty="0">
                <a:solidFill>
                  <a:srgbClr val="C00000"/>
                </a:solidFill>
              </a:rPr>
              <a:t>high </a:t>
            </a:r>
            <a:r>
              <a:rPr lang="fr-CH" sz="1600" b="0" i="1" dirty="0" err="1">
                <a:solidFill>
                  <a:srgbClr val="C00000"/>
                </a:solidFill>
              </a:rPr>
              <a:t>shares</a:t>
            </a:r>
            <a:r>
              <a:rPr lang="fr-CH" sz="1600" b="0" i="1" dirty="0">
                <a:solidFill>
                  <a:srgbClr val="C00000"/>
                </a:solidFill>
              </a:rPr>
              <a:t> of </a:t>
            </a:r>
            <a:r>
              <a:rPr lang="fr-CH" sz="1600" b="0" i="1" dirty="0" err="1">
                <a:solidFill>
                  <a:srgbClr val="C00000"/>
                </a:solidFill>
              </a:rPr>
              <a:t>overeducation</a:t>
            </a:r>
            <a:r>
              <a:rPr lang="fr-CH" sz="1600" b="0" i="1" dirty="0">
                <a:solidFill>
                  <a:srgbClr val="C00000"/>
                </a:solidFill>
              </a:rPr>
              <a:t> </a:t>
            </a:r>
            <a:r>
              <a:rPr lang="fr-CH" sz="1600" b="0" dirty="0"/>
              <a:t>– on </a:t>
            </a:r>
            <a:r>
              <a:rPr lang="fr-CH" sz="1600" b="0" dirty="0" err="1"/>
              <a:t>average</a:t>
            </a:r>
            <a:r>
              <a:rPr lang="fr-CH" sz="1600" b="0" dirty="0"/>
              <a:t>, 22% of </a:t>
            </a:r>
            <a:r>
              <a:rPr lang="fr-CH" sz="1600" b="0" dirty="0" err="1"/>
              <a:t>youth</a:t>
            </a:r>
            <a:r>
              <a:rPr lang="fr-CH" sz="1600" b="0" dirty="0"/>
              <a:t> </a:t>
            </a:r>
            <a:r>
              <a:rPr lang="fr-CH" sz="1600" b="0" dirty="0" err="1"/>
              <a:t>work</a:t>
            </a:r>
            <a:r>
              <a:rPr lang="fr-CH" sz="1600" b="0" dirty="0"/>
              <a:t> in a job for </a:t>
            </a:r>
            <a:r>
              <a:rPr lang="fr-CH" sz="1600" b="0" dirty="0" err="1"/>
              <a:t>which</a:t>
            </a:r>
            <a:r>
              <a:rPr lang="fr-CH" sz="1600" b="0" dirty="0"/>
              <a:t> </a:t>
            </a:r>
            <a:r>
              <a:rPr lang="fr-CH" sz="1600" b="0" dirty="0" err="1"/>
              <a:t>they</a:t>
            </a:r>
            <a:r>
              <a:rPr lang="fr-CH" sz="1600" b="0" dirty="0"/>
              <a:t> are ‘</a:t>
            </a:r>
            <a:r>
              <a:rPr lang="fr-CH" sz="1600" b="0" dirty="0" err="1"/>
              <a:t>overqualified</a:t>
            </a:r>
            <a:r>
              <a:rPr lang="fr-CH" sz="1600" b="0" dirty="0"/>
              <a:t>’.</a:t>
            </a:r>
          </a:p>
          <a:p>
            <a:pPr marL="285750" indent="-285750">
              <a:buFont typeface="Arial" panose="020B0604020202020204" pitchFamily="34" charset="0"/>
              <a:buChar char="•"/>
            </a:pPr>
            <a:endParaRPr lang="en-GB" sz="1600" dirty="0"/>
          </a:p>
        </p:txBody>
      </p:sp>
      <p:graphicFrame>
        <p:nvGraphicFramePr>
          <p:cNvPr id="9" name="Chart 8"/>
          <p:cNvGraphicFramePr>
            <a:graphicFrameLocks/>
          </p:cNvGraphicFramePr>
          <p:nvPr>
            <p:extLst>
              <p:ext uri="{D42A27DB-BD31-4B8C-83A1-F6EECF244321}">
                <p14:modId xmlns:p14="http://schemas.microsoft.com/office/powerpoint/2010/main" val="2316392287"/>
              </p:ext>
            </p:extLst>
          </p:nvPr>
        </p:nvGraphicFramePr>
        <p:xfrm>
          <a:off x="4876800" y="2971800"/>
          <a:ext cx="3962400" cy="342899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2881695205"/>
              </p:ext>
            </p:extLst>
          </p:nvPr>
        </p:nvGraphicFramePr>
        <p:xfrm>
          <a:off x="304800" y="2971800"/>
          <a:ext cx="4572000" cy="32766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48353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graphicEl>
                                              <a:chart seriesIdx="-3" categoryIdx="-3" bldStep="gridLegen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graphicEl>
                                              <a:chart seriesIdx="0" categoryIdx="-4" bldStep="series"/>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graphicEl>
                                              <a:chart seriesIdx="1" categoryIdx="-4" bldStep="series"/>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graphicEl>
                                              <a:chart seriesIdx="2" categoryIdx="-4" bldStep="series"/>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graphicEl>
                                              <a:chart seriesIdx="3"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9" grpId="0">
        <p:bldSub>
          <a:bldChart bld="series"/>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72310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General conclusions</a:t>
            </a:r>
            <a:endParaRPr lang="en-US" altLang="fr-FR" sz="2400" b="0" dirty="0">
              <a:solidFill>
                <a:srgbClr val="333399"/>
              </a:solidFill>
            </a:endParaRPr>
          </a:p>
        </p:txBody>
      </p:sp>
      <p:sp>
        <p:nvSpPr>
          <p:cNvPr id="7" name="TextBox 6"/>
          <p:cNvSpPr txBox="1"/>
          <p:nvPr/>
        </p:nvSpPr>
        <p:spPr>
          <a:xfrm>
            <a:off x="381000" y="990600"/>
            <a:ext cx="8555038" cy="5632312"/>
          </a:xfrm>
          <a:prstGeom prst="rect">
            <a:avLst/>
          </a:prstGeom>
          <a:noFill/>
        </p:spPr>
        <p:txBody>
          <a:bodyPr wrap="square" rtlCol="0">
            <a:spAutoFit/>
          </a:bodyPr>
          <a:lstStyle/>
          <a:p>
            <a:pPr marL="285750" indent="-285750">
              <a:buFont typeface="Arial"/>
              <a:buChar char="•"/>
            </a:pPr>
            <a:r>
              <a:rPr lang="en-GB" b="0" dirty="0"/>
              <a:t>The data show multiple barriers facing young people in their attempts to secure a smooth transition into the labour market. </a:t>
            </a:r>
            <a:r>
              <a:rPr lang="en-GB" b="0" dirty="0" smtClean="0"/>
              <a:t>The </a:t>
            </a:r>
            <a:r>
              <a:rPr lang="en-GB" b="0" dirty="0"/>
              <a:t>main concerns emerging from the SWTS indicators include alarmingly high levels of youth unemployment in some countries, widespread informal employment, skills mismatch, low pay and extensive gender inequalities. </a:t>
            </a:r>
            <a:endParaRPr lang="en-GB" b="0" dirty="0" smtClean="0"/>
          </a:p>
          <a:p>
            <a:pPr marL="285750" indent="-285750">
              <a:buFont typeface="Arial"/>
              <a:buChar char="•"/>
            </a:pPr>
            <a:endParaRPr lang="en-GB" b="0" dirty="0" smtClean="0"/>
          </a:p>
          <a:p>
            <a:pPr marL="285750" indent="-285750">
              <a:buFont typeface="Arial"/>
              <a:buChar char="•"/>
            </a:pPr>
            <a:r>
              <a:rPr lang="en-GB" b="0" dirty="0" smtClean="0"/>
              <a:t>Few youth </a:t>
            </a:r>
            <a:r>
              <a:rPr lang="en-GB" b="0" dirty="0"/>
              <a:t>take up entrepreneurial activities despite a noted regard for self-employment among current students. </a:t>
            </a:r>
            <a:endParaRPr lang="en-GB" b="0" dirty="0" smtClean="0"/>
          </a:p>
          <a:p>
            <a:pPr marL="285750" indent="-285750">
              <a:buFont typeface="Arial"/>
              <a:buChar char="•"/>
            </a:pPr>
            <a:endParaRPr lang="en-GB" b="0" dirty="0" smtClean="0"/>
          </a:p>
          <a:p>
            <a:pPr marL="285750" indent="-285750">
              <a:buFont typeface="Arial"/>
              <a:buChar char="•"/>
            </a:pPr>
            <a:r>
              <a:rPr lang="en-GB" b="0" dirty="0" smtClean="0"/>
              <a:t>The </a:t>
            </a:r>
            <a:r>
              <a:rPr lang="en-GB" b="0" dirty="0"/>
              <a:t>prospect of a long and difficult transition to a stable job frequently leads </a:t>
            </a:r>
            <a:r>
              <a:rPr lang="en-GB" b="0" dirty="0" smtClean="0"/>
              <a:t>some young </a:t>
            </a:r>
            <a:r>
              <a:rPr lang="en-GB" b="0" dirty="0"/>
              <a:t>people to migrate in search of better opportunities elsewhere in the region or further abroad. Given the high educational attainment in the countries reviewed, both un/underemployment and migration represent missed returns on the investment in education made by families, and by society as a whole. </a:t>
            </a:r>
            <a:endParaRPr lang="en-GB" b="0" dirty="0" smtClean="0"/>
          </a:p>
          <a:p>
            <a:pPr marL="285750" indent="-285750">
              <a:buFont typeface="Arial"/>
              <a:buChar char="•"/>
            </a:pPr>
            <a:endParaRPr lang="en-GB" b="0" i="1" dirty="0">
              <a:solidFill>
                <a:srgbClr val="CC0000"/>
              </a:solidFill>
            </a:endParaRPr>
          </a:p>
          <a:p>
            <a:pPr marL="285750" indent="-285750">
              <a:buFont typeface="Arial"/>
              <a:buChar char="•"/>
            </a:pPr>
            <a:r>
              <a:rPr lang="en-GB" b="0" i="1" dirty="0" smtClean="0">
                <a:solidFill>
                  <a:srgbClr val="CC0000"/>
                </a:solidFill>
              </a:rPr>
              <a:t>Policy challenges: boosting job growth, improving relevance of education system and educational choices of youth, targeting long-term unemployed and discouraged, facilitating successful entrepreneurship, adopting long-term integrated policy approach to youth employment</a:t>
            </a:r>
            <a:endParaRPr lang="fr-CH" b="0" i="1" dirty="0">
              <a:solidFill>
                <a:srgbClr val="CC0000"/>
              </a:solidFill>
            </a:endParaRPr>
          </a:p>
          <a:p>
            <a:endParaRPr lang="fr-CH" b="0" dirty="0" smtClean="0"/>
          </a:p>
        </p:txBody>
      </p:sp>
    </p:spTree>
    <p:extLst>
      <p:ext uri="{BB962C8B-B14F-4D97-AF65-F5344CB8AC3E}">
        <p14:creationId xmlns:p14="http://schemas.microsoft.com/office/powerpoint/2010/main" val="3376375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Connector 37"/>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5124" name="Text Box 4"/>
          <p:cNvSpPr txBox="1">
            <a:spLocks noChangeArrowheads="1"/>
          </p:cNvSpPr>
          <p:nvPr/>
        </p:nvSpPr>
        <p:spPr bwMode="auto">
          <a:xfrm>
            <a:off x="287338" y="1219200"/>
            <a:ext cx="8648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fr-CH" altLang="fr-FR" sz="1500" b="0" dirty="0">
                <a:solidFill>
                  <a:srgbClr val="51696B"/>
                </a:solidFill>
              </a:rPr>
              <a:t>W4Y </a:t>
            </a:r>
            <a:r>
              <a:rPr lang="fr-CH" altLang="fr-FR" sz="1500" b="0" dirty="0" err="1">
                <a:solidFill>
                  <a:srgbClr val="51696B"/>
                </a:solidFill>
              </a:rPr>
              <a:t>implements</a:t>
            </a:r>
            <a:r>
              <a:rPr lang="fr-CH" altLang="fr-FR" sz="1500" b="0" dirty="0">
                <a:solidFill>
                  <a:srgbClr val="51696B"/>
                </a:solidFill>
              </a:rPr>
              <a:t> </a:t>
            </a:r>
            <a:r>
              <a:rPr lang="fr-CH" altLang="fr-FR" sz="1600" b="0" dirty="0" err="1">
                <a:solidFill>
                  <a:srgbClr val="FF0000"/>
                </a:solidFill>
              </a:rPr>
              <a:t>School</a:t>
            </a:r>
            <a:r>
              <a:rPr lang="fr-CH" altLang="fr-FR" sz="1600" b="0" dirty="0">
                <a:solidFill>
                  <a:srgbClr val="FF0000"/>
                </a:solidFill>
              </a:rPr>
              <a:t>-to-</a:t>
            </a:r>
            <a:r>
              <a:rPr lang="fr-CH" altLang="fr-FR" sz="1600" b="0" dirty="0" err="1">
                <a:solidFill>
                  <a:srgbClr val="FF0000"/>
                </a:solidFill>
              </a:rPr>
              <a:t>work</a:t>
            </a:r>
            <a:r>
              <a:rPr lang="fr-CH" altLang="fr-FR" sz="1600" b="0" dirty="0">
                <a:solidFill>
                  <a:srgbClr val="FF0000"/>
                </a:solidFill>
              </a:rPr>
              <a:t> transition </a:t>
            </a:r>
            <a:r>
              <a:rPr lang="fr-CH" altLang="fr-FR" sz="1600" b="0" dirty="0" err="1">
                <a:solidFill>
                  <a:srgbClr val="FF0000"/>
                </a:solidFill>
              </a:rPr>
              <a:t>surveys</a:t>
            </a:r>
            <a:r>
              <a:rPr lang="fr-CH" altLang="fr-FR" sz="1600" b="0" dirty="0">
                <a:solidFill>
                  <a:srgbClr val="FF0000"/>
                </a:solidFill>
              </a:rPr>
              <a:t> (</a:t>
            </a:r>
            <a:r>
              <a:rPr lang="fr-CH" altLang="fr-FR" sz="1600" b="0" dirty="0" err="1">
                <a:solidFill>
                  <a:srgbClr val="FF0000"/>
                </a:solidFill>
              </a:rPr>
              <a:t>SWTSs</a:t>
            </a:r>
            <a:r>
              <a:rPr lang="fr-CH" altLang="fr-FR" sz="1600" b="0" dirty="0">
                <a:solidFill>
                  <a:srgbClr val="FF0000"/>
                </a:solidFill>
              </a:rPr>
              <a:t>) </a:t>
            </a:r>
            <a:r>
              <a:rPr lang="fr-CH" altLang="fr-FR" sz="1500" b="0" dirty="0">
                <a:solidFill>
                  <a:srgbClr val="51696B"/>
                </a:solidFill>
              </a:rPr>
              <a:t>in the </a:t>
            </a:r>
            <a:r>
              <a:rPr lang="fr-CH" altLang="fr-FR" sz="1500" b="0" dirty="0" err="1">
                <a:solidFill>
                  <a:srgbClr val="51696B"/>
                </a:solidFill>
              </a:rPr>
              <a:t>following</a:t>
            </a:r>
            <a:r>
              <a:rPr lang="fr-CH" altLang="fr-FR" sz="1500" b="0" dirty="0">
                <a:solidFill>
                  <a:srgbClr val="51696B"/>
                </a:solidFill>
              </a:rPr>
              <a:t> </a:t>
            </a:r>
            <a:r>
              <a:rPr lang="fr-CH" altLang="fr-FR" sz="1500" b="0" dirty="0" err="1">
                <a:solidFill>
                  <a:srgbClr val="51696B"/>
                </a:solidFill>
              </a:rPr>
              <a:t>target</a:t>
            </a:r>
            <a:r>
              <a:rPr lang="fr-CH" altLang="fr-FR" sz="1500" b="0" dirty="0">
                <a:solidFill>
                  <a:srgbClr val="51696B"/>
                </a:solidFill>
              </a:rPr>
              <a:t> countries:</a:t>
            </a:r>
            <a:endParaRPr lang="en-US" altLang="fr-FR" sz="1500" b="0" dirty="0">
              <a:solidFill>
                <a:srgbClr val="51696B"/>
              </a:solidFill>
            </a:endParaRPr>
          </a:p>
        </p:txBody>
      </p:sp>
      <p:sp>
        <p:nvSpPr>
          <p:cNvPr id="67" name="Isosceles Triangle 66"/>
          <p:cNvSpPr/>
          <p:nvPr/>
        </p:nvSpPr>
        <p:spPr bwMode="auto">
          <a:xfrm rot="5400000">
            <a:off x="92076" y="1304925"/>
            <a:ext cx="247650" cy="149225"/>
          </a:xfrm>
          <a:prstGeom prst="triangle">
            <a:avLst/>
          </a:prstGeom>
          <a:solidFill>
            <a:srgbClr val="D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solidFill>
                <a:schemeClr val="tx2">
                  <a:lumMod val="75000"/>
                  <a:lumOff val="25000"/>
                </a:schemeClr>
              </a:solidFill>
            </a:endParaRPr>
          </a:p>
        </p:txBody>
      </p:sp>
      <p:cxnSp>
        <p:nvCxnSpPr>
          <p:cNvPr id="42" name="Straight Connector 41"/>
          <p:cNvCxnSpPr/>
          <p:nvPr/>
        </p:nvCxnSpPr>
        <p:spPr>
          <a:xfrm>
            <a:off x="457200" y="2438400"/>
            <a:ext cx="8207375" cy="15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09600" y="1862138"/>
            <a:ext cx="1371600" cy="45720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400" dirty="0">
                <a:solidFill>
                  <a:srgbClr val="333399"/>
                </a:solidFill>
              </a:rPr>
              <a:t>Asia and the Pacific</a:t>
            </a:r>
          </a:p>
        </p:txBody>
      </p:sp>
      <p:sp>
        <p:nvSpPr>
          <p:cNvPr id="57" name="Rectangle 56"/>
          <p:cNvSpPr/>
          <p:nvPr/>
        </p:nvSpPr>
        <p:spPr>
          <a:xfrm>
            <a:off x="566738" y="1770063"/>
            <a:ext cx="1439862" cy="4097337"/>
          </a:xfrm>
          <a:prstGeom prst="rect">
            <a:avLst/>
          </a:prstGeom>
          <a:noFill/>
          <a:ln>
            <a:solidFill>
              <a:srgbClr val="A7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p>
        </p:txBody>
      </p:sp>
      <p:sp>
        <p:nvSpPr>
          <p:cNvPr id="83" name="Rectangle 82"/>
          <p:cNvSpPr/>
          <p:nvPr/>
        </p:nvSpPr>
        <p:spPr>
          <a:xfrm>
            <a:off x="609600" y="2514600"/>
            <a:ext cx="1371600" cy="22987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1400"/>
              </a:spcAft>
              <a:defRPr/>
            </a:pPr>
            <a:r>
              <a:rPr lang="it-IT" sz="1500" b="0" dirty="0" smtClean="0">
                <a:solidFill>
                  <a:schemeClr val="tx2">
                    <a:lumMod val="75000"/>
                    <a:lumOff val="25000"/>
                  </a:schemeClr>
                </a:solidFill>
              </a:rPr>
              <a:t>Bangladesh</a:t>
            </a:r>
            <a:r>
              <a:rPr lang="it-IT" sz="1500" b="0" dirty="0" smtClean="0">
                <a:solidFill>
                  <a:srgbClr val="FF0000"/>
                </a:solidFill>
              </a:rPr>
              <a:t>*</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Cambodia</a:t>
            </a:r>
            <a:endParaRPr lang="it-IT" sz="1500" b="0" dirty="0">
              <a:solidFill>
                <a:srgbClr val="FF0000"/>
              </a:solidFill>
            </a:endParaRPr>
          </a:p>
          <a:p>
            <a:pPr algn="ctr">
              <a:spcAft>
                <a:spcPts val="1400"/>
              </a:spcAft>
              <a:defRPr/>
            </a:pPr>
            <a:r>
              <a:rPr lang="it-IT" sz="1500" b="0" dirty="0">
                <a:solidFill>
                  <a:srgbClr val="FF0000"/>
                </a:solidFill>
              </a:rPr>
              <a:t>Myanmar</a:t>
            </a:r>
          </a:p>
          <a:p>
            <a:pPr algn="ctr">
              <a:spcAft>
                <a:spcPts val="1400"/>
              </a:spcAft>
              <a:defRPr/>
            </a:pPr>
            <a:r>
              <a:rPr lang="it-IT" sz="1500" b="0" dirty="0" smtClean="0">
                <a:solidFill>
                  <a:schemeClr val="tx2">
                    <a:lumMod val="75000"/>
                    <a:lumOff val="25000"/>
                  </a:schemeClr>
                </a:solidFill>
              </a:rPr>
              <a:t>Nepal</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Samoa</a:t>
            </a:r>
            <a:r>
              <a:rPr lang="it-IT" sz="1500" b="0" dirty="0" smtClean="0">
                <a:solidFill>
                  <a:srgbClr val="FF0000"/>
                </a:solidFill>
              </a:rPr>
              <a:t>*</a:t>
            </a:r>
            <a:endParaRPr lang="it-IT" sz="1500" b="0" dirty="0">
              <a:solidFill>
                <a:schemeClr val="tx2">
                  <a:lumMod val="75000"/>
                  <a:lumOff val="25000"/>
                </a:schemeClr>
              </a:solidFill>
            </a:endParaRPr>
          </a:p>
          <a:p>
            <a:pPr algn="ctr">
              <a:spcAft>
                <a:spcPts val="1400"/>
              </a:spcAft>
              <a:defRPr/>
            </a:pPr>
            <a:r>
              <a:rPr lang="it-IT" sz="1500" b="0" dirty="0">
                <a:solidFill>
                  <a:schemeClr val="tx2">
                    <a:lumMod val="75000"/>
                    <a:lumOff val="25000"/>
                  </a:schemeClr>
                </a:solidFill>
              </a:rPr>
              <a:t>Viet </a:t>
            </a:r>
            <a:r>
              <a:rPr lang="it-IT" sz="1500" b="0" dirty="0" smtClean="0">
                <a:solidFill>
                  <a:schemeClr val="tx2">
                    <a:lumMod val="75000"/>
                    <a:lumOff val="25000"/>
                  </a:schemeClr>
                </a:solidFill>
              </a:rPr>
              <a:t>Nam</a:t>
            </a:r>
            <a:endParaRPr lang="it-IT" sz="1500" b="0" dirty="0">
              <a:solidFill>
                <a:schemeClr val="tx2">
                  <a:lumMod val="75000"/>
                  <a:lumOff val="25000"/>
                </a:schemeClr>
              </a:solidFill>
            </a:endParaRPr>
          </a:p>
        </p:txBody>
      </p:sp>
      <p:sp>
        <p:nvSpPr>
          <p:cNvPr id="5131" name="Text Box 4"/>
          <p:cNvSpPr txBox="1">
            <a:spLocks noChangeArrowheads="1"/>
          </p:cNvSpPr>
          <p:nvPr/>
        </p:nvSpPr>
        <p:spPr bwMode="auto">
          <a:xfrm>
            <a:off x="228600" y="376237"/>
            <a:ext cx="7848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just" eaLnBrk="1" hangingPunct="1">
              <a:spcBef>
                <a:spcPct val="50000"/>
              </a:spcBef>
              <a:buClr>
                <a:srgbClr val="D00000"/>
              </a:buClr>
              <a:buFontTx/>
              <a:buNone/>
            </a:pPr>
            <a:r>
              <a:rPr lang="en-US" altLang="fr-FR" sz="2400" b="0" dirty="0" smtClean="0">
                <a:solidFill>
                  <a:srgbClr val="333399"/>
                </a:solidFill>
              </a:rPr>
              <a:t>W4Y Surveys</a:t>
            </a:r>
            <a:endParaRPr lang="en-US" altLang="fr-FR" sz="2400" b="0" dirty="0">
              <a:solidFill>
                <a:srgbClr val="333399"/>
              </a:solidFill>
            </a:endParaRPr>
          </a:p>
        </p:txBody>
      </p:sp>
      <p:sp>
        <p:nvSpPr>
          <p:cNvPr id="41" name="Rectangle 40"/>
          <p:cNvSpPr/>
          <p:nvPr/>
        </p:nvSpPr>
        <p:spPr>
          <a:xfrm>
            <a:off x="2192338" y="1862138"/>
            <a:ext cx="1371600" cy="45720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400" dirty="0" smtClean="0">
                <a:solidFill>
                  <a:srgbClr val="333399"/>
                </a:solidFill>
              </a:rPr>
              <a:t>Eastern Europe and Central Asia</a:t>
            </a:r>
            <a:endParaRPr lang="it-IT" sz="1400" dirty="0">
              <a:solidFill>
                <a:srgbClr val="333399"/>
              </a:solidFill>
            </a:endParaRPr>
          </a:p>
        </p:txBody>
      </p:sp>
      <p:sp>
        <p:nvSpPr>
          <p:cNvPr id="44" name="Rectangle 43"/>
          <p:cNvSpPr/>
          <p:nvPr/>
        </p:nvSpPr>
        <p:spPr>
          <a:xfrm>
            <a:off x="2041525" y="2709863"/>
            <a:ext cx="1768475" cy="30813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1200"/>
              </a:spcAft>
              <a:defRPr/>
            </a:pPr>
            <a:r>
              <a:rPr lang="it-IT" sz="1500" b="0" dirty="0" smtClean="0">
                <a:solidFill>
                  <a:schemeClr val="tx2">
                    <a:lumMod val="75000"/>
                    <a:lumOff val="25000"/>
                  </a:schemeClr>
                </a:solidFill>
              </a:rPr>
              <a:t>Armenia</a:t>
            </a:r>
            <a:endParaRPr lang="it-IT" sz="1500" b="0" dirty="0">
              <a:solidFill>
                <a:schemeClr val="tx2">
                  <a:lumMod val="75000"/>
                  <a:lumOff val="25000"/>
                </a:schemeClr>
              </a:solidFill>
            </a:endParaRPr>
          </a:p>
          <a:p>
            <a:pPr algn="ctr">
              <a:spcAft>
                <a:spcPts val="1200"/>
              </a:spcAft>
              <a:defRPr/>
            </a:pPr>
            <a:r>
              <a:rPr lang="it-IT" sz="1500" b="0" dirty="0">
                <a:solidFill>
                  <a:schemeClr val="tx2">
                    <a:lumMod val="75000"/>
                    <a:lumOff val="25000"/>
                  </a:schemeClr>
                </a:solidFill>
              </a:rPr>
              <a:t>FYR </a:t>
            </a:r>
            <a:r>
              <a:rPr lang="it-IT" sz="1500" b="0" dirty="0" smtClean="0">
                <a:solidFill>
                  <a:schemeClr val="tx2">
                    <a:lumMod val="75000"/>
                    <a:lumOff val="25000"/>
                  </a:schemeClr>
                </a:solidFill>
              </a:rPr>
              <a:t>Macedonia</a:t>
            </a:r>
            <a:r>
              <a:rPr lang="it-IT" sz="1500" b="0" dirty="0" smtClean="0">
                <a:solidFill>
                  <a:srgbClr val="FF0000"/>
                </a:solidFill>
              </a:rPr>
              <a:t> </a:t>
            </a:r>
            <a:endParaRPr lang="it-IT" sz="1500" b="0" dirty="0">
              <a:solidFill>
                <a:schemeClr val="tx2">
                  <a:lumMod val="75000"/>
                  <a:lumOff val="25000"/>
                </a:schemeClr>
              </a:solidFill>
            </a:endParaRPr>
          </a:p>
          <a:p>
            <a:pPr algn="ctr">
              <a:spcAft>
                <a:spcPts val="1200"/>
              </a:spcAft>
              <a:defRPr/>
            </a:pPr>
            <a:r>
              <a:rPr lang="it-IT" sz="1500" b="0" dirty="0" smtClean="0">
                <a:solidFill>
                  <a:schemeClr val="tx2">
                    <a:lumMod val="75000"/>
                    <a:lumOff val="25000"/>
                  </a:schemeClr>
                </a:solidFill>
              </a:rPr>
              <a:t>Krygyzstan</a:t>
            </a:r>
            <a:r>
              <a:rPr lang="it-IT" sz="1500" b="0" dirty="0" smtClean="0">
                <a:solidFill>
                  <a:srgbClr val="FF0000"/>
                </a:solidFill>
              </a:rPr>
              <a:t>*</a:t>
            </a:r>
            <a:endParaRPr lang="it-IT" sz="1500" b="0" dirty="0">
              <a:solidFill>
                <a:schemeClr val="tx2">
                  <a:lumMod val="75000"/>
                  <a:lumOff val="25000"/>
                </a:schemeClr>
              </a:solidFill>
            </a:endParaRPr>
          </a:p>
          <a:p>
            <a:pPr algn="ctr">
              <a:spcAft>
                <a:spcPts val="1200"/>
              </a:spcAft>
              <a:defRPr/>
            </a:pPr>
            <a:r>
              <a:rPr lang="it-IT" sz="1500" b="0" dirty="0" smtClean="0">
                <a:solidFill>
                  <a:schemeClr val="tx2">
                    <a:lumMod val="75000"/>
                    <a:lumOff val="25000"/>
                  </a:schemeClr>
                </a:solidFill>
              </a:rPr>
              <a:t>Moldova</a:t>
            </a:r>
          </a:p>
          <a:p>
            <a:pPr algn="ctr">
              <a:spcAft>
                <a:spcPts val="1200"/>
              </a:spcAft>
              <a:defRPr/>
            </a:pPr>
            <a:r>
              <a:rPr lang="it-IT" sz="1500" b="0" dirty="0" smtClean="0">
                <a:solidFill>
                  <a:srgbClr val="FF0000"/>
                </a:solidFill>
              </a:rPr>
              <a:t>Montenegro</a:t>
            </a:r>
            <a:endParaRPr lang="it-IT" sz="1500" b="0" dirty="0">
              <a:solidFill>
                <a:schemeClr val="tx2">
                  <a:lumMod val="75000"/>
                  <a:lumOff val="25000"/>
                </a:schemeClr>
              </a:solidFill>
            </a:endParaRPr>
          </a:p>
          <a:p>
            <a:pPr algn="ctr">
              <a:spcAft>
                <a:spcPts val="1200"/>
              </a:spcAft>
              <a:defRPr/>
            </a:pPr>
            <a:r>
              <a:rPr lang="it-IT" sz="1500" b="0" dirty="0">
                <a:solidFill>
                  <a:schemeClr val="tx2">
                    <a:lumMod val="75000"/>
                    <a:lumOff val="25000"/>
                  </a:schemeClr>
                </a:solidFill>
              </a:rPr>
              <a:t>Russian </a:t>
            </a:r>
            <a:r>
              <a:rPr lang="it-IT" sz="1500" b="0" dirty="0" smtClean="0">
                <a:solidFill>
                  <a:schemeClr val="tx2">
                    <a:lumMod val="75000"/>
                    <a:lumOff val="25000"/>
                  </a:schemeClr>
                </a:solidFill>
              </a:rPr>
              <a:t>Federation</a:t>
            </a:r>
            <a:endParaRPr lang="it-IT" sz="1500" b="0" dirty="0" smtClean="0">
              <a:solidFill>
                <a:srgbClr val="FF0000"/>
              </a:solidFill>
            </a:endParaRPr>
          </a:p>
          <a:p>
            <a:pPr algn="ctr">
              <a:spcAft>
                <a:spcPts val="1200"/>
              </a:spcAft>
              <a:defRPr/>
            </a:pPr>
            <a:r>
              <a:rPr lang="it-IT" sz="1500" b="0" dirty="0" smtClean="0">
                <a:solidFill>
                  <a:srgbClr val="FF0000"/>
                </a:solidFill>
              </a:rPr>
              <a:t>Serbia</a:t>
            </a:r>
            <a:endParaRPr lang="it-IT" sz="1500" b="0" dirty="0">
              <a:solidFill>
                <a:schemeClr val="tx2">
                  <a:lumMod val="75000"/>
                  <a:lumOff val="25000"/>
                </a:schemeClr>
              </a:solidFill>
            </a:endParaRPr>
          </a:p>
          <a:p>
            <a:pPr algn="ctr">
              <a:spcAft>
                <a:spcPts val="1200"/>
              </a:spcAft>
              <a:defRPr/>
            </a:pPr>
            <a:r>
              <a:rPr lang="it-IT" sz="1500" b="0" dirty="0" smtClean="0">
                <a:solidFill>
                  <a:schemeClr val="tx2">
                    <a:lumMod val="75000"/>
                    <a:lumOff val="25000"/>
                  </a:schemeClr>
                </a:solidFill>
              </a:rPr>
              <a:t>Ukraine</a:t>
            </a:r>
            <a:endParaRPr lang="it-IT" sz="1500" b="0" dirty="0">
              <a:solidFill>
                <a:schemeClr val="tx2">
                  <a:lumMod val="75000"/>
                  <a:lumOff val="25000"/>
                </a:schemeClr>
              </a:solidFill>
            </a:endParaRPr>
          </a:p>
          <a:p>
            <a:pPr algn="ctr">
              <a:spcAft>
                <a:spcPts val="1200"/>
              </a:spcAft>
              <a:defRPr/>
            </a:pPr>
            <a:endParaRPr lang="it-IT" sz="1500" b="0" dirty="0">
              <a:solidFill>
                <a:schemeClr val="tx2">
                  <a:lumMod val="75000"/>
                  <a:lumOff val="25000"/>
                </a:schemeClr>
              </a:solidFill>
            </a:endParaRPr>
          </a:p>
        </p:txBody>
      </p:sp>
      <p:sp>
        <p:nvSpPr>
          <p:cNvPr id="45" name="Rectangle 44"/>
          <p:cNvSpPr/>
          <p:nvPr/>
        </p:nvSpPr>
        <p:spPr>
          <a:xfrm>
            <a:off x="2133600" y="1752600"/>
            <a:ext cx="1530350" cy="4114800"/>
          </a:xfrm>
          <a:prstGeom prst="rect">
            <a:avLst/>
          </a:prstGeom>
          <a:noFill/>
          <a:ln>
            <a:solidFill>
              <a:srgbClr val="A7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p>
        </p:txBody>
      </p:sp>
      <p:sp>
        <p:nvSpPr>
          <p:cNvPr id="46" name="Rectangle 45"/>
          <p:cNvSpPr/>
          <p:nvPr/>
        </p:nvSpPr>
        <p:spPr>
          <a:xfrm>
            <a:off x="3881438" y="1862138"/>
            <a:ext cx="1371600" cy="45720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400" dirty="0">
                <a:solidFill>
                  <a:srgbClr val="333399"/>
                </a:solidFill>
              </a:rPr>
              <a:t>Latin America and the Caribbean</a:t>
            </a:r>
          </a:p>
        </p:txBody>
      </p:sp>
      <p:sp>
        <p:nvSpPr>
          <p:cNvPr id="47" name="Rectangle 46"/>
          <p:cNvSpPr/>
          <p:nvPr/>
        </p:nvSpPr>
        <p:spPr>
          <a:xfrm>
            <a:off x="3689350" y="2438400"/>
            <a:ext cx="1720850" cy="3081338"/>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1400"/>
              </a:spcAft>
              <a:defRPr/>
            </a:pPr>
            <a:r>
              <a:rPr lang="it-IT" sz="1500" b="0" dirty="0" smtClean="0">
                <a:solidFill>
                  <a:schemeClr val="tx2">
                    <a:lumMod val="75000"/>
                    <a:lumOff val="25000"/>
                  </a:schemeClr>
                </a:solidFill>
              </a:rPr>
              <a:t>Brazil</a:t>
            </a:r>
            <a:endParaRPr lang="it-IT" sz="1500" b="0" dirty="0">
              <a:solidFill>
                <a:srgbClr val="FF0000"/>
              </a:solidFill>
            </a:endParaRPr>
          </a:p>
          <a:p>
            <a:pPr algn="ctr">
              <a:spcAft>
                <a:spcPts val="1400"/>
              </a:spcAft>
              <a:defRPr/>
            </a:pPr>
            <a:r>
              <a:rPr lang="it-IT" sz="1500" b="0" dirty="0" smtClean="0">
                <a:solidFill>
                  <a:schemeClr val="tx2">
                    <a:lumMod val="75000"/>
                    <a:lumOff val="25000"/>
                  </a:schemeClr>
                </a:solidFill>
              </a:rPr>
              <a:t>Colombia</a:t>
            </a:r>
            <a:r>
              <a:rPr lang="it-IT" sz="1500" b="0" dirty="0" smtClean="0">
                <a:solidFill>
                  <a:srgbClr val="FF0000"/>
                </a:solidFill>
              </a:rPr>
              <a:t>*</a:t>
            </a:r>
            <a:endParaRPr lang="it-IT" sz="1500" b="0" dirty="0" smtClean="0">
              <a:solidFill>
                <a:schemeClr val="tx2">
                  <a:lumMod val="75000"/>
                  <a:lumOff val="25000"/>
                </a:schemeClr>
              </a:solidFill>
            </a:endParaRPr>
          </a:p>
          <a:p>
            <a:pPr algn="ctr">
              <a:spcAft>
                <a:spcPts val="1400"/>
              </a:spcAft>
              <a:defRPr/>
            </a:pPr>
            <a:r>
              <a:rPr lang="it-IT" sz="1500" b="0" dirty="0" smtClean="0">
                <a:solidFill>
                  <a:srgbClr val="FF0000"/>
                </a:solidFill>
              </a:rPr>
              <a:t>Dominican Republic</a:t>
            </a:r>
            <a:endParaRPr lang="it-IT" sz="1500" b="0" dirty="0">
              <a:solidFill>
                <a:srgbClr val="FF0000"/>
              </a:solidFill>
            </a:endParaRPr>
          </a:p>
          <a:p>
            <a:pPr algn="ctr">
              <a:spcAft>
                <a:spcPts val="1400"/>
              </a:spcAft>
              <a:defRPr/>
            </a:pPr>
            <a:r>
              <a:rPr lang="it-IT" sz="1500" b="0" dirty="0">
                <a:solidFill>
                  <a:schemeClr val="tx2">
                    <a:lumMod val="75000"/>
                    <a:lumOff val="25000"/>
                  </a:schemeClr>
                </a:solidFill>
              </a:rPr>
              <a:t>El </a:t>
            </a:r>
            <a:r>
              <a:rPr lang="it-IT" sz="1500" b="0" dirty="0" smtClean="0">
                <a:solidFill>
                  <a:schemeClr val="tx2">
                    <a:lumMod val="75000"/>
                    <a:lumOff val="25000"/>
                  </a:schemeClr>
                </a:solidFill>
              </a:rPr>
              <a:t>Salvador</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Jamaica</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Peru</a:t>
            </a:r>
            <a:r>
              <a:rPr lang="it-IT" sz="1500" b="0" dirty="0" smtClean="0">
                <a:solidFill>
                  <a:srgbClr val="FF0000"/>
                </a:solidFill>
              </a:rPr>
              <a:t>*</a:t>
            </a:r>
            <a:endParaRPr lang="it-IT" sz="1500" b="0" dirty="0">
              <a:solidFill>
                <a:schemeClr val="tx2">
                  <a:lumMod val="75000"/>
                  <a:lumOff val="25000"/>
                </a:schemeClr>
              </a:solidFill>
            </a:endParaRPr>
          </a:p>
          <a:p>
            <a:pPr algn="ctr">
              <a:spcAft>
                <a:spcPts val="1400"/>
              </a:spcAft>
              <a:defRPr/>
            </a:pPr>
            <a:endParaRPr lang="it-IT" sz="1500" b="0" dirty="0">
              <a:solidFill>
                <a:schemeClr val="tx2">
                  <a:lumMod val="75000"/>
                  <a:lumOff val="25000"/>
                </a:schemeClr>
              </a:solidFill>
            </a:endParaRPr>
          </a:p>
        </p:txBody>
      </p:sp>
      <p:sp>
        <p:nvSpPr>
          <p:cNvPr id="48" name="Rectangle 47"/>
          <p:cNvSpPr/>
          <p:nvPr/>
        </p:nvSpPr>
        <p:spPr>
          <a:xfrm>
            <a:off x="3833813" y="1752600"/>
            <a:ext cx="1439862" cy="4114800"/>
          </a:xfrm>
          <a:prstGeom prst="rect">
            <a:avLst/>
          </a:prstGeom>
          <a:noFill/>
          <a:ln>
            <a:solidFill>
              <a:srgbClr val="A7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p>
        </p:txBody>
      </p:sp>
      <p:sp>
        <p:nvSpPr>
          <p:cNvPr id="49" name="Rectangle 48"/>
          <p:cNvSpPr/>
          <p:nvPr/>
        </p:nvSpPr>
        <p:spPr>
          <a:xfrm>
            <a:off x="5456238" y="1862138"/>
            <a:ext cx="1371600" cy="45720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400" dirty="0">
                <a:solidFill>
                  <a:srgbClr val="333399"/>
                </a:solidFill>
              </a:rPr>
              <a:t>Middle East and North Africa</a:t>
            </a:r>
          </a:p>
        </p:txBody>
      </p:sp>
      <p:sp>
        <p:nvSpPr>
          <p:cNvPr id="50" name="Rectangle 49"/>
          <p:cNvSpPr/>
          <p:nvPr/>
        </p:nvSpPr>
        <p:spPr>
          <a:xfrm>
            <a:off x="5410200" y="1752600"/>
            <a:ext cx="1439863" cy="4114800"/>
          </a:xfrm>
          <a:prstGeom prst="rect">
            <a:avLst/>
          </a:prstGeom>
          <a:noFill/>
          <a:ln>
            <a:solidFill>
              <a:srgbClr val="A7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p>
        </p:txBody>
      </p:sp>
      <p:sp>
        <p:nvSpPr>
          <p:cNvPr id="51" name="Rectangle 50"/>
          <p:cNvSpPr/>
          <p:nvPr/>
        </p:nvSpPr>
        <p:spPr>
          <a:xfrm>
            <a:off x="5273675" y="2328862"/>
            <a:ext cx="1781175" cy="3081338"/>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1400"/>
              </a:spcAft>
              <a:defRPr/>
            </a:pPr>
            <a:r>
              <a:rPr lang="it-IT" sz="1500" b="0" dirty="0" smtClean="0">
                <a:solidFill>
                  <a:schemeClr val="tx2">
                    <a:lumMod val="75000"/>
                    <a:lumOff val="25000"/>
                  </a:schemeClr>
                </a:solidFill>
              </a:rPr>
              <a:t>Egypt</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Jordan</a:t>
            </a:r>
            <a:endParaRPr lang="it-IT" sz="1500" b="0" dirty="0" smtClean="0">
              <a:solidFill>
                <a:srgbClr val="FF0000"/>
              </a:solidFill>
            </a:endParaRPr>
          </a:p>
          <a:p>
            <a:pPr algn="ctr">
              <a:spcAft>
                <a:spcPts val="1400"/>
              </a:spcAft>
              <a:defRPr/>
            </a:pPr>
            <a:r>
              <a:rPr lang="it-IT" sz="1500" b="0" dirty="0" smtClean="0">
                <a:solidFill>
                  <a:srgbClr val="FF0000"/>
                </a:solidFill>
              </a:rPr>
              <a:t>Lebanon</a:t>
            </a:r>
            <a:endParaRPr lang="it-IT" sz="1500" b="0" dirty="0">
              <a:solidFill>
                <a:schemeClr val="tx2">
                  <a:lumMod val="75000"/>
                  <a:lumOff val="25000"/>
                </a:schemeClr>
              </a:solidFill>
            </a:endParaRPr>
          </a:p>
          <a:p>
            <a:pPr algn="ctr">
              <a:spcAft>
                <a:spcPts val="1400"/>
              </a:spcAft>
              <a:defRPr/>
            </a:pPr>
            <a:r>
              <a:rPr lang="it-IT" sz="1500" b="0" dirty="0">
                <a:solidFill>
                  <a:schemeClr val="tx2">
                    <a:lumMod val="75000"/>
                    <a:lumOff val="25000"/>
                  </a:schemeClr>
                </a:solidFill>
              </a:rPr>
              <a:t>Occupied Palestinian </a:t>
            </a:r>
            <a:r>
              <a:rPr lang="it-IT" sz="1500" b="0" dirty="0" smtClean="0">
                <a:solidFill>
                  <a:schemeClr val="tx2">
                    <a:lumMod val="75000"/>
                    <a:lumOff val="25000"/>
                  </a:schemeClr>
                </a:solidFill>
              </a:rPr>
              <a:t>Territory</a:t>
            </a:r>
            <a:endParaRPr lang="it-IT" sz="1500" b="0" dirty="0">
              <a:solidFill>
                <a:schemeClr val="tx2">
                  <a:lumMod val="75000"/>
                  <a:lumOff val="25000"/>
                </a:schemeClr>
              </a:solidFill>
            </a:endParaRPr>
          </a:p>
          <a:p>
            <a:pPr algn="ctr">
              <a:spcAft>
                <a:spcPts val="1400"/>
              </a:spcAft>
              <a:defRPr/>
            </a:pPr>
            <a:r>
              <a:rPr lang="it-IT" sz="1500" b="0" dirty="0" smtClean="0">
                <a:solidFill>
                  <a:schemeClr val="tx2">
                    <a:lumMod val="75000"/>
                    <a:lumOff val="25000"/>
                  </a:schemeClr>
                </a:solidFill>
              </a:rPr>
              <a:t>Tunisia</a:t>
            </a:r>
            <a:r>
              <a:rPr lang="it-IT" sz="1500" b="0" dirty="0" smtClean="0">
                <a:solidFill>
                  <a:srgbClr val="FF0000"/>
                </a:solidFill>
              </a:rPr>
              <a:t>*</a:t>
            </a:r>
            <a:endParaRPr lang="it-IT" sz="1500" b="0" dirty="0">
              <a:solidFill>
                <a:schemeClr val="tx2">
                  <a:lumMod val="75000"/>
                  <a:lumOff val="25000"/>
                </a:schemeClr>
              </a:solidFill>
            </a:endParaRPr>
          </a:p>
          <a:p>
            <a:pPr algn="ctr">
              <a:spcAft>
                <a:spcPts val="1400"/>
              </a:spcAft>
              <a:defRPr/>
            </a:pPr>
            <a:endParaRPr lang="it-IT" sz="1500" b="0" dirty="0">
              <a:solidFill>
                <a:schemeClr val="tx2">
                  <a:lumMod val="75000"/>
                  <a:lumOff val="25000"/>
                </a:schemeClr>
              </a:solidFill>
            </a:endParaRPr>
          </a:p>
        </p:txBody>
      </p:sp>
      <p:sp>
        <p:nvSpPr>
          <p:cNvPr id="52" name="Rectangle 51"/>
          <p:cNvSpPr/>
          <p:nvPr/>
        </p:nvSpPr>
        <p:spPr>
          <a:xfrm>
            <a:off x="7102475" y="1862138"/>
            <a:ext cx="1371600" cy="457200"/>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400" dirty="0">
                <a:solidFill>
                  <a:srgbClr val="333399"/>
                </a:solidFill>
              </a:rPr>
              <a:t>Sub-Saharan Africa</a:t>
            </a:r>
          </a:p>
        </p:txBody>
      </p:sp>
      <p:sp>
        <p:nvSpPr>
          <p:cNvPr id="53" name="Rectangle 52"/>
          <p:cNvSpPr/>
          <p:nvPr/>
        </p:nvSpPr>
        <p:spPr>
          <a:xfrm>
            <a:off x="7054850" y="1752600"/>
            <a:ext cx="1439863" cy="4371975"/>
          </a:xfrm>
          <a:prstGeom prst="rect">
            <a:avLst/>
          </a:prstGeom>
          <a:noFill/>
          <a:ln>
            <a:solidFill>
              <a:srgbClr val="A7BD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b="0"/>
          </a:p>
        </p:txBody>
      </p:sp>
      <p:sp>
        <p:nvSpPr>
          <p:cNvPr id="54" name="Rectangle 53"/>
          <p:cNvSpPr/>
          <p:nvPr/>
        </p:nvSpPr>
        <p:spPr>
          <a:xfrm>
            <a:off x="6872288" y="2895600"/>
            <a:ext cx="1738312" cy="30813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900"/>
              </a:spcAft>
              <a:defRPr/>
            </a:pPr>
            <a:r>
              <a:rPr lang="it-IT" sz="1500" b="0" dirty="0" smtClean="0">
                <a:solidFill>
                  <a:schemeClr val="tx2">
                    <a:lumMod val="75000"/>
                    <a:lumOff val="25000"/>
                  </a:schemeClr>
                </a:solidFill>
              </a:rPr>
              <a:t>Benin</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Liberia</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Madagascar</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Malawi</a:t>
            </a:r>
            <a:endParaRPr lang="it-IT" sz="1500" b="0" dirty="0">
              <a:solidFill>
                <a:schemeClr val="tx2">
                  <a:lumMod val="75000"/>
                  <a:lumOff val="25000"/>
                </a:schemeClr>
              </a:solidFill>
            </a:endParaRPr>
          </a:p>
          <a:p>
            <a:pPr algn="ctr">
              <a:spcAft>
                <a:spcPts val="900"/>
              </a:spcAft>
              <a:defRPr/>
            </a:pPr>
            <a:r>
              <a:rPr lang="it-IT" sz="1500" b="0" dirty="0" smtClean="0">
                <a:solidFill>
                  <a:srgbClr val="FF0000"/>
                </a:solidFill>
              </a:rPr>
              <a:t>Republic of Congo</a:t>
            </a:r>
          </a:p>
          <a:p>
            <a:pPr algn="ctr">
              <a:spcAft>
                <a:spcPts val="900"/>
              </a:spcAft>
              <a:defRPr/>
            </a:pPr>
            <a:r>
              <a:rPr lang="it-IT" sz="1500" b="0" dirty="0" smtClean="0">
                <a:solidFill>
                  <a:srgbClr val="FF0000"/>
                </a:solidFill>
              </a:rPr>
              <a:t>South Africa</a:t>
            </a:r>
          </a:p>
          <a:p>
            <a:pPr algn="ctr">
              <a:spcAft>
                <a:spcPts val="900"/>
              </a:spcAft>
              <a:defRPr/>
            </a:pPr>
            <a:r>
              <a:rPr lang="it-IT" sz="1500" b="0" dirty="0" smtClean="0">
                <a:solidFill>
                  <a:schemeClr val="tx2">
                    <a:lumMod val="75000"/>
                    <a:lumOff val="25000"/>
                  </a:schemeClr>
                </a:solidFill>
              </a:rPr>
              <a:t>Tanzania</a:t>
            </a:r>
            <a:r>
              <a:rPr lang="it-IT" sz="1500" b="0" dirty="0" smtClean="0">
                <a:solidFill>
                  <a:srgbClr val="FF0000"/>
                </a:solidFill>
              </a:rPr>
              <a:t>*</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Togo</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Uganda</a:t>
            </a:r>
            <a:endParaRPr lang="it-IT" sz="1500" b="0" dirty="0">
              <a:solidFill>
                <a:schemeClr val="tx2">
                  <a:lumMod val="75000"/>
                  <a:lumOff val="25000"/>
                </a:schemeClr>
              </a:solidFill>
            </a:endParaRPr>
          </a:p>
          <a:p>
            <a:pPr algn="ctr">
              <a:spcAft>
                <a:spcPts val="900"/>
              </a:spcAft>
              <a:defRPr/>
            </a:pPr>
            <a:r>
              <a:rPr lang="it-IT" sz="1500" b="0" dirty="0" smtClean="0">
                <a:solidFill>
                  <a:schemeClr val="tx2">
                    <a:lumMod val="75000"/>
                    <a:lumOff val="25000"/>
                  </a:schemeClr>
                </a:solidFill>
              </a:rPr>
              <a:t>Zambia</a:t>
            </a:r>
            <a:endParaRPr lang="it-IT" sz="1500" b="0" dirty="0">
              <a:solidFill>
                <a:schemeClr val="tx2">
                  <a:lumMod val="75000"/>
                  <a:lumOff val="25000"/>
                </a:schemeClr>
              </a:solidFill>
            </a:endParaRPr>
          </a:p>
          <a:p>
            <a:pPr algn="ctr">
              <a:spcAft>
                <a:spcPts val="900"/>
              </a:spcAft>
              <a:defRPr/>
            </a:pPr>
            <a:endParaRPr lang="it-IT" sz="1500" b="0" dirty="0">
              <a:solidFill>
                <a:schemeClr val="tx2">
                  <a:lumMod val="75000"/>
                  <a:lumOff val="25000"/>
                </a:schemeClr>
              </a:solidFill>
            </a:endParaRPr>
          </a:p>
        </p:txBody>
      </p:sp>
      <p:sp>
        <p:nvSpPr>
          <p:cNvPr id="29" name="Text Box 4"/>
          <p:cNvSpPr txBox="1">
            <a:spLocks noChangeArrowheads="1"/>
          </p:cNvSpPr>
          <p:nvPr/>
        </p:nvSpPr>
        <p:spPr bwMode="auto">
          <a:xfrm>
            <a:off x="457200" y="6106180"/>
            <a:ext cx="8534399"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None/>
            </a:pPr>
            <a:r>
              <a:rPr lang="it-IT" sz="1400" b="0" dirty="0">
                <a:solidFill>
                  <a:srgbClr val="FF0000"/>
                </a:solidFill>
              </a:rPr>
              <a:t>* </a:t>
            </a:r>
            <a:r>
              <a:rPr lang="fr-CH" altLang="fr-FR" sz="1400" b="0" dirty="0" smtClean="0"/>
              <a:t>One round </a:t>
            </a:r>
            <a:r>
              <a:rPr lang="fr-CH" altLang="fr-FR" sz="1400" b="0" dirty="0" err="1" smtClean="0"/>
              <a:t>only</a:t>
            </a:r>
            <a:r>
              <a:rPr lang="fr-CH" altLang="fr-FR" sz="1400" b="0" dirty="0" smtClean="0"/>
              <a:t>. Survey </a:t>
            </a:r>
            <a:r>
              <a:rPr lang="fr-CH" altLang="fr-FR" sz="1400" b="0" dirty="0" err="1" smtClean="0"/>
              <a:t>will</a:t>
            </a:r>
            <a:r>
              <a:rPr lang="fr-CH" altLang="fr-FR" sz="1400" b="0" dirty="0" smtClean="0"/>
              <a:t> not </a:t>
            </a:r>
            <a:r>
              <a:rPr lang="fr-CH" altLang="fr-FR" sz="1400" b="0" dirty="0" err="1" smtClean="0"/>
              <a:t>be</a:t>
            </a:r>
            <a:r>
              <a:rPr lang="fr-CH" altLang="fr-FR" sz="1400" b="0" dirty="0" smtClean="0"/>
              <a:t> </a:t>
            </a:r>
            <a:r>
              <a:rPr lang="fr-CH" altLang="fr-FR" sz="1400" b="0" dirty="0" err="1" smtClean="0"/>
              <a:t>repeated</a:t>
            </a:r>
            <a:r>
              <a:rPr lang="fr-CH" altLang="fr-FR" sz="1400" b="0" dirty="0" smtClean="0"/>
              <a:t> in 2014/15. </a:t>
            </a:r>
          </a:p>
          <a:p>
            <a:pPr eaLnBrk="1" hangingPunct="1">
              <a:spcBef>
                <a:spcPct val="0"/>
              </a:spcBef>
              <a:buNone/>
            </a:pPr>
            <a:r>
              <a:rPr lang="fr-CH" altLang="fr-FR" sz="1400" b="0" dirty="0" err="1" smtClean="0">
                <a:solidFill>
                  <a:srgbClr val="FF0000"/>
                </a:solidFill>
              </a:rPr>
              <a:t>Red</a:t>
            </a:r>
            <a:r>
              <a:rPr lang="fr-CH" altLang="fr-FR" sz="1400" b="0" dirty="0" smtClean="0">
                <a:solidFill>
                  <a:srgbClr val="FF0000"/>
                </a:solidFill>
              </a:rPr>
              <a:t> font: </a:t>
            </a:r>
            <a:r>
              <a:rPr lang="fr-CH" altLang="fr-FR" sz="1400" b="0" dirty="0" smtClean="0"/>
              <a:t>First round in 2014/15.</a:t>
            </a:r>
            <a:endParaRPr lang="en-US" altLang="fr-FR" sz="1400" b="0" dirty="0"/>
          </a:p>
        </p:txBody>
      </p:sp>
    </p:spTree>
    <p:extLst>
      <p:ext uri="{BB962C8B-B14F-4D97-AF65-F5344CB8AC3E}">
        <p14:creationId xmlns:p14="http://schemas.microsoft.com/office/powerpoint/2010/main" val="357207863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1" name="Straight Connector 30"/>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3076" name="Text Box 4"/>
          <p:cNvSpPr txBox="1">
            <a:spLocks noChangeArrowheads="1"/>
          </p:cNvSpPr>
          <p:nvPr/>
        </p:nvSpPr>
        <p:spPr bwMode="auto">
          <a:xfrm>
            <a:off x="152400" y="109538"/>
            <a:ext cx="61055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methodology in EECA</a:t>
            </a:r>
            <a:endParaRPr lang="en-US" altLang="fr-FR" sz="2400" b="0" dirty="0">
              <a:solidFill>
                <a:srgbClr val="333399"/>
              </a:solidFill>
            </a:endParaRPr>
          </a:p>
        </p:txBody>
      </p:sp>
      <p:sp>
        <p:nvSpPr>
          <p:cNvPr id="45" name="Rectangle 44"/>
          <p:cNvSpPr/>
          <p:nvPr/>
        </p:nvSpPr>
        <p:spPr>
          <a:xfrm>
            <a:off x="1323975" y="4767263"/>
            <a:ext cx="7972425" cy="1797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4625" indent="-174625">
              <a:lnSpc>
                <a:spcPts val="2000"/>
              </a:lnSpc>
              <a:spcAft>
                <a:spcPts val="600"/>
              </a:spcAft>
              <a:buClr>
                <a:srgbClr val="333399"/>
              </a:buClr>
              <a:buFont typeface="Arial" pitchFamily="34" charset="0"/>
              <a:buChar char="•"/>
              <a:defRPr/>
            </a:pPr>
            <a:endParaRPr lang="it-IT" sz="1400" b="0" dirty="0">
              <a:solidFill>
                <a:srgbClr val="51696B"/>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534781554"/>
              </p:ext>
            </p:extLst>
          </p:nvPr>
        </p:nvGraphicFramePr>
        <p:xfrm>
          <a:off x="429418" y="1905000"/>
          <a:ext cx="8229601" cy="1568348"/>
        </p:xfrm>
        <a:graphic>
          <a:graphicData uri="http://schemas.openxmlformats.org/drawingml/2006/table">
            <a:tbl>
              <a:tblPr firstRow="1" firstCol="1" bandRow="1">
                <a:tableStyleId>{912C8C85-51F0-491E-9774-3900AFEF0FD7}</a:tableStyleId>
              </a:tblPr>
              <a:tblGrid>
                <a:gridCol w="1695637"/>
                <a:gridCol w="2599345"/>
                <a:gridCol w="990600"/>
                <a:gridCol w="1219200"/>
                <a:gridCol w="1724819"/>
              </a:tblGrid>
              <a:tr h="179705">
                <a:tc>
                  <a:txBody>
                    <a:bodyPr/>
                    <a:lstStyle/>
                    <a:p>
                      <a:pPr>
                        <a:lnSpc>
                          <a:spcPct val="107000"/>
                        </a:lnSpc>
                        <a:spcAft>
                          <a:spcPts val="0"/>
                        </a:spcAft>
                      </a:pPr>
                      <a:r>
                        <a:rPr lang="en-US" sz="1100" u="none" dirty="0" smtClean="0">
                          <a:effectLst/>
                        </a:rPr>
                        <a:t>Country</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nSpc>
                          <a:spcPct val="107000"/>
                        </a:lnSpc>
                        <a:spcAft>
                          <a:spcPts val="0"/>
                        </a:spcAft>
                      </a:pPr>
                      <a:r>
                        <a:rPr lang="en-US" sz="1100" u="none" dirty="0">
                          <a:effectLst/>
                        </a:rPr>
                        <a:t>Implementation partner</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Sample size</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Geographic coverage</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Reference period</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r>
              <a:tr h="179705">
                <a:tc>
                  <a:txBody>
                    <a:bodyPr/>
                    <a:lstStyle/>
                    <a:p>
                      <a:pPr>
                        <a:lnSpc>
                          <a:spcPct val="107000"/>
                        </a:lnSpc>
                        <a:spcAft>
                          <a:spcPts val="0"/>
                        </a:spcAft>
                      </a:pPr>
                      <a:r>
                        <a:rPr lang="en-US" sz="1100" u="none" dirty="0">
                          <a:effectLst/>
                        </a:rPr>
                        <a:t>Armenia</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National Statistical Service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3 216</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National</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October–November 2012</a:t>
                      </a:r>
                      <a:endParaRPr lang="en-GB" sz="1100" u="none" dirty="0">
                        <a:effectLst/>
                        <a:latin typeface="Calibri"/>
                        <a:ea typeface="Calibri"/>
                        <a:cs typeface="Times New Roman"/>
                      </a:endParaRPr>
                    </a:p>
                  </a:txBody>
                  <a:tcPr marL="9525" marR="9525" marT="9525" marB="9525"/>
                </a:tc>
              </a:tr>
              <a:tr h="179705">
                <a:tc>
                  <a:txBody>
                    <a:bodyPr/>
                    <a:lstStyle/>
                    <a:p>
                      <a:pPr>
                        <a:lnSpc>
                          <a:spcPct val="107000"/>
                        </a:lnSpc>
                        <a:spcAft>
                          <a:spcPts val="0"/>
                        </a:spcAft>
                      </a:pPr>
                      <a:r>
                        <a:rPr lang="en-US" sz="1100" u="none" dirty="0">
                          <a:effectLst/>
                        </a:rPr>
                        <a:t>Kyrgyzstan</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National Statistical Commission</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3 930</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National</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July–September 2013</a:t>
                      </a:r>
                      <a:endParaRPr lang="en-GB" sz="1100" u="none">
                        <a:effectLst/>
                        <a:latin typeface="Calibri"/>
                        <a:ea typeface="Calibri"/>
                        <a:cs typeface="Times New Roman"/>
                      </a:endParaRPr>
                    </a:p>
                  </a:txBody>
                  <a:tcPr marL="9525" marR="9525" marT="9525" marB="9525"/>
                </a:tc>
              </a:tr>
              <a:tr h="179705">
                <a:tc>
                  <a:txBody>
                    <a:bodyPr/>
                    <a:lstStyle/>
                    <a:p>
                      <a:pPr>
                        <a:lnSpc>
                          <a:spcPct val="107000"/>
                        </a:lnSpc>
                        <a:spcAft>
                          <a:spcPts val="0"/>
                        </a:spcAft>
                      </a:pPr>
                      <a:r>
                        <a:rPr lang="en-US" sz="1100" u="none" dirty="0">
                          <a:effectLst/>
                        </a:rPr>
                        <a:t>Macedonia, FYR</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State Statistical Office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2 544</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July–September 2012</a:t>
                      </a:r>
                      <a:endParaRPr lang="en-GB" sz="1100" u="none" dirty="0">
                        <a:effectLst/>
                        <a:latin typeface="Calibri"/>
                        <a:ea typeface="Calibri"/>
                        <a:cs typeface="Times New Roman"/>
                      </a:endParaRPr>
                    </a:p>
                  </a:txBody>
                  <a:tcPr marL="9525" marR="9525" marT="9525" marB="9525"/>
                </a:tc>
              </a:tr>
              <a:tr h="179705">
                <a:tc>
                  <a:txBody>
                    <a:bodyPr/>
                    <a:lstStyle/>
                    <a:p>
                      <a:pPr>
                        <a:lnSpc>
                          <a:spcPct val="107000"/>
                        </a:lnSpc>
                        <a:spcAft>
                          <a:spcPts val="0"/>
                        </a:spcAft>
                      </a:pPr>
                      <a:r>
                        <a:rPr lang="en-US" sz="1100" u="none" dirty="0">
                          <a:effectLst/>
                        </a:rPr>
                        <a:t>Moldova, Rep. of</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National Bureau of Statistics</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1 158</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January–March 2013</a:t>
                      </a:r>
                      <a:endParaRPr lang="en-GB" sz="1100" u="none" dirty="0">
                        <a:effectLst/>
                        <a:latin typeface="Calibri"/>
                        <a:ea typeface="Calibri"/>
                        <a:cs typeface="Times New Roman"/>
                      </a:endParaRPr>
                    </a:p>
                  </a:txBody>
                  <a:tcPr marL="9525" marR="9525" marT="9525" marB="9525"/>
                </a:tc>
              </a:tr>
              <a:tr h="179705">
                <a:tc>
                  <a:txBody>
                    <a:bodyPr/>
                    <a:lstStyle/>
                    <a:p>
                      <a:pPr>
                        <a:lnSpc>
                          <a:spcPct val="107000"/>
                        </a:lnSpc>
                        <a:spcAft>
                          <a:spcPts val="0"/>
                        </a:spcAft>
                      </a:pPr>
                      <a:r>
                        <a:rPr lang="en-US" sz="1100" u="none" dirty="0">
                          <a:effectLst/>
                        </a:rPr>
                        <a:t>Russian Federation</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Russian Federal State Statistics Service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3 890</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11 regions</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a:effectLst/>
                        </a:rPr>
                        <a:t>July 2012</a:t>
                      </a:r>
                      <a:endParaRPr lang="en-GB" sz="1100" u="none" dirty="0">
                        <a:effectLst/>
                        <a:latin typeface="Calibri"/>
                        <a:ea typeface="Calibri"/>
                        <a:cs typeface="Times New Roman"/>
                      </a:endParaRPr>
                    </a:p>
                  </a:txBody>
                  <a:tcPr marL="9525" marR="9525" marT="9525" marB="9525"/>
                </a:tc>
              </a:tr>
              <a:tr h="179705">
                <a:tc>
                  <a:txBody>
                    <a:bodyPr/>
                    <a:lstStyle/>
                    <a:p>
                      <a:pPr>
                        <a:lnSpc>
                          <a:spcPct val="107000"/>
                        </a:lnSpc>
                        <a:spcAft>
                          <a:spcPts val="0"/>
                        </a:spcAft>
                      </a:pPr>
                      <a:r>
                        <a:rPr lang="en-US" sz="1100" u="none" dirty="0">
                          <a:effectLst/>
                        </a:rPr>
                        <a:t>Ukraine</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Ukrainian </a:t>
                      </a:r>
                      <a:r>
                        <a:rPr lang="en-GB" sz="1100" u="none" dirty="0" err="1">
                          <a:effectLst/>
                        </a:rPr>
                        <a:t>Center</a:t>
                      </a:r>
                      <a:r>
                        <a:rPr lang="en-GB" sz="1100" u="none" dirty="0">
                          <a:effectLst/>
                        </a:rPr>
                        <a:t> for Social Reforms</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3 526</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a:effectLst/>
                        </a:rPr>
                        <a:t>National</a:t>
                      </a:r>
                      <a:endParaRPr lang="en-GB" sz="1100" u="none">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smtClean="0">
                          <a:effectLst/>
                        </a:rPr>
                        <a:t>February 2013</a:t>
                      </a:r>
                      <a:endParaRPr lang="en-GB" sz="1100" u="none" dirty="0">
                        <a:effectLst/>
                        <a:latin typeface="Calibri"/>
                        <a:ea typeface="Calibri"/>
                        <a:cs typeface="Times New Roman"/>
                      </a:endParaRPr>
                    </a:p>
                  </a:txBody>
                  <a:tcPr marL="9525" marR="9525" marT="9525" marB="9525"/>
                </a:tc>
              </a:tr>
            </a:tbl>
          </a:graphicData>
        </a:graphic>
      </p:graphicFrame>
      <p:sp>
        <p:nvSpPr>
          <p:cNvPr id="3" name="Rectangle 1"/>
          <p:cNvSpPr>
            <a:spLocks noChangeArrowheads="1"/>
          </p:cNvSpPr>
          <p:nvPr/>
        </p:nvSpPr>
        <p:spPr bwMode="auto">
          <a:xfrm>
            <a:off x="29678" y="1079956"/>
            <a:ext cx="5908307" cy="754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defTabSz="914400" rtl="0" eaLnBrk="1" fontAlgn="base" latinLnBrk="0" hangingPunct="1">
              <a:lnSpc>
                <a:spcPct val="100000"/>
              </a:lnSpc>
              <a:spcBef>
                <a:spcPct val="0"/>
              </a:spcBef>
              <a:spcAft>
                <a:spcPct val="0"/>
              </a:spcAft>
              <a:buClrTx/>
              <a:buSzTx/>
              <a:buFontTx/>
              <a:buNone/>
              <a:tabLst/>
            </a:pPr>
            <a:r>
              <a:rPr lang="en-US" altLang="en-US" sz="1500" dirty="0">
                <a:latin typeface="+mn-lt"/>
                <a:cs typeface="+mn-cs"/>
              </a:rPr>
              <a:t>ILO school-to-work transition surveys: </a:t>
            </a:r>
            <a:r>
              <a:rPr lang="en-US" altLang="en-US" sz="1500" dirty="0" smtClean="0">
                <a:latin typeface="+mn-lt"/>
                <a:cs typeface="+mn-cs"/>
              </a:rPr>
              <a:t>Meta-information</a:t>
            </a:r>
          </a:p>
          <a:p>
            <a:pPr marL="0" marR="0" lvl="0" indent="288925" defTabSz="914400" rtl="0" eaLnBrk="1" fontAlgn="base" latinLnBrk="0" hangingPunct="1">
              <a:lnSpc>
                <a:spcPct val="100000"/>
              </a:lnSpc>
              <a:spcBef>
                <a:spcPct val="0"/>
              </a:spcBef>
              <a:spcAft>
                <a:spcPct val="0"/>
              </a:spcAft>
              <a:buClrTx/>
              <a:buSzTx/>
              <a:buFontTx/>
              <a:buNone/>
              <a:tabLst/>
            </a:pPr>
            <a:endParaRPr lang="en-US" altLang="en-US" sz="1500" dirty="0">
              <a:latin typeface="+mn-lt"/>
              <a:cs typeface="+mn-cs"/>
            </a:endParaRPr>
          </a:p>
          <a:p>
            <a:pPr marL="0" marR="0" lvl="0" indent="288925" defTabSz="914400" rtl="0" eaLnBrk="1" fontAlgn="base" latinLnBrk="0" hangingPunct="1">
              <a:lnSpc>
                <a:spcPct val="100000"/>
              </a:lnSpc>
              <a:spcBef>
                <a:spcPct val="0"/>
              </a:spcBef>
              <a:spcAft>
                <a:spcPct val="0"/>
              </a:spcAft>
              <a:buClrTx/>
              <a:buSzTx/>
              <a:buFontTx/>
              <a:buNone/>
              <a:tabLst/>
            </a:pPr>
            <a:r>
              <a:rPr lang="en-US" altLang="en-US" sz="1300" dirty="0" smtClean="0">
                <a:latin typeface="+mn-lt"/>
                <a:cs typeface="+mn-cs"/>
              </a:rPr>
              <a:t>2012-2013 surveys</a:t>
            </a:r>
            <a:endParaRPr lang="en-US" altLang="en-US" sz="1300" dirty="0">
              <a:latin typeface="+mn-lt"/>
              <a:cs typeface="+mn-cs"/>
            </a:endParaRPr>
          </a:p>
        </p:txBody>
      </p:sp>
      <p:graphicFrame>
        <p:nvGraphicFramePr>
          <p:cNvPr id="9" name="Table 8"/>
          <p:cNvGraphicFramePr>
            <a:graphicFrameLocks noGrp="1"/>
          </p:cNvGraphicFramePr>
          <p:nvPr>
            <p:extLst>
              <p:ext uri="{D42A27DB-BD31-4B8C-83A1-F6EECF244321}">
                <p14:modId xmlns:p14="http://schemas.microsoft.com/office/powerpoint/2010/main" val="3160346494"/>
              </p:ext>
            </p:extLst>
          </p:nvPr>
        </p:nvGraphicFramePr>
        <p:xfrm>
          <a:off x="429418" y="3957127"/>
          <a:ext cx="8229601" cy="1766773"/>
        </p:xfrm>
        <a:graphic>
          <a:graphicData uri="http://schemas.openxmlformats.org/drawingml/2006/table">
            <a:tbl>
              <a:tblPr firstRow="1" firstCol="1" bandRow="1">
                <a:tableStyleId>{912C8C85-51F0-491E-9774-3900AFEF0FD7}</a:tableStyleId>
              </a:tblPr>
              <a:tblGrid>
                <a:gridCol w="1695637"/>
                <a:gridCol w="2599345"/>
                <a:gridCol w="990600"/>
                <a:gridCol w="1219200"/>
                <a:gridCol w="1724819"/>
              </a:tblGrid>
              <a:tr h="179705">
                <a:tc>
                  <a:txBody>
                    <a:bodyPr/>
                    <a:lstStyle/>
                    <a:p>
                      <a:pPr>
                        <a:lnSpc>
                          <a:spcPct val="107000"/>
                        </a:lnSpc>
                        <a:spcAft>
                          <a:spcPts val="0"/>
                        </a:spcAft>
                      </a:pPr>
                      <a:r>
                        <a:rPr lang="en-US" sz="1100" u="none" dirty="0">
                          <a:effectLst/>
                        </a:rPr>
                        <a:t>Country</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nSpc>
                          <a:spcPct val="107000"/>
                        </a:lnSpc>
                        <a:spcAft>
                          <a:spcPts val="0"/>
                        </a:spcAft>
                      </a:pPr>
                      <a:r>
                        <a:rPr lang="en-US" sz="1100" u="none" dirty="0">
                          <a:effectLst/>
                        </a:rPr>
                        <a:t>Implementation partner</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Sample size</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Geographic coverage</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c>
                  <a:txBody>
                    <a:bodyPr/>
                    <a:lstStyle/>
                    <a:p>
                      <a:pPr algn="ctr">
                        <a:lnSpc>
                          <a:spcPct val="107000"/>
                        </a:lnSpc>
                        <a:spcAft>
                          <a:spcPts val="0"/>
                        </a:spcAft>
                      </a:pPr>
                      <a:r>
                        <a:rPr lang="en-US" sz="1100" u="none" dirty="0">
                          <a:effectLst/>
                        </a:rPr>
                        <a:t>Reference period</a:t>
                      </a:r>
                      <a:endParaRPr lang="en-GB" sz="1100" u="none" dirty="0">
                        <a:effectLst/>
                        <a:latin typeface="Calibri"/>
                        <a:ea typeface="Calibri"/>
                        <a:cs typeface="Times New Roman"/>
                      </a:endParaRPr>
                    </a:p>
                  </a:txBody>
                  <a:tcPr marL="9525" marR="9525" marT="9525" marB="9525" anchor="ctr">
                    <a:solidFill>
                      <a:schemeClr val="accent1">
                        <a:lumMod val="50000"/>
                      </a:schemeClr>
                    </a:solidFill>
                  </a:tcPr>
                </a:tc>
              </a:tr>
              <a:tr h="155575">
                <a:tc>
                  <a:txBody>
                    <a:bodyPr/>
                    <a:lstStyle/>
                    <a:p>
                      <a:pPr>
                        <a:lnSpc>
                          <a:spcPct val="107000"/>
                        </a:lnSpc>
                        <a:spcAft>
                          <a:spcPts val="0"/>
                        </a:spcAft>
                      </a:pPr>
                      <a:r>
                        <a:rPr lang="en-US" sz="1100" u="none" dirty="0">
                          <a:effectLst/>
                        </a:rPr>
                        <a:t>Armenia</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National Statistical Service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kern="1200" dirty="0" smtClean="0">
                          <a:solidFill>
                            <a:schemeClr val="tx1"/>
                          </a:solidFill>
                          <a:effectLst/>
                          <a:latin typeface="Arial" panose="020B0604020202020204" pitchFamily="34" charset="0"/>
                          <a:ea typeface="Calibri"/>
                          <a:cs typeface="Arial" panose="020B0604020202020204" pitchFamily="34" charset="0"/>
                        </a:rPr>
                        <a:t>2 710</a:t>
                      </a:r>
                      <a:endParaRPr lang="en-GB" sz="1100" u="none" kern="1200" dirty="0">
                        <a:solidFill>
                          <a:schemeClr val="tx1"/>
                        </a:solidFill>
                        <a:effectLst/>
                        <a:latin typeface="Arial" panose="020B0604020202020204" pitchFamily="34" charset="0"/>
                        <a:ea typeface="Calibri"/>
                        <a:cs typeface="Arial" panose="020B0604020202020204" pitchFamily="34" charset="0"/>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marL="0" algn="ctr" defTabSz="914400" rtl="0" eaLnBrk="1" latinLnBrk="0" hangingPunct="1">
                        <a:lnSpc>
                          <a:spcPct val="107000"/>
                        </a:lnSpc>
                        <a:spcAft>
                          <a:spcPts val="0"/>
                        </a:spcAft>
                      </a:pPr>
                      <a:r>
                        <a:rPr lang="en-GB" sz="1100" u="none" kern="1200" dirty="0">
                          <a:solidFill>
                            <a:schemeClr val="tx1"/>
                          </a:solidFill>
                          <a:effectLst/>
                          <a:latin typeface="+mn-lt"/>
                          <a:ea typeface="+mn-ea"/>
                          <a:cs typeface="+mn-cs"/>
                        </a:rPr>
                        <a:t>September-October 2014</a:t>
                      </a:r>
                    </a:p>
                  </a:txBody>
                  <a:tcPr marL="9525" marR="9525" marT="9525" marB="9525"/>
                </a:tc>
              </a:tr>
              <a:tr h="179705">
                <a:tc>
                  <a:txBody>
                    <a:bodyPr/>
                    <a:lstStyle/>
                    <a:p>
                      <a:pPr>
                        <a:lnSpc>
                          <a:spcPct val="107000"/>
                        </a:lnSpc>
                        <a:spcAft>
                          <a:spcPts val="0"/>
                        </a:spcAft>
                      </a:pPr>
                      <a:r>
                        <a:rPr lang="en-US" sz="1100" u="none" dirty="0">
                          <a:effectLst/>
                        </a:rPr>
                        <a:t>Macedonia, FYR</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State Statistical Office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kern="1200" dirty="0" smtClean="0">
                          <a:solidFill>
                            <a:schemeClr val="tx1"/>
                          </a:solidFill>
                          <a:effectLst/>
                          <a:latin typeface="Arial" panose="020B0604020202020204" pitchFamily="34" charset="0"/>
                          <a:ea typeface="Calibri"/>
                          <a:cs typeface="Arial" panose="020B0604020202020204" pitchFamily="34" charset="0"/>
                        </a:rPr>
                        <a:t>2 474</a:t>
                      </a:r>
                      <a:endParaRPr lang="en-GB" sz="1100" u="none" kern="1200" dirty="0">
                        <a:solidFill>
                          <a:schemeClr val="tx1"/>
                        </a:solidFill>
                        <a:effectLst/>
                        <a:latin typeface="Arial" panose="020B0604020202020204" pitchFamily="34" charset="0"/>
                        <a:ea typeface="Calibri"/>
                        <a:cs typeface="Arial" panose="020B0604020202020204" pitchFamily="34" charset="0"/>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marL="0" algn="ctr" defTabSz="914400" rtl="0" eaLnBrk="1" latinLnBrk="0" hangingPunct="1">
                        <a:lnSpc>
                          <a:spcPct val="107000"/>
                        </a:lnSpc>
                        <a:spcAft>
                          <a:spcPts val="0"/>
                        </a:spcAft>
                      </a:pPr>
                      <a:r>
                        <a:rPr lang="en-GB" sz="1100" u="none" kern="1200" dirty="0">
                          <a:solidFill>
                            <a:schemeClr val="tx1"/>
                          </a:solidFill>
                          <a:effectLst/>
                          <a:latin typeface="+mn-lt"/>
                          <a:ea typeface="+mn-ea"/>
                          <a:cs typeface="+mn-cs"/>
                        </a:rPr>
                        <a:t>July-September 2014</a:t>
                      </a:r>
                    </a:p>
                  </a:txBody>
                  <a:tcPr marL="9525" marR="9525" marT="9525" marB="9525"/>
                </a:tc>
              </a:tr>
              <a:tr h="179705">
                <a:tc>
                  <a:txBody>
                    <a:bodyPr/>
                    <a:lstStyle/>
                    <a:p>
                      <a:pPr>
                        <a:lnSpc>
                          <a:spcPct val="107000"/>
                        </a:lnSpc>
                        <a:spcAft>
                          <a:spcPts val="0"/>
                        </a:spcAft>
                      </a:pPr>
                      <a:r>
                        <a:rPr lang="en-US" sz="1100" u="none" dirty="0">
                          <a:effectLst/>
                        </a:rPr>
                        <a:t>Moldova, Rep. of</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National Bureau of Statistics</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1</a:t>
                      </a:r>
                      <a:r>
                        <a:rPr lang="fr-CH" sz="1100" u="none" baseline="0" dirty="0" smtClean="0">
                          <a:effectLst/>
                          <a:latin typeface="Arial" panose="020B0604020202020204" pitchFamily="34" charset="0"/>
                          <a:ea typeface="Calibri"/>
                          <a:cs typeface="Arial" panose="020B0604020202020204" pitchFamily="34" charset="0"/>
                        </a:rPr>
                        <a:t> 189</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March 2015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r>
              <a:tr h="179705">
                <a:tc>
                  <a:txBody>
                    <a:bodyPr/>
                    <a:lstStyle/>
                    <a:p>
                      <a:pPr>
                        <a:lnSpc>
                          <a:spcPct val="107000"/>
                        </a:lnSpc>
                        <a:spcAft>
                          <a:spcPts val="0"/>
                        </a:spcAft>
                      </a:pPr>
                      <a:r>
                        <a:rPr lang="fr-CH" sz="1100" b="1" u="none" kern="1200" dirty="0" err="1" smtClean="0">
                          <a:solidFill>
                            <a:schemeClr val="tx1"/>
                          </a:solidFill>
                          <a:effectLst/>
                          <a:latin typeface="+mn-lt"/>
                          <a:ea typeface="+mn-ea"/>
                          <a:cs typeface="+mn-cs"/>
                        </a:rPr>
                        <a:t>Montenegro</a:t>
                      </a:r>
                      <a:endParaRPr lang="en-GB" sz="1100" b="1" u="none" kern="1200" dirty="0">
                        <a:solidFill>
                          <a:schemeClr val="tx1"/>
                        </a:solidFill>
                        <a:effectLst/>
                        <a:latin typeface="+mn-lt"/>
                        <a:ea typeface="+mn-ea"/>
                        <a:cs typeface="+mn-cs"/>
                      </a:endParaRPr>
                    </a:p>
                  </a:txBody>
                  <a:tcPr marL="9525" marR="9525" marT="9525" marB="9525"/>
                </a:tc>
                <a:tc>
                  <a:txBody>
                    <a:bodyPr/>
                    <a:lstStyle/>
                    <a:p>
                      <a:pPr marL="0" algn="l" defTabSz="914400" rtl="0" eaLnBrk="1" latinLnBrk="0" hangingPunct="1">
                        <a:lnSpc>
                          <a:spcPct val="107000"/>
                        </a:lnSpc>
                        <a:spcAft>
                          <a:spcPts val="0"/>
                        </a:spcAft>
                      </a:pPr>
                      <a:r>
                        <a:rPr lang="fr-CH" sz="1100" u="none" kern="1200" dirty="0" err="1" smtClean="0">
                          <a:solidFill>
                            <a:schemeClr val="tx1"/>
                          </a:solidFill>
                          <a:effectLst/>
                          <a:latin typeface="+mn-lt"/>
                          <a:ea typeface="+mn-ea"/>
                          <a:cs typeface="+mn-cs"/>
                        </a:rPr>
                        <a:t>Statistical</a:t>
                      </a:r>
                      <a:r>
                        <a:rPr lang="fr-CH" sz="1100" u="none" kern="1200" dirty="0" smtClean="0">
                          <a:solidFill>
                            <a:schemeClr val="tx1"/>
                          </a:solidFill>
                          <a:effectLst/>
                          <a:latin typeface="+mn-lt"/>
                          <a:ea typeface="+mn-ea"/>
                          <a:cs typeface="+mn-cs"/>
                        </a:rPr>
                        <a:t> Office</a:t>
                      </a:r>
                      <a:endParaRPr lang="en-GB" sz="1100" u="none"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2</a:t>
                      </a:r>
                      <a:r>
                        <a:rPr lang="fr-CH" sz="1100" u="none" baseline="0" dirty="0" smtClean="0">
                          <a:effectLst/>
                          <a:latin typeface="Arial" panose="020B0604020202020204" pitchFamily="34" charset="0"/>
                          <a:ea typeface="Calibri"/>
                          <a:cs typeface="Arial" panose="020B0604020202020204" pitchFamily="34" charset="0"/>
                        </a:rPr>
                        <a:t> 998</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GB" sz="1100" u="none" dirty="0" smtClean="0">
                          <a:effectLst/>
                        </a:rPr>
                        <a:t>National</a:t>
                      </a:r>
                      <a:endParaRPr lang="en-GB" sz="1100" u="none" dirty="0" smtClean="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September-October 2015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r>
              <a:tr h="179705">
                <a:tc>
                  <a:txBody>
                    <a:bodyPr/>
                    <a:lstStyle/>
                    <a:p>
                      <a:pPr>
                        <a:lnSpc>
                          <a:spcPct val="107000"/>
                        </a:lnSpc>
                        <a:spcAft>
                          <a:spcPts val="0"/>
                        </a:spcAft>
                      </a:pPr>
                      <a:r>
                        <a:rPr lang="en-US" sz="1100" b="1" u="none" kern="1200" dirty="0">
                          <a:solidFill>
                            <a:schemeClr val="tx1"/>
                          </a:solidFill>
                          <a:effectLst/>
                          <a:latin typeface="+mn-lt"/>
                          <a:ea typeface="+mn-ea"/>
                          <a:cs typeface="+mn-cs"/>
                        </a:rPr>
                        <a:t>Russian Federation</a:t>
                      </a:r>
                      <a:endParaRPr lang="en-GB" sz="1100" b="1" u="none" kern="1200" dirty="0">
                        <a:solidFill>
                          <a:schemeClr val="tx1"/>
                        </a:solidFill>
                        <a:effectLst/>
                        <a:latin typeface="+mn-lt"/>
                        <a:ea typeface="+mn-ea"/>
                        <a:cs typeface="+mn-cs"/>
                      </a:endParaRPr>
                    </a:p>
                  </a:txBody>
                  <a:tcPr marL="9525" marR="9525" marT="9525" marB="9525"/>
                </a:tc>
                <a:tc>
                  <a:txBody>
                    <a:bodyPr/>
                    <a:lstStyle/>
                    <a:p>
                      <a:pPr>
                        <a:lnSpc>
                          <a:spcPct val="107000"/>
                        </a:lnSpc>
                        <a:spcAft>
                          <a:spcPts val="0"/>
                        </a:spcAft>
                      </a:pPr>
                      <a:r>
                        <a:rPr lang="en-GB" sz="1100" u="none" dirty="0">
                          <a:effectLst/>
                        </a:rPr>
                        <a:t>Russian Federal State Statistics Service</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3</a:t>
                      </a:r>
                      <a:r>
                        <a:rPr lang="fr-CH" sz="1100" u="none" baseline="0" dirty="0" smtClean="0">
                          <a:effectLst/>
                          <a:latin typeface="Arial" panose="020B0604020202020204" pitchFamily="34" charset="0"/>
                          <a:ea typeface="Calibri"/>
                          <a:cs typeface="Arial" panose="020B0604020202020204" pitchFamily="34" charset="0"/>
                        </a:rPr>
                        <a:t> 415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c>
                  <a:txBody>
                    <a:bodyPr/>
                    <a:lstStyle/>
                    <a:p>
                      <a:pPr algn="ctr">
                        <a:lnSpc>
                          <a:spcPct val="107000"/>
                        </a:lnSpc>
                        <a:spcAft>
                          <a:spcPts val="0"/>
                        </a:spcAft>
                      </a:pPr>
                      <a:r>
                        <a:rPr lang="en-GB" sz="1100" u="none" dirty="0">
                          <a:effectLst/>
                        </a:rPr>
                        <a:t>11 regions</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smtClean="0">
                          <a:effectLst/>
                          <a:latin typeface="Arial" panose="020B0604020202020204" pitchFamily="34" charset="0"/>
                          <a:cs typeface="Arial" panose="020B0604020202020204" pitchFamily="34" charset="0"/>
                        </a:rPr>
                        <a:t>March 2015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r>
              <a:tr h="179705">
                <a:tc>
                  <a:txBody>
                    <a:bodyPr/>
                    <a:lstStyle/>
                    <a:p>
                      <a:pPr>
                        <a:lnSpc>
                          <a:spcPct val="107000"/>
                        </a:lnSpc>
                        <a:spcAft>
                          <a:spcPts val="0"/>
                        </a:spcAft>
                      </a:pPr>
                      <a:r>
                        <a:rPr lang="fr-CH" sz="1100" b="1" u="none" kern="1200" dirty="0" err="1" smtClean="0">
                          <a:solidFill>
                            <a:schemeClr val="tx1"/>
                          </a:solidFill>
                          <a:effectLst/>
                          <a:latin typeface="+mn-lt"/>
                          <a:ea typeface="+mn-ea"/>
                          <a:cs typeface="+mn-cs"/>
                        </a:rPr>
                        <a:t>Serbia</a:t>
                      </a:r>
                      <a:endParaRPr lang="en-GB" sz="1100" b="1" u="none" kern="1200" dirty="0">
                        <a:solidFill>
                          <a:schemeClr val="tx1"/>
                        </a:solidFill>
                        <a:effectLst/>
                        <a:latin typeface="+mn-lt"/>
                        <a:ea typeface="+mn-ea"/>
                        <a:cs typeface="+mn-cs"/>
                      </a:endParaRPr>
                    </a:p>
                  </a:txBody>
                  <a:tcPr marL="9525" marR="9525" marT="9525" marB="9525"/>
                </a:tc>
                <a:tc>
                  <a:txBody>
                    <a:bodyPr/>
                    <a:lstStyle/>
                    <a:p>
                      <a:pPr>
                        <a:lnSpc>
                          <a:spcPct val="107000"/>
                        </a:lnSpc>
                        <a:spcAft>
                          <a:spcPts val="0"/>
                        </a:spcAft>
                      </a:pPr>
                      <a:r>
                        <a:rPr lang="fr-CH" sz="1100" u="none" kern="1200" dirty="0" err="1" smtClean="0">
                          <a:solidFill>
                            <a:schemeClr val="tx1"/>
                          </a:solidFill>
                          <a:effectLst/>
                          <a:latin typeface="+mn-lt"/>
                          <a:ea typeface="+mn-ea"/>
                          <a:cs typeface="+mn-cs"/>
                        </a:rPr>
                        <a:t>Statistical</a:t>
                      </a:r>
                      <a:r>
                        <a:rPr lang="fr-CH" sz="1100" u="none" kern="1200" dirty="0" smtClean="0">
                          <a:solidFill>
                            <a:schemeClr val="tx1"/>
                          </a:solidFill>
                          <a:effectLst/>
                          <a:latin typeface="+mn-lt"/>
                          <a:ea typeface="+mn-ea"/>
                          <a:cs typeface="+mn-cs"/>
                        </a:rPr>
                        <a:t> Office</a:t>
                      </a:r>
                      <a:endParaRPr lang="en-GB" sz="1100" u="none"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3</a:t>
                      </a:r>
                      <a:r>
                        <a:rPr lang="fr-CH" sz="1100" u="none" baseline="0" dirty="0" smtClean="0">
                          <a:effectLst/>
                          <a:latin typeface="Arial" panose="020B0604020202020204" pitchFamily="34" charset="0"/>
                          <a:ea typeface="Calibri"/>
                          <a:cs typeface="Arial" panose="020B0604020202020204" pitchFamily="34" charset="0"/>
                        </a:rPr>
                        <a:t> 504</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GB" sz="1100" u="none" dirty="0" smtClean="0">
                          <a:effectLst/>
                        </a:rPr>
                        <a:t>National</a:t>
                      </a:r>
                      <a:endParaRPr lang="en-GB" sz="1100" u="none" dirty="0" smtClean="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April 2015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r>
              <a:tr h="184147">
                <a:tc>
                  <a:txBody>
                    <a:bodyPr/>
                    <a:lstStyle/>
                    <a:p>
                      <a:pPr>
                        <a:lnSpc>
                          <a:spcPct val="107000"/>
                        </a:lnSpc>
                        <a:spcAft>
                          <a:spcPts val="0"/>
                        </a:spcAft>
                      </a:pPr>
                      <a:r>
                        <a:rPr lang="en-US" sz="1100" u="none" dirty="0">
                          <a:effectLst/>
                        </a:rPr>
                        <a:t>Ukraine</a:t>
                      </a:r>
                      <a:endParaRPr lang="en-GB" sz="1100" u="none"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u="none" dirty="0">
                          <a:effectLst/>
                        </a:rPr>
                        <a:t>Ukrainian </a:t>
                      </a:r>
                      <a:r>
                        <a:rPr lang="en-GB" sz="1100" u="none" dirty="0" err="1">
                          <a:effectLst/>
                        </a:rPr>
                        <a:t>Center</a:t>
                      </a:r>
                      <a:r>
                        <a:rPr lang="en-GB" sz="1100" u="none" dirty="0">
                          <a:effectLst/>
                        </a:rPr>
                        <a:t> for Social Reforms</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fr-CH" sz="1100" u="none" dirty="0" smtClean="0">
                          <a:effectLst/>
                          <a:latin typeface="Arial" panose="020B0604020202020204" pitchFamily="34" charset="0"/>
                          <a:ea typeface="Calibri"/>
                          <a:cs typeface="Arial" panose="020B0604020202020204" pitchFamily="34" charset="0"/>
                        </a:rPr>
                        <a:t>3</a:t>
                      </a:r>
                      <a:r>
                        <a:rPr lang="fr-CH" sz="1100" u="none" baseline="0" dirty="0" smtClean="0">
                          <a:effectLst/>
                          <a:latin typeface="Arial" panose="020B0604020202020204" pitchFamily="34" charset="0"/>
                          <a:ea typeface="Calibri"/>
                          <a:cs typeface="Arial" panose="020B0604020202020204" pitchFamily="34" charset="0"/>
                        </a:rPr>
                        <a:t> 202</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c>
                  <a:txBody>
                    <a:bodyPr/>
                    <a:lstStyle/>
                    <a:p>
                      <a:pPr algn="ctr">
                        <a:lnSpc>
                          <a:spcPct val="107000"/>
                        </a:lnSpc>
                        <a:spcAft>
                          <a:spcPts val="0"/>
                        </a:spcAft>
                      </a:pPr>
                      <a:r>
                        <a:rPr lang="en-GB" sz="1100" u="none" dirty="0">
                          <a:effectLst/>
                        </a:rPr>
                        <a:t>National</a:t>
                      </a:r>
                      <a:endParaRPr lang="en-GB" sz="1100" u="none" dirty="0">
                        <a:effectLst/>
                        <a:latin typeface="Calibri"/>
                        <a:ea typeface="Calibri"/>
                        <a:cs typeface="Times New Roman"/>
                      </a:endParaRPr>
                    </a:p>
                  </a:txBody>
                  <a:tcPr marL="9525" marR="9525" marT="9525" marB="9525"/>
                </a:tc>
                <a:tc>
                  <a:txBody>
                    <a:bodyPr/>
                    <a:lstStyle/>
                    <a:p>
                      <a:pPr algn="ctr">
                        <a:lnSpc>
                          <a:spcPct val="107000"/>
                        </a:lnSpc>
                        <a:spcAft>
                          <a:spcPts val="0"/>
                        </a:spcAft>
                      </a:pPr>
                      <a:r>
                        <a:rPr lang="en-GB" sz="1100" u="none" dirty="0" smtClean="0">
                          <a:effectLst/>
                          <a:latin typeface="Arial" panose="020B0604020202020204" pitchFamily="34" charset="0"/>
                          <a:cs typeface="Arial" panose="020B0604020202020204" pitchFamily="34" charset="0"/>
                        </a:rPr>
                        <a:t>April-May 2015</a:t>
                      </a:r>
                      <a:endParaRPr lang="en-GB" sz="1100" u="none" dirty="0">
                        <a:effectLst/>
                        <a:latin typeface="Arial" panose="020B0604020202020204" pitchFamily="34" charset="0"/>
                        <a:ea typeface="Calibri"/>
                        <a:cs typeface="Arial" panose="020B0604020202020204" pitchFamily="34" charset="0"/>
                      </a:endParaRPr>
                    </a:p>
                  </a:txBody>
                  <a:tcPr marL="9525" marR="9525" marT="9525" marB="9525"/>
                </a:tc>
              </a:tr>
            </a:tbl>
          </a:graphicData>
        </a:graphic>
      </p:graphicFrame>
      <p:sp>
        <p:nvSpPr>
          <p:cNvPr id="4" name="Rectangle 3"/>
          <p:cNvSpPr/>
          <p:nvPr/>
        </p:nvSpPr>
        <p:spPr>
          <a:xfrm>
            <a:off x="29678" y="3581400"/>
            <a:ext cx="1954381" cy="292388"/>
          </a:xfrm>
          <a:prstGeom prst="rect">
            <a:avLst/>
          </a:prstGeom>
        </p:spPr>
        <p:txBody>
          <a:bodyPr wrap="none">
            <a:spAutoFit/>
          </a:bodyPr>
          <a:lstStyle/>
          <a:p>
            <a:pPr lvl="0" indent="288925"/>
            <a:r>
              <a:rPr lang="en-US" altLang="en-US" sz="1300" dirty="0" smtClean="0"/>
              <a:t>2014-2015 </a:t>
            </a:r>
            <a:r>
              <a:rPr lang="en-US" altLang="en-US" sz="1300" dirty="0"/>
              <a:t>surveys</a:t>
            </a:r>
          </a:p>
        </p:txBody>
      </p:sp>
      <p:sp>
        <p:nvSpPr>
          <p:cNvPr id="5" name="Rectangle 4"/>
          <p:cNvSpPr/>
          <p:nvPr/>
        </p:nvSpPr>
        <p:spPr>
          <a:xfrm>
            <a:off x="361165" y="5846261"/>
            <a:ext cx="8520898" cy="692497"/>
          </a:xfrm>
          <a:prstGeom prst="rect">
            <a:avLst/>
          </a:prstGeom>
        </p:spPr>
        <p:txBody>
          <a:bodyPr wrap="square">
            <a:spAutoFit/>
          </a:bodyPr>
          <a:lstStyle/>
          <a:p>
            <a:pPr marL="285750" indent="-285750" eaLnBrk="1" hangingPunct="1">
              <a:lnSpc>
                <a:spcPct val="150000"/>
              </a:lnSpc>
              <a:buClr>
                <a:srgbClr val="FF0000"/>
              </a:buClr>
              <a:buFont typeface="Wingdings" panose="05000000000000000000" pitchFamily="2" charset="2"/>
              <a:buChar char="§"/>
            </a:pPr>
            <a:r>
              <a:rPr lang="fr-CH" sz="1300" b="0" dirty="0" err="1"/>
              <a:t>Raw</a:t>
            </a:r>
            <a:r>
              <a:rPr lang="fr-CH" sz="1300" b="0" dirty="0"/>
              <a:t> </a:t>
            </a:r>
            <a:r>
              <a:rPr lang="fr-CH" sz="1300" b="0" dirty="0" err="1"/>
              <a:t>datasets</a:t>
            </a:r>
            <a:r>
              <a:rPr lang="fr-CH" sz="1300" b="0" dirty="0"/>
              <a:t> are </a:t>
            </a:r>
            <a:r>
              <a:rPr lang="fr-CH" sz="1300" b="0" dirty="0" err="1"/>
              <a:t>available</a:t>
            </a:r>
            <a:r>
              <a:rPr lang="fr-CH" sz="1300" b="0" dirty="0"/>
              <a:t>: </a:t>
            </a:r>
            <a:r>
              <a:rPr lang="fr-CH" sz="1300" b="0" dirty="0">
                <a:hlinkClick r:id="rId4"/>
              </a:rPr>
              <a:t>http://www.ilo.org/employment/areas/WCMS_234860/lang--en/index.htm</a:t>
            </a:r>
            <a:endParaRPr lang="fr-CH" sz="1300" b="0" dirty="0"/>
          </a:p>
          <a:p>
            <a:pPr marL="285750" indent="-285750" eaLnBrk="1" hangingPunct="1">
              <a:lnSpc>
                <a:spcPct val="150000"/>
              </a:lnSpc>
              <a:buClr>
                <a:srgbClr val="FF0000"/>
              </a:buClr>
              <a:buFont typeface="Wingdings" panose="05000000000000000000" pitchFamily="2" charset="2"/>
              <a:buChar char="§"/>
            </a:pPr>
            <a:r>
              <a:rPr lang="fr-CH" sz="1300" b="0" dirty="0" err="1"/>
              <a:t>Tabulated</a:t>
            </a:r>
            <a:r>
              <a:rPr lang="fr-CH" sz="1300" b="0" dirty="0"/>
              <a:t> data and </a:t>
            </a:r>
            <a:r>
              <a:rPr lang="fr-CH" sz="1300" b="0" dirty="0" err="1"/>
              <a:t>indicators</a:t>
            </a:r>
            <a:r>
              <a:rPr lang="fr-CH" sz="1300" b="0" dirty="0"/>
              <a:t> are </a:t>
            </a:r>
            <a:r>
              <a:rPr lang="fr-CH" sz="1300" b="0" dirty="0" err="1"/>
              <a:t>available</a:t>
            </a:r>
            <a:r>
              <a:rPr lang="fr-CH" sz="1300" b="0" dirty="0"/>
              <a:t> on the </a:t>
            </a:r>
            <a:r>
              <a:rPr lang="fr-CH" sz="1300" b="0" i="1" dirty="0" err="1"/>
              <a:t>youthSTATs</a:t>
            </a:r>
            <a:r>
              <a:rPr lang="fr-CH" sz="1300" b="0" dirty="0"/>
              <a:t> </a:t>
            </a:r>
            <a:r>
              <a:rPr lang="fr-CH" sz="1300" b="0" dirty="0" err="1"/>
              <a:t>database</a:t>
            </a:r>
            <a:r>
              <a:rPr lang="fr-CH" sz="1300" b="0" dirty="0"/>
              <a:t>: </a:t>
            </a:r>
            <a:r>
              <a:rPr lang="fr-CH" sz="1300" b="0" dirty="0">
                <a:hlinkClick r:id="rId5"/>
              </a:rPr>
              <a:t>www.ilo.org/ilodata/youth</a:t>
            </a:r>
            <a:endParaRPr lang="fr-CH" sz="1300" b="0" dirty="0"/>
          </a:p>
        </p:txBody>
      </p:sp>
    </p:spTree>
    <p:extLst>
      <p:ext uri="{BB962C8B-B14F-4D97-AF65-F5344CB8AC3E}">
        <p14:creationId xmlns:p14="http://schemas.microsoft.com/office/powerpoint/2010/main" val="187216858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25705241"/>
              </p:ext>
            </p:extLst>
          </p:nvPr>
        </p:nvGraphicFramePr>
        <p:xfrm>
          <a:off x="381000" y="1219200"/>
          <a:ext cx="8501063" cy="4465111"/>
        </p:xfrm>
        <a:graphic>
          <a:graphicData uri="http://schemas.openxmlformats.org/drawingml/2006/table">
            <a:tbl>
              <a:tblPr firstRow="1" bandRow="1">
                <a:tableStyleId>{21E4AEA4-8DFA-4A89-87EB-49C32662AFE0}</a:tableStyleId>
              </a:tblPr>
              <a:tblGrid>
                <a:gridCol w="2645663"/>
                <a:gridCol w="925983"/>
                <a:gridCol w="1684737"/>
                <a:gridCol w="1622340"/>
                <a:gridCol w="1622340"/>
              </a:tblGrid>
              <a:tr h="674199">
                <a:tc>
                  <a:txBody>
                    <a:bodyPr/>
                    <a:lstStyle/>
                    <a:p>
                      <a:r>
                        <a:rPr lang="fr-FR" sz="1600" dirty="0" smtClean="0"/>
                        <a:t>Standard labour </a:t>
                      </a:r>
                      <a:r>
                        <a:rPr lang="fr-FR" sz="1600" dirty="0" err="1" smtClean="0"/>
                        <a:t>market</a:t>
                      </a:r>
                      <a:r>
                        <a:rPr lang="fr-FR" sz="1600" dirty="0" smtClean="0"/>
                        <a:t> </a:t>
                      </a:r>
                      <a:r>
                        <a:rPr lang="fr-FR" sz="1600" dirty="0" err="1" smtClean="0"/>
                        <a:t>indicators</a:t>
                      </a:r>
                      <a:r>
                        <a:rPr lang="fr-FR" sz="1600" dirty="0" smtClean="0"/>
                        <a:t> (15-29)</a:t>
                      </a:r>
                      <a:endParaRPr lang="fr-FR" sz="1600" dirty="0"/>
                    </a:p>
                  </a:txBody>
                  <a:tcPr anchor="ctr">
                    <a:solidFill>
                      <a:schemeClr val="accent2">
                        <a:lumMod val="75000"/>
                      </a:schemeClr>
                    </a:solidFill>
                  </a:tcPr>
                </a:tc>
                <a:tc>
                  <a:txBody>
                    <a:bodyPr/>
                    <a:lstStyle/>
                    <a:p>
                      <a:pPr algn="ctr"/>
                      <a:r>
                        <a:rPr lang="fr-FR" sz="1600" dirty="0" smtClean="0">
                          <a:solidFill>
                            <a:schemeClr val="bg1"/>
                          </a:solidFill>
                        </a:rPr>
                        <a:t>EU-</a:t>
                      </a:r>
                      <a:r>
                        <a:rPr lang="fr-FR" sz="1600" dirty="0" smtClean="0">
                          <a:solidFill>
                            <a:schemeClr val="bg1"/>
                          </a:solidFill>
                        </a:rPr>
                        <a:t>28 </a:t>
                      </a:r>
                      <a:r>
                        <a:rPr lang="fr-FR" sz="1600" dirty="0" smtClean="0">
                          <a:solidFill>
                            <a:schemeClr val="bg1"/>
                          </a:solidFill>
                        </a:rPr>
                        <a:t>(</a:t>
                      </a:r>
                      <a:r>
                        <a:rPr lang="fr-FR" sz="1600" dirty="0" smtClean="0">
                          <a:solidFill>
                            <a:schemeClr val="bg1"/>
                          </a:solidFill>
                        </a:rPr>
                        <a:t>2015)</a:t>
                      </a:r>
                      <a:endParaRPr lang="fr-FR" sz="1600" dirty="0">
                        <a:solidFill>
                          <a:schemeClr val="bg1"/>
                        </a:solidFill>
                      </a:endParaRPr>
                    </a:p>
                  </a:txBody>
                  <a:tcPr anchor="ctr">
                    <a:solidFill>
                      <a:schemeClr val="accent2">
                        <a:lumMod val="75000"/>
                      </a:schemeClr>
                    </a:solidFill>
                  </a:tcPr>
                </a:tc>
                <a:tc>
                  <a:txBody>
                    <a:bodyPr/>
                    <a:lstStyle/>
                    <a:p>
                      <a:pPr algn="ctr"/>
                      <a:r>
                        <a:rPr lang="fr-FR" sz="1600" dirty="0" smtClean="0"/>
                        <a:t>Ukraine (SWTS 2015)</a:t>
                      </a:r>
                      <a:endParaRPr lang="fr-FR" sz="1600" dirty="0"/>
                    </a:p>
                  </a:txBody>
                  <a:tcPr anchor="ctr">
                    <a:solidFill>
                      <a:schemeClr val="accent2">
                        <a:lumMod val="75000"/>
                      </a:schemeClr>
                    </a:solidFill>
                  </a:tcPr>
                </a:tc>
                <a:tc>
                  <a:txBody>
                    <a:bodyPr/>
                    <a:lstStyle/>
                    <a:p>
                      <a:pPr algn="ctr"/>
                      <a:r>
                        <a:rPr lang="fr-FR" sz="1600" dirty="0" smtClean="0"/>
                        <a:t>EECA </a:t>
                      </a:r>
                      <a:r>
                        <a:rPr lang="fr-FR" sz="1600" dirty="0" smtClean="0"/>
                        <a:t>(7 country</a:t>
                      </a:r>
                      <a:r>
                        <a:rPr lang="fr-FR" sz="1600" baseline="0" dirty="0" smtClean="0"/>
                        <a:t> </a:t>
                      </a:r>
                      <a:r>
                        <a:rPr lang="fr-FR" sz="1600" baseline="0" dirty="0" err="1" smtClean="0"/>
                        <a:t>average</a:t>
                      </a:r>
                      <a:r>
                        <a:rPr lang="fr-FR" sz="1600" baseline="0" dirty="0" smtClean="0"/>
                        <a:t>, SWTS </a:t>
                      </a:r>
                      <a:r>
                        <a:rPr lang="fr-FR" sz="1600" dirty="0" smtClean="0"/>
                        <a:t>2014-15)</a:t>
                      </a:r>
                      <a:endParaRPr lang="fr-FR" sz="1600" dirty="0"/>
                    </a:p>
                  </a:txBody>
                  <a:tcPr anchor="ctr">
                    <a:solidFill>
                      <a:schemeClr val="accent2">
                        <a:lumMod val="75000"/>
                      </a:schemeClr>
                    </a:solidFill>
                  </a:tcPr>
                </a:tc>
                <a:tc>
                  <a:txBody>
                    <a:bodyPr/>
                    <a:lstStyle/>
                    <a:p>
                      <a:pPr algn="ctr"/>
                      <a:r>
                        <a:rPr lang="fr-FR" sz="1600" dirty="0" smtClean="0"/>
                        <a:t>EECA in </a:t>
                      </a:r>
                      <a:r>
                        <a:rPr lang="fr-FR" sz="1600" dirty="0" err="1" smtClean="0"/>
                        <a:t>comparison</a:t>
                      </a:r>
                      <a:endParaRPr lang="fr-FR" sz="1600" dirty="0"/>
                    </a:p>
                  </a:txBody>
                  <a:tcPr anchor="ctr">
                    <a:solidFill>
                      <a:schemeClr val="accent2">
                        <a:lumMod val="75000"/>
                      </a:schemeClr>
                    </a:solidFill>
                  </a:tcPr>
                </a:tc>
              </a:tr>
              <a:tr h="474437">
                <a:tc>
                  <a:txBody>
                    <a:bodyPr/>
                    <a:lstStyle/>
                    <a:p>
                      <a:r>
                        <a:rPr lang="fr-FR" sz="1600" dirty="0" err="1" smtClean="0"/>
                        <a:t>Youth</a:t>
                      </a:r>
                      <a:r>
                        <a:rPr lang="fr-FR" sz="1600" dirty="0" smtClean="0"/>
                        <a:t> </a:t>
                      </a:r>
                      <a:r>
                        <a:rPr lang="fr-FR" sz="1600" dirty="0" err="1" smtClean="0"/>
                        <a:t>unemployment</a:t>
                      </a:r>
                      <a:r>
                        <a:rPr lang="fr-FR" sz="1600" dirty="0" smtClean="0"/>
                        <a:t> rate:</a:t>
                      </a:r>
                      <a:endParaRPr lang="fr-FR" sz="1600" dirty="0"/>
                    </a:p>
                  </a:txBody>
                  <a:tcP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16.1</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fr-CH" sz="1600" kern="1200" dirty="0" smtClean="0">
                          <a:solidFill>
                            <a:schemeClr val="dk1"/>
                          </a:solidFill>
                          <a:latin typeface="+mn-lt"/>
                          <a:ea typeface="+mn-ea"/>
                          <a:cs typeface="+mn-cs"/>
                        </a:rPr>
                        <a:t>11.6</a:t>
                      </a:r>
                      <a:endParaRPr lang="en-GB" sz="1600" kern="1200" dirty="0">
                        <a:solidFill>
                          <a:schemeClr val="dk1"/>
                        </a:solidFill>
                        <a:latin typeface="+mn-lt"/>
                        <a:ea typeface="+mn-ea"/>
                        <a:cs typeface="+mn-cs"/>
                      </a:endParaRPr>
                    </a:p>
                  </a:txBody>
                  <a:tcPr marL="9525" marR="9525" marT="9525" marB="0" anchor="ctr"/>
                </a:tc>
                <a:tc>
                  <a:txBody>
                    <a:bodyPr/>
                    <a:lstStyle/>
                    <a:p>
                      <a:pPr algn="ctr"/>
                      <a:r>
                        <a:rPr lang="fr-FR" sz="1600" dirty="0" smtClean="0"/>
                        <a:t>25.5</a:t>
                      </a:r>
                      <a:endParaRPr lang="fr-FR" sz="1600" dirty="0"/>
                    </a:p>
                  </a:txBody>
                  <a:tcPr anchor="ctr"/>
                </a:tc>
                <a:tc>
                  <a:txBody>
                    <a:bodyPr/>
                    <a:lstStyle/>
                    <a:p>
                      <a:pPr algn="ctr"/>
                      <a:r>
                        <a:rPr lang="fr-FR" sz="1600" dirty="0" smtClean="0"/>
                        <a:t>High</a:t>
                      </a:r>
                      <a:endParaRPr lang="fr-FR" sz="1600" dirty="0"/>
                    </a:p>
                  </a:txBody>
                  <a:tcPr anchor="ctr"/>
                </a:tc>
              </a:tr>
              <a:tr h="474437">
                <a:tc>
                  <a:txBody>
                    <a:bodyPr/>
                    <a:lstStyle/>
                    <a:p>
                      <a:r>
                        <a:rPr lang="fr-FR" sz="1600" dirty="0" err="1" smtClean="0"/>
                        <a:t>Youth</a:t>
                      </a:r>
                      <a:r>
                        <a:rPr lang="fr-FR" sz="1600" dirty="0" smtClean="0"/>
                        <a:t> LFPR</a:t>
                      </a:r>
                      <a:r>
                        <a:rPr lang="fr-FR" sz="1600" baseline="0" dirty="0" smtClean="0"/>
                        <a:t>:</a:t>
                      </a:r>
                      <a:endParaRPr lang="fr-FR" sz="1600" dirty="0"/>
                    </a:p>
                  </a:txBody>
                  <a:tcP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56.3</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fr-CH" sz="1600" kern="1200" dirty="0" smtClean="0">
                          <a:solidFill>
                            <a:schemeClr val="dk1"/>
                          </a:solidFill>
                          <a:latin typeface="+mn-lt"/>
                          <a:ea typeface="+mn-ea"/>
                          <a:cs typeface="+mn-cs"/>
                        </a:rPr>
                        <a:t>58.5</a:t>
                      </a:r>
                      <a:endParaRPr lang="en-GB" sz="1600" kern="1200" dirty="0">
                        <a:solidFill>
                          <a:schemeClr val="dk1"/>
                        </a:solidFill>
                        <a:latin typeface="+mn-lt"/>
                        <a:ea typeface="+mn-ea"/>
                        <a:cs typeface="+mn-cs"/>
                      </a:endParaRPr>
                    </a:p>
                  </a:txBody>
                  <a:tcPr marL="9525" marR="9525" marT="9525" marB="0" anchor="ctr"/>
                </a:tc>
                <a:tc>
                  <a:txBody>
                    <a:bodyPr/>
                    <a:lstStyle/>
                    <a:p>
                      <a:pPr algn="ctr"/>
                      <a:r>
                        <a:rPr lang="fr-FR" sz="1600" dirty="0" smtClean="0"/>
                        <a:t>50.0</a:t>
                      </a:r>
                      <a:endParaRPr lang="fr-FR" sz="1600" dirty="0"/>
                    </a:p>
                  </a:txBody>
                  <a:tcPr anchor="ctr"/>
                </a:tc>
                <a:tc>
                  <a:txBody>
                    <a:bodyPr/>
                    <a:lstStyle/>
                    <a:p>
                      <a:pPr algn="ctr"/>
                      <a:r>
                        <a:rPr lang="fr-FR" sz="1600" dirty="0" err="1" smtClean="0"/>
                        <a:t>Low</a:t>
                      </a:r>
                      <a:endParaRPr lang="fr-FR" sz="1600" dirty="0"/>
                    </a:p>
                  </a:txBody>
                  <a:tcPr anchor="ctr"/>
                </a:tc>
              </a:tr>
              <a:tr h="474437">
                <a:tc>
                  <a:txBody>
                    <a:bodyPr/>
                    <a:lstStyle/>
                    <a:p>
                      <a:r>
                        <a:rPr lang="fr-FR" sz="1600" dirty="0" err="1" smtClean="0"/>
                        <a:t>Youth</a:t>
                      </a:r>
                      <a:r>
                        <a:rPr lang="fr-FR" sz="1600" dirty="0" smtClean="0"/>
                        <a:t> NEET rate:</a:t>
                      </a:r>
                      <a:endParaRPr lang="fr-FR" sz="1600" dirty="0"/>
                    </a:p>
                  </a:txBody>
                  <a:tcPr/>
                </a:tc>
                <a:tc>
                  <a:txBody>
                    <a:bodyPr/>
                    <a:lstStyle/>
                    <a:p>
                      <a:pPr marL="0" indent="0" algn="ctr" defTabSz="914400" rtl="0" eaLnBrk="1" fontAlgn="ctr" latinLnBrk="0" hangingPunct="1">
                        <a:buFontTx/>
                        <a:buNone/>
                      </a:pPr>
                      <a:r>
                        <a:rPr lang="en-GB" sz="1600" kern="1200" dirty="0">
                          <a:solidFill>
                            <a:schemeClr val="dk1"/>
                          </a:solidFill>
                          <a:latin typeface="+mn-lt"/>
                          <a:ea typeface="+mn-ea"/>
                          <a:cs typeface="+mn-cs"/>
                        </a:rPr>
                        <a:t> </a:t>
                      </a:r>
                      <a:r>
                        <a:rPr lang="en-GB" sz="1600" kern="1200" dirty="0" smtClean="0">
                          <a:solidFill>
                            <a:schemeClr val="dk1"/>
                          </a:solidFill>
                          <a:latin typeface="+mn-lt"/>
                          <a:ea typeface="+mn-ea"/>
                          <a:cs typeface="+mn-cs"/>
                        </a:rPr>
                        <a:t>14.8</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fr-CH" sz="1600" kern="1200" dirty="0" smtClean="0">
                          <a:solidFill>
                            <a:schemeClr val="dk1"/>
                          </a:solidFill>
                          <a:latin typeface="+mn-lt"/>
                          <a:ea typeface="+mn-ea"/>
                          <a:cs typeface="+mn-cs"/>
                        </a:rPr>
                        <a:t>18.5</a:t>
                      </a:r>
                      <a:endParaRPr lang="en-GB" sz="1600" kern="1200" dirty="0">
                        <a:solidFill>
                          <a:schemeClr val="dk1"/>
                        </a:solidFill>
                        <a:latin typeface="+mn-lt"/>
                        <a:ea typeface="+mn-ea"/>
                        <a:cs typeface="+mn-cs"/>
                      </a:endParaRPr>
                    </a:p>
                  </a:txBody>
                  <a:tcPr marL="9525" marR="9525" marT="9525" marB="0" anchor="ctr"/>
                </a:tc>
                <a:tc>
                  <a:txBody>
                    <a:bodyPr/>
                    <a:lstStyle/>
                    <a:p>
                      <a:pPr algn="ctr"/>
                      <a:r>
                        <a:rPr lang="fr-FR" sz="1600" dirty="0" smtClean="0"/>
                        <a:t>25.3</a:t>
                      </a:r>
                      <a:endParaRPr lang="fr-FR" sz="1600" dirty="0"/>
                    </a:p>
                  </a:txBody>
                  <a:tcPr anchor="ctr"/>
                </a:tc>
                <a:tc>
                  <a:txBody>
                    <a:bodyPr/>
                    <a:lstStyle/>
                    <a:p>
                      <a:pPr algn="ctr"/>
                      <a:r>
                        <a:rPr lang="fr-FR" sz="1600" dirty="0" smtClean="0"/>
                        <a:t>High</a:t>
                      </a:r>
                      <a:endParaRPr lang="fr-FR" sz="1600" dirty="0"/>
                    </a:p>
                  </a:txBody>
                  <a:tcPr anchor="ctr"/>
                </a:tc>
              </a:tr>
              <a:tr h="430567">
                <a:tc>
                  <a:txBody>
                    <a:bodyPr/>
                    <a:lstStyle/>
                    <a:p>
                      <a:r>
                        <a:rPr lang="fr-FR" sz="1600" dirty="0" smtClean="0"/>
                        <a:t>Distribution of </a:t>
                      </a:r>
                      <a:r>
                        <a:rPr lang="fr-FR" sz="1600" dirty="0" err="1" smtClean="0"/>
                        <a:t>youth</a:t>
                      </a:r>
                      <a:r>
                        <a:rPr lang="fr-FR" sz="1600" dirty="0" smtClean="0"/>
                        <a:t> population:</a:t>
                      </a:r>
                      <a:endParaRPr lang="fr-FR" sz="1600" dirty="0"/>
                    </a:p>
                  </a:txBody>
                  <a:tcPr/>
                </a:tc>
                <a:tc>
                  <a:txBody>
                    <a:bodyPr/>
                    <a:lstStyle/>
                    <a:p>
                      <a:pPr marL="0" indent="0" algn="ctr" defTabSz="914400" rtl="0" eaLnBrk="1" latinLnBrk="0" hangingPunct="1">
                        <a:buFontTx/>
                        <a:buNone/>
                      </a:pP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latinLnBrk="0" hangingPunct="1">
                        <a:buFontTx/>
                        <a:buNone/>
                      </a:pPr>
                      <a:endParaRPr lang="en-GB" sz="1600" kern="1200" dirty="0">
                        <a:solidFill>
                          <a:schemeClr val="dk1"/>
                        </a:solidFill>
                        <a:latin typeface="+mn-lt"/>
                        <a:ea typeface="+mn-ea"/>
                        <a:cs typeface="+mn-cs"/>
                      </a:endParaRPr>
                    </a:p>
                  </a:txBody>
                  <a:tcPr marL="9525" marR="9525" marT="9525" marB="0" anchor="ctr"/>
                </a:tc>
                <a:tc>
                  <a:txBody>
                    <a:bodyPr/>
                    <a:lstStyle/>
                    <a:p>
                      <a:pPr algn="ctr"/>
                      <a:endParaRPr lang="fr-FR" sz="1600" dirty="0"/>
                    </a:p>
                  </a:txBody>
                  <a:tcPr anchor="ctr"/>
                </a:tc>
                <a:tc>
                  <a:txBody>
                    <a:bodyPr/>
                    <a:lstStyle/>
                    <a:p>
                      <a:pPr algn="ctr"/>
                      <a:endParaRPr lang="fr-FR" sz="1600" dirty="0"/>
                    </a:p>
                  </a:txBody>
                  <a:tcPr anchor="ctr"/>
                </a:tc>
              </a:tr>
              <a:tr h="387040">
                <a:tc>
                  <a:txBody>
                    <a:bodyPr/>
                    <a:lstStyle/>
                    <a:p>
                      <a:pPr marL="285750" indent="-285750">
                        <a:buFontTx/>
                        <a:buChar char="-"/>
                      </a:pPr>
                      <a:r>
                        <a:rPr lang="fr-FR" sz="1600" dirty="0" err="1" smtClean="0"/>
                        <a:t>Employed</a:t>
                      </a:r>
                      <a:endParaRPr lang="fr-FR" sz="1600" dirty="0"/>
                    </a:p>
                  </a:txBody>
                  <a:tcP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47.2</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51.7</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a:buFontTx/>
                        <a:buNone/>
                      </a:pPr>
                      <a:r>
                        <a:rPr lang="fr-FR" sz="1600" dirty="0" smtClean="0"/>
                        <a:t>37.5</a:t>
                      </a:r>
                      <a:endParaRPr lang="fr-FR" sz="1600" dirty="0"/>
                    </a:p>
                  </a:txBody>
                  <a:tcPr anchor="ctr"/>
                </a:tc>
                <a:tc>
                  <a:txBody>
                    <a:bodyPr/>
                    <a:lstStyle/>
                    <a:p>
                      <a:pPr marL="0" indent="0" algn="ctr">
                        <a:buFontTx/>
                        <a:buNone/>
                      </a:pPr>
                      <a:r>
                        <a:rPr lang="fr-FR" sz="1600" dirty="0" err="1" smtClean="0"/>
                        <a:t>Low</a:t>
                      </a:r>
                      <a:endParaRPr lang="fr-FR" sz="1600" dirty="0" smtClean="0"/>
                    </a:p>
                  </a:txBody>
                  <a:tcPr anchor="ctr"/>
                </a:tc>
              </a:tr>
              <a:tr h="405360">
                <a:tc>
                  <a:txBody>
                    <a:bodyPr/>
                    <a:lstStyle/>
                    <a:p>
                      <a:pPr marL="285750" indent="-285750">
                        <a:buFontTx/>
                        <a:buChar char="-"/>
                      </a:pPr>
                      <a:r>
                        <a:rPr lang="fr-FR" sz="1600" dirty="0" err="1" smtClean="0"/>
                        <a:t>Unemployed</a:t>
                      </a:r>
                      <a:endParaRPr lang="fr-FR" sz="1600" dirty="0" smtClean="0"/>
                    </a:p>
                  </a:txBody>
                  <a:tcP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9.1</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6.8</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a:buFontTx/>
                        <a:buNone/>
                      </a:pPr>
                      <a:r>
                        <a:rPr lang="fr-FR" sz="1600" dirty="0" smtClean="0"/>
                        <a:t>12.4</a:t>
                      </a:r>
                      <a:endParaRPr lang="fr-FR" sz="1600" dirty="0"/>
                    </a:p>
                  </a:txBody>
                  <a:tcPr anchor="ctr"/>
                </a:tc>
                <a:tc>
                  <a:txBody>
                    <a:bodyPr/>
                    <a:lstStyle/>
                    <a:p>
                      <a:pPr marL="0" indent="0" algn="ctr">
                        <a:buFontTx/>
                        <a:buNone/>
                      </a:pPr>
                      <a:r>
                        <a:rPr lang="fr-FR" sz="1600" dirty="0" smtClean="0"/>
                        <a:t>High</a:t>
                      </a:r>
                    </a:p>
                  </a:txBody>
                  <a:tcPr anchor="ctr"/>
                </a:tc>
              </a:tr>
              <a:tr h="359640">
                <a:tc>
                  <a:txBody>
                    <a:bodyPr/>
                    <a:lstStyle/>
                    <a:p>
                      <a:pPr marL="285750" indent="-285750">
                        <a:buFontTx/>
                        <a:buChar char="-"/>
                      </a:pPr>
                      <a:r>
                        <a:rPr lang="fr-FR" sz="1600" dirty="0" smtClean="0"/>
                        <a:t>Inactive</a:t>
                      </a:r>
                      <a:endParaRPr lang="fr-FR" sz="1600" dirty="0"/>
                    </a:p>
                  </a:txBody>
                  <a:tcP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43.7</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defTabSz="914400" rtl="0" eaLnBrk="1" fontAlgn="ctr" latinLnBrk="0" hangingPunct="1">
                        <a:buFontTx/>
                        <a:buNone/>
                      </a:pPr>
                      <a:r>
                        <a:rPr lang="en-GB" sz="1600" kern="1200" dirty="0" smtClean="0">
                          <a:solidFill>
                            <a:schemeClr val="dk1"/>
                          </a:solidFill>
                          <a:latin typeface="+mn-lt"/>
                          <a:ea typeface="+mn-ea"/>
                          <a:cs typeface="+mn-cs"/>
                        </a:rPr>
                        <a:t>41.5</a:t>
                      </a:r>
                      <a:endParaRPr lang="en-GB" sz="1600" kern="1200" dirty="0">
                        <a:solidFill>
                          <a:schemeClr val="dk1"/>
                        </a:solidFill>
                        <a:latin typeface="+mn-lt"/>
                        <a:ea typeface="+mn-ea"/>
                        <a:cs typeface="+mn-cs"/>
                      </a:endParaRPr>
                    </a:p>
                  </a:txBody>
                  <a:tcPr marL="9525" marR="9525" marT="9525" marB="0" anchor="ctr"/>
                </a:tc>
                <a:tc>
                  <a:txBody>
                    <a:bodyPr/>
                    <a:lstStyle/>
                    <a:p>
                      <a:pPr marL="0" indent="0" algn="ctr">
                        <a:buFontTx/>
                        <a:buNone/>
                      </a:pPr>
                      <a:r>
                        <a:rPr lang="fr-FR" sz="1600" dirty="0" smtClean="0"/>
                        <a:t>50.0</a:t>
                      </a:r>
                      <a:endParaRPr lang="fr-FR" sz="1600" dirty="0"/>
                    </a:p>
                  </a:txBody>
                  <a:tcPr anchor="ctr"/>
                </a:tc>
                <a:tc>
                  <a:txBody>
                    <a:bodyPr/>
                    <a:lstStyle/>
                    <a:p>
                      <a:pPr marL="0" indent="0" algn="ctr">
                        <a:buFontTx/>
                        <a:buNone/>
                      </a:pPr>
                      <a:r>
                        <a:rPr lang="fr-FR" sz="1600" dirty="0" smtClean="0"/>
                        <a:t>High</a:t>
                      </a:r>
                      <a:endParaRPr lang="fr-FR" sz="1600" dirty="0"/>
                    </a:p>
                  </a:txBody>
                  <a:tcPr anchor="ctr"/>
                </a:tc>
              </a:tr>
            </a:tbl>
          </a:graphicData>
        </a:graphic>
      </p:graphicFrame>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61055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results in EECA: Key indicators</a:t>
            </a:r>
            <a:endParaRPr lang="en-US" altLang="fr-FR" sz="2400" b="0" dirty="0">
              <a:solidFill>
                <a:srgbClr val="333399"/>
              </a:solidFill>
            </a:endParaRPr>
          </a:p>
        </p:txBody>
      </p:sp>
      <p:sp>
        <p:nvSpPr>
          <p:cNvPr id="14" name="TextBox 13"/>
          <p:cNvSpPr txBox="1"/>
          <p:nvPr/>
        </p:nvSpPr>
        <p:spPr>
          <a:xfrm>
            <a:off x="2554823" y="6183868"/>
            <a:ext cx="4074577" cy="369332"/>
          </a:xfrm>
          <a:prstGeom prst="rect">
            <a:avLst/>
          </a:prstGeom>
          <a:noFill/>
        </p:spPr>
        <p:txBody>
          <a:bodyPr wrap="none" rtlCol="0">
            <a:spAutoFit/>
          </a:bodyPr>
          <a:lstStyle/>
          <a:p>
            <a:r>
              <a:rPr lang="fr-CH" dirty="0" smtClean="0">
                <a:solidFill>
                  <a:srgbClr val="FF0000"/>
                </a:solidFill>
              </a:rPr>
              <a:t>A </a:t>
            </a:r>
            <a:r>
              <a:rPr lang="fr-CH" dirty="0" err="1" smtClean="0">
                <a:solidFill>
                  <a:srgbClr val="FF0000"/>
                </a:solidFill>
              </a:rPr>
              <a:t>healthy</a:t>
            </a:r>
            <a:r>
              <a:rPr lang="fr-CH" dirty="0" smtClean="0">
                <a:solidFill>
                  <a:srgbClr val="FF0000"/>
                </a:solidFill>
              </a:rPr>
              <a:t> labour </a:t>
            </a:r>
            <a:r>
              <a:rPr lang="fr-CH" dirty="0" err="1" smtClean="0">
                <a:solidFill>
                  <a:srgbClr val="FF0000"/>
                </a:solidFill>
              </a:rPr>
              <a:t>market</a:t>
            </a:r>
            <a:r>
              <a:rPr lang="fr-CH" dirty="0" smtClean="0">
                <a:solidFill>
                  <a:srgbClr val="FF0000"/>
                </a:solidFill>
              </a:rPr>
              <a:t> for </a:t>
            </a:r>
            <a:r>
              <a:rPr lang="fr-CH" dirty="0" err="1" smtClean="0">
                <a:solidFill>
                  <a:srgbClr val="FF0000"/>
                </a:solidFill>
              </a:rPr>
              <a:t>youth</a:t>
            </a:r>
            <a:r>
              <a:rPr lang="fr-CH" dirty="0" smtClean="0">
                <a:solidFill>
                  <a:srgbClr val="FF0000"/>
                </a:solidFill>
              </a:rPr>
              <a:t>? </a:t>
            </a:r>
            <a:endParaRPr lang="en-GB" dirty="0">
              <a:solidFill>
                <a:srgbClr val="FF0000"/>
              </a:solidFill>
            </a:endParaRPr>
          </a:p>
        </p:txBody>
      </p:sp>
      <p:sp>
        <p:nvSpPr>
          <p:cNvPr id="15" name="TextBox 14"/>
          <p:cNvSpPr txBox="1"/>
          <p:nvPr/>
        </p:nvSpPr>
        <p:spPr>
          <a:xfrm>
            <a:off x="381000" y="5849779"/>
            <a:ext cx="4471096" cy="246221"/>
          </a:xfrm>
          <a:prstGeom prst="rect">
            <a:avLst/>
          </a:prstGeom>
          <a:noFill/>
        </p:spPr>
        <p:txBody>
          <a:bodyPr wrap="none" rtlCol="0">
            <a:spAutoFit/>
          </a:bodyPr>
          <a:lstStyle/>
          <a:p>
            <a:r>
              <a:rPr lang="fr-CH" sz="1000" dirty="0" smtClean="0"/>
              <a:t>Sources: EECA and low-income countries: ILO SWTS; EU-</a:t>
            </a:r>
            <a:r>
              <a:rPr lang="fr-CH" sz="1000" dirty="0" smtClean="0"/>
              <a:t>28: </a:t>
            </a:r>
            <a:r>
              <a:rPr lang="fr-CH" sz="1000" dirty="0" smtClean="0"/>
              <a:t>Eurostat.</a:t>
            </a:r>
            <a:endParaRPr lang="en-GB" sz="1000" dirty="0"/>
          </a:p>
        </p:txBody>
      </p:sp>
    </p:spTree>
    <p:extLst>
      <p:ext uri="{BB962C8B-B14F-4D97-AF65-F5344CB8AC3E}">
        <p14:creationId xmlns:p14="http://schemas.microsoft.com/office/powerpoint/2010/main" val="3894304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61055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results in EECA: </a:t>
            </a:r>
            <a:r>
              <a:rPr lang="en-US" altLang="fr-FR" sz="2400" b="0" dirty="0" smtClean="0">
                <a:solidFill>
                  <a:srgbClr val="333399"/>
                </a:solidFill>
              </a:rPr>
              <a:t>Unemployment</a:t>
            </a:r>
            <a:endParaRPr lang="en-US" altLang="fr-FR" sz="2400" b="0" dirty="0">
              <a:solidFill>
                <a:srgbClr val="333399"/>
              </a:solidFill>
            </a:endParaRPr>
          </a:p>
        </p:txBody>
      </p:sp>
      <p:graphicFrame>
        <p:nvGraphicFramePr>
          <p:cNvPr id="9" name="Chart 8"/>
          <p:cNvGraphicFramePr>
            <a:graphicFrameLocks/>
          </p:cNvGraphicFramePr>
          <p:nvPr>
            <p:extLst>
              <p:ext uri="{D42A27DB-BD31-4B8C-83A1-F6EECF244321}">
                <p14:modId xmlns:p14="http://schemas.microsoft.com/office/powerpoint/2010/main" val="307172496"/>
              </p:ext>
            </p:extLst>
          </p:nvPr>
        </p:nvGraphicFramePr>
        <p:xfrm>
          <a:off x="3124200" y="3733800"/>
          <a:ext cx="5080000" cy="2895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2136615132"/>
              </p:ext>
            </p:extLst>
          </p:nvPr>
        </p:nvGraphicFramePr>
        <p:xfrm>
          <a:off x="609600" y="990600"/>
          <a:ext cx="7315200" cy="2743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16193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61055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results in EECA: Key indicators</a:t>
            </a:r>
            <a:endParaRPr lang="en-US" altLang="fr-FR" sz="2400" b="0" dirty="0">
              <a:solidFill>
                <a:srgbClr val="333399"/>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94631024"/>
              </p:ext>
            </p:extLst>
          </p:nvPr>
        </p:nvGraphicFramePr>
        <p:xfrm>
          <a:off x="609600" y="1066800"/>
          <a:ext cx="7467600" cy="3144855"/>
        </p:xfrm>
        <a:graphic>
          <a:graphicData uri="http://schemas.openxmlformats.org/drawingml/2006/table">
            <a:tbl>
              <a:tblPr firstRow="1" bandRow="1">
                <a:tableStyleId>{21E4AEA4-8DFA-4A89-87EB-49C32662AFE0}</a:tableStyleId>
              </a:tblPr>
              <a:tblGrid>
                <a:gridCol w="3733800"/>
                <a:gridCol w="3733800"/>
              </a:tblGrid>
              <a:tr h="622419">
                <a:tc>
                  <a:txBody>
                    <a:bodyPr/>
                    <a:lstStyle/>
                    <a:p>
                      <a:pPr algn="l"/>
                      <a:r>
                        <a:rPr lang="fr-FR" sz="1600" dirty="0" smtClean="0"/>
                        <a:t>Alternative</a:t>
                      </a:r>
                      <a:r>
                        <a:rPr lang="fr-FR" sz="1600" baseline="0" dirty="0" smtClean="0"/>
                        <a:t> </a:t>
                      </a:r>
                      <a:r>
                        <a:rPr lang="fr-FR" sz="1600" baseline="0" dirty="0" err="1" smtClean="0"/>
                        <a:t>indicators</a:t>
                      </a:r>
                      <a:endParaRPr lang="fr-FR" sz="1600" dirty="0"/>
                    </a:p>
                  </a:txBody>
                  <a:tcPr anchor="ctr">
                    <a:solidFill>
                      <a:schemeClr val="accent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600" dirty="0" smtClean="0"/>
                        <a:t>EECA countries </a:t>
                      </a:r>
                      <a:r>
                        <a:rPr lang="fr-FR" sz="1600" dirty="0" smtClean="0"/>
                        <a:t>(7 </a:t>
                      </a:r>
                      <a:r>
                        <a:rPr lang="fr-FR" sz="1600" dirty="0" smtClean="0"/>
                        <a:t>country </a:t>
                      </a:r>
                      <a:r>
                        <a:rPr lang="fr-FR" sz="1600" dirty="0" err="1" smtClean="0"/>
                        <a:t>average</a:t>
                      </a:r>
                      <a:r>
                        <a:rPr lang="fr-FR" sz="1600" dirty="0" smtClean="0"/>
                        <a:t>,  </a:t>
                      </a:r>
                      <a:r>
                        <a:rPr lang="fr-FR" sz="1600" dirty="0" smtClean="0"/>
                        <a:t>SWTS 2014-15)</a:t>
                      </a:r>
                      <a:endParaRPr lang="fr-FR" sz="1600" dirty="0" smtClean="0"/>
                    </a:p>
                  </a:txBody>
                  <a:tcPr anchor="ctr">
                    <a:solidFill>
                      <a:schemeClr val="accent2">
                        <a:lumMod val="75000"/>
                      </a:schemeClr>
                    </a:solidFill>
                  </a:tcPr>
                </a:tc>
              </a:tr>
              <a:tr h="360348">
                <a:tc>
                  <a:txBody>
                    <a:bodyPr/>
                    <a:lstStyle/>
                    <a:p>
                      <a:r>
                        <a:rPr lang="fr-FR" sz="1600" dirty="0" err="1" smtClean="0"/>
                        <a:t>Youth</a:t>
                      </a:r>
                      <a:r>
                        <a:rPr lang="fr-FR" sz="1600" dirty="0" smtClean="0"/>
                        <a:t> </a:t>
                      </a:r>
                      <a:r>
                        <a:rPr lang="fr-FR" sz="1600" dirty="0" err="1" smtClean="0"/>
                        <a:t>unemployment</a:t>
                      </a:r>
                      <a:r>
                        <a:rPr lang="fr-FR" sz="1600" dirty="0" smtClean="0"/>
                        <a:t> rate (</a:t>
                      </a:r>
                      <a:r>
                        <a:rPr lang="fr-FR" sz="1600" dirty="0" err="1" smtClean="0"/>
                        <a:t>relaxed</a:t>
                      </a:r>
                      <a:r>
                        <a:rPr lang="fr-FR" sz="1600" dirty="0" smtClean="0"/>
                        <a:t>):</a:t>
                      </a:r>
                      <a:endParaRPr lang="fr-FR" sz="1600" dirty="0"/>
                    </a:p>
                  </a:txBody>
                  <a:tcPr/>
                </a:tc>
                <a:tc>
                  <a:txBody>
                    <a:bodyPr/>
                    <a:lstStyle/>
                    <a:p>
                      <a:pPr algn="ctr"/>
                      <a:r>
                        <a:rPr lang="fr-FR" sz="1600" dirty="0" smtClean="0"/>
                        <a:t>23.6</a:t>
                      </a:r>
                      <a:endParaRPr lang="fr-FR" sz="1600" dirty="0"/>
                    </a:p>
                  </a:txBody>
                  <a:tcPr anchor="ctr"/>
                </a:tc>
              </a:tr>
              <a:tr h="360348">
                <a:tc>
                  <a:txBody>
                    <a:bodyPr/>
                    <a:lstStyle/>
                    <a:p>
                      <a:r>
                        <a:rPr lang="fr-FR" sz="1600" dirty="0" smtClean="0"/>
                        <a:t>Distribution of </a:t>
                      </a:r>
                      <a:r>
                        <a:rPr lang="fr-FR" sz="1600" dirty="0" err="1" smtClean="0"/>
                        <a:t>youth</a:t>
                      </a:r>
                      <a:r>
                        <a:rPr lang="fr-FR" sz="1600" dirty="0" smtClean="0"/>
                        <a:t> population:</a:t>
                      </a:r>
                      <a:endParaRPr lang="fr-FR" sz="1600" dirty="0"/>
                    </a:p>
                  </a:txBody>
                  <a:tcPr/>
                </a:tc>
                <a:tc>
                  <a:txBody>
                    <a:bodyPr/>
                    <a:lstStyle/>
                    <a:p>
                      <a:pPr algn="ctr"/>
                      <a:endParaRPr lang="fr-FR" sz="1600" dirty="0"/>
                    </a:p>
                  </a:txBody>
                  <a:tcPr anchor="ctr"/>
                </a:tc>
              </a:tr>
              <a:tr h="360348">
                <a:tc>
                  <a:txBody>
                    <a:bodyPr/>
                    <a:lstStyle/>
                    <a:p>
                      <a:pPr marL="285750" indent="-285750">
                        <a:buFontTx/>
                        <a:buChar char="-"/>
                      </a:pPr>
                      <a:r>
                        <a:rPr lang="fr-FR" sz="1600" dirty="0" smtClean="0"/>
                        <a:t>In </a:t>
                      </a:r>
                      <a:r>
                        <a:rPr lang="fr-FR" sz="1600" dirty="0" err="1" smtClean="0"/>
                        <a:t>regular</a:t>
                      </a:r>
                      <a:r>
                        <a:rPr lang="fr-FR" sz="1600" dirty="0" smtClean="0"/>
                        <a:t> </a:t>
                      </a:r>
                      <a:r>
                        <a:rPr lang="fr-FR" sz="1600" dirty="0" err="1" smtClean="0"/>
                        <a:t>employment</a:t>
                      </a:r>
                      <a:endParaRPr lang="fr-FR" sz="1600" dirty="0" smtClean="0"/>
                    </a:p>
                  </a:txBody>
                  <a:tcPr/>
                </a:tc>
                <a:tc>
                  <a:txBody>
                    <a:bodyPr/>
                    <a:lstStyle/>
                    <a:p>
                      <a:pPr marL="0" indent="0" algn="ctr">
                        <a:buFontTx/>
                        <a:buNone/>
                      </a:pPr>
                      <a:r>
                        <a:rPr lang="fr-FR" sz="1600" dirty="0" smtClean="0"/>
                        <a:t>27.8</a:t>
                      </a:r>
                      <a:endParaRPr lang="fr-FR" sz="1600" dirty="0"/>
                    </a:p>
                  </a:txBody>
                  <a:tcPr anchor="ctr"/>
                </a:tc>
              </a:tr>
              <a:tr h="360348">
                <a:tc>
                  <a:txBody>
                    <a:bodyPr/>
                    <a:lstStyle/>
                    <a:p>
                      <a:pPr marL="285750" indent="-285750">
                        <a:buFontTx/>
                        <a:buChar char="-"/>
                      </a:pPr>
                      <a:r>
                        <a:rPr lang="fr-FR" sz="1600" dirty="0" smtClean="0"/>
                        <a:t>In </a:t>
                      </a:r>
                      <a:r>
                        <a:rPr lang="fr-FR" sz="1600" dirty="0" err="1" smtClean="0"/>
                        <a:t>irregular</a:t>
                      </a:r>
                      <a:r>
                        <a:rPr lang="fr-FR" sz="1600" dirty="0" smtClean="0"/>
                        <a:t> </a:t>
                      </a:r>
                      <a:r>
                        <a:rPr lang="fr-FR" sz="1600" dirty="0" err="1" smtClean="0"/>
                        <a:t>employment</a:t>
                      </a:r>
                      <a:endParaRPr lang="fr-FR" sz="1600" dirty="0"/>
                    </a:p>
                  </a:txBody>
                  <a:tcPr/>
                </a:tc>
                <a:tc>
                  <a:txBody>
                    <a:bodyPr/>
                    <a:lstStyle/>
                    <a:p>
                      <a:pPr marL="0" indent="0" algn="ctr">
                        <a:buFontTx/>
                        <a:buNone/>
                      </a:pPr>
                      <a:r>
                        <a:rPr lang="fr-FR" sz="1600" dirty="0" smtClean="0"/>
                        <a:t>9.7</a:t>
                      </a:r>
                      <a:endParaRPr lang="fr-FR" sz="1600" dirty="0"/>
                    </a:p>
                  </a:txBody>
                  <a:tcPr anchor="ctr"/>
                </a:tc>
              </a:tr>
              <a:tr h="360348">
                <a:tc>
                  <a:txBody>
                    <a:bodyPr/>
                    <a:lstStyle/>
                    <a:p>
                      <a:pPr marL="285750" indent="-285750">
                        <a:buFontTx/>
                        <a:buChar char="-"/>
                      </a:pPr>
                      <a:r>
                        <a:rPr lang="fr-FR" sz="1600" dirty="0" err="1" smtClean="0"/>
                        <a:t>Unemployed</a:t>
                      </a:r>
                      <a:r>
                        <a:rPr lang="fr-FR" sz="1600" dirty="0" smtClean="0"/>
                        <a:t> (</a:t>
                      </a:r>
                      <a:r>
                        <a:rPr lang="fr-FR" sz="1600" dirty="0" err="1" smtClean="0"/>
                        <a:t>relaxed</a:t>
                      </a:r>
                      <a:r>
                        <a:rPr lang="fr-FR" sz="1600" dirty="0" smtClean="0"/>
                        <a:t>)</a:t>
                      </a:r>
                      <a:endParaRPr lang="fr-FR" sz="1600" dirty="0"/>
                    </a:p>
                  </a:txBody>
                  <a:tcPr/>
                </a:tc>
                <a:tc>
                  <a:txBody>
                    <a:bodyPr/>
                    <a:lstStyle/>
                    <a:p>
                      <a:pPr marL="0" indent="0" algn="ctr">
                        <a:buFontTx/>
                        <a:buNone/>
                      </a:pPr>
                      <a:r>
                        <a:rPr lang="fr-FR" sz="1600" dirty="0" smtClean="0"/>
                        <a:t>16.5</a:t>
                      </a:r>
                      <a:endParaRPr lang="fr-FR" sz="1600" dirty="0"/>
                    </a:p>
                  </a:txBody>
                  <a:tcPr anchor="ctr"/>
                </a:tc>
              </a:tr>
              <a:tr h="360348">
                <a:tc>
                  <a:txBody>
                    <a:bodyPr/>
                    <a:lstStyle/>
                    <a:p>
                      <a:pPr marL="285750" indent="-285750">
                        <a:buFontTx/>
                        <a:buChar char="-"/>
                      </a:pPr>
                      <a:r>
                        <a:rPr lang="fr-FR" sz="1600" dirty="0" smtClean="0"/>
                        <a:t>Inactive non-</a:t>
                      </a:r>
                      <a:r>
                        <a:rPr lang="fr-FR" sz="1600" dirty="0" err="1" smtClean="0"/>
                        <a:t>students</a:t>
                      </a:r>
                      <a:endParaRPr lang="fr-FR" sz="1600" dirty="0"/>
                    </a:p>
                  </a:txBody>
                  <a:tcPr/>
                </a:tc>
                <a:tc>
                  <a:txBody>
                    <a:bodyPr/>
                    <a:lstStyle/>
                    <a:p>
                      <a:pPr marL="0" indent="0" algn="ctr">
                        <a:buFontTx/>
                        <a:buNone/>
                      </a:pPr>
                      <a:r>
                        <a:rPr lang="fr-FR" sz="1600" dirty="0" smtClean="0"/>
                        <a:t>12.2</a:t>
                      </a:r>
                      <a:endParaRPr lang="fr-FR" sz="1600" dirty="0"/>
                    </a:p>
                  </a:txBody>
                  <a:tcPr anchor="ctr"/>
                </a:tc>
              </a:tr>
              <a:tr h="360348">
                <a:tc>
                  <a:txBody>
                    <a:bodyPr/>
                    <a:lstStyle/>
                    <a:p>
                      <a:pPr marL="285750" indent="-285750">
                        <a:buFontTx/>
                        <a:buChar char="-"/>
                      </a:pPr>
                      <a:r>
                        <a:rPr lang="fr-FR" sz="1600" dirty="0" smtClean="0"/>
                        <a:t>Inactive </a:t>
                      </a:r>
                      <a:r>
                        <a:rPr lang="fr-FR" sz="1600" dirty="0" err="1" smtClean="0"/>
                        <a:t>students</a:t>
                      </a:r>
                      <a:endParaRPr lang="fr-FR" sz="1600" dirty="0"/>
                    </a:p>
                  </a:txBody>
                  <a:tcPr/>
                </a:tc>
                <a:tc>
                  <a:txBody>
                    <a:bodyPr/>
                    <a:lstStyle/>
                    <a:p>
                      <a:pPr marL="0" indent="0" algn="ctr">
                        <a:buFontTx/>
                        <a:buNone/>
                      </a:pPr>
                      <a:r>
                        <a:rPr lang="fr-FR" sz="1600" dirty="0" smtClean="0"/>
                        <a:t>33.8</a:t>
                      </a:r>
                      <a:endParaRPr lang="fr-FR" sz="1600" dirty="0"/>
                    </a:p>
                  </a:txBody>
                  <a:tcPr anchor="ctr"/>
                </a:tc>
              </a:tr>
            </a:tbl>
          </a:graphicData>
        </a:graphic>
      </p:graphicFrame>
      <p:sp>
        <p:nvSpPr>
          <p:cNvPr id="8" name="Oval 7"/>
          <p:cNvSpPr/>
          <p:nvPr/>
        </p:nvSpPr>
        <p:spPr>
          <a:xfrm>
            <a:off x="5791200" y="2743200"/>
            <a:ext cx="838200" cy="1143000"/>
          </a:xfrm>
          <a:prstGeom prst="ellipse">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4" name="Table 13"/>
          <p:cNvGraphicFramePr>
            <a:graphicFrameLocks noGrp="1"/>
          </p:cNvGraphicFramePr>
          <p:nvPr>
            <p:extLst>
              <p:ext uri="{D42A27DB-BD31-4B8C-83A1-F6EECF244321}">
                <p14:modId xmlns:p14="http://schemas.microsoft.com/office/powerpoint/2010/main" val="501076294"/>
              </p:ext>
            </p:extLst>
          </p:nvPr>
        </p:nvGraphicFramePr>
        <p:xfrm>
          <a:off x="609600" y="4343400"/>
          <a:ext cx="7467600" cy="370840"/>
        </p:xfrm>
        <a:graphic>
          <a:graphicData uri="http://schemas.openxmlformats.org/drawingml/2006/table">
            <a:tbl>
              <a:tblPr firstRow="1" bandRow="1">
                <a:tableStyleId>{5C22544A-7EE6-4342-B048-85BDC9FD1C3A}</a:tableStyleId>
              </a:tblPr>
              <a:tblGrid>
                <a:gridCol w="3733800"/>
                <a:gridCol w="373380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H" sz="1600" b="1" kern="1200" dirty="0" err="1" smtClean="0">
                          <a:solidFill>
                            <a:schemeClr val="lt1"/>
                          </a:solidFill>
                          <a:latin typeface="+mn-lt"/>
                          <a:ea typeface="+mn-ea"/>
                          <a:cs typeface="+mn-cs"/>
                        </a:rPr>
                        <a:t>Youth</a:t>
                      </a:r>
                      <a:r>
                        <a:rPr lang="fr-CH" sz="1600" b="1" kern="1200" dirty="0" smtClean="0">
                          <a:solidFill>
                            <a:schemeClr val="lt1"/>
                          </a:solidFill>
                          <a:latin typeface="+mn-lt"/>
                          <a:ea typeface="+mn-ea"/>
                          <a:cs typeface="+mn-cs"/>
                        </a:rPr>
                        <a:t> labour </a:t>
                      </a:r>
                      <a:r>
                        <a:rPr lang="fr-CH" sz="1600" b="1" kern="1200" dirty="0" err="1" smtClean="0">
                          <a:solidFill>
                            <a:schemeClr val="lt1"/>
                          </a:solidFill>
                          <a:latin typeface="+mn-lt"/>
                          <a:ea typeface="+mn-ea"/>
                          <a:cs typeface="+mn-cs"/>
                        </a:rPr>
                        <a:t>underutilization</a:t>
                      </a:r>
                      <a:r>
                        <a:rPr lang="fr-CH" sz="1600" b="1" kern="1200" dirty="0" smtClean="0">
                          <a:solidFill>
                            <a:schemeClr val="lt1"/>
                          </a:solidFill>
                          <a:latin typeface="+mn-lt"/>
                          <a:ea typeface="+mn-ea"/>
                          <a:cs typeface="+mn-cs"/>
                        </a:rPr>
                        <a:t> rate:</a:t>
                      </a:r>
                      <a:endParaRPr lang="en-GB" sz="1600" b="1" kern="1200" dirty="0">
                        <a:solidFill>
                          <a:schemeClr val="lt1"/>
                        </a:solidFill>
                        <a:latin typeface="+mn-lt"/>
                        <a:ea typeface="+mn-ea"/>
                        <a:cs typeface="+mn-cs"/>
                      </a:endParaRPr>
                    </a:p>
                  </a:txBody>
                  <a:tcPr>
                    <a:solidFill>
                      <a:schemeClr val="accent2">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CH" sz="1600" b="1" kern="1200" dirty="0" smtClean="0">
                          <a:solidFill>
                            <a:schemeClr val="lt1"/>
                          </a:solidFill>
                          <a:latin typeface="+mn-lt"/>
                          <a:ea typeface="+mn-ea"/>
                          <a:cs typeface="+mn-cs"/>
                        </a:rPr>
                        <a:t>38.4</a:t>
                      </a:r>
                      <a:endParaRPr lang="en-GB" sz="1600" b="1" kern="1200" dirty="0">
                        <a:solidFill>
                          <a:schemeClr val="lt1"/>
                        </a:solidFill>
                        <a:latin typeface="+mn-lt"/>
                        <a:ea typeface="+mn-ea"/>
                        <a:cs typeface="+mn-cs"/>
                      </a:endParaRPr>
                    </a:p>
                  </a:txBody>
                  <a:tcPr>
                    <a:solidFill>
                      <a:schemeClr val="accent2">
                        <a:lumMod val="75000"/>
                      </a:schemeClr>
                    </a:solidFill>
                  </a:tcPr>
                </a:tc>
              </a:tr>
            </a:tbl>
          </a:graphicData>
        </a:graphic>
      </p:graphicFrame>
      <p:graphicFrame>
        <p:nvGraphicFramePr>
          <p:cNvPr id="9" name="Chart 8"/>
          <p:cNvGraphicFramePr>
            <a:graphicFrameLocks/>
          </p:cNvGraphicFramePr>
          <p:nvPr>
            <p:extLst>
              <p:ext uri="{D42A27DB-BD31-4B8C-83A1-F6EECF244321}">
                <p14:modId xmlns:p14="http://schemas.microsoft.com/office/powerpoint/2010/main" val="2685735988"/>
              </p:ext>
            </p:extLst>
          </p:nvPr>
        </p:nvGraphicFramePr>
        <p:xfrm>
          <a:off x="533400" y="4800600"/>
          <a:ext cx="8077200" cy="1905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37854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9"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Connector 37"/>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85776" y="1066800"/>
            <a:ext cx="8156574" cy="400110"/>
          </a:xfrm>
          <a:prstGeom prst="rect">
            <a:avLst/>
          </a:prstGeom>
        </p:spPr>
        <p:txBody>
          <a:bodyPr wrap="square">
            <a:spAutoFit/>
          </a:bodyPr>
          <a:lstStyle/>
          <a:p>
            <a:pPr algn="ctr"/>
            <a:r>
              <a:rPr lang="en-US" sz="2000" i="1" dirty="0" smtClean="0">
                <a:solidFill>
                  <a:srgbClr val="CC0000"/>
                </a:solidFill>
              </a:rPr>
              <a:t>Mostly good news in educational attainment</a:t>
            </a:r>
            <a:endParaRPr lang="en-GB" sz="2000" i="1" dirty="0">
              <a:solidFill>
                <a:srgbClr val="CC0000"/>
              </a:solidFill>
            </a:endParaRPr>
          </a:p>
        </p:txBody>
      </p:sp>
      <p:sp>
        <p:nvSpPr>
          <p:cNvPr id="7" name="Text Box 4"/>
          <p:cNvSpPr txBox="1">
            <a:spLocks noChangeArrowheads="1"/>
          </p:cNvSpPr>
          <p:nvPr/>
        </p:nvSpPr>
        <p:spPr bwMode="auto">
          <a:xfrm>
            <a:off x="304800" y="408285"/>
            <a:ext cx="731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spcBef>
                <a:spcPct val="50000"/>
              </a:spcBef>
              <a:buClr>
                <a:srgbClr val="D00000"/>
              </a:buClr>
            </a:pPr>
            <a:r>
              <a:rPr lang="en-US" sz="2400" b="0" dirty="0" smtClean="0">
                <a:solidFill>
                  <a:srgbClr val="333399"/>
                </a:solidFill>
              </a:rPr>
              <a:t>SWTS results in EECA: Education</a:t>
            </a:r>
            <a:endParaRPr lang="en-US" sz="2400" b="0" dirty="0">
              <a:solidFill>
                <a:srgbClr val="333399"/>
              </a:solidFill>
            </a:endParaRPr>
          </a:p>
        </p:txBody>
      </p:sp>
      <p:sp>
        <p:nvSpPr>
          <p:cNvPr id="2" name="Content Placeholder 1"/>
          <p:cNvSpPr>
            <a:spLocks noGrp="1"/>
          </p:cNvSpPr>
          <p:nvPr>
            <p:ph sz="half" idx="1"/>
          </p:nvPr>
        </p:nvSpPr>
        <p:spPr>
          <a:xfrm>
            <a:off x="304800" y="5105400"/>
            <a:ext cx="8534400" cy="1477963"/>
          </a:xfrm>
        </p:spPr>
        <p:txBody>
          <a:bodyPr/>
          <a:lstStyle/>
          <a:p>
            <a:r>
              <a:rPr lang="fr-CH" sz="1600" dirty="0" smtClean="0"/>
              <a:t>Majority of youth completing at least secondary level education (</a:t>
            </a:r>
            <a:r>
              <a:rPr lang="fr-CH" sz="1600" dirty="0" smtClean="0"/>
              <a:t>91%</a:t>
            </a:r>
            <a:r>
              <a:rPr lang="fr-CH" sz="1600" dirty="0" smtClean="0"/>
              <a:t>, on average) and at least 1</a:t>
            </a:r>
            <a:r>
              <a:rPr lang="fr-CH" sz="1600" dirty="0" smtClean="0"/>
              <a:t>/4</a:t>
            </a:r>
            <a:r>
              <a:rPr lang="fr-CH" sz="1600" baseline="30000" dirty="0" smtClean="0"/>
              <a:t>th</a:t>
            </a:r>
            <a:r>
              <a:rPr lang="fr-CH" sz="1600" dirty="0" smtClean="0"/>
              <a:t> </a:t>
            </a:r>
            <a:r>
              <a:rPr lang="fr-CH" sz="1600" dirty="0" smtClean="0"/>
              <a:t>going on to tertiary.</a:t>
            </a:r>
          </a:p>
          <a:p>
            <a:endParaRPr lang="fr-CH" sz="1600" dirty="0" smtClean="0"/>
          </a:p>
          <a:p>
            <a:r>
              <a:rPr lang="fr-CH" sz="1600" dirty="0" smtClean="0"/>
              <a:t>Participation in TVET remains strong (compared to other regions); on average, </a:t>
            </a:r>
            <a:r>
              <a:rPr lang="fr-CH" sz="1600" dirty="0" smtClean="0"/>
              <a:t>34</a:t>
            </a:r>
            <a:r>
              <a:rPr lang="fr-CH" sz="1600" dirty="0" smtClean="0"/>
              <a:t>% </a:t>
            </a:r>
            <a:r>
              <a:rPr lang="fr-CH" sz="1600" dirty="0" smtClean="0"/>
              <a:t>of non-student youth completed a technical programme.</a:t>
            </a:r>
            <a:endParaRPr lang="en-GB" sz="1600" dirty="0"/>
          </a:p>
        </p:txBody>
      </p:sp>
      <p:graphicFrame>
        <p:nvGraphicFramePr>
          <p:cNvPr id="9" name="Chart 8"/>
          <p:cNvGraphicFramePr>
            <a:graphicFrameLocks/>
          </p:cNvGraphicFramePr>
          <p:nvPr>
            <p:extLst>
              <p:ext uri="{D42A27DB-BD31-4B8C-83A1-F6EECF244321}">
                <p14:modId xmlns:p14="http://schemas.microsoft.com/office/powerpoint/2010/main" val="1085627595"/>
              </p:ext>
            </p:extLst>
          </p:nvPr>
        </p:nvGraphicFramePr>
        <p:xfrm>
          <a:off x="457200" y="1752600"/>
          <a:ext cx="8229600" cy="3048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7731109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Connector 37"/>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2400" y="1066800"/>
            <a:ext cx="8634412" cy="400110"/>
          </a:xfrm>
          <a:prstGeom prst="rect">
            <a:avLst/>
          </a:prstGeom>
        </p:spPr>
        <p:txBody>
          <a:bodyPr wrap="square">
            <a:spAutoFit/>
          </a:bodyPr>
          <a:lstStyle/>
          <a:p>
            <a:pPr algn="ctr"/>
            <a:r>
              <a:rPr lang="en-US" sz="2000" i="1" dirty="0" smtClean="0">
                <a:solidFill>
                  <a:srgbClr val="CC0000"/>
                </a:solidFill>
              </a:rPr>
              <a:t>The data show that investment in education brings positive returns</a:t>
            </a:r>
            <a:endParaRPr lang="en-GB" sz="2000" i="1" dirty="0">
              <a:solidFill>
                <a:srgbClr val="CC0000"/>
              </a:solidFill>
            </a:endParaRPr>
          </a:p>
        </p:txBody>
      </p:sp>
      <p:sp>
        <p:nvSpPr>
          <p:cNvPr id="7" name="Text Box 4"/>
          <p:cNvSpPr txBox="1">
            <a:spLocks noChangeArrowheads="1"/>
          </p:cNvSpPr>
          <p:nvPr/>
        </p:nvSpPr>
        <p:spPr bwMode="auto">
          <a:xfrm>
            <a:off x="304800" y="408285"/>
            <a:ext cx="731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eaLnBrk="1" hangingPunct="1">
              <a:spcBef>
                <a:spcPct val="50000"/>
              </a:spcBef>
              <a:buClr>
                <a:srgbClr val="D00000"/>
              </a:buClr>
            </a:pPr>
            <a:r>
              <a:rPr lang="en-US" sz="2400" b="0" dirty="0" smtClean="0">
                <a:solidFill>
                  <a:srgbClr val="333399"/>
                </a:solidFill>
              </a:rPr>
              <a:t>SWTS results in EECA: Education</a:t>
            </a:r>
            <a:endParaRPr lang="en-US" sz="2400" b="0" dirty="0">
              <a:solidFill>
                <a:srgbClr val="333399"/>
              </a:solidFill>
            </a:endParaRPr>
          </a:p>
        </p:txBody>
      </p:sp>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8210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8" name="Chart 17"/>
          <p:cNvGraphicFramePr>
            <a:graphicFrameLocks/>
          </p:cNvGraphicFramePr>
          <p:nvPr>
            <p:extLst>
              <p:ext uri="{D42A27DB-BD31-4B8C-83A1-F6EECF244321}">
                <p14:modId xmlns:p14="http://schemas.microsoft.com/office/powerpoint/2010/main" val="537745727"/>
              </p:ext>
            </p:extLst>
          </p:nvPr>
        </p:nvGraphicFramePr>
        <p:xfrm>
          <a:off x="304800" y="3352800"/>
          <a:ext cx="4239419" cy="3048000"/>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9"/>
          <p:cNvSpPr/>
          <p:nvPr/>
        </p:nvSpPr>
        <p:spPr>
          <a:xfrm>
            <a:off x="457200" y="1447800"/>
            <a:ext cx="8329612" cy="2308324"/>
          </a:xfrm>
          <a:prstGeom prst="rect">
            <a:avLst/>
          </a:prstGeom>
        </p:spPr>
        <p:txBody>
          <a:bodyPr wrap="square">
            <a:spAutoFit/>
          </a:bodyPr>
          <a:lstStyle/>
          <a:p>
            <a:pPr marL="285750" indent="-285750">
              <a:buFont typeface="Arial" panose="020B0604020202020204" pitchFamily="34" charset="0"/>
              <a:buChar char="•"/>
            </a:pPr>
            <a:r>
              <a:rPr lang="fr-CH" sz="1600" b="0" dirty="0" err="1" smtClean="0"/>
              <a:t>Unemployment</a:t>
            </a:r>
            <a:r>
              <a:rPr lang="fr-CH" sz="1600" b="0" dirty="0" smtClean="0"/>
              <a:t> rates </a:t>
            </a:r>
            <a:r>
              <a:rPr lang="fr-CH" sz="1600" b="0" dirty="0" err="1" smtClean="0"/>
              <a:t>decrease</a:t>
            </a:r>
            <a:r>
              <a:rPr lang="fr-CH" sz="1600" b="0" dirty="0" smtClean="0"/>
              <a:t> as the </a:t>
            </a:r>
            <a:r>
              <a:rPr lang="fr-CH" sz="1600" b="0" dirty="0" err="1" smtClean="0"/>
              <a:t>level</a:t>
            </a:r>
            <a:r>
              <a:rPr lang="fr-CH" sz="1600" b="0" dirty="0" smtClean="0"/>
              <a:t> of </a:t>
            </a:r>
            <a:r>
              <a:rPr lang="fr-CH" sz="1600" b="0" dirty="0" err="1" smtClean="0"/>
              <a:t>education</a:t>
            </a:r>
            <a:r>
              <a:rPr lang="fr-CH" sz="1600" b="0" dirty="0" smtClean="0"/>
              <a:t> </a:t>
            </a:r>
            <a:r>
              <a:rPr lang="fr-CH" sz="1600" b="0" dirty="0" err="1" smtClean="0"/>
              <a:t>increases</a:t>
            </a:r>
            <a:r>
              <a:rPr lang="fr-CH" sz="1600" b="0" dirty="0" smtClean="0"/>
              <a:t> (exception: Armenia).</a:t>
            </a:r>
          </a:p>
          <a:p>
            <a:pPr marL="285750" indent="-285750">
              <a:buFont typeface="Arial" panose="020B0604020202020204" pitchFamily="34" charset="0"/>
              <a:buChar char="•"/>
            </a:pPr>
            <a:endParaRPr lang="fr-CH" sz="1600" b="0" dirty="0" smtClean="0"/>
          </a:p>
          <a:p>
            <a:pPr marL="285750" indent="-285750">
              <a:buFont typeface="Arial" panose="020B0604020202020204" pitchFamily="34" charset="0"/>
              <a:buChar char="•"/>
            </a:pPr>
            <a:r>
              <a:rPr lang="fr-CH" sz="1600" b="0" dirty="0" smtClean="0"/>
              <a:t>Wage premium for university-educated youth over youth with primary education </a:t>
            </a:r>
            <a:r>
              <a:rPr lang="fr-CH" sz="1600" b="0" dirty="0" smtClean="0"/>
              <a:t>is </a:t>
            </a:r>
            <a:r>
              <a:rPr lang="fr-CH" sz="1600" b="0" dirty="0" smtClean="0"/>
              <a:t>43%.</a:t>
            </a:r>
          </a:p>
          <a:p>
            <a:pPr marL="285750" indent="-285750">
              <a:buFont typeface="Arial" panose="020B0604020202020204" pitchFamily="34" charset="0"/>
              <a:buChar char="•"/>
            </a:pPr>
            <a:endParaRPr lang="fr-CH" sz="1600" b="0" dirty="0" smtClean="0"/>
          </a:p>
          <a:p>
            <a:pPr marL="285750" indent="-285750">
              <a:buFont typeface="Arial" panose="020B0604020202020204" pitchFamily="34" charset="0"/>
              <a:buChar char="•"/>
            </a:pPr>
            <a:r>
              <a:rPr lang="fr-CH" sz="1600" b="0" dirty="0" smtClean="0"/>
              <a:t>Education </a:t>
            </a:r>
            <a:r>
              <a:rPr lang="fr-CH" sz="1600" b="0" dirty="0" err="1" smtClean="0"/>
              <a:t>increases</a:t>
            </a:r>
            <a:r>
              <a:rPr lang="fr-CH" sz="1600" b="0" dirty="0" smtClean="0"/>
              <a:t> the </a:t>
            </a:r>
            <a:r>
              <a:rPr lang="fr-CH" sz="1600" b="0" dirty="0" err="1" smtClean="0"/>
              <a:t>likelihood</a:t>
            </a:r>
            <a:r>
              <a:rPr lang="fr-CH" sz="1600" b="0" dirty="0" smtClean="0"/>
              <a:t> to (i) </a:t>
            </a:r>
            <a:r>
              <a:rPr lang="fr-CH" sz="1600" b="0" dirty="0" err="1" smtClean="0"/>
              <a:t>complete</a:t>
            </a:r>
            <a:r>
              <a:rPr lang="fr-CH" sz="1600" b="0" dirty="0" smtClean="0"/>
              <a:t> the labour </a:t>
            </a:r>
            <a:r>
              <a:rPr lang="fr-CH" sz="1600" b="0" dirty="0" err="1" smtClean="0"/>
              <a:t>market</a:t>
            </a:r>
            <a:r>
              <a:rPr lang="fr-CH" sz="1600" b="0" dirty="0" smtClean="0"/>
              <a:t> transition, (ii) transit to a ‘stable’ job and (iii) </a:t>
            </a:r>
            <a:r>
              <a:rPr lang="fr-CH" sz="1600" b="0" dirty="0" err="1" smtClean="0"/>
              <a:t>complete</a:t>
            </a:r>
            <a:r>
              <a:rPr lang="fr-CH" sz="1600" b="0" dirty="0" smtClean="0"/>
              <a:t> the transition in a </a:t>
            </a:r>
            <a:r>
              <a:rPr lang="fr-CH" sz="1600" b="0" dirty="0" err="1" smtClean="0"/>
              <a:t>shorter</a:t>
            </a:r>
            <a:r>
              <a:rPr lang="fr-CH" sz="1600" b="0" dirty="0" smtClean="0"/>
              <a:t> </a:t>
            </a:r>
            <a:r>
              <a:rPr lang="fr-CH" sz="1600" b="0" dirty="0" err="1" smtClean="0"/>
              <a:t>period</a:t>
            </a:r>
            <a:r>
              <a:rPr lang="fr-CH" sz="1600" b="0" dirty="0" smtClean="0"/>
              <a:t>.</a:t>
            </a:r>
          </a:p>
          <a:p>
            <a:pPr marL="285750" indent="-285750">
              <a:buFont typeface="Arial" panose="020B0604020202020204" pitchFamily="34" charset="0"/>
              <a:buChar char="•"/>
            </a:pPr>
            <a:endParaRPr lang="fr-CH" sz="1600" b="0" dirty="0" smtClean="0"/>
          </a:p>
          <a:p>
            <a:pPr marL="285750" indent="-285750">
              <a:buFont typeface="Arial" panose="020B0604020202020204" pitchFamily="34" charset="0"/>
              <a:buChar char="•"/>
            </a:pPr>
            <a:endParaRPr lang="fr-CH" sz="1600" b="0" dirty="0"/>
          </a:p>
        </p:txBody>
      </p:sp>
      <p:graphicFrame>
        <p:nvGraphicFramePr>
          <p:cNvPr id="21" name="Chart 20"/>
          <p:cNvGraphicFramePr>
            <a:graphicFrameLocks/>
          </p:cNvGraphicFramePr>
          <p:nvPr>
            <p:extLst>
              <p:ext uri="{D42A27DB-BD31-4B8C-83A1-F6EECF244321}">
                <p14:modId xmlns:p14="http://schemas.microsoft.com/office/powerpoint/2010/main" val="3976952531"/>
              </p:ext>
            </p:extLst>
          </p:nvPr>
        </p:nvGraphicFramePr>
        <p:xfrm>
          <a:off x="4469606" y="3429000"/>
          <a:ext cx="4598194" cy="3124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1417917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3463" y="76200"/>
            <a:ext cx="1498600" cy="79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33"/>
          <p:cNvCxnSpPr/>
          <p:nvPr/>
        </p:nvCxnSpPr>
        <p:spPr>
          <a:xfrm flipV="1">
            <a:off x="152400" y="914400"/>
            <a:ext cx="8783638" cy="3175"/>
          </a:xfrm>
          <a:prstGeom prst="line">
            <a:avLst/>
          </a:prstGeom>
          <a:ln w="12700">
            <a:solidFill>
              <a:srgbClr val="D00000"/>
            </a:solidFill>
          </a:ln>
        </p:spPr>
        <p:style>
          <a:lnRef idx="1">
            <a:schemeClr val="accent1"/>
          </a:lnRef>
          <a:fillRef idx="0">
            <a:schemeClr val="accent1"/>
          </a:fillRef>
          <a:effectRef idx="0">
            <a:schemeClr val="accent1"/>
          </a:effectRef>
          <a:fontRef idx="minor">
            <a:schemeClr val="tx1"/>
          </a:fontRef>
        </p:style>
      </p:cxnSp>
      <p:sp>
        <p:nvSpPr>
          <p:cNvPr id="13" name="Text Box 4"/>
          <p:cNvSpPr txBox="1">
            <a:spLocks noChangeArrowheads="1"/>
          </p:cNvSpPr>
          <p:nvPr/>
        </p:nvSpPr>
        <p:spPr bwMode="auto">
          <a:xfrm>
            <a:off x="152400" y="109538"/>
            <a:ext cx="72310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0"/>
              </a:spcBef>
              <a:buFontTx/>
              <a:buNone/>
            </a:pPr>
            <a:r>
              <a:rPr lang="en-US" altLang="fr-FR" sz="2400" b="0" dirty="0" smtClean="0">
                <a:solidFill>
                  <a:srgbClr val="333399"/>
                </a:solidFill>
              </a:rPr>
              <a:t>SWTS results in EECA: How do youth work?</a:t>
            </a:r>
            <a:endParaRPr lang="en-US" altLang="fr-FR" sz="2400" b="0" dirty="0">
              <a:solidFill>
                <a:srgbClr val="333399"/>
              </a:solidFill>
            </a:endParaRPr>
          </a:p>
        </p:txBody>
      </p:sp>
      <p:sp>
        <p:nvSpPr>
          <p:cNvPr id="7" name="TextBox 6"/>
          <p:cNvSpPr txBox="1"/>
          <p:nvPr/>
        </p:nvSpPr>
        <p:spPr>
          <a:xfrm>
            <a:off x="381000" y="990600"/>
            <a:ext cx="8555038" cy="5447646"/>
          </a:xfrm>
          <a:prstGeom prst="rect">
            <a:avLst/>
          </a:prstGeom>
          <a:noFill/>
        </p:spPr>
        <p:txBody>
          <a:bodyPr wrap="square" rtlCol="0">
            <a:spAutoFit/>
          </a:bodyPr>
          <a:lstStyle/>
          <a:p>
            <a:r>
              <a:rPr lang="fr-CH" sz="2000" i="1" dirty="0" smtClean="0">
                <a:solidFill>
                  <a:srgbClr val="CC0000"/>
                </a:solidFill>
              </a:rPr>
              <a:t>Standard </a:t>
            </a:r>
            <a:r>
              <a:rPr lang="fr-CH" sz="2000" i="1" dirty="0" err="1">
                <a:solidFill>
                  <a:srgbClr val="CC0000"/>
                </a:solidFill>
              </a:rPr>
              <a:t>employment</a:t>
            </a:r>
            <a:r>
              <a:rPr lang="fr-CH" sz="2000" i="1" dirty="0">
                <a:solidFill>
                  <a:srgbClr val="CC0000"/>
                </a:solidFill>
              </a:rPr>
              <a:t> </a:t>
            </a:r>
            <a:r>
              <a:rPr lang="fr-CH" sz="2000" i="1" dirty="0" err="1" smtClean="0">
                <a:solidFill>
                  <a:srgbClr val="CC0000"/>
                </a:solidFill>
              </a:rPr>
              <a:t>relationships</a:t>
            </a:r>
            <a:r>
              <a:rPr lang="fr-CH" sz="2000" i="1" dirty="0" smtClean="0">
                <a:solidFill>
                  <a:srgbClr val="CC0000"/>
                </a:solidFill>
              </a:rPr>
              <a:t> are the </a:t>
            </a:r>
            <a:r>
              <a:rPr lang="fr-CH" sz="2000" i="1" dirty="0" err="1" smtClean="0">
                <a:solidFill>
                  <a:srgbClr val="CC0000"/>
                </a:solidFill>
              </a:rPr>
              <a:t>norm</a:t>
            </a:r>
            <a:r>
              <a:rPr lang="fr-CH" sz="2000" i="1" dirty="0" smtClean="0">
                <a:solidFill>
                  <a:srgbClr val="CC0000"/>
                </a:solidFill>
              </a:rPr>
              <a:t> in the </a:t>
            </a:r>
            <a:r>
              <a:rPr lang="fr-CH" sz="2000" i="1" dirty="0" err="1" smtClean="0">
                <a:solidFill>
                  <a:srgbClr val="CC0000"/>
                </a:solidFill>
              </a:rPr>
              <a:t>region</a:t>
            </a:r>
            <a:r>
              <a:rPr lang="fr-CH" sz="2000" i="1" dirty="0" smtClean="0">
                <a:solidFill>
                  <a:srgbClr val="CC0000"/>
                </a:solidFill>
              </a:rPr>
              <a:t> and </a:t>
            </a:r>
            <a:r>
              <a:rPr lang="fr-CH" sz="2000" i="1" dirty="0" err="1" smtClean="0">
                <a:solidFill>
                  <a:srgbClr val="CC0000"/>
                </a:solidFill>
              </a:rPr>
              <a:t>most</a:t>
            </a:r>
            <a:r>
              <a:rPr lang="fr-CH" sz="2000" i="1" dirty="0" smtClean="0">
                <a:solidFill>
                  <a:srgbClr val="CC0000"/>
                </a:solidFill>
              </a:rPr>
              <a:t> </a:t>
            </a:r>
            <a:r>
              <a:rPr lang="fr-CH" sz="2000" i="1" dirty="0" err="1" smtClean="0">
                <a:solidFill>
                  <a:srgbClr val="CC0000"/>
                </a:solidFill>
              </a:rPr>
              <a:t>youth</a:t>
            </a:r>
            <a:r>
              <a:rPr lang="fr-CH" sz="2000" i="1" dirty="0" smtClean="0">
                <a:solidFill>
                  <a:srgbClr val="CC0000"/>
                </a:solidFill>
              </a:rPr>
              <a:t> </a:t>
            </a:r>
            <a:r>
              <a:rPr lang="fr-CH" sz="2000" i="1" dirty="0" err="1" smtClean="0">
                <a:solidFill>
                  <a:srgbClr val="CC0000"/>
                </a:solidFill>
              </a:rPr>
              <a:t>find</a:t>
            </a:r>
            <a:r>
              <a:rPr lang="fr-CH" sz="2000" i="1" dirty="0" smtClean="0">
                <a:solidFill>
                  <a:srgbClr val="CC0000"/>
                </a:solidFill>
              </a:rPr>
              <a:t> </a:t>
            </a:r>
            <a:r>
              <a:rPr lang="fr-CH" sz="2000" i="1" dirty="0" err="1" smtClean="0">
                <a:solidFill>
                  <a:srgbClr val="CC0000"/>
                </a:solidFill>
              </a:rPr>
              <a:t>paid</a:t>
            </a:r>
            <a:r>
              <a:rPr lang="fr-CH" sz="2000" i="1" dirty="0" smtClean="0">
                <a:solidFill>
                  <a:srgbClr val="CC0000"/>
                </a:solidFill>
              </a:rPr>
              <a:t> </a:t>
            </a:r>
            <a:r>
              <a:rPr lang="fr-CH" sz="2000" i="1" dirty="0" err="1" smtClean="0">
                <a:solidFill>
                  <a:srgbClr val="CC0000"/>
                </a:solidFill>
              </a:rPr>
              <a:t>work</a:t>
            </a:r>
            <a:r>
              <a:rPr lang="fr-CH" sz="2000" i="1" dirty="0" smtClean="0">
                <a:solidFill>
                  <a:srgbClr val="CC0000"/>
                </a:solidFill>
              </a:rPr>
              <a:t> </a:t>
            </a:r>
            <a:r>
              <a:rPr lang="fr-CH" sz="2000" i="1" dirty="0" err="1" smtClean="0">
                <a:solidFill>
                  <a:srgbClr val="CC0000"/>
                </a:solidFill>
              </a:rPr>
              <a:t>with</a:t>
            </a:r>
            <a:r>
              <a:rPr lang="fr-CH" sz="2000" i="1" dirty="0" smtClean="0">
                <a:solidFill>
                  <a:srgbClr val="CC0000"/>
                </a:solidFill>
              </a:rPr>
              <a:t> </a:t>
            </a:r>
            <a:r>
              <a:rPr lang="fr-CH" sz="2000" i="1" dirty="0" err="1" smtClean="0">
                <a:solidFill>
                  <a:srgbClr val="CC0000"/>
                </a:solidFill>
              </a:rPr>
              <a:t>unlimited</a:t>
            </a:r>
            <a:r>
              <a:rPr lang="fr-CH" sz="2000" i="1" dirty="0" smtClean="0">
                <a:solidFill>
                  <a:srgbClr val="CC0000"/>
                </a:solidFill>
              </a:rPr>
              <a:t> </a:t>
            </a:r>
            <a:r>
              <a:rPr lang="fr-CH" sz="2000" i="1" dirty="0" err="1" smtClean="0">
                <a:solidFill>
                  <a:srgbClr val="CC0000"/>
                </a:solidFill>
              </a:rPr>
              <a:t>contracts</a:t>
            </a:r>
            <a:r>
              <a:rPr lang="fr-CH" sz="2000" i="1" dirty="0" smtClean="0">
                <a:solidFill>
                  <a:srgbClr val="CC0000"/>
                </a:solidFill>
              </a:rPr>
              <a:t>, but </a:t>
            </a:r>
            <a:r>
              <a:rPr lang="fr-CH" sz="2000" i="1" dirty="0">
                <a:solidFill>
                  <a:srgbClr val="CC0000"/>
                </a:solidFill>
              </a:rPr>
              <a:t>cracks </a:t>
            </a:r>
            <a:r>
              <a:rPr lang="fr-CH" sz="2000" i="1" dirty="0" err="1" smtClean="0">
                <a:solidFill>
                  <a:srgbClr val="CC0000"/>
                </a:solidFill>
              </a:rPr>
              <a:t>starts</a:t>
            </a:r>
            <a:r>
              <a:rPr lang="fr-CH" sz="2000" i="1" dirty="0" smtClean="0">
                <a:solidFill>
                  <a:srgbClr val="CC0000"/>
                </a:solidFill>
              </a:rPr>
              <a:t> </a:t>
            </a:r>
            <a:r>
              <a:rPr lang="fr-CH" sz="2000" i="1" dirty="0">
                <a:solidFill>
                  <a:srgbClr val="CC0000"/>
                </a:solidFill>
              </a:rPr>
              <a:t>to </a:t>
            </a:r>
            <a:r>
              <a:rPr lang="fr-CH" sz="2000" i="1" dirty="0" err="1" smtClean="0">
                <a:solidFill>
                  <a:srgbClr val="CC0000"/>
                </a:solidFill>
              </a:rPr>
              <a:t>appear</a:t>
            </a:r>
            <a:r>
              <a:rPr lang="fr-CH" sz="2000" i="1" dirty="0" smtClean="0">
                <a:solidFill>
                  <a:srgbClr val="CC0000"/>
                </a:solidFill>
              </a:rPr>
              <a:t>…</a:t>
            </a:r>
            <a:endParaRPr lang="fr-CH" sz="2000" i="1" dirty="0">
              <a:solidFill>
                <a:srgbClr val="CC0000"/>
              </a:solidFill>
            </a:endParaRPr>
          </a:p>
          <a:p>
            <a:endParaRPr lang="fr-CH" sz="1600" b="0" dirty="0" smtClean="0"/>
          </a:p>
          <a:p>
            <a:pPr marL="285750" indent="-285750">
              <a:buFont typeface="Arial" panose="020B0604020202020204" pitchFamily="34" charset="0"/>
              <a:buChar char="•"/>
            </a:pPr>
            <a:r>
              <a:rPr lang="fr-CH" sz="1600" b="0" dirty="0" smtClean="0"/>
              <a:t>Most youth work as wage and salaried </a:t>
            </a:r>
            <a:r>
              <a:rPr lang="fr-CH" sz="1600" b="0" dirty="0" smtClean="0"/>
              <a:t>workers; </a:t>
            </a:r>
            <a:r>
              <a:rPr lang="fr-CH" sz="1600" b="0" dirty="0" smtClean="0"/>
              <a:t>average rate of vulnerable employment (sum of own-account and contributing family workers) is </a:t>
            </a:r>
            <a:r>
              <a:rPr lang="fr-CH" sz="1600" b="0" dirty="0" smtClean="0"/>
              <a:t>15</a:t>
            </a:r>
            <a:r>
              <a:rPr lang="fr-CH" sz="1600" b="0" dirty="0" smtClean="0"/>
              <a:t>%</a:t>
            </a:r>
            <a:r>
              <a:rPr lang="fr-CH" sz="1600" b="0" dirty="0" smtClean="0"/>
              <a:t>;</a:t>
            </a:r>
          </a:p>
          <a:p>
            <a:pPr marL="285750" indent="-285750">
              <a:buFont typeface="Arial" panose="020B0604020202020204" pitchFamily="34" charset="0"/>
              <a:buChar char="•"/>
            </a:pPr>
            <a:endParaRPr lang="fr-CH" sz="1600" b="0" dirty="0"/>
          </a:p>
          <a:p>
            <a:pPr marL="285750" indent="-285750">
              <a:buFont typeface="Arial" panose="020B0604020202020204" pitchFamily="34" charset="0"/>
              <a:buChar char="•"/>
            </a:pPr>
            <a:r>
              <a:rPr lang="fr-CH" sz="1600" b="0" dirty="0" err="1" smtClean="0"/>
              <a:t>Wage</a:t>
            </a:r>
            <a:r>
              <a:rPr lang="fr-CH" sz="1600" b="0" dirty="0" smtClean="0"/>
              <a:t> </a:t>
            </a:r>
            <a:r>
              <a:rPr lang="fr-CH" sz="1600" b="0" dirty="0" err="1" smtClean="0"/>
              <a:t>employment</a:t>
            </a:r>
            <a:r>
              <a:rPr lang="fr-CH" sz="1600" b="0" dirty="0"/>
              <a:t> </a:t>
            </a:r>
            <a:r>
              <a:rPr lang="fr-CH" sz="1600" b="0" dirty="0" err="1" smtClean="0"/>
              <a:t>does</a:t>
            </a:r>
            <a:r>
              <a:rPr lang="fr-CH" sz="1600" b="0" dirty="0" smtClean="0"/>
              <a:t> not </a:t>
            </a:r>
            <a:r>
              <a:rPr lang="fr-CH" sz="1600" b="0" dirty="0" err="1" smtClean="0"/>
              <a:t>necessarily</a:t>
            </a:r>
            <a:r>
              <a:rPr lang="fr-CH" sz="1600" b="0" dirty="0" smtClean="0"/>
              <a:t> </a:t>
            </a:r>
            <a:r>
              <a:rPr lang="fr-CH" sz="1600" b="0" dirty="0" err="1" smtClean="0"/>
              <a:t>mean</a:t>
            </a:r>
            <a:r>
              <a:rPr lang="fr-CH" sz="1600" b="0" dirty="0" smtClean="0"/>
              <a:t> ‘</a:t>
            </a:r>
            <a:r>
              <a:rPr lang="fr-CH" sz="1600" b="0" dirty="0" err="1" smtClean="0"/>
              <a:t>secure</a:t>
            </a:r>
            <a:r>
              <a:rPr lang="fr-CH" sz="1600" b="0" dirty="0" smtClean="0"/>
              <a:t>’ </a:t>
            </a:r>
            <a:r>
              <a:rPr lang="fr-CH" sz="1600" b="0" dirty="0" err="1" smtClean="0"/>
              <a:t>employment</a:t>
            </a:r>
            <a:r>
              <a:rPr lang="fr-CH" sz="1600" b="0" dirty="0" smtClean="0"/>
              <a:t>: </a:t>
            </a:r>
          </a:p>
          <a:p>
            <a:pPr marL="285750" indent="-285750">
              <a:buFont typeface="Arial" panose="020B0604020202020204" pitchFamily="34" charset="0"/>
              <a:buChar char="•"/>
            </a:pPr>
            <a:endParaRPr lang="fr-CH" sz="1600" b="0" dirty="0" smtClean="0"/>
          </a:p>
          <a:p>
            <a:pPr marL="742950" lvl="1" indent="-285750">
              <a:buFont typeface="Wingdings" panose="05000000000000000000" pitchFamily="2" charset="2"/>
              <a:buChar char="v"/>
            </a:pPr>
            <a:r>
              <a:rPr lang="fr-CH" sz="1600" b="0" dirty="0" smtClean="0"/>
              <a:t>1 in 5 </a:t>
            </a:r>
            <a:r>
              <a:rPr lang="fr-CH" sz="1600" b="0" dirty="0" err="1" smtClean="0"/>
              <a:t>young</a:t>
            </a:r>
            <a:r>
              <a:rPr lang="fr-CH" sz="1600" b="0" dirty="0"/>
              <a:t> </a:t>
            </a:r>
            <a:r>
              <a:rPr lang="fr-CH" sz="1600" b="0" dirty="0" err="1" smtClean="0"/>
              <a:t>employee</a:t>
            </a:r>
            <a:r>
              <a:rPr lang="fr-CH" sz="1600" b="0" dirty="0" smtClean="0"/>
              <a:t> </a:t>
            </a:r>
            <a:r>
              <a:rPr lang="fr-CH" sz="1600" b="0" dirty="0" err="1" smtClean="0"/>
              <a:t>lacks</a:t>
            </a:r>
            <a:r>
              <a:rPr lang="fr-CH" sz="1600" b="0" dirty="0" smtClean="0"/>
              <a:t> a </a:t>
            </a:r>
            <a:r>
              <a:rPr lang="fr-CH" sz="1600" b="0" dirty="0" err="1" smtClean="0"/>
              <a:t>written</a:t>
            </a:r>
            <a:r>
              <a:rPr lang="fr-CH" sz="1600" b="0" dirty="0" smtClean="0"/>
              <a:t> </a:t>
            </a:r>
            <a:r>
              <a:rPr lang="fr-CH" sz="1600" b="0" dirty="0" err="1" smtClean="0"/>
              <a:t>contract</a:t>
            </a:r>
            <a:endParaRPr lang="fr-CH" sz="1600" b="0" dirty="0" smtClean="0"/>
          </a:p>
          <a:p>
            <a:pPr marL="742950" lvl="1" indent="-285750">
              <a:buFont typeface="Wingdings" panose="05000000000000000000" pitchFamily="2" charset="2"/>
              <a:buChar char="v"/>
            </a:pPr>
            <a:r>
              <a:rPr lang="fr-CH" sz="1600" b="0" dirty="0" smtClean="0"/>
              <a:t>8 in 10 has </a:t>
            </a:r>
            <a:r>
              <a:rPr lang="fr-CH" sz="1600" b="0" dirty="0" err="1" smtClean="0"/>
              <a:t>contract</a:t>
            </a:r>
            <a:r>
              <a:rPr lang="fr-CH" sz="1600" b="0" dirty="0" smtClean="0"/>
              <a:t> of </a:t>
            </a:r>
            <a:r>
              <a:rPr lang="fr-CH" sz="1600" b="0" dirty="0" err="1" smtClean="0"/>
              <a:t>unlimited</a:t>
            </a:r>
            <a:r>
              <a:rPr lang="fr-CH" sz="1600" b="0" dirty="0" smtClean="0"/>
              <a:t> duration, but </a:t>
            </a:r>
            <a:r>
              <a:rPr lang="fr-CH" sz="1600" b="0" dirty="0" err="1" smtClean="0"/>
              <a:t>majority</a:t>
            </a:r>
            <a:r>
              <a:rPr lang="fr-CH" sz="1600" b="0" dirty="0" smtClean="0"/>
              <a:t> of </a:t>
            </a:r>
            <a:r>
              <a:rPr lang="fr-CH" sz="1600" b="0" dirty="0" err="1" smtClean="0"/>
              <a:t>limited</a:t>
            </a:r>
            <a:r>
              <a:rPr lang="fr-CH" sz="1600" b="0" dirty="0" smtClean="0"/>
              <a:t> duration </a:t>
            </a:r>
            <a:r>
              <a:rPr lang="fr-CH" sz="1600" b="0" dirty="0" err="1" smtClean="0"/>
              <a:t>contracts</a:t>
            </a:r>
            <a:r>
              <a:rPr lang="fr-CH" sz="1600" b="0" dirty="0" smtClean="0"/>
              <a:t> (6 in 10) are of short-</a:t>
            </a:r>
            <a:r>
              <a:rPr lang="fr-CH" sz="1600" b="0" dirty="0" err="1" smtClean="0"/>
              <a:t>term</a:t>
            </a:r>
            <a:r>
              <a:rPr lang="fr-CH" sz="1600" b="0" dirty="0" smtClean="0"/>
              <a:t> duration (</a:t>
            </a:r>
            <a:r>
              <a:rPr lang="fr-CH" sz="1600" b="0" dirty="0" err="1" smtClean="0"/>
              <a:t>less</a:t>
            </a:r>
            <a:r>
              <a:rPr lang="fr-CH" sz="1600" b="0" dirty="0" smtClean="0"/>
              <a:t> </a:t>
            </a:r>
            <a:r>
              <a:rPr lang="fr-CH" sz="1600" b="0" dirty="0" err="1" smtClean="0"/>
              <a:t>than</a:t>
            </a:r>
            <a:r>
              <a:rPr lang="fr-CH" sz="1600" b="0" dirty="0" smtClean="0"/>
              <a:t> 12 </a:t>
            </a:r>
            <a:r>
              <a:rPr lang="fr-CH" sz="1600" b="0" dirty="0" err="1" smtClean="0"/>
              <a:t>months</a:t>
            </a:r>
            <a:r>
              <a:rPr lang="fr-CH" sz="1600" b="0" dirty="0" smtClean="0"/>
              <a:t>)</a:t>
            </a:r>
          </a:p>
          <a:p>
            <a:pPr marL="742950" lvl="1" indent="-285750">
              <a:buFont typeface="Wingdings" panose="05000000000000000000" pitchFamily="2" charset="2"/>
              <a:buChar char="v"/>
            </a:pPr>
            <a:r>
              <a:rPr lang="fr-CH" sz="1600" b="0" dirty="0" smtClean="0"/>
              <a:t>Mixed </a:t>
            </a:r>
            <a:r>
              <a:rPr lang="fr-CH" sz="1600" b="0" dirty="0" err="1" smtClean="0"/>
              <a:t>results</a:t>
            </a:r>
            <a:r>
              <a:rPr lang="fr-CH" sz="1600" b="0" dirty="0" smtClean="0"/>
              <a:t> on </a:t>
            </a:r>
            <a:r>
              <a:rPr lang="fr-CH" sz="1600" b="0" dirty="0" err="1" smtClean="0"/>
              <a:t>access</a:t>
            </a:r>
            <a:r>
              <a:rPr lang="fr-CH" sz="1600" b="0" dirty="0" smtClean="0"/>
              <a:t> to </a:t>
            </a:r>
            <a:r>
              <a:rPr lang="fr-CH" sz="1600" b="0" dirty="0" err="1" smtClean="0"/>
              <a:t>entitlements</a:t>
            </a:r>
            <a:r>
              <a:rPr lang="fr-CH" sz="1600" b="0" dirty="0" smtClean="0"/>
              <a:t>, but, on </a:t>
            </a:r>
            <a:r>
              <a:rPr lang="fr-CH" sz="1600" b="0" dirty="0" err="1" smtClean="0"/>
              <a:t>average</a:t>
            </a:r>
            <a:r>
              <a:rPr lang="fr-CH" sz="1600" b="0" dirty="0" smtClean="0"/>
              <a:t>, </a:t>
            </a:r>
            <a:r>
              <a:rPr lang="fr-CH" sz="1600" b="0" dirty="0" err="1" smtClean="0"/>
              <a:t>approximately</a:t>
            </a:r>
            <a:r>
              <a:rPr lang="fr-CH" sz="1600" b="0" dirty="0" smtClean="0"/>
              <a:t> 1 in 3 </a:t>
            </a:r>
            <a:r>
              <a:rPr lang="fr-CH" sz="1600" b="0" dirty="0" err="1" smtClean="0"/>
              <a:t>young</a:t>
            </a:r>
            <a:r>
              <a:rPr lang="fr-CH" sz="1600" b="0" dirty="0" smtClean="0"/>
              <a:t> </a:t>
            </a:r>
            <a:r>
              <a:rPr lang="fr-CH" sz="1600" b="0" dirty="0" err="1" smtClean="0"/>
              <a:t>workers</a:t>
            </a:r>
            <a:r>
              <a:rPr lang="fr-CH" sz="1600" b="0" dirty="0" smtClean="0"/>
              <a:t> </a:t>
            </a:r>
            <a:r>
              <a:rPr lang="fr-CH" sz="1600" b="0" dirty="0" err="1" smtClean="0"/>
              <a:t>lack</a:t>
            </a:r>
            <a:r>
              <a:rPr lang="fr-CH" sz="1600" b="0" dirty="0" smtClean="0"/>
              <a:t> key </a:t>
            </a:r>
            <a:r>
              <a:rPr lang="fr-CH" sz="1600" b="0" dirty="0" err="1" smtClean="0"/>
              <a:t>entitlements</a:t>
            </a:r>
            <a:r>
              <a:rPr lang="fr-CH" sz="1600" b="0" dirty="0" smtClean="0"/>
              <a:t> (30% </a:t>
            </a:r>
            <a:r>
              <a:rPr lang="fr-CH" sz="1600" b="0" dirty="0" err="1" smtClean="0"/>
              <a:t>without</a:t>
            </a:r>
            <a:r>
              <a:rPr lang="fr-CH" sz="1600" b="0" dirty="0" smtClean="0"/>
              <a:t> </a:t>
            </a:r>
            <a:r>
              <a:rPr lang="fr-CH" sz="1600" b="0" dirty="0" err="1" smtClean="0"/>
              <a:t>paid</a:t>
            </a:r>
            <a:r>
              <a:rPr lang="fr-CH" sz="1600" b="0" dirty="0" smtClean="0"/>
              <a:t> </a:t>
            </a:r>
            <a:r>
              <a:rPr lang="fr-CH" sz="1600" b="0" dirty="0" err="1" smtClean="0"/>
              <a:t>annual</a:t>
            </a:r>
            <a:r>
              <a:rPr lang="fr-CH" sz="1600" b="0" dirty="0" smtClean="0"/>
              <a:t> </a:t>
            </a:r>
            <a:r>
              <a:rPr lang="fr-CH" sz="1600" b="0" dirty="0" err="1" smtClean="0"/>
              <a:t>leave</a:t>
            </a:r>
            <a:r>
              <a:rPr lang="fr-CH" sz="1600" b="0" dirty="0" smtClean="0"/>
              <a:t>, 33% </a:t>
            </a:r>
            <a:r>
              <a:rPr lang="fr-CH" sz="1600" b="0" dirty="0" err="1" smtClean="0"/>
              <a:t>without</a:t>
            </a:r>
            <a:r>
              <a:rPr lang="fr-CH" sz="1600" b="0" dirty="0" smtClean="0"/>
              <a:t> </a:t>
            </a:r>
            <a:r>
              <a:rPr lang="fr-CH" sz="1600" b="0" dirty="0" err="1" smtClean="0"/>
              <a:t>paid</a:t>
            </a:r>
            <a:r>
              <a:rPr lang="fr-CH" sz="1600" b="0" dirty="0" smtClean="0"/>
              <a:t> </a:t>
            </a:r>
            <a:r>
              <a:rPr lang="fr-CH" sz="1600" b="0" dirty="0" err="1" smtClean="0"/>
              <a:t>sick</a:t>
            </a:r>
            <a:r>
              <a:rPr lang="fr-CH" sz="1600" b="0" dirty="0" smtClean="0"/>
              <a:t> </a:t>
            </a:r>
            <a:r>
              <a:rPr lang="fr-CH" sz="1600" b="0" dirty="0" err="1" smtClean="0"/>
              <a:t>leave</a:t>
            </a:r>
            <a:r>
              <a:rPr lang="fr-CH" sz="1600" b="0" dirty="0" smtClean="0"/>
              <a:t> and 37% </a:t>
            </a:r>
            <a:r>
              <a:rPr lang="fr-CH" sz="1600" b="0" dirty="0" err="1" smtClean="0"/>
              <a:t>without</a:t>
            </a:r>
            <a:r>
              <a:rPr lang="fr-CH" sz="1600" b="0" dirty="0" smtClean="0"/>
              <a:t> social </a:t>
            </a:r>
            <a:r>
              <a:rPr lang="fr-CH" sz="1600" b="0" dirty="0" err="1" smtClean="0"/>
              <a:t>security</a:t>
            </a:r>
            <a:r>
              <a:rPr lang="fr-CH" sz="1600" b="0" dirty="0" smtClean="0"/>
              <a:t> </a:t>
            </a:r>
            <a:r>
              <a:rPr lang="fr-CH" sz="1600" b="0" dirty="0" err="1" smtClean="0"/>
              <a:t>coverage</a:t>
            </a:r>
            <a:r>
              <a:rPr lang="fr-CH" sz="1600" b="0" dirty="0" smtClean="0"/>
              <a:t>)</a:t>
            </a:r>
          </a:p>
          <a:p>
            <a:pPr marL="742950" lvl="1" indent="-285750">
              <a:buFont typeface="Wingdings" panose="05000000000000000000" pitchFamily="2" charset="2"/>
              <a:buChar char="v"/>
            </a:pPr>
            <a:endParaRPr lang="fr-CH" sz="1600" b="0" dirty="0"/>
          </a:p>
          <a:p>
            <a:pPr marL="285750" indent="-285750">
              <a:buFont typeface="Arial" panose="020B0604020202020204" pitchFamily="34" charset="0"/>
              <a:buChar char="•"/>
            </a:pPr>
            <a:r>
              <a:rPr lang="fr-CH" sz="1600" b="0" dirty="0" smtClean="0"/>
              <a:t>Youth informal employment rate ranges from </a:t>
            </a:r>
            <a:r>
              <a:rPr lang="fr-CH" sz="1600" b="0" dirty="0" smtClean="0"/>
              <a:t>23% </a:t>
            </a:r>
            <a:r>
              <a:rPr lang="fr-CH" sz="1600" b="0" dirty="0" smtClean="0"/>
              <a:t>in Moldova to </a:t>
            </a:r>
            <a:r>
              <a:rPr lang="fr-CH" sz="1600" b="0" dirty="0" smtClean="0"/>
              <a:t>66</a:t>
            </a:r>
            <a:r>
              <a:rPr lang="fr-CH" sz="1600" b="0" dirty="0" smtClean="0"/>
              <a:t>% </a:t>
            </a:r>
            <a:r>
              <a:rPr lang="fr-CH" sz="1600" b="0" dirty="0" smtClean="0"/>
              <a:t>in </a:t>
            </a:r>
            <a:r>
              <a:rPr lang="fr-CH" sz="1600" b="0" dirty="0" smtClean="0"/>
              <a:t>Armenia (58% in Ukraine)</a:t>
            </a:r>
            <a:endParaRPr lang="fr-CH" sz="1600" b="0" dirty="0" smtClean="0"/>
          </a:p>
          <a:p>
            <a:pPr lvl="1"/>
            <a:endParaRPr lang="fr-CH" sz="1600" b="0" dirty="0" smtClean="0"/>
          </a:p>
          <a:p>
            <a:pPr marL="285750" indent="-285750">
              <a:buFont typeface="Arial" panose="020B0604020202020204" pitchFamily="34" charset="0"/>
              <a:buChar char="•"/>
            </a:pPr>
            <a:endParaRPr lang="fr-CH" sz="1600" b="0" dirty="0"/>
          </a:p>
          <a:p>
            <a:pPr marL="285750" indent="-285750">
              <a:buFont typeface="Arial" panose="020B0604020202020204" pitchFamily="34" charset="0"/>
              <a:buChar char="•"/>
            </a:pPr>
            <a:endParaRPr lang="fr-CH" sz="1600" dirty="0" smtClean="0"/>
          </a:p>
        </p:txBody>
      </p:sp>
    </p:spTree>
    <p:extLst>
      <p:ext uri="{BB962C8B-B14F-4D97-AF65-F5344CB8AC3E}">
        <p14:creationId xmlns:p14="http://schemas.microsoft.com/office/powerpoint/2010/main" val="3161984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24404</TotalTime>
  <Words>1625</Words>
  <Application>Microsoft Macintosh PowerPoint</Application>
  <PresentationFormat>On-screen Show (4:3)</PresentationFormat>
  <Paragraphs>268</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Default Design</vt:lpstr>
      <vt:lpstr>Labour market transitions of young women and men in Eastern Europe and Central Asia:  Highlights of SWTS 2012-15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ILO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ILO/W4Y</dc:creator>
  <cp:lastModifiedBy>sara elder</cp:lastModifiedBy>
  <cp:revision>1280</cp:revision>
  <cp:lastPrinted>2013-11-01T11:13:54Z</cp:lastPrinted>
  <dcterms:created xsi:type="dcterms:W3CDTF">2013-10-31T23:38:58Z</dcterms:created>
  <dcterms:modified xsi:type="dcterms:W3CDTF">2016-11-09T07:55:28Z</dcterms:modified>
</cp:coreProperties>
</file>