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61" r:id="rId3"/>
    <p:sldId id="259" r:id="rId4"/>
    <p:sldId id="260"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2B9A3-428D-467E-9231-BB466E015FC7}" type="datetimeFigureOut">
              <a:rPr lang="ru-RU" smtClean="0"/>
              <a:t>14.03.2016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9643B8-4C8A-4E29-AB3E-AE4417F3A97C}" type="slidenum">
              <a:rPr lang="ru-RU" smtClean="0"/>
              <a:t>‹#›</a:t>
            </a:fld>
            <a:endParaRPr lang="ru-RU"/>
          </a:p>
        </p:txBody>
      </p:sp>
    </p:spTree>
    <p:extLst>
      <p:ext uri="{BB962C8B-B14F-4D97-AF65-F5344CB8AC3E}">
        <p14:creationId xmlns:p14="http://schemas.microsoft.com/office/powerpoint/2010/main" val="1684872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9643B8-4C8A-4E29-AB3E-AE4417F3A97C}" type="slidenum">
              <a:rPr lang="ru-RU" smtClean="0"/>
              <a:t>3</a:t>
            </a:fld>
            <a:endParaRPr lang="ru-RU"/>
          </a:p>
        </p:txBody>
      </p:sp>
    </p:spTree>
    <p:extLst>
      <p:ext uri="{BB962C8B-B14F-4D97-AF65-F5344CB8AC3E}">
        <p14:creationId xmlns:p14="http://schemas.microsoft.com/office/powerpoint/2010/main" val="1054221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9643B8-4C8A-4E29-AB3E-AE4417F3A97C}" type="slidenum">
              <a:rPr lang="ru-RU" smtClean="0"/>
              <a:t>4</a:t>
            </a:fld>
            <a:endParaRPr lang="ru-RU"/>
          </a:p>
        </p:txBody>
      </p:sp>
    </p:spTree>
    <p:extLst>
      <p:ext uri="{BB962C8B-B14F-4D97-AF65-F5344CB8AC3E}">
        <p14:creationId xmlns:p14="http://schemas.microsoft.com/office/powerpoint/2010/main" val="4288444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3C37D61-067B-4AAD-BA3B-17631225A545}" type="datetimeFigureOut">
              <a:rPr lang="ru-RU" smtClean="0"/>
              <a:t>14.03.2016</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44C98CC-16BA-4A99-A4C5-7DCFF083153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3C37D61-067B-4AAD-BA3B-17631225A545}" type="datetimeFigureOut">
              <a:rPr lang="ru-RU" smtClean="0"/>
              <a:t>14.03.2016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4C98CC-16BA-4A99-A4C5-7DCFF083153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3C37D61-067B-4AAD-BA3B-17631225A545}" type="datetimeFigureOut">
              <a:rPr lang="ru-RU" smtClean="0"/>
              <a:t>14.03.2016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4C98CC-16BA-4A99-A4C5-7DCFF083153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3C37D61-067B-4AAD-BA3B-17631225A545}" type="datetimeFigureOut">
              <a:rPr lang="ru-RU" smtClean="0"/>
              <a:t>14.03.2016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4C98CC-16BA-4A99-A4C5-7DCFF083153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73C37D61-067B-4AAD-BA3B-17631225A545}" type="datetimeFigureOut">
              <a:rPr lang="ru-RU" smtClean="0"/>
              <a:t>14.03.2016</a:t>
            </a:fld>
            <a:endParaRPr lang="ru-RU"/>
          </a:p>
        </p:txBody>
      </p:sp>
      <p:sp>
        <p:nvSpPr>
          <p:cNvPr id="8" name="Slide Number Placeholder 7"/>
          <p:cNvSpPr>
            <a:spLocks noGrp="1"/>
          </p:cNvSpPr>
          <p:nvPr>
            <p:ph type="sldNum" sz="quarter" idx="11"/>
          </p:nvPr>
        </p:nvSpPr>
        <p:spPr/>
        <p:txBody>
          <a:bodyPr/>
          <a:lstStyle/>
          <a:p>
            <a:fld id="{D44C98CC-16BA-4A99-A4C5-7DCFF0831532}"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3C37D61-067B-4AAD-BA3B-17631225A545}" type="datetimeFigureOut">
              <a:rPr lang="ru-RU" smtClean="0"/>
              <a:t>14.03.2016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4C98CC-16BA-4A99-A4C5-7DCFF083153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ru-RU" smtClean="0"/>
              <a:t>Образец текста</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3C37D61-067B-4AAD-BA3B-17631225A545}" type="datetimeFigureOut">
              <a:rPr lang="ru-RU" smtClean="0"/>
              <a:t>14.03.2016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44C98CC-16BA-4A99-A4C5-7DCFF083153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3C37D61-067B-4AAD-BA3B-17631225A545}" type="datetimeFigureOut">
              <a:rPr lang="ru-RU" smtClean="0"/>
              <a:t>14.03.2016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44C98CC-16BA-4A99-A4C5-7DCFF083153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37D61-067B-4AAD-BA3B-17631225A545}" type="datetimeFigureOut">
              <a:rPr lang="ru-RU" smtClean="0"/>
              <a:t>14.03.2016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44C98CC-16BA-4A99-A4C5-7DCFF083153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3C37D61-067B-4AAD-BA3B-17631225A545}" type="datetimeFigureOut">
              <a:rPr lang="ru-RU" smtClean="0"/>
              <a:t>14.03.2016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4C98CC-16BA-4A99-A4C5-7DCFF0831532}"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3C37D61-067B-4AAD-BA3B-17631225A545}" type="datetimeFigureOut">
              <a:rPr lang="ru-RU" smtClean="0"/>
              <a:t>14.03.2016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44C98CC-16BA-4A99-A4C5-7DCFF0831532}" type="slidenum">
              <a:rPr lang="ru-RU" smtClean="0"/>
              <a:t>‹#›</a:t>
            </a:fld>
            <a:endParaRPr lang="ru-RU"/>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ru-RU" smtClean="0"/>
              <a:t>Образец заголовка</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73C37D61-067B-4AAD-BA3B-17631225A545}" type="datetimeFigureOut">
              <a:rPr lang="ru-RU" smtClean="0"/>
              <a:t>14.03.2016</a:t>
            </a:fld>
            <a:endParaRPr lang="ru-RU"/>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D44C98CC-16BA-4A99-A4C5-7DCFF0831532}" type="slidenum">
              <a:rPr lang="ru-RU" smtClean="0"/>
              <a:t>‹#›</a:t>
            </a:fld>
            <a:endParaRPr lang="ru-RU"/>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718"/>
            <a:ext cx="7499176" cy="1371600"/>
          </a:xfrm>
        </p:spPr>
        <p:txBody>
          <a:bodyPr>
            <a:normAutofit/>
          </a:bodyPr>
          <a:lstStyle/>
          <a:p>
            <a:r>
              <a:rPr lang="ru-RU" sz="2800" b="1" dirty="0" err="1" smtClean="0"/>
              <a:t>Модернізація</a:t>
            </a:r>
            <a:r>
              <a:rPr lang="ru-RU" sz="2800" b="1" dirty="0" smtClean="0"/>
              <a:t> </a:t>
            </a:r>
            <a:r>
              <a:rPr lang="ru-RU" sz="2800" b="1" dirty="0" err="1" smtClean="0"/>
              <a:t>системи</a:t>
            </a:r>
            <a:r>
              <a:rPr lang="ru-RU" sz="2800" b="1" dirty="0" smtClean="0"/>
              <a:t> </a:t>
            </a:r>
            <a:r>
              <a:rPr lang="ru-RU" sz="2800" b="1" dirty="0" err="1" smtClean="0"/>
              <a:t>державних</a:t>
            </a:r>
            <a:r>
              <a:rPr lang="ru-RU" sz="2800" b="1" dirty="0" smtClean="0"/>
              <a:t> </a:t>
            </a:r>
            <a:r>
              <a:rPr lang="ru-RU" sz="2800" b="1" dirty="0" err="1" smtClean="0"/>
              <a:t>соціальних</a:t>
            </a:r>
            <a:r>
              <a:rPr lang="ru-RU" sz="2800" b="1" dirty="0" smtClean="0"/>
              <a:t> </a:t>
            </a:r>
            <a:r>
              <a:rPr lang="ru-RU" sz="2800" b="1" dirty="0" err="1" smtClean="0"/>
              <a:t>послуг</a:t>
            </a:r>
            <a:r>
              <a:rPr lang="ru-RU" sz="2800" b="1" dirty="0" smtClean="0"/>
              <a:t> (</a:t>
            </a:r>
            <a:r>
              <a:rPr lang="ru-RU" sz="2800" b="1" dirty="0" err="1" smtClean="0"/>
              <a:t>ідеологія</a:t>
            </a:r>
            <a:r>
              <a:rPr lang="ru-RU" sz="2800" b="1" dirty="0" smtClean="0"/>
              <a:t>)</a:t>
            </a:r>
            <a:endParaRPr lang="ru-RU" sz="2800" b="1" dirty="0"/>
          </a:p>
        </p:txBody>
      </p:sp>
      <p:sp>
        <p:nvSpPr>
          <p:cNvPr id="3" name="Объект 2"/>
          <p:cNvSpPr>
            <a:spLocks noGrp="1"/>
          </p:cNvSpPr>
          <p:nvPr>
            <p:ph idx="1"/>
          </p:nvPr>
        </p:nvSpPr>
        <p:spPr/>
        <p:txBody>
          <a:bodyPr>
            <a:normAutofit fontScale="85000" lnSpcReduction="20000"/>
          </a:bodyPr>
          <a:lstStyle/>
          <a:p>
            <a:pPr algn="just"/>
            <a:r>
              <a:rPr lang="uk-UA" b="1" dirty="0"/>
              <a:t>Модернізація системи </a:t>
            </a:r>
            <a:r>
              <a:rPr lang="uk-UA" b="1" dirty="0" smtClean="0"/>
              <a:t>фінансування. </a:t>
            </a:r>
            <a:r>
              <a:rPr lang="uk-UA" dirty="0" smtClean="0"/>
              <a:t> Перехід </a:t>
            </a:r>
            <a:r>
              <a:rPr lang="uk-UA" dirty="0"/>
              <a:t>від фінансування закладів, що надають послуги до розрахунку вартості одиниці послуги (Нову методологію фінансування </a:t>
            </a:r>
            <a:r>
              <a:rPr lang="uk-UA" dirty="0" smtClean="0"/>
              <a:t>розробила </a:t>
            </a:r>
            <a:r>
              <a:rPr lang="uk-UA" dirty="0"/>
              <a:t>Академія фінансового управління);</a:t>
            </a:r>
          </a:p>
          <a:p>
            <a:pPr algn="just"/>
            <a:r>
              <a:rPr lang="uk-UA" b="1" dirty="0" smtClean="0"/>
              <a:t>Дотримання стандартів</a:t>
            </a:r>
            <a:r>
              <a:rPr lang="uk-UA" dirty="0" smtClean="0"/>
              <a:t>. Стандартизація послуг (Міністерство соціальної політики розробляє та затверджує стандарти надання послуг вразливим верствам населення (на сьогоднішній день затверджено 11 стандартів послуг));</a:t>
            </a:r>
          </a:p>
          <a:p>
            <a:pPr algn="just"/>
            <a:r>
              <a:rPr lang="uk-UA" b="1" dirty="0" smtClean="0"/>
              <a:t>Налагодження сучасної системи обліку </a:t>
            </a:r>
            <a:r>
              <a:rPr lang="uk-UA" dirty="0" smtClean="0"/>
              <a:t>послуг які надають Центри соціальних послуг для сімей, дітей та молоді (проект «соціального досьє», інформаційного веб порталу та системи моніторингових опитувань надавачів та споживачів послуг розробляє Інститут демографії та соціальних досліджені НАН України);</a:t>
            </a:r>
          </a:p>
          <a:p>
            <a:pPr algn="just"/>
            <a:r>
              <a:rPr lang="uk-UA" b="1" dirty="0" smtClean="0"/>
              <a:t>Налагодження моніторингу </a:t>
            </a:r>
            <a:r>
              <a:rPr lang="uk-UA" dirty="0" smtClean="0"/>
              <a:t>та оцінки стану надання послуг (у рамках реалізації проекту проведене пілотне впровадження опитування споживачів та надавачів послуг Центрів, що надають послуги соціального супроводу сім’ям, які опинилися у складних життєвих обставинах.</a:t>
            </a:r>
          </a:p>
        </p:txBody>
      </p:sp>
    </p:spTree>
    <p:extLst>
      <p:ext uri="{BB962C8B-B14F-4D97-AF65-F5344CB8AC3E}">
        <p14:creationId xmlns:p14="http://schemas.microsoft.com/office/powerpoint/2010/main" val="3120153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303470"/>
          </a:xfrm>
        </p:spPr>
        <p:txBody>
          <a:bodyPr>
            <a:noAutofit/>
          </a:bodyPr>
          <a:lstStyle/>
          <a:p>
            <a:pPr algn="ctr"/>
            <a:r>
              <a:rPr lang="uk-UA" sz="1600" b="1" dirty="0" smtClean="0"/>
              <a:t/>
            </a:r>
            <a:br>
              <a:rPr lang="uk-UA" sz="1600" b="1" dirty="0" smtClean="0"/>
            </a:br>
            <a:r>
              <a:rPr lang="uk-UA" sz="1600" b="1" dirty="0"/>
              <a:t/>
            </a:r>
            <a:br>
              <a:rPr lang="uk-UA" sz="1600" b="1" dirty="0"/>
            </a:br>
            <a:r>
              <a:rPr lang="uk-UA" sz="1400" b="1" dirty="0" smtClean="0"/>
              <a:t>ТЕХНІЧНЕ </a:t>
            </a:r>
            <a:r>
              <a:rPr lang="uk-UA" sz="1400" b="1" dirty="0"/>
              <a:t>ЗАВДАННЯ</a:t>
            </a:r>
            <a:r>
              <a:rPr lang="ru-RU" sz="1400" dirty="0"/>
              <a:t/>
            </a:r>
            <a:br>
              <a:rPr lang="ru-RU" sz="1400" dirty="0"/>
            </a:br>
            <a:r>
              <a:rPr lang="uk-UA" sz="1400" b="1" dirty="0"/>
              <a:t>на виконання проекту</a:t>
            </a:r>
            <a:r>
              <a:rPr lang="ru-RU" sz="1400" dirty="0"/>
              <a:t/>
            </a:r>
            <a:br>
              <a:rPr lang="ru-RU" sz="1400" dirty="0"/>
            </a:br>
            <a:r>
              <a:rPr lang="uk-UA" sz="1400" b="1" dirty="0"/>
              <a:t>Розробка анкет, проведення анкетування регіональних учасників науково-комунікаційних заходів, їх експертно-аналітичне оброблення для забезпечення щоквартального моніторингу пілотованої моделі фінансування соціальних послуг, корегування методичного інструментарію, зокрема в частині </a:t>
            </a:r>
            <a:r>
              <a:rPr lang="uk-UA" sz="1400" b="1" dirty="0" smtClean="0"/>
              <a:t>пілотування</a:t>
            </a:r>
            <a:br>
              <a:rPr lang="uk-UA" sz="1400" b="1" dirty="0" smtClean="0"/>
            </a:br>
            <a:r>
              <a:rPr lang="ru-RU" sz="1400" dirty="0"/>
              <a:t/>
            </a:r>
            <a:br>
              <a:rPr lang="ru-RU" sz="1400" dirty="0"/>
            </a:br>
            <a:endParaRPr lang="ru-RU" sz="1400" dirty="0"/>
          </a:p>
        </p:txBody>
      </p:sp>
      <p:sp>
        <p:nvSpPr>
          <p:cNvPr id="3" name="Прямоугольник 2"/>
          <p:cNvSpPr/>
          <p:nvPr/>
        </p:nvSpPr>
        <p:spPr>
          <a:xfrm>
            <a:off x="367827" y="2578108"/>
            <a:ext cx="8568952" cy="3447098"/>
          </a:xfrm>
          <a:prstGeom prst="rect">
            <a:avLst/>
          </a:prstGeom>
        </p:spPr>
        <p:txBody>
          <a:bodyPr wrap="square">
            <a:spAutoFit/>
          </a:bodyPr>
          <a:lstStyle/>
          <a:p>
            <a:r>
              <a:rPr lang="uk-UA" sz="1400" b="1" dirty="0"/>
              <a:t>Мета проекту: </a:t>
            </a:r>
            <a:r>
              <a:rPr lang="uk-UA" sz="1400" dirty="0"/>
              <a:t>реалізація моніторингу пілотованої моделі фінансування соціальних послуг та  практики роботи працівників центрів соціальних служб для сім’ї, дітей та молоді щодо надання соціальних послуг соціального супроводу і консультування.</a:t>
            </a:r>
            <a:r>
              <a:rPr lang="ru-RU" sz="1400" dirty="0"/>
              <a:t/>
            </a:r>
            <a:br>
              <a:rPr lang="ru-RU" sz="1400" dirty="0"/>
            </a:br>
            <a:endParaRPr lang="ru-RU" sz="1400" dirty="0" smtClean="0"/>
          </a:p>
          <a:p>
            <a:r>
              <a:rPr lang="uk-UA" sz="1400" b="1" dirty="0" smtClean="0"/>
              <a:t>Термін </a:t>
            </a:r>
            <a:r>
              <a:rPr lang="uk-UA" sz="1400" b="1" dirty="0"/>
              <a:t>проведення проекту</a:t>
            </a:r>
            <a:r>
              <a:rPr lang="uk-UA" sz="1400" dirty="0"/>
              <a:t>: початок </a:t>
            </a:r>
            <a:r>
              <a:rPr lang="uk-UA" sz="1400" b="1" dirty="0"/>
              <a:t>–</a:t>
            </a:r>
            <a:r>
              <a:rPr lang="uk-UA" sz="1400" dirty="0"/>
              <a:t> 18 грудня 2015 року, закінчення – 24 грудня 2015 року</a:t>
            </a:r>
            <a:r>
              <a:rPr lang="uk-UA" sz="1400" dirty="0" smtClean="0"/>
              <a:t>.</a:t>
            </a:r>
          </a:p>
          <a:p>
            <a:endParaRPr lang="ru-RU" sz="1400" b="1" dirty="0" smtClean="0"/>
          </a:p>
          <a:p>
            <a:r>
              <a:rPr lang="ru-RU" sz="1400" b="1" dirty="0" smtClean="0"/>
              <a:t>Р</a:t>
            </a:r>
            <a:r>
              <a:rPr lang="uk-UA" sz="1400" b="1" dirty="0" err="1"/>
              <a:t>езультати</a:t>
            </a:r>
            <a:r>
              <a:rPr lang="uk-UA" sz="1400" b="1" dirty="0"/>
              <a:t> </a:t>
            </a:r>
            <a:r>
              <a:rPr lang="uk-UA" sz="1400" b="1" dirty="0" smtClean="0"/>
              <a:t>:</a:t>
            </a:r>
            <a:endParaRPr lang="ru-RU" sz="1400" dirty="0"/>
          </a:p>
          <a:p>
            <a:pPr marL="285750" lvl="0" indent="-285750">
              <a:buFont typeface="Arial" panose="020B0604020202020204" pitchFamily="34" charset="0"/>
              <a:buChar char="•"/>
            </a:pPr>
            <a:r>
              <a:rPr lang="uk-UA" sz="1400" dirty="0"/>
              <a:t>формування практичного підходу до розробки анкет для працівників центрів соціальних служб для сім’ї, дітей та молоді  для отримувачів соціальних послуг, які обслуговуються в зазначених центрах;</a:t>
            </a:r>
            <a:endParaRPr lang="ru-RU" sz="1400" dirty="0"/>
          </a:p>
          <a:p>
            <a:pPr marL="285750" lvl="0" indent="-285750">
              <a:buFont typeface="Arial" panose="020B0604020202020204" pitchFamily="34" charset="0"/>
              <a:buChar char="•"/>
            </a:pPr>
            <a:r>
              <a:rPr lang="uk-UA" sz="1400" dirty="0"/>
              <a:t>виявлення кола проблемних питань у наданні соціальних послуг соціального супроводу і консультування;</a:t>
            </a:r>
            <a:endParaRPr lang="ru-RU" sz="1400" dirty="0"/>
          </a:p>
          <a:p>
            <a:pPr marL="285750" lvl="0" indent="-285750">
              <a:buFont typeface="Arial" panose="020B0604020202020204" pitchFamily="34" charset="0"/>
              <a:buChar char="•"/>
            </a:pPr>
            <a:r>
              <a:rPr lang="uk-UA" sz="1400" dirty="0"/>
              <a:t>удосконалення інструментарію моніторингу фінансування соціальних послуг.</a:t>
            </a:r>
            <a:endParaRPr lang="ru-RU" sz="1400" dirty="0"/>
          </a:p>
          <a:p>
            <a:r>
              <a:rPr lang="ru-RU" dirty="0"/>
              <a:t/>
            </a:r>
            <a:br>
              <a:rPr lang="ru-RU" dirty="0"/>
            </a:br>
            <a:endParaRPr lang="ru-RU" dirty="0"/>
          </a:p>
        </p:txBody>
      </p:sp>
    </p:spTree>
    <p:extLst>
      <p:ext uri="{BB962C8B-B14F-4D97-AF65-F5344CB8AC3E}">
        <p14:creationId xmlns:p14="http://schemas.microsoft.com/office/powerpoint/2010/main" val="2801756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400" b="1" dirty="0" smtClean="0"/>
              <a:t>Розроблено анкети для опитування надавачів та споживачів соціальних послуг</a:t>
            </a:r>
            <a:endParaRPr lang="ru-RU" sz="2400" b="1" dirty="0"/>
          </a:p>
        </p:txBody>
      </p:sp>
      <p:sp>
        <p:nvSpPr>
          <p:cNvPr id="3" name="Объект 2"/>
          <p:cNvSpPr>
            <a:spLocks noGrp="1"/>
          </p:cNvSpPr>
          <p:nvPr>
            <p:ph sz="half" idx="1"/>
          </p:nvPr>
        </p:nvSpPr>
        <p:spPr>
          <a:xfrm>
            <a:off x="611560" y="1628800"/>
            <a:ext cx="3291840" cy="4525963"/>
          </a:xfrm>
        </p:spPr>
        <p:txBody>
          <a:bodyPr>
            <a:normAutofit fontScale="55000" lnSpcReduction="20000"/>
          </a:bodyPr>
          <a:lstStyle/>
          <a:p>
            <a:pPr marL="0" indent="0">
              <a:buNone/>
            </a:pPr>
            <a:r>
              <a:rPr lang="uk-UA" sz="2900" b="1" dirty="0" smtClean="0">
                <a:solidFill>
                  <a:srgbClr val="FF0000"/>
                </a:solidFill>
              </a:rPr>
              <a:t>Анкетування споживачів послуг призначено для:</a:t>
            </a:r>
          </a:p>
          <a:p>
            <a:r>
              <a:rPr lang="uk-UA" sz="2900" dirty="0" smtClean="0"/>
              <a:t>Виявлення реальних потреб споживачів у послугах;</a:t>
            </a:r>
          </a:p>
          <a:p>
            <a:r>
              <a:rPr lang="uk-UA" sz="2900" dirty="0" smtClean="0"/>
              <a:t>Виявлення фактичних обсягів та складу послуг, які отримують споживачі;</a:t>
            </a:r>
          </a:p>
          <a:p>
            <a:r>
              <a:rPr lang="uk-UA" sz="2900" dirty="0" smtClean="0"/>
              <a:t>Оцінки задоволеності споживачів послугами, які надаються Центрами з надання послуг для сімей, дітей та молоді;</a:t>
            </a:r>
          </a:p>
          <a:p>
            <a:r>
              <a:rPr lang="uk-UA" sz="2900" dirty="0" smtClean="0"/>
              <a:t>Виявлення проблем, які залишаються невирішеним після закінчення терміну надання комплексної послуги, передбаченої встановленим стандартом</a:t>
            </a:r>
            <a:endParaRPr lang="ru-RU" sz="2900" dirty="0" smtClean="0"/>
          </a:p>
          <a:p>
            <a:pPr marL="0" indent="0">
              <a:buNone/>
            </a:pPr>
            <a:endParaRPr lang="ru-RU" sz="1800" dirty="0"/>
          </a:p>
        </p:txBody>
      </p:sp>
      <p:sp>
        <p:nvSpPr>
          <p:cNvPr id="4" name="Объект 3"/>
          <p:cNvSpPr>
            <a:spLocks noGrp="1"/>
          </p:cNvSpPr>
          <p:nvPr>
            <p:ph sz="half" idx="2"/>
          </p:nvPr>
        </p:nvSpPr>
        <p:spPr>
          <a:xfrm>
            <a:off x="4427984" y="1628800"/>
            <a:ext cx="4536504" cy="4497363"/>
          </a:xfrm>
        </p:spPr>
        <p:txBody>
          <a:bodyPr>
            <a:normAutofit fontScale="55000" lnSpcReduction="20000"/>
          </a:bodyPr>
          <a:lstStyle/>
          <a:p>
            <a:pPr marL="0" indent="0">
              <a:buNone/>
            </a:pPr>
            <a:r>
              <a:rPr lang="uk-UA" sz="2900" b="1" dirty="0" smtClean="0">
                <a:solidFill>
                  <a:srgbClr val="FF0000"/>
                </a:solidFill>
              </a:rPr>
              <a:t>Анкетування надавачів послуг призначено для:</a:t>
            </a:r>
          </a:p>
          <a:p>
            <a:endParaRPr lang="uk-UA" dirty="0" smtClean="0"/>
          </a:p>
          <a:p>
            <a:r>
              <a:rPr lang="uk-UA" dirty="0" smtClean="0"/>
              <a:t>Визначення трудомісткості кожного виду послуг;</a:t>
            </a:r>
          </a:p>
          <a:p>
            <a:r>
              <a:rPr lang="uk-UA" dirty="0" smtClean="0"/>
              <a:t>Визначення факторів, які впливають на фактичну вартість послуг;</a:t>
            </a:r>
          </a:p>
          <a:p>
            <a:r>
              <a:rPr lang="uk-UA" dirty="0" smtClean="0"/>
              <a:t>Визначення відповідності послуг, які фактично надаються, встановленим стандартам (за якістю та обсягом послуг);</a:t>
            </a:r>
          </a:p>
          <a:p>
            <a:r>
              <a:rPr lang="uk-UA" dirty="0" smtClean="0"/>
              <a:t>Визначення основних проблем, які становлять бар’єри для повного задоволення потреб споживачів та ефективної роботи організації з надання послуг.</a:t>
            </a:r>
          </a:p>
          <a:p>
            <a:pPr marL="0" indent="0">
              <a:buNone/>
            </a:pPr>
            <a:endParaRPr lang="uk-UA" dirty="0" smtClean="0"/>
          </a:p>
          <a:p>
            <a:endParaRPr lang="ru-RU" dirty="0"/>
          </a:p>
        </p:txBody>
      </p:sp>
    </p:spTree>
    <p:extLst>
      <p:ext uri="{BB962C8B-B14F-4D97-AF65-F5344CB8AC3E}">
        <p14:creationId xmlns:p14="http://schemas.microsoft.com/office/powerpoint/2010/main" val="2341695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fontScale="90000"/>
          </a:bodyPr>
          <a:lstStyle/>
          <a:p>
            <a:r>
              <a:rPr lang="uk-UA" sz="2800" b="1" dirty="0" smtClean="0"/>
              <a:t>Попередні результати анкетування</a:t>
            </a:r>
            <a:endParaRPr lang="ru-RU" sz="2800" b="1" dirty="0"/>
          </a:p>
        </p:txBody>
      </p:sp>
      <p:sp>
        <p:nvSpPr>
          <p:cNvPr id="3" name="Объект 2"/>
          <p:cNvSpPr>
            <a:spLocks noGrp="1"/>
          </p:cNvSpPr>
          <p:nvPr>
            <p:ph sz="half" idx="1"/>
          </p:nvPr>
        </p:nvSpPr>
        <p:spPr>
          <a:xfrm>
            <a:off x="107504" y="1196752"/>
            <a:ext cx="4038600" cy="4525963"/>
          </a:xfrm>
        </p:spPr>
        <p:txBody>
          <a:bodyPr>
            <a:normAutofit fontScale="55000" lnSpcReduction="20000"/>
          </a:bodyPr>
          <a:lstStyle/>
          <a:p>
            <a:pPr marL="0" indent="0">
              <a:buNone/>
            </a:pPr>
            <a:r>
              <a:rPr lang="uk-UA" sz="2600" b="1" dirty="0" smtClean="0"/>
              <a:t>Споживачів (опитано 990 осіб):</a:t>
            </a:r>
          </a:p>
          <a:p>
            <a:pPr algn="just">
              <a:buFontTx/>
              <a:buChar char="-"/>
            </a:pPr>
            <a:r>
              <a:rPr lang="uk-UA" sz="2600" dirty="0" smtClean="0"/>
              <a:t>Більшість споживачів комплексної соціальної послуги супроводу є сім’ї з дітьми, які опинилися у складних життєвих обставинах у зв’язку із складними стосунками у сім’ї;</a:t>
            </a:r>
          </a:p>
          <a:p>
            <a:pPr algn="just">
              <a:buFontTx/>
              <a:buChar char="-"/>
            </a:pPr>
            <a:r>
              <a:rPr lang="uk-UA" sz="2600" dirty="0" smtClean="0"/>
              <a:t>Близько 30% опитаних отримує цей вид послуги понад стандартний термін (тобто має ускладнені проблеми);</a:t>
            </a:r>
          </a:p>
          <a:p>
            <a:pPr algn="just">
              <a:buFontTx/>
              <a:buChar char="-"/>
            </a:pPr>
            <a:r>
              <a:rPr lang="uk-UA" sz="2600" dirty="0" smtClean="0"/>
              <a:t>Найбільш поширені заходи (близько 85%), які вживаються стосовно цих сімей: відвідування сімей, бесіди, консультації фахівців;</a:t>
            </a:r>
          </a:p>
          <a:p>
            <a:pPr algn="just">
              <a:buFontTx/>
              <a:buChar char="-"/>
            </a:pPr>
            <a:r>
              <a:rPr lang="uk-UA" sz="2600" dirty="0" smtClean="0"/>
              <a:t>Майже всі опитувані зазначають, що надані послуги у тій чи іншій мірі сприяють покращанню ситуації в сім’ї;</a:t>
            </a:r>
          </a:p>
          <a:p>
            <a:pPr algn="just">
              <a:buFontTx/>
              <a:buChar char="-"/>
            </a:pPr>
            <a:r>
              <a:rPr lang="uk-UA" sz="2600" dirty="0" smtClean="0"/>
              <a:t>Серед нерозв’язаних проблем найчастіше називають: матеріальні (42,2%); житлово-побутові (32,5%) та працевлаштування (23,2%).</a:t>
            </a:r>
          </a:p>
          <a:p>
            <a:pPr marL="0" indent="0" algn="just">
              <a:buNone/>
            </a:pPr>
            <a:r>
              <a:rPr lang="uk-UA" sz="2600" dirty="0" smtClean="0"/>
              <a:t> </a:t>
            </a:r>
          </a:p>
          <a:p>
            <a:pPr algn="just">
              <a:buFontTx/>
              <a:buChar char="-"/>
            </a:pPr>
            <a:endParaRPr lang="uk-UA" sz="2000" dirty="0" smtClean="0"/>
          </a:p>
          <a:p>
            <a:pPr marL="0" indent="0" algn="just">
              <a:buNone/>
            </a:pPr>
            <a:endParaRPr lang="ru-RU" sz="2000" b="1" dirty="0"/>
          </a:p>
        </p:txBody>
      </p:sp>
      <p:sp>
        <p:nvSpPr>
          <p:cNvPr id="4" name="Объект 3"/>
          <p:cNvSpPr>
            <a:spLocks noGrp="1"/>
          </p:cNvSpPr>
          <p:nvPr>
            <p:ph sz="half" idx="2"/>
          </p:nvPr>
        </p:nvSpPr>
        <p:spPr>
          <a:xfrm>
            <a:off x="4283968" y="1052736"/>
            <a:ext cx="4752528" cy="5688632"/>
          </a:xfrm>
        </p:spPr>
        <p:txBody>
          <a:bodyPr>
            <a:noAutofit/>
          </a:bodyPr>
          <a:lstStyle/>
          <a:p>
            <a:pPr marL="0" indent="0">
              <a:buNone/>
            </a:pPr>
            <a:r>
              <a:rPr lang="uk-UA" sz="1400" b="1" dirty="0" smtClean="0"/>
              <a:t>Надавачів (опитано 350 фахівців з надання послуг)</a:t>
            </a:r>
            <a:endParaRPr lang="en-US" sz="1400" b="1" dirty="0" smtClean="0"/>
          </a:p>
          <a:p>
            <a:pPr algn="just">
              <a:buFontTx/>
              <a:buChar char="-"/>
            </a:pPr>
            <a:r>
              <a:rPr lang="uk-UA" sz="1400" dirty="0"/>
              <a:t>Послуга соціального супроводження сімей складає в середньому 70% загального обсягу трудовитрат Центрів з надання послуг;</a:t>
            </a:r>
          </a:p>
          <a:p>
            <a:pPr algn="just">
              <a:buFontTx/>
              <a:buChar char="-"/>
            </a:pPr>
            <a:r>
              <a:rPr lang="uk-UA" sz="1400" dirty="0"/>
              <a:t>У 90% випадків сім’ї мають у своєму складі дітей;</a:t>
            </a:r>
          </a:p>
          <a:p>
            <a:pPr algn="just">
              <a:buFontTx/>
              <a:buChar char="-"/>
            </a:pPr>
            <a:r>
              <a:rPr lang="uk-UA" sz="1400" dirty="0"/>
              <a:t>85,6% фахівців вважає, що наявного фінансування не вистачає для того, щоб забезпечити соціальний стандарт надання послуги у повній мірі;</a:t>
            </a:r>
          </a:p>
          <a:p>
            <a:pPr algn="just">
              <a:buFontTx/>
              <a:buChar char="-"/>
            </a:pPr>
            <a:r>
              <a:rPr lang="uk-UA" sz="1400" dirty="0"/>
              <a:t>Лише у 12,1% випадків надання послуги повністю відповідає встановленому стандарту;</a:t>
            </a:r>
          </a:p>
          <a:p>
            <a:pPr algn="just">
              <a:buFontTx/>
              <a:buChar char="-"/>
            </a:pPr>
            <a:r>
              <a:rPr lang="uk-UA" sz="1400" dirty="0"/>
              <a:t>80% фахівців найбільш значимою проблемою вважає нестачу фінансового ресурсу, 48% зазначає існування проблеми нестачі персоналу, особливо – кваліфікованого; 15% вважає, що проект стандарту не відповідає реальним потребам споживачів;</a:t>
            </a:r>
          </a:p>
          <a:p>
            <a:pPr algn="just">
              <a:buFontTx/>
              <a:buChar char="-"/>
            </a:pPr>
            <a:r>
              <a:rPr lang="uk-UA" sz="1400" dirty="0"/>
              <a:t>Найбільшою мірою впливають на вартість послуг таки 2 чинника: складність ситуації у сім’ї та віддаленість місця проживання сім’ї від місця розташування Центру. </a:t>
            </a:r>
          </a:p>
          <a:p>
            <a:pPr>
              <a:buFontTx/>
              <a:buChar char="-"/>
            </a:pPr>
            <a:endParaRPr lang="ru-RU" sz="1600" dirty="0"/>
          </a:p>
        </p:txBody>
      </p:sp>
    </p:spTree>
    <p:extLst>
      <p:ext uri="{BB962C8B-B14F-4D97-AF65-F5344CB8AC3E}">
        <p14:creationId xmlns:p14="http://schemas.microsoft.com/office/powerpoint/2010/main" val="4616704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лавная">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96</TotalTime>
  <Words>542</Words>
  <Application>Microsoft Office PowerPoint</Application>
  <PresentationFormat>Экран (4:3)</PresentationFormat>
  <Paragraphs>43</Paragraphs>
  <Slides>4</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Главная</vt:lpstr>
      <vt:lpstr>Модернізація системи державних соціальних послуг (ідеологія)</vt:lpstr>
      <vt:lpstr>  ТЕХНІЧНЕ ЗАВДАННЯ на виконання проекту Розробка анкет, проведення анкетування регіональних учасників науково-комунікаційних заходів, їх експертно-аналітичне оброблення для забезпечення щоквартального моніторингу пілотованої моделі фінансування соціальних послуг, корегування методичного інструментарію, зокрема в частині пілотування  </vt:lpstr>
      <vt:lpstr>Розроблено анкети для опитування надавачів та споживачів соціальних послуг</vt:lpstr>
      <vt:lpstr>Попередні результати анкетування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Helen_Makarova</dc:creator>
  <cp:lastModifiedBy>User</cp:lastModifiedBy>
  <cp:revision>11</cp:revision>
  <dcterms:created xsi:type="dcterms:W3CDTF">2015-12-24T17:13:56Z</dcterms:created>
  <dcterms:modified xsi:type="dcterms:W3CDTF">2016-03-14T08:00:54Z</dcterms:modified>
</cp:coreProperties>
</file>