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4"/>
  </p:notesMasterIdLst>
  <p:handoutMasterIdLst>
    <p:handoutMasterId r:id="rId25"/>
  </p:handoutMasterIdLst>
  <p:sldIdLst>
    <p:sldId id="480" r:id="rId2"/>
    <p:sldId id="489" r:id="rId3"/>
    <p:sldId id="481" r:id="rId4"/>
    <p:sldId id="517" r:id="rId5"/>
    <p:sldId id="519" r:id="rId6"/>
    <p:sldId id="518" r:id="rId7"/>
    <p:sldId id="490" r:id="rId8"/>
    <p:sldId id="491" r:id="rId9"/>
    <p:sldId id="512" r:id="rId10"/>
    <p:sldId id="506" r:id="rId11"/>
    <p:sldId id="492" r:id="rId12"/>
    <p:sldId id="493" r:id="rId13"/>
    <p:sldId id="503" r:id="rId14"/>
    <p:sldId id="497" r:id="rId15"/>
    <p:sldId id="520" r:id="rId16"/>
    <p:sldId id="502" r:id="rId17"/>
    <p:sldId id="499" r:id="rId18"/>
    <p:sldId id="504" r:id="rId19"/>
    <p:sldId id="513" r:id="rId20"/>
    <p:sldId id="514" r:id="rId21"/>
    <p:sldId id="516" r:id="rId22"/>
    <p:sldId id="511" r:id="rId23"/>
  </p:sldIdLst>
  <p:sldSz cx="9144000" cy="6858000" type="screen4x3"/>
  <p:notesSz cx="6794500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00"/>
    <a:srgbClr val="0099CC"/>
    <a:srgbClr val="66FF66"/>
    <a:srgbClr val="669900"/>
    <a:srgbClr val="808000"/>
    <a:srgbClr val="993300"/>
    <a:srgbClr val="FFFFB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9" autoAdjust="0"/>
  </p:normalViewPr>
  <p:slideViewPr>
    <p:cSldViewPr snapToGrid="0">
      <p:cViewPr>
        <p:scale>
          <a:sx n="80" d="100"/>
          <a:sy n="80" d="100"/>
        </p:scale>
        <p:origin x="-216" y="-1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0A89964-1418-455B-A6F8-CF21B2C2F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21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4F637FC4-9507-4683-A417-465B45FFC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37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637FC4-9507-4683-A417-465B45FFC0E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E6348-D380-418A-9234-5D68A8DFF7F5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6212-5025-497A-A896-F40677784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874373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519E-AB8F-4283-9133-3612E661AB17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ED56D-1E1B-4B07-A7D1-3C89C35B9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76749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2F89-E103-4A17-8D1D-DA14F808B179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5C6-D605-4C4D-88F5-4B4D26424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18297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E5446-1734-4306-8D46-213A1CFA3EAD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8618-D197-442B-8742-26B5F40AD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894897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90604-450F-46A5-919B-901B83E7B779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7BDF3-8453-4568-AF70-F2908840F9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870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8F3E-4C69-4E85-A701-5E051F9B0674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9C788-FD09-4430-BD03-8C663F0DF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070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63B8E-A121-48FD-AF59-1F8FA9070186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0A88-0A75-46FD-A3B1-B7E4233F0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91225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C8775-6476-4B2F-86C6-E55F819A04BE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210C8-E33B-4DD9-AED6-7FEB9A3F6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18780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42064-F1D4-4D98-A9EF-8C739BA23713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46DF1-2508-43C6-A292-E6E44473B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733535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2F3F-EABD-4EB7-990A-F6756A91656A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62556-C235-4199-83D3-8647968A6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789646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4C4C-0B3D-4258-8153-3735683AB23F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48817-EC65-4670-B7BE-67B54C8F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15510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83F2C-D909-49AA-B129-D1163CB0832E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D65FF-B789-4C6E-A761-71436D595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00421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B4A45-8C29-4225-9C26-41277527F6C9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9CAC-DFED-46B9-8CB8-D78AA7F72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364421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0D810-C991-4118-A7F5-10F0DA84D4E4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1696E-7F56-4951-802E-F9D44ECD5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7848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1A65F34-5D86-4823-9D14-59FD4F14C833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6550CC1-CC27-4DC8-9841-1093B883C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21 w 2447"/>
                <a:gd name="T15" fmla="*/ 5 h 62"/>
                <a:gd name="T16" fmla="*/ 703 w 2447"/>
                <a:gd name="T17" fmla="*/ 29 h 62"/>
                <a:gd name="T18" fmla="*/ 796 w 2447"/>
                <a:gd name="T19" fmla="*/ 37 h 62"/>
                <a:gd name="T20" fmla="*/ 893 w 2447"/>
                <a:gd name="T21" fmla="*/ 8 h 62"/>
                <a:gd name="T22" fmla="*/ 955 w 2447"/>
                <a:gd name="T23" fmla="*/ 8 h 62"/>
                <a:gd name="T24" fmla="*/ 1037 w 2447"/>
                <a:gd name="T25" fmla="*/ 35 h 62"/>
                <a:gd name="T26" fmla="*/ 1134 w 2447"/>
                <a:gd name="T27" fmla="*/ 30 h 62"/>
                <a:gd name="T28" fmla="*/ 1228 w 2447"/>
                <a:gd name="T29" fmla="*/ 3 h 62"/>
                <a:gd name="T30" fmla="*/ 1271 w 2447"/>
                <a:gd name="T31" fmla="*/ 6 h 62"/>
                <a:gd name="T32" fmla="*/ 1352 w 2447"/>
                <a:gd name="T33" fmla="*/ 34 h 62"/>
                <a:gd name="T34" fmla="*/ 1449 w 2447"/>
                <a:gd name="T35" fmla="*/ 30 h 62"/>
                <a:gd name="T36" fmla="*/ 1542 w 2447"/>
                <a:gd name="T37" fmla="*/ 3 h 62"/>
                <a:gd name="T38" fmla="*/ 1621 w 2447"/>
                <a:gd name="T39" fmla="*/ 19 h 62"/>
                <a:gd name="T40" fmla="*/ 1708 w 2447"/>
                <a:gd name="T41" fmla="*/ 38 h 62"/>
                <a:gd name="T42" fmla="*/ 1807 w 2447"/>
                <a:gd name="T43" fmla="*/ 15 h 62"/>
                <a:gd name="T44" fmla="*/ 1851 w 2447"/>
                <a:gd name="T45" fmla="*/ 1 h 62"/>
                <a:gd name="T46" fmla="*/ 1934 w 2447"/>
                <a:gd name="T47" fmla="*/ 24 h 62"/>
                <a:gd name="T48" fmla="*/ 2024 w 2447"/>
                <a:gd name="T49" fmla="*/ 35 h 62"/>
                <a:gd name="T50" fmla="*/ 2119 w 2447"/>
                <a:gd name="T51" fmla="*/ 9 h 62"/>
                <a:gd name="T52" fmla="*/ 2199 w 2447"/>
                <a:gd name="T53" fmla="*/ 6 h 62"/>
                <a:gd name="T54" fmla="*/ 2280 w 2447"/>
                <a:gd name="T55" fmla="*/ 33 h 62"/>
                <a:gd name="T56" fmla="*/ 2386 w 2447"/>
                <a:gd name="T57" fmla="*/ 23 h 62"/>
                <a:gd name="T58" fmla="*/ 2374 w 2447"/>
                <a:gd name="T59" fmla="*/ 45 h 62"/>
                <a:gd name="T60" fmla="*/ 2271 w 2447"/>
                <a:gd name="T61" fmla="*/ 50 h 62"/>
                <a:gd name="T62" fmla="*/ 2190 w 2447"/>
                <a:gd name="T63" fmla="*/ 22 h 62"/>
                <a:gd name="T64" fmla="*/ 2109 w 2447"/>
                <a:gd name="T65" fmla="*/ 31 h 62"/>
                <a:gd name="T66" fmla="*/ 2013 w 2447"/>
                <a:gd name="T67" fmla="*/ 55 h 62"/>
                <a:gd name="T68" fmla="*/ 1925 w 2447"/>
                <a:gd name="T69" fmla="*/ 39 h 62"/>
                <a:gd name="T70" fmla="*/ 1844 w 2447"/>
                <a:gd name="T71" fmla="*/ 20 h 62"/>
                <a:gd name="T72" fmla="*/ 1775 w 2447"/>
                <a:gd name="T73" fmla="*/ 45 h 62"/>
                <a:gd name="T74" fmla="*/ 1677 w 2447"/>
                <a:gd name="T75" fmla="*/ 54 h 62"/>
                <a:gd name="T76" fmla="*/ 1595 w 2447"/>
                <a:gd name="T77" fmla="*/ 27 h 62"/>
                <a:gd name="T78" fmla="*/ 1514 w 2447"/>
                <a:gd name="T79" fmla="*/ 30 h 62"/>
                <a:gd name="T80" fmla="*/ 1416 w 2447"/>
                <a:gd name="T81" fmla="*/ 56 h 62"/>
                <a:gd name="T82" fmla="*/ 1325 w 2447"/>
                <a:gd name="T83" fmla="*/ 45 h 62"/>
                <a:gd name="T84" fmla="*/ 1244 w 2447"/>
                <a:gd name="T85" fmla="*/ 21 h 62"/>
                <a:gd name="T86" fmla="*/ 1198 w 2447"/>
                <a:gd name="T87" fmla="*/ 29 h 62"/>
                <a:gd name="T88" fmla="*/ 1100 w 2447"/>
                <a:gd name="T89" fmla="*/ 57 h 62"/>
                <a:gd name="T90" fmla="*/ 1009 w 2447"/>
                <a:gd name="T91" fmla="*/ 44 h 62"/>
                <a:gd name="T92" fmla="*/ 926 w 2447"/>
                <a:gd name="T93" fmla="*/ 22 h 62"/>
                <a:gd name="T94" fmla="*/ 841 w 2447"/>
                <a:gd name="T95" fmla="*/ 44 h 62"/>
                <a:gd name="T96" fmla="*/ 741 w 2447"/>
                <a:gd name="T97" fmla="*/ 58 h 62"/>
                <a:gd name="T98" fmla="*/ 658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40 w 2447"/>
                <a:gd name="T15" fmla="*/ 7 h 62"/>
                <a:gd name="T16" fmla="*/ 722 w 2447"/>
                <a:gd name="T17" fmla="*/ 35 h 62"/>
                <a:gd name="T18" fmla="*/ 819 w 2447"/>
                <a:gd name="T19" fmla="*/ 31 h 62"/>
                <a:gd name="T20" fmla="*/ 911 w 2447"/>
                <a:gd name="T21" fmla="*/ 4 h 62"/>
                <a:gd name="T22" fmla="*/ 991 w 2447"/>
                <a:gd name="T23" fmla="*/ 19 h 62"/>
                <a:gd name="T24" fmla="*/ 1077 w 2447"/>
                <a:gd name="T25" fmla="*/ 40 h 62"/>
                <a:gd name="T26" fmla="*/ 1179 w 2447"/>
                <a:gd name="T27" fmla="*/ 16 h 62"/>
                <a:gd name="T28" fmla="*/ 1243 w 2447"/>
                <a:gd name="T29" fmla="*/ 2 h 62"/>
                <a:gd name="T30" fmla="*/ 1324 w 2447"/>
                <a:gd name="T31" fmla="*/ 25 h 62"/>
                <a:gd name="T32" fmla="*/ 1416 w 2447"/>
                <a:gd name="T33" fmla="*/ 38 h 62"/>
                <a:gd name="T34" fmla="*/ 1515 w 2447"/>
                <a:gd name="T35" fmla="*/ 10 h 62"/>
                <a:gd name="T36" fmla="*/ 1595 w 2447"/>
                <a:gd name="T37" fmla="*/ 9 h 62"/>
                <a:gd name="T38" fmla="*/ 1677 w 2447"/>
                <a:gd name="T39" fmla="*/ 35 h 62"/>
                <a:gd name="T40" fmla="*/ 1775 w 2447"/>
                <a:gd name="T41" fmla="*/ 26 h 62"/>
                <a:gd name="T42" fmla="*/ 1845 w 2447"/>
                <a:gd name="T43" fmla="*/ 1 h 62"/>
                <a:gd name="T44" fmla="*/ 1925 w 2447"/>
                <a:gd name="T45" fmla="*/ 20 h 62"/>
                <a:gd name="T46" fmla="*/ 2013 w 2447"/>
                <a:gd name="T47" fmla="*/ 37 h 62"/>
                <a:gd name="T48" fmla="*/ 2110 w 2447"/>
                <a:gd name="T49" fmla="*/ 12 h 62"/>
                <a:gd name="T50" fmla="*/ 2190 w 2447"/>
                <a:gd name="T51" fmla="*/ 3 h 62"/>
                <a:gd name="T52" fmla="*/ 2272 w 2447"/>
                <a:gd name="T53" fmla="*/ 31 h 62"/>
                <a:gd name="T54" fmla="*/ 2374 w 2447"/>
                <a:gd name="T55" fmla="*/ 26 h 62"/>
                <a:gd name="T56" fmla="*/ 2386 w 2447"/>
                <a:gd name="T57" fmla="*/ 42 h 62"/>
                <a:gd name="T58" fmla="*/ 2281 w 2447"/>
                <a:gd name="T59" fmla="*/ 52 h 62"/>
                <a:gd name="T60" fmla="*/ 2199 w 2447"/>
                <a:gd name="T61" fmla="*/ 25 h 62"/>
                <a:gd name="T62" fmla="*/ 2120 w 2447"/>
                <a:gd name="T63" fmla="*/ 28 h 62"/>
                <a:gd name="T64" fmla="*/ 2024 w 2447"/>
                <a:gd name="T65" fmla="*/ 54 h 62"/>
                <a:gd name="T66" fmla="*/ 1934 w 2447"/>
                <a:gd name="T67" fmla="*/ 42 h 62"/>
                <a:gd name="T68" fmla="*/ 1852 w 2447"/>
                <a:gd name="T69" fmla="*/ 20 h 62"/>
                <a:gd name="T70" fmla="*/ 1786 w 2447"/>
                <a:gd name="T71" fmla="*/ 41 h 62"/>
                <a:gd name="T72" fmla="*/ 1687 w 2447"/>
                <a:gd name="T73" fmla="*/ 56 h 62"/>
                <a:gd name="T74" fmla="*/ 1604 w 2447"/>
                <a:gd name="T75" fmla="*/ 29 h 62"/>
                <a:gd name="T76" fmla="*/ 1524 w 2447"/>
                <a:gd name="T77" fmla="*/ 27 h 62"/>
                <a:gd name="T78" fmla="*/ 1427 w 2447"/>
                <a:gd name="T79" fmla="*/ 55 h 62"/>
                <a:gd name="T80" fmla="*/ 1334 w 2447"/>
                <a:gd name="T81" fmla="*/ 48 h 62"/>
                <a:gd name="T82" fmla="*/ 1253 w 2447"/>
                <a:gd name="T83" fmla="*/ 23 h 62"/>
                <a:gd name="T84" fmla="*/ 1208 w 2447"/>
                <a:gd name="T85" fmla="*/ 27 h 62"/>
                <a:gd name="T86" fmla="*/ 1111 w 2447"/>
                <a:gd name="T87" fmla="*/ 55 h 62"/>
                <a:gd name="T88" fmla="*/ 1018 w 2447"/>
                <a:gd name="T89" fmla="*/ 47 h 62"/>
                <a:gd name="T90" fmla="*/ 936 w 2447"/>
                <a:gd name="T91" fmla="*/ 23 h 62"/>
                <a:gd name="T92" fmla="*/ 853 w 2447"/>
                <a:gd name="T93" fmla="*/ 41 h 62"/>
                <a:gd name="T94" fmla="*/ 752 w 2447"/>
                <a:gd name="T95" fmla="*/ 59 h 62"/>
                <a:gd name="T96" fmla="*/ 668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6 w 2447"/>
                <a:gd name="T15" fmla="*/ 27 h 61"/>
                <a:gd name="T16" fmla="*/ 758 w 2447"/>
                <a:gd name="T17" fmla="*/ 54 h 61"/>
                <a:gd name="T18" fmla="*/ 855 w 2447"/>
                <a:gd name="T19" fmla="*/ 50 h 61"/>
                <a:gd name="T20" fmla="*/ 947 w 2447"/>
                <a:gd name="T21" fmla="*/ 24 h 61"/>
                <a:gd name="T22" fmla="*/ 1026 w 2447"/>
                <a:gd name="T23" fmla="*/ 38 h 61"/>
                <a:gd name="T24" fmla="*/ 1113 w 2447"/>
                <a:gd name="T25" fmla="*/ 58 h 61"/>
                <a:gd name="T26" fmla="*/ 1213 w 2447"/>
                <a:gd name="T27" fmla="*/ 35 h 61"/>
                <a:gd name="T28" fmla="*/ 1278 w 2447"/>
                <a:gd name="T29" fmla="*/ 22 h 61"/>
                <a:gd name="T30" fmla="*/ 1344 w 2447"/>
                <a:gd name="T31" fmla="*/ 38 h 61"/>
                <a:gd name="T32" fmla="*/ 1429 w 2447"/>
                <a:gd name="T33" fmla="*/ 58 h 61"/>
                <a:gd name="T34" fmla="*/ 1530 w 2447"/>
                <a:gd name="T35" fmla="*/ 35 h 61"/>
                <a:gd name="T36" fmla="*/ 1612 w 2447"/>
                <a:gd name="T37" fmla="*/ 24 h 61"/>
                <a:gd name="T38" fmla="*/ 1694 w 2447"/>
                <a:gd name="T39" fmla="*/ 49 h 61"/>
                <a:gd name="T40" fmla="*/ 1788 w 2447"/>
                <a:gd name="T41" fmla="*/ 51 h 61"/>
                <a:gd name="T42" fmla="*/ 1900 w 2447"/>
                <a:gd name="T43" fmla="*/ 23 h 61"/>
                <a:gd name="T44" fmla="*/ 1979 w 2447"/>
                <a:gd name="T45" fmla="*/ 32 h 61"/>
                <a:gd name="T46" fmla="*/ 2063 w 2447"/>
                <a:gd name="T47" fmla="*/ 55 h 61"/>
                <a:gd name="T48" fmla="*/ 2161 w 2447"/>
                <a:gd name="T49" fmla="*/ 38 h 61"/>
                <a:gd name="T50" fmla="*/ 2243 w 2447"/>
                <a:gd name="T51" fmla="*/ 19 h 61"/>
                <a:gd name="T52" fmla="*/ 2324 w 2447"/>
                <a:gd name="T53" fmla="*/ 44 h 61"/>
                <a:gd name="T54" fmla="*/ 2421 w 2447"/>
                <a:gd name="T55" fmla="*/ 51 h 61"/>
                <a:gd name="T56" fmla="*/ 2481 w 2447"/>
                <a:gd name="T57" fmla="*/ 16 h 61"/>
                <a:gd name="T58" fmla="*/ 2373 w 2447"/>
                <a:gd name="T59" fmla="*/ 37 h 61"/>
                <a:gd name="T60" fmla="*/ 2288 w 2447"/>
                <a:gd name="T61" fmla="*/ 12 h 61"/>
                <a:gd name="T62" fmla="*/ 2210 w 2447"/>
                <a:gd name="T63" fmla="*/ 3 h 61"/>
                <a:gd name="T64" fmla="*/ 2118 w 2447"/>
                <a:gd name="T65" fmla="*/ 31 h 61"/>
                <a:gd name="T66" fmla="*/ 2024 w 2447"/>
                <a:gd name="T67" fmla="*/ 29 h 61"/>
                <a:gd name="T68" fmla="*/ 1942 w 2447"/>
                <a:gd name="T69" fmla="*/ 3 h 61"/>
                <a:gd name="T70" fmla="*/ 1852 w 2447"/>
                <a:gd name="T71" fmla="*/ 16 h 61"/>
                <a:gd name="T72" fmla="*/ 1744 w 2447"/>
                <a:gd name="T73" fmla="*/ 39 h 61"/>
                <a:gd name="T74" fmla="*/ 1658 w 2447"/>
                <a:gd name="T75" fmla="*/ 17 h 61"/>
                <a:gd name="T76" fmla="*/ 1578 w 2447"/>
                <a:gd name="T77" fmla="*/ 4 h 61"/>
                <a:gd name="T78" fmla="*/ 1485 w 2447"/>
                <a:gd name="T79" fmla="*/ 31 h 61"/>
                <a:gd name="T80" fmla="*/ 1388 w 2447"/>
                <a:gd name="T81" fmla="*/ 33 h 61"/>
                <a:gd name="T82" fmla="*/ 1307 w 2447"/>
                <a:gd name="T83" fmla="*/ 6 h 61"/>
                <a:gd name="T84" fmla="*/ 1260 w 2447"/>
                <a:gd name="T85" fmla="*/ 4 h 61"/>
                <a:gd name="T86" fmla="*/ 1169 w 2447"/>
                <a:gd name="T87" fmla="*/ 31 h 61"/>
                <a:gd name="T88" fmla="*/ 1073 w 2447"/>
                <a:gd name="T89" fmla="*/ 35 h 61"/>
                <a:gd name="T90" fmla="*/ 990 w 2447"/>
                <a:gd name="T91" fmla="*/ 7 h 61"/>
                <a:gd name="T92" fmla="*/ 909 w 2447"/>
                <a:gd name="T93" fmla="*/ 15 h 61"/>
                <a:gd name="T94" fmla="*/ 809 w 2447"/>
                <a:gd name="T95" fmla="*/ 40 h 61"/>
                <a:gd name="T96" fmla="*/ 721 w 2447"/>
                <a:gd name="T97" fmla="*/ 23 h 61"/>
                <a:gd name="T98" fmla="*/ 641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781550"/>
            <a:ext cx="7192963" cy="1263650"/>
          </a:xfrm>
        </p:spPr>
        <p:txBody>
          <a:bodyPr/>
          <a:lstStyle/>
          <a:p>
            <a:pPr algn="r" eaLnBrk="1" hangingPunct="1">
              <a:defRPr/>
            </a:pP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Лібанова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Е.М</a:t>
            </a:r>
            <a:r>
              <a:rPr lang="uk-UA" sz="1600" i="1" smtClean="0">
                <a:solidFill>
                  <a:srgbClr val="0070C0"/>
                </a:solidFill>
                <a:ea typeface="ＭＳ Ｐゴシック" charset="-128"/>
              </a:rPr>
              <a:t>., академік 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НАН України</a:t>
            </a:r>
          </a:p>
          <a:p>
            <a:pPr algn="r" eaLnBrk="1" hangingPunct="1">
              <a:defRPr/>
            </a:pPr>
            <a:r>
              <a:rPr lang="ru-RU" sz="1600" i="1" dirty="0" smtClean="0">
                <a:solidFill>
                  <a:srgbClr val="0070C0"/>
                </a:solidFill>
                <a:ea typeface="ＭＳ Ｐゴシック" charset="-128"/>
              </a:rPr>
              <a:t>д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ир-р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Інституту демографії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та соціальних досліджень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імені М.В.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Птухи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НАН України</a:t>
            </a:r>
            <a:endParaRPr lang="ru-RU" sz="1600" i="1" dirty="0" smtClean="0">
              <a:solidFill>
                <a:srgbClr val="0070C0"/>
              </a:solidFill>
              <a:ea typeface="ＭＳ Ｐゴシック" charset="-128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uk-UA" sz="2000" i="1" dirty="0" smtClean="0">
                <a:solidFill>
                  <a:srgbClr val="0070C0"/>
                </a:solidFill>
              </a:rPr>
              <a:t>ВИМУШЕНЕ ПЕРЕСЕЛЕННЯ З ДОНБАСУ:</a:t>
            </a:r>
            <a:br>
              <a:rPr lang="uk-UA" sz="2000" i="1" dirty="0" smtClean="0">
                <a:solidFill>
                  <a:srgbClr val="0070C0"/>
                </a:solidFill>
              </a:rPr>
            </a:br>
            <a:r>
              <a:rPr lang="uk-UA" sz="2000" i="1" dirty="0" smtClean="0">
                <a:solidFill>
                  <a:srgbClr val="0070C0"/>
                </a:solidFill>
              </a:rPr>
              <a:t>МАСШТАБИ ТА ВИКЛИКИ ДЛЯ УКРАЇНИ</a:t>
            </a:r>
            <a:endParaRPr lang="ru-RU" sz="2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657224"/>
            <a:ext cx="6667500" cy="760413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Психологічні загрози: довготривалість і складність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Постійний стрес, </a:t>
            </a:r>
            <a:r>
              <a:rPr lang="uk-UA" sz="2000" dirty="0"/>
              <a:t>інформаційний </a:t>
            </a:r>
            <a:r>
              <a:rPr lang="uk-UA" sz="2000" dirty="0" smtClean="0"/>
              <a:t>дисонанс, перебільшення значення матеріальних втрат у житті, втрата інстинкту самозбереження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Учасники бойових дій – загроза втраченого покоління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Діти війни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Поширення українофобських настроїв на сході, зокрема несприйняття центральної влади місцевим населенням АТО (головним </a:t>
            </a:r>
            <a:r>
              <a:rPr lang="uk-UA" sz="2000" dirty="0"/>
              <a:t>чином, Донеччини)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Укорінення тези схід </a:t>
            </a:r>
            <a:r>
              <a:rPr lang="uk-UA" sz="2000" dirty="0" smtClean="0">
                <a:latin typeface="Arial"/>
                <a:cs typeface="Arial"/>
              </a:rPr>
              <a:t>≠ </a:t>
            </a:r>
            <a:r>
              <a:rPr lang="uk-UA" sz="2000" dirty="0" smtClean="0"/>
              <a:t>захід, формування впевненості в тому, що населення центральних областей некритично сприймає настанови жителів заходу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79048207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2674"/>
            <a:ext cx="8229600" cy="1762125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Що робити</a:t>
            </a:r>
            <a:r>
              <a:rPr lang="uk-UA" sz="2800" dirty="0" smtClean="0">
                <a:solidFill>
                  <a:srgbClr val="0070C0"/>
                </a:solidFill>
              </a:rPr>
              <a:t/>
            </a:r>
            <a:br>
              <a:rPr lang="uk-UA" sz="2800" dirty="0" smtClean="0">
                <a:solidFill>
                  <a:srgbClr val="0070C0"/>
                </a:solidFill>
              </a:rPr>
            </a:br>
            <a:r>
              <a:rPr lang="uk-UA" sz="2800" dirty="0">
                <a:solidFill>
                  <a:srgbClr val="0070C0"/>
                </a:solidFill>
              </a:rPr>
              <a:t/>
            </a:r>
            <a:br>
              <a:rPr lang="uk-UA" sz="2800" dirty="0">
                <a:solidFill>
                  <a:srgbClr val="0070C0"/>
                </a:solidFill>
              </a:rPr>
            </a:br>
            <a:r>
              <a:rPr lang="en-US" sz="2400" i="1" dirty="0">
                <a:solidFill>
                  <a:srgbClr val="0070C0"/>
                </a:solidFill>
              </a:rPr>
              <a:t>Human development for development by development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40016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723900"/>
            <a:ext cx="7391400" cy="495300"/>
          </a:xfrm>
        </p:spPr>
        <p:txBody>
          <a:bodyPr/>
          <a:lstStyle/>
          <a:p>
            <a:r>
              <a:rPr lang="uk-UA" sz="2000" dirty="0">
                <a:solidFill>
                  <a:srgbClr val="0070C0"/>
                </a:solidFill>
              </a:rPr>
              <a:t>Інформаційне </a:t>
            </a:r>
            <a:r>
              <a:rPr lang="uk-UA" sz="2000" dirty="0" smtClean="0">
                <a:solidFill>
                  <a:srgbClr val="0070C0"/>
                </a:solidFill>
              </a:rPr>
              <a:t>забезпечення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520041"/>
            <a:ext cx="9058275" cy="4606121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Нема достовірної інформації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Комплексне обстеження вимушених переселенців </a:t>
            </a:r>
            <a:r>
              <a:rPr lang="uk-UA" sz="1800" dirty="0" smtClean="0">
                <a:latin typeface="Arial"/>
                <a:cs typeface="Arial"/>
              </a:rPr>
              <a:t>→ </a:t>
            </a:r>
            <a:r>
              <a:rPr lang="uk-UA" sz="1800" dirty="0" smtClean="0"/>
              <a:t>оцінка їх чисельності та складу, визначення намірів (не варто орієнтуватися виключно на реєстр)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Плани реконструкції Донбасу мають узгоджуватись із намірами вимушених переселенців щодо повернення/неповернення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Значна частина (принаймні 250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) адаптовані до нових умов і не збираються повертатися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Причини – від суто економічних до суто ідеологічних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Донбас втратив вельми тонкий прошарок середнього класу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Більшість (400-450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) планують повернутися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Скільки (в тисячах)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Яка освіта та кваліфікація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Де працюватимуть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74615656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475" y="695324"/>
            <a:ext cx="6772276" cy="1371601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Інституціональне забезпечення – багато вже зроблено, навіть порівняно із потребами минулого літа, але системності поки що бракує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42557"/>
            <a:ext cx="8229600" cy="40836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Центр координації 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Спеціальні муніципальні комісії (державні органи + волонтерські організації + </a:t>
            </a:r>
            <a:r>
              <a:rPr lang="uk-UA" sz="1800" dirty="0" err="1" smtClean="0"/>
              <a:t>організації</a:t>
            </a:r>
            <a:r>
              <a:rPr lang="uk-UA" sz="1800" dirty="0" smtClean="0"/>
              <a:t> переселенців)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Переселенці </a:t>
            </a:r>
            <a:r>
              <a:rPr lang="uk-UA" sz="1800" dirty="0" smtClean="0">
                <a:latin typeface="Arial"/>
                <a:cs typeface="Arial"/>
              </a:rPr>
              <a:t>≠ </a:t>
            </a:r>
            <a:r>
              <a:rPr lang="uk-UA" sz="1800" dirty="0" smtClean="0"/>
              <a:t>не утриманці (працездатні мають залучатися до роботи, як традиційної, так і пов’язаної із облаштуванням життя переселенців)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Спеціальні муніципальні фонди (кошти </a:t>
            </a:r>
            <a:r>
              <a:rPr lang="uk-UA" sz="1800" dirty="0"/>
              <a:t>місцевих </a:t>
            </a:r>
            <a:r>
              <a:rPr lang="uk-UA" sz="1800" dirty="0" smtClean="0"/>
              <a:t>бюджетів + </a:t>
            </a:r>
            <a:r>
              <a:rPr lang="uk-UA" sz="1800" dirty="0"/>
              <a:t>благодійні внески </a:t>
            </a:r>
            <a:r>
              <a:rPr lang="uk-UA" sz="1800" dirty="0" smtClean="0"/>
              <a:t>+ </a:t>
            </a:r>
            <a:r>
              <a:rPr lang="uk-UA" sz="1800" dirty="0"/>
              <a:t>кошти міжнародних </a:t>
            </a:r>
            <a:r>
              <a:rPr lang="uk-UA" sz="1800" dirty="0" smtClean="0"/>
              <a:t>організацій) </a:t>
            </a:r>
            <a:r>
              <a:rPr lang="uk-UA" sz="1800" dirty="0"/>
              <a:t>під управлінням </a:t>
            </a:r>
            <a:r>
              <a:rPr lang="uk-UA" sz="1800" dirty="0" smtClean="0"/>
              <a:t>ОМС </a:t>
            </a:r>
            <a:r>
              <a:rPr lang="uk-UA" sz="1800" dirty="0"/>
              <a:t>за стандартами міжнародних фондів та підзвітністю громадянському </a:t>
            </a:r>
            <a:r>
              <a:rPr lang="uk-UA" sz="1800" dirty="0" smtClean="0"/>
              <a:t>суспільству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Тимчасові соціальні служби (волонтери + переселенці) для супроводу тих, хто на нього потребує (медичний, психологічний, документальний, організаційний тощо) із офіційним статусом та необхідними коштами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457282296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270661"/>
            <a:ext cx="8882741" cy="48555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Забезпечення мінімально прийнятних умов життя, включаючи фінансову підтримку</a:t>
            </a:r>
          </a:p>
          <a:p>
            <a:pPr marL="457200" lvl="1" indent="0">
              <a:buNone/>
            </a:pPr>
            <a:r>
              <a:rPr lang="uk-UA" sz="2000" i="1" dirty="0" smtClean="0"/>
              <a:t>	</a:t>
            </a:r>
            <a:r>
              <a:rPr lang="uk-UA" sz="2000" i="1" dirty="0" err="1" smtClean="0"/>
              <a:t>Мінсоцпол</a:t>
            </a:r>
            <a:r>
              <a:rPr lang="uk-UA" sz="2000" i="1" dirty="0" smtClean="0"/>
              <a:t> не володіє інформацією про те, скільки пенсіонерів 	реально виїхали із зони бойових дій, а скільки після 	перереєстрації повернулися 	назад; за документами пенсії 	переоформили оформили 900 тис осіб з 1,2 млн., які 	залишалися в зоні АТО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Професійна підготовка та перепідготовка робочої  сили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Широка участь у громадських роботах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Залучення переселенців – передусім тих, хто має відповідний досвід – до створення малих підприємств; надання певних преференцій (?!)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Залучення переселенців до роботи по облаштуванню життя самих же переселенців на засадах волонтерської та/або оплачуваної зайнятості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Спрощення процедур відкриття закладів надання соціальних послуг, передусім для переселенців, самими переселенцями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sz="1800" dirty="0"/>
          </a:p>
          <a:p>
            <a:pPr>
              <a:buFont typeface="Wingdings" panose="05000000000000000000" pitchFamily="2" charset="2"/>
              <a:buChar char="Ø"/>
            </a:pPr>
            <a:endParaRPr lang="uk-UA" sz="1800" dirty="0"/>
          </a:p>
          <a:p>
            <a:pPr marL="457200" lvl="1" indent="0">
              <a:buNone/>
            </a:pPr>
            <a:r>
              <a:rPr lang="uk-UA" sz="1800" dirty="0" smtClean="0"/>
              <a:t>		</a:t>
            </a:r>
            <a:r>
              <a:rPr lang="en-US" sz="1400" dirty="0" smtClean="0"/>
              <a:t>		</a:t>
            </a:r>
            <a:endParaRPr lang="uk-UA" sz="1800" i="1" dirty="0" smtClean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88769"/>
            <a:ext cx="8229600" cy="463138"/>
          </a:xfrm>
        </p:spPr>
        <p:txBody>
          <a:bodyPr/>
          <a:lstStyle/>
          <a:p>
            <a:r>
              <a:rPr lang="uk-UA" sz="2000" dirty="0">
                <a:solidFill>
                  <a:srgbClr val="0070C0"/>
                </a:solidFill>
              </a:rPr>
              <a:t>Першочергові напрями </a:t>
            </a:r>
            <a:r>
              <a:rPr lang="uk-UA" sz="2000" dirty="0" smtClean="0">
                <a:solidFill>
                  <a:srgbClr val="0070C0"/>
                </a:solidFill>
              </a:rPr>
              <a:t>дій – 1 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2927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531917"/>
            <a:ext cx="8882741" cy="45942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Формування «захисного паску» по периметру території Донецької та Луганської областей, що потерпає від агресії</a:t>
            </a:r>
          </a:p>
          <a:p>
            <a:pPr marL="0" indent="0">
              <a:buNone/>
            </a:pPr>
            <a:r>
              <a:rPr lang="uk-UA" sz="2000" dirty="0"/>
              <a:t>	</a:t>
            </a:r>
            <a:r>
              <a:rPr lang="uk-UA" sz="2000" i="1" dirty="0" smtClean="0"/>
              <a:t>Пункти медичної та соціальної допомоги, юридичного 	супроводу, надання санітарно-гігієнічних послуг, харчування 	тощо</a:t>
            </a:r>
            <a:endParaRPr lang="uk-UA" sz="2000" dirty="0" smtClean="0"/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У перспективі треба вирішувати питання компенсації втраченого майна:</a:t>
            </a:r>
            <a:r>
              <a:rPr lang="uk-UA" sz="2000" dirty="0" smtClean="0">
                <a:solidFill>
                  <a:srgbClr val="0070C0"/>
                </a:solidFill>
              </a:rPr>
              <a:t> </a:t>
            </a:r>
            <a:r>
              <a:rPr lang="uk-UA" sz="2000" dirty="0"/>
              <a:t>відповідність принципам соціальної справедливості та економічним </a:t>
            </a:r>
            <a:r>
              <a:rPr lang="uk-UA" sz="2000" dirty="0" smtClean="0"/>
              <a:t>можливостям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Коригування </a:t>
            </a:r>
            <a:r>
              <a:rPr lang="uk-UA" sz="2000" dirty="0"/>
              <a:t>житлової політики України (перенесення акцентів із забезпечення всіх власним житлом на надання всім бажаючим можливостей орендувати житло / користуватися тимчасовим житлом)</a:t>
            </a:r>
          </a:p>
          <a:p>
            <a:pPr marL="0" indent="0">
              <a:buNone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Розвиток </a:t>
            </a:r>
            <a:r>
              <a:rPr lang="uk-UA" sz="2000" dirty="0"/>
              <a:t>житла, що не підлягає приватизації – соціального (комунального), тимчасового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endParaRPr lang="uk-UA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sz="1800" dirty="0"/>
          </a:p>
          <a:p>
            <a:pPr>
              <a:buFont typeface="Wingdings" panose="05000000000000000000" pitchFamily="2" charset="2"/>
              <a:buChar char="Ø"/>
            </a:pPr>
            <a:endParaRPr lang="uk-UA" sz="1800" dirty="0"/>
          </a:p>
          <a:p>
            <a:pPr marL="457200" lvl="1" indent="0">
              <a:buNone/>
            </a:pPr>
            <a:r>
              <a:rPr lang="uk-UA" sz="1800" dirty="0" smtClean="0"/>
              <a:t>		</a:t>
            </a:r>
            <a:r>
              <a:rPr lang="en-US" sz="1400" dirty="0" smtClean="0"/>
              <a:t>		</a:t>
            </a:r>
            <a:endParaRPr lang="uk-UA" sz="1800" i="1" dirty="0" smtClean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88769"/>
            <a:ext cx="8229600" cy="463138"/>
          </a:xfrm>
        </p:spPr>
        <p:txBody>
          <a:bodyPr/>
          <a:lstStyle/>
          <a:p>
            <a:r>
              <a:rPr lang="uk-UA" sz="2000" dirty="0">
                <a:solidFill>
                  <a:srgbClr val="0070C0"/>
                </a:solidFill>
              </a:rPr>
              <a:t>Першочергові напрями </a:t>
            </a:r>
            <a:r>
              <a:rPr lang="uk-UA" sz="2000" dirty="0" smtClean="0">
                <a:solidFill>
                  <a:srgbClr val="0070C0"/>
                </a:solidFill>
              </a:rPr>
              <a:t>дій – 2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92408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50" y="819150"/>
            <a:ext cx="6927520" cy="1228725"/>
          </a:xfrm>
        </p:spPr>
        <p:txBody>
          <a:bodyPr/>
          <a:lstStyle/>
          <a:p>
            <a:pPr algn="l"/>
            <a:r>
              <a:rPr lang="uk-UA" sz="1800" dirty="0" smtClean="0">
                <a:solidFill>
                  <a:srgbClr val="0070C0"/>
                </a:solidFill>
              </a:rPr>
              <a:t>Необхідні 2 різних програми розселення і працевлаштування: для тих, хто не планує повертатися на Донбас, і для тих, хто цього прагне</a:t>
            </a:r>
            <a:br>
              <a:rPr lang="uk-UA" sz="1800" dirty="0" smtClean="0">
                <a:solidFill>
                  <a:srgbClr val="0070C0"/>
                </a:solidFill>
              </a:rPr>
            </a:br>
            <a:r>
              <a:rPr lang="uk-UA" sz="1800" dirty="0" smtClean="0">
                <a:solidFill>
                  <a:srgbClr val="0070C0"/>
                </a:solidFill>
              </a:rPr>
              <a:t>В будь-якому випадку йдеться не про тижні </a:t>
            </a:r>
            <a:endParaRPr lang="ru-RU" sz="1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4038600" cy="4152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Інвентаризація можливостей прийняття на постійне/довготривале проживання переселенців за окремими районами та поселеннями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Переселення з місць тимчасового розміщення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Побудова житла для цільових професійних груп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Професійна підготовка/перепідготовка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Працевлаштування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125683"/>
            <a:ext cx="4038600" cy="4000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Відновлення військових городків </a:t>
            </a:r>
            <a:r>
              <a:rPr lang="uk-UA" sz="1800" dirty="0" smtClean="0"/>
              <a:t>як осередків тимчасового проживання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Використання житлового фонду монофункціональних міст (на умовах комунальної оренди у приватних власників житла)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Пристосування існуючих місць компактного проживання до умов осінньо-зимового періоду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Будування модульних містечок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Тимчасова (але не короткочасна) зайнятість – громадські роботи, облаштування власного побуту</a:t>
            </a:r>
            <a:endParaRPr lang="uk-UA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543307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524" y="895350"/>
            <a:ext cx="6667501" cy="1114424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Запобігання напрузі між переселенцями та постійним населенням регіонів їх тимчасового розташування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81225"/>
            <a:ext cx="8229600" cy="3944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Роз'яснювальна робота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ЗМІ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СМ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місцях скупчення населення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Максимальне залучення переселенців до суспільного життя територій їх тимчасового перебування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Запобігання сприйняттю переселенців виключно як осіб, налаштованих на сепаратизм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Робота з переселенцями, сприяння формуванню відповідних структур громадянського суспільства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62618860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1047749"/>
            <a:ext cx="6724650" cy="1152525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Переселенці до РФ: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принаймні </a:t>
            </a:r>
            <a:r>
              <a:rPr lang="uk-UA" sz="2000" dirty="0">
                <a:solidFill>
                  <a:srgbClr val="0070C0"/>
                </a:solidFill>
              </a:rPr>
              <a:t>до відмови від українського громадянства їх слід сприймати як співвітчизників</a:t>
            </a:r>
            <a:r>
              <a:rPr lang="uk-UA" sz="2400" dirty="0">
                <a:solidFill>
                  <a:srgbClr val="0099CC"/>
                </a:solidFill>
              </a:rPr>
              <a:t/>
            </a:r>
            <a:br>
              <a:rPr lang="uk-UA" sz="2400" dirty="0">
                <a:solidFill>
                  <a:srgbClr val="0099CC"/>
                </a:solidFill>
              </a:rPr>
            </a:br>
            <a:endParaRPr lang="ru-RU" sz="2400" dirty="0">
              <a:solidFill>
                <a:srgbClr val="0099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024" y="2562225"/>
            <a:ext cx="7048501" cy="3563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Забезпечення спілкування з представниками української держави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Доступність інформації про Україну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Підтримання ментального зв'язку із батьківщиною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Заохочення повернення в Україну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05592932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02576"/>
            <a:ext cx="8229600" cy="795647"/>
          </a:xfrm>
        </p:spPr>
        <p:txBody>
          <a:bodyPr/>
          <a:lstStyle/>
          <a:p>
            <a:r>
              <a:rPr lang="uk-UA" sz="2800" i="1" dirty="0">
                <a:solidFill>
                  <a:srgbClr val="0070C0"/>
                </a:solidFill>
              </a:rPr>
              <a:t>Стислі висновки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0457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5" y="2295524"/>
            <a:ext cx="8229600" cy="1323976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Масштаби переселення:</a:t>
            </a:r>
            <a:br>
              <a:rPr lang="uk-UA" sz="2800" i="1" dirty="0" smtClean="0">
                <a:solidFill>
                  <a:srgbClr val="0070C0"/>
                </a:solidFill>
              </a:rPr>
            </a:br>
            <a:r>
              <a:rPr lang="uk-UA" sz="2800" i="1" dirty="0" smtClean="0">
                <a:solidFill>
                  <a:srgbClr val="0070C0"/>
                </a:solidFill>
              </a:rPr>
              <a:t>скільки, хто, куди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45223"/>
      </p:ext>
    </p:extLst>
  </p:cSld>
  <p:clrMapOvr>
    <a:masterClrMapping/>
  </p:clrMapOvr>
  <p:transition spd="med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2778"/>
            <a:ext cx="8229600" cy="1143000"/>
          </a:xfrm>
        </p:spPr>
        <p:txBody>
          <a:bodyPr/>
          <a:lstStyle/>
          <a:p>
            <a:r>
              <a:rPr lang="uk-UA" sz="2000" dirty="0">
                <a:solidFill>
                  <a:srgbClr val="0070C0"/>
                </a:solidFill>
              </a:rPr>
              <a:t>Що ми </a:t>
            </a:r>
            <a:r>
              <a:rPr lang="uk-UA" sz="2000" dirty="0" smtClean="0">
                <a:solidFill>
                  <a:srgbClr val="0070C0"/>
                </a:solidFill>
              </a:rPr>
              <a:t>мусимо </a:t>
            </a:r>
            <a:r>
              <a:rPr lang="uk-UA" sz="2000" dirty="0">
                <a:solidFill>
                  <a:srgbClr val="0070C0"/>
                </a:solidFill>
              </a:rPr>
              <a:t>визнати?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6930"/>
            <a:ext cx="8229600" cy="41192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Суспільство поділено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Розкол не проходить по географічних кордонах, не пов’язаний з етнічним походженням і з мовою спілкування</a:t>
            </a:r>
            <a:endParaRPr lang="uk-UA" sz="2000" dirty="0"/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Навіть в умовах військового протистояння ми маємо вчитися слухати один одного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Встановлення перемир’я або навіть миру – це не завершення, а тільки початок довгого шляху формування єдиної нації</a:t>
            </a:r>
          </a:p>
        </p:txBody>
      </p:sp>
    </p:spTree>
    <p:extLst>
      <p:ext uri="{BB962C8B-B14F-4D97-AF65-F5344CB8AC3E}">
        <p14:creationId xmlns:p14="http://schemas.microsoft.com/office/powerpoint/2010/main" val="988468000"/>
      </p:ext>
    </p:extLst>
  </p:cSld>
  <p:clrMapOvr>
    <a:masterClrMapping/>
  </p:clrMapOvr>
  <p:transition spd="med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2778"/>
            <a:ext cx="8229600" cy="1143000"/>
          </a:xfrm>
        </p:spPr>
        <p:txBody>
          <a:bodyPr/>
          <a:lstStyle/>
          <a:p>
            <a:r>
              <a:rPr lang="uk-UA" sz="2000" dirty="0" smtClean="0">
                <a:solidFill>
                  <a:srgbClr val="0070C0"/>
                </a:solidFill>
              </a:rPr>
              <a:t>Принципи подолання загрози суспільної дезінтеграції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6930"/>
            <a:ext cx="8229600" cy="41192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Толерантність – специфіка в умовах війни</a:t>
            </a:r>
          </a:p>
          <a:p>
            <a:pPr marL="0" indent="0">
              <a:buNone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Свобода, включаючи свободу вибору, яка жодним чином не обмежує права і свободи інших людей</a:t>
            </a:r>
          </a:p>
          <a:p>
            <a:pPr marL="0" indent="0">
              <a:buNone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Відповідальність, включаючи обов'язкове дотримання всіма без винятку всіх без винятку вимог та норм законодавства</a:t>
            </a:r>
          </a:p>
          <a:p>
            <a:pPr marL="0" indent="0">
              <a:buNone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Усвідомлення того, що сутність є важливішою за форму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76438280"/>
      </p:ext>
    </p:extLst>
  </p:cSld>
  <p:clrMapOvr>
    <a:masterClrMapping/>
  </p:clrMapOvr>
  <p:transition spd="med"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758" y="1246910"/>
            <a:ext cx="8585860" cy="43938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Нині проблеми вимушених переселенців створюють загрози суспільному ладу  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Вирішення проблем переселенців потребує тривалого часу і консолідації зусиль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Влада без розуміння власної відповідальності всіма представниками тріади (держава – бізнес – громадянське суспільство) не в змозі навести лад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Потрібне розуміння цілі і визначення завдань, їх послідовності та відповідальності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Ефективність вирішення проблем безпосередньо впливатиме на збереження єдності української нації, яка в політичному сенсі тільки формується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1001691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246909"/>
            <a:ext cx="8858250" cy="55253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700" dirty="0" smtClean="0"/>
              <a:t>За оцінками, понад 1 млн. мешканців  Донецької та Луганської областей вимушено змінили місце </a:t>
            </a:r>
            <a:r>
              <a:rPr lang="uk-UA" sz="1700" dirty="0"/>
              <a:t>проживання; половина з них – діти, інваліди та особи похилого віку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17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17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17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1700" dirty="0"/>
          </a:p>
          <a:p>
            <a:pPr>
              <a:buFont typeface="Wingdings" panose="05000000000000000000" pitchFamily="2" charset="2"/>
              <a:buChar char="q"/>
            </a:pPr>
            <a:endParaRPr lang="uk-UA" sz="17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1700" dirty="0"/>
          </a:p>
          <a:p>
            <a:pPr>
              <a:buFont typeface="Wingdings" panose="05000000000000000000" pitchFamily="2" charset="2"/>
              <a:buChar char="q"/>
            </a:pPr>
            <a:endParaRPr lang="uk-UA" sz="17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700" dirty="0" smtClean="0"/>
              <a:t>Найбільше переселенців сконцентровано в Донецькій, </a:t>
            </a:r>
            <a:r>
              <a:rPr lang="ru-RU" sz="1700" dirty="0" err="1" smtClean="0"/>
              <a:t>Харківській</a:t>
            </a:r>
            <a:r>
              <a:rPr lang="ru-RU" sz="1700" dirty="0" smtClean="0"/>
              <a:t>, </a:t>
            </a:r>
            <a:r>
              <a:rPr lang="ru-RU" sz="1700" dirty="0" err="1" smtClean="0"/>
              <a:t>Луганській</a:t>
            </a:r>
            <a:r>
              <a:rPr lang="ru-RU" sz="1700" dirty="0" smtClean="0"/>
              <a:t> областях, </a:t>
            </a:r>
            <a:r>
              <a:rPr lang="ru-RU" sz="1700" dirty="0" err="1" smtClean="0"/>
              <a:t>м.Києві</a:t>
            </a:r>
            <a:r>
              <a:rPr lang="ru-RU" sz="1700" dirty="0" smtClean="0"/>
              <a:t>, </a:t>
            </a:r>
            <a:r>
              <a:rPr lang="ru-RU" sz="1700" dirty="0" err="1" smtClean="0"/>
              <a:t>Запорізькій</a:t>
            </a:r>
            <a:r>
              <a:rPr lang="ru-RU" sz="1700" dirty="0" smtClean="0"/>
              <a:t> та </a:t>
            </a:r>
            <a:r>
              <a:rPr lang="ru-RU" sz="1700" dirty="0" err="1" smtClean="0"/>
              <a:t>Дніпропетровській</a:t>
            </a:r>
            <a:r>
              <a:rPr lang="ru-RU" sz="1700" dirty="0" smtClean="0"/>
              <a:t> областях</a:t>
            </a:r>
          </a:p>
          <a:p>
            <a:pPr marL="0" indent="0">
              <a:buNone/>
            </a:pPr>
            <a:endParaRPr lang="ru-RU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1700" dirty="0" smtClean="0"/>
              <a:t>За </a:t>
            </a:r>
            <a:r>
              <a:rPr lang="ru-RU" sz="1700" dirty="0" err="1" smtClean="0"/>
              <a:t>даними</a:t>
            </a:r>
            <a:r>
              <a:rPr lang="ru-RU" sz="1700" dirty="0" smtClean="0"/>
              <a:t> ООН, у 3-х перших </a:t>
            </a:r>
            <a:r>
              <a:rPr lang="ru-RU" sz="1700" dirty="0" err="1" smtClean="0"/>
              <a:t>регіонах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розміщено</a:t>
            </a:r>
            <a:r>
              <a:rPr lang="ru-RU" sz="1700" dirty="0" smtClean="0"/>
              <a:t> 60,8% </a:t>
            </a:r>
            <a:r>
              <a:rPr lang="ru-RU" sz="1700" dirty="0" err="1" smtClean="0"/>
              <a:t>переселенців</a:t>
            </a:r>
            <a:r>
              <a:rPr lang="ru-RU" sz="1700" dirty="0" smtClean="0"/>
              <a:t>, а в 4-6 – </a:t>
            </a:r>
            <a:r>
              <a:rPr lang="ru-RU" sz="1700" dirty="0" err="1" smtClean="0"/>
              <a:t>ще</a:t>
            </a:r>
            <a:r>
              <a:rPr lang="ru-RU" sz="1700" dirty="0" smtClean="0"/>
              <a:t> 21,2%; </a:t>
            </a:r>
            <a:r>
              <a:rPr lang="ru-RU" sz="1700" dirty="0" err="1" smtClean="0"/>
              <a:t>тобто</a:t>
            </a:r>
            <a:r>
              <a:rPr lang="ru-RU" sz="1700" dirty="0" smtClean="0"/>
              <a:t> </a:t>
            </a:r>
            <a:r>
              <a:rPr lang="ru-RU" sz="1700" dirty="0" err="1" smtClean="0"/>
              <a:t>шість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регіонів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прийняли</a:t>
            </a:r>
            <a:r>
              <a:rPr lang="ru-RU" sz="1700" dirty="0" smtClean="0"/>
              <a:t> 82% </a:t>
            </a:r>
            <a:r>
              <a:rPr lang="ru-RU" sz="1700" dirty="0" err="1" smtClean="0"/>
              <a:t>усієї</a:t>
            </a:r>
            <a:r>
              <a:rPr lang="ru-RU" sz="1700" dirty="0" smtClean="0"/>
              <a:t> </a:t>
            </a:r>
            <a:r>
              <a:rPr lang="ru-RU" sz="1700" dirty="0" err="1" smtClean="0"/>
              <a:t>маси</a:t>
            </a:r>
            <a:r>
              <a:rPr lang="ru-RU" sz="1700" dirty="0" smtClean="0"/>
              <a:t> </a:t>
            </a:r>
            <a:r>
              <a:rPr lang="ru-RU" sz="1700" dirty="0" err="1" smtClean="0"/>
              <a:t>вимушених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переселенців</a:t>
            </a:r>
            <a:endParaRPr lang="ru-RU" sz="17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700" dirty="0" smtClean="0"/>
              <a:t>Слід розрізняти вимушених переселенців і біженців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601096"/>
              </p:ext>
            </p:extLst>
          </p:nvPr>
        </p:nvGraphicFramePr>
        <p:xfrm>
          <a:off x="427512" y="2198848"/>
          <a:ext cx="8205849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4488"/>
                <a:gridCol w="1448790"/>
                <a:gridCol w="2612571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smtClean="0"/>
                        <a:t>Джерело інформації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Дата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Масштаб, </a:t>
                      </a:r>
                      <a:r>
                        <a:rPr lang="uk-UA" dirty="0" err="1" smtClean="0"/>
                        <a:t>тис.осіб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Кабмін, ЧОРНА КРИГА КРЕМЛЯ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02.02.2015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978,5    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0" marT="46800" marB="4680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Міжвідомчий координаційний штаб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15.02.2015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711,2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0" marT="46800" marB="46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ООН, включаючи Крим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15.02.2015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1 025,9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0" marT="46800" marB="46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ВРУ, включаючи Крим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18.02.2015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1 047,0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0" marT="46800" marB="46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449556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5" y="1246909"/>
            <a:ext cx="8193974" cy="535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6153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5" y="1187532"/>
            <a:ext cx="8063345" cy="54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14791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498764" y="1235034"/>
            <a:ext cx="8372104" cy="533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79611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38350"/>
            <a:ext cx="8229600" cy="1485900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Соціально-політичні загрози </a:t>
            </a:r>
            <a:br>
              <a:rPr lang="uk-UA" sz="2800" i="1" dirty="0" smtClean="0">
                <a:solidFill>
                  <a:srgbClr val="0070C0"/>
                </a:solidFill>
              </a:rPr>
            </a:br>
            <a:r>
              <a:rPr lang="uk-UA" sz="2800" i="1" dirty="0" smtClean="0">
                <a:solidFill>
                  <a:srgbClr val="0070C0"/>
                </a:solidFill>
              </a:rPr>
              <a:t>масштабного вимушеного переселення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14709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325" y="800100"/>
            <a:ext cx="6772276" cy="636588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Основна загроза – суспільна дезінтеграція України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uk-UA" sz="1800" dirty="0">
                <a:cs typeface="Arial"/>
              </a:rPr>
              <a:t>Україна – велика </a:t>
            </a:r>
            <a:r>
              <a:rPr lang="uk-UA" sz="1800" dirty="0" err="1">
                <a:cs typeface="Arial"/>
              </a:rPr>
              <a:t>поліетнічна</a:t>
            </a:r>
            <a:r>
              <a:rPr lang="uk-UA" sz="1800" dirty="0">
                <a:cs typeface="Arial"/>
              </a:rPr>
              <a:t> країна, окремі частини якої тяжіють до різних культурних засад, орієнтуються на різні поведінкові </a:t>
            </a:r>
            <a:r>
              <a:rPr lang="uk-UA" sz="1800" dirty="0" smtClean="0">
                <a:cs typeface="Arial"/>
              </a:rPr>
              <a:t>взірці</a:t>
            </a:r>
          </a:p>
          <a:p>
            <a:pPr marL="0" lvl="0" indent="0">
              <a:buNone/>
            </a:pPr>
            <a:endParaRPr lang="uk-UA" sz="18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Через збіг цілої низки обставин це вилилось у військове протистояння</a:t>
            </a:r>
            <a:r>
              <a:rPr lang="en-US" sz="1800" dirty="0" smtClean="0"/>
              <a:t>, </a:t>
            </a:r>
            <a:r>
              <a:rPr lang="uk-UA" sz="1800" dirty="0" smtClean="0"/>
              <a:t>якого в Україні ніхто не прагнув і не очікував</a:t>
            </a:r>
          </a:p>
          <a:p>
            <a:pPr marL="0" lvl="0" indent="0">
              <a:buNone/>
            </a:pPr>
            <a:endParaRPr lang="uk-UA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Невміння і небажання чути один одного </a:t>
            </a:r>
            <a:r>
              <a:rPr lang="uk-UA" sz="1800" dirty="0" smtClean="0">
                <a:latin typeface="Arial"/>
                <a:cs typeface="Arial"/>
              </a:rPr>
              <a:t>→ трансформація цілком нормальної та притаманної будь-якому демократичному суспільству диференціації думок та поглядів у звинувачення та конфлікти</a:t>
            </a:r>
          </a:p>
          <a:p>
            <a:pPr marL="0" lvl="0" indent="0">
              <a:buNone/>
            </a:pPr>
            <a:endParaRPr lang="uk-UA" sz="1800" dirty="0" smtClean="0">
              <a:latin typeface="Arial"/>
              <a:cs typeface="Arial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>
                <a:latin typeface="Arial"/>
                <a:cs typeface="Arial"/>
              </a:rPr>
              <a:t>Типове загострення під час війни, формування світогляду в чорно-білих кольорах</a:t>
            </a:r>
          </a:p>
          <a:p>
            <a:pPr marL="0" lvl="0" indent="0">
              <a:buNone/>
            </a:pPr>
            <a:endParaRPr lang="uk-UA" sz="1800" dirty="0" smtClean="0">
              <a:latin typeface="Arial"/>
              <a:cs typeface="Arial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>
                <a:latin typeface="Arial"/>
                <a:cs typeface="Arial"/>
              </a:rPr>
              <a:t>Феномен «закручування штопору»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5933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325" y="800100"/>
            <a:ext cx="6772276" cy="636588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Чинники поділу населення України на 2 групи: 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«МИ» і «ВОНИ»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Напруга на місцевих ринках праці через істотне збільшення пропозиції робочої сили за рахунок вимушених переселенців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медичним обслуговуванням, зокрема із забезпеченням переселенців безкоштовними ліками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наданням послуг дошкільної та шкільної освіти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розміщенням переселенців: літні табори, несвоєчасна оплата послуг санаторно-курортним закладам</a:t>
            </a:r>
            <a:endParaRPr lang="ru-RU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/>
              <a:t>Неприязнь з боку мешканців територій переселення через: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Преференції (реальні </a:t>
            </a:r>
            <a:r>
              <a:rPr lang="uk-UA" sz="1800" smtClean="0"/>
              <a:t>або уявні), </a:t>
            </a:r>
            <a:r>
              <a:rPr lang="uk-UA" sz="1800" dirty="0"/>
              <a:t>що надаються переселенцям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/>
              <a:t>небажання переселенців обороняти Донбас від навали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/>
              <a:t>не завжди толерантну поведінку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Політичне </a:t>
            </a:r>
            <a:r>
              <a:rPr lang="uk-UA" sz="1800" dirty="0"/>
              <a:t>замовлення </a:t>
            </a:r>
            <a:r>
              <a:rPr lang="uk-UA" sz="1800" dirty="0" smtClean="0"/>
              <a:t>і відповідне роздмухування об’єктивно існуючих проблем у ЗМІ та СМ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22072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10036</TotalTime>
  <Words>973</Words>
  <Application>Microsoft Office PowerPoint</Application>
  <PresentationFormat>Экран (4:3)</PresentationFormat>
  <Paragraphs>159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ВИМУШЕНЕ ПЕРЕСЕЛЕННЯ З ДОНБАСУ: МАСШТАБИ ТА ВИКЛИКИ ДЛЯ УКРАЇНИ</vt:lpstr>
      <vt:lpstr>Масштаби переселення: скільки, хто, куди</vt:lpstr>
      <vt:lpstr>Презентация PowerPoint</vt:lpstr>
      <vt:lpstr>Презентация PowerPoint</vt:lpstr>
      <vt:lpstr>Презентация PowerPoint</vt:lpstr>
      <vt:lpstr>Презентация PowerPoint</vt:lpstr>
      <vt:lpstr>Соціально-політичні загрози  масштабного вимушеного переселення</vt:lpstr>
      <vt:lpstr>Основна загроза – суспільна дезінтеграція України</vt:lpstr>
      <vt:lpstr>Чинники поділу населення України на 2 групи:  «МИ» і «ВОНИ»</vt:lpstr>
      <vt:lpstr>Психологічні загрози: довготривалість і складність</vt:lpstr>
      <vt:lpstr>Що робити  Human development for development by development</vt:lpstr>
      <vt:lpstr>Інформаційне забезпечення</vt:lpstr>
      <vt:lpstr>Інституціональне забезпечення – багато вже зроблено, навіть порівняно із потребами минулого літа, але системності поки що бракує</vt:lpstr>
      <vt:lpstr>Першочергові напрями дій – 1 </vt:lpstr>
      <vt:lpstr>Першочергові напрями дій – 2</vt:lpstr>
      <vt:lpstr>Необхідні 2 різних програми розселення і працевлаштування: для тих, хто не планує повертатися на Донбас, і для тих, хто цього прагне В будь-якому випадку йдеться не про тижні </vt:lpstr>
      <vt:lpstr>Запобігання напрузі між переселенцями та постійним населенням регіонів їх тимчасового розташування</vt:lpstr>
      <vt:lpstr>Переселенці до РФ: принаймні до відмови від українського громадянства їх слід сприймати як співвітчизників </vt:lpstr>
      <vt:lpstr>Стислі висновки</vt:lpstr>
      <vt:lpstr>Що ми мусимо визнати?</vt:lpstr>
      <vt:lpstr>Принципи подолання загрози суспільної дезінтеграції</vt:lpstr>
      <vt:lpstr>Презентация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it-1</cp:lastModifiedBy>
  <cp:revision>242</cp:revision>
  <cp:lastPrinted>2014-10-01T09:25:29Z</cp:lastPrinted>
  <dcterms:created xsi:type="dcterms:W3CDTF">2011-11-08T12:25:38Z</dcterms:created>
  <dcterms:modified xsi:type="dcterms:W3CDTF">2015-02-25T12:55:53Z</dcterms:modified>
</cp:coreProperties>
</file>