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84" r:id="rId5"/>
    <p:sldId id="285" r:id="rId6"/>
    <p:sldId id="261" r:id="rId7"/>
    <p:sldId id="266" r:id="rId8"/>
    <p:sldId id="267" r:id="rId9"/>
    <p:sldId id="274" r:id="rId10"/>
    <p:sldId id="273" r:id="rId11"/>
    <p:sldId id="265" r:id="rId12"/>
    <p:sldId id="263" r:id="rId13"/>
    <p:sldId id="264" r:id="rId14"/>
    <p:sldId id="262" r:id="rId15"/>
    <p:sldId id="275" r:id="rId16"/>
    <p:sldId id="282" r:id="rId17"/>
    <p:sldId id="283" r:id="rId18"/>
    <p:sldId id="281" r:id="rId19"/>
    <p:sldId id="279" r:id="rId20"/>
    <p:sldId id="286" r:id="rId21"/>
    <p:sldId id="278" r:id="rId22"/>
    <p:sldId id="280" r:id="rId23"/>
    <p:sldId id="26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3" autoAdjust="0"/>
    <p:restoredTop sz="94660"/>
  </p:normalViewPr>
  <p:slideViewPr>
    <p:cSldViewPr snapToGrid="0">
      <p:cViewPr varScale="1">
        <p:scale>
          <a:sx n="86" d="100"/>
          <a:sy n="86" d="100"/>
        </p:scale>
        <p:origin x="-10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9543AA-DB23-42BC-A88D-67A030D328C9}" type="doc">
      <dgm:prSet loTypeId="urn:microsoft.com/office/officeart/2005/8/layout/lProcess3" loCatId="process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9954801-3F11-402A-A2CB-6730AFDCEFA3}">
      <dgm:prSet/>
      <dgm:spPr/>
      <dgm:t>
        <a:bodyPr/>
        <a:lstStyle/>
        <a:p>
          <a:pPr rtl="0"/>
          <a:r>
            <a:rPr lang="en-GB" b="1" dirty="0" smtClean="0"/>
            <a:t>EC</a:t>
          </a:r>
          <a:endParaRPr lang="en-US" dirty="0"/>
        </a:p>
      </dgm:t>
    </dgm:pt>
    <dgm:pt modelId="{3568B22C-E554-4458-A6B4-A9C8CBDD1D31}" type="parTrans" cxnId="{CC63509F-D29A-42BD-B6EE-E48E3373BAE4}">
      <dgm:prSet/>
      <dgm:spPr/>
      <dgm:t>
        <a:bodyPr/>
        <a:lstStyle/>
        <a:p>
          <a:endParaRPr lang="en-US"/>
        </a:p>
      </dgm:t>
    </dgm:pt>
    <dgm:pt modelId="{16F02292-9436-420F-9B37-7AC530670E55}" type="sibTrans" cxnId="{CC63509F-D29A-42BD-B6EE-E48E3373BAE4}">
      <dgm:prSet/>
      <dgm:spPr/>
      <dgm:t>
        <a:bodyPr/>
        <a:lstStyle/>
        <a:p>
          <a:endParaRPr lang="en-US"/>
        </a:p>
      </dgm:t>
    </dgm:pt>
    <dgm:pt modelId="{09F7F307-5E81-438D-852C-F277270B114E}">
      <dgm:prSet/>
      <dgm:spPr/>
      <dgm:t>
        <a:bodyPr/>
        <a:lstStyle/>
        <a:p>
          <a:pPr rtl="0"/>
          <a:r>
            <a:rPr lang="en-US" b="1" dirty="0" smtClean="0"/>
            <a:t>USAID </a:t>
          </a:r>
          <a:endParaRPr lang="en-US" dirty="0"/>
        </a:p>
      </dgm:t>
    </dgm:pt>
    <dgm:pt modelId="{8CC20F8F-8392-4FF4-8D2C-E4381B0315EE}" type="parTrans" cxnId="{ED36CC60-41EC-48BE-A63B-AB98251C5AFB}">
      <dgm:prSet/>
      <dgm:spPr/>
      <dgm:t>
        <a:bodyPr/>
        <a:lstStyle/>
        <a:p>
          <a:endParaRPr lang="en-US"/>
        </a:p>
      </dgm:t>
    </dgm:pt>
    <dgm:pt modelId="{44C7BDE6-A2C0-4852-A1B8-C8CA6AAC669A}" type="sibTrans" cxnId="{ED36CC60-41EC-48BE-A63B-AB98251C5AFB}">
      <dgm:prSet/>
      <dgm:spPr/>
      <dgm:t>
        <a:bodyPr/>
        <a:lstStyle/>
        <a:p>
          <a:endParaRPr lang="en-US"/>
        </a:p>
      </dgm:t>
    </dgm:pt>
    <dgm:pt modelId="{341B147A-D296-467C-8F8D-BE85C36FBF6F}">
      <dgm:prSet/>
      <dgm:spPr/>
      <dgm:t>
        <a:bodyPr/>
        <a:lstStyle/>
        <a:p>
          <a:pPr rtl="0"/>
          <a:r>
            <a:rPr lang="en-US" dirty="0" smtClean="0"/>
            <a:t>IDP Part 3: 43,5 million Euros, 27</a:t>
          </a:r>
          <a:r>
            <a:rPr lang="ru-RU" dirty="0" smtClean="0"/>
            <a:t> млн. отсюда – на строительство жилья</a:t>
          </a:r>
          <a:endParaRPr lang="en-US" dirty="0"/>
        </a:p>
      </dgm:t>
    </dgm:pt>
    <dgm:pt modelId="{86938825-6E3B-43CB-B49B-8E863D27015F}" type="parTrans" cxnId="{395414A6-251F-4A9F-9E6B-8FE4EEAE058D}">
      <dgm:prSet/>
      <dgm:spPr/>
      <dgm:t>
        <a:bodyPr/>
        <a:lstStyle/>
        <a:p>
          <a:endParaRPr lang="en-US"/>
        </a:p>
      </dgm:t>
    </dgm:pt>
    <dgm:pt modelId="{33B4EC9D-1730-47C9-86C3-15B06FCA3666}" type="sibTrans" cxnId="{395414A6-251F-4A9F-9E6B-8FE4EEAE058D}">
      <dgm:prSet/>
      <dgm:spPr/>
      <dgm:t>
        <a:bodyPr/>
        <a:lstStyle/>
        <a:p>
          <a:endParaRPr lang="en-US"/>
        </a:p>
      </dgm:t>
    </dgm:pt>
    <dgm:pt modelId="{A80E6487-2223-4762-881A-64EEF383E090}">
      <dgm:prSet/>
      <dgm:spPr/>
      <dgm:t>
        <a:bodyPr/>
        <a:lstStyle/>
        <a:p>
          <a:pPr rtl="0"/>
          <a:r>
            <a:rPr lang="en-US" dirty="0" smtClean="0"/>
            <a:t>42 </a:t>
          </a:r>
          <a:r>
            <a:rPr lang="ru-RU" dirty="0" smtClean="0"/>
            <a:t>млн</a:t>
          </a:r>
          <a:r>
            <a:rPr lang="en-US" dirty="0" smtClean="0"/>
            <a:t> USD, 39 million USD (27,9 million Euros)</a:t>
          </a:r>
          <a:r>
            <a:rPr lang="ru-RU" dirty="0" smtClean="0"/>
            <a:t> – на ремонт и строительство новых центров, а также ремонт в новых поселениях</a:t>
          </a:r>
          <a:endParaRPr lang="en-US" dirty="0"/>
        </a:p>
      </dgm:t>
    </dgm:pt>
    <dgm:pt modelId="{EC5C6705-E0DC-4435-8903-C449EEBC0A42}" type="parTrans" cxnId="{1ED597BA-45AF-49F1-8885-181EE5B81940}">
      <dgm:prSet/>
      <dgm:spPr/>
      <dgm:t>
        <a:bodyPr/>
        <a:lstStyle/>
        <a:p>
          <a:endParaRPr lang="en-US"/>
        </a:p>
      </dgm:t>
    </dgm:pt>
    <dgm:pt modelId="{A7016161-EC4B-4868-B7D1-5ED8197F2085}" type="sibTrans" cxnId="{1ED597BA-45AF-49F1-8885-181EE5B81940}">
      <dgm:prSet/>
      <dgm:spPr/>
      <dgm:t>
        <a:bodyPr/>
        <a:lstStyle/>
        <a:p>
          <a:endParaRPr lang="en-US"/>
        </a:p>
      </dgm:t>
    </dgm:pt>
    <dgm:pt modelId="{AC038741-82DF-49A2-BE21-7E7696FB4844}">
      <dgm:prSet/>
      <dgm:spPr/>
      <dgm:t>
        <a:bodyPr/>
        <a:lstStyle/>
        <a:p>
          <a:pPr rtl="0"/>
          <a:r>
            <a:rPr lang="ru-RU" dirty="0" smtClean="0"/>
            <a:t>Другие</a:t>
          </a:r>
          <a:endParaRPr lang="en-US" dirty="0"/>
        </a:p>
      </dgm:t>
    </dgm:pt>
    <dgm:pt modelId="{289CFDA0-1A3F-40C3-80B5-EADFA439A469}" type="parTrans" cxnId="{F1AE083B-4D9F-4EE5-B136-34E86EDEBB5E}">
      <dgm:prSet/>
      <dgm:spPr/>
      <dgm:t>
        <a:bodyPr/>
        <a:lstStyle/>
        <a:p>
          <a:endParaRPr lang="en-US"/>
        </a:p>
      </dgm:t>
    </dgm:pt>
    <dgm:pt modelId="{83B3F699-ED46-4ADF-9C88-6ECFEDF91AC3}" type="sibTrans" cxnId="{F1AE083B-4D9F-4EE5-B136-34E86EDEBB5E}">
      <dgm:prSet/>
      <dgm:spPr/>
      <dgm:t>
        <a:bodyPr/>
        <a:lstStyle/>
        <a:p>
          <a:endParaRPr lang="en-US"/>
        </a:p>
      </dgm:t>
    </dgm:pt>
    <dgm:pt modelId="{E962CA26-DB37-4ECD-866D-4C0A4C553F07}">
      <dgm:prSet/>
      <dgm:spPr/>
      <dgm:t>
        <a:bodyPr/>
        <a:lstStyle/>
        <a:p>
          <a:pPr rtl="0"/>
          <a:r>
            <a:rPr lang="en-US" dirty="0" smtClean="0"/>
            <a:t>KFW 2,8</a:t>
          </a:r>
          <a:r>
            <a:rPr lang="ru-RU" dirty="0" smtClean="0"/>
            <a:t> млн. Евро – строительство в Зугдиди</a:t>
          </a:r>
          <a:r>
            <a:rPr lang="en-US" dirty="0" smtClean="0"/>
            <a:t> </a:t>
          </a:r>
          <a:endParaRPr lang="en-US" dirty="0"/>
        </a:p>
      </dgm:t>
    </dgm:pt>
    <dgm:pt modelId="{365A0035-458A-4105-9B98-ACCD530F43F8}" type="parTrans" cxnId="{F6A35450-15F1-4DCD-975C-F5AA0FAF5021}">
      <dgm:prSet/>
      <dgm:spPr/>
      <dgm:t>
        <a:bodyPr/>
        <a:lstStyle/>
        <a:p>
          <a:endParaRPr lang="en-US"/>
        </a:p>
      </dgm:t>
    </dgm:pt>
    <dgm:pt modelId="{E7525BCC-7FB8-4755-A017-9C363E535BCF}" type="sibTrans" cxnId="{F6A35450-15F1-4DCD-975C-F5AA0FAF5021}">
      <dgm:prSet/>
      <dgm:spPr/>
      <dgm:t>
        <a:bodyPr/>
        <a:lstStyle/>
        <a:p>
          <a:endParaRPr lang="en-US"/>
        </a:p>
      </dgm:t>
    </dgm:pt>
    <dgm:pt modelId="{7CBB6E5F-BC7F-4F76-99C0-3501927A1CE9}" type="pres">
      <dgm:prSet presAssocID="{239543AA-DB23-42BC-A88D-67A030D328C9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31B0DC7-7B15-40EB-A2BE-486B68C89A67}" type="pres">
      <dgm:prSet presAssocID="{29954801-3F11-402A-A2CB-6730AFDCEFA3}" presName="horFlow" presStyleCnt="0"/>
      <dgm:spPr/>
    </dgm:pt>
    <dgm:pt modelId="{3DF3BEF5-1573-4E50-85AB-9769A9D5F600}" type="pres">
      <dgm:prSet presAssocID="{29954801-3F11-402A-A2CB-6730AFDCEFA3}" presName="bigChev" presStyleLbl="node1" presStyleIdx="0" presStyleCnt="3" custScaleX="58801" custScaleY="68144" custLinFactNeighborX="-14358" custLinFactNeighborY="-2835"/>
      <dgm:spPr/>
      <dgm:t>
        <a:bodyPr/>
        <a:lstStyle/>
        <a:p>
          <a:endParaRPr lang="en-US"/>
        </a:p>
      </dgm:t>
    </dgm:pt>
    <dgm:pt modelId="{E0327E14-D9D1-4912-85C7-DC8B60CDED46}" type="pres">
      <dgm:prSet presAssocID="{86938825-6E3B-43CB-B49B-8E863D27015F}" presName="parTrans" presStyleCnt="0"/>
      <dgm:spPr/>
    </dgm:pt>
    <dgm:pt modelId="{18A2C6FC-B0B6-4931-B253-75FA35ECD66A}" type="pres">
      <dgm:prSet presAssocID="{341B147A-D296-467C-8F8D-BE85C36FBF6F}" presName="node" presStyleLbl="alignAccFollowNode1" presStyleIdx="0" presStyleCnt="3" custScaleX="1337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923B48-F0E2-4D40-AE2F-80C5DBA8A187}" type="pres">
      <dgm:prSet presAssocID="{29954801-3F11-402A-A2CB-6730AFDCEFA3}" presName="vSp" presStyleCnt="0"/>
      <dgm:spPr/>
    </dgm:pt>
    <dgm:pt modelId="{C57449AC-E0CC-415E-B2DD-EEF60E15A319}" type="pres">
      <dgm:prSet presAssocID="{09F7F307-5E81-438D-852C-F277270B114E}" presName="horFlow" presStyleCnt="0"/>
      <dgm:spPr/>
    </dgm:pt>
    <dgm:pt modelId="{5B54CF63-E79C-434A-8597-70883560CD2A}" type="pres">
      <dgm:prSet presAssocID="{09F7F307-5E81-438D-852C-F277270B114E}" presName="bigChev" presStyleLbl="node1" presStyleIdx="1" presStyleCnt="3" custScaleX="58801" custScaleY="68144"/>
      <dgm:spPr/>
      <dgm:t>
        <a:bodyPr/>
        <a:lstStyle/>
        <a:p>
          <a:endParaRPr lang="en-US"/>
        </a:p>
      </dgm:t>
    </dgm:pt>
    <dgm:pt modelId="{39891A01-61CF-4EE1-A68E-29E8589D53CD}" type="pres">
      <dgm:prSet presAssocID="{EC5C6705-E0DC-4435-8903-C449EEBC0A42}" presName="parTrans" presStyleCnt="0"/>
      <dgm:spPr/>
    </dgm:pt>
    <dgm:pt modelId="{624FF9A5-B181-4893-BBE4-29D568041FB2}" type="pres">
      <dgm:prSet presAssocID="{A80E6487-2223-4762-881A-64EEF383E090}" presName="node" presStyleLbl="alignAccFollowNode1" presStyleIdx="1" presStyleCnt="3" custScaleX="1337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5C1F27-3478-4EC1-A7A7-D53BD39BCB9D}" type="pres">
      <dgm:prSet presAssocID="{09F7F307-5E81-438D-852C-F277270B114E}" presName="vSp" presStyleCnt="0"/>
      <dgm:spPr/>
    </dgm:pt>
    <dgm:pt modelId="{90EF0509-CC1E-4C7D-80FA-1BFFBE071BDC}" type="pres">
      <dgm:prSet presAssocID="{AC038741-82DF-49A2-BE21-7E7696FB4844}" presName="horFlow" presStyleCnt="0"/>
      <dgm:spPr/>
    </dgm:pt>
    <dgm:pt modelId="{32467C60-DC06-4B3F-8C3C-5A0BE3316696}" type="pres">
      <dgm:prSet presAssocID="{AC038741-82DF-49A2-BE21-7E7696FB4844}" presName="bigChev" presStyleLbl="node1" presStyleIdx="2" presStyleCnt="3" custScaleX="58801" custScaleY="68144"/>
      <dgm:spPr/>
      <dgm:t>
        <a:bodyPr/>
        <a:lstStyle/>
        <a:p>
          <a:endParaRPr lang="en-US"/>
        </a:p>
      </dgm:t>
    </dgm:pt>
    <dgm:pt modelId="{9724A7C5-BD93-4F8B-8414-E26D04B349DA}" type="pres">
      <dgm:prSet presAssocID="{365A0035-458A-4105-9B98-ACCD530F43F8}" presName="parTrans" presStyleCnt="0"/>
      <dgm:spPr/>
    </dgm:pt>
    <dgm:pt modelId="{4CAB30E5-9E67-4EFF-891B-E177A1FA5670}" type="pres">
      <dgm:prSet presAssocID="{E962CA26-DB37-4ECD-866D-4C0A4C553F07}" presName="node" presStyleLbl="alignAccFollowNode1" presStyleIdx="2" presStyleCnt="3" custScaleX="1337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A35450-15F1-4DCD-975C-F5AA0FAF5021}" srcId="{AC038741-82DF-49A2-BE21-7E7696FB4844}" destId="{E962CA26-DB37-4ECD-866D-4C0A4C553F07}" srcOrd="0" destOrd="0" parTransId="{365A0035-458A-4105-9B98-ACCD530F43F8}" sibTransId="{E7525BCC-7FB8-4755-A017-9C363E535BCF}"/>
    <dgm:cxn modelId="{B5EC1C78-8394-49E8-ACE8-AF93D7A148DE}" type="presOf" srcId="{341B147A-D296-467C-8F8D-BE85C36FBF6F}" destId="{18A2C6FC-B0B6-4931-B253-75FA35ECD66A}" srcOrd="0" destOrd="0" presId="urn:microsoft.com/office/officeart/2005/8/layout/lProcess3"/>
    <dgm:cxn modelId="{395414A6-251F-4A9F-9E6B-8FE4EEAE058D}" srcId="{29954801-3F11-402A-A2CB-6730AFDCEFA3}" destId="{341B147A-D296-467C-8F8D-BE85C36FBF6F}" srcOrd="0" destOrd="0" parTransId="{86938825-6E3B-43CB-B49B-8E863D27015F}" sibTransId="{33B4EC9D-1730-47C9-86C3-15B06FCA3666}"/>
    <dgm:cxn modelId="{FF063DA9-6DBE-474F-857F-68A6CE63C6B8}" type="presOf" srcId="{A80E6487-2223-4762-881A-64EEF383E090}" destId="{624FF9A5-B181-4893-BBE4-29D568041FB2}" srcOrd="0" destOrd="0" presId="urn:microsoft.com/office/officeart/2005/8/layout/lProcess3"/>
    <dgm:cxn modelId="{ED36CC60-41EC-48BE-A63B-AB98251C5AFB}" srcId="{239543AA-DB23-42BC-A88D-67A030D328C9}" destId="{09F7F307-5E81-438D-852C-F277270B114E}" srcOrd="1" destOrd="0" parTransId="{8CC20F8F-8392-4FF4-8D2C-E4381B0315EE}" sibTransId="{44C7BDE6-A2C0-4852-A1B8-C8CA6AAC669A}"/>
    <dgm:cxn modelId="{CC63509F-D29A-42BD-B6EE-E48E3373BAE4}" srcId="{239543AA-DB23-42BC-A88D-67A030D328C9}" destId="{29954801-3F11-402A-A2CB-6730AFDCEFA3}" srcOrd="0" destOrd="0" parTransId="{3568B22C-E554-4458-A6B4-A9C8CBDD1D31}" sibTransId="{16F02292-9436-420F-9B37-7AC530670E55}"/>
    <dgm:cxn modelId="{1ED597BA-45AF-49F1-8885-181EE5B81940}" srcId="{09F7F307-5E81-438D-852C-F277270B114E}" destId="{A80E6487-2223-4762-881A-64EEF383E090}" srcOrd="0" destOrd="0" parTransId="{EC5C6705-E0DC-4435-8903-C449EEBC0A42}" sibTransId="{A7016161-EC4B-4868-B7D1-5ED8197F2085}"/>
    <dgm:cxn modelId="{AFA7C6C2-2593-4995-954E-EF0C53BDA9E1}" type="presOf" srcId="{AC038741-82DF-49A2-BE21-7E7696FB4844}" destId="{32467C60-DC06-4B3F-8C3C-5A0BE3316696}" srcOrd="0" destOrd="0" presId="urn:microsoft.com/office/officeart/2005/8/layout/lProcess3"/>
    <dgm:cxn modelId="{4184E1B8-F365-458E-B104-18E3A042011C}" type="presOf" srcId="{09F7F307-5E81-438D-852C-F277270B114E}" destId="{5B54CF63-E79C-434A-8597-70883560CD2A}" srcOrd="0" destOrd="0" presId="urn:microsoft.com/office/officeart/2005/8/layout/lProcess3"/>
    <dgm:cxn modelId="{1282E403-22A6-4D90-93EB-E9D90094A891}" type="presOf" srcId="{29954801-3F11-402A-A2CB-6730AFDCEFA3}" destId="{3DF3BEF5-1573-4E50-85AB-9769A9D5F600}" srcOrd="0" destOrd="0" presId="urn:microsoft.com/office/officeart/2005/8/layout/lProcess3"/>
    <dgm:cxn modelId="{F1AE083B-4D9F-4EE5-B136-34E86EDEBB5E}" srcId="{239543AA-DB23-42BC-A88D-67A030D328C9}" destId="{AC038741-82DF-49A2-BE21-7E7696FB4844}" srcOrd="2" destOrd="0" parTransId="{289CFDA0-1A3F-40C3-80B5-EADFA439A469}" sibTransId="{83B3F699-ED46-4ADF-9C88-6ECFEDF91AC3}"/>
    <dgm:cxn modelId="{D43F5CCE-8DC1-4C09-BAEB-51B7B053204F}" type="presOf" srcId="{E962CA26-DB37-4ECD-866D-4C0A4C553F07}" destId="{4CAB30E5-9E67-4EFF-891B-E177A1FA5670}" srcOrd="0" destOrd="0" presId="urn:microsoft.com/office/officeart/2005/8/layout/lProcess3"/>
    <dgm:cxn modelId="{8DDC195D-3FCD-4220-90A2-2F59217A8324}" type="presOf" srcId="{239543AA-DB23-42BC-A88D-67A030D328C9}" destId="{7CBB6E5F-BC7F-4F76-99C0-3501927A1CE9}" srcOrd="0" destOrd="0" presId="urn:microsoft.com/office/officeart/2005/8/layout/lProcess3"/>
    <dgm:cxn modelId="{57D4E869-E375-431E-9D59-04981D34F498}" type="presParOf" srcId="{7CBB6E5F-BC7F-4F76-99C0-3501927A1CE9}" destId="{231B0DC7-7B15-40EB-A2BE-486B68C89A67}" srcOrd="0" destOrd="0" presId="urn:microsoft.com/office/officeart/2005/8/layout/lProcess3"/>
    <dgm:cxn modelId="{8E061A7D-0341-46CE-A061-7F47D5E31DD4}" type="presParOf" srcId="{231B0DC7-7B15-40EB-A2BE-486B68C89A67}" destId="{3DF3BEF5-1573-4E50-85AB-9769A9D5F600}" srcOrd="0" destOrd="0" presId="urn:microsoft.com/office/officeart/2005/8/layout/lProcess3"/>
    <dgm:cxn modelId="{2E08A153-4BF6-4111-AD00-E3B0BCA77CFA}" type="presParOf" srcId="{231B0DC7-7B15-40EB-A2BE-486B68C89A67}" destId="{E0327E14-D9D1-4912-85C7-DC8B60CDED46}" srcOrd="1" destOrd="0" presId="urn:microsoft.com/office/officeart/2005/8/layout/lProcess3"/>
    <dgm:cxn modelId="{7228EAA1-241A-40EA-A7A2-6479EF249409}" type="presParOf" srcId="{231B0DC7-7B15-40EB-A2BE-486B68C89A67}" destId="{18A2C6FC-B0B6-4931-B253-75FA35ECD66A}" srcOrd="2" destOrd="0" presId="urn:microsoft.com/office/officeart/2005/8/layout/lProcess3"/>
    <dgm:cxn modelId="{7F04FAFB-A2E1-44C2-9E99-1CAE970332AB}" type="presParOf" srcId="{7CBB6E5F-BC7F-4F76-99C0-3501927A1CE9}" destId="{AA923B48-F0E2-4D40-AE2F-80C5DBA8A187}" srcOrd="1" destOrd="0" presId="urn:microsoft.com/office/officeart/2005/8/layout/lProcess3"/>
    <dgm:cxn modelId="{E1323F8F-7C68-425C-BBC3-0A9B05AC3990}" type="presParOf" srcId="{7CBB6E5F-BC7F-4F76-99C0-3501927A1CE9}" destId="{C57449AC-E0CC-415E-B2DD-EEF60E15A319}" srcOrd="2" destOrd="0" presId="urn:microsoft.com/office/officeart/2005/8/layout/lProcess3"/>
    <dgm:cxn modelId="{FC2732AA-C66E-4D25-82EE-14AAACF981FD}" type="presParOf" srcId="{C57449AC-E0CC-415E-B2DD-EEF60E15A319}" destId="{5B54CF63-E79C-434A-8597-70883560CD2A}" srcOrd="0" destOrd="0" presId="urn:microsoft.com/office/officeart/2005/8/layout/lProcess3"/>
    <dgm:cxn modelId="{45E6A059-438D-4AF7-976C-2336CFB800C9}" type="presParOf" srcId="{C57449AC-E0CC-415E-B2DD-EEF60E15A319}" destId="{39891A01-61CF-4EE1-A68E-29E8589D53CD}" srcOrd="1" destOrd="0" presId="urn:microsoft.com/office/officeart/2005/8/layout/lProcess3"/>
    <dgm:cxn modelId="{37D9934C-A967-4D89-BAEE-DDF0FD2EE267}" type="presParOf" srcId="{C57449AC-E0CC-415E-B2DD-EEF60E15A319}" destId="{624FF9A5-B181-4893-BBE4-29D568041FB2}" srcOrd="2" destOrd="0" presId="urn:microsoft.com/office/officeart/2005/8/layout/lProcess3"/>
    <dgm:cxn modelId="{06A3518A-6788-4CE5-9CAC-A43E849E60EC}" type="presParOf" srcId="{7CBB6E5F-BC7F-4F76-99C0-3501927A1CE9}" destId="{BE5C1F27-3478-4EC1-A7A7-D53BD39BCB9D}" srcOrd="3" destOrd="0" presId="urn:microsoft.com/office/officeart/2005/8/layout/lProcess3"/>
    <dgm:cxn modelId="{7863BA5D-0B71-4281-8B3A-8A850D4FA2D7}" type="presParOf" srcId="{7CBB6E5F-BC7F-4F76-99C0-3501927A1CE9}" destId="{90EF0509-CC1E-4C7D-80FA-1BFFBE071BDC}" srcOrd="4" destOrd="0" presId="urn:microsoft.com/office/officeart/2005/8/layout/lProcess3"/>
    <dgm:cxn modelId="{333EC67D-1AB2-492C-A565-B3E91678E657}" type="presParOf" srcId="{90EF0509-CC1E-4C7D-80FA-1BFFBE071BDC}" destId="{32467C60-DC06-4B3F-8C3C-5A0BE3316696}" srcOrd="0" destOrd="0" presId="urn:microsoft.com/office/officeart/2005/8/layout/lProcess3"/>
    <dgm:cxn modelId="{A5FEE680-07E2-4B06-9C13-C8A46DA5C25C}" type="presParOf" srcId="{90EF0509-CC1E-4C7D-80FA-1BFFBE071BDC}" destId="{9724A7C5-BD93-4F8B-8414-E26D04B349DA}" srcOrd="1" destOrd="0" presId="urn:microsoft.com/office/officeart/2005/8/layout/lProcess3"/>
    <dgm:cxn modelId="{46775B63-CE52-4607-9194-4157C1C6D3A8}" type="presParOf" srcId="{90EF0509-CC1E-4C7D-80FA-1BFFBE071BDC}" destId="{4CAB30E5-9E67-4EFF-891B-E177A1FA5670}" srcOrd="2" destOrd="0" presId="urn:microsoft.com/office/officeart/2005/8/layout/lProcess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2/27/2015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46103-E7DA-4A5A-9338-F16C7916A8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2/27/2015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2/27/2015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  <p:sldLayoutId id="214748366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0462" y="721217"/>
            <a:ext cx="8153541" cy="3329619"/>
          </a:xfrm>
        </p:spPr>
        <p:txBody>
          <a:bodyPr/>
          <a:lstStyle/>
          <a:p>
            <a:r>
              <a:rPr lang="ru-RU" dirty="0" smtClean="0"/>
              <a:t>Опыт работы с вынужденно перемещенными лицами в Грузии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От  срочной помощи – к развитию и самодостаточности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82146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600" dirty="0" smtClean="0">
                <a:solidFill>
                  <a:srgbClr val="C00000"/>
                </a:solidFill>
              </a:rPr>
              <a:t>Фонды, использованные для имплементации предыдущего Плана действий</a:t>
            </a:r>
            <a:endParaRPr lang="en-US" sz="360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609600" y="1600201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gerbi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6104350"/>
            <a:ext cx="1524000" cy="7536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1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464800" y="5886450"/>
            <a:ext cx="1727200" cy="9715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558" name="Text Box 10"/>
          <p:cNvSpPr txBox="1">
            <a:spLocks noChangeArrowheads="1"/>
          </p:cNvSpPr>
          <p:nvPr/>
        </p:nvSpPr>
        <p:spPr bwMode="auto">
          <a:xfrm>
            <a:off x="3251200" y="6335714"/>
            <a:ext cx="5791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Calibri" pitchFamily="34" charset="0"/>
              </a:rPr>
              <a:t>Ministry of Refugees and Accommodation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Статистика после </a:t>
            </a:r>
            <a:r>
              <a:rPr lang="ru-RU" smtClean="0"/>
              <a:t>последней регистрации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Общее количество  регистрированных ВПЛ после конфликтов 90-х годов («старые» ) и войны 2008 года(«новые») - </a:t>
            </a:r>
            <a:r>
              <a:rPr lang="en-GB" dirty="0" smtClean="0"/>
              <a:t>271,919</a:t>
            </a:r>
            <a:r>
              <a:rPr lang="ru-RU" dirty="0" smtClean="0"/>
              <a:t> человек, или</a:t>
            </a:r>
            <a:r>
              <a:rPr lang="en-GB" dirty="0" smtClean="0"/>
              <a:t> </a:t>
            </a:r>
            <a:r>
              <a:rPr lang="en-GB" dirty="0"/>
              <a:t>87,467 </a:t>
            </a:r>
            <a:r>
              <a:rPr lang="ru-RU" dirty="0"/>
              <a:t> </a:t>
            </a:r>
            <a:r>
              <a:rPr lang="ru-RU" dirty="0" smtClean="0"/>
              <a:t>семей</a:t>
            </a:r>
            <a:r>
              <a:rPr lang="en-GB" dirty="0" smtClean="0"/>
              <a:t> (</a:t>
            </a:r>
            <a:r>
              <a:rPr lang="ru-RU" dirty="0" smtClean="0"/>
              <a:t>коэффициент </a:t>
            </a:r>
            <a:r>
              <a:rPr lang="en-GB" dirty="0" smtClean="0"/>
              <a:t> </a:t>
            </a:r>
            <a:r>
              <a:rPr lang="en-GB" dirty="0"/>
              <a:t>3, 109) </a:t>
            </a:r>
            <a:endParaRPr lang="ru-RU" dirty="0" smtClean="0"/>
          </a:p>
          <a:p>
            <a:r>
              <a:rPr lang="ru-RU" dirty="0" smtClean="0"/>
              <a:t>В частном секторе </a:t>
            </a:r>
            <a:r>
              <a:rPr lang="en-US" dirty="0" smtClean="0"/>
              <a:t>84 </a:t>
            </a:r>
            <a:r>
              <a:rPr lang="en-US" dirty="0"/>
              <a:t>%: 227,944 </a:t>
            </a:r>
            <a:r>
              <a:rPr lang="ru-RU" dirty="0"/>
              <a:t> </a:t>
            </a:r>
            <a:r>
              <a:rPr lang="ru-RU" dirty="0" smtClean="0"/>
              <a:t>людей</a:t>
            </a:r>
            <a:r>
              <a:rPr lang="en-US" dirty="0" smtClean="0"/>
              <a:t>, </a:t>
            </a:r>
            <a:r>
              <a:rPr lang="en-US" dirty="0"/>
              <a:t>73,250 </a:t>
            </a:r>
            <a:r>
              <a:rPr lang="ru-RU" dirty="0" smtClean="0"/>
              <a:t>семей</a:t>
            </a:r>
            <a:r>
              <a:rPr lang="en-US" dirty="0" smtClean="0"/>
              <a:t>, </a:t>
            </a:r>
            <a:r>
              <a:rPr lang="en-US" dirty="0"/>
              <a:t>(rate 3,112);</a:t>
            </a:r>
            <a:endParaRPr lang="ru-RU" dirty="0"/>
          </a:p>
          <a:p>
            <a:pPr lvl="0"/>
            <a:r>
              <a:rPr lang="ru-RU" dirty="0" smtClean="0"/>
              <a:t>В коллективных центрах</a:t>
            </a:r>
            <a:r>
              <a:rPr lang="en-US" dirty="0" smtClean="0"/>
              <a:t> </a:t>
            </a:r>
            <a:r>
              <a:rPr lang="en-US" dirty="0"/>
              <a:t>16%: </a:t>
            </a:r>
            <a:r>
              <a:rPr lang="en-US" dirty="0" smtClean="0"/>
              <a:t>43,975</a:t>
            </a:r>
            <a:r>
              <a:rPr lang="ru-RU" dirty="0" smtClean="0"/>
              <a:t> людей</a:t>
            </a:r>
            <a:r>
              <a:rPr lang="en-US" dirty="0" smtClean="0"/>
              <a:t>, </a:t>
            </a:r>
            <a:r>
              <a:rPr lang="en-US" dirty="0"/>
              <a:t>14,217 </a:t>
            </a:r>
            <a:r>
              <a:rPr lang="ru-RU" dirty="0" smtClean="0"/>
              <a:t>семей</a:t>
            </a:r>
            <a:r>
              <a:rPr lang="en-US" dirty="0" smtClean="0"/>
              <a:t> </a:t>
            </a:r>
            <a:r>
              <a:rPr lang="en-US" dirty="0"/>
              <a:t>(rate 3,093).</a:t>
            </a:r>
            <a:endParaRPr lang="ru-RU" dirty="0"/>
          </a:p>
          <a:p>
            <a:r>
              <a:rPr lang="en-GB" dirty="0"/>
              <a:t> </a:t>
            </a:r>
            <a:r>
              <a:rPr lang="ru-RU" dirty="0" smtClean="0"/>
              <a:t>в том числе, специфические категории:</a:t>
            </a:r>
            <a:endParaRPr lang="ru-RU" dirty="0"/>
          </a:p>
          <a:p>
            <a:pPr lvl="0"/>
            <a:r>
              <a:rPr lang="ru-RU" dirty="0"/>
              <a:t> </a:t>
            </a:r>
            <a:r>
              <a:rPr lang="ru-RU" dirty="0" smtClean="0"/>
              <a:t>«повторные ВПЛ»</a:t>
            </a:r>
            <a:r>
              <a:rPr lang="en-US" dirty="0" smtClean="0"/>
              <a:t>: (</a:t>
            </a:r>
            <a:r>
              <a:rPr lang="ru-RU" dirty="0" smtClean="0"/>
              <a:t>уже имевшие статус перед войной 2008 года</a:t>
            </a:r>
            <a:r>
              <a:rPr lang="en-US" dirty="0" smtClean="0"/>
              <a:t>) </a:t>
            </a:r>
            <a:r>
              <a:rPr lang="en-US" dirty="0"/>
              <a:t>4,272 </a:t>
            </a:r>
            <a:r>
              <a:rPr lang="ru-RU" dirty="0" smtClean="0"/>
              <a:t>в регионе </a:t>
            </a:r>
            <a:r>
              <a:rPr lang="ru-RU" dirty="0" err="1" smtClean="0"/>
              <a:t>Шида</a:t>
            </a:r>
            <a:r>
              <a:rPr lang="ru-RU" dirty="0" smtClean="0"/>
              <a:t> </a:t>
            </a:r>
            <a:r>
              <a:rPr lang="ru-RU" dirty="0" err="1" smtClean="0"/>
              <a:t>Картли</a:t>
            </a:r>
            <a:r>
              <a:rPr lang="en-US" dirty="0" smtClean="0"/>
              <a:t>;</a:t>
            </a:r>
            <a:endParaRPr lang="ru-RU" dirty="0"/>
          </a:p>
          <a:p>
            <a:pPr lvl="0"/>
            <a:r>
              <a:rPr lang="ru-RU" dirty="0" smtClean="0"/>
              <a:t>«Новые» ВПЛ</a:t>
            </a:r>
            <a:r>
              <a:rPr lang="en-US" dirty="0" smtClean="0"/>
              <a:t>: (</a:t>
            </a:r>
            <a:r>
              <a:rPr lang="ru-RU" dirty="0" smtClean="0"/>
              <a:t>после августа</a:t>
            </a:r>
            <a:r>
              <a:rPr lang="en-US" dirty="0" smtClean="0"/>
              <a:t> </a:t>
            </a:r>
            <a:r>
              <a:rPr lang="en-US" dirty="0"/>
              <a:t>2008) </a:t>
            </a:r>
            <a:r>
              <a:rPr lang="en-US" dirty="0" smtClean="0"/>
              <a:t>20,563;</a:t>
            </a:r>
            <a:endParaRPr lang="ru-RU" dirty="0"/>
          </a:p>
          <a:p>
            <a:pPr lvl="0"/>
            <a:r>
              <a:rPr lang="ru-RU" dirty="0" smtClean="0"/>
              <a:t>«Старые» ВПЛ</a:t>
            </a:r>
            <a:r>
              <a:rPr lang="en-US" dirty="0" smtClean="0"/>
              <a:t>: (199</a:t>
            </a:r>
            <a:r>
              <a:rPr lang="ru-RU" dirty="0" smtClean="0"/>
              <a:t>1</a:t>
            </a:r>
            <a:r>
              <a:rPr lang="en-US" dirty="0" smtClean="0"/>
              <a:t>-93</a:t>
            </a:r>
            <a:r>
              <a:rPr lang="en-US" dirty="0"/>
              <a:t>) </a:t>
            </a:r>
            <a:r>
              <a:rPr lang="en-US" dirty="0" smtClean="0"/>
              <a:t>247,084.</a:t>
            </a:r>
            <a:endParaRPr lang="ru-RU" dirty="0"/>
          </a:p>
          <a:p>
            <a:r>
              <a:rPr lang="en-US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49948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51775"/>
          </a:xfrm>
        </p:spPr>
        <p:txBody>
          <a:bodyPr/>
          <a:lstStyle/>
          <a:p>
            <a:r>
              <a:rPr lang="ru-RU" dirty="0" smtClean="0"/>
              <a:t>Устойчивое расселение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61375"/>
            <a:ext cx="8596668" cy="4520484"/>
          </a:xfrm>
        </p:spPr>
        <p:txBody>
          <a:bodyPr/>
          <a:lstStyle/>
          <a:p>
            <a:r>
              <a:rPr lang="ru-RU" dirty="0" smtClean="0"/>
              <a:t>Под устойчивым расселением понимается весь спектр решений, которые позволят снять проблему жилья для ВПЛ  в долгосрочной перспективе. Сюда относится:</a:t>
            </a:r>
          </a:p>
          <a:p>
            <a:r>
              <a:rPr lang="ru-RU" dirty="0" smtClean="0"/>
              <a:t>Приватизация  того временного жилья,  где сейчас проживают  семьи ВПЛ (передача в собственность)</a:t>
            </a:r>
          </a:p>
          <a:p>
            <a:r>
              <a:rPr lang="ru-RU" dirty="0" smtClean="0"/>
              <a:t>Поиск  пустых или недостроенных зданий, которые могут быть переоборудованы,  достроены,  отремонтированы и переданы ВПЛ в собственность</a:t>
            </a:r>
          </a:p>
          <a:p>
            <a:r>
              <a:rPr lang="ru-RU" dirty="0" smtClean="0"/>
              <a:t>Покупка сельских домов с участками земли, или квартир (новое направление)</a:t>
            </a:r>
          </a:p>
          <a:p>
            <a:r>
              <a:rPr lang="ru-RU" dirty="0" smtClean="0"/>
              <a:t>Переселение в социальные дома (без права собственности)</a:t>
            </a:r>
          </a:p>
          <a:p>
            <a:r>
              <a:rPr lang="ru-RU" dirty="0" smtClean="0"/>
              <a:t>Строительство новых жилых корпусов</a:t>
            </a:r>
          </a:p>
          <a:p>
            <a:r>
              <a:rPr lang="ru-RU" dirty="0" smtClean="0"/>
              <a:t>Финансовая помощь для покупки жилья, а также участие в ипотеке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6727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52023"/>
            <a:ext cx="8596668" cy="1320800"/>
          </a:xfrm>
        </p:spPr>
        <p:txBody>
          <a:bodyPr/>
          <a:lstStyle/>
          <a:p>
            <a:r>
              <a:rPr lang="ru-RU" dirty="0" smtClean="0"/>
              <a:t>Проблемы устойчивого расселения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93949"/>
            <a:ext cx="8596668" cy="4547413"/>
          </a:xfrm>
        </p:spPr>
        <p:txBody>
          <a:bodyPr>
            <a:normAutofit/>
          </a:bodyPr>
          <a:lstStyle/>
          <a:p>
            <a:r>
              <a:rPr lang="ru-RU" dirty="0" smtClean="0"/>
              <a:t>Большинство  существующих бывших коллективных центров нуждаются в ремонте и в значительной переделке для соответствия  стандартам, поэтому  перед приватизацией необходимо проведение ремонта (до 16000 лари на 1 квартиру)</a:t>
            </a:r>
          </a:p>
          <a:p>
            <a:r>
              <a:rPr lang="ru-RU" dirty="0" smtClean="0"/>
              <a:t>В прежние годы многие ВПЛ уже приватизировали свое жилье, которое не соответствует стандартам, а по закону, второй раз они получить жилье не могут</a:t>
            </a:r>
          </a:p>
          <a:p>
            <a:r>
              <a:rPr lang="ru-RU" dirty="0" smtClean="0"/>
              <a:t>Критерии, созданные для определения  наиболее нуждающихся, не дают возможности  четкой дифференциации</a:t>
            </a:r>
          </a:p>
          <a:p>
            <a:r>
              <a:rPr lang="ru-RU" dirty="0" smtClean="0"/>
              <a:t>Недостаток финансов – в каждом Плане действий, исходя из имеющихся ресурсов, заложено несколько тысяч семей, что растягивает перспективу</a:t>
            </a:r>
          </a:p>
          <a:p>
            <a:r>
              <a:rPr lang="ru-RU" dirty="0" smtClean="0"/>
              <a:t>Из-за того, что программа расселения началась более чем через15 лет, семьи выросли и появились  новые поколения ВПЛ, также претендующие на жилье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79459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Устойчивое расселение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Правительство Грузии, с помощью доноров, помогло разрешить  проблему устойчивого расселения для </a:t>
            </a:r>
            <a:r>
              <a:rPr lang="en-US" dirty="0" smtClean="0"/>
              <a:t>29,7</a:t>
            </a:r>
            <a:r>
              <a:rPr lang="en-GB" dirty="0" smtClean="0"/>
              <a:t>33</a:t>
            </a:r>
            <a:r>
              <a:rPr lang="ru-RU" dirty="0" smtClean="0"/>
              <a:t> семей</a:t>
            </a:r>
          </a:p>
          <a:p>
            <a:r>
              <a:rPr lang="en-GB" dirty="0" smtClean="0"/>
              <a:t> </a:t>
            </a:r>
            <a:r>
              <a:rPr lang="en-GB" dirty="0"/>
              <a:t>4,396 </a:t>
            </a:r>
            <a:r>
              <a:rPr lang="ru-RU" dirty="0" smtClean="0"/>
              <a:t>ВПЛ семей не нуждаются в решении проблемы жилья</a:t>
            </a:r>
            <a:r>
              <a:rPr lang="en-GB" dirty="0" smtClean="0"/>
              <a:t>. </a:t>
            </a:r>
            <a:endParaRPr lang="ru-RU" dirty="0"/>
          </a:p>
          <a:p>
            <a:r>
              <a:rPr lang="en-GB" dirty="0"/>
              <a:t> </a:t>
            </a:r>
            <a:r>
              <a:rPr lang="ru-RU" dirty="0"/>
              <a:t>В настоящее время,</a:t>
            </a:r>
            <a:r>
              <a:rPr lang="en-GB" dirty="0"/>
              <a:t> </a:t>
            </a:r>
            <a:r>
              <a:rPr lang="ru-RU" dirty="0"/>
              <a:t>жилищные проблемы </a:t>
            </a:r>
            <a:r>
              <a:rPr lang="en-GB" dirty="0"/>
              <a:t>51,416</a:t>
            </a:r>
            <a:r>
              <a:rPr lang="ru-RU" dirty="0"/>
              <a:t>  семей ВПЛ  пока не решены.  Для уточнения ситуации, в </a:t>
            </a:r>
            <a:r>
              <a:rPr lang="ru-RU" dirty="0" smtClean="0"/>
              <a:t>2013-14 </a:t>
            </a:r>
            <a:r>
              <a:rPr lang="ru-RU" dirty="0"/>
              <a:t>году Министерство провело очередную регистрацию</a:t>
            </a:r>
            <a:r>
              <a:rPr lang="en-GB" dirty="0"/>
              <a:t>. </a:t>
            </a:r>
            <a:endParaRPr lang="ru-RU" dirty="0"/>
          </a:p>
          <a:p>
            <a:r>
              <a:rPr lang="ru-RU" dirty="0" smtClean="0"/>
              <a:t>Во время регистрации заполнялся специальный опросник, помогающий выявить основные нужды ВПЛ</a:t>
            </a:r>
          </a:p>
          <a:p>
            <a:r>
              <a:rPr lang="ru-RU" dirty="0" smtClean="0"/>
              <a:t>В Плане действий, утвержденном на 2015-2016 годы, заложены следующие параметры:</a:t>
            </a:r>
          </a:p>
          <a:p>
            <a:r>
              <a:rPr lang="ru-RU" dirty="0" smtClean="0"/>
              <a:t>Реабилитация 1000 жилых кватир -  5 млн. лари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68755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Новый План действий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Экспертиза, реабилитация  заброшенных зданий (980) – требуется 11,2 млн,</a:t>
            </a:r>
          </a:p>
          <a:p>
            <a:r>
              <a:rPr lang="ru-RU" dirty="0" smtClean="0"/>
              <a:t>1 млн. Предполагается для закупки 150 квартир в частном секторе,</a:t>
            </a:r>
          </a:p>
          <a:p>
            <a:r>
              <a:rPr lang="ru-RU" dirty="0" smtClean="0"/>
              <a:t>И 11 млн – на закупку 550 домов в  сельской местности (финансирование – от </a:t>
            </a:r>
            <a:r>
              <a:rPr lang="en-US" dirty="0" smtClean="0"/>
              <a:t>KFW n SDC)</a:t>
            </a:r>
            <a:r>
              <a:rPr lang="ru-RU" dirty="0" smtClean="0"/>
              <a:t>\</a:t>
            </a:r>
          </a:p>
          <a:p>
            <a:r>
              <a:rPr lang="ru-RU" dirty="0" smtClean="0"/>
              <a:t>Предполагается построить 1670 квартир, на это требуется в 2015 году 52 млн; на 9 млн. Будут закуплены индивидуальные квартиры(360),, а на 3,7 млн – построено 143  индивидуальных дома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Закон о вынужденно перемещенных лицах - преследуемых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Дает возможность получания статуса как лицам, непосредственно покинувшим окупированную территорию, так и тем, кто пострадал от последствий окупации (приграничные села)</a:t>
            </a:r>
          </a:p>
          <a:p>
            <a:r>
              <a:rPr lang="ru-RU" dirty="0" smtClean="0"/>
              <a:t>Устанавливает  недискриминационные правила для ВПЛ</a:t>
            </a:r>
          </a:p>
          <a:p>
            <a:r>
              <a:rPr lang="ru-RU" dirty="0" smtClean="0"/>
              <a:t>Защита от выселения</a:t>
            </a:r>
          </a:p>
          <a:p>
            <a:r>
              <a:rPr lang="ru-RU" dirty="0" smtClean="0"/>
              <a:t>Критерии расселения (отдельный пакет)</a:t>
            </a:r>
          </a:p>
          <a:p>
            <a:r>
              <a:rPr lang="ru-RU" dirty="0" smtClean="0"/>
              <a:t>Финансовую помощь в размере 45 лар (20 евро) получают ежемесячно  все ВПЛ, чей доход ниже 1250 лари</a:t>
            </a:r>
          </a:p>
          <a:p>
            <a:r>
              <a:rPr lang="ru-RU" dirty="0" smtClean="0"/>
              <a:t>ВПЛ могут выбрать – получать ли помощь по статусу, или обратиться в программу социальной помощи</a:t>
            </a:r>
          </a:p>
          <a:p>
            <a:r>
              <a:rPr lang="ru-RU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Критерии расселения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Вне очереди жилье получают лица, проживающие в аварийных  коллективных центрах</a:t>
            </a:r>
          </a:p>
          <a:p>
            <a:r>
              <a:rPr lang="ru-RU" dirty="0" smtClean="0"/>
              <a:t>Система присуждения баллов -  каждый претендующий на жилье заполняет аппликационную форму</a:t>
            </a:r>
          </a:p>
          <a:p>
            <a:r>
              <a:rPr lang="ru-RU" dirty="0" smtClean="0"/>
              <a:t>Баллы – зв проживание в коллективном центре, тем, кто снимает жилье, тем, у кого в семье есть лица с ограниченными возможностями,  погибщие за территориальную целостность Грузии,  дети-сироты, одинокие родители</a:t>
            </a:r>
          </a:p>
          <a:p>
            <a:r>
              <a:rPr lang="ru-RU" dirty="0" smtClean="0"/>
              <a:t>Социальное положение (соц. Незащищенность)</a:t>
            </a:r>
          </a:p>
          <a:p>
            <a:r>
              <a:rPr lang="ru-RU" dirty="0" smtClean="0"/>
              <a:t>Поощряется переезд в сельские районы, особенно из столицы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Вклад в развитие источников существования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Мировой  Банк   - 2,2 млн</a:t>
            </a:r>
          </a:p>
          <a:p>
            <a:r>
              <a:rPr lang="ru-RU" dirty="0" smtClean="0"/>
              <a:t>Правительство Норвегии – 6 млн.</a:t>
            </a:r>
          </a:p>
          <a:p>
            <a:r>
              <a:rPr lang="ru-RU" dirty="0" smtClean="0"/>
              <a:t>Агентство развития Швеции </a:t>
            </a:r>
          </a:p>
          <a:p>
            <a:r>
              <a:rPr lang="ru-RU" dirty="0" smtClean="0"/>
              <a:t>Агентство развития США</a:t>
            </a:r>
          </a:p>
          <a:p>
            <a:endParaRPr lang="ru-RU" dirty="0" smtClean="0"/>
          </a:p>
          <a:p>
            <a:r>
              <a:rPr lang="ru-RU" dirty="0" smtClean="0"/>
              <a:t>Европейская Комиссия – инструменты стабильности: начиная с 2009 года</a:t>
            </a:r>
          </a:p>
          <a:p>
            <a:r>
              <a:rPr lang="ru-RU" dirty="0" smtClean="0"/>
              <a:t>Сейчас ( ВПЛ 4) – 19 млн, отсюда 10 млн – прямая помощь бюджету</a:t>
            </a:r>
          </a:p>
          <a:p>
            <a:r>
              <a:rPr lang="ru-RU" dirty="0" smtClean="0"/>
              <a:t>4 млн – через НПО</a:t>
            </a:r>
          </a:p>
          <a:p>
            <a:r>
              <a:rPr lang="ru-RU" smtClean="0"/>
              <a:t>3 млн – на сельские программы через ФАО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Координация и менеджмент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Первоначально выполнение Плана действий  координировалось Министерством, и эта координация плохо работала. Во время военных действий, когда  координация перешла в Мин. финансов и в офис премьера,  ситуация изменилась</a:t>
            </a:r>
          </a:p>
          <a:p>
            <a:r>
              <a:rPr lang="ru-RU" dirty="0" smtClean="0"/>
              <a:t>В 2009 г. Был создан Руководящий Комитет. Решения Руководящего Комитета(РК) являются обязательными в отношении выполнения Государственной стратегии -  это решило множество проблем легитимности решений, принимаемых ранее Координирующей группой Министерства, поскольку в рамках РК решения легитимизируются присутствием главных доноров, а также организаций, занимающихся юридической  защитой ВПЛ и НПО.</a:t>
            </a:r>
          </a:p>
          <a:p>
            <a:r>
              <a:rPr lang="ru-RU" dirty="0" smtClean="0"/>
              <a:t>Руководящий  Комитет создает рабочие группы, планирует исследования, определяет финансовые приоритеты, утверждает рабочие документы и планы (которые затем утвверждаются правительством)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Немного статистики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Конфликты в Грузии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1991-1992 – конфликт в Цхинвали – около 16 000 вынужденно перемещенных лиц (ВПЛ) (и около 10 000 – в Россию)</a:t>
            </a:r>
          </a:p>
          <a:p>
            <a:r>
              <a:rPr lang="ru-RU" dirty="0" smtClean="0"/>
              <a:t>1992-1993 – конфликт в Абхазии –  зарегистрировано около 300 000 ВПЛ</a:t>
            </a:r>
          </a:p>
          <a:p>
            <a:r>
              <a:rPr lang="ru-RU" dirty="0" smtClean="0"/>
              <a:t>1998 – эскалация и карательная операция в </a:t>
            </a:r>
            <a:r>
              <a:rPr lang="ru-RU" dirty="0" err="1" smtClean="0"/>
              <a:t>Гальском</a:t>
            </a:r>
            <a:r>
              <a:rPr lang="ru-RU" dirty="0" smtClean="0"/>
              <a:t> районе Абхазии – около 30 000 ВПЛ, многие из них – повторно</a:t>
            </a:r>
          </a:p>
          <a:p>
            <a:r>
              <a:rPr lang="ru-RU" dirty="0" smtClean="0"/>
              <a:t>2008 – во время военных действий на территории регионов </a:t>
            </a:r>
            <a:r>
              <a:rPr lang="ru-RU" dirty="0" err="1" smtClean="0"/>
              <a:t>Шида</a:t>
            </a:r>
            <a:r>
              <a:rPr lang="ru-RU" dirty="0" smtClean="0"/>
              <a:t> </a:t>
            </a:r>
            <a:r>
              <a:rPr lang="ru-RU" dirty="0" err="1" smtClean="0"/>
              <a:t>Картли</a:t>
            </a:r>
            <a:r>
              <a:rPr lang="ru-RU" dirty="0" smtClean="0"/>
              <a:t> и </a:t>
            </a:r>
            <a:r>
              <a:rPr lang="ru-RU" dirty="0" err="1" smtClean="0"/>
              <a:t>Самегрело</a:t>
            </a:r>
            <a:r>
              <a:rPr lang="ru-RU" dirty="0" smtClean="0"/>
              <a:t> и в </a:t>
            </a:r>
            <a:r>
              <a:rPr lang="ru-RU" dirty="0" err="1" smtClean="0"/>
              <a:t>Кодорском</a:t>
            </a:r>
            <a:r>
              <a:rPr lang="ru-RU" dirty="0" smtClean="0"/>
              <a:t> ущелье зарегистрировано более 136 000 новых ВПЛ. После  частичного выполнения 6-пуктногосоглашения и возвращения населения на территорию, контролируемую центральным правительством, более 26 000 «новых» ВПЛ из грузинских деревень Цхинвальского региона, Ахалгори и Кодорского ущелья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532362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</a:t>
            </a:r>
            <a:r>
              <a:rPr lang="ru-RU" dirty="0" smtClean="0"/>
              <a:t>  Главных  урока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Координация  между правительством, гражданским сектором и международными фондами нужждается и институциональном механизме – в нашем случае Министерство создало руководящий комитет</a:t>
            </a:r>
          </a:p>
          <a:p>
            <a:r>
              <a:rPr lang="ru-RU" dirty="0" smtClean="0"/>
              <a:t>Своевременная регистрация и создание стратегии являются первоочередной задачей. Созданная инфраструктура в дальнейшем  может быть использована для других социально-незащищенных слоев населения, но создание инфраструктуры сразу очень важно,тем более что основные фонды международной помощи идут в страну именно в период неотложной помощи</a:t>
            </a:r>
          </a:p>
          <a:p>
            <a:r>
              <a:rPr lang="ru-RU" dirty="0" smtClean="0"/>
              <a:t>ВПЛ не являются проблемой, они вместе с обществом должны решать возникшие проблемы, Участие ВПЛ с самого начала в принятии решений  позволит избежать многих дальнейших осложнений.</a:t>
            </a:r>
          </a:p>
          <a:p>
            <a:r>
              <a:rPr lang="ru-RU" dirty="0" smtClean="0"/>
              <a:t>Роль академии и гражданского общества невозможно переоценить, поскольку они остаются наиболее постоянными акторами в обществе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4458"/>
          </a:xfrm>
        </p:spPr>
        <p:txBody>
          <a:bodyPr/>
          <a:lstStyle/>
          <a:p>
            <a:r>
              <a:rPr lang="ru-RU" dirty="0" smtClean="0"/>
              <a:t>Извлеченные уроки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88125"/>
            <a:ext cx="8596668" cy="4653237"/>
          </a:xfrm>
        </p:spPr>
        <p:txBody>
          <a:bodyPr>
            <a:normAutofit fontScale="92500"/>
          </a:bodyPr>
          <a:lstStyle/>
          <a:p>
            <a:pPr>
              <a:buAutoNum type="arabicPeriod"/>
            </a:pPr>
            <a:r>
              <a:rPr lang="ru-RU" dirty="0" smtClean="0"/>
              <a:t>Финансовая помощь ВПЛ – переход от «помощи по статусу» к помощи по нуждам планируется с 2010 года, но до сих пор не осуществлен: ни в одном законе не были установлены временные рамки помощи</a:t>
            </a:r>
          </a:p>
          <a:p>
            <a:pPr>
              <a:buAutoNum type="arabicPeriod"/>
            </a:pPr>
            <a:r>
              <a:rPr lang="ru-RU" dirty="0" smtClean="0"/>
              <a:t>Выделение одних групп перед другими создает проблемы внутри ВПЛ общины</a:t>
            </a:r>
          </a:p>
          <a:p>
            <a:pPr>
              <a:buAutoNum type="arabicPeriod"/>
            </a:pPr>
            <a:r>
              <a:rPr lang="ru-RU" dirty="0" smtClean="0"/>
              <a:t>При расселении необходимо учитывать  специфику : городские/сельские жители, наличие инфраструктуры и </a:t>
            </a:r>
            <a:r>
              <a:rPr lang="ru-RU" dirty="0" smtClean="0"/>
              <a:t>безопасность (приграничные территории)</a:t>
            </a:r>
            <a:endParaRPr lang="ru-RU" dirty="0" smtClean="0"/>
          </a:p>
          <a:p>
            <a:pPr>
              <a:buAutoNum type="arabicPeriod"/>
            </a:pPr>
            <a:r>
              <a:rPr lang="ru-RU" dirty="0" smtClean="0"/>
              <a:t>Министерство являлась эксклюзивной структурой, которая постоянно работала с НПО и международными организациями – это важный опыт</a:t>
            </a:r>
          </a:p>
          <a:p>
            <a:pPr>
              <a:buAutoNum type="arabicPeriod"/>
            </a:pPr>
            <a:r>
              <a:rPr lang="ru-RU" dirty="0" smtClean="0"/>
              <a:t>Полезным была постоянная коммуникация со Спец. Представителем Генсека ООН по ВПЛ – его доклады имеют значение для финансирования проектов</a:t>
            </a:r>
          </a:p>
          <a:p>
            <a:pPr>
              <a:buAutoNum type="arabicPeriod"/>
            </a:pPr>
            <a:r>
              <a:rPr lang="ru-RU" dirty="0" smtClean="0"/>
              <a:t>В нашем случае, произошло резкое ослабление потенциала ВПЛ – необходимо с самого начала заниматься психологической и медицинской реабилитацией и создавать группы самопомощи</a:t>
            </a:r>
          </a:p>
          <a:p>
            <a:pPr>
              <a:buAutoNum type="arabicPeriod"/>
            </a:pPr>
            <a:endParaRPr lang="ru-RU" dirty="0" smtClean="0"/>
          </a:p>
          <a:p>
            <a:pPr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Извлеченные уроки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Женщины являются хорощими организаторами общин,их нужно готовить и хорошо использовать Резолюцию </a:t>
            </a:r>
            <a:r>
              <a:rPr lang="ru-RU" smtClean="0"/>
              <a:t>1325 ООН и другие международные инструменты, напрямцю не связанные с ВПЛ, поскольку ВПЛ не защищвют международные конвенции</a:t>
            </a:r>
            <a:endParaRPr lang="ru-RU" dirty="0" smtClean="0"/>
          </a:p>
          <a:p>
            <a:r>
              <a:rPr lang="ru-RU" dirty="0" smtClean="0"/>
              <a:t>МЫ потеряли много времени, пока государство осознало, что интеграция яявляется необходимым условием выживания. К этому времени,  большинство зданий, где  проживали ВПЛ, пришли в полную негодность, и их реабилитация  потребовала огромных средств.</a:t>
            </a:r>
          </a:p>
          <a:p>
            <a:r>
              <a:rPr lang="ru-RU" dirty="0" smtClean="0"/>
              <a:t>Жилье является неотложной задачей, но если ставить задачи по порядку, а не параллельно решать их, то никогда  не решится главная проблема – самодостаточность ВПЛ.</a:t>
            </a:r>
          </a:p>
          <a:p>
            <a:r>
              <a:rPr lang="ru-RU" dirty="0" smtClean="0"/>
              <a:t>ВПЛ с самого начала должны принимать участие в решениях о своем будущем, у них есть это право, и они будут более ответственно относиться к исполнению решений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Помощь которая была оказана Грузии Украиной в 2008 году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  </a:t>
            </a:r>
          </a:p>
          <a:p>
            <a:pPr lvl="0"/>
            <a:r>
              <a:rPr lang="ru-RU" dirty="0" smtClean="0"/>
              <a:t>5 </a:t>
            </a:r>
            <a:r>
              <a:rPr lang="ru-RU" dirty="0" err="1" smtClean="0"/>
              <a:t>самол</a:t>
            </a:r>
            <a:r>
              <a:rPr lang="en-US" dirty="0"/>
              <a:t>e</a:t>
            </a:r>
            <a:r>
              <a:rPr lang="ru-RU" dirty="0" err="1" smtClean="0"/>
              <a:t>тов</a:t>
            </a:r>
            <a:r>
              <a:rPr lang="ru-RU" dirty="0" smtClean="0"/>
              <a:t> с гуманитарной помощью – всего 156 тонн</a:t>
            </a:r>
            <a:endParaRPr lang="en-US" dirty="0" smtClean="0"/>
          </a:p>
          <a:p>
            <a:pPr lvl="0"/>
            <a:r>
              <a:rPr lang="ru-RU" dirty="0" smtClean="0"/>
              <a:t>на 9 миллионов долларов США – помощь  для тушения пожаров в лесной зоне (через территорию Турции)</a:t>
            </a:r>
            <a:endParaRPr lang="en-US" dirty="0" smtClean="0"/>
          </a:p>
          <a:p>
            <a:pPr lvl="0"/>
            <a:r>
              <a:rPr lang="ru-RU" dirty="0" smtClean="0"/>
              <a:t>2 самолета с детьми для отдыха в Ялте (принимали на самом высоком уровне). еще дополнительно 50 человек в Херсоне, Севастополе, Луцке</a:t>
            </a:r>
            <a:endParaRPr lang="en-US" dirty="0" smtClean="0"/>
          </a:p>
          <a:p>
            <a:r>
              <a:rPr lang="ru-RU" dirty="0" smtClean="0"/>
              <a:t> </a:t>
            </a:r>
            <a:endParaRPr lang="en-US" dirty="0" smtClean="0"/>
          </a:p>
          <a:p>
            <a:r>
              <a:rPr lang="ru-RU" dirty="0" smtClean="0"/>
              <a:t>Отдельно – помощь от Сумской области – 40 000 долларов США</a:t>
            </a:r>
            <a:endParaRPr lang="en-US" dirty="0" smtClean="0"/>
          </a:p>
          <a:p>
            <a:r>
              <a:rPr lang="ru-RU" dirty="0" smtClean="0"/>
              <a:t>10 миллионов гривен на реабилитацию жилья – всего на общую сумму 50 млн. Долларов США</a:t>
            </a:r>
            <a:endParaRPr lang="en-US" dirty="0" smtClean="0"/>
          </a:p>
          <a:p>
            <a:r>
              <a:rPr lang="ru-RU" dirty="0" smtClean="0"/>
              <a:t> </a:t>
            </a:r>
            <a:endParaRPr lang="en-US" dirty="0" smtClean="0"/>
          </a:p>
          <a:p>
            <a:r>
              <a:rPr lang="ru-RU" dirty="0" smtClean="0"/>
              <a:t>Медицинские программы: 11 дети и 11 взрослых –посланы на реабилитационные программы</a:t>
            </a:r>
            <a:endParaRPr lang="en-US" dirty="0" smtClean="0"/>
          </a:p>
          <a:p>
            <a:r>
              <a:rPr lang="ru-RU" dirty="0" smtClean="0"/>
              <a:t>Клиника Филатова – сестрам Мушкудиани  сделана операция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Изменение политического видения: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1992 – создание Комитета по делам беженцев </a:t>
            </a:r>
            <a:r>
              <a:rPr lang="ru-RU" dirty="0"/>
              <a:t>и</a:t>
            </a:r>
            <a:r>
              <a:rPr lang="ru-RU" dirty="0" smtClean="0"/>
              <a:t> миграции. </a:t>
            </a:r>
            <a:r>
              <a:rPr lang="ru-RU" dirty="0"/>
              <a:t> </a:t>
            </a:r>
            <a:r>
              <a:rPr lang="ru-RU" dirty="0" smtClean="0"/>
              <a:t>Основные функции – регистрация, расселение,  получение и распределение гуманитарной помощи. До 1996 </a:t>
            </a:r>
            <a:r>
              <a:rPr lang="ru-RU" dirty="0"/>
              <a:t>в</a:t>
            </a:r>
            <a:r>
              <a:rPr lang="ru-RU" dirty="0" smtClean="0"/>
              <a:t>се меры носят временный характер, правительство и ВПЛ полностью ориентированы на возвращение. Все зарегистрированные ВПЛ получают ежемесячно минимальную помощь (от 2 до 4 лари), в некоторых коллективных центрах ежедневно выдают 400 г хлеба, ежемесячно выдают гуманитарные продукты. Все центральные министерства помогают в трудоустройстве «своих» ВПЛ</a:t>
            </a:r>
          </a:p>
          <a:p>
            <a:r>
              <a:rPr lang="ru-RU" dirty="0" smtClean="0"/>
              <a:t>1996 – поток гуманитарной помощи уменьшается. Комитет преобразован в Министерство. С 1996 года Министерство  участвует в ежегодной Конференции по миграции в Женеве, где </a:t>
            </a:r>
            <a:r>
              <a:rPr lang="ru-RU" dirty="0" err="1" smtClean="0"/>
              <a:t>адвокатирует</a:t>
            </a:r>
            <a:r>
              <a:rPr lang="ru-RU" dirty="0" smtClean="0"/>
              <a:t> ситуацию в </a:t>
            </a:r>
            <a:r>
              <a:rPr lang="ru-RU" dirty="0"/>
              <a:t>Г</a:t>
            </a:r>
            <a:r>
              <a:rPr lang="ru-RU" dirty="0" smtClean="0"/>
              <a:t>рузии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17449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 расселения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период первого конфликта расселение производилось хаотично, поскольку предполагалось, что это временная мера, поэтому сперва людей заселяли в гостиницы, санатории и дома отдыха, затем  - в детские сады, а затем пришла очередь приспособленных общественных зданий. </a:t>
            </a:r>
          </a:p>
          <a:p>
            <a:r>
              <a:rPr lang="ru-RU" dirty="0" smtClean="0"/>
              <a:t>При этом не учитывалось:</a:t>
            </a:r>
          </a:p>
          <a:p>
            <a:r>
              <a:rPr lang="ru-RU" dirty="0" smtClean="0"/>
              <a:t>Спефицика первоначального места проживания ВПЛ (город- село)</a:t>
            </a:r>
          </a:p>
          <a:p>
            <a:r>
              <a:rPr lang="ru-RU" dirty="0" smtClean="0"/>
              <a:t>Наличие рабочих мест (в тот момент была тотальная безработица)</a:t>
            </a:r>
          </a:p>
          <a:p>
            <a:r>
              <a:rPr lang="ru-RU" dirty="0" smtClean="0"/>
              <a:t>Необходимость дальнейшего использования зданий по прямому назначению (например, детских садов, больниц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ru-RU" dirty="0" smtClean="0"/>
              <a:t>Принадлежность  к общине – у нас есть центры, где проживали представители 10-15 разных общи</a:t>
            </a:r>
            <a:endParaRPr lang="ru-RU" dirty="0" smtClean="0"/>
          </a:p>
          <a:p>
            <a:r>
              <a:rPr lang="ru-RU" dirty="0" smtClean="0"/>
              <a:t>Возможности инфраструктуры (например, что в санатории  нет кухонь, и канализация на рассчитана на такое количество постоянно проживающих людей)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 расселения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результате неправильной эксплуатации «коллективные центры» постоянно нуждались в ремонте</a:t>
            </a:r>
          </a:p>
          <a:p>
            <a:r>
              <a:rPr lang="ru-RU" dirty="0" smtClean="0"/>
              <a:t>К 2005 году соотношение проживающих в «коллективных центрах»  и в частном секторе было примерно 43% к 57% - ам.</a:t>
            </a:r>
          </a:p>
          <a:p>
            <a:r>
              <a:rPr lang="ru-RU" dirty="0" smtClean="0"/>
              <a:t>В 2005 году, Специальный Представитель Генерального Секретаря ООН делает доклад а положении ВПЛ в Грузии, после чего начинается работа по созданию Стратегии в отношении ВПЛ. Основное внимание уделяется ВПЛ, живущим в коллективных центрах – считается, что они менее интегрированы, чем ВПЛ в частном секторе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4"/>
          <p:cNvSpPr>
            <a:spLocks noGrp="1"/>
          </p:cNvSpPr>
          <p:nvPr>
            <p:ph type="title"/>
          </p:nvPr>
        </p:nvSpPr>
        <p:spPr>
          <a:xfrm>
            <a:off x="1703512" y="188640"/>
            <a:ext cx="8229600" cy="1143000"/>
          </a:xfrm>
        </p:spPr>
        <p:txBody>
          <a:bodyPr/>
          <a:lstStyle/>
          <a:p>
            <a:r>
              <a:rPr lang="ru-RU" altLang="ru-RU" smtClean="0"/>
              <a:t>Задачи Стратегии</a:t>
            </a:r>
          </a:p>
        </p:txBody>
      </p:sp>
      <p:sp>
        <p:nvSpPr>
          <p:cNvPr id="7171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altLang="ru-RU" sz="2000" dirty="0" smtClean="0"/>
              <a:t>271 </a:t>
            </a:r>
            <a:r>
              <a:rPr lang="ru-RU" altLang="ru-RU" sz="2000" dirty="0"/>
              <a:t>000 вынужденно перемещенных вследствие конфликтов 90-х и войны 2008 года лиц (78 000 семей)</a:t>
            </a:r>
          </a:p>
          <a:p>
            <a:r>
              <a:rPr lang="ru-RU" altLang="ru-RU" sz="2000" dirty="0"/>
              <a:t>15 000 семей,  уже обеспеченных постоянным жильем в 2010 году</a:t>
            </a:r>
          </a:p>
          <a:p>
            <a:r>
              <a:rPr lang="ru-RU" altLang="ru-RU" sz="2000" dirty="0"/>
              <a:t>58 000 семей, нуждающихся в обеспечении постоянным жильем</a:t>
            </a:r>
          </a:p>
          <a:p>
            <a:r>
              <a:rPr lang="ru-RU" altLang="ru-RU" sz="2000" dirty="0"/>
              <a:t>Социально-экономическая интеграция  и доступ к квалифицированной медицинской помощи и качественному образованию;  </a:t>
            </a:r>
          </a:p>
          <a:p>
            <a:r>
              <a:rPr lang="ru-RU" altLang="ru-RU" sz="2000" dirty="0"/>
              <a:t>Перестройка системы управления Министерства для эффективного руководства процессом внедрения  Стратегии; повышение возможностей Министерства</a:t>
            </a:r>
          </a:p>
          <a:p>
            <a:r>
              <a:rPr lang="ru-RU" altLang="ru-RU" sz="2000" dirty="0"/>
              <a:t>Всего на внедрение Стратегии необходим примерно 1  миллиард долларов США, в 2010 году удалось собрать около 88 миллионов, за 2008 – 2009 потрачено  около 131 миллиона, всего 219 миллионов.</a:t>
            </a:r>
          </a:p>
          <a:p>
            <a:endParaRPr lang="ru-RU" altLang="ru-RU" sz="2000" dirty="0"/>
          </a:p>
          <a:p>
            <a:endParaRPr lang="ru-RU" altLang="ru-RU" sz="2000" dirty="0"/>
          </a:p>
          <a:p>
            <a:pPr>
              <a:buFont typeface="Arial" panose="020B0604020202020204" pitchFamily="34" charset="0"/>
              <a:buNone/>
            </a:pPr>
            <a:endParaRPr lang="ru-RU" alt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581456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Финансы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2008 год – запланировано было 62 миллиона лари, из-за военных действий бюджет был удвоен – 129 млн. Лари</a:t>
            </a:r>
          </a:p>
          <a:p>
            <a:pPr marL="609600" indent="-609600">
              <a:lnSpc>
                <a:spcPct val="80000"/>
              </a:lnSpc>
            </a:pPr>
            <a:r>
              <a:rPr lang="ru-RU" dirty="0" smtClean="0"/>
              <a:t>Строительство коттеджей</a:t>
            </a:r>
          </a:p>
          <a:p>
            <a:pPr marL="609600" indent="-609600">
              <a:lnSpc>
                <a:spcPct val="80000"/>
              </a:lnSpc>
            </a:pPr>
            <a:r>
              <a:rPr lang="ru-RU" dirty="0" smtClean="0"/>
              <a:t> – Мировой Банк (через фонд муниципального развития) – 1263 в 9 поселениях, потрачено 34</a:t>
            </a:r>
            <a:r>
              <a:rPr lang="en-US" dirty="0" smtClean="0"/>
              <a:t>,</a:t>
            </a:r>
            <a:r>
              <a:rPr lang="ru-RU" dirty="0" smtClean="0"/>
              <a:t>32 млн. Лари, средняя стоимость коттеджа – 27 000 лари (15 000 долларов)</a:t>
            </a:r>
          </a:p>
          <a:p>
            <a:pPr marL="609600" indent="-609600">
              <a:lnSpc>
                <a:spcPct val="80000"/>
              </a:lnSpc>
            </a:pPr>
            <a:endParaRPr lang="ru-RU" dirty="0" smtClean="0"/>
          </a:p>
          <a:p>
            <a:r>
              <a:rPr lang="ru-RU" dirty="0" smtClean="0"/>
              <a:t>  Европейская Комиссия (через муниципалитет  Мцхета) - 2700 коттеджей</a:t>
            </a:r>
          </a:p>
          <a:p>
            <a:r>
              <a:rPr lang="ru-RU" dirty="0" smtClean="0"/>
              <a:t>Министерство иностранных дел  Германии -  6 млн  евро, 300 коттеджей улучшенной планировки</a:t>
            </a:r>
          </a:p>
          <a:p>
            <a:r>
              <a:rPr lang="ru-RU" dirty="0" smtClean="0"/>
              <a:t>Турецкое агентство развития – 100 коттеджей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Финансы и другие ресурсы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 2009 году бюджет  Министерства составил 64  млн. Лари</a:t>
            </a:r>
          </a:p>
          <a:p>
            <a:pPr marL="609600" indent="-609600">
              <a:lnSpc>
                <a:spcPct val="80000"/>
              </a:lnSpc>
            </a:pPr>
            <a:r>
              <a:rPr lang="ru-RU" dirty="0" smtClean="0"/>
              <a:t>Запланированная реабилитация «старых» коллективных центров – 85,39 млн. Лари для реабилитации 8092 квартир (переделка под жилой фонд, пристройка кухонь, санузлов , крыша, канализация, электросчетчики) </a:t>
            </a:r>
            <a:endParaRPr lang="en-US" dirty="0" smtClean="0"/>
          </a:p>
          <a:p>
            <a:pPr marL="609600" indent="-609600">
              <a:lnSpc>
                <a:spcPct val="80000"/>
              </a:lnSpc>
            </a:pPr>
            <a:endParaRPr lang="en-US" dirty="0"/>
          </a:p>
          <a:p>
            <a:pPr marL="609600" indent="-609600">
              <a:lnSpc>
                <a:spcPct val="80000"/>
              </a:lnSpc>
            </a:pPr>
            <a:r>
              <a:rPr lang="ru-RU" dirty="0" smtClean="0"/>
              <a:t>Для 1684 семей выдана финансовая помощь в размере 10 000 долларов США для решения проблемы устойчивого жилья</a:t>
            </a:r>
          </a:p>
          <a:p>
            <a:pPr>
              <a:buNone/>
            </a:pPr>
            <a:r>
              <a:rPr lang="ru-RU" dirty="0" smtClean="0"/>
              <a:t>Земля:</a:t>
            </a:r>
          </a:p>
          <a:p>
            <a:pPr>
              <a:buNone/>
            </a:pPr>
            <a:endParaRPr lang="ru-RU" dirty="0" smtClean="0"/>
          </a:p>
          <a:p>
            <a:r>
              <a:rPr lang="en-US" dirty="0" smtClean="0"/>
              <a:t>5 577 </a:t>
            </a:r>
            <a:r>
              <a:rPr lang="ru-RU" dirty="0" smtClean="0"/>
              <a:t>семей получили участки, из них</a:t>
            </a:r>
            <a:endParaRPr lang="en-US" dirty="0" smtClean="0"/>
          </a:p>
          <a:p>
            <a:r>
              <a:rPr lang="en-US" dirty="0" smtClean="0"/>
              <a:t>860 </a:t>
            </a:r>
            <a:r>
              <a:rPr lang="ru-RU" dirty="0" smtClean="0"/>
              <a:t>Г</a:t>
            </a:r>
            <a:r>
              <a:rPr lang="en-US" dirty="0" smtClean="0"/>
              <a:t>a </a:t>
            </a:r>
            <a:r>
              <a:rPr lang="ru-RU" dirty="0" smtClean="0"/>
              <a:t> -  получили пахотные участки</a:t>
            </a:r>
            <a:endParaRPr lang="en-US" dirty="0" smtClean="0"/>
          </a:p>
          <a:p>
            <a:r>
              <a:rPr lang="en-US" dirty="0" smtClean="0"/>
              <a:t>195 </a:t>
            </a:r>
            <a:r>
              <a:rPr lang="ru-RU" dirty="0" smtClean="0"/>
              <a:t>Г</a:t>
            </a:r>
            <a:r>
              <a:rPr lang="en-US" dirty="0" smtClean="0"/>
              <a:t>a – </a:t>
            </a:r>
            <a:r>
              <a:rPr lang="ru-RU" dirty="0" smtClean="0"/>
              <a:t>  приусадебные участки</a:t>
            </a:r>
          </a:p>
          <a:p>
            <a:pPr marL="609600" indent="-609600">
              <a:lnSpc>
                <a:spcPct val="80000"/>
              </a:lnSpc>
            </a:pPr>
            <a:endParaRPr lang="ru-RU" dirty="0" smtClean="0"/>
          </a:p>
          <a:p>
            <a:pPr marL="609600" indent="-609600">
              <a:lnSpc>
                <a:spcPct val="80000"/>
              </a:lnSpc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0"/>
            <a:ext cx="10972800" cy="762000"/>
          </a:xfrm>
        </p:spPr>
        <p:txBody>
          <a:bodyPr/>
          <a:lstStyle/>
          <a:p>
            <a:pPr eaLnBrk="1" hangingPunct="1"/>
            <a:endParaRPr lang="en-US" sz="3600" dirty="0" smtClean="0">
              <a:solidFill>
                <a:srgbClr val="C00000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609600"/>
            <a:ext cx="10972800" cy="838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000" dirty="0" smtClean="0"/>
              <a:t>	</a:t>
            </a:r>
            <a:r>
              <a:rPr lang="ru-RU" sz="2000" dirty="0" smtClean="0"/>
              <a:t> Скмма, полученная а результате донорской конференции 2008 г. </a:t>
            </a:r>
            <a:r>
              <a:rPr lang="en-US" sz="2000" dirty="0" smtClean="0"/>
              <a:t> $350.2 million:</a:t>
            </a:r>
          </a:p>
          <a:p>
            <a:pPr lvl="1" eaLnBrk="1" hangingPunct="1"/>
            <a:endParaRPr lang="en-US" sz="2400" dirty="0" smtClean="0"/>
          </a:p>
        </p:txBody>
      </p:sp>
      <p:pic>
        <p:nvPicPr>
          <p:cNvPr id="6" name="Picture 5" descr="ger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104350"/>
            <a:ext cx="1524000" cy="7536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64800" y="5886450"/>
            <a:ext cx="1727200" cy="9715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4822" name="Text Box 10"/>
          <p:cNvSpPr txBox="1">
            <a:spLocks noChangeArrowheads="1"/>
          </p:cNvSpPr>
          <p:nvPr/>
        </p:nvSpPr>
        <p:spPr bwMode="auto">
          <a:xfrm>
            <a:off x="3251200" y="6335714"/>
            <a:ext cx="5791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Calibri" pitchFamily="34" charset="0"/>
              </a:rPr>
              <a:t>Ministry of Refugees and Accommodation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06400" y="1219201"/>
          <a:ext cx="11480800" cy="4460157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2839425"/>
                <a:gridCol w="664723"/>
                <a:gridCol w="831193"/>
                <a:gridCol w="996496"/>
                <a:gridCol w="997668"/>
                <a:gridCol w="1162971"/>
                <a:gridCol w="831193"/>
                <a:gridCol w="831193"/>
                <a:gridCol w="830023"/>
                <a:gridCol w="1495915"/>
              </a:tblGrid>
              <a:tr h="6631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Projects and Programs 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chemeClr val="bg1"/>
                          </a:solidFill>
                        </a:rPr>
                        <a:t>Donor</a:t>
                      </a:r>
                      <a:endParaRPr lang="en-US" sz="10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chemeClr val="bg1"/>
                          </a:solidFill>
                        </a:rPr>
                        <a:t>Com. in </a:t>
                      </a:r>
                      <a:br>
                        <a:rPr lang="en-GB" sz="1000" b="1">
                          <a:solidFill>
                            <a:schemeClr val="bg1"/>
                          </a:solidFill>
                        </a:rPr>
                      </a:br>
                      <a:r>
                        <a:rPr lang="en-GB" sz="1000" b="1">
                          <a:solidFill>
                            <a:schemeClr val="bg1"/>
                          </a:solidFill>
                        </a:rPr>
                        <a:t> million USD*</a:t>
                      </a:r>
                      <a:endParaRPr lang="en-US" sz="10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chemeClr val="bg1"/>
                          </a:solidFill>
                        </a:rPr>
                        <a:t>disbursed in </a:t>
                      </a:r>
                      <a:br>
                        <a:rPr lang="en-GB" sz="1000" b="1">
                          <a:solidFill>
                            <a:schemeClr val="bg1"/>
                          </a:solidFill>
                        </a:rPr>
                      </a:br>
                      <a:r>
                        <a:rPr lang="en-GB" sz="1000" b="1">
                          <a:solidFill>
                            <a:schemeClr val="bg1"/>
                          </a:solidFill>
                        </a:rPr>
                        <a:t> million USD** </a:t>
                      </a:r>
                      <a:endParaRPr lang="en-US" sz="10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chemeClr val="bg1"/>
                          </a:solidFill>
                        </a:rPr>
                        <a:t>of which disbursed in 2008</a:t>
                      </a:r>
                      <a:endParaRPr lang="en-US" sz="10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of which disbursed in 2009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chemeClr val="bg1"/>
                          </a:solidFill>
                        </a:rPr>
                        <a:t>% disbursed </a:t>
                      </a:r>
                      <a:endParaRPr lang="en-US" sz="10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chemeClr val="bg1"/>
                          </a:solidFill>
                        </a:rPr>
                        <a:t>sign date</a:t>
                      </a:r>
                      <a:endParaRPr lang="en-US" sz="10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>
                          <a:solidFill>
                            <a:schemeClr val="bg1"/>
                          </a:solidFill>
                        </a:rPr>
                        <a:t>end date</a:t>
                      </a:r>
                      <a:endParaRPr lang="en-US" sz="10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Status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 anchor="ctr">
                    <a:solidFill>
                      <a:srgbClr val="00B0F0"/>
                    </a:solidFill>
                  </a:tcPr>
                </a:tc>
              </a:tr>
              <a:tr h="7736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Regional and Municipal Infrastructure Development Project (IDP housing component)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WB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10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6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 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6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60%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3-Oct-08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30-Jun-13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completed ,the remainder will be added to the EC funds (EUR 3 mln)for IDP infrastructure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</a:tr>
              <a:tr h="4973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Emergency Rehabilitation of IDP Housing in Western Georgia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KfW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8,7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 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 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 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0%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19-Dec-08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30-Mar-11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ongoing, will be retroactively financed 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</a:tr>
              <a:tr h="3315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Housing for August 2008 conflict effected IDPs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GTZ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11,3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11,3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 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11,3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100%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18-Dec-08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31-Oct-09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Completed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</a:tr>
              <a:tr h="3315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IDP housing I (budget support) 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EC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12,7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13,9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13,9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 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100%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5-Dec-08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31-Dec-08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Completed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</a:tr>
              <a:tr h="3315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IDP housing II (budget support) 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EC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72,6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55,5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 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55,5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76%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1-Jun-09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1-Jun-13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under implementation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</a:tr>
              <a:tr h="6631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IDP housing/infrastructure (budget support) 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EC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57,7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 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 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 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 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 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 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in 3 annual tranches in 2010, 2011 and 2012, to be signed shortly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</a:tr>
              <a:tr h="3148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IDP housing and related infrastructure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USA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42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 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 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 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 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 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 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consultations underway 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</a:tr>
              <a:tr h="2486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TOTAL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 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219,9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86,7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13,9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72,8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39,4%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 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 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/>
                        <a:t> 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</a:tr>
              <a:tr h="264241">
                <a:tc gridSpan="10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/>
                        <a:t>*exchange rates are as of the date of signing</a:t>
                      </a:r>
                      <a:endParaRPr lang="en-US" sz="1000" dirty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/>
                        <a:t> **exchange rates are as of the date of actual disbursement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76489" marR="7648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5887</TotalTime>
  <Words>2085</Words>
  <Application>Microsoft Office PowerPoint</Application>
  <PresentationFormat>Custom</PresentationFormat>
  <Paragraphs>244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Грань</vt:lpstr>
      <vt:lpstr>Опыт работы с вынужденно перемещенными лицами в Грузии</vt:lpstr>
      <vt:lpstr>Немного статистики</vt:lpstr>
      <vt:lpstr>Изменение политического видения: программы</vt:lpstr>
      <vt:lpstr>Проблемы расселения</vt:lpstr>
      <vt:lpstr>Проблемы расселения</vt:lpstr>
      <vt:lpstr>Задачи Стратегии</vt:lpstr>
      <vt:lpstr>Финансы</vt:lpstr>
      <vt:lpstr>Финансы и другие ресурсы</vt:lpstr>
      <vt:lpstr>Slide 9</vt:lpstr>
      <vt:lpstr>Фонды, использованные для имплементации предыдущего Плана действий</vt:lpstr>
      <vt:lpstr>Статистика после последней регистрации</vt:lpstr>
      <vt:lpstr>Устойчивое расселение</vt:lpstr>
      <vt:lpstr>Проблемы устойчивого расселения</vt:lpstr>
      <vt:lpstr>Устойчивое расселение</vt:lpstr>
      <vt:lpstr>Новый План действий</vt:lpstr>
      <vt:lpstr>Закон о вынужденно перемещенных лицах - преследуемых</vt:lpstr>
      <vt:lpstr>Критерии расселения</vt:lpstr>
      <vt:lpstr>Вклад в развитие источников существования</vt:lpstr>
      <vt:lpstr>Координация и менеджмент</vt:lpstr>
      <vt:lpstr>4  Главных  урока</vt:lpstr>
      <vt:lpstr>Извлеченные уроки</vt:lpstr>
      <vt:lpstr>Извлеченные уроки</vt:lpstr>
      <vt:lpstr>Помощь которая была оказана Грузии Украиной в 2008 году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Опыт работы с вынужденно перемещенными лицами в Грузии</dc:title>
  <dc:creator>Julia</dc:creator>
  <cp:lastModifiedBy>Vano</cp:lastModifiedBy>
  <cp:revision>67</cp:revision>
  <dcterms:created xsi:type="dcterms:W3CDTF">2015-01-22T20:11:48Z</dcterms:created>
  <dcterms:modified xsi:type="dcterms:W3CDTF">2015-02-27T09:13:50Z</dcterms:modified>
</cp:coreProperties>
</file>