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2.xml" ContentType="application/vnd.openxmlformats-officedocument.drawingml.chart+xml"/>
  <Override PartName="/ppt/notesSlides/notesSlide9.xml" ContentType="application/vnd.openxmlformats-officedocument.presentationml.notesSlide+xml"/>
  <Override PartName="/ppt/charts/chart3.xml" ContentType="application/vnd.openxmlformats-officedocument.drawingml.chart+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256" r:id="rId2"/>
    <p:sldId id="532" r:id="rId3"/>
    <p:sldId id="534" r:id="rId4"/>
    <p:sldId id="535" r:id="rId5"/>
    <p:sldId id="538" r:id="rId6"/>
    <p:sldId id="540" r:id="rId7"/>
    <p:sldId id="506" r:id="rId8"/>
    <p:sldId id="536" r:id="rId9"/>
    <p:sldId id="523" r:id="rId10"/>
    <p:sldId id="537" r:id="rId11"/>
    <p:sldId id="539" r:id="rId12"/>
    <p:sldId id="541" r:id="rId13"/>
  </p:sldIdLst>
  <p:sldSz cx="9144000" cy="6858000" type="screen4x3"/>
  <p:notesSz cx="6858000" cy="9144000"/>
  <p:defaultTextStyle>
    <a:defPPr>
      <a:defRPr lang="fr-FR"/>
    </a:defPPr>
    <a:lvl1pPr algn="l" rtl="0" fontAlgn="base">
      <a:spcBef>
        <a:spcPct val="0"/>
      </a:spcBef>
      <a:spcAft>
        <a:spcPct val="0"/>
      </a:spcAft>
      <a:defRPr sz="1000" b="1" kern="1200">
        <a:solidFill>
          <a:schemeClr val="bg1"/>
        </a:solidFill>
        <a:latin typeface="Arial" charset="0"/>
        <a:ea typeface="+mn-ea"/>
        <a:cs typeface="Arial" charset="0"/>
      </a:defRPr>
    </a:lvl1pPr>
    <a:lvl2pPr marL="457200" algn="l" rtl="0" fontAlgn="base">
      <a:spcBef>
        <a:spcPct val="0"/>
      </a:spcBef>
      <a:spcAft>
        <a:spcPct val="0"/>
      </a:spcAft>
      <a:defRPr sz="1000" b="1" kern="1200">
        <a:solidFill>
          <a:schemeClr val="bg1"/>
        </a:solidFill>
        <a:latin typeface="Arial" charset="0"/>
        <a:ea typeface="+mn-ea"/>
        <a:cs typeface="Arial" charset="0"/>
      </a:defRPr>
    </a:lvl2pPr>
    <a:lvl3pPr marL="914400" algn="l" rtl="0" fontAlgn="base">
      <a:spcBef>
        <a:spcPct val="0"/>
      </a:spcBef>
      <a:spcAft>
        <a:spcPct val="0"/>
      </a:spcAft>
      <a:defRPr sz="1000" b="1" kern="1200">
        <a:solidFill>
          <a:schemeClr val="bg1"/>
        </a:solidFill>
        <a:latin typeface="Arial" charset="0"/>
        <a:ea typeface="+mn-ea"/>
        <a:cs typeface="Arial" charset="0"/>
      </a:defRPr>
    </a:lvl3pPr>
    <a:lvl4pPr marL="1371600" algn="l" rtl="0" fontAlgn="base">
      <a:spcBef>
        <a:spcPct val="0"/>
      </a:spcBef>
      <a:spcAft>
        <a:spcPct val="0"/>
      </a:spcAft>
      <a:defRPr sz="1000" b="1" kern="1200">
        <a:solidFill>
          <a:schemeClr val="bg1"/>
        </a:solidFill>
        <a:latin typeface="Arial" charset="0"/>
        <a:ea typeface="+mn-ea"/>
        <a:cs typeface="Arial" charset="0"/>
      </a:defRPr>
    </a:lvl4pPr>
    <a:lvl5pPr marL="1828800" algn="l" rtl="0" fontAlgn="base">
      <a:spcBef>
        <a:spcPct val="0"/>
      </a:spcBef>
      <a:spcAft>
        <a:spcPct val="0"/>
      </a:spcAft>
      <a:defRPr sz="1000" b="1" kern="1200">
        <a:solidFill>
          <a:schemeClr val="bg1"/>
        </a:solidFill>
        <a:latin typeface="Arial" charset="0"/>
        <a:ea typeface="+mn-ea"/>
        <a:cs typeface="Arial" charset="0"/>
      </a:defRPr>
    </a:lvl5pPr>
    <a:lvl6pPr marL="2286000" algn="l" defTabSz="914400" rtl="0" eaLnBrk="1" latinLnBrk="0" hangingPunct="1">
      <a:defRPr sz="1000" b="1" kern="1200">
        <a:solidFill>
          <a:schemeClr val="bg1"/>
        </a:solidFill>
        <a:latin typeface="Arial" charset="0"/>
        <a:ea typeface="+mn-ea"/>
        <a:cs typeface="Arial" charset="0"/>
      </a:defRPr>
    </a:lvl6pPr>
    <a:lvl7pPr marL="2743200" algn="l" defTabSz="914400" rtl="0" eaLnBrk="1" latinLnBrk="0" hangingPunct="1">
      <a:defRPr sz="1000" b="1" kern="1200">
        <a:solidFill>
          <a:schemeClr val="bg1"/>
        </a:solidFill>
        <a:latin typeface="Arial" charset="0"/>
        <a:ea typeface="+mn-ea"/>
        <a:cs typeface="Arial" charset="0"/>
      </a:defRPr>
    </a:lvl7pPr>
    <a:lvl8pPr marL="3200400" algn="l" defTabSz="914400" rtl="0" eaLnBrk="1" latinLnBrk="0" hangingPunct="1">
      <a:defRPr sz="1000" b="1" kern="1200">
        <a:solidFill>
          <a:schemeClr val="bg1"/>
        </a:solidFill>
        <a:latin typeface="Arial" charset="0"/>
        <a:ea typeface="+mn-ea"/>
        <a:cs typeface="Arial" charset="0"/>
      </a:defRPr>
    </a:lvl8pPr>
    <a:lvl9pPr marL="3657600" algn="l" defTabSz="914400" rtl="0" eaLnBrk="1" latinLnBrk="0" hangingPunct="1">
      <a:defRPr sz="1000" b="1" kern="1200">
        <a:solidFill>
          <a:schemeClr val="bg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7E0A"/>
    <a:srgbClr val="007E39"/>
    <a:srgbClr val="FCD9B2"/>
    <a:srgbClr val="FF9999"/>
    <a:srgbClr val="B8E08C"/>
    <a:srgbClr val="FFD85B"/>
    <a:srgbClr val="FFE593"/>
    <a:srgbClr val="B88C00"/>
    <a:srgbClr val="9751C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Средний стиль 2 - акцент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EB344D84-9AFB-497E-A393-DC336BA19D2E}" styleName="Средний стиль 3 - акцент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22838BEF-8BB2-4498-84A7-C5851F593DF1}" styleName="Средний стиль 4 - акцент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00A15C55-8517-42AA-B614-E9B94910E393}" styleName="Средний стиль 2 - акцент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1EBBBCC-DAD2-459C-BE2E-F6DE35CF9A28}" styleName="Темный стиль 2 - акцент 3/акцент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505E3EF-67EA-436B-97B2-0124C06EBD24}" styleName="Средний стиль 4 - акцент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BC89EF96-8CEA-46FF-86C4-4CE0E7609802}" styleName="Светлый стиль 3 - акцент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3296810-A885-4BE3-A3E7-6D5BEEA58F35}" styleName="Средний стиль 2 - акцент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B9631B5-78F2-41C9-869B-9F39066F8104}" styleName="Средний стиль 3 - акцент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74C1A8A3-306A-4EB7-A6B1-4F7E0EB9C5D6}" styleName="Средний стиль 3 - акцент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8A107856-5554-42FB-B03E-39F5DBC370BA}" styleName="Средний стиль 4 - акцент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69CF1AB2-1976-4502-BF36-3FF5EA218861}" styleName="Средний стиль 4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D7AC3CCA-C797-4891-BE02-D94E43425B78}" styleName="Средний стиль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E8034E78-7F5D-4C2E-B375-FC64B27BC917}" styleName="Темный стиль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Темный стиль 1 - акцент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7CE84F3-28C3-443E-9E96-99CF82512B78}" styleName="Темный стиль 1 - акцент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Темный стиль 1 - акцент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Темный стиль 1 - акцент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660B408-B3CF-4A94-85FC-2B1E0A45F4A2}" styleName="Темный стиль 2 - акцент 1/акцент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616DA210-FB5B-4158-B5E0-FEB733F419BA}" styleName="Светлый стиль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10A1B5D5-9B99-4C35-A422-299274C87663}" styleName="Средний стиль 1 - акцент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3C2FFA5D-87B4-456A-9821-1D502468CF0F}" styleName="Стиль из темы 1 - акцент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E8B1032C-EA38-4F05-BA0D-38AFFFC7BED3}" styleName="Светлый стиль 3 - акцент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97" autoAdjust="0"/>
    <p:restoredTop sz="78705" autoAdjust="0"/>
  </p:normalViewPr>
  <p:slideViewPr>
    <p:cSldViewPr snapToGrid="0">
      <p:cViewPr>
        <p:scale>
          <a:sx n="70" d="100"/>
          <a:sy n="70" d="100"/>
        </p:scale>
        <p:origin x="-1776" y="18"/>
      </p:cViewPr>
      <p:guideLst>
        <p:guide orient="horz" pos="1680"/>
        <p:guide pos="1152"/>
      </p:guideLst>
    </p:cSldViewPr>
  </p:slideViewPr>
  <p:outlineViewPr>
    <p:cViewPr>
      <p:scale>
        <a:sx n="33" d="100"/>
        <a:sy n="33" d="100"/>
      </p:scale>
      <p:origin x="0" y="4464"/>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view3D>
      <c:rotX val="75"/>
      <c:rotY val="0"/>
      <c:rAngAx val="0"/>
      <c:perspective val="30"/>
    </c:view3D>
    <c:floor>
      <c:thickness val="0"/>
    </c:floor>
    <c:sideWall>
      <c:thickness val="0"/>
    </c:sideWall>
    <c:backWall>
      <c:thickness val="0"/>
    </c:backWall>
    <c:plotArea>
      <c:layout>
        <c:manualLayout>
          <c:layoutTarget val="inner"/>
          <c:xMode val="edge"/>
          <c:yMode val="edge"/>
          <c:x val="0.43529641775423716"/>
          <c:y val="0.11699093663611777"/>
          <c:w val="0.44656641878098569"/>
          <c:h val="0.81199581172006929"/>
        </c:manualLayout>
      </c:layout>
      <c:pie3DChart>
        <c:varyColors val="1"/>
        <c:ser>
          <c:idx val="0"/>
          <c:order val="0"/>
          <c:tx>
            <c:strRef>
              <c:f>'G1'!$B$1</c:f>
              <c:strCache>
                <c:ptCount val="1"/>
                <c:pt idx="0">
                  <c:v>Столбец1</c:v>
                </c:pt>
              </c:strCache>
            </c:strRef>
          </c:tx>
          <c:explosion val="25"/>
          <c:dPt>
            <c:idx val="2"/>
            <c:bubble3D val="0"/>
            <c:explosion val="9"/>
          </c:dPt>
          <c:dLbls>
            <c:dLbl>
              <c:idx val="0"/>
              <c:layout>
                <c:manualLayout>
                  <c:x val="7.9094974239331192E-2"/>
                  <c:y val="6.6549373028458299E-4"/>
                </c:manualLayout>
              </c:layout>
              <c:tx>
                <c:rich>
                  <a:bodyPr/>
                  <a:lstStyle/>
                  <a:p>
                    <a:r>
                      <a:rPr lang="uk-UA" noProof="0" smtClean="0"/>
                      <a:t>Дуже гарний, 2,2%</a:t>
                    </a:r>
                    <a:endParaRPr lang="ru-RU" dirty="0"/>
                  </a:p>
                </c:rich>
              </c:tx>
              <c:dLblPos val="bestFit"/>
              <c:showLegendKey val="0"/>
              <c:showVal val="1"/>
              <c:showCatName val="1"/>
              <c:showSerName val="0"/>
              <c:showPercent val="0"/>
              <c:showBubbleSize val="0"/>
            </c:dLbl>
            <c:dLbl>
              <c:idx val="1"/>
              <c:layout>
                <c:manualLayout>
                  <c:x val="2.6780190498093642E-2"/>
                  <c:y val="0.10115088812901199"/>
                </c:manualLayout>
              </c:layout>
              <c:tx>
                <c:rich>
                  <a:bodyPr/>
                  <a:lstStyle/>
                  <a:p>
                    <a:r>
                      <a:rPr lang="uk-UA" noProof="0"/>
                      <a:t>Скоріше </a:t>
                    </a:r>
                    <a:r>
                      <a:rPr lang="uk-UA" noProof="0" smtClean="0"/>
                      <a:t>гарний, 22,8%</a:t>
                    </a:r>
                    <a:endParaRPr lang="ru-RU" dirty="0"/>
                  </a:p>
                </c:rich>
              </c:tx>
              <c:dLblPos val="bestFit"/>
              <c:showLegendKey val="0"/>
              <c:showVal val="1"/>
              <c:showCatName val="1"/>
              <c:showSerName val="0"/>
              <c:showPercent val="0"/>
              <c:showBubbleSize val="0"/>
            </c:dLbl>
            <c:dLbl>
              <c:idx val="2"/>
              <c:layout>
                <c:manualLayout>
                  <c:x val="-0.11141780888500048"/>
                  <c:y val="-3.0804493982827523E-2"/>
                </c:manualLayout>
              </c:layout>
              <c:tx>
                <c:rich>
                  <a:bodyPr/>
                  <a:lstStyle/>
                  <a:p>
                    <a:r>
                      <a:rPr lang="uk-UA" noProof="0" dirty="0" smtClean="0"/>
                      <a:t>Задовільний, 55,6%</a:t>
                    </a:r>
                    <a:endParaRPr lang="ru-RU" dirty="0"/>
                  </a:p>
                </c:rich>
              </c:tx>
              <c:dLblPos val="bestFit"/>
              <c:showLegendKey val="0"/>
              <c:showVal val="1"/>
              <c:showCatName val="1"/>
              <c:showSerName val="0"/>
              <c:showPercent val="0"/>
              <c:showBubbleSize val="0"/>
            </c:dLbl>
            <c:dLbl>
              <c:idx val="3"/>
              <c:layout>
                <c:manualLayout>
                  <c:x val="-2.3936017919993419E-2"/>
                  <c:y val="0.15330709143496007"/>
                </c:manualLayout>
              </c:layout>
              <c:tx>
                <c:rich>
                  <a:bodyPr/>
                  <a:lstStyle/>
                  <a:p>
                    <a:r>
                      <a:rPr lang="uk-UA" noProof="0" dirty="0"/>
                      <a:t>Скоріше </a:t>
                    </a:r>
                    <a:r>
                      <a:rPr lang="uk-UA" noProof="0" dirty="0" smtClean="0"/>
                      <a:t>поганий, 16,2%</a:t>
                    </a:r>
                    <a:endParaRPr lang="ru-RU" dirty="0"/>
                  </a:p>
                </c:rich>
              </c:tx>
              <c:dLblPos val="bestFit"/>
              <c:showLegendKey val="0"/>
              <c:showVal val="1"/>
              <c:showCatName val="1"/>
              <c:showSerName val="0"/>
              <c:showPercent val="0"/>
              <c:showBubbleSize val="0"/>
            </c:dLbl>
            <c:dLbl>
              <c:idx val="4"/>
              <c:layout>
                <c:manualLayout>
                  <c:x val="-6.381318654612618E-2"/>
                  <c:y val="2.4257820932252431E-3"/>
                </c:manualLayout>
              </c:layout>
              <c:tx>
                <c:rich>
                  <a:bodyPr/>
                  <a:lstStyle/>
                  <a:p>
                    <a:r>
                      <a:rPr lang="uk-UA" noProof="0" dirty="0"/>
                      <a:t>Дуже </a:t>
                    </a:r>
                    <a:r>
                      <a:rPr lang="uk-UA" noProof="0" dirty="0" smtClean="0"/>
                      <a:t>поганий, 3,2%</a:t>
                    </a:r>
                    <a:endParaRPr lang="ru-RU" dirty="0"/>
                  </a:p>
                </c:rich>
              </c:tx>
              <c:dLblPos val="bestFit"/>
              <c:showLegendKey val="0"/>
              <c:showVal val="1"/>
              <c:showCatName val="1"/>
              <c:showSerName val="0"/>
              <c:showPercent val="0"/>
              <c:showBubbleSize val="0"/>
            </c:dLbl>
            <c:txPr>
              <a:bodyPr/>
              <a:lstStyle/>
              <a:p>
                <a:pPr>
                  <a:defRPr lang="uk-UA" sz="1600" b="1" noProof="0">
                    <a:solidFill>
                      <a:schemeClr val="tx1"/>
                    </a:solidFill>
                  </a:defRPr>
                </a:pPr>
                <a:endParaRPr lang="ru-RU"/>
              </a:p>
            </c:txPr>
            <c:dLblPos val="inEnd"/>
            <c:showLegendKey val="0"/>
            <c:showVal val="1"/>
            <c:showCatName val="1"/>
            <c:showSerName val="0"/>
            <c:showPercent val="0"/>
            <c:showBubbleSize val="0"/>
            <c:showLeaderLines val="1"/>
          </c:dLbls>
          <c:cat>
            <c:strRef>
              <c:f>'G1'!$A$2:$A$6</c:f>
              <c:strCache>
                <c:ptCount val="5"/>
                <c:pt idx="0">
                  <c:v>Дуже гарний</c:v>
                </c:pt>
                <c:pt idx="1">
                  <c:v>Скоріше гарний</c:v>
                </c:pt>
                <c:pt idx="2">
                  <c:v>Задовільний</c:v>
                </c:pt>
                <c:pt idx="3">
                  <c:v>Скоріше поганий</c:v>
                </c:pt>
                <c:pt idx="4">
                  <c:v>Дуже поганий</c:v>
                </c:pt>
              </c:strCache>
            </c:strRef>
          </c:cat>
          <c:val>
            <c:numRef>
              <c:f>'G1'!$B$2:$B$6</c:f>
              <c:numCache>
                <c:formatCode>General</c:formatCode>
                <c:ptCount val="5"/>
                <c:pt idx="0">
                  <c:v>2.2000000000000002</c:v>
                </c:pt>
                <c:pt idx="1">
                  <c:v>22.8</c:v>
                </c:pt>
                <c:pt idx="2">
                  <c:v>55.6</c:v>
                </c:pt>
                <c:pt idx="3">
                  <c:v>16.2</c:v>
                </c:pt>
                <c:pt idx="4">
                  <c:v>3.2</c:v>
                </c:pt>
              </c:numCache>
            </c:numRef>
          </c:val>
        </c:ser>
        <c:dLbls>
          <c:showLegendKey val="0"/>
          <c:showVal val="0"/>
          <c:showCatName val="0"/>
          <c:showSerName val="0"/>
          <c:showPercent val="0"/>
          <c:showBubbleSize val="0"/>
          <c:showLeaderLines val="1"/>
        </c:dLbls>
      </c:pie3DChart>
    </c:plotArea>
    <c:plotVisOnly val="1"/>
    <c:dispBlanksAs val="gap"/>
    <c:showDLblsOverMax val="0"/>
  </c:chart>
  <c:txPr>
    <a:bodyPr/>
    <a:lstStyle/>
    <a:p>
      <a:pPr>
        <a:defRPr sz="1800"/>
      </a:pPr>
      <a:endParaRPr lang="ru-RU"/>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clustered"/>
        <c:varyColors val="0"/>
        <c:ser>
          <c:idx val="0"/>
          <c:order val="0"/>
          <c:invertIfNegative val="0"/>
          <c:dLbls>
            <c:dLbl>
              <c:idx val="0"/>
              <c:layout/>
              <c:tx>
                <c:rich>
                  <a:bodyPr/>
                  <a:lstStyle/>
                  <a:p>
                    <a:r>
                      <a:rPr lang="en-US" b="1" dirty="0">
                        <a:solidFill>
                          <a:schemeClr val="accent2">
                            <a:lumMod val="50000"/>
                          </a:schemeClr>
                        </a:solidFill>
                      </a:rPr>
                      <a:t>52,6</a:t>
                    </a:r>
                    <a:endParaRPr lang="en-US" b="1" dirty="0">
                      <a:solidFill>
                        <a:srgbClr val="FF0000"/>
                      </a:solidFill>
                    </a:endParaRPr>
                  </a:p>
                </c:rich>
              </c:tx>
              <c:showLegendKey val="0"/>
              <c:showVal val="1"/>
              <c:showCatName val="0"/>
              <c:showSerName val="0"/>
              <c:showPercent val="0"/>
              <c:showBubbleSize val="0"/>
            </c:dLbl>
            <c:dLbl>
              <c:idx val="8"/>
              <c:layout/>
              <c:tx>
                <c:rich>
                  <a:bodyPr/>
                  <a:lstStyle/>
                  <a:p>
                    <a:r>
                      <a:rPr lang="en-US" b="1" dirty="0">
                        <a:solidFill>
                          <a:schemeClr val="accent2">
                            <a:lumMod val="50000"/>
                          </a:schemeClr>
                        </a:solidFill>
                      </a:rPr>
                      <a:t>37,9</a:t>
                    </a:r>
                  </a:p>
                </c:rich>
              </c:tx>
              <c:showLegendKey val="0"/>
              <c:showVal val="1"/>
              <c:showCatName val="0"/>
              <c:showSerName val="0"/>
              <c:showPercent val="0"/>
              <c:showBubbleSize val="0"/>
            </c:dLbl>
            <c:txPr>
              <a:bodyPr/>
              <a:lstStyle/>
              <a:p>
                <a:pPr>
                  <a:defRPr sz="1600">
                    <a:solidFill>
                      <a:schemeClr val="accent2">
                        <a:lumMod val="50000"/>
                      </a:schemeClr>
                    </a:solidFill>
                  </a:defRPr>
                </a:pPr>
                <a:endParaRPr lang="ru-RU"/>
              </a:p>
            </c:txPr>
            <c:showLegendKey val="0"/>
            <c:showVal val="1"/>
            <c:showCatName val="0"/>
            <c:showSerName val="0"/>
            <c:showPercent val="0"/>
            <c:showBubbleSize val="0"/>
            <c:showLeaderLines val="0"/>
          </c:dLbls>
          <c:cat>
            <c:strRef>
              <c:f>Лист4!$D$41:$D$49</c:f>
              <c:strCache>
                <c:ptCount val="9"/>
                <c:pt idx="0">
                  <c:v>До міліції</c:v>
                </c:pt>
                <c:pt idx="1">
                  <c:v>До представників волонтерських (громадських) організацій</c:v>
                </c:pt>
                <c:pt idx="2">
                  <c:v>До соціальної служби (соціальних працівників)</c:v>
                </c:pt>
                <c:pt idx="3">
                  <c:v>До членів сім’ї</c:v>
                </c:pt>
                <c:pt idx="4">
                  <c:v>До друзів/знайомих</c:v>
                </c:pt>
                <c:pt idx="5">
                  <c:v>До адвоката</c:v>
                </c:pt>
                <c:pt idx="6">
                  <c:v>До психолога</c:v>
                </c:pt>
                <c:pt idx="7">
                  <c:v>До медичного закладу (медичних працівників)</c:v>
                </c:pt>
                <c:pt idx="8">
                  <c:v>Я не знаю куди звертатися</c:v>
                </c:pt>
              </c:strCache>
            </c:strRef>
          </c:cat>
          <c:val>
            <c:numRef>
              <c:f>Лист4!$E$41:$E$49</c:f>
              <c:numCache>
                <c:formatCode>General</c:formatCode>
                <c:ptCount val="9"/>
                <c:pt idx="0">
                  <c:v>52.6</c:v>
                </c:pt>
                <c:pt idx="1">
                  <c:v>9.8000000000000007</c:v>
                </c:pt>
                <c:pt idx="2">
                  <c:v>8.6</c:v>
                </c:pt>
                <c:pt idx="3">
                  <c:v>8.1999999999999993</c:v>
                </c:pt>
                <c:pt idx="4">
                  <c:v>5.5</c:v>
                </c:pt>
                <c:pt idx="5">
                  <c:v>2.5</c:v>
                </c:pt>
                <c:pt idx="6">
                  <c:v>2.2999999999999998</c:v>
                </c:pt>
                <c:pt idx="7">
                  <c:v>1.2</c:v>
                </c:pt>
                <c:pt idx="8">
                  <c:v>37.9</c:v>
                </c:pt>
              </c:numCache>
            </c:numRef>
          </c:val>
        </c:ser>
        <c:dLbls>
          <c:showLegendKey val="0"/>
          <c:showVal val="0"/>
          <c:showCatName val="0"/>
          <c:showSerName val="0"/>
          <c:showPercent val="0"/>
          <c:showBubbleSize val="0"/>
        </c:dLbls>
        <c:gapWidth val="150"/>
        <c:axId val="34703616"/>
        <c:axId val="35020800"/>
      </c:barChart>
      <c:catAx>
        <c:axId val="34703616"/>
        <c:scaling>
          <c:orientation val="minMax"/>
        </c:scaling>
        <c:delete val="0"/>
        <c:axPos val="l"/>
        <c:majorTickMark val="out"/>
        <c:minorTickMark val="none"/>
        <c:tickLblPos val="nextTo"/>
        <c:txPr>
          <a:bodyPr/>
          <a:lstStyle/>
          <a:p>
            <a:pPr>
              <a:defRPr sz="1600"/>
            </a:pPr>
            <a:endParaRPr lang="ru-RU"/>
          </a:p>
        </c:txPr>
        <c:crossAx val="35020800"/>
        <c:crosses val="autoZero"/>
        <c:auto val="1"/>
        <c:lblAlgn val="ctr"/>
        <c:lblOffset val="100"/>
        <c:noMultiLvlLbl val="0"/>
      </c:catAx>
      <c:valAx>
        <c:axId val="35020800"/>
        <c:scaling>
          <c:orientation val="minMax"/>
        </c:scaling>
        <c:delete val="0"/>
        <c:axPos val="b"/>
        <c:numFmt formatCode="General" sourceLinked="1"/>
        <c:majorTickMark val="out"/>
        <c:minorTickMark val="none"/>
        <c:tickLblPos val="nextTo"/>
        <c:crossAx val="34703616"/>
        <c:crosses val="autoZero"/>
        <c:crossBetween val="between"/>
      </c:valAx>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16"/>
    </mc:Choice>
    <mc:Fallback>
      <c:style val="16"/>
    </mc:Fallback>
  </mc:AlternateContent>
  <c:chart>
    <c:autoTitleDeleted val="1"/>
    <c:plotArea>
      <c:layout>
        <c:manualLayout>
          <c:layoutTarget val="inner"/>
          <c:xMode val="edge"/>
          <c:yMode val="edge"/>
          <c:x val="0.48955300675016217"/>
          <c:y val="3.0866359269839376E-2"/>
          <c:w val="0.51044699324983778"/>
          <c:h val="0.93826728146032101"/>
        </c:manualLayout>
      </c:layout>
      <c:barChart>
        <c:barDir val="bar"/>
        <c:grouping val="clustered"/>
        <c:varyColors val="0"/>
        <c:ser>
          <c:idx val="0"/>
          <c:order val="0"/>
          <c:tx>
            <c:strRef>
              <c:f>Лист1!$B$1</c:f>
              <c:strCache>
                <c:ptCount val="1"/>
                <c:pt idx="0">
                  <c:v>ВПО</c:v>
                </c:pt>
              </c:strCache>
            </c:strRef>
          </c:tx>
          <c:invertIfNegative val="0"/>
          <c:dLbls>
            <c:dLbl>
              <c:idx val="1"/>
              <c:spPr/>
              <c:txPr>
                <a:bodyPr/>
                <a:lstStyle/>
                <a:p>
                  <a:pPr>
                    <a:defRPr b="1">
                      <a:solidFill>
                        <a:srgbClr val="007E39"/>
                      </a:solidFill>
                    </a:defRPr>
                  </a:pPr>
                  <a:endParaRPr lang="ru-RU"/>
                </a:p>
              </c:txPr>
              <c:showLegendKey val="0"/>
              <c:showVal val="1"/>
              <c:showCatName val="0"/>
              <c:showSerName val="0"/>
              <c:showPercent val="0"/>
              <c:showBubbleSize val="0"/>
            </c:dLbl>
            <c:dLbl>
              <c:idx val="3"/>
              <c:spPr/>
              <c:txPr>
                <a:bodyPr/>
                <a:lstStyle/>
                <a:p>
                  <a:pPr>
                    <a:defRPr b="1">
                      <a:solidFill>
                        <a:srgbClr val="0070C0"/>
                      </a:solidFill>
                    </a:defRPr>
                  </a:pPr>
                  <a:endParaRPr lang="ru-RU"/>
                </a:p>
              </c:txPr>
              <c:showLegendKey val="0"/>
              <c:showVal val="1"/>
              <c:showCatName val="0"/>
              <c:showSerName val="0"/>
              <c:showPercent val="0"/>
              <c:showBubbleSize val="0"/>
            </c:dLbl>
            <c:dLbl>
              <c:idx val="4"/>
              <c:spPr/>
              <c:txPr>
                <a:bodyPr/>
                <a:lstStyle/>
                <a:p>
                  <a:pPr>
                    <a:defRPr b="1">
                      <a:solidFill>
                        <a:srgbClr val="00B050"/>
                      </a:solidFill>
                    </a:defRPr>
                  </a:pPr>
                  <a:endParaRPr lang="ru-RU"/>
                </a:p>
              </c:txPr>
              <c:showLegendKey val="0"/>
              <c:showVal val="1"/>
              <c:showCatName val="0"/>
              <c:showSerName val="0"/>
              <c:showPercent val="0"/>
              <c:showBubbleSize val="0"/>
            </c:dLbl>
            <c:dLbl>
              <c:idx val="5"/>
              <c:spPr/>
              <c:txPr>
                <a:bodyPr/>
                <a:lstStyle/>
                <a:p>
                  <a:pPr>
                    <a:defRPr b="1">
                      <a:solidFill>
                        <a:schemeClr val="bg2">
                          <a:lumMod val="50000"/>
                        </a:schemeClr>
                      </a:solidFill>
                    </a:defRPr>
                  </a:pPr>
                  <a:endParaRPr lang="ru-RU"/>
                </a:p>
              </c:txPr>
              <c:showLegendKey val="0"/>
              <c:showVal val="1"/>
              <c:showCatName val="0"/>
              <c:showSerName val="0"/>
              <c:showPercent val="0"/>
              <c:showBubbleSize val="0"/>
            </c:dLbl>
            <c:dLbl>
              <c:idx val="6"/>
              <c:spPr/>
              <c:txPr>
                <a:bodyPr/>
                <a:lstStyle/>
                <a:p>
                  <a:pPr>
                    <a:defRPr b="1">
                      <a:solidFill>
                        <a:srgbClr val="FF0000"/>
                      </a:solidFill>
                    </a:defRPr>
                  </a:pPr>
                  <a:endParaRPr lang="ru-RU"/>
                </a:p>
              </c:txPr>
              <c:showLegendKey val="0"/>
              <c:showVal val="1"/>
              <c:showCatName val="0"/>
              <c:showSerName val="0"/>
              <c:showPercent val="0"/>
              <c:showBubbleSize val="0"/>
            </c:dLbl>
            <c:showLegendKey val="0"/>
            <c:showVal val="1"/>
            <c:showCatName val="0"/>
            <c:showSerName val="0"/>
            <c:showPercent val="0"/>
            <c:showBubbleSize val="0"/>
            <c:showLeaderLines val="0"/>
          </c:dLbls>
          <c:cat>
            <c:strRef>
              <c:f>Лист1!$A$2:$A$8</c:f>
              <c:strCache>
                <c:ptCount val="7"/>
                <c:pt idx="0">
                  <c:v>Немає куди звернутися за допомогою</c:v>
                </c:pt>
                <c:pt idx="1">
                  <c:v>Вважають, що можуть впоратися з ситуацією самі</c:v>
                </c:pt>
                <c:pt idx="2">
                  <c:v>Соромно</c:v>
                </c:pt>
                <c:pt idx="3">
                  <c:v>Не знають до кого можна звернутися</c:v>
                </c:pt>
                <c:pt idx="4">
                  <c:v>Вважають, що це нормальне явище</c:v>
                </c:pt>
                <c:pt idx="5">
                  <c:v>Бояться, якщо звернуться за допомогою стане ще гірше</c:v>
                </c:pt>
                <c:pt idx="6">
                  <c:v>Не вірять, що хтось може допомогти</c:v>
                </c:pt>
              </c:strCache>
            </c:strRef>
          </c:cat>
          <c:val>
            <c:numRef>
              <c:f>Лист1!$B$2:$B$8</c:f>
              <c:numCache>
                <c:formatCode>General</c:formatCode>
                <c:ptCount val="7"/>
                <c:pt idx="0">
                  <c:v>1</c:v>
                </c:pt>
                <c:pt idx="1">
                  <c:v>9.3000000000000007</c:v>
                </c:pt>
                <c:pt idx="2">
                  <c:v>9.6999999999999993</c:v>
                </c:pt>
                <c:pt idx="3">
                  <c:v>14.1</c:v>
                </c:pt>
                <c:pt idx="4">
                  <c:v>22.8</c:v>
                </c:pt>
                <c:pt idx="5">
                  <c:v>25.5</c:v>
                </c:pt>
                <c:pt idx="6">
                  <c:v>47.5</c:v>
                </c:pt>
              </c:numCache>
            </c:numRef>
          </c:val>
        </c:ser>
        <c:dLbls>
          <c:showLegendKey val="0"/>
          <c:showVal val="1"/>
          <c:showCatName val="0"/>
          <c:showSerName val="0"/>
          <c:showPercent val="0"/>
          <c:showBubbleSize val="0"/>
        </c:dLbls>
        <c:gapWidth val="150"/>
        <c:overlap val="-25"/>
        <c:axId val="34391936"/>
        <c:axId val="34393472"/>
      </c:barChart>
      <c:catAx>
        <c:axId val="34391936"/>
        <c:scaling>
          <c:orientation val="minMax"/>
        </c:scaling>
        <c:delete val="0"/>
        <c:axPos val="l"/>
        <c:majorTickMark val="none"/>
        <c:minorTickMark val="none"/>
        <c:tickLblPos val="nextTo"/>
        <c:crossAx val="34393472"/>
        <c:crosses val="autoZero"/>
        <c:auto val="1"/>
        <c:lblAlgn val="ctr"/>
        <c:lblOffset val="100"/>
        <c:noMultiLvlLbl val="0"/>
      </c:catAx>
      <c:valAx>
        <c:axId val="34393472"/>
        <c:scaling>
          <c:orientation val="minMax"/>
        </c:scaling>
        <c:delete val="1"/>
        <c:axPos val="b"/>
        <c:numFmt formatCode="General" sourceLinked="1"/>
        <c:majorTickMark val="out"/>
        <c:minorTickMark val="none"/>
        <c:tickLblPos val="nextTo"/>
        <c:crossAx val="34391936"/>
        <c:crosses val="autoZero"/>
        <c:crossBetween val="between"/>
      </c:valAx>
      <c:spPr>
        <a:noFill/>
        <a:ln w="25400">
          <a:noFill/>
        </a:ln>
      </c:spPr>
    </c:plotArea>
    <c:plotVisOnly val="1"/>
    <c:dispBlanksAs val="gap"/>
    <c:showDLblsOverMax val="0"/>
  </c:chart>
  <c:txPr>
    <a:bodyPr/>
    <a:lstStyle/>
    <a:p>
      <a:pPr>
        <a:defRPr sz="1800">
          <a:latin typeface="+mj-lt"/>
        </a:defRPr>
      </a:pPr>
      <a:endParaRPr lang="ru-RU"/>
    </a:p>
  </c:tx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0.03122</cdr:x>
      <cdr:y>0.03468</cdr:y>
    </cdr:from>
    <cdr:to>
      <cdr:x>0.31646</cdr:x>
      <cdr:y>0.43064</cdr:y>
    </cdr:to>
    <cdr:sp macro="" textlink="">
      <cdr:nvSpPr>
        <cdr:cNvPr id="3" name="Прямоугольник 2"/>
        <cdr:cNvSpPr/>
      </cdr:nvSpPr>
      <cdr:spPr bwMode="auto">
        <a:xfrm xmlns:a="http://schemas.openxmlformats.org/drawingml/2006/main">
          <a:off x="252482" y="163773"/>
          <a:ext cx="2306474" cy="1869744"/>
        </a:xfrm>
        <a:prstGeom xmlns:a="http://schemas.openxmlformats.org/drawingml/2006/main" prst="rect">
          <a:avLst/>
        </a:prstGeom>
        <a:ln xmlns:a="http://schemas.openxmlformats.org/drawingml/2006/main"/>
        <a:extLst xmlns:a="http://schemas.openxmlformats.org/drawingml/2006/main"/>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vertOverflow="clip" vert="horz" wrap="square" lIns="90000" tIns="46800" rIns="90000" bIns="46800" numCol="1" anchor="t" anchorCtr="0" compatLnSpc="1">
          <a:prstTxWarp prst="textNoShape">
            <a:avLst/>
          </a:prstTxWarp>
        </a:bodyPr>
        <a:lstStyle xmlns:a="http://schemas.openxmlformats.org/drawingml/2006/main"/>
        <a:p xmlns:a="http://schemas.openxmlformats.org/drawingml/2006/main">
          <a:r>
            <a:rPr lang="uk-UA" sz="1800" b="1" dirty="0" smtClean="0">
              <a:solidFill>
                <a:srgbClr val="002060"/>
              </a:solidFill>
            </a:rPr>
            <a:t>Дуже гарний + Скоріше, гарний</a:t>
          </a:r>
        </a:p>
        <a:p xmlns:a="http://schemas.openxmlformats.org/drawingml/2006/main">
          <a:r>
            <a:rPr lang="uk-UA" sz="1800" dirty="0" smtClean="0">
              <a:solidFill>
                <a:srgbClr val="002060"/>
              </a:solidFill>
            </a:rPr>
            <a:t>Ж-ГД – 18,4%</a:t>
          </a:r>
        </a:p>
        <a:p xmlns:a="http://schemas.openxmlformats.org/drawingml/2006/main">
          <a:r>
            <a:rPr lang="uk-UA" sz="1800" dirty="0" smtClean="0">
              <a:solidFill>
                <a:srgbClr val="002060"/>
              </a:solidFill>
            </a:rPr>
            <a:t>Ж-В – 4,8%</a:t>
          </a:r>
        </a:p>
        <a:p xmlns:a="http://schemas.openxmlformats.org/drawingml/2006/main">
          <a:r>
            <a:rPr lang="uk-UA" sz="1800" dirty="0" smtClean="0">
              <a:solidFill>
                <a:srgbClr val="002060"/>
              </a:solidFill>
            </a:rPr>
            <a:t>Ч (60+) – 1,1%</a:t>
          </a:r>
        </a:p>
        <a:p xmlns:a="http://schemas.openxmlformats.org/drawingml/2006/main">
          <a:r>
            <a:rPr lang="uk-UA" sz="1800" dirty="0" smtClean="0">
              <a:solidFill>
                <a:srgbClr val="002060"/>
              </a:solidFill>
            </a:rPr>
            <a:t>Ж (60+) – 0,7%</a:t>
          </a:r>
          <a:endParaRPr lang="ru-RU" sz="1800" dirty="0">
            <a:solidFill>
              <a:srgbClr val="002060"/>
            </a:solidFill>
          </a:endParaRPr>
        </a:p>
      </cdr:txBody>
    </cdr:sp>
  </cdr:relSizeAnchor>
  <cdr:relSizeAnchor xmlns:cdr="http://schemas.openxmlformats.org/drawingml/2006/chartDrawing">
    <cdr:from>
      <cdr:x>0.03273</cdr:x>
      <cdr:y>0.49115</cdr:y>
    </cdr:from>
    <cdr:to>
      <cdr:x>0.31458</cdr:x>
      <cdr:y>0.91946</cdr:y>
    </cdr:to>
    <cdr:sp macro="" textlink="">
      <cdr:nvSpPr>
        <cdr:cNvPr id="8" name="Прямоугольник 7"/>
        <cdr:cNvSpPr/>
      </cdr:nvSpPr>
      <cdr:spPr bwMode="auto">
        <a:xfrm xmlns:a="http://schemas.openxmlformats.org/drawingml/2006/main">
          <a:off x="280074" y="1997530"/>
          <a:ext cx="2411832" cy="1741957"/>
        </a:xfrm>
        <a:prstGeom xmlns:a="http://schemas.openxmlformats.org/drawingml/2006/main" prst="rect">
          <a:avLst/>
        </a:prstGeom>
        <a:ln xmlns:a="http://schemas.openxmlformats.org/drawingml/2006/main"/>
        <a:extLst xmlns:a="http://schemas.openxmlformats.org/drawingml/2006/main"/>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vert="horz" wrap="square" lIns="90000" tIns="46800" rIns="90000" bIns="46800" numCol="1" anchor="t" anchorCtr="0" compatLnSpc="1">
          <a:prstTxWarp prst="textNoShape">
            <a:avLst/>
          </a:prstTxWarp>
        </a:bodyP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lang="uk-UA" sz="1800" b="1" dirty="0" smtClean="0">
              <a:solidFill>
                <a:srgbClr val="002060"/>
              </a:solidFill>
            </a:rPr>
            <a:t>Дуже поганий + Скоріше, поганий</a:t>
          </a:r>
        </a:p>
        <a:p xmlns:a="http://schemas.openxmlformats.org/drawingml/2006/main">
          <a:r>
            <a:rPr lang="uk-UA" sz="1800" dirty="0" smtClean="0">
              <a:solidFill>
                <a:srgbClr val="002060"/>
              </a:solidFill>
            </a:rPr>
            <a:t>Ж-ГД – 6,7%</a:t>
          </a:r>
        </a:p>
        <a:p xmlns:a="http://schemas.openxmlformats.org/drawingml/2006/main">
          <a:r>
            <a:rPr lang="uk-UA" sz="1800" dirty="0" smtClean="0">
              <a:solidFill>
                <a:srgbClr val="002060"/>
              </a:solidFill>
            </a:rPr>
            <a:t>Ж-В – 0,4%</a:t>
          </a:r>
        </a:p>
        <a:p xmlns:a="http://schemas.openxmlformats.org/drawingml/2006/main">
          <a:r>
            <a:rPr lang="uk-UA" sz="1800" dirty="0" smtClean="0">
              <a:solidFill>
                <a:srgbClr val="002060"/>
              </a:solidFill>
            </a:rPr>
            <a:t>Ч (60+) – 4,8%</a:t>
          </a:r>
        </a:p>
        <a:p xmlns:a="http://schemas.openxmlformats.org/drawingml/2006/main">
          <a:r>
            <a:rPr lang="uk-UA" sz="1800" dirty="0" smtClean="0">
              <a:solidFill>
                <a:srgbClr val="002060"/>
              </a:solidFill>
            </a:rPr>
            <a:t>Ж (60+) – 7,5%</a:t>
          </a:r>
          <a:endParaRPr lang="ru-RU" sz="1800" dirty="0">
            <a:solidFill>
              <a:srgbClr val="002060"/>
            </a:solidFill>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7592210-3186-4E79-A555-C678264ABFF0}" type="datetimeFigureOut">
              <a:rPr lang="ru-RU" smtClean="0"/>
              <a:t>27.02.2015</a:t>
            </a:fld>
            <a:endParaRPr lang="ru-RU"/>
          </a:p>
        </p:txBody>
      </p:sp>
      <p:sp>
        <p:nvSpPr>
          <p:cNvPr id="4" name="Нижний колонтитул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0AB6F72-4C26-48C4-9FB1-16457FB28E82}" type="slidenum">
              <a:rPr lang="ru-RU" smtClean="0"/>
              <a:t>‹#›</a:t>
            </a:fld>
            <a:endParaRPr lang="ru-RU"/>
          </a:p>
        </p:txBody>
      </p:sp>
    </p:spTree>
    <p:extLst>
      <p:ext uri="{BB962C8B-B14F-4D97-AF65-F5344CB8AC3E}">
        <p14:creationId xmlns:p14="http://schemas.microsoft.com/office/powerpoint/2010/main" val="17491873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0"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l">
              <a:defRPr sz="1200" b="0">
                <a:solidFill>
                  <a:schemeClr val="tx1"/>
                </a:solidFill>
                <a:latin typeface="Arial" charset="0"/>
                <a:cs typeface="+mn-cs"/>
              </a:defRPr>
            </a:lvl1pPr>
          </a:lstStyle>
          <a:p>
            <a:pPr>
              <a:defRPr/>
            </a:pPr>
            <a:endParaRPr lang="en-GB" dirty="0"/>
          </a:p>
        </p:txBody>
      </p:sp>
      <p:sp>
        <p:nvSpPr>
          <p:cNvPr id="22531" name="Rectangle 3"/>
          <p:cNvSpPr>
            <a:spLocks noGrp="1" noChangeArrowheads="1"/>
          </p:cNvSpPr>
          <p:nvPr>
            <p:ph type="dt" idx="1"/>
          </p:nvPr>
        </p:nvSpPr>
        <p:spPr bwMode="auto">
          <a:xfrm>
            <a:off x="3884613"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200" b="0">
                <a:solidFill>
                  <a:schemeClr val="tx1"/>
                </a:solidFill>
                <a:latin typeface="Arial" charset="0"/>
                <a:cs typeface="+mn-cs"/>
              </a:defRPr>
            </a:lvl1pPr>
          </a:lstStyle>
          <a:p>
            <a:pPr>
              <a:defRPr/>
            </a:pPr>
            <a:endParaRPr lang="en-GB" dirty="0"/>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2533" name="Rectangle 5"/>
          <p:cNvSpPr>
            <a:spLocks noGrp="1" noChangeArrowheads="1"/>
          </p:cNvSpPr>
          <p:nvPr>
            <p:ph type="body" sz="quarter" idx="3"/>
          </p:nvPr>
        </p:nvSpPr>
        <p:spPr bwMode="auto">
          <a:xfrm>
            <a:off x="685800" y="4343400"/>
            <a:ext cx="5486400" cy="4114800"/>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22534" name="Rectangle 6"/>
          <p:cNvSpPr>
            <a:spLocks noGrp="1" noChangeArrowheads="1"/>
          </p:cNvSpPr>
          <p:nvPr>
            <p:ph type="ftr" sz="quarter" idx="4"/>
          </p:nvPr>
        </p:nvSpPr>
        <p:spPr bwMode="auto">
          <a:xfrm>
            <a:off x="0"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l">
              <a:defRPr sz="1200" b="0">
                <a:solidFill>
                  <a:schemeClr val="tx1"/>
                </a:solidFill>
                <a:latin typeface="Arial" charset="0"/>
                <a:cs typeface="+mn-cs"/>
              </a:defRPr>
            </a:lvl1pPr>
          </a:lstStyle>
          <a:p>
            <a:pPr>
              <a:defRPr/>
            </a:pPr>
            <a:endParaRPr lang="en-GB" dirty="0"/>
          </a:p>
        </p:txBody>
      </p:sp>
      <p:sp>
        <p:nvSpPr>
          <p:cNvPr id="22535" name="Rectangle 7"/>
          <p:cNvSpPr>
            <a:spLocks noGrp="1" noChangeArrowheads="1"/>
          </p:cNvSpPr>
          <p:nvPr>
            <p:ph type="sldNum" sz="quarter" idx="5"/>
          </p:nvPr>
        </p:nvSpPr>
        <p:spPr bwMode="auto">
          <a:xfrm>
            <a:off x="3884613"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defRPr sz="1200" b="0">
                <a:solidFill>
                  <a:schemeClr val="tx1"/>
                </a:solidFill>
                <a:latin typeface="Arial" charset="0"/>
                <a:cs typeface="+mn-cs"/>
              </a:defRPr>
            </a:lvl1pPr>
          </a:lstStyle>
          <a:p>
            <a:pPr>
              <a:defRPr/>
            </a:pPr>
            <a:fld id="{2B2E6FE5-C3DD-4E5B-85BA-5325F02BD603}" type="slidenum">
              <a:rPr lang="en-GB"/>
              <a:pPr>
                <a:defRPr/>
              </a:pPr>
              <a:t>‹#›</a:t>
            </a:fld>
            <a:endParaRPr lang="en-GB" dirty="0"/>
          </a:p>
        </p:txBody>
      </p:sp>
    </p:spTree>
    <p:extLst>
      <p:ext uri="{BB962C8B-B14F-4D97-AF65-F5344CB8AC3E}">
        <p14:creationId xmlns:p14="http://schemas.microsoft.com/office/powerpoint/2010/main" val="186690844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p:txBody>
          <a:bodyPr/>
          <a:lstStyle>
            <a:lvl1pPr eaLnBrk="0" hangingPunct="0">
              <a:defRPr sz="1000" b="1">
                <a:solidFill>
                  <a:schemeClr val="bg1"/>
                </a:solidFill>
                <a:latin typeface="Arial" charset="0"/>
              </a:defRPr>
            </a:lvl1pPr>
            <a:lvl2pPr marL="742950" indent="-285750" eaLnBrk="0" hangingPunct="0">
              <a:defRPr sz="1000" b="1">
                <a:solidFill>
                  <a:schemeClr val="bg1"/>
                </a:solidFill>
                <a:latin typeface="Arial" charset="0"/>
              </a:defRPr>
            </a:lvl2pPr>
            <a:lvl3pPr marL="1143000" indent="-228600" eaLnBrk="0" hangingPunct="0">
              <a:defRPr sz="1000" b="1">
                <a:solidFill>
                  <a:schemeClr val="bg1"/>
                </a:solidFill>
                <a:latin typeface="Arial" charset="0"/>
              </a:defRPr>
            </a:lvl3pPr>
            <a:lvl4pPr marL="1600200" indent="-228600" eaLnBrk="0" hangingPunct="0">
              <a:defRPr sz="1000" b="1">
                <a:solidFill>
                  <a:schemeClr val="bg1"/>
                </a:solidFill>
                <a:latin typeface="Arial" charset="0"/>
              </a:defRPr>
            </a:lvl4pPr>
            <a:lvl5pPr marL="2057400" indent="-228600" eaLnBrk="0" hangingPunct="0">
              <a:defRPr sz="1000" b="1">
                <a:solidFill>
                  <a:schemeClr val="bg1"/>
                </a:solidFill>
                <a:latin typeface="Arial" charset="0"/>
              </a:defRPr>
            </a:lvl5pPr>
            <a:lvl6pPr marL="2514600" indent="-228600" eaLnBrk="0" fontAlgn="base" hangingPunct="0">
              <a:spcBef>
                <a:spcPct val="0"/>
              </a:spcBef>
              <a:spcAft>
                <a:spcPct val="0"/>
              </a:spcAft>
              <a:defRPr sz="1000" b="1">
                <a:solidFill>
                  <a:schemeClr val="bg1"/>
                </a:solidFill>
                <a:latin typeface="Arial" charset="0"/>
              </a:defRPr>
            </a:lvl6pPr>
            <a:lvl7pPr marL="2971800" indent="-228600" eaLnBrk="0" fontAlgn="base" hangingPunct="0">
              <a:spcBef>
                <a:spcPct val="0"/>
              </a:spcBef>
              <a:spcAft>
                <a:spcPct val="0"/>
              </a:spcAft>
              <a:defRPr sz="1000" b="1">
                <a:solidFill>
                  <a:schemeClr val="bg1"/>
                </a:solidFill>
                <a:latin typeface="Arial" charset="0"/>
              </a:defRPr>
            </a:lvl7pPr>
            <a:lvl8pPr marL="3429000" indent="-228600" eaLnBrk="0" fontAlgn="base" hangingPunct="0">
              <a:spcBef>
                <a:spcPct val="0"/>
              </a:spcBef>
              <a:spcAft>
                <a:spcPct val="0"/>
              </a:spcAft>
              <a:defRPr sz="1000" b="1">
                <a:solidFill>
                  <a:schemeClr val="bg1"/>
                </a:solidFill>
                <a:latin typeface="Arial" charset="0"/>
              </a:defRPr>
            </a:lvl8pPr>
            <a:lvl9pPr marL="3886200" indent="-228600" eaLnBrk="0" fontAlgn="base" hangingPunct="0">
              <a:spcBef>
                <a:spcPct val="0"/>
              </a:spcBef>
              <a:spcAft>
                <a:spcPct val="0"/>
              </a:spcAft>
              <a:defRPr sz="1000" b="1">
                <a:solidFill>
                  <a:schemeClr val="bg1"/>
                </a:solidFill>
                <a:latin typeface="Arial" charset="0"/>
              </a:defRPr>
            </a:lvl9pPr>
          </a:lstStyle>
          <a:p>
            <a:pPr eaLnBrk="1" hangingPunct="1">
              <a:defRPr/>
            </a:pPr>
            <a:fld id="{03EE23E6-2C6C-4161-A83F-4BF119686EC1}" type="slidenum">
              <a:rPr lang="en-GB" sz="1200" b="0" smtClean="0">
                <a:solidFill>
                  <a:schemeClr val="tx1"/>
                </a:solidFill>
              </a:rPr>
              <a:pPr eaLnBrk="1" hangingPunct="1">
                <a:defRPr/>
              </a:pPr>
              <a:t>1</a:t>
            </a:fld>
            <a:endParaRPr lang="en-GB" sz="1200" b="0" dirty="0" smtClean="0">
              <a:solidFill>
                <a:schemeClr val="tx1"/>
              </a:solidFill>
            </a:endParaRPr>
          </a:p>
        </p:txBody>
      </p:sp>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a:noFill/>
        </p:spPr>
        <p:txBody>
          <a:bodyPr/>
          <a:lstStyle/>
          <a:p>
            <a:pPr eaLnBrk="1" hangingPunct="1"/>
            <a:endParaRPr lang="en-GB"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pPr>
              <a:defRPr/>
            </a:pPr>
            <a:fld id="{2B2E6FE5-C3DD-4E5B-85BA-5325F02BD603}" type="slidenum">
              <a:rPr lang="en-GB" smtClean="0"/>
              <a:pPr>
                <a:defRPr/>
              </a:pPr>
              <a:t>10</a:t>
            </a:fld>
            <a:endParaRPr lang="en-GB" dirty="0"/>
          </a:p>
        </p:txBody>
      </p:sp>
    </p:spTree>
    <p:extLst>
      <p:ext uri="{BB962C8B-B14F-4D97-AF65-F5344CB8AC3E}">
        <p14:creationId xmlns:p14="http://schemas.microsoft.com/office/powerpoint/2010/main" val="7973453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pPr>
              <a:defRPr/>
            </a:pPr>
            <a:fld id="{2B2E6FE5-C3DD-4E5B-85BA-5325F02BD603}" type="slidenum">
              <a:rPr lang="en-GB" smtClean="0"/>
              <a:pPr>
                <a:defRPr/>
              </a:pPr>
              <a:t>11</a:t>
            </a:fld>
            <a:endParaRPr lang="en-GB" dirty="0"/>
          </a:p>
        </p:txBody>
      </p:sp>
    </p:spTree>
    <p:extLst>
      <p:ext uri="{BB962C8B-B14F-4D97-AF65-F5344CB8AC3E}">
        <p14:creationId xmlns:p14="http://schemas.microsoft.com/office/powerpoint/2010/main" val="40231303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uk-UA" dirty="0" smtClean="0"/>
              <a:t>Половина опитаних оцінює свій стан здоров’я</a:t>
            </a:r>
            <a:r>
              <a:rPr lang="uk-UA" baseline="0" dirty="0" smtClean="0"/>
              <a:t> як задовільний. </a:t>
            </a:r>
          </a:p>
          <a:p>
            <a:endParaRPr lang="uk-UA" baseline="0" dirty="0" smtClean="0"/>
          </a:p>
          <a:p>
            <a:r>
              <a:rPr lang="uk-UA" baseline="0" dirty="0" smtClean="0"/>
              <a:t>Після переїзду на іншу територію 46%  ВПО потребували допомоги в отриманні медичних послуг та 27% мали потребу в отриманні медикаментів. </a:t>
            </a:r>
          </a:p>
          <a:p>
            <a:r>
              <a:rPr lang="uk-UA" baseline="0" dirty="0" smtClean="0"/>
              <a:t>Кожний шостий серед тих, хто потребував медичних послуг їх не отримав.</a:t>
            </a:r>
            <a:endParaRPr lang="ru-RU" dirty="0"/>
          </a:p>
        </p:txBody>
      </p:sp>
      <p:sp>
        <p:nvSpPr>
          <p:cNvPr id="4" name="Номер слайда 3"/>
          <p:cNvSpPr>
            <a:spLocks noGrp="1"/>
          </p:cNvSpPr>
          <p:nvPr>
            <p:ph type="sldNum" sz="quarter" idx="10"/>
          </p:nvPr>
        </p:nvSpPr>
        <p:spPr/>
        <p:txBody>
          <a:bodyPr/>
          <a:lstStyle/>
          <a:p>
            <a:pPr>
              <a:defRPr/>
            </a:pPr>
            <a:fld id="{2B2E6FE5-C3DD-4E5B-85BA-5325F02BD603}" type="slidenum">
              <a:rPr lang="en-GB" smtClean="0"/>
              <a:pPr>
                <a:defRPr/>
              </a:pPr>
              <a:t>2</a:t>
            </a:fld>
            <a:endParaRPr lang="en-GB" dirty="0"/>
          </a:p>
        </p:txBody>
      </p:sp>
    </p:spTree>
    <p:extLst>
      <p:ext uri="{BB962C8B-B14F-4D97-AF65-F5344CB8AC3E}">
        <p14:creationId xmlns:p14="http://schemas.microsoft.com/office/powerpoint/2010/main" val="9457712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uk-UA" dirty="0" smtClean="0"/>
              <a:t>Третина</a:t>
            </a:r>
            <a:r>
              <a:rPr lang="uk-UA" baseline="0" dirty="0" smtClean="0"/>
              <a:t> не зверталася по допомогу до медичних закладів за місцем нинішнього проживання, особливо через невпевненість що їм можуть допомогти або мають надію, що зможуть повернутися на місце свого постійного проживання. Майже кожен десятий вважає, що для переселенців послуга є платною </a:t>
            </a:r>
            <a:endParaRPr lang="ru-RU" dirty="0"/>
          </a:p>
        </p:txBody>
      </p:sp>
      <p:sp>
        <p:nvSpPr>
          <p:cNvPr id="4" name="Номер слайда 3"/>
          <p:cNvSpPr>
            <a:spLocks noGrp="1"/>
          </p:cNvSpPr>
          <p:nvPr>
            <p:ph type="sldNum" sz="quarter" idx="10"/>
          </p:nvPr>
        </p:nvSpPr>
        <p:spPr/>
        <p:txBody>
          <a:bodyPr/>
          <a:lstStyle/>
          <a:p>
            <a:pPr>
              <a:defRPr/>
            </a:pPr>
            <a:fld id="{2B2E6FE5-C3DD-4E5B-85BA-5325F02BD603}" type="slidenum">
              <a:rPr lang="en-GB" smtClean="0"/>
              <a:pPr>
                <a:defRPr/>
              </a:pPr>
              <a:t>3</a:t>
            </a:fld>
            <a:endParaRPr lang="en-GB" dirty="0"/>
          </a:p>
        </p:txBody>
      </p:sp>
    </p:spTree>
    <p:extLst>
      <p:ext uri="{BB962C8B-B14F-4D97-AF65-F5344CB8AC3E}">
        <p14:creationId xmlns:p14="http://schemas.microsoft.com/office/powerpoint/2010/main" val="11897055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uk-UA" dirty="0" smtClean="0"/>
              <a:t>Кожний шостий відчуває</a:t>
            </a:r>
            <a:r>
              <a:rPr lang="uk-UA" baseline="0" dirty="0" smtClean="0"/>
              <a:t> хронічну тривогу та депресію, особливо серед жінок, які наразі виконують роль голови домогосподарства та жінки пенсійного віку.</a:t>
            </a:r>
            <a:endParaRPr lang="ru-RU" dirty="0"/>
          </a:p>
        </p:txBody>
      </p:sp>
      <p:sp>
        <p:nvSpPr>
          <p:cNvPr id="4" name="Номер слайда 3"/>
          <p:cNvSpPr>
            <a:spLocks noGrp="1"/>
          </p:cNvSpPr>
          <p:nvPr>
            <p:ph type="sldNum" sz="quarter" idx="10"/>
          </p:nvPr>
        </p:nvSpPr>
        <p:spPr/>
        <p:txBody>
          <a:bodyPr/>
          <a:lstStyle/>
          <a:p>
            <a:pPr>
              <a:defRPr/>
            </a:pPr>
            <a:fld id="{2B2E6FE5-C3DD-4E5B-85BA-5325F02BD603}" type="slidenum">
              <a:rPr lang="en-GB" smtClean="0"/>
              <a:pPr>
                <a:defRPr/>
              </a:pPr>
              <a:t>4</a:t>
            </a:fld>
            <a:endParaRPr lang="en-GB" dirty="0"/>
          </a:p>
        </p:txBody>
      </p:sp>
    </p:spTree>
    <p:extLst>
      <p:ext uri="{BB962C8B-B14F-4D97-AF65-F5344CB8AC3E}">
        <p14:creationId xmlns:p14="http://schemas.microsoft.com/office/powerpoint/2010/main" val="18557722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pPr>
              <a:defRPr/>
            </a:pPr>
            <a:fld id="{2B2E6FE5-C3DD-4E5B-85BA-5325F02BD603}" type="slidenum">
              <a:rPr lang="en-GB" smtClean="0"/>
              <a:pPr>
                <a:defRPr/>
              </a:pPr>
              <a:t>5</a:t>
            </a:fld>
            <a:endParaRPr lang="en-GB" dirty="0"/>
          </a:p>
        </p:txBody>
      </p:sp>
    </p:spTree>
    <p:extLst>
      <p:ext uri="{BB962C8B-B14F-4D97-AF65-F5344CB8AC3E}">
        <p14:creationId xmlns:p14="http://schemas.microsoft.com/office/powerpoint/2010/main" val="6015654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pPr>
              <a:defRPr/>
            </a:pPr>
            <a:fld id="{2B2E6FE5-C3DD-4E5B-85BA-5325F02BD603}" type="slidenum">
              <a:rPr lang="en-GB" smtClean="0"/>
              <a:pPr>
                <a:defRPr/>
              </a:pPr>
              <a:t>6</a:t>
            </a:fld>
            <a:endParaRPr lang="en-GB" dirty="0"/>
          </a:p>
        </p:txBody>
      </p:sp>
    </p:spTree>
    <p:extLst>
      <p:ext uri="{BB962C8B-B14F-4D97-AF65-F5344CB8AC3E}">
        <p14:creationId xmlns:p14="http://schemas.microsoft.com/office/powerpoint/2010/main" val="17049248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rtl="0" eaLnBrk="1" fontAlgn="t" latinLnBrk="0" hangingPunct="1"/>
            <a:r>
              <a:rPr lang="ru-RU" sz="1200" b="1" i="0" u="none" strike="noStrike" kern="1200" dirty="0" smtClean="0">
                <a:solidFill>
                  <a:schemeClr val="tx1"/>
                </a:solidFill>
                <a:effectLst/>
                <a:latin typeface="Arial" charset="0"/>
                <a:ea typeface="+mn-ea"/>
                <a:cs typeface="+mn-cs"/>
              </a:rPr>
              <a:t>ЭКОНОМИЧЕСКОЕ НАСИЛИЕ</a:t>
            </a:r>
            <a:endParaRPr lang="ru-RU" sz="1200" b="0" i="0" u="none" strike="noStrike" kern="1200" dirty="0" smtClean="0">
              <a:solidFill>
                <a:schemeClr val="tx1"/>
              </a:solidFill>
              <a:effectLst/>
              <a:latin typeface="Arial" charset="0"/>
              <a:ea typeface="+mn-ea"/>
              <a:cs typeface="+mn-cs"/>
            </a:endParaRPr>
          </a:p>
          <a:p>
            <a:pPr rtl="0" eaLnBrk="1" fontAlgn="t" latinLnBrk="0" hangingPunct="1"/>
            <a:r>
              <a:rPr lang="ru-RU" sz="1200" b="0" i="0" u="none" strike="noStrike" kern="1200" dirty="0" smtClean="0">
                <a:solidFill>
                  <a:schemeClr val="tx1"/>
                </a:solidFill>
                <a:effectLst/>
                <a:latin typeface="Arial" charset="0"/>
                <a:ea typeface="+mn-ea"/>
                <a:cs typeface="+mn-cs"/>
              </a:rPr>
              <a:t>Отбирали или требовали деньги</a:t>
            </a:r>
          </a:p>
          <a:p>
            <a:pPr rtl="0" eaLnBrk="1" fontAlgn="t" latinLnBrk="0" hangingPunct="1"/>
            <a:r>
              <a:rPr lang="ru-RU" sz="1200" b="0" i="0" u="none" strike="noStrike" kern="1200" dirty="0" smtClean="0">
                <a:solidFill>
                  <a:schemeClr val="tx1"/>
                </a:solidFill>
                <a:effectLst/>
                <a:latin typeface="Arial" charset="0"/>
                <a:ea typeface="+mn-ea"/>
                <a:cs typeface="+mn-cs"/>
              </a:rPr>
              <a:t>Отбирали имущество</a:t>
            </a:r>
          </a:p>
          <a:p>
            <a:pPr rtl="0" eaLnBrk="1" fontAlgn="t" latinLnBrk="0" hangingPunct="1"/>
            <a:r>
              <a:rPr lang="ru-RU" sz="1200" b="0" i="0" u="none" strike="noStrike" kern="1200" dirty="0" smtClean="0">
                <a:solidFill>
                  <a:schemeClr val="tx1"/>
                </a:solidFill>
                <a:effectLst/>
                <a:latin typeface="Arial" charset="0"/>
                <a:ea typeface="+mn-ea"/>
                <a:cs typeface="+mn-cs"/>
              </a:rPr>
              <a:t>Отбирали документы</a:t>
            </a:r>
          </a:p>
          <a:p>
            <a:pPr rtl="0" eaLnBrk="1" fontAlgn="t" latinLnBrk="0" hangingPunct="1"/>
            <a:r>
              <a:rPr lang="ru-RU" sz="1200" b="0" i="0" u="none" strike="noStrike" kern="1200" dirty="0" smtClean="0">
                <a:solidFill>
                  <a:schemeClr val="tx1"/>
                </a:solidFill>
                <a:effectLst/>
                <a:latin typeface="Arial" charset="0"/>
                <a:ea typeface="+mn-ea"/>
                <a:cs typeface="+mn-cs"/>
              </a:rPr>
              <a:t>Контролировали Ваши расходы</a:t>
            </a:r>
          </a:p>
          <a:p>
            <a:pPr rtl="0" eaLnBrk="1" fontAlgn="t" latinLnBrk="0" hangingPunct="1"/>
            <a:r>
              <a:rPr lang="ru-RU" sz="1200" b="0" i="0" u="none" strike="noStrike" kern="1200" dirty="0" smtClean="0">
                <a:solidFill>
                  <a:schemeClr val="tx1"/>
                </a:solidFill>
                <a:effectLst/>
                <a:latin typeface="Arial" charset="0"/>
                <a:ea typeface="+mn-ea"/>
                <a:cs typeface="+mn-cs"/>
              </a:rPr>
              <a:t>Заставляли работать без оплаты труда или за минимальные деньги</a:t>
            </a:r>
          </a:p>
          <a:p>
            <a:pPr rtl="0" eaLnBrk="1" fontAlgn="t" latinLnBrk="0" hangingPunct="1"/>
            <a:r>
              <a:rPr lang="ru-RU" sz="1200" b="0" i="0" u="none" strike="noStrike" kern="1200" dirty="0" smtClean="0">
                <a:solidFill>
                  <a:schemeClr val="tx1"/>
                </a:solidFill>
                <a:effectLst/>
                <a:latin typeface="Arial" charset="0"/>
                <a:ea typeface="+mn-ea"/>
                <a:cs typeface="+mn-cs"/>
              </a:rPr>
              <a:t>Присваивали или отбирали деньги</a:t>
            </a:r>
          </a:p>
          <a:p>
            <a:pPr rtl="0" eaLnBrk="1" fontAlgn="t" latinLnBrk="0" hangingPunct="1"/>
            <a:r>
              <a:rPr lang="ru-RU" sz="1200" b="0" i="0" u="none" strike="noStrike" kern="1200" dirty="0" smtClean="0">
                <a:solidFill>
                  <a:schemeClr val="tx1"/>
                </a:solidFill>
                <a:effectLst/>
                <a:latin typeface="Arial" charset="0"/>
                <a:ea typeface="+mn-ea"/>
                <a:cs typeface="+mn-cs"/>
              </a:rPr>
              <a:t>Не давали возможности работать/ходить на работу</a:t>
            </a:r>
          </a:p>
          <a:p>
            <a:pPr rtl="0" eaLnBrk="1" fontAlgn="t" latinLnBrk="0" hangingPunct="1"/>
            <a:r>
              <a:rPr lang="ru-RU" sz="1200" b="0" i="0" u="none" strike="noStrike" kern="1200" dirty="0" smtClean="0">
                <a:solidFill>
                  <a:schemeClr val="tx1"/>
                </a:solidFill>
                <a:effectLst/>
                <a:latin typeface="Arial" charset="0"/>
                <a:ea typeface="+mn-ea"/>
                <a:cs typeface="+mn-cs"/>
              </a:rPr>
              <a:t>Не давали возможности учиться</a:t>
            </a:r>
          </a:p>
          <a:p>
            <a:pPr rtl="0" eaLnBrk="1" fontAlgn="t" latinLnBrk="0" hangingPunct="1"/>
            <a:r>
              <a:rPr lang="ru-RU" sz="1200" b="0" i="0" u="none" strike="noStrike" kern="1200" dirty="0" smtClean="0">
                <a:solidFill>
                  <a:schemeClr val="tx1"/>
                </a:solidFill>
                <a:effectLst/>
                <a:latin typeface="Arial" charset="0"/>
                <a:ea typeface="+mn-ea"/>
                <a:cs typeface="+mn-cs"/>
              </a:rPr>
              <a:t>Выгоняли их дома/квартиры</a:t>
            </a:r>
          </a:p>
          <a:p>
            <a:pPr rtl="0" eaLnBrk="1" fontAlgn="t" latinLnBrk="0" hangingPunct="1"/>
            <a:r>
              <a:rPr lang="ru-RU" sz="1200" b="0" i="0" u="none" strike="noStrike" kern="1200" dirty="0" smtClean="0">
                <a:solidFill>
                  <a:schemeClr val="tx1"/>
                </a:solidFill>
                <a:effectLst/>
                <a:latin typeface="Arial" charset="0"/>
                <a:ea typeface="+mn-ea"/>
                <a:cs typeface="+mn-cs"/>
              </a:rPr>
              <a:t>Заставляли бродяжничать</a:t>
            </a:r>
          </a:p>
          <a:p>
            <a:pPr rtl="0" eaLnBrk="1" fontAlgn="t" latinLnBrk="0" hangingPunct="1"/>
            <a:r>
              <a:rPr lang="ru-RU" sz="1200" b="1" i="0" u="none" strike="noStrike" kern="1200" dirty="0" smtClean="0">
                <a:solidFill>
                  <a:schemeClr val="tx1"/>
                </a:solidFill>
                <a:effectLst/>
                <a:latin typeface="Arial" charset="0"/>
                <a:ea typeface="+mn-ea"/>
                <a:cs typeface="+mn-cs"/>
              </a:rPr>
              <a:t>ПСИХОЛОГИЧЕСКОЕ НАСИЛИЕ</a:t>
            </a:r>
            <a:endParaRPr lang="ru-RU" sz="1200" b="0" i="0" u="none" strike="noStrike" kern="1200" dirty="0" smtClean="0">
              <a:solidFill>
                <a:schemeClr val="tx1"/>
              </a:solidFill>
              <a:effectLst/>
              <a:latin typeface="Arial" charset="0"/>
              <a:ea typeface="+mn-ea"/>
              <a:cs typeface="+mn-cs"/>
            </a:endParaRPr>
          </a:p>
          <a:p>
            <a:pPr rtl="0" eaLnBrk="1" fontAlgn="t" latinLnBrk="0" hangingPunct="1"/>
            <a:r>
              <a:rPr lang="ru-RU" sz="1200" b="0" i="0" u="none" strike="noStrike" kern="1200" dirty="0" smtClean="0">
                <a:solidFill>
                  <a:schemeClr val="tx1"/>
                </a:solidFill>
                <a:effectLst/>
                <a:latin typeface="Arial" charset="0"/>
                <a:ea typeface="+mn-ea"/>
                <a:cs typeface="+mn-cs"/>
              </a:rPr>
              <a:t>Заставляли выполнять неквалифицированную работу</a:t>
            </a:r>
          </a:p>
          <a:p>
            <a:pPr rtl="0" eaLnBrk="1" fontAlgn="t" latinLnBrk="0" hangingPunct="1"/>
            <a:r>
              <a:rPr lang="ru-RU" sz="1200" b="0" i="0" u="none" strike="noStrike" kern="1200" dirty="0" smtClean="0">
                <a:solidFill>
                  <a:schemeClr val="tx1"/>
                </a:solidFill>
                <a:effectLst/>
                <a:latin typeface="Arial" charset="0"/>
                <a:ea typeface="+mn-ea"/>
                <a:cs typeface="+mn-cs"/>
              </a:rPr>
              <a:t>Унижали достоинство, оскорбляли (наедине или в присутствии других людей)</a:t>
            </a:r>
          </a:p>
          <a:p>
            <a:pPr rtl="0" eaLnBrk="1" fontAlgn="t" latinLnBrk="0" hangingPunct="1"/>
            <a:r>
              <a:rPr lang="ru-RU" sz="1200" b="0" i="0" u="none" strike="noStrike" kern="1200" dirty="0" smtClean="0">
                <a:solidFill>
                  <a:schemeClr val="tx1"/>
                </a:solidFill>
                <a:effectLst/>
                <a:latin typeface="Arial" charset="0"/>
                <a:ea typeface="+mn-ea"/>
                <a:cs typeface="+mn-cs"/>
              </a:rPr>
              <a:t>Прослушивали телефон (как стационарный, так и мобильный)</a:t>
            </a:r>
          </a:p>
          <a:p>
            <a:pPr rtl="0" eaLnBrk="1" fontAlgn="t" latinLnBrk="0" hangingPunct="1"/>
            <a:r>
              <a:rPr lang="ru-RU" sz="1200" b="0" i="0" u="none" strike="noStrike" kern="1200" dirty="0" smtClean="0">
                <a:solidFill>
                  <a:schemeClr val="tx1"/>
                </a:solidFill>
                <a:effectLst/>
                <a:latin typeface="Arial" charset="0"/>
                <a:ea typeface="+mn-ea"/>
                <a:cs typeface="+mn-cs"/>
              </a:rPr>
              <a:t>Просматривали Ваши СМС или переписку в Интернете</a:t>
            </a:r>
          </a:p>
          <a:p>
            <a:pPr rtl="0" eaLnBrk="1" fontAlgn="t" latinLnBrk="0" hangingPunct="1"/>
            <a:r>
              <a:rPr lang="ru-RU" sz="1200" b="0" i="0" u="none" strike="noStrike" kern="1200" dirty="0" smtClean="0">
                <a:solidFill>
                  <a:schemeClr val="tx1"/>
                </a:solidFill>
                <a:effectLst/>
                <a:latin typeface="Arial" charset="0"/>
                <a:ea typeface="+mn-ea"/>
                <a:cs typeface="+mn-cs"/>
              </a:rPr>
              <a:t>Ограничивали общение с семьей (другими людьми)</a:t>
            </a:r>
          </a:p>
          <a:p>
            <a:pPr rtl="0" eaLnBrk="1" fontAlgn="t" latinLnBrk="0" hangingPunct="1"/>
            <a:r>
              <a:rPr lang="ru-RU" sz="1200" b="0" i="0" u="none" strike="noStrike" kern="1200" dirty="0" smtClean="0">
                <a:solidFill>
                  <a:schemeClr val="tx1"/>
                </a:solidFill>
                <a:effectLst/>
                <a:latin typeface="Arial" charset="0"/>
                <a:ea typeface="+mn-ea"/>
                <a:cs typeface="+mn-cs"/>
              </a:rPr>
              <a:t>Угрожали причинить боль или вред близким</a:t>
            </a:r>
          </a:p>
          <a:p>
            <a:pPr rtl="0" eaLnBrk="1" fontAlgn="t" latinLnBrk="0" hangingPunct="1"/>
            <a:r>
              <a:rPr lang="ru-RU" sz="1200" b="1" i="0" u="none" strike="noStrike" kern="1200" dirty="0" smtClean="0">
                <a:solidFill>
                  <a:schemeClr val="tx1"/>
                </a:solidFill>
                <a:effectLst/>
                <a:latin typeface="Arial" charset="0"/>
                <a:ea typeface="+mn-ea"/>
                <a:cs typeface="+mn-cs"/>
              </a:rPr>
              <a:t>ФИЗИЧЕСКОЕ НАСИЛИЕ</a:t>
            </a:r>
            <a:endParaRPr lang="ru-RU" sz="1200" b="0" i="0" u="none" strike="noStrike" kern="1200" dirty="0" smtClean="0">
              <a:solidFill>
                <a:schemeClr val="tx1"/>
              </a:solidFill>
              <a:effectLst/>
              <a:latin typeface="Arial" charset="0"/>
              <a:ea typeface="+mn-ea"/>
              <a:cs typeface="+mn-cs"/>
            </a:endParaRPr>
          </a:p>
          <a:p>
            <a:pPr rtl="0" eaLnBrk="1" fontAlgn="t" latinLnBrk="0" hangingPunct="1"/>
            <a:r>
              <a:rPr lang="ru-RU" sz="1200" b="0" i="0" u="none" strike="noStrike" kern="1200" dirty="0" smtClean="0">
                <a:solidFill>
                  <a:schemeClr val="tx1"/>
                </a:solidFill>
                <a:effectLst/>
                <a:latin typeface="Arial" charset="0"/>
                <a:ea typeface="+mn-ea"/>
                <a:cs typeface="+mn-cs"/>
              </a:rPr>
              <a:t>Запугивали</a:t>
            </a:r>
          </a:p>
          <a:p>
            <a:pPr rtl="0" eaLnBrk="1" fontAlgn="t" latinLnBrk="0" hangingPunct="1"/>
            <a:r>
              <a:rPr lang="ru-RU" sz="1200" b="0" i="0" u="none" strike="noStrike" kern="1200" dirty="0" smtClean="0">
                <a:solidFill>
                  <a:schemeClr val="tx1"/>
                </a:solidFill>
                <a:effectLst/>
                <a:latin typeface="Arial" charset="0"/>
                <a:ea typeface="+mn-ea"/>
                <a:cs typeface="+mn-cs"/>
              </a:rPr>
              <a:t>Специально причиняли серьезные травмы (калечили)</a:t>
            </a:r>
          </a:p>
          <a:p>
            <a:pPr rtl="0" eaLnBrk="1" fontAlgn="t" latinLnBrk="0" hangingPunct="1"/>
            <a:r>
              <a:rPr lang="ru-RU" sz="1200" b="0" i="0" u="none" strike="noStrike" kern="1200" dirty="0" smtClean="0">
                <a:solidFill>
                  <a:schemeClr val="tx1"/>
                </a:solidFill>
                <a:effectLst/>
                <a:latin typeface="Arial" charset="0"/>
                <a:ea typeface="+mn-ea"/>
                <a:cs typeface="+mn-cs"/>
              </a:rPr>
              <a:t>Наносили телесные повреждения (побои) </a:t>
            </a:r>
          </a:p>
          <a:p>
            <a:pPr rtl="0" eaLnBrk="1" fontAlgn="t" latinLnBrk="0" hangingPunct="1"/>
            <a:r>
              <a:rPr lang="ru-RU" sz="1200" b="0" i="0" u="none" strike="noStrike" kern="1200" dirty="0" smtClean="0">
                <a:solidFill>
                  <a:schemeClr val="tx1"/>
                </a:solidFill>
                <a:effectLst/>
                <a:latin typeface="Arial" charset="0"/>
                <a:ea typeface="+mn-ea"/>
                <a:cs typeface="+mn-cs"/>
              </a:rPr>
              <a:t>Угрожали оружием (нож, пистолет и т.п.)</a:t>
            </a:r>
          </a:p>
          <a:p>
            <a:pPr rtl="0" eaLnBrk="1" fontAlgn="t" latinLnBrk="0" hangingPunct="1"/>
            <a:r>
              <a:rPr lang="ru-RU" sz="1200" b="1" i="0" u="none" strike="noStrike" kern="1200" dirty="0" smtClean="0">
                <a:solidFill>
                  <a:schemeClr val="tx1"/>
                </a:solidFill>
                <a:effectLst/>
                <a:latin typeface="Arial" charset="0"/>
                <a:ea typeface="+mn-ea"/>
                <a:cs typeface="+mn-cs"/>
              </a:rPr>
              <a:t>СЕКСУАЛЬНОЕ НАСИЛИЕ</a:t>
            </a:r>
            <a:endParaRPr lang="ru-RU" sz="1200" b="0" i="0" u="none" strike="noStrike" kern="1200" dirty="0" smtClean="0">
              <a:solidFill>
                <a:schemeClr val="tx1"/>
              </a:solidFill>
              <a:effectLst/>
              <a:latin typeface="Arial" charset="0"/>
              <a:ea typeface="+mn-ea"/>
              <a:cs typeface="+mn-cs"/>
            </a:endParaRPr>
          </a:p>
          <a:p>
            <a:pPr rtl="0" eaLnBrk="1" fontAlgn="t" latinLnBrk="0" hangingPunct="1"/>
            <a:r>
              <a:rPr lang="ru-RU" sz="1200" b="0" i="0" u="none" strike="noStrike" kern="1200" dirty="0" smtClean="0">
                <a:solidFill>
                  <a:schemeClr val="tx1"/>
                </a:solidFill>
                <a:effectLst/>
                <a:latin typeface="Arial" charset="0"/>
                <a:ea typeface="+mn-ea"/>
                <a:cs typeface="+mn-cs"/>
              </a:rPr>
              <a:t>Заставлял заниматься сексом без Вашего согласия</a:t>
            </a:r>
          </a:p>
          <a:p>
            <a:pPr rtl="0" eaLnBrk="1" fontAlgn="t" latinLnBrk="0" hangingPunct="1"/>
            <a:r>
              <a:rPr lang="ru-RU" sz="1200" b="0" i="0" u="none" strike="noStrike" kern="1200" dirty="0" smtClean="0">
                <a:solidFill>
                  <a:schemeClr val="tx1"/>
                </a:solidFill>
                <a:effectLst/>
                <a:latin typeface="Arial" charset="0"/>
                <a:ea typeface="+mn-ea"/>
                <a:cs typeface="+mn-cs"/>
              </a:rPr>
              <a:t>Заставлял оказывать сексуальные услуги за плату (за еду, деньги, жилье и т.п.)</a:t>
            </a:r>
          </a:p>
          <a:p>
            <a:endParaRPr lang="ru-RU" dirty="0"/>
          </a:p>
        </p:txBody>
      </p:sp>
      <p:sp>
        <p:nvSpPr>
          <p:cNvPr id="4" name="Номер слайда 3"/>
          <p:cNvSpPr>
            <a:spLocks noGrp="1"/>
          </p:cNvSpPr>
          <p:nvPr>
            <p:ph type="sldNum" sz="quarter" idx="10"/>
          </p:nvPr>
        </p:nvSpPr>
        <p:spPr/>
        <p:txBody>
          <a:bodyPr/>
          <a:lstStyle/>
          <a:p>
            <a:pPr>
              <a:defRPr/>
            </a:pPr>
            <a:fld id="{2B2E6FE5-C3DD-4E5B-85BA-5325F02BD603}" type="slidenum">
              <a:rPr lang="en-GB" smtClean="0"/>
              <a:pPr>
                <a:defRPr/>
              </a:pPr>
              <a:t>7</a:t>
            </a:fld>
            <a:endParaRPr lang="en-GB" dirty="0"/>
          </a:p>
        </p:txBody>
      </p:sp>
    </p:spTree>
    <p:extLst>
      <p:ext uri="{BB962C8B-B14F-4D97-AF65-F5344CB8AC3E}">
        <p14:creationId xmlns:p14="http://schemas.microsoft.com/office/powerpoint/2010/main" val="1860716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a:defRPr/>
            </a:pPr>
            <a:fld id="{2B2E6FE5-C3DD-4E5B-85BA-5325F02BD603}" type="slidenum">
              <a:rPr lang="en-GB" smtClean="0"/>
              <a:pPr>
                <a:defRPr/>
              </a:pPr>
              <a:t>8</a:t>
            </a:fld>
            <a:endParaRPr lang="en-GB" dirty="0"/>
          </a:p>
        </p:txBody>
      </p:sp>
    </p:spTree>
    <p:extLst>
      <p:ext uri="{BB962C8B-B14F-4D97-AF65-F5344CB8AC3E}">
        <p14:creationId xmlns:p14="http://schemas.microsoft.com/office/powerpoint/2010/main" val="1393329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pPr>
              <a:defRPr/>
            </a:pPr>
            <a:fld id="{2B2E6FE5-C3DD-4E5B-85BA-5325F02BD603}" type="slidenum">
              <a:rPr lang="en-GB" smtClean="0"/>
              <a:pPr>
                <a:defRPr/>
              </a:pPr>
              <a:t>9</a:t>
            </a:fld>
            <a:endParaRPr lang="en-GB" dirty="0"/>
          </a:p>
        </p:txBody>
      </p:sp>
    </p:spTree>
    <p:extLst>
      <p:ext uri="{BB962C8B-B14F-4D97-AF65-F5344CB8AC3E}">
        <p14:creationId xmlns:p14="http://schemas.microsoft.com/office/powerpoint/2010/main" val="72595703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4" name="Rectangle 20"/>
          <p:cNvSpPr>
            <a:spLocks noChangeArrowheads="1"/>
          </p:cNvSpPr>
          <p:nvPr userDrawn="1"/>
        </p:nvSpPr>
        <p:spPr bwMode="auto">
          <a:xfrm>
            <a:off x="0" y="6583363"/>
            <a:ext cx="1671638" cy="276225"/>
          </a:xfrm>
          <a:prstGeom prst="rect">
            <a:avLst/>
          </a:prstGeom>
          <a:solidFill>
            <a:srgbClr val="E87E0A"/>
          </a:solidFill>
          <a:ln>
            <a:noFill/>
          </a:ln>
          <a:extLst/>
        </p:spPr>
        <p:txBody>
          <a:bodyPr>
            <a:spAutoFit/>
          </a:bodyPr>
          <a:lstStyle/>
          <a:p>
            <a:pPr algn="ctr">
              <a:defRPr/>
            </a:pPr>
            <a:endParaRPr lang="ru-RU" sz="1200" dirty="0"/>
          </a:p>
        </p:txBody>
      </p:sp>
      <p:sp>
        <p:nvSpPr>
          <p:cNvPr id="5" name="Rectangle 34"/>
          <p:cNvSpPr>
            <a:spLocks noChangeArrowheads="1"/>
          </p:cNvSpPr>
          <p:nvPr userDrawn="1"/>
        </p:nvSpPr>
        <p:spPr bwMode="auto">
          <a:xfrm>
            <a:off x="1361552" y="6583363"/>
            <a:ext cx="6185659" cy="274637"/>
          </a:xfrm>
          <a:prstGeom prst="rect">
            <a:avLst/>
          </a:prstGeom>
          <a:solidFill>
            <a:srgbClr val="E87E0A"/>
          </a:solidFill>
          <a:ln>
            <a:noFill/>
          </a:ln>
          <a:extLst/>
        </p:spPr>
        <p:txBody>
          <a:bodyPr wrap="square">
            <a:spAutoFit/>
          </a:bodyPr>
          <a:lstStyle/>
          <a:p>
            <a:pPr algn="ctr">
              <a:defRPr/>
            </a:pPr>
            <a:endParaRPr lang="ru-RU" sz="1200" dirty="0"/>
          </a:p>
        </p:txBody>
      </p:sp>
      <p:sp>
        <p:nvSpPr>
          <p:cNvPr id="6" name="Rectangle 53"/>
          <p:cNvSpPr>
            <a:spLocks noChangeArrowheads="1"/>
          </p:cNvSpPr>
          <p:nvPr userDrawn="1"/>
        </p:nvSpPr>
        <p:spPr bwMode="auto">
          <a:xfrm>
            <a:off x="0" y="-1588"/>
            <a:ext cx="9144000" cy="277813"/>
          </a:xfrm>
          <a:prstGeom prst="rect">
            <a:avLst/>
          </a:prstGeom>
          <a:solidFill>
            <a:srgbClr val="E87E0A"/>
          </a:solidFill>
          <a:ln>
            <a:noFill/>
          </a:ln>
          <a:effectLst/>
          <a:extLst/>
        </p:spPr>
        <p:txBody>
          <a:bodyPr>
            <a:spAutoFit/>
          </a:bodyPr>
          <a:lstStyle/>
          <a:p>
            <a:pPr algn="ctr">
              <a:defRPr/>
            </a:pPr>
            <a:endParaRPr lang="ru-RU" sz="1200" dirty="0">
              <a:cs typeface="+mn-cs"/>
            </a:endParaRPr>
          </a:p>
        </p:txBody>
      </p:sp>
      <p:sp>
        <p:nvSpPr>
          <p:cNvPr id="7" name="Rectangle 53"/>
          <p:cNvSpPr>
            <a:spLocks noChangeArrowheads="1"/>
          </p:cNvSpPr>
          <p:nvPr userDrawn="1"/>
        </p:nvSpPr>
        <p:spPr bwMode="auto">
          <a:xfrm>
            <a:off x="0" y="266700"/>
            <a:ext cx="273050" cy="935038"/>
          </a:xfrm>
          <a:prstGeom prst="rect">
            <a:avLst/>
          </a:prstGeom>
          <a:solidFill>
            <a:srgbClr val="E87E0A"/>
          </a:solidFill>
          <a:ln>
            <a:noFill/>
          </a:ln>
          <a:effectLst/>
          <a:extLst/>
        </p:spPr>
        <p:txBody>
          <a:bodyPr>
            <a:spAutoFit/>
          </a:bodyPr>
          <a:lstStyle/>
          <a:p>
            <a:pPr algn="ctr">
              <a:defRPr/>
            </a:pPr>
            <a:endParaRPr lang="ru-RU" sz="1200" dirty="0">
              <a:cs typeface="+mn-cs"/>
            </a:endParaRPr>
          </a:p>
        </p:txBody>
      </p:sp>
      <p:sp>
        <p:nvSpPr>
          <p:cNvPr id="8219" name="Rectangle 27"/>
          <p:cNvSpPr>
            <a:spLocks noGrp="1" noChangeArrowheads="1"/>
          </p:cNvSpPr>
          <p:nvPr>
            <p:ph type="ctrTitle" sz="quarter"/>
          </p:nvPr>
        </p:nvSpPr>
        <p:spPr>
          <a:xfrm>
            <a:off x="647700" y="2695575"/>
            <a:ext cx="8128000" cy="1323975"/>
          </a:xfrm>
          <a:noFill/>
          <a:extLst/>
        </p:spPr>
        <p:txBody>
          <a:bodyPr lIns="91440"/>
          <a:lstStyle>
            <a:lvl1pPr algn="ctr">
              <a:spcBef>
                <a:spcPct val="20000"/>
              </a:spcBef>
              <a:defRPr sz="4800" b="1">
                <a:solidFill>
                  <a:schemeClr val="tx1">
                    <a:lumMod val="50000"/>
                  </a:schemeClr>
                </a:solidFill>
                <a:latin typeface="Verdana" pitchFamily="34" charset="0"/>
              </a:defRPr>
            </a:lvl1pPr>
          </a:lstStyle>
          <a:p>
            <a:pPr lvl="0"/>
            <a:r>
              <a:rPr lang="ru-RU" noProof="0" dirty="0" smtClean="0"/>
              <a:t>Образец заголовка</a:t>
            </a:r>
          </a:p>
        </p:txBody>
      </p:sp>
      <p:sp>
        <p:nvSpPr>
          <p:cNvPr id="8221" name="Rectangle 29"/>
          <p:cNvSpPr>
            <a:spLocks noGrp="1" noChangeArrowheads="1"/>
          </p:cNvSpPr>
          <p:nvPr>
            <p:ph type="subTitle" sz="quarter" idx="1"/>
          </p:nvPr>
        </p:nvSpPr>
        <p:spPr>
          <a:xfrm>
            <a:off x="2425700" y="4241800"/>
            <a:ext cx="6400800" cy="1752600"/>
          </a:xfrm>
        </p:spPr>
        <p:txBody>
          <a:bodyPr/>
          <a:lstStyle>
            <a:lvl1pPr marL="0" indent="0" algn="ctr">
              <a:buFont typeface="Wingdings" pitchFamily="2" charset="2"/>
              <a:buNone/>
              <a:defRPr sz="2000"/>
            </a:lvl1pPr>
          </a:lstStyle>
          <a:p>
            <a:pPr lvl="0"/>
            <a:r>
              <a:rPr lang="ru-RU" noProof="0" smtClean="0"/>
              <a:t>Образец подзаголовка</a:t>
            </a:r>
          </a:p>
        </p:txBody>
      </p:sp>
      <p:pic>
        <p:nvPicPr>
          <p:cNvPr id="32769" name="Picture 1" descr="201108171313567072_unfpa"/>
          <p:cNvPicPr>
            <a:picLocks noChangeAspect="1" noChangeArrowheads="1"/>
          </p:cNvPicPr>
          <p:nvPr userDrawn="1"/>
        </p:nvPicPr>
        <p:blipFill>
          <a:blip r:embed="rId2" cstate="print"/>
          <a:srcRect/>
          <a:stretch>
            <a:fillRect/>
          </a:stretch>
        </p:blipFill>
        <p:spPr bwMode="auto">
          <a:xfrm>
            <a:off x="7696579" y="423080"/>
            <a:ext cx="1270000" cy="787400"/>
          </a:xfrm>
          <a:prstGeom prst="rect">
            <a:avLst/>
          </a:prstGeom>
          <a:noFill/>
          <a:ln w="9525">
            <a:noFill/>
            <a:miter lim="800000"/>
            <a:headEnd/>
            <a:tailEnd/>
          </a:ln>
        </p:spPr>
      </p:pic>
      <p:sp>
        <p:nvSpPr>
          <p:cNvPr id="32771" name="Rectangle 3"/>
          <p:cNvSpPr>
            <a:spLocks noChangeArrowheads="1"/>
          </p:cNvSpPr>
          <p:nvPr userDrawn="1"/>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dirty="0"/>
          </a:p>
        </p:txBody>
      </p:sp>
      <p:pic>
        <p:nvPicPr>
          <p:cNvPr id="32770" name="Picture 2" descr="uisr_emblem_new"/>
          <p:cNvPicPr>
            <a:picLocks noChangeAspect="1" noChangeArrowheads="1"/>
          </p:cNvPicPr>
          <p:nvPr userDrawn="1"/>
        </p:nvPicPr>
        <p:blipFill>
          <a:blip r:embed="rId3" cstate="print"/>
          <a:srcRect/>
          <a:stretch>
            <a:fillRect/>
          </a:stretch>
        </p:blipFill>
        <p:spPr bwMode="auto">
          <a:xfrm>
            <a:off x="423080" y="395785"/>
            <a:ext cx="2665413" cy="746125"/>
          </a:xfrm>
          <a:prstGeom prst="rect">
            <a:avLst/>
          </a:prstGeom>
          <a:noFill/>
        </p:spPr>
      </p:pic>
      <p:sp>
        <p:nvSpPr>
          <p:cNvPr id="16" name="Rectangle 20"/>
          <p:cNvSpPr>
            <a:spLocks noChangeArrowheads="1"/>
          </p:cNvSpPr>
          <p:nvPr userDrawn="1"/>
        </p:nvSpPr>
        <p:spPr bwMode="auto">
          <a:xfrm>
            <a:off x="7472362" y="6581775"/>
            <a:ext cx="1671638" cy="276225"/>
          </a:xfrm>
          <a:prstGeom prst="rect">
            <a:avLst/>
          </a:prstGeom>
          <a:solidFill>
            <a:srgbClr val="E87E0A"/>
          </a:solidFill>
          <a:ln>
            <a:noFill/>
          </a:ln>
          <a:extLst/>
        </p:spPr>
        <p:txBody>
          <a:bodyPr>
            <a:spAutoFit/>
          </a:bodyPr>
          <a:lstStyle/>
          <a:p>
            <a:pPr algn="ctr">
              <a:defRPr/>
            </a:pPr>
            <a:endParaRPr lang="ru-RU" sz="1200"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52"/>
          <p:cNvSpPr>
            <a:spLocks noGrp="1" noChangeArrowheads="1"/>
          </p:cNvSpPr>
          <p:nvPr>
            <p:ph type="sldNum" sz="quarter" idx="10"/>
          </p:nvPr>
        </p:nvSpPr>
        <p:spPr>
          <a:ln/>
        </p:spPr>
        <p:txBody>
          <a:bodyPr/>
          <a:lstStyle>
            <a:lvl1pPr>
              <a:defRPr/>
            </a:lvl1pPr>
          </a:lstStyle>
          <a:p>
            <a:pPr>
              <a:defRPr/>
            </a:pPr>
            <a:fld id="{3DC9B0EC-27DE-450E-8165-9F035D36CDBB}" type="slidenum">
              <a:rPr lang="ru-RU"/>
              <a:pPr>
                <a:defRPr/>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972300" y="1400175"/>
            <a:ext cx="2171700" cy="472598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1400175"/>
            <a:ext cx="6362700" cy="472598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52"/>
          <p:cNvSpPr>
            <a:spLocks noGrp="1" noChangeArrowheads="1"/>
          </p:cNvSpPr>
          <p:nvPr>
            <p:ph type="sldNum" sz="quarter" idx="10"/>
          </p:nvPr>
        </p:nvSpPr>
        <p:spPr>
          <a:ln/>
        </p:spPr>
        <p:txBody>
          <a:bodyPr/>
          <a:lstStyle>
            <a:lvl1pPr>
              <a:defRPr/>
            </a:lvl1pPr>
          </a:lstStyle>
          <a:p>
            <a:pPr>
              <a:defRPr/>
            </a:pPr>
            <a:fld id="{3F93EF74-2735-488E-85B1-EE85A09FC008}" type="slidenum">
              <a:rPr lang="ru-RU"/>
              <a:pPr>
                <a:defRPr/>
              </a:pPr>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noFill/>
        </p:spPr>
        <p:txBody>
          <a:bodyPr/>
          <a:lstStyle/>
          <a:p>
            <a:r>
              <a:rPr lang="ru-RU" dirty="0" smtClean="0"/>
              <a:t>Образец заголовка</a:t>
            </a:r>
            <a:endParaRPr lang="ru-RU" dirty="0"/>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52"/>
          <p:cNvSpPr>
            <a:spLocks noGrp="1" noChangeArrowheads="1"/>
          </p:cNvSpPr>
          <p:nvPr>
            <p:ph type="sldNum" sz="quarter" idx="10"/>
          </p:nvPr>
        </p:nvSpPr>
        <p:spPr>
          <a:ln/>
        </p:spPr>
        <p:txBody>
          <a:bodyPr/>
          <a:lstStyle>
            <a:lvl1pPr>
              <a:defRPr/>
            </a:lvl1pPr>
          </a:lstStyle>
          <a:p>
            <a:pPr>
              <a:defRPr/>
            </a:pPr>
            <a:fld id="{2FA3B933-CBD4-454E-87A0-28BD65F1F807}" type="slidenum">
              <a:rPr lang="ru-RU"/>
              <a:pPr>
                <a:defRPr/>
              </a:pPr>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52"/>
          <p:cNvSpPr>
            <a:spLocks noGrp="1" noChangeArrowheads="1"/>
          </p:cNvSpPr>
          <p:nvPr>
            <p:ph type="sldNum" sz="quarter" idx="10"/>
          </p:nvPr>
        </p:nvSpPr>
        <p:spPr>
          <a:ln/>
        </p:spPr>
        <p:txBody>
          <a:bodyPr/>
          <a:lstStyle>
            <a:lvl1pPr>
              <a:defRPr/>
            </a:lvl1pPr>
          </a:lstStyle>
          <a:p>
            <a:pPr>
              <a:defRPr/>
            </a:pPr>
            <a:fld id="{A58F2AFA-C28D-47C6-ADDC-521BBCCEF242}" type="slidenum">
              <a:rPr lang="ru-RU"/>
              <a:pPr>
                <a:defRPr/>
              </a:pPr>
              <a:t>‹#›</a:t>
            </a:fld>
            <a:endParaRPr lang="ru-R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52"/>
          <p:cNvSpPr>
            <a:spLocks noGrp="1" noChangeArrowheads="1"/>
          </p:cNvSpPr>
          <p:nvPr>
            <p:ph type="sldNum" sz="quarter" idx="10"/>
          </p:nvPr>
        </p:nvSpPr>
        <p:spPr>
          <a:ln/>
        </p:spPr>
        <p:txBody>
          <a:bodyPr/>
          <a:lstStyle>
            <a:lvl1pPr>
              <a:defRPr/>
            </a:lvl1pPr>
          </a:lstStyle>
          <a:p>
            <a:pPr>
              <a:defRPr/>
            </a:pPr>
            <a:fld id="{DECCD882-7AD5-47C5-BED0-74D0A04BFB44}" type="slidenum">
              <a:rPr lang="ru-RU"/>
              <a:pPr>
                <a:defRPr/>
              </a:pPr>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52"/>
          <p:cNvSpPr>
            <a:spLocks noGrp="1" noChangeArrowheads="1"/>
          </p:cNvSpPr>
          <p:nvPr>
            <p:ph type="sldNum" sz="quarter" idx="10"/>
          </p:nvPr>
        </p:nvSpPr>
        <p:spPr>
          <a:ln/>
        </p:spPr>
        <p:txBody>
          <a:bodyPr/>
          <a:lstStyle>
            <a:lvl1pPr>
              <a:defRPr/>
            </a:lvl1pPr>
          </a:lstStyle>
          <a:p>
            <a:pPr>
              <a:defRPr/>
            </a:pPr>
            <a:fld id="{FB5711F8-BF9E-44ED-83C7-8EDA1826ACAE}" type="slidenum">
              <a:rPr lang="ru-RU"/>
              <a:pPr>
                <a:defRPr/>
              </a:pPr>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52"/>
          <p:cNvSpPr>
            <a:spLocks noGrp="1" noChangeArrowheads="1"/>
          </p:cNvSpPr>
          <p:nvPr>
            <p:ph type="sldNum" sz="quarter" idx="10"/>
          </p:nvPr>
        </p:nvSpPr>
        <p:spPr>
          <a:ln/>
        </p:spPr>
        <p:txBody>
          <a:bodyPr/>
          <a:lstStyle>
            <a:lvl1pPr>
              <a:defRPr/>
            </a:lvl1pPr>
          </a:lstStyle>
          <a:p>
            <a:pPr>
              <a:defRPr/>
            </a:pPr>
            <a:fld id="{087E7211-8D6D-4468-AAD7-03804BDCBE16}" type="slidenum">
              <a:rPr lang="ru-RU"/>
              <a:pPr>
                <a:defRPr/>
              </a:pPr>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52"/>
          <p:cNvSpPr>
            <a:spLocks noGrp="1" noChangeArrowheads="1"/>
          </p:cNvSpPr>
          <p:nvPr>
            <p:ph type="sldNum" sz="quarter" idx="10"/>
          </p:nvPr>
        </p:nvSpPr>
        <p:spPr>
          <a:ln/>
        </p:spPr>
        <p:txBody>
          <a:bodyPr/>
          <a:lstStyle>
            <a:lvl1pPr>
              <a:defRPr/>
            </a:lvl1pPr>
          </a:lstStyle>
          <a:p>
            <a:pPr>
              <a:defRPr/>
            </a:pPr>
            <a:fld id="{4B72ADDE-76ED-45E9-999B-C27993858F37}" type="slidenum">
              <a:rPr lang="ru-RU"/>
              <a:pPr>
                <a:defRPr/>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52"/>
          <p:cNvSpPr>
            <a:spLocks noGrp="1" noChangeArrowheads="1"/>
          </p:cNvSpPr>
          <p:nvPr>
            <p:ph type="sldNum" sz="quarter" idx="10"/>
          </p:nvPr>
        </p:nvSpPr>
        <p:spPr>
          <a:ln/>
        </p:spPr>
        <p:txBody>
          <a:bodyPr/>
          <a:lstStyle>
            <a:lvl1pPr>
              <a:defRPr/>
            </a:lvl1pPr>
          </a:lstStyle>
          <a:p>
            <a:pPr>
              <a:defRPr/>
            </a:pPr>
            <a:fld id="{3FEC4997-59B0-4205-8C40-4032704B0C7B}" type="slidenum">
              <a:rPr lang="ru-RU"/>
              <a:pPr>
                <a:defRPr/>
              </a:pPr>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dirty="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52"/>
          <p:cNvSpPr>
            <a:spLocks noGrp="1" noChangeArrowheads="1"/>
          </p:cNvSpPr>
          <p:nvPr>
            <p:ph type="sldNum" sz="quarter" idx="10"/>
          </p:nvPr>
        </p:nvSpPr>
        <p:spPr>
          <a:ln/>
        </p:spPr>
        <p:txBody>
          <a:bodyPr/>
          <a:lstStyle>
            <a:lvl1pPr>
              <a:defRPr/>
            </a:lvl1pPr>
          </a:lstStyle>
          <a:p>
            <a:pPr>
              <a:defRPr/>
            </a:pPr>
            <a:fld id="{7D70323F-4DDD-461F-A1B8-6617CD6210ED}" type="slidenum">
              <a:rPr lang="ru-RU"/>
              <a:pPr>
                <a:defRPr/>
              </a:pPr>
              <a:t>‹#›</a:t>
            </a:fld>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73050" y="276225"/>
            <a:ext cx="8870950" cy="925513"/>
          </a:xfrm>
          <a:prstGeom prst="rect">
            <a:avLst/>
          </a:prstGeom>
          <a:noFill/>
          <a:ln w="9525">
            <a:noFill/>
            <a:miter lim="800000"/>
            <a:headEnd/>
            <a:tailEnd/>
          </a:ln>
        </p:spPr>
        <p:txBody>
          <a:bodyPr vert="horz" wrap="square" lIns="198000" tIns="45720" rIns="91440" bIns="45720" numCol="1" anchor="ctr" anchorCtr="0" compatLnSpc="1">
            <a:prstTxWarp prst="textNoShape">
              <a:avLst/>
            </a:prstTxWarp>
          </a:bodyPr>
          <a:lstStyle/>
          <a:p>
            <a:pPr lvl="0"/>
            <a:r>
              <a:rPr lang="fr-FR" dirty="0" smtClean="0"/>
              <a:t>Click to edit Master title style</a:t>
            </a:r>
          </a:p>
        </p:txBody>
      </p:sp>
      <p:sp>
        <p:nvSpPr>
          <p:cNvPr id="1027" name="Rectangle 41"/>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p>
        </p:txBody>
      </p:sp>
      <p:sp>
        <p:nvSpPr>
          <p:cNvPr id="1029" name="Rectangle 51"/>
          <p:cNvSpPr>
            <a:spLocks noChangeArrowheads="1"/>
          </p:cNvSpPr>
          <p:nvPr/>
        </p:nvSpPr>
        <p:spPr bwMode="auto">
          <a:xfrm>
            <a:off x="0" y="6583363"/>
            <a:ext cx="1671638" cy="274637"/>
          </a:xfrm>
          <a:prstGeom prst="rect">
            <a:avLst/>
          </a:prstGeom>
          <a:solidFill>
            <a:srgbClr val="E87E0A"/>
          </a:solidFill>
          <a:ln>
            <a:noFill/>
          </a:ln>
          <a:extLst/>
        </p:spPr>
        <p:txBody>
          <a:bodyPr>
            <a:spAutoFit/>
          </a:bodyPr>
          <a:lstStyle/>
          <a:p>
            <a:pPr algn="ctr">
              <a:defRPr/>
            </a:pPr>
            <a:endParaRPr lang="ru-RU" sz="1200" dirty="0"/>
          </a:p>
        </p:txBody>
      </p:sp>
      <p:sp>
        <p:nvSpPr>
          <p:cNvPr id="1076" name="Rectangle 52"/>
          <p:cNvSpPr>
            <a:spLocks noGrp="1" noChangeArrowheads="1"/>
          </p:cNvSpPr>
          <p:nvPr>
            <p:ph type="sldNum" sz="quarter" idx="4"/>
          </p:nvPr>
        </p:nvSpPr>
        <p:spPr bwMode="auto">
          <a:xfrm>
            <a:off x="7481888" y="6584950"/>
            <a:ext cx="1662112" cy="273050"/>
          </a:xfrm>
          <a:prstGeom prst="rect">
            <a:avLst/>
          </a:prstGeom>
          <a:solidFill>
            <a:srgbClr val="E87E0A"/>
          </a:solidFill>
          <a:ln>
            <a:noFill/>
          </a:ln>
          <a:effectLst/>
          <a:extLst/>
        </p:spPr>
        <p:txBody>
          <a:bodyPr vert="horz" wrap="square" lIns="91440" tIns="45720" rIns="91440" bIns="45720" numCol="1" anchor="ctr" anchorCtr="1" compatLnSpc="1">
            <a:prstTxWarp prst="textNoShape">
              <a:avLst/>
            </a:prstTxWarp>
          </a:bodyPr>
          <a:lstStyle>
            <a:lvl1pPr algn="r">
              <a:defRPr sz="1600">
                <a:solidFill>
                  <a:schemeClr val="bg1"/>
                </a:solidFill>
                <a:latin typeface="Arial" charset="0"/>
                <a:cs typeface="+mn-cs"/>
              </a:defRPr>
            </a:lvl1pPr>
          </a:lstStyle>
          <a:p>
            <a:pPr>
              <a:defRPr/>
            </a:pPr>
            <a:fld id="{CC77938F-D11A-4874-B285-FA07550EEBD9}" type="slidenum">
              <a:rPr lang="ru-RU"/>
              <a:pPr>
                <a:defRPr/>
              </a:pPr>
              <a:t>‹#›</a:t>
            </a:fld>
            <a:endParaRPr lang="ru-RU" dirty="0"/>
          </a:p>
        </p:txBody>
      </p:sp>
      <p:sp>
        <p:nvSpPr>
          <p:cNvPr id="1031" name="Rectangle 53"/>
          <p:cNvSpPr>
            <a:spLocks noChangeArrowheads="1"/>
          </p:cNvSpPr>
          <p:nvPr/>
        </p:nvSpPr>
        <p:spPr bwMode="auto">
          <a:xfrm>
            <a:off x="1566270" y="6581775"/>
            <a:ext cx="5994590" cy="276225"/>
          </a:xfrm>
          <a:prstGeom prst="rect">
            <a:avLst/>
          </a:prstGeom>
          <a:solidFill>
            <a:srgbClr val="E87E0A"/>
          </a:solidFill>
          <a:ln>
            <a:noFill/>
          </a:ln>
          <a:extLst/>
        </p:spPr>
        <p:txBody>
          <a:bodyPr wrap="square">
            <a:spAutoFit/>
          </a:bodyPr>
          <a:lstStyle/>
          <a:p>
            <a:pPr algn="ctr">
              <a:defRPr/>
            </a:pPr>
            <a:endParaRPr lang="ru-RU" sz="1200" dirty="0">
              <a:solidFill>
                <a:srgbClr val="FFFF00"/>
              </a:solidFill>
            </a:endParaRPr>
          </a:p>
        </p:txBody>
      </p:sp>
      <p:sp>
        <p:nvSpPr>
          <p:cNvPr id="9" name="Rectangle 53"/>
          <p:cNvSpPr>
            <a:spLocks noChangeArrowheads="1"/>
          </p:cNvSpPr>
          <p:nvPr/>
        </p:nvSpPr>
        <p:spPr bwMode="auto">
          <a:xfrm>
            <a:off x="0" y="-1588"/>
            <a:ext cx="9144000" cy="277813"/>
          </a:xfrm>
          <a:prstGeom prst="rect">
            <a:avLst/>
          </a:prstGeom>
          <a:solidFill>
            <a:srgbClr val="E87E0A"/>
          </a:solidFill>
          <a:ln>
            <a:noFill/>
          </a:ln>
          <a:effectLst/>
          <a:extLst/>
        </p:spPr>
        <p:txBody>
          <a:bodyPr>
            <a:spAutoFit/>
          </a:bodyPr>
          <a:lstStyle/>
          <a:p>
            <a:pPr algn="ctr">
              <a:defRPr/>
            </a:pPr>
            <a:endParaRPr lang="ru-RU" sz="1200" dirty="0">
              <a:cs typeface="+mn-cs"/>
            </a:endParaRPr>
          </a:p>
        </p:txBody>
      </p:sp>
      <p:sp>
        <p:nvSpPr>
          <p:cNvPr id="10" name="Rectangle 53"/>
          <p:cNvSpPr>
            <a:spLocks noChangeArrowheads="1"/>
          </p:cNvSpPr>
          <p:nvPr/>
        </p:nvSpPr>
        <p:spPr bwMode="auto">
          <a:xfrm>
            <a:off x="0" y="266700"/>
            <a:ext cx="273050" cy="935038"/>
          </a:xfrm>
          <a:prstGeom prst="rect">
            <a:avLst/>
          </a:prstGeom>
          <a:solidFill>
            <a:srgbClr val="E87E0A"/>
          </a:solidFill>
          <a:ln>
            <a:noFill/>
          </a:ln>
          <a:effectLst/>
          <a:extLst/>
        </p:spPr>
        <p:txBody>
          <a:bodyPr>
            <a:spAutoFit/>
          </a:bodyPr>
          <a:lstStyle/>
          <a:p>
            <a:pPr algn="ctr">
              <a:defRPr/>
            </a:pPr>
            <a:endParaRPr lang="ru-RU" sz="1200" dirty="0">
              <a:cs typeface="+mn-cs"/>
            </a:endParaRPr>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Lst>
  <p:timing>
    <p:tnLst>
      <p:par>
        <p:cTn id="1" dur="indefinite" restart="never" nodeType="tmRoot"/>
      </p:par>
    </p:tnLst>
  </p:timing>
  <p:hf hdr="0" ftr="0" dt="0"/>
  <p:txStyles>
    <p:titleStyle>
      <a:lvl1pPr algn="ctr" rtl="0" eaLnBrk="0" fontAlgn="base" hangingPunct="0">
        <a:spcBef>
          <a:spcPct val="0"/>
        </a:spcBef>
        <a:spcAft>
          <a:spcPct val="0"/>
        </a:spcAft>
        <a:defRPr>
          <a:solidFill>
            <a:schemeClr val="tx1"/>
          </a:solidFill>
          <a:latin typeface="+mj-lt"/>
          <a:ea typeface="+mj-ea"/>
          <a:cs typeface="+mj-cs"/>
        </a:defRPr>
      </a:lvl1pPr>
      <a:lvl2pPr algn="ctr" rtl="0" eaLnBrk="0" fontAlgn="base" hangingPunct="0">
        <a:spcBef>
          <a:spcPct val="0"/>
        </a:spcBef>
        <a:spcAft>
          <a:spcPct val="0"/>
        </a:spcAft>
        <a:defRPr>
          <a:solidFill>
            <a:schemeClr val="tx1"/>
          </a:solidFill>
          <a:latin typeface="Arial" charset="0"/>
        </a:defRPr>
      </a:lvl2pPr>
      <a:lvl3pPr algn="ctr" rtl="0" eaLnBrk="0" fontAlgn="base" hangingPunct="0">
        <a:spcBef>
          <a:spcPct val="0"/>
        </a:spcBef>
        <a:spcAft>
          <a:spcPct val="0"/>
        </a:spcAft>
        <a:defRPr>
          <a:solidFill>
            <a:schemeClr val="tx1"/>
          </a:solidFill>
          <a:latin typeface="Arial" charset="0"/>
        </a:defRPr>
      </a:lvl3pPr>
      <a:lvl4pPr algn="ctr" rtl="0" eaLnBrk="0" fontAlgn="base" hangingPunct="0">
        <a:spcBef>
          <a:spcPct val="0"/>
        </a:spcBef>
        <a:spcAft>
          <a:spcPct val="0"/>
        </a:spcAft>
        <a:defRPr>
          <a:solidFill>
            <a:schemeClr val="tx1"/>
          </a:solidFill>
          <a:latin typeface="Arial" charset="0"/>
        </a:defRPr>
      </a:lvl4pPr>
      <a:lvl5pPr algn="ctr" rtl="0" eaLnBrk="0" fontAlgn="base" hangingPunct="0">
        <a:spcBef>
          <a:spcPct val="0"/>
        </a:spcBef>
        <a:spcAft>
          <a:spcPct val="0"/>
        </a:spcAft>
        <a:defRPr>
          <a:solidFill>
            <a:schemeClr val="tx1"/>
          </a:solidFill>
          <a:latin typeface="Arial" charset="0"/>
        </a:defRPr>
      </a:lvl5pPr>
      <a:lvl6pPr marL="457200" algn="l" rtl="0" fontAlgn="base">
        <a:spcBef>
          <a:spcPct val="0"/>
        </a:spcBef>
        <a:spcAft>
          <a:spcPct val="0"/>
        </a:spcAft>
        <a:defRPr sz="3600">
          <a:solidFill>
            <a:schemeClr val="tx1"/>
          </a:solidFill>
          <a:latin typeface="Arial" charset="0"/>
        </a:defRPr>
      </a:lvl6pPr>
      <a:lvl7pPr marL="914400" algn="l" rtl="0" fontAlgn="base">
        <a:spcBef>
          <a:spcPct val="0"/>
        </a:spcBef>
        <a:spcAft>
          <a:spcPct val="0"/>
        </a:spcAft>
        <a:defRPr sz="3600">
          <a:solidFill>
            <a:schemeClr val="tx1"/>
          </a:solidFill>
          <a:latin typeface="Arial" charset="0"/>
        </a:defRPr>
      </a:lvl7pPr>
      <a:lvl8pPr marL="1371600" algn="l" rtl="0" fontAlgn="base">
        <a:spcBef>
          <a:spcPct val="0"/>
        </a:spcBef>
        <a:spcAft>
          <a:spcPct val="0"/>
        </a:spcAft>
        <a:defRPr sz="3600">
          <a:solidFill>
            <a:schemeClr val="tx1"/>
          </a:solidFill>
          <a:latin typeface="Arial" charset="0"/>
        </a:defRPr>
      </a:lvl8pPr>
      <a:lvl9pPr marL="1828800" algn="l" rtl="0" fontAlgn="base">
        <a:spcBef>
          <a:spcPct val="0"/>
        </a:spcBef>
        <a:spcAft>
          <a:spcPct val="0"/>
        </a:spcAft>
        <a:defRPr sz="3600">
          <a:solidFill>
            <a:schemeClr val="tx1"/>
          </a:solidFill>
          <a:latin typeface="Arial" charset="0"/>
        </a:defRPr>
      </a:lvl9pPr>
    </p:titleStyle>
    <p:bodyStyle>
      <a:lvl1pPr marL="342900" indent="-342900" algn="l" rtl="0" eaLnBrk="0" fontAlgn="base" hangingPunct="0">
        <a:spcBef>
          <a:spcPct val="20000"/>
        </a:spcBef>
        <a:spcAft>
          <a:spcPct val="0"/>
        </a:spcAft>
        <a:buClr>
          <a:srgbClr val="0067AC"/>
        </a:buClr>
        <a:buSzPct val="125000"/>
        <a:buFont typeface="Wingdings" pitchFamily="2" charset="2"/>
        <a:buChar char="n"/>
        <a:defRPr sz="2400">
          <a:solidFill>
            <a:schemeClr val="tx1"/>
          </a:solidFill>
          <a:latin typeface="+mn-lt"/>
          <a:ea typeface="+mn-ea"/>
          <a:cs typeface="+mn-cs"/>
        </a:defRPr>
      </a:lvl1pPr>
      <a:lvl2pPr marL="742950" indent="-285750" algn="l" rtl="0" eaLnBrk="0" fontAlgn="base" hangingPunct="0">
        <a:spcBef>
          <a:spcPct val="20000"/>
        </a:spcBef>
        <a:spcAft>
          <a:spcPct val="0"/>
        </a:spcAft>
        <a:buClr>
          <a:srgbClr val="0067AC"/>
        </a:buClr>
        <a:buSzPct val="115000"/>
        <a:buFont typeface="Wingdings" pitchFamily="2" charset="2"/>
        <a:buChar char="q"/>
        <a:defRPr sz="2000">
          <a:solidFill>
            <a:schemeClr val="tx1"/>
          </a:solidFill>
          <a:latin typeface="+mn-lt"/>
        </a:defRPr>
      </a:lvl2pPr>
      <a:lvl3pPr marL="1143000" indent="-228600" algn="l" rtl="0" eaLnBrk="0" fontAlgn="base" hangingPunct="0">
        <a:spcBef>
          <a:spcPct val="20000"/>
        </a:spcBef>
        <a:spcAft>
          <a:spcPct val="0"/>
        </a:spcAft>
        <a:buClr>
          <a:srgbClr val="0067AC"/>
        </a:buClr>
        <a:buFont typeface="Wingdings" pitchFamily="2" charset="2"/>
        <a:buChar char="n"/>
        <a:defRPr>
          <a:solidFill>
            <a:schemeClr val="tx1"/>
          </a:solidFill>
          <a:latin typeface="+mn-lt"/>
        </a:defRPr>
      </a:lvl3pPr>
      <a:lvl4pPr marL="1600200" indent="-228600" algn="l" rtl="0" eaLnBrk="0" fontAlgn="base" hangingPunct="0">
        <a:spcBef>
          <a:spcPct val="20000"/>
        </a:spcBef>
        <a:spcAft>
          <a:spcPct val="0"/>
        </a:spcAft>
        <a:buClr>
          <a:srgbClr val="0067AC"/>
        </a:buClr>
        <a:buSzPct val="85000"/>
        <a:buFont typeface="Wingdings" pitchFamily="2" charset="2"/>
        <a:buChar char="q"/>
        <a:defRPr sz="1600">
          <a:solidFill>
            <a:schemeClr val="tx1"/>
          </a:solidFill>
          <a:latin typeface="+mn-lt"/>
        </a:defRPr>
      </a:lvl4pPr>
      <a:lvl5pPr marL="2057400" indent="-228600" algn="l" rtl="0" eaLnBrk="0" fontAlgn="base" hangingPunct="0">
        <a:spcBef>
          <a:spcPct val="20000"/>
        </a:spcBef>
        <a:spcAft>
          <a:spcPct val="0"/>
        </a:spcAft>
        <a:buClr>
          <a:srgbClr val="0067AC"/>
        </a:buClr>
        <a:buFont typeface="Wingdings" pitchFamily="2" charset="2"/>
        <a:buChar char="§"/>
        <a:defRPr sz="1600">
          <a:solidFill>
            <a:schemeClr val="tx1"/>
          </a:solidFill>
          <a:latin typeface="+mn-lt"/>
        </a:defRPr>
      </a:lvl5pPr>
      <a:lvl6pPr marL="2514600" indent="-228600" algn="l" rtl="0" fontAlgn="base">
        <a:spcBef>
          <a:spcPct val="20000"/>
        </a:spcBef>
        <a:spcAft>
          <a:spcPct val="0"/>
        </a:spcAft>
        <a:buClr>
          <a:srgbClr val="0067AC"/>
        </a:buClr>
        <a:buFont typeface="Wingdings" pitchFamily="2" charset="2"/>
        <a:buChar char="§"/>
        <a:defRPr sz="1600">
          <a:solidFill>
            <a:schemeClr val="tx1"/>
          </a:solidFill>
          <a:latin typeface="+mn-lt"/>
        </a:defRPr>
      </a:lvl6pPr>
      <a:lvl7pPr marL="2971800" indent="-228600" algn="l" rtl="0" fontAlgn="base">
        <a:spcBef>
          <a:spcPct val="20000"/>
        </a:spcBef>
        <a:spcAft>
          <a:spcPct val="0"/>
        </a:spcAft>
        <a:buClr>
          <a:srgbClr val="0067AC"/>
        </a:buClr>
        <a:buFont typeface="Wingdings" pitchFamily="2" charset="2"/>
        <a:buChar char="§"/>
        <a:defRPr sz="1600">
          <a:solidFill>
            <a:schemeClr val="tx1"/>
          </a:solidFill>
          <a:latin typeface="+mn-lt"/>
        </a:defRPr>
      </a:lvl7pPr>
      <a:lvl8pPr marL="3429000" indent="-228600" algn="l" rtl="0" fontAlgn="base">
        <a:spcBef>
          <a:spcPct val="20000"/>
        </a:spcBef>
        <a:spcAft>
          <a:spcPct val="0"/>
        </a:spcAft>
        <a:buClr>
          <a:srgbClr val="0067AC"/>
        </a:buClr>
        <a:buFont typeface="Wingdings" pitchFamily="2" charset="2"/>
        <a:buChar char="§"/>
        <a:defRPr sz="1600">
          <a:solidFill>
            <a:schemeClr val="tx1"/>
          </a:solidFill>
          <a:latin typeface="+mn-lt"/>
        </a:defRPr>
      </a:lvl8pPr>
      <a:lvl9pPr marL="3886200" indent="-228600" algn="l" rtl="0" fontAlgn="base">
        <a:spcBef>
          <a:spcPct val="20000"/>
        </a:spcBef>
        <a:spcAft>
          <a:spcPct val="0"/>
        </a:spcAft>
        <a:buClr>
          <a:srgbClr val="0067AC"/>
        </a:buClr>
        <a:buFont typeface="Wingdings" pitchFamily="2" charset="2"/>
        <a:buChar char="§"/>
        <a:defRPr sz="16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ctrTitle"/>
          </p:nvPr>
        </p:nvSpPr>
        <p:spPr>
          <a:xfrm>
            <a:off x="464023" y="1487606"/>
            <a:ext cx="8229600" cy="2806440"/>
          </a:xfrm>
        </p:spPr>
        <p:txBody>
          <a:bodyPr/>
          <a:lstStyle/>
          <a:p>
            <a:pPr>
              <a:spcBef>
                <a:spcPts val="0"/>
              </a:spcBef>
            </a:pPr>
            <a:r>
              <a:rPr lang="uk-UA" sz="3000" dirty="0" smtClean="0">
                <a:solidFill>
                  <a:schemeClr val="accent3">
                    <a:lumMod val="50000"/>
                  </a:schemeClr>
                </a:solidFill>
              </a:rPr>
              <a:t>Доступ до медичних послуг та психологічний стан </a:t>
            </a:r>
            <a:br>
              <a:rPr lang="uk-UA" sz="3000" dirty="0" smtClean="0">
                <a:solidFill>
                  <a:schemeClr val="accent3">
                    <a:lumMod val="50000"/>
                  </a:schemeClr>
                </a:solidFill>
              </a:rPr>
            </a:br>
            <a:r>
              <a:rPr lang="uk-UA" sz="3000" dirty="0" smtClean="0">
                <a:solidFill>
                  <a:schemeClr val="accent3">
                    <a:lumMod val="50000"/>
                  </a:schemeClr>
                </a:solidFill>
              </a:rPr>
              <a:t>внутрішньо переміщених осіб</a:t>
            </a:r>
            <a:r>
              <a:rPr lang="ru-RU" sz="3200" dirty="0"/>
              <a:t/>
            </a:r>
            <a:br>
              <a:rPr lang="ru-RU" sz="3200" dirty="0"/>
            </a:br>
            <a:r>
              <a:rPr lang="uk-UA" sz="1400" dirty="0" smtClean="0">
                <a:solidFill>
                  <a:schemeClr val="tx2">
                    <a:lumMod val="75000"/>
                  </a:schemeClr>
                </a:solidFill>
                <a:latin typeface="+mj-lt"/>
                <a:cs typeface="Times New Roman" pitchFamily="18" charset="0"/>
              </a:rPr>
              <a:t>(результати соціологічного дослідження </a:t>
            </a:r>
            <a:br>
              <a:rPr lang="uk-UA" sz="1400" dirty="0" smtClean="0">
                <a:solidFill>
                  <a:schemeClr val="tx2">
                    <a:lumMod val="75000"/>
                  </a:schemeClr>
                </a:solidFill>
                <a:latin typeface="+mj-lt"/>
                <a:cs typeface="Times New Roman" pitchFamily="18" charset="0"/>
              </a:rPr>
            </a:br>
            <a:r>
              <a:rPr lang="uk-UA" sz="1400" dirty="0" smtClean="0">
                <a:solidFill>
                  <a:schemeClr val="tx2">
                    <a:lumMod val="75000"/>
                  </a:schemeClr>
                </a:solidFill>
                <a:latin typeface="+mj-lt"/>
                <a:cs typeface="Times New Roman" pitchFamily="18" charset="0"/>
              </a:rPr>
              <a:t>«Оцінка </a:t>
            </a:r>
            <a:r>
              <a:rPr lang="uk-UA" sz="1400" dirty="0">
                <a:solidFill>
                  <a:schemeClr val="tx2">
                    <a:lumMod val="75000"/>
                  </a:schemeClr>
                </a:solidFill>
                <a:latin typeface="+mj-lt"/>
                <a:cs typeface="Times New Roman" pitchFamily="18" charset="0"/>
              </a:rPr>
              <a:t>потреб внутрішньо переміщених жінок та осіб похилого віку в </a:t>
            </a:r>
            <a:r>
              <a:rPr lang="uk-UA" sz="1400" dirty="0" smtClean="0">
                <a:solidFill>
                  <a:schemeClr val="tx2">
                    <a:lumMod val="75000"/>
                  </a:schemeClr>
                </a:solidFill>
                <a:latin typeface="+mj-lt"/>
                <a:cs typeface="Times New Roman" pitchFamily="18" charset="0"/>
              </a:rPr>
              <a:t>Україні») </a:t>
            </a:r>
            <a:endParaRPr lang="ru-RU" sz="1400" dirty="0">
              <a:solidFill>
                <a:schemeClr val="tx2">
                  <a:lumMod val="75000"/>
                </a:schemeClr>
              </a:solidFill>
              <a:latin typeface="+mj-lt"/>
              <a:cs typeface="Times New Roman" pitchFamily="18" charset="0"/>
            </a:endParaRPr>
          </a:p>
        </p:txBody>
      </p:sp>
      <p:sp>
        <p:nvSpPr>
          <p:cNvPr id="3686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dirty="0"/>
          </a:p>
        </p:txBody>
      </p:sp>
      <p:pic>
        <p:nvPicPr>
          <p:cNvPr id="36865" name="Picture 1" descr="uisr_emblem_new"/>
          <p:cNvPicPr>
            <a:picLocks noChangeAspect="1" noChangeArrowheads="1"/>
          </p:cNvPicPr>
          <p:nvPr/>
        </p:nvPicPr>
        <p:blipFill>
          <a:blip r:embed="rId3" cstate="print"/>
          <a:srcRect/>
          <a:stretch>
            <a:fillRect/>
          </a:stretch>
        </p:blipFill>
        <p:spPr bwMode="auto">
          <a:xfrm>
            <a:off x="464023" y="395786"/>
            <a:ext cx="2665413" cy="746125"/>
          </a:xfrm>
          <a:prstGeom prst="rect">
            <a:avLst/>
          </a:prstGeom>
          <a:noFill/>
        </p:spPr>
      </p:pic>
      <p:sp>
        <p:nvSpPr>
          <p:cNvPr id="2" name="TextBox 1"/>
          <p:cNvSpPr txBox="1"/>
          <p:nvPr/>
        </p:nvSpPr>
        <p:spPr>
          <a:xfrm>
            <a:off x="3875964" y="4374640"/>
            <a:ext cx="4749421" cy="923330"/>
          </a:xfrm>
          <a:prstGeom prst="rect">
            <a:avLst/>
          </a:prstGeom>
          <a:noFill/>
        </p:spPr>
        <p:txBody>
          <a:bodyPr wrap="square" rtlCol="0">
            <a:spAutoFit/>
          </a:bodyPr>
          <a:lstStyle/>
          <a:p>
            <a:r>
              <a:rPr lang="uk-UA" sz="1800" i="1" dirty="0" smtClean="0">
                <a:solidFill>
                  <a:srgbClr val="002060"/>
                </a:solidFill>
              </a:rPr>
              <a:t>Бондар Тетяна</a:t>
            </a:r>
            <a:r>
              <a:rPr lang="uk-UA" sz="1800" i="1" dirty="0">
                <a:solidFill>
                  <a:srgbClr val="002060"/>
                </a:solidFill>
              </a:rPr>
              <a:t>, канд. </a:t>
            </a:r>
            <a:r>
              <a:rPr lang="uk-UA" sz="1800" i="1" dirty="0" err="1">
                <a:solidFill>
                  <a:srgbClr val="002060"/>
                </a:solidFill>
              </a:rPr>
              <a:t>соціол</a:t>
            </a:r>
            <a:r>
              <a:rPr lang="uk-UA" sz="1800" i="1" dirty="0">
                <a:solidFill>
                  <a:srgbClr val="002060"/>
                </a:solidFill>
              </a:rPr>
              <a:t>. наук,</a:t>
            </a:r>
          </a:p>
          <a:p>
            <a:r>
              <a:rPr lang="uk-UA" sz="1800" i="1" dirty="0" smtClean="0">
                <a:solidFill>
                  <a:srgbClr val="002060"/>
                </a:solidFill>
              </a:rPr>
              <a:t>Директор УІСД </a:t>
            </a:r>
            <a:r>
              <a:rPr lang="uk-UA" sz="1800" i="1" dirty="0">
                <a:solidFill>
                  <a:srgbClr val="002060"/>
                </a:solidFill>
              </a:rPr>
              <a:t>ім. О.Яременка</a:t>
            </a:r>
          </a:p>
          <a:p>
            <a:endParaRPr lang="ru-RU" sz="1800" i="1" dirty="0">
              <a:solidFill>
                <a:srgbClr val="002060"/>
              </a:solidFill>
            </a:endParaRPr>
          </a:p>
        </p:txBody>
      </p:sp>
      <p:sp>
        <p:nvSpPr>
          <p:cNvPr id="3" name="Прямоугольник 2"/>
          <p:cNvSpPr/>
          <p:nvPr/>
        </p:nvSpPr>
        <p:spPr>
          <a:xfrm>
            <a:off x="429904" y="5577358"/>
            <a:ext cx="8284192" cy="738664"/>
          </a:xfrm>
          <a:prstGeom prst="rect">
            <a:avLst/>
          </a:prstGeom>
        </p:spPr>
        <p:txBody>
          <a:bodyPr wrap="square">
            <a:spAutoFit/>
          </a:bodyPr>
          <a:lstStyle/>
          <a:p>
            <a:pPr algn="ctr"/>
            <a:r>
              <a:rPr lang="uk-UA" sz="1400" dirty="0">
                <a:solidFill>
                  <a:schemeClr val="accent6">
                    <a:lumMod val="50000"/>
                  </a:schemeClr>
                </a:solidFill>
                <a:latin typeface="Verdana" panose="020B0604030504040204" pitchFamily="34" charset="0"/>
                <a:ea typeface="Verdana" panose="020B0604030504040204" pitchFamily="34" charset="0"/>
                <a:cs typeface="Verdana" panose="020B0604030504040204" pitchFamily="34" charset="0"/>
              </a:rPr>
              <a:t>Міжнародна науково-практична конференція</a:t>
            </a:r>
            <a:endParaRPr lang="ru-RU" sz="1400" dirty="0">
              <a:solidFill>
                <a:schemeClr val="accent6">
                  <a:lumMod val="50000"/>
                </a:schemeClr>
              </a:solidFill>
              <a:latin typeface="Verdana" panose="020B0604030504040204" pitchFamily="34" charset="0"/>
              <a:ea typeface="Verdana" panose="020B0604030504040204" pitchFamily="34" charset="0"/>
              <a:cs typeface="Verdana" panose="020B0604030504040204" pitchFamily="34" charset="0"/>
            </a:endParaRPr>
          </a:p>
          <a:p>
            <a:pPr algn="ctr"/>
            <a:r>
              <a:rPr lang="uk-UA" sz="1400" dirty="0">
                <a:solidFill>
                  <a:schemeClr val="accent6">
                    <a:lumMod val="50000"/>
                  </a:schemeClr>
                </a:solidFill>
                <a:latin typeface="Verdana" panose="020B0604030504040204" pitchFamily="34" charset="0"/>
                <a:ea typeface="Verdana" panose="020B0604030504040204" pitchFamily="34" charset="0"/>
                <a:cs typeface="Verdana" panose="020B0604030504040204" pitchFamily="34" charset="0"/>
              </a:rPr>
              <a:t>«Внутрішньо переміщені особи в Україні: реалії та можливості»</a:t>
            </a:r>
            <a:endParaRPr lang="ru-RU" sz="1400" dirty="0">
              <a:solidFill>
                <a:schemeClr val="accent6">
                  <a:lumMod val="50000"/>
                </a:schemeClr>
              </a:solidFill>
              <a:latin typeface="Verdana" panose="020B0604030504040204" pitchFamily="34" charset="0"/>
              <a:ea typeface="Verdana" panose="020B0604030504040204" pitchFamily="34" charset="0"/>
              <a:cs typeface="Verdana" panose="020B0604030504040204" pitchFamily="34" charset="0"/>
            </a:endParaRPr>
          </a:p>
          <a:p>
            <a:pPr algn="ctr"/>
            <a:r>
              <a:rPr lang="uk-UA" sz="1400" i="1" dirty="0" smtClean="0">
                <a:solidFill>
                  <a:schemeClr val="accent6">
                    <a:lumMod val="50000"/>
                  </a:schemeClr>
                </a:solidFill>
                <a:latin typeface="Verdana" panose="020B0604030504040204" pitchFamily="34" charset="0"/>
                <a:ea typeface="Verdana" panose="020B0604030504040204" pitchFamily="34" charset="0"/>
                <a:cs typeface="Verdana" panose="020B0604030504040204" pitchFamily="34" charset="0"/>
              </a:rPr>
              <a:t>27 </a:t>
            </a:r>
            <a:r>
              <a:rPr lang="uk-UA" sz="1400" i="1" dirty="0">
                <a:solidFill>
                  <a:schemeClr val="accent6">
                    <a:lumMod val="50000"/>
                  </a:schemeClr>
                </a:solidFill>
                <a:latin typeface="Verdana" panose="020B0604030504040204" pitchFamily="34" charset="0"/>
                <a:ea typeface="Verdana" panose="020B0604030504040204" pitchFamily="34" charset="0"/>
                <a:cs typeface="Verdana" panose="020B0604030504040204" pitchFamily="34" charset="0"/>
              </a:rPr>
              <a:t>лютого 2015 </a:t>
            </a:r>
            <a:r>
              <a:rPr lang="uk-UA" sz="1400" i="1" dirty="0" smtClean="0">
                <a:solidFill>
                  <a:schemeClr val="accent6">
                    <a:lumMod val="50000"/>
                  </a:schemeClr>
                </a:solidFill>
                <a:latin typeface="Verdana" panose="020B0604030504040204" pitchFamily="34" charset="0"/>
                <a:ea typeface="Verdana" panose="020B0604030504040204" pitchFamily="34" charset="0"/>
                <a:cs typeface="Verdana" panose="020B0604030504040204" pitchFamily="34" charset="0"/>
              </a:rPr>
              <a:t>року</a:t>
            </a:r>
            <a:endParaRPr lang="en-US" sz="1400" i="1" dirty="0" smtClean="0">
              <a:solidFill>
                <a:schemeClr val="accent6">
                  <a:lumMod val="50000"/>
                </a:schemeClr>
              </a:solidFill>
              <a:latin typeface="Verdana" panose="020B0604030504040204" pitchFamily="34" charset="0"/>
              <a:ea typeface="Verdana" panose="020B0604030504040204" pitchFamily="34" charset="0"/>
              <a:cs typeface="Verdana" panose="020B060403050404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73050" y="300250"/>
            <a:ext cx="8870950" cy="450377"/>
          </a:xfrm>
        </p:spPr>
        <p:txBody>
          <a:bodyPr/>
          <a:lstStyle/>
          <a:p>
            <a:r>
              <a:rPr lang="uk-UA" sz="2000" b="1" dirty="0" smtClean="0"/>
              <a:t>ВИСНОВКИ</a:t>
            </a:r>
            <a:endParaRPr lang="ru-RU" sz="2000" b="1" dirty="0"/>
          </a:p>
        </p:txBody>
      </p:sp>
      <p:sp>
        <p:nvSpPr>
          <p:cNvPr id="3" name="Объект 2"/>
          <p:cNvSpPr>
            <a:spLocks noGrp="1"/>
          </p:cNvSpPr>
          <p:nvPr>
            <p:ph idx="1"/>
          </p:nvPr>
        </p:nvSpPr>
        <p:spPr>
          <a:xfrm>
            <a:off x="341193" y="846161"/>
            <a:ext cx="8475261" cy="5636526"/>
          </a:xfrm>
        </p:spPr>
        <p:txBody>
          <a:bodyPr/>
          <a:lstStyle/>
          <a:p>
            <a:pPr marL="177800" lvl="0" indent="-177800">
              <a:spcBef>
                <a:spcPts val="600"/>
              </a:spcBef>
              <a:buFont typeface="Arial" panose="020B0604020202020204" pitchFamily="34" charset="0"/>
              <a:buChar char="•"/>
            </a:pPr>
            <a:endParaRPr lang="uk-UA" sz="1500" dirty="0" smtClean="0"/>
          </a:p>
          <a:p>
            <a:pPr marL="177800" lvl="0" indent="-177800">
              <a:spcBef>
                <a:spcPts val="600"/>
              </a:spcBef>
              <a:buFont typeface="Arial" panose="020B0604020202020204" pitchFamily="34" charset="0"/>
              <a:buChar char="•"/>
            </a:pPr>
            <a:r>
              <a:rPr lang="uk-UA" sz="2200" dirty="0" smtClean="0"/>
              <a:t>ВПО потребують медичної допомоги, особливо спеціалістів першої ланки (терапевти, педіатри)</a:t>
            </a:r>
          </a:p>
          <a:p>
            <a:pPr marL="177800" lvl="0" indent="-177800">
              <a:spcBef>
                <a:spcPts val="600"/>
              </a:spcBef>
              <a:buFont typeface="Arial" panose="020B0604020202020204" pitchFamily="34" charset="0"/>
              <a:buChar char="•"/>
            </a:pPr>
            <a:r>
              <a:rPr lang="uk-UA" sz="2200" dirty="0" smtClean="0"/>
              <a:t>Про </a:t>
            </a:r>
            <a:r>
              <a:rPr lang="uk-UA" sz="2200" dirty="0"/>
              <a:t>прояви насильства частіше респонденти зазначають по відношенню до інших </a:t>
            </a:r>
            <a:r>
              <a:rPr lang="uk-UA" sz="2200" dirty="0" smtClean="0"/>
              <a:t>людей, ніж до себе особисто.</a:t>
            </a:r>
            <a:endParaRPr lang="ru-RU" sz="2200" dirty="0"/>
          </a:p>
          <a:p>
            <a:pPr marL="177800" lvl="0" indent="-177800" algn="just">
              <a:spcBef>
                <a:spcPts val="600"/>
              </a:spcBef>
              <a:buFont typeface="Arial" panose="020B0604020202020204" pitchFamily="34" charset="0"/>
              <a:buChar char="•"/>
            </a:pPr>
            <a:r>
              <a:rPr lang="uk-UA" sz="2200" dirty="0" smtClean="0"/>
              <a:t>Найбільш поширеними є психологічне, фізичне, економічне насильство, про сексуальне насильство повідомили одиниці.</a:t>
            </a:r>
          </a:p>
          <a:p>
            <a:pPr marL="177800" lvl="0" indent="-177800">
              <a:spcBef>
                <a:spcPts val="600"/>
              </a:spcBef>
              <a:buFont typeface="Arial" panose="020B0604020202020204" pitchFamily="34" charset="0"/>
              <a:buChar char="•"/>
            </a:pPr>
            <a:r>
              <a:rPr lang="uk-UA" sz="2200" dirty="0" smtClean="0"/>
              <a:t>Населення потребує інформації про заклади та організації, які допомагають в разі скоєння насильницьких дій (</a:t>
            </a:r>
            <a:r>
              <a:rPr lang="uk-UA" sz="2200" dirty="0"/>
              <a:t>причина не звернення – </a:t>
            </a:r>
            <a:r>
              <a:rPr lang="uk-UA" sz="2200" b="1" i="1" dirty="0"/>
              <a:t>«не вірю, що допоможуть»).</a:t>
            </a:r>
          </a:p>
          <a:p>
            <a:pPr marL="177800" lvl="0" indent="-177800">
              <a:spcBef>
                <a:spcPts val="600"/>
              </a:spcBef>
              <a:buFont typeface="Arial" panose="020B0604020202020204" pitchFamily="34" charset="0"/>
              <a:buChar char="•"/>
            </a:pPr>
            <a:r>
              <a:rPr lang="uk-UA" sz="2200" dirty="0" smtClean="0"/>
              <a:t>Несправедливе, упереджене ставлення, у зв’язку із статусом переселенця відчували при пошуку роботи або додаткового заробітку та вирішенні житлових проблем. </a:t>
            </a:r>
          </a:p>
        </p:txBody>
      </p:sp>
      <p:sp>
        <p:nvSpPr>
          <p:cNvPr id="4" name="Номер слайда 3"/>
          <p:cNvSpPr>
            <a:spLocks noGrp="1"/>
          </p:cNvSpPr>
          <p:nvPr>
            <p:ph type="sldNum" sz="quarter" idx="10"/>
          </p:nvPr>
        </p:nvSpPr>
        <p:spPr/>
        <p:txBody>
          <a:bodyPr/>
          <a:lstStyle/>
          <a:p>
            <a:pPr>
              <a:defRPr/>
            </a:pPr>
            <a:fld id="{2FA3B933-CBD4-454E-87A0-28BD65F1F807}" type="slidenum">
              <a:rPr lang="ru-RU" smtClean="0"/>
              <a:pPr>
                <a:defRPr/>
              </a:pPr>
              <a:t>10</a:t>
            </a:fld>
            <a:endParaRPr lang="ru-RU" dirty="0"/>
          </a:p>
        </p:txBody>
      </p:sp>
    </p:spTree>
    <p:extLst>
      <p:ext uri="{BB962C8B-B14F-4D97-AF65-F5344CB8AC3E}">
        <p14:creationId xmlns:p14="http://schemas.microsoft.com/office/powerpoint/2010/main" val="29943790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73050" y="276225"/>
            <a:ext cx="8679881" cy="528993"/>
          </a:xfrm>
        </p:spPr>
        <p:txBody>
          <a:bodyPr/>
          <a:lstStyle/>
          <a:p>
            <a:r>
              <a:rPr lang="uk-UA" sz="2600" b="1" dirty="0" smtClean="0">
                <a:solidFill>
                  <a:schemeClr val="accent6">
                    <a:lumMod val="50000"/>
                  </a:schemeClr>
                </a:solidFill>
              </a:rPr>
              <a:t>Рекомендації</a:t>
            </a:r>
            <a:endParaRPr lang="ru-RU" sz="2600" b="1" dirty="0">
              <a:solidFill>
                <a:schemeClr val="accent6">
                  <a:lumMod val="50000"/>
                </a:schemeClr>
              </a:solidFill>
            </a:endParaRPr>
          </a:p>
        </p:txBody>
      </p:sp>
      <p:sp>
        <p:nvSpPr>
          <p:cNvPr id="3" name="Объект 2"/>
          <p:cNvSpPr>
            <a:spLocks noGrp="1"/>
          </p:cNvSpPr>
          <p:nvPr>
            <p:ph idx="1"/>
          </p:nvPr>
        </p:nvSpPr>
        <p:spPr>
          <a:xfrm>
            <a:off x="457199" y="955343"/>
            <a:ext cx="8495731" cy="5445457"/>
          </a:xfrm>
        </p:spPr>
        <p:txBody>
          <a:bodyPr/>
          <a:lstStyle/>
          <a:p>
            <a:r>
              <a:rPr lang="uk-UA" dirty="0" smtClean="0"/>
              <a:t>Звернути увагу на забезпечення доступу ВПО до необхідної медичної допомоги</a:t>
            </a:r>
          </a:p>
          <a:p>
            <a:r>
              <a:rPr lang="uk-UA" dirty="0" smtClean="0"/>
              <a:t>Зосередити увагу на доступі до психологічної підтримки сімей ВПО, зокрема дітей. У зв’язку з цим, забезпечити додатковим навчанням відповідний персонал з урахуванням потреб ВПО</a:t>
            </a:r>
          </a:p>
          <a:p>
            <a:r>
              <a:rPr lang="uk-UA" dirty="0" smtClean="0"/>
              <a:t>Забезпечити повною інформацією щодо місць, куди можна звертатися у випадку здійснення насильницьких дій</a:t>
            </a:r>
          </a:p>
          <a:p>
            <a:r>
              <a:rPr lang="uk-UA" dirty="0" smtClean="0"/>
              <a:t>Проводити інформаційну роботу із загальним населенням щодо зменшення соціального напруження щодо ВПО, </a:t>
            </a:r>
            <a:r>
              <a:rPr lang="uk-UA" dirty="0" smtClean="0"/>
              <a:t>в т.ч. з </a:t>
            </a:r>
            <a:r>
              <a:rPr lang="uk-UA" dirty="0" smtClean="0"/>
              <a:t>урахуванням регіональних особливостей  </a:t>
            </a:r>
          </a:p>
        </p:txBody>
      </p:sp>
      <p:sp>
        <p:nvSpPr>
          <p:cNvPr id="4" name="Номер слайда 3"/>
          <p:cNvSpPr>
            <a:spLocks noGrp="1"/>
          </p:cNvSpPr>
          <p:nvPr>
            <p:ph type="sldNum" sz="quarter" idx="10"/>
          </p:nvPr>
        </p:nvSpPr>
        <p:spPr/>
        <p:txBody>
          <a:bodyPr/>
          <a:lstStyle/>
          <a:p>
            <a:pPr>
              <a:defRPr/>
            </a:pPr>
            <a:fld id="{2FA3B933-CBD4-454E-87A0-28BD65F1F807}" type="slidenum">
              <a:rPr lang="ru-RU" smtClean="0"/>
              <a:pPr>
                <a:defRPr/>
              </a:pPr>
              <a:t>11</a:t>
            </a:fld>
            <a:endParaRPr lang="ru-RU" dirty="0"/>
          </a:p>
        </p:txBody>
      </p:sp>
    </p:spTree>
    <p:extLst>
      <p:ext uri="{BB962C8B-B14F-4D97-AF65-F5344CB8AC3E}">
        <p14:creationId xmlns:p14="http://schemas.microsoft.com/office/powerpoint/2010/main" val="3629003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80030" y="535674"/>
            <a:ext cx="8229600" cy="5878774"/>
          </a:xfrm>
        </p:spPr>
        <p:txBody>
          <a:bodyPr/>
          <a:lstStyle/>
          <a:p>
            <a:pPr marL="0" indent="0" algn="ctr">
              <a:buNone/>
            </a:pPr>
            <a:r>
              <a:rPr lang="uk-UA" sz="4400" b="1" dirty="0" smtClean="0">
                <a:solidFill>
                  <a:schemeClr val="accent6">
                    <a:lumMod val="50000"/>
                  </a:schemeClr>
                </a:solidFill>
              </a:rPr>
              <a:t>Дякую за увагу!!!!</a:t>
            </a:r>
          </a:p>
          <a:p>
            <a:endParaRPr lang="uk-UA" dirty="0"/>
          </a:p>
          <a:p>
            <a:pPr marL="0" indent="0">
              <a:buNone/>
            </a:pPr>
            <a:r>
              <a:rPr lang="uk-UA" dirty="0" smtClean="0"/>
              <a:t>Додаткова інформація:</a:t>
            </a:r>
          </a:p>
          <a:p>
            <a:pPr marL="0" indent="0">
              <a:buNone/>
            </a:pPr>
            <a:endParaRPr lang="en-US" sz="1200" b="1" i="1" dirty="0" smtClean="0">
              <a:solidFill>
                <a:schemeClr val="accent3">
                  <a:lumMod val="50000"/>
                </a:schemeClr>
              </a:solidFill>
            </a:endParaRPr>
          </a:p>
          <a:p>
            <a:pPr marL="0" indent="0">
              <a:buNone/>
            </a:pPr>
            <a:r>
              <a:rPr lang="uk-UA" b="1" i="1" dirty="0" smtClean="0">
                <a:solidFill>
                  <a:schemeClr val="accent3">
                    <a:lumMod val="50000"/>
                  </a:schemeClr>
                </a:solidFill>
              </a:rPr>
              <a:t>Бондар Тетяна, </a:t>
            </a:r>
          </a:p>
          <a:p>
            <a:pPr marL="0" indent="0">
              <a:buNone/>
            </a:pPr>
            <a:r>
              <a:rPr lang="uk-UA" b="1" i="1" dirty="0" smtClean="0">
                <a:solidFill>
                  <a:schemeClr val="accent3">
                    <a:lumMod val="50000"/>
                  </a:schemeClr>
                </a:solidFill>
              </a:rPr>
              <a:t>УІСД ім. О. Яременка, </a:t>
            </a:r>
          </a:p>
          <a:p>
            <a:pPr marL="0" indent="0">
              <a:buNone/>
            </a:pPr>
            <a:r>
              <a:rPr lang="uk-UA" dirty="0" smtClean="0">
                <a:solidFill>
                  <a:schemeClr val="accent3">
                    <a:lumMod val="50000"/>
                  </a:schemeClr>
                </a:solidFill>
              </a:rPr>
              <a:t>Тел./факс: (044) 501 50 75; (044) 501 50 </a:t>
            </a:r>
            <a:r>
              <a:rPr lang="uk-UA" dirty="0" smtClean="0">
                <a:solidFill>
                  <a:schemeClr val="accent3">
                    <a:lumMod val="50000"/>
                  </a:schemeClr>
                </a:solidFill>
              </a:rPr>
              <a:t>76</a:t>
            </a:r>
          </a:p>
          <a:p>
            <a:pPr marL="0" indent="0">
              <a:buNone/>
              <a:tabLst>
                <a:tab pos="804863" algn="l"/>
              </a:tabLst>
            </a:pPr>
            <a:r>
              <a:rPr lang="en-US" b="1" dirty="0" smtClean="0">
                <a:solidFill>
                  <a:srgbClr val="00B0F0"/>
                </a:solidFill>
              </a:rPr>
              <a:t>bondar@uisr.org.ua</a:t>
            </a:r>
            <a:r>
              <a:rPr lang="en-US" b="1" dirty="0" smtClean="0">
                <a:solidFill>
                  <a:schemeClr val="accent3">
                    <a:lumMod val="50000"/>
                  </a:schemeClr>
                </a:solidFill>
              </a:rPr>
              <a:t>      </a:t>
            </a:r>
            <a:r>
              <a:rPr lang="en-US" b="1" dirty="0" smtClean="0">
                <a:solidFill>
                  <a:srgbClr val="00B0F0"/>
                </a:solidFill>
              </a:rPr>
              <a:t>http:/www.uisr.org.ua </a:t>
            </a:r>
            <a:endParaRPr lang="en-US" b="1" dirty="0" smtClean="0">
              <a:solidFill>
                <a:srgbClr val="00B0F0"/>
              </a:solidFill>
            </a:endParaRPr>
          </a:p>
          <a:p>
            <a:pPr marL="0" indent="0">
              <a:buNone/>
            </a:pPr>
            <a:endParaRPr lang="uk-UA" sz="500" dirty="0">
              <a:solidFill>
                <a:schemeClr val="accent3">
                  <a:lumMod val="50000"/>
                </a:schemeClr>
              </a:solidFill>
            </a:endParaRPr>
          </a:p>
          <a:p>
            <a:pPr marL="0" indent="0">
              <a:buNone/>
            </a:pPr>
            <a:r>
              <a:rPr lang="ru-RU" b="1" i="1" dirty="0" smtClean="0">
                <a:solidFill>
                  <a:schemeClr val="accent3">
                    <a:lumMod val="50000"/>
                  </a:schemeClr>
                </a:solidFill>
              </a:rPr>
              <a:t>Осауленко </a:t>
            </a:r>
            <a:r>
              <a:rPr lang="uk-UA" b="1" i="1" dirty="0" smtClean="0">
                <a:solidFill>
                  <a:schemeClr val="accent3">
                    <a:lumMod val="50000"/>
                  </a:schemeClr>
                </a:solidFill>
              </a:rPr>
              <a:t>Ольга</a:t>
            </a:r>
            <a:r>
              <a:rPr lang="uk-UA" b="1" i="1" dirty="0" smtClean="0">
                <a:solidFill>
                  <a:schemeClr val="accent3">
                    <a:lumMod val="50000"/>
                  </a:schemeClr>
                </a:solidFill>
              </a:rPr>
              <a:t>, </a:t>
            </a:r>
          </a:p>
          <a:p>
            <a:pPr marL="0" indent="0">
              <a:buNone/>
            </a:pPr>
            <a:r>
              <a:rPr lang="uk-UA" b="1" i="1" dirty="0" smtClean="0">
                <a:solidFill>
                  <a:schemeClr val="accent3">
                    <a:lumMod val="50000"/>
                  </a:schemeClr>
                </a:solidFill>
              </a:rPr>
              <a:t>Представництво </a:t>
            </a:r>
            <a:r>
              <a:rPr lang="en-US" b="1" i="1" dirty="0" smtClean="0">
                <a:solidFill>
                  <a:schemeClr val="accent3">
                    <a:lumMod val="50000"/>
                  </a:schemeClr>
                </a:solidFill>
              </a:rPr>
              <a:t>UNFPA</a:t>
            </a:r>
            <a:r>
              <a:rPr lang="uk-UA" b="1" i="1" dirty="0" smtClean="0">
                <a:solidFill>
                  <a:schemeClr val="accent3">
                    <a:lumMod val="50000"/>
                  </a:schemeClr>
                </a:solidFill>
              </a:rPr>
              <a:t> в Україні,</a:t>
            </a:r>
          </a:p>
          <a:p>
            <a:pPr marL="0" indent="0">
              <a:buNone/>
            </a:pPr>
            <a:r>
              <a:rPr lang="uk-UA" dirty="0">
                <a:solidFill>
                  <a:schemeClr val="accent3">
                    <a:lumMod val="50000"/>
                  </a:schemeClr>
                </a:solidFill>
              </a:rPr>
              <a:t>Тел./факс</a:t>
            </a:r>
            <a:r>
              <a:rPr lang="uk-UA" dirty="0" smtClean="0">
                <a:solidFill>
                  <a:schemeClr val="accent3">
                    <a:lumMod val="50000"/>
                  </a:schemeClr>
                </a:solidFill>
              </a:rPr>
              <a:t>: +38 044 253 00 53</a:t>
            </a:r>
          </a:p>
          <a:p>
            <a:pPr marL="0" indent="0">
              <a:buNone/>
            </a:pPr>
            <a:r>
              <a:rPr lang="en-US" b="1" dirty="0" smtClean="0">
                <a:solidFill>
                  <a:srgbClr val="00B0F0"/>
                </a:solidFill>
              </a:rPr>
              <a:t>osaulenko@unfpa.org</a:t>
            </a:r>
            <a:r>
              <a:rPr lang="ru-RU" b="1" dirty="0" smtClean="0">
                <a:solidFill>
                  <a:srgbClr val="00B0F0"/>
                </a:solidFill>
              </a:rPr>
              <a:t>    </a:t>
            </a:r>
            <a:r>
              <a:rPr lang="en-US" b="1" dirty="0" smtClean="0">
                <a:solidFill>
                  <a:srgbClr val="00B0F0"/>
                </a:solidFill>
              </a:rPr>
              <a:t>http:// www.unfpa.org</a:t>
            </a:r>
            <a:endParaRPr lang="uk-UA" b="1" dirty="0" smtClean="0">
              <a:solidFill>
                <a:srgbClr val="00B0F0"/>
              </a:solidFill>
            </a:endParaRPr>
          </a:p>
        </p:txBody>
      </p:sp>
      <p:sp>
        <p:nvSpPr>
          <p:cNvPr id="4" name="Номер слайда 3"/>
          <p:cNvSpPr>
            <a:spLocks noGrp="1"/>
          </p:cNvSpPr>
          <p:nvPr>
            <p:ph type="sldNum" sz="quarter" idx="10"/>
          </p:nvPr>
        </p:nvSpPr>
        <p:spPr/>
        <p:txBody>
          <a:bodyPr/>
          <a:lstStyle/>
          <a:p>
            <a:pPr>
              <a:defRPr/>
            </a:pPr>
            <a:fld id="{2FA3B933-CBD4-454E-87A0-28BD65F1F807}" type="slidenum">
              <a:rPr lang="ru-RU" smtClean="0"/>
              <a:pPr>
                <a:defRPr/>
              </a:pPr>
              <a:t>12</a:t>
            </a:fld>
            <a:endParaRPr lang="ru-RU" dirty="0"/>
          </a:p>
        </p:txBody>
      </p:sp>
    </p:spTree>
    <p:extLst>
      <p:ext uri="{BB962C8B-B14F-4D97-AF65-F5344CB8AC3E}">
        <p14:creationId xmlns:p14="http://schemas.microsoft.com/office/powerpoint/2010/main" val="13589542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73050" y="276226"/>
            <a:ext cx="8870950" cy="706414"/>
          </a:xfrm>
        </p:spPr>
        <p:txBody>
          <a:bodyPr/>
          <a:lstStyle/>
          <a:p>
            <a:r>
              <a:rPr lang="uk-UA" sz="2400" b="1" dirty="0" smtClean="0">
                <a:solidFill>
                  <a:schemeClr val="accent3">
                    <a:lumMod val="50000"/>
                  </a:schemeClr>
                </a:solidFill>
                <a:latin typeface="Verdana" pitchFamily="34" charset="0"/>
              </a:rPr>
              <a:t>Оцінка ВПО стану свого здоров’я</a:t>
            </a:r>
            <a:endParaRPr lang="uk-UA" sz="2400" b="1" dirty="0">
              <a:solidFill>
                <a:schemeClr val="accent3">
                  <a:lumMod val="50000"/>
                </a:schemeClr>
              </a:solidFill>
              <a:latin typeface="Verdana" pitchFamily="34" charset="0"/>
            </a:endParaRPr>
          </a:p>
        </p:txBody>
      </p:sp>
      <p:graphicFrame>
        <p:nvGraphicFramePr>
          <p:cNvPr id="5" name="Объект 4"/>
          <p:cNvGraphicFramePr>
            <a:graphicFrameLocks noGrp="1"/>
          </p:cNvGraphicFramePr>
          <p:nvPr>
            <p:ph idx="1"/>
            <p:extLst>
              <p:ext uri="{D42A27DB-BD31-4B8C-83A1-F6EECF244321}">
                <p14:modId xmlns:p14="http://schemas.microsoft.com/office/powerpoint/2010/main" val="3890037913"/>
              </p:ext>
            </p:extLst>
          </p:nvPr>
        </p:nvGraphicFramePr>
        <p:xfrm>
          <a:off x="286604" y="1132764"/>
          <a:ext cx="8557146" cy="4067033"/>
        </p:xfrm>
        <a:graphic>
          <a:graphicData uri="http://schemas.openxmlformats.org/drawingml/2006/chart">
            <c:chart xmlns:c="http://schemas.openxmlformats.org/drawingml/2006/chart" xmlns:r="http://schemas.openxmlformats.org/officeDocument/2006/relationships" r:id="rId3"/>
          </a:graphicData>
        </a:graphic>
      </p:graphicFrame>
      <p:sp>
        <p:nvSpPr>
          <p:cNvPr id="4" name="Номер слайда 3"/>
          <p:cNvSpPr>
            <a:spLocks noGrp="1"/>
          </p:cNvSpPr>
          <p:nvPr>
            <p:ph type="sldNum" sz="quarter" idx="10"/>
          </p:nvPr>
        </p:nvSpPr>
        <p:spPr/>
        <p:txBody>
          <a:bodyPr/>
          <a:lstStyle/>
          <a:p>
            <a:pPr>
              <a:defRPr/>
            </a:pPr>
            <a:fld id="{2FA3B933-CBD4-454E-87A0-28BD65F1F807}" type="slidenum">
              <a:rPr lang="uk-UA" smtClean="0"/>
              <a:pPr>
                <a:defRPr/>
              </a:pPr>
              <a:t>2</a:t>
            </a:fld>
            <a:endParaRPr lang="uk-UA" dirty="0"/>
          </a:p>
        </p:txBody>
      </p:sp>
      <p:sp>
        <p:nvSpPr>
          <p:cNvPr id="3" name="TextBox 2"/>
          <p:cNvSpPr txBox="1"/>
          <p:nvPr/>
        </p:nvSpPr>
        <p:spPr>
          <a:xfrm>
            <a:off x="136476" y="5445457"/>
            <a:ext cx="8816454" cy="1015663"/>
          </a:xfrm>
          <a:prstGeom prst="rect">
            <a:avLst/>
          </a:prstGeom>
          <a:noFill/>
        </p:spPr>
        <p:txBody>
          <a:bodyPr wrap="square" rtlCol="0">
            <a:spAutoFit/>
          </a:bodyPr>
          <a:lstStyle/>
          <a:p>
            <a:pPr algn="ctr"/>
            <a:r>
              <a:rPr lang="uk-UA" sz="1500" dirty="0" smtClean="0">
                <a:solidFill>
                  <a:schemeClr val="accent6">
                    <a:lumMod val="50000"/>
                  </a:schemeClr>
                </a:solidFill>
                <a:latin typeface="Verdana" panose="020B0604030504040204" pitchFamily="34" charset="0"/>
                <a:ea typeface="Verdana" panose="020B0604030504040204" pitchFamily="34" charset="0"/>
                <a:cs typeface="Verdana" panose="020B0604030504040204" pitchFamily="34" charset="0"/>
              </a:rPr>
              <a:t>Після переїзду на іншу територію ВПО потребували від держави допомоги в:</a:t>
            </a:r>
          </a:p>
          <a:p>
            <a:pPr algn="ctr"/>
            <a:endParaRPr lang="uk-UA" sz="1500" dirty="0" smtClean="0">
              <a:solidFill>
                <a:schemeClr val="accent6">
                  <a:lumMod val="50000"/>
                </a:schemeClr>
              </a:solidFill>
              <a:latin typeface="Verdana" panose="020B0604030504040204" pitchFamily="34" charset="0"/>
              <a:ea typeface="Verdana" panose="020B0604030504040204" pitchFamily="34" charset="0"/>
              <a:cs typeface="Verdana" panose="020B0604030504040204" pitchFamily="34" charset="0"/>
            </a:endParaRPr>
          </a:p>
          <a:p>
            <a:pPr algn="ctr"/>
            <a:r>
              <a:rPr lang="uk-UA" sz="1500" dirty="0" smtClean="0">
                <a:solidFill>
                  <a:schemeClr val="accent6">
                    <a:lumMod val="50000"/>
                  </a:schemeClr>
                </a:solidFill>
                <a:latin typeface="Verdana" panose="020B0604030504040204" pitchFamily="34" charset="0"/>
                <a:ea typeface="Verdana" panose="020B0604030504040204" pitchFamily="34" charset="0"/>
                <a:cs typeface="Verdana" panose="020B0604030504040204" pitchFamily="34" charset="0"/>
              </a:rPr>
              <a:t>- отриманні медичних послуг (45,7%) ----</a:t>
            </a:r>
            <a:r>
              <a:rPr lang="uk-UA" sz="1500" dirty="0" smtClean="0">
                <a:solidFill>
                  <a:schemeClr val="accent6">
                    <a:lumMod val="50000"/>
                  </a:schemeClr>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a:t>
            </a:r>
            <a:r>
              <a:rPr lang="en-US" sz="1500" dirty="0" smtClean="0">
                <a:solidFill>
                  <a:schemeClr val="accent6">
                    <a:lumMod val="50000"/>
                  </a:schemeClr>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 </a:t>
            </a:r>
            <a:r>
              <a:rPr lang="uk-UA" sz="1500" dirty="0" smtClean="0">
                <a:solidFill>
                  <a:schemeClr val="accent6">
                    <a:lumMod val="50000"/>
                  </a:schemeClr>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кожний 6-й не отримав</a:t>
            </a:r>
            <a:endParaRPr lang="uk-UA" sz="1500" dirty="0" smtClean="0">
              <a:solidFill>
                <a:schemeClr val="accent6">
                  <a:lumMod val="50000"/>
                </a:schemeClr>
              </a:solidFill>
              <a:latin typeface="Verdana" panose="020B0604030504040204" pitchFamily="34" charset="0"/>
              <a:ea typeface="Verdana" panose="020B0604030504040204" pitchFamily="34" charset="0"/>
              <a:cs typeface="Verdana" panose="020B0604030504040204" pitchFamily="34" charset="0"/>
            </a:endParaRPr>
          </a:p>
          <a:p>
            <a:pPr algn="ctr"/>
            <a:r>
              <a:rPr lang="uk-UA" sz="1500" dirty="0" smtClean="0">
                <a:solidFill>
                  <a:schemeClr val="accent6">
                    <a:lumMod val="50000"/>
                  </a:schemeClr>
                </a:solidFill>
                <a:latin typeface="Verdana" panose="020B0604030504040204" pitchFamily="34" charset="0"/>
                <a:ea typeface="Verdana" panose="020B0604030504040204" pitchFamily="34" charset="0"/>
                <a:cs typeface="Verdana" panose="020B0604030504040204" pitchFamily="34" charset="0"/>
              </a:rPr>
              <a:t>- отриманні медикаментів (26,9%) </a:t>
            </a:r>
            <a:r>
              <a:rPr lang="uk-UA" sz="1500" dirty="0">
                <a:solidFill>
                  <a:schemeClr val="accent6">
                    <a:lumMod val="50000"/>
                  </a:schemeClr>
                </a:solidFill>
                <a:latin typeface="Verdana" panose="020B0604030504040204" pitchFamily="34" charset="0"/>
                <a:ea typeface="Verdana" panose="020B0604030504040204" pitchFamily="34" charset="0"/>
                <a:cs typeface="Verdana" panose="020B0604030504040204" pitchFamily="34" charset="0"/>
              </a:rPr>
              <a:t>----</a:t>
            </a:r>
            <a:r>
              <a:rPr lang="uk-UA" sz="1500" dirty="0">
                <a:solidFill>
                  <a:schemeClr val="accent6">
                    <a:lumMod val="50000"/>
                  </a:schemeClr>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a:t>
            </a:r>
            <a:r>
              <a:rPr lang="en-US" sz="1500" dirty="0">
                <a:solidFill>
                  <a:schemeClr val="accent6">
                    <a:lumMod val="50000"/>
                  </a:schemeClr>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 </a:t>
            </a:r>
            <a:r>
              <a:rPr lang="uk-UA" sz="1500" dirty="0" smtClean="0">
                <a:solidFill>
                  <a:schemeClr val="accent6">
                    <a:lumMod val="50000"/>
                  </a:schemeClr>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кожний </a:t>
            </a:r>
            <a:r>
              <a:rPr lang="uk-UA" sz="1500" dirty="0">
                <a:solidFill>
                  <a:schemeClr val="accent6">
                    <a:lumMod val="50000"/>
                  </a:schemeClr>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4-й </a:t>
            </a:r>
            <a:r>
              <a:rPr lang="uk-UA" sz="1500" dirty="0" smtClean="0">
                <a:solidFill>
                  <a:schemeClr val="accent6">
                    <a:lumMod val="50000"/>
                  </a:schemeClr>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отримав</a:t>
            </a:r>
            <a:endParaRPr lang="ru-RU" sz="1500" dirty="0">
              <a:solidFill>
                <a:schemeClr val="accent6">
                  <a:lumMod val="50000"/>
                </a:schemeClr>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8684242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2400" b="1" dirty="0">
                <a:solidFill>
                  <a:schemeClr val="accent3">
                    <a:lumMod val="50000"/>
                  </a:schemeClr>
                </a:solidFill>
                <a:latin typeface="Verdana" pitchFamily="34" charset="0"/>
              </a:rPr>
              <a:t>Досвід звернення </a:t>
            </a:r>
            <a:r>
              <a:rPr lang="uk-UA" sz="2400" b="1" dirty="0" smtClean="0">
                <a:solidFill>
                  <a:schemeClr val="accent3">
                    <a:lumMod val="50000"/>
                  </a:schemeClr>
                </a:solidFill>
                <a:latin typeface="Verdana" pitchFamily="34" charset="0"/>
              </a:rPr>
              <a:t>респондентів та членів їх сімей до </a:t>
            </a:r>
            <a:r>
              <a:rPr lang="uk-UA" sz="2400" b="1" dirty="0">
                <a:solidFill>
                  <a:schemeClr val="accent3">
                    <a:lumMod val="50000"/>
                  </a:schemeClr>
                </a:solidFill>
                <a:latin typeface="Verdana" pitchFamily="34" charset="0"/>
              </a:rPr>
              <a:t>медичних </a:t>
            </a:r>
            <a:r>
              <a:rPr lang="uk-UA" sz="2400" b="1" dirty="0" smtClean="0">
                <a:solidFill>
                  <a:schemeClr val="accent3">
                    <a:lumMod val="50000"/>
                  </a:schemeClr>
                </a:solidFill>
                <a:latin typeface="Verdana" pitchFamily="34" charset="0"/>
              </a:rPr>
              <a:t>закладів, %</a:t>
            </a:r>
            <a:endParaRPr lang="ru-RU" sz="2400" b="1" dirty="0">
              <a:solidFill>
                <a:schemeClr val="accent3">
                  <a:lumMod val="50000"/>
                </a:schemeClr>
              </a:solidFill>
              <a:latin typeface="Verdana" pitchFamily="34" charset="0"/>
            </a:endParaRPr>
          </a:p>
        </p:txBody>
      </p:sp>
      <p:sp>
        <p:nvSpPr>
          <p:cNvPr id="3" name="Объект 2"/>
          <p:cNvSpPr>
            <a:spLocks noGrp="1"/>
          </p:cNvSpPr>
          <p:nvPr>
            <p:ph idx="1"/>
          </p:nvPr>
        </p:nvSpPr>
        <p:spPr>
          <a:xfrm>
            <a:off x="375313" y="1214651"/>
            <a:ext cx="8523027" cy="1064526"/>
          </a:xfrm>
        </p:spPr>
        <p:txBody>
          <a:bodyPr/>
          <a:lstStyle/>
          <a:p>
            <a:pPr marL="0" indent="0" algn="ctr">
              <a:buNone/>
            </a:pPr>
            <a:endParaRPr lang="uk-UA" sz="1000" b="1" dirty="0" smtClean="0">
              <a:solidFill>
                <a:srgbClr val="002060"/>
              </a:solidFill>
            </a:endParaRPr>
          </a:p>
          <a:p>
            <a:pPr marL="0" indent="0" algn="ctr">
              <a:buNone/>
            </a:pPr>
            <a:r>
              <a:rPr lang="uk-UA" b="1" dirty="0" smtClean="0">
                <a:solidFill>
                  <a:srgbClr val="002060"/>
                </a:solidFill>
              </a:rPr>
              <a:t>32,3</a:t>
            </a:r>
            <a:r>
              <a:rPr lang="uk-UA" b="1" dirty="0" smtClean="0"/>
              <a:t>% </a:t>
            </a:r>
            <a:r>
              <a:rPr lang="uk-UA" dirty="0" smtClean="0">
                <a:solidFill>
                  <a:schemeClr val="accent6">
                    <a:lumMod val="75000"/>
                  </a:schemeClr>
                </a:solidFill>
              </a:rPr>
              <a:t>(</a:t>
            </a:r>
            <a:r>
              <a:rPr lang="en-US" dirty="0" smtClean="0">
                <a:solidFill>
                  <a:schemeClr val="accent6">
                    <a:lumMod val="75000"/>
                  </a:schemeClr>
                </a:solidFill>
              </a:rPr>
              <a:t>N</a:t>
            </a:r>
            <a:r>
              <a:rPr lang="ru-RU" dirty="0" smtClean="0">
                <a:solidFill>
                  <a:schemeClr val="accent6">
                    <a:lumMod val="75000"/>
                  </a:schemeClr>
                </a:solidFill>
              </a:rPr>
              <a:t>=323) </a:t>
            </a:r>
            <a:r>
              <a:rPr lang="ru-RU" dirty="0" smtClean="0"/>
              <a:t>– н</a:t>
            </a:r>
            <a:r>
              <a:rPr lang="uk-UA" u="sng" dirty="0" smtClean="0">
                <a:solidFill>
                  <a:srgbClr val="002060"/>
                </a:solidFill>
              </a:rPr>
              <a:t>е зверталися </a:t>
            </a:r>
            <a:r>
              <a:rPr lang="uk-UA" dirty="0" smtClean="0">
                <a:solidFill>
                  <a:srgbClr val="002060"/>
                </a:solidFill>
              </a:rPr>
              <a:t>особисто або члени сім’ї до медичних закладів за місцем нинішнього проживання </a:t>
            </a:r>
            <a:endParaRPr lang="ru-RU" b="1" dirty="0">
              <a:solidFill>
                <a:srgbClr val="002060"/>
              </a:solidFill>
            </a:endParaRPr>
          </a:p>
        </p:txBody>
      </p:sp>
      <p:sp>
        <p:nvSpPr>
          <p:cNvPr id="4" name="Номер слайда 3"/>
          <p:cNvSpPr>
            <a:spLocks noGrp="1"/>
          </p:cNvSpPr>
          <p:nvPr>
            <p:ph type="sldNum" sz="quarter" idx="10"/>
          </p:nvPr>
        </p:nvSpPr>
        <p:spPr/>
        <p:txBody>
          <a:bodyPr/>
          <a:lstStyle/>
          <a:p>
            <a:pPr>
              <a:defRPr/>
            </a:pPr>
            <a:fld id="{2FA3B933-CBD4-454E-87A0-28BD65F1F807}" type="slidenum">
              <a:rPr lang="ru-RU" smtClean="0"/>
              <a:pPr>
                <a:defRPr/>
              </a:pPr>
              <a:t>3</a:t>
            </a:fld>
            <a:endParaRPr lang="ru-RU" dirty="0"/>
          </a:p>
        </p:txBody>
      </p:sp>
      <p:graphicFrame>
        <p:nvGraphicFramePr>
          <p:cNvPr id="6" name="Таблица 5"/>
          <p:cNvGraphicFramePr>
            <a:graphicFrameLocks noGrp="1"/>
          </p:cNvGraphicFramePr>
          <p:nvPr>
            <p:extLst>
              <p:ext uri="{D42A27DB-BD31-4B8C-83A1-F6EECF244321}">
                <p14:modId xmlns:p14="http://schemas.microsoft.com/office/powerpoint/2010/main" val="2889411392"/>
              </p:ext>
            </p:extLst>
          </p:nvPr>
        </p:nvGraphicFramePr>
        <p:xfrm>
          <a:off x="259308" y="2483892"/>
          <a:ext cx="8625386" cy="3643110"/>
        </p:xfrm>
        <a:graphic>
          <a:graphicData uri="http://schemas.openxmlformats.org/drawingml/2006/table">
            <a:tbl>
              <a:tblPr firstRow="1" bandRow="1">
                <a:tableStyleId>{7DF18680-E054-41AD-8BC1-D1AEF772440D}</a:tableStyleId>
              </a:tblPr>
              <a:tblGrid>
                <a:gridCol w="5131557"/>
                <a:gridCol w="696036"/>
                <a:gridCol w="559558"/>
                <a:gridCol w="641445"/>
                <a:gridCol w="696036"/>
                <a:gridCol w="900754"/>
              </a:tblGrid>
              <a:tr h="681995">
                <a:tc>
                  <a:txBody>
                    <a:bodyPr/>
                    <a:lstStyle/>
                    <a:p>
                      <a:pPr algn="ctr"/>
                      <a:r>
                        <a:rPr lang="uk-UA" dirty="0" smtClean="0">
                          <a:solidFill>
                            <a:schemeClr val="tx1"/>
                          </a:solidFill>
                        </a:rPr>
                        <a:t>Основні </a:t>
                      </a:r>
                      <a:r>
                        <a:rPr lang="uk-UA" dirty="0" smtClean="0">
                          <a:solidFill>
                            <a:schemeClr val="tx1"/>
                          </a:solidFill>
                        </a:rPr>
                        <a:t>причини</a:t>
                      </a:r>
                      <a:r>
                        <a:rPr lang="uk-UA" baseline="0" dirty="0" smtClean="0">
                          <a:solidFill>
                            <a:schemeClr val="tx1"/>
                          </a:solidFill>
                        </a:rPr>
                        <a:t> </a:t>
                      </a:r>
                      <a:r>
                        <a:rPr lang="uk-UA" baseline="0" dirty="0" smtClean="0">
                          <a:solidFill>
                            <a:schemeClr val="tx1"/>
                          </a:solidFill>
                        </a:rPr>
                        <a:t>не </a:t>
                      </a:r>
                      <a:r>
                        <a:rPr lang="uk-UA" baseline="0" dirty="0" smtClean="0">
                          <a:solidFill>
                            <a:schemeClr val="tx1"/>
                          </a:solidFill>
                        </a:rPr>
                        <a:t>звернення </a:t>
                      </a:r>
                      <a:endParaRPr lang="ru-RU"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fontAlgn="b"/>
                      <a:r>
                        <a:rPr lang="ru-RU" sz="1800" dirty="0">
                          <a:solidFill>
                            <a:schemeClr val="tx1"/>
                          </a:solidFill>
                        </a:rPr>
                        <a:t>Ж-ГД</a:t>
                      </a:r>
                      <a:endParaRPr lang="ru-RU" sz="1800" dirty="0">
                        <a:solidFill>
                          <a:schemeClr val="tx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fontAlgn="b"/>
                      <a:r>
                        <a:rPr lang="ru-RU" sz="1800" dirty="0">
                          <a:solidFill>
                            <a:schemeClr val="tx1"/>
                          </a:solidFill>
                        </a:rPr>
                        <a:t>Ж-В</a:t>
                      </a:r>
                      <a:endParaRPr lang="ru-RU" sz="1800" dirty="0">
                        <a:solidFill>
                          <a:schemeClr val="tx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fontAlgn="b"/>
                      <a:r>
                        <a:rPr lang="ru-RU" sz="1800" dirty="0">
                          <a:solidFill>
                            <a:schemeClr val="tx1"/>
                          </a:solidFill>
                        </a:rPr>
                        <a:t>Ч (60+)</a:t>
                      </a:r>
                      <a:endParaRPr lang="ru-RU" sz="1800" dirty="0">
                        <a:solidFill>
                          <a:schemeClr val="tx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fontAlgn="b"/>
                      <a:r>
                        <a:rPr lang="ru-RU" sz="1800" dirty="0">
                          <a:solidFill>
                            <a:schemeClr val="tx1"/>
                          </a:solidFill>
                        </a:rPr>
                        <a:t>Ж (60+)</a:t>
                      </a:r>
                      <a:endParaRPr lang="ru-RU" sz="1800" dirty="0">
                        <a:solidFill>
                          <a:schemeClr val="tx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fontAlgn="b"/>
                      <a:r>
                        <a:rPr lang="ru-RU" sz="1800" dirty="0">
                          <a:solidFill>
                            <a:schemeClr val="tx1"/>
                          </a:solidFill>
                        </a:rPr>
                        <a:t>Серед усіх</a:t>
                      </a:r>
                      <a:endParaRPr lang="ru-RU" sz="1800" dirty="0">
                        <a:solidFill>
                          <a:schemeClr val="tx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r>
              <a:tr h="454159">
                <a:tc>
                  <a:txBody>
                    <a:bodyPr/>
                    <a:lstStyle/>
                    <a:p>
                      <a:r>
                        <a:rPr lang="uk-UA" sz="1900" noProof="0" dirty="0" smtClean="0"/>
                        <a:t>Не впевнені, що допоможуть</a:t>
                      </a:r>
                      <a:endParaRPr lang="uk-UA" sz="1900"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ru-RU" sz="2000" kern="1200" dirty="0"/>
                        <a:t>7,9</a:t>
                      </a:r>
                      <a:endParaRPr lang="ru-RU" sz="2000" kern="1200" dirty="0">
                        <a:solidFill>
                          <a:schemeClr val="dk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uk-UA" sz="2000" kern="1200" dirty="0" smtClean="0"/>
                        <a:t>0,0</a:t>
                      </a:r>
                      <a:endParaRPr lang="ru-RU" sz="2000" kern="1200" dirty="0">
                        <a:solidFill>
                          <a:schemeClr val="dk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ru-RU" sz="2000" kern="1200"/>
                        <a:t>17,6</a:t>
                      </a:r>
                      <a:endParaRPr lang="ru-RU" sz="2000" kern="1200">
                        <a:solidFill>
                          <a:schemeClr val="dk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ru-RU" sz="2000" kern="1200" dirty="0"/>
                        <a:t>10,2</a:t>
                      </a:r>
                      <a:endParaRPr lang="ru-RU" sz="2000" kern="1200" dirty="0">
                        <a:solidFill>
                          <a:schemeClr val="dk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ru-RU" sz="2000" kern="1200" dirty="0"/>
                        <a:t>9,6</a:t>
                      </a:r>
                      <a:endParaRPr lang="ru-RU" sz="2000" kern="1200" dirty="0">
                        <a:solidFill>
                          <a:schemeClr val="dk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99319">
                <a:tc>
                  <a:txBody>
                    <a:bodyPr/>
                    <a:lstStyle/>
                    <a:p>
                      <a:r>
                        <a:rPr lang="uk-UA" sz="1900" noProof="0" dirty="0" smtClean="0"/>
                        <a:t>Сподіваємось, що зможемо повернутися на місце свого постійного проживання</a:t>
                      </a:r>
                      <a:endParaRPr lang="uk-UA" sz="1900"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ru-RU" sz="2000" kern="1200" dirty="0"/>
                        <a:t>8,3</a:t>
                      </a:r>
                      <a:endParaRPr lang="ru-RU" sz="2000" kern="1200" dirty="0">
                        <a:solidFill>
                          <a:schemeClr val="dk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uk-UA" sz="2000" kern="1200" dirty="0" smtClean="0"/>
                        <a:t>0,0</a:t>
                      </a:r>
                      <a:endParaRPr lang="ru-RU" sz="2000" kern="1200" dirty="0">
                        <a:solidFill>
                          <a:schemeClr val="dk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ru-RU" sz="2000" kern="1200" dirty="0"/>
                        <a:t>5,9</a:t>
                      </a:r>
                      <a:endParaRPr lang="ru-RU" sz="2000" kern="1200" dirty="0">
                        <a:solidFill>
                          <a:schemeClr val="dk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ru-RU" sz="2000" kern="1200"/>
                        <a:t>16,3</a:t>
                      </a:r>
                      <a:endParaRPr lang="ru-RU" sz="2000" kern="1200">
                        <a:solidFill>
                          <a:schemeClr val="dk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ru-RU" sz="2000" kern="1200"/>
                        <a:t>9,0</a:t>
                      </a:r>
                      <a:endParaRPr lang="ru-RU" sz="2000" kern="1200">
                        <a:solidFill>
                          <a:schemeClr val="dk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99319">
                <a:tc>
                  <a:txBody>
                    <a:bodyPr/>
                    <a:lstStyle/>
                    <a:p>
                      <a:r>
                        <a:rPr lang="uk-UA" sz="1900" noProof="0" dirty="0" smtClean="0"/>
                        <a:t>Думаю, що для переселенців ця послуга платна</a:t>
                      </a:r>
                      <a:endParaRPr lang="uk-UA" sz="1900"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ru-RU" sz="2000" kern="1200" dirty="0"/>
                        <a:t>9,3</a:t>
                      </a:r>
                      <a:endParaRPr lang="ru-RU" sz="2000" kern="1200" dirty="0">
                        <a:solidFill>
                          <a:schemeClr val="dk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uk-UA" sz="2000" kern="1200" dirty="0" smtClean="0"/>
                        <a:t>0,0</a:t>
                      </a:r>
                      <a:endParaRPr lang="ru-RU" sz="2000" kern="1200" dirty="0">
                        <a:solidFill>
                          <a:schemeClr val="dk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ru-RU" sz="2000" kern="1200" dirty="0"/>
                        <a:t>5,9</a:t>
                      </a:r>
                      <a:endParaRPr lang="ru-RU" sz="2000" kern="1200" dirty="0">
                        <a:solidFill>
                          <a:schemeClr val="dk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ru-RU" sz="2000" kern="1200" dirty="0"/>
                        <a:t>6,1</a:t>
                      </a:r>
                      <a:endParaRPr lang="ru-RU" sz="2000" kern="1200" dirty="0">
                        <a:solidFill>
                          <a:schemeClr val="dk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ru-RU" sz="2000" kern="1200"/>
                        <a:t>8,0</a:t>
                      </a:r>
                      <a:endParaRPr lang="ru-RU" sz="2000" kern="1200">
                        <a:solidFill>
                          <a:schemeClr val="dk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4159">
                <a:tc>
                  <a:txBody>
                    <a:bodyPr/>
                    <a:lstStyle/>
                    <a:p>
                      <a:r>
                        <a:rPr lang="uk-UA" sz="1900" noProof="0" dirty="0" smtClean="0"/>
                        <a:t>Знаходиться далеко від місця проживання</a:t>
                      </a:r>
                      <a:endParaRPr lang="uk-UA" sz="1900"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ru-RU" sz="2000" kern="1200"/>
                        <a:t>5,6</a:t>
                      </a:r>
                      <a:endParaRPr lang="ru-RU" sz="2000" kern="1200">
                        <a:solidFill>
                          <a:schemeClr val="dk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uk-UA" sz="2000" kern="1200" dirty="0" smtClean="0"/>
                        <a:t>0,0</a:t>
                      </a:r>
                      <a:endParaRPr lang="ru-RU" sz="2000" kern="1200" dirty="0">
                        <a:solidFill>
                          <a:schemeClr val="dk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ru-RU" sz="2000" kern="1200" dirty="0"/>
                        <a:t>3,9</a:t>
                      </a:r>
                      <a:endParaRPr lang="ru-RU" sz="2000" kern="1200" dirty="0">
                        <a:solidFill>
                          <a:schemeClr val="dk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ru-RU" sz="2000" kern="1200" dirty="0"/>
                        <a:t>16,3</a:t>
                      </a:r>
                      <a:endParaRPr lang="ru-RU" sz="2000" kern="1200" dirty="0">
                        <a:solidFill>
                          <a:schemeClr val="dk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ru-RU" sz="2000" kern="1200"/>
                        <a:t>6,8</a:t>
                      </a:r>
                      <a:endParaRPr lang="ru-RU" sz="2000" kern="1200">
                        <a:solidFill>
                          <a:schemeClr val="dk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4159">
                <a:tc>
                  <a:txBody>
                    <a:bodyPr/>
                    <a:lstStyle/>
                    <a:p>
                      <a:r>
                        <a:rPr lang="uk-UA" sz="1900" noProof="0" dirty="0" smtClean="0"/>
                        <a:t>Необхідно висидіти велику чергу</a:t>
                      </a:r>
                      <a:endParaRPr lang="uk-UA" sz="1900"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ru-RU" sz="2000" kern="1200"/>
                        <a:t>1,9</a:t>
                      </a:r>
                      <a:endParaRPr lang="ru-RU" sz="2000" kern="1200">
                        <a:solidFill>
                          <a:schemeClr val="dk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uk-UA" sz="2000" kern="1200" dirty="0" smtClean="0"/>
                        <a:t>0,0</a:t>
                      </a:r>
                      <a:endParaRPr lang="ru-RU" sz="2000" kern="1200" dirty="0">
                        <a:solidFill>
                          <a:schemeClr val="dk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ru-RU" sz="2000" kern="1200"/>
                        <a:t>7,8</a:t>
                      </a:r>
                      <a:endParaRPr lang="ru-RU" sz="2000" kern="1200">
                        <a:solidFill>
                          <a:schemeClr val="dk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ru-RU" sz="2000" kern="1200" dirty="0"/>
                        <a:t>6,1</a:t>
                      </a:r>
                      <a:endParaRPr lang="ru-RU" sz="2000" kern="1200" dirty="0">
                        <a:solidFill>
                          <a:schemeClr val="dk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ru-RU" sz="2000" kern="1200" dirty="0"/>
                        <a:t>3,4</a:t>
                      </a:r>
                      <a:endParaRPr lang="ru-RU" sz="2000" kern="1200" dirty="0">
                        <a:solidFill>
                          <a:schemeClr val="dk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676888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2400" b="1" dirty="0">
                <a:solidFill>
                  <a:schemeClr val="accent3">
                    <a:lumMod val="50000"/>
                  </a:schemeClr>
                </a:solidFill>
                <a:latin typeface="Verdana" pitchFamily="34" charset="0"/>
              </a:rPr>
              <a:t>Захворювання, що </a:t>
            </a:r>
            <a:r>
              <a:rPr lang="uk-UA" sz="2400" b="1" dirty="0" smtClean="0">
                <a:solidFill>
                  <a:schemeClr val="accent3">
                    <a:lumMod val="50000"/>
                  </a:schemeClr>
                </a:solidFill>
                <a:latin typeface="Verdana" pitchFamily="34" charset="0"/>
              </a:rPr>
              <a:t>ускладнюють повсякденне життя ВПО, %</a:t>
            </a:r>
            <a:endParaRPr lang="ru-RU" sz="2400" b="1" dirty="0">
              <a:solidFill>
                <a:schemeClr val="accent3">
                  <a:lumMod val="50000"/>
                </a:schemeClr>
              </a:solidFill>
              <a:latin typeface="Verdana" pitchFamily="34" charset="0"/>
            </a:endParaRPr>
          </a:p>
        </p:txBody>
      </p:sp>
      <p:sp>
        <p:nvSpPr>
          <p:cNvPr id="4" name="Номер слайда 3"/>
          <p:cNvSpPr>
            <a:spLocks noGrp="1"/>
          </p:cNvSpPr>
          <p:nvPr>
            <p:ph type="sldNum" sz="quarter" idx="10"/>
          </p:nvPr>
        </p:nvSpPr>
        <p:spPr/>
        <p:txBody>
          <a:bodyPr/>
          <a:lstStyle/>
          <a:p>
            <a:pPr>
              <a:defRPr/>
            </a:pPr>
            <a:fld id="{2FA3B933-CBD4-454E-87A0-28BD65F1F807}" type="slidenum">
              <a:rPr lang="ru-RU" smtClean="0"/>
              <a:pPr>
                <a:defRPr/>
              </a:pPr>
              <a:t>4</a:t>
            </a:fld>
            <a:endParaRPr lang="ru-RU" dirty="0"/>
          </a:p>
        </p:txBody>
      </p:sp>
      <p:graphicFrame>
        <p:nvGraphicFramePr>
          <p:cNvPr id="6" name="Таблица 5"/>
          <p:cNvGraphicFramePr>
            <a:graphicFrameLocks noGrp="1"/>
          </p:cNvGraphicFramePr>
          <p:nvPr>
            <p:extLst>
              <p:ext uri="{D42A27DB-BD31-4B8C-83A1-F6EECF244321}">
                <p14:modId xmlns:p14="http://schemas.microsoft.com/office/powerpoint/2010/main" val="653153524"/>
              </p:ext>
            </p:extLst>
          </p:nvPr>
        </p:nvGraphicFramePr>
        <p:xfrm>
          <a:off x="409432" y="1569493"/>
          <a:ext cx="8407022" cy="4219536"/>
        </p:xfrm>
        <a:graphic>
          <a:graphicData uri="http://schemas.openxmlformats.org/drawingml/2006/table">
            <a:tbl>
              <a:tblPr firstRow="1" bandRow="1">
                <a:tableStyleId>{E8B1032C-EA38-4F05-BA0D-38AFFFC7BED3}</a:tableStyleId>
              </a:tblPr>
              <a:tblGrid>
                <a:gridCol w="4517410"/>
                <a:gridCol w="873457"/>
                <a:gridCol w="696035"/>
                <a:gridCol w="682388"/>
                <a:gridCol w="655093"/>
                <a:gridCol w="982639"/>
              </a:tblGrid>
              <a:tr h="708416">
                <a:tc>
                  <a:txBody>
                    <a:bodyPr/>
                    <a:lstStyle/>
                    <a:p>
                      <a:pPr algn="ctr"/>
                      <a:endParaRPr lang="uk-UA" sz="1800" b="1" kern="1200" dirty="0" smtClean="0">
                        <a:solidFill>
                          <a:srgbClr val="002060"/>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87E0A"/>
                    </a:solidFill>
                  </a:tcPr>
                </a:tc>
                <a:tc>
                  <a:txBody>
                    <a:bodyPr/>
                    <a:lstStyle/>
                    <a:p>
                      <a:pPr algn="ctr" fontAlgn="b"/>
                      <a:r>
                        <a:rPr lang="ru-RU" sz="1800" dirty="0"/>
                        <a:t>Ж-ГД</a:t>
                      </a:r>
                      <a:endParaRPr lang="ru-RU" sz="1800" dirty="0">
                        <a:solidFill>
                          <a:schemeClr val="tx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87E0A"/>
                    </a:solidFill>
                  </a:tcPr>
                </a:tc>
                <a:tc>
                  <a:txBody>
                    <a:bodyPr/>
                    <a:lstStyle/>
                    <a:p>
                      <a:pPr algn="ctr" fontAlgn="b"/>
                      <a:r>
                        <a:rPr lang="ru-RU" sz="1800" dirty="0"/>
                        <a:t>Ж-В</a:t>
                      </a:r>
                      <a:endParaRPr lang="ru-RU" sz="1800" dirty="0">
                        <a:solidFill>
                          <a:schemeClr val="tx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87E0A"/>
                    </a:solidFill>
                  </a:tcPr>
                </a:tc>
                <a:tc>
                  <a:txBody>
                    <a:bodyPr/>
                    <a:lstStyle/>
                    <a:p>
                      <a:pPr algn="ctr" fontAlgn="b"/>
                      <a:r>
                        <a:rPr lang="ru-RU" sz="1800" dirty="0"/>
                        <a:t>Ч (60+)</a:t>
                      </a:r>
                      <a:endParaRPr lang="ru-RU" sz="1800" dirty="0">
                        <a:solidFill>
                          <a:schemeClr val="tx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87E0A"/>
                    </a:solidFill>
                  </a:tcPr>
                </a:tc>
                <a:tc>
                  <a:txBody>
                    <a:bodyPr/>
                    <a:lstStyle/>
                    <a:p>
                      <a:pPr algn="ctr" fontAlgn="b"/>
                      <a:r>
                        <a:rPr lang="ru-RU" sz="1800" dirty="0"/>
                        <a:t>Ж (60+)</a:t>
                      </a:r>
                      <a:endParaRPr lang="ru-RU" sz="1800" dirty="0">
                        <a:solidFill>
                          <a:schemeClr val="tx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87E0A"/>
                    </a:solidFill>
                  </a:tcPr>
                </a:tc>
                <a:tc>
                  <a:txBody>
                    <a:bodyPr/>
                    <a:lstStyle/>
                    <a:p>
                      <a:pPr algn="ctr" fontAlgn="b"/>
                      <a:r>
                        <a:rPr lang="ru-RU" sz="1800" dirty="0"/>
                        <a:t>Серед усіх</a:t>
                      </a:r>
                      <a:endParaRPr lang="ru-RU" sz="1800" dirty="0">
                        <a:solidFill>
                          <a:schemeClr val="tx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87E0A"/>
                    </a:solidFill>
                  </a:tcPr>
                </a:tc>
              </a:tr>
              <a:tr h="685224">
                <a:tc>
                  <a:txBody>
                    <a:bodyPr/>
                    <a:lstStyle/>
                    <a:p>
                      <a:pPr marL="0" algn="l" defTabSz="914400" rtl="0" eaLnBrk="1" fontAlgn="t" latinLnBrk="0" hangingPunct="1"/>
                      <a:r>
                        <a:rPr lang="uk-UA" sz="2000" kern="1200" noProof="0" dirty="0" smtClean="0"/>
                        <a:t>Серцево-судинні захворювання (підвищений тиск, гіпертонія і т.д.)</a:t>
                      </a:r>
                      <a:endParaRPr lang="uk-UA" sz="2000" kern="1200" noProof="0" dirty="0">
                        <a:solidFill>
                          <a:schemeClr val="dk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ru-RU" sz="2000" kern="1200" dirty="0"/>
                        <a:t>18,4</a:t>
                      </a:r>
                      <a:endParaRPr lang="ru-RU" sz="2000" kern="1200" dirty="0">
                        <a:solidFill>
                          <a:schemeClr val="dk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ru-RU" sz="2000" kern="1200"/>
                        <a:t>5,9</a:t>
                      </a:r>
                      <a:endParaRPr lang="ru-RU" sz="2000" kern="1200">
                        <a:solidFill>
                          <a:schemeClr val="dk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ru-RU" sz="2000" kern="1200"/>
                        <a:t>58,6</a:t>
                      </a:r>
                      <a:endParaRPr lang="ru-RU" sz="2000" kern="1200">
                        <a:solidFill>
                          <a:schemeClr val="dk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ru-RU" sz="2000" kern="1200"/>
                        <a:t>74,7</a:t>
                      </a:r>
                      <a:endParaRPr lang="ru-RU" sz="2000" kern="1200">
                        <a:solidFill>
                          <a:schemeClr val="dk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ru-RU" sz="2000" kern="1200"/>
                        <a:t>31,6</a:t>
                      </a:r>
                      <a:endParaRPr lang="ru-RU" sz="2000" kern="1200">
                        <a:solidFill>
                          <a:schemeClr val="dk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03011">
                <a:tc>
                  <a:txBody>
                    <a:bodyPr/>
                    <a:lstStyle/>
                    <a:p>
                      <a:pPr marL="0" algn="l" defTabSz="914400" rtl="0" eaLnBrk="1" fontAlgn="t" latinLnBrk="0" hangingPunct="1"/>
                      <a:r>
                        <a:rPr lang="uk-UA" sz="2000" kern="1200" noProof="0" dirty="0" smtClean="0"/>
                        <a:t>Мігрень або частий головний біль</a:t>
                      </a:r>
                      <a:endParaRPr lang="uk-UA" sz="2000" kern="1200" noProof="0" dirty="0">
                        <a:solidFill>
                          <a:schemeClr val="dk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ru-RU" sz="2000" kern="1200" dirty="0"/>
                        <a:t>20,9</a:t>
                      </a:r>
                      <a:endParaRPr lang="ru-RU" sz="2000" kern="1200" dirty="0">
                        <a:solidFill>
                          <a:schemeClr val="dk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ru-RU" sz="2000" kern="1200" dirty="0"/>
                        <a:t>8,9</a:t>
                      </a:r>
                      <a:endParaRPr lang="ru-RU" sz="2000" kern="1200" dirty="0">
                        <a:solidFill>
                          <a:schemeClr val="dk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ru-RU" sz="2000" kern="1200" dirty="0"/>
                        <a:t>20,3</a:t>
                      </a:r>
                      <a:endParaRPr lang="ru-RU" sz="2000" kern="1200" dirty="0">
                        <a:solidFill>
                          <a:schemeClr val="dk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ru-RU" sz="2000" kern="1200" dirty="0"/>
                        <a:t>29,0</a:t>
                      </a:r>
                      <a:endParaRPr lang="ru-RU" sz="2000" kern="1200" dirty="0">
                        <a:solidFill>
                          <a:schemeClr val="dk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ru-RU" sz="2000" kern="1200" dirty="0"/>
                        <a:t>20,9</a:t>
                      </a:r>
                      <a:endParaRPr lang="ru-RU" sz="2000" kern="1200" dirty="0">
                        <a:solidFill>
                          <a:schemeClr val="dk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03011">
                <a:tc>
                  <a:txBody>
                    <a:bodyPr/>
                    <a:lstStyle/>
                    <a:p>
                      <a:pPr marL="0" algn="l" defTabSz="914400" rtl="0" eaLnBrk="1" fontAlgn="t" latinLnBrk="0" hangingPunct="1"/>
                      <a:r>
                        <a:rPr lang="uk-UA" sz="2000" kern="1200" noProof="0" dirty="0" smtClean="0"/>
                        <a:t>Хронічна тривога і депресія</a:t>
                      </a:r>
                      <a:endParaRPr lang="uk-UA" sz="2000" kern="1200" noProof="0" dirty="0">
                        <a:solidFill>
                          <a:schemeClr val="dk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ru-RU" sz="2000" kern="1200" dirty="0"/>
                        <a:t>18,9</a:t>
                      </a:r>
                      <a:endParaRPr lang="ru-RU" sz="2000" kern="1200" dirty="0">
                        <a:solidFill>
                          <a:schemeClr val="dk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ru-RU" sz="2000" kern="1200" dirty="0"/>
                        <a:t>8,9</a:t>
                      </a:r>
                      <a:endParaRPr lang="ru-RU" sz="2000" kern="1200" dirty="0">
                        <a:solidFill>
                          <a:schemeClr val="dk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ru-RU" sz="2000" kern="1200" dirty="0"/>
                        <a:t>15,8</a:t>
                      </a:r>
                      <a:endParaRPr lang="ru-RU" sz="2000" kern="1200" dirty="0">
                        <a:solidFill>
                          <a:schemeClr val="dk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ru-RU" sz="2000" kern="1200" dirty="0"/>
                        <a:t>21,6</a:t>
                      </a:r>
                      <a:endParaRPr lang="ru-RU" sz="2000" kern="1200" dirty="0">
                        <a:solidFill>
                          <a:schemeClr val="dk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ru-RU" sz="2000" kern="1200" dirty="0"/>
                        <a:t>17,9</a:t>
                      </a:r>
                      <a:endParaRPr lang="ru-RU" sz="2000" kern="1200" dirty="0">
                        <a:solidFill>
                          <a:schemeClr val="dk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6144">
                <a:tc>
                  <a:txBody>
                    <a:bodyPr/>
                    <a:lstStyle/>
                    <a:p>
                      <a:pPr marL="0" algn="l" defTabSz="914400" rtl="0" eaLnBrk="1" fontAlgn="t" latinLnBrk="0" hangingPunct="1"/>
                      <a:r>
                        <a:rPr lang="uk-UA" sz="2000" kern="1200" noProof="0" dirty="0" smtClean="0"/>
                        <a:t>Захворювання суглобів і хребта</a:t>
                      </a:r>
                      <a:endParaRPr lang="uk-UA" sz="2000" kern="1200" noProof="0" dirty="0">
                        <a:solidFill>
                          <a:schemeClr val="dk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ru-RU" sz="2000" kern="1200" dirty="0"/>
                        <a:t>9,6</a:t>
                      </a:r>
                      <a:endParaRPr lang="ru-RU" sz="2000" kern="1200" dirty="0">
                        <a:solidFill>
                          <a:schemeClr val="dk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ru-RU" sz="2000" kern="1200" dirty="0"/>
                        <a:t>1,0</a:t>
                      </a:r>
                      <a:endParaRPr lang="ru-RU" sz="2000" kern="1200" dirty="0">
                        <a:solidFill>
                          <a:schemeClr val="dk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ru-RU" sz="2000" kern="1200" dirty="0"/>
                        <a:t>35,3</a:t>
                      </a:r>
                      <a:endParaRPr lang="ru-RU" sz="2000" kern="1200" dirty="0">
                        <a:solidFill>
                          <a:schemeClr val="dk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ru-RU" sz="2000" kern="1200"/>
                        <a:t>30,2</a:t>
                      </a:r>
                      <a:endParaRPr lang="ru-RU" sz="2000" kern="1200">
                        <a:solidFill>
                          <a:schemeClr val="dk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ru-RU" sz="2000" kern="1200"/>
                        <a:t>15,5</a:t>
                      </a:r>
                      <a:endParaRPr lang="ru-RU" sz="2000" kern="1200">
                        <a:solidFill>
                          <a:schemeClr val="dk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9577">
                <a:tc>
                  <a:txBody>
                    <a:bodyPr/>
                    <a:lstStyle/>
                    <a:p>
                      <a:pPr marL="0" algn="l" defTabSz="914400" rtl="0" eaLnBrk="1" fontAlgn="t" latinLnBrk="0" hangingPunct="1"/>
                      <a:r>
                        <a:rPr lang="uk-UA" sz="2000" kern="1200" noProof="0" dirty="0" smtClean="0"/>
                        <a:t>Проблеми із зором, слухом</a:t>
                      </a:r>
                      <a:endParaRPr lang="uk-UA" sz="2000" kern="1200" noProof="0" dirty="0">
                        <a:solidFill>
                          <a:schemeClr val="dk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ru-RU" sz="2000" kern="1200" dirty="0"/>
                        <a:t>9,6</a:t>
                      </a:r>
                      <a:endParaRPr lang="ru-RU" sz="2000" kern="1200" dirty="0">
                        <a:solidFill>
                          <a:schemeClr val="dk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ru-RU" sz="2000" kern="1200" dirty="0"/>
                        <a:t>1,0</a:t>
                      </a:r>
                      <a:endParaRPr lang="ru-RU" sz="2000" kern="1200" dirty="0">
                        <a:solidFill>
                          <a:schemeClr val="dk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ru-RU" sz="2000" kern="1200" dirty="0"/>
                        <a:t>24,8</a:t>
                      </a:r>
                      <a:endParaRPr lang="ru-RU" sz="2000" kern="1200" dirty="0">
                        <a:solidFill>
                          <a:schemeClr val="dk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ru-RU" sz="2000" kern="1200" dirty="0"/>
                        <a:t>26,5</a:t>
                      </a:r>
                      <a:endParaRPr lang="ru-RU" sz="2000" kern="1200" dirty="0">
                        <a:solidFill>
                          <a:schemeClr val="dk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ru-RU" sz="2000" kern="1200" dirty="0"/>
                        <a:t>13,5</a:t>
                      </a:r>
                      <a:endParaRPr lang="ru-RU" sz="2000" kern="1200" dirty="0">
                        <a:solidFill>
                          <a:schemeClr val="dk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9577">
                <a:tc>
                  <a:txBody>
                    <a:bodyPr/>
                    <a:lstStyle/>
                    <a:p>
                      <a:pPr marL="0" algn="l" defTabSz="914400" rtl="0" eaLnBrk="1" fontAlgn="t" latinLnBrk="0" hangingPunct="1"/>
                      <a:r>
                        <a:rPr lang="uk-UA" sz="2000" kern="1200" noProof="0" dirty="0" smtClean="0"/>
                        <a:t>Хвороби органів травлення</a:t>
                      </a:r>
                      <a:endParaRPr lang="uk-UA" sz="2000" kern="1200" noProof="0" dirty="0">
                        <a:solidFill>
                          <a:schemeClr val="dk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ru-RU" sz="2000" kern="1200" dirty="0"/>
                        <a:t>7,5</a:t>
                      </a:r>
                      <a:endParaRPr lang="ru-RU" sz="2000" kern="1200" dirty="0">
                        <a:solidFill>
                          <a:schemeClr val="dk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ru-RU" sz="2000" kern="1200" dirty="0"/>
                        <a:t>2,0</a:t>
                      </a:r>
                      <a:endParaRPr lang="ru-RU" sz="2000" kern="1200" dirty="0">
                        <a:solidFill>
                          <a:schemeClr val="dk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ru-RU" sz="2000" kern="1200" dirty="0"/>
                        <a:t>20,3</a:t>
                      </a:r>
                      <a:endParaRPr lang="ru-RU" sz="2000" kern="1200" dirty="0">
                        <a:solidFill>
                          <a:schemeClr val="dk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ru-RU" sz="2000" kern="1200" dirty="0"/>
                        <a:t>13,6</a:t>
                      </a:r>
                      <a:endParaRPr lang="ru-RU" sz="2000" kern="1200" dirty="0">
                        <a:solidFill>
                          <a:schemeClr val="dk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ru-RU" sz="2000" kern="1200" dirty="0"/>
                        <a:t>9,6</a:t>
                      </a:r>
                      <a:endParaRPr lang="ru-RU" sz="2000" kern="1200" dirty="0">
                        <a:solidFill>
                          <a:schemeClr val="dk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6745">
                <a:tc>
                  <a:txBody>
                    <a:bodyPr/>
                    <a:lstStyle/>
                    <a:p>
                      <a:pPr marL="0" algn="l" defTabSz="914400" rtl="0" eaLnBrk="1" fontAlgn="t" latinLnBrk="0" hangingPunct="1"/>
                      <a:r>
                        <a:rPr lang="uk-UA" sz="2000" kern="1200" noProof="0" dirty="0" smtClean="0"/>
                        <a:t>Захворювання ендокринної системи</a:t>
                      </a:r>
                      <a:endParaRPr lang="uk-UA" sz="2000" kern="1200" noProof="0" dirty="0">
                        <a:solidFill>
                          <a:schemeClr val="dk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ru-RU" sz="2000" kern="1200" dirty="0"/>
                        <a:t>4,8</a:t>
                      </a:r>
                      <a:endParaRPr lang="ru-RU" sz="2000" kern="1200" dirty="0">
                        <a:solidFill>
                          <a:schemeClr val="dk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ru-RU" sz="2000" kern="1200" dirty="0"/>
                        <a:t>5,9</a:t>
                      </a:r>
                      <a:endParaRPr lang="ru-RU" sz="2000" kern="1200" dirty="0">
                        <a:solidFill>
                          <a:schemeClr val="dk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ru-RU" sz="2000" kern="1200" dirty="0"/>
                        <a:t>4,5</a:t>
                      </a:r>
                      <a:endParaRPr lang="ru-RU" sz="2000" kern="1200" dirty="0">
                        <a:solidFill>
                          <a:schemeClr val="dk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ru-RU" sz="2000" kern="1200" dirty="0"/>
                        <a:t>8,6</a:t>
                      </a:r>
                      <a:endParaRPr lang="ru-RU" sz="2000" kern="1200" dirty="0">
                        <a:solidFill>
                          <a:schemeClr val="dk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ru-RU" sz="2000" kern="1200" dirty="0"/>
                        <a:t>5,5</a:t>
                      </a:r>
                      <a:endParaRPr lang="ru-RU" sz="2000" kern="1200" dirty="0">
                        <a:solidFill>
                          <a:schemeClr val="dk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07831">
                <a:tc>
                  <a:txBody>
                    <a:bodyPr/>
                    <a:lstStyle/>
                    <a:p>
                      <a:pPr marL="0" algn="l" defTabSz="914400" rtl="0" eaLnBrk="1" fontAlgn="t" latinLnBrk="0" hangingPunct="1"/>
                      <a:r>
                        <a:rPr lang="uk-UA" sz="2000" i="1" u="none" kern="1200" noProof="0" dirty="0" smtClean="0"/>
                        <a:t>Немає</a:t>
                      </a:r>
                      <a:r>
                        <a:rPr lang="uk-UA" sz="2000" i="1" u="none" kern="1200" baseline="0" noProof="0" dirty="0" smtClean="0"/>
                        <a:t> </a:t>
                      </a:r>
                      <a:r>
                        <a:rPr lang="uk-UA" sz="2000" i="1" u="none" kern="1200" noProof="0" dirty="0" smtClean="0"/>
                        <a:t>захворювань</a:t>
                      </a:r>
                      <a:endParaRPr lang="uk-UA" sz="2000" i="1" u="none" kern="1200" noProof="0" dirty="0">
                        <a:solidFill>
                          <a:schemeClr val="dk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ru-RU" sz="2000" i="1" u="none" kern="1200" dirty="0"/>
                        <a:t>42,7</a:t>
                      </a:r>
                      <a:endParaRPr lang="ru-RU" sz="2000" i="1" u="none" kern="1200" dirty="0">
                        <a:solidFill>
                          <a:schemeClr val="dk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ru-RU" sz="2000" i="1" u="none" kern="1200" dirty="0"/>
                        <a:t>66,3</a:t>
                      </a:r>
                      <a:endParaRPr lang="ru-RU" sz="2000" i="1" u="none" kern="1200" dirty="0">
                        <a:solidFill>
                          <a:schemeClr val="dk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ru-RU" sz="2000" i="1" u="none" kern="1200" dirty="0"/>
                        <a:t>9,8</a:t>
                      </a:r>
                      <a:endParaRPr lang="ru-RU" sz="2000" i="1" u="none" kern="1200" dirty="0">
                        <a:solidFill>
                          <a:schemeClr val="dk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ru-RU" sz="2000" i="1" u="none" kern="1200" dirty="0"/>
                        <a:t>3,7</a:t>
                      </a:r>
                      <a:endParaRPr lang="ru-RU" sz="2000" i="1" u="none" kern="1200" dirty="0">
                        <a:solidFill>
                          <a:schemeClr val="dk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ru-RU" sz="2000" i="1" u="none" kern="1200" dirty="0"/>
                        <a:t>34,4</a:t>
                      </a:r>
                      <a:endParaRPr lang="ru-RU" sz="2000" i="1" u="none" kern="1200" dirty="0">
                        <a:solidFill>
                          <a:schemeClr val="dk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 name="Прямоугольник 2"/>
          <p:cNvSpPr/>
          <p:nvPr/>
        </p:nvSpPr>
        <p:spPr>
          <a:xfrm>
            <a:off x="402609" y="5958497"/>
            <a:ext cx="4701654" cy="246221"/>
          </a:xfrm>
          <a:prstGeom prst="rect">
            <a:avLst/>
          </a:prstGeom>
        </p:spPr>
        <p:txBody>
          <a:bodyPr wrap="square">
            <a:spAutoFit/>
          </a:bodyPr>
          <a:lstStyle/>
          <a:p>
            <a:pPr algn="ctr"/>
            <a:r>
              <a:rPr lang="uk-UA" dirty="0">
                <a:solidFill>
                  <a:srgbClr val="C00000"/>
                </a:solidFill>
              </a:rPr>
              <a:t>Захворювання, про які вказали </a:t>
            </a:r>
            <a:r>
              <a:rPr lang="uk-UA" dirty="0" smtClean="0">
                <a:solidFill>
                  <a:srgbClr val="C00000"/>
                </a:solidFill>
              </a:rPr>
              <a:t>більше 5</a:t>
            </a:r>
            <a:r>
              <a:rPr lang="uk-UA" dirty="0">
                <a:solidFill>
                  <a:srgbClr val="C00000"/>
                </a:solidFill>
              </a:rPr>
              <a:t>% опитаних</a:t>
            </a:r>
          </a:p>
        </p:txBody>
      </p:sp>
    </p:spTree>
    <p:extLst>
      <p:ext uri="{BB962C8B-B14F-4D97-AF65-F5344CB8AC3E}">
        <p14:creationId xmlns:p14="http://schemas.microsoft.com/office/powerpoint/2010/main" val="10583747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50627" y="385408"/>
            <a:ext cx="7847462" cy="842891"/>
          </a:xfrm>
        </p:spPr>
        <p:txBody>
          <a:bodyPr/>
          <a:lstStyle/>
          <a:p>
            <a:r>
              <a:rPr lang="uk-UA" sz="2000" b="1" dirty="0" smtClean="0">
                <a:solidFill>
                  <a:schemeClr val="accent6">
                    <a:lumMod val="50000"/>
                  </a:schemeClr>
                </a:solidFill>
                <a:latin typeface="Verdana" panose="020B0604030504040204" pitchFamily="34" charset="0"/>
                <a:ea typeface="Verdana" panose="020B0604030504040204" pitchFamily="34" charset="0"/>
                <a:cs typeface="Verdana" panose="020B0604030504040204" pitchFamily="34" charset="0"/>
              </a:rPr>
              <a:t>Перелік найбільш необхідних медичних спеціалістів для регулярних спостережень в найближчі шість місяців, %</a:t>
            </a:r>
            <a:endParaRPr lang="ru-RU" sz="2000" b="1" dirty="0">
              <a:solidFill>
                <a:schemeClr val="accent6">
                  <a:lumMod val="50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3" name="Объект 2"/>
          <p:cNvSpPr>
            <a:spLocks noGrp="1"/>
          </p:cNvSpPr>
          <p:nvPr>
            <p:ph idx="1"/>
          </p:nvPr>
        </p:nvSpPr>
        <p:spPr>
          <a:xfrm>
            <a:off x="457200" y="1763973"/>
            <a:ext cx="8359254" cy="4525963"/>
          </a:xfrm>
        </p:spPr>
        <p:txBody>
          <a:bodyPr/>
          <a:lstStyle/>
          <a:p>
            <a:r>
              <a:rPr lang="uk-UA" dirty="0" smtClean="0">
                <a:latin typeface="Verdana" panose="020B0604030504040204" pitchFamily="34" charset="0"/>
                <a:ea typeface="Verdana" panose="020B0604030504040204" pitchFamily="34" charset="0"/>
                <a:cs typeface="Verdana" panose="020B0604030504040204" pitchFamily="34" charset="0"/>
              </a:rPr>
              <a:t>Для дорослих:</a:t>
            </a:r>
          </a:p>
          <a:p>
            <a:pPr marL="804863" indent="-354013">
              <a:buFont typeface="Arial" panose="020B0604020202020204" pitchFamily="34" charset="0"/>
              <a:buChar char="•"/>
            </a:pPr>
            <a:r>
              <a:rPr lang="uk-UA" dirty="0" smtClean="0">
                <a:latin typeface="Verdana" panose="020B0604030504040204" pitchFamily="34" charset="0"/>
                <a:ea typeface="Verdana" panose="020B0604030504040204" pitchFamily="34" charset="0"/>
                <a:cs typeface="Verdana" panose="020B0604030504040204" pitchFamily="34" charset="0"/>
              </a:rPr>
              <a:t>Терапевт</a:t>
            </a:r>
          </a:p>
          <a:p>
            <a:pPr marL="804863" indent="-354013">
              <a:buFont typeface="Arial" panose="020B0604020202020204" pitchFamily="34" charset="0"/>
              <a:buChar char="•"/>
            </a:pPr>
            <a:r>
              <a:rPr lang="uk-UA" dirty="0" smtClean="0">
                <a:latin typeface="Verdana" panose="020B0604030504040204" pitchFamily="34" charset="0"/>
                <a:ea typeface="Verdana" panose="020B0604030504040204" pitchFamily="34" charset="0"/>
                <a:cs typeface="Verdana" panose="020B0604030504040204" pitchFamily="34" charset="0"/>
              </a:rPr>
              <a:t>Кардіолог</a:t>
            </a:r>
          </a:p>
          <a:p>
            <a:pPr marL="804863" indent="-354013">
              <a:buFont typeface="Arial" panose="020B0604020202020204" pitchFamily="34" charset="0"/>
              <a:buChar char="•"/>
            </a:pPr>
            <a:r>
              <a:rPr lang="uk-UA" dirty="0" smtClean="0">
                <a:latin typeface="Verdana" panose="020B0604030504040204" pitchFamily="34" charset="0"/>
                <a:ea typeface="Verdana" panose="020B0604030504040204" pitchFamily="34" charset="0"/>
                <a:cs typeface="Verdana" panose="020B0604030504040204" pitchFamily="34" charset="0"/>
              </a:rPr>
              <a:t>Стоматолог ---------</a:t>
            </a:r>
            <a:r>
              <a:rPr lang="uk-UA" dirty="0" smtClean="0">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a:t>
            </a:r>
            <a:r>
              <a:rPr lang="en-US" dirty="0" smtClean="0">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 </a:t>
            </a:r>
            <a:r>
              <a:rPr lang="uk-UA" dirty="0" smtClean="0">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зубного протезування</a:t>
            </a:r>
            <a:r>
              <a:rPr lang="en-US" dirty="0" smtClean="0">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 </a:t>
            </a:r>
            <a:endParaRPr lang="uk-UA" dirty="0" smtClean="0">
              <a:latin typeface="Verdana" panose="020B0604030504040204" pitchFamily="34" charset="0"/>
              <a:ea typeface="Verdana" panose="020B0604030504040204" pitchFamily="34" charset="0"/>
              <a:cs typeface="Verdana" panose="020B0604030504040204" pitchFamily="34" charset="0"/>
            </a:endParaRPr>
          </a:p>
          <a:p>
            <a:pPr marL="804863" indent="-354013">
              <a:buFont typeface="Arial" panose="020B0604020202020204" pitchFamily="34" charset="0"/>
              <a:buChar char="•"/>
            </a:pPr>
            <a:r>
              <a:rPr lang="uk-UA" dirty="0" smtClean="0">
                <a:latin typeface="Verdana" panose="020B0604030504040204" pitchFamily="34" charset="0"/>
                <a:ea typeface="Verdana" panose="020B0604030504040204" pitchFamily="34" charset="0"/>
                <a:cs typeface="Verdana" panose="020B0604030504040204" pitchFamily="34" charset="0"/>
              </a:rPr>
              <a:t>Окуліст ------------</a:t>
            </a:r>
            <a:r>
              <a:rPr lang="en-US" dirty="0" smtClean="0">
                <a:latin typeface="Verdana" panose="020B0604030504040204" pitchFamily="34" charset="0"/>
                <a:ea typeface="Verdana" panose="020B0604030504040204" pitchFamily="34" charset="0"/>
                <a:cs typeface="Verdana" panose="020B0604030504040204" pitchFamily="34" charset="0"/>
              </a:rPr>
              <a:t>-</a:t>
            </a:r>
            <a:r>
              <a:rPr lang="uk-UA" dirty="0" smtClean="0">
                <a:latin typeface="Verdana" panose="020B0604030504040204" pitchFamily="34" charset="0"/>
                <a:ea typeface="Verdana" panose="020B0604030504040204" pitchFamily="34" charset="0"/>
                <a:cs typeface="Verdana" panose="020B0604030504040204" pitchFamily="34" charset="0"/>
              </a:rPr>
              <a:t>-</a:t>
            </a:r>
            <a:r>
              <a:rPr lang="uk-UA" dirty="0" smtClean="0">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a:t>
            </a:r>
            <a:r>
              <a:rPr lang="en-US" dirty="0" smtClean="0">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 </a:t>
            </a:r>
            <a:r>
              <a:rPr lang="uk-UA" dirty="0" smtClean="0">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окуляри</a:t>
            </a:r>
            <a:endParaRPr lang="uk-UA" dirty="0" smtClean="0">
              <a:latin typeface="Verdana" panose="020B0604030504040204" pitchFamily="34" charset="0"/>
              <a:ea typeface="Verdana" panose="020B0604030504040204" pitchFamily="34" charset="0"/>
              <a:cs typeface="Verdana" panose="020B0604030504040204" pitchFamily="34" charset="0"/>
            </a:endParaRPr>
          </a:p>
          <a:p>
            <a:pPr marL="450850" indent="0">
              <a:buNone/>
            </a:pPr>
            <a:endParaRPr lang="uk-UA" dirty="0" smtClean="0">
              <a:latin typeface="Verdana" panose="020B0604030504040204" pitchFamily="34" charset="0"/>
              <a:ea typeface="Verdana" panose="020B0604030504040204" pitchFamily="34" charset="0"/>
              <a:cs typeface="Verdana" panose="020B0604030504040204" pitchFamily="34" charset="0"/>
            </a:endParaRPr>
          </a:p>
          <a:p>
            <a:r>
              <a:rPr lang="uk-UA" dirty="0" smtClean="0">
                <a:latin typeface="Verdana" panose="020B0604030504040204" pitchFamily="34" charset="0"/>
                <a:ea typeface="Verdana" panose="020B0604030504040204" pitchFamily="34" charset="0"/>
                <a:cs typeface="Verdana" panose="020B0604030504040204" pitchFamily="34" charset="0"/>
              </a:rPr>
              <a:t>Для дітей:</a:t>
            </a:r>
          </a:p>
          <a:p>
            <a:pPr marL="804863" indent="-354013">
              <a:buFont typeface="Arial" panose="020B0604020202020204" pitchFamily="34" charset="0"/>
              <a:buChar char="•"/>
            </a:pPr>
            <a:r>
              <a:rPr lang="uk-UA" dirty="0" smtClean="0">
                <a:latin typeface="Verdana" panose="020B0604030504040204" pitchFamily="34" charset="0"/>
                <a:ea typeface="Verdana" panose="020B0604030504040204" pitchFamily="34" charset="0"/>
                <a:cs typeface="Verdana" panose="020B0604030504040204" pitchFamily="34" charset="0"/>
              </a:rPr>
              <a:t>Педіатр</a:t>
            </a:r>
          </a:p>
          <a:p>
            <a:pPr marL="804863" indent="-354013">
              <a:buFont typeface="Arial" panose="020B0604020202020204" pitchFamily="34" charset="0"/>
              <a:buChar char="•"/>
            </a:pPr>
            <a:r>
              <a:rPr lang="uk-UA" dirty="0" smtClean="0">
                <a:latin typeface="Verdana" panose="020B0604030504040204" pitchFamily="34" charset="0"/>
                <a:ea typeface="Verdana" panose="020B0604030504040204" pitchFamily="34" charset="0"/>
                <a:cs typeface="Verdana" panose="020B0604030504040204" pitchFamily="34" charset="0"/>
              </a:rPr>
              <a:t>Психолог</a:t>
            </a:r>
          </a:p>
          <a:p>
            <a:endParaRPr lang="uk-UA" dirty="0" smtClean="0">
              <a:latin typeface="Verdana" panose="020B0604030504040204" pitchFamily="34" charset="0"/>
              <a:ea typeface="Verdana" panose="020B0604030504040204" pitchFamily="34" charset="0"/>
              <a:cs typeface="Verdana" panose="020B0604030504040204" pitchFamily="34" charset="0"/>
            </a:endParaRPr>
          </a:p>
          <a:p>
            <a:endParaRPr lang="uk-UA" dirty="0" smtClean="0"/>
          </a:p>
          <a:p>
            <a:endParaRPr lang="ru-RU" dirty="0"/>
          </a:p>
        </p:txBody>
      </p:sp>
      <p:sp>
        <p:nvSpPr>
          <p:cNvPr id="4" name="Номер слайда 3"/>
          <p:cNvSpPr>
            <a:spLocks noGrp="1"/>
          </p:cNvSpPr>
          <p:nvPr>
            <p:ph type="sldNum" sz="quarter" idx="10"/>
          </p:nvPr>
        </p:nvSpPr>
        <p:spPr/>
        <p:txBody>
          <a:bodyPr/>
          <a:lstStyle/>
          <a:p>
            <a:pPr>
              <a:defRPr/>
            </a:pPr>
            <a:fld id="{2FA3B933-CBD4-454E-87A0-28BD65F1F807}" type="slidenum">
              <a:rPr lang="ru-RU" smtClean="0"/>
              <a:pPr>
                <a:defRPr/>
              </a:pPr>
              <a:t>5</a:t>
            </a:fld>
            <a:endParaRPr lang="ru-RU" dirty="0"/>
          </a:p>
        </p:txBody>
      </p:sp>
      <p:sp>
        <p:nvSpPr>
          <p:cNvPr id="5" name="TextBox 4"/>
          <p:cNvSpPr txBox="1"/>
          <p:nvPr/>
        </p:nvSpPr>
        <p:spPr>
          <a:xfrm>
            <a:off x="5240739" y="2593745"/>
            <a:ext cx="2688609" cy="338554"/>
          </a:xfrm>
          <a:prstGeom prst="rect">
            <a:avLst/>
          </a:prstGeom>
          <a:noFill/>
        </p:spPr>
        <p:txBody>
          <a:bodyPr wrap="square" rtlCol="0">
            <a:spAutoFit/>
          </a:bodyPr>
          <a:lstStyle/>
          <a:p>
            <a:pPr algn="ctr"/>
            <a:r>
              <a:rPr lang="uk-UA" sz="1600" dirty="0" smtClean="0">
                <a:solidFill>
                  <a:schemeClr val="accent6">
                    <a:lumMod val="50000"/>
                  </a:schemeClr>
                </a:solidFill>
              </a:rPr>
              <a:t>Є ПОТРЕБА</a:t>
            </a:r>
            <a:endParaRPr lang="ru-RU" sz="1600" dirty="0">
              <a:solidFill>
                <a:schemeClr val="accent6">
                  <a:lumMod val="50000"/>
                </a:schemeClr>
              </a:solidFill>
            </a:endParaRPr>
          </a:p>
        </p:txBody>
      </p:sp>
    </p:spTree>
    <p:extLst>
      <p:ext uri="{BB962C8B-B14F-4D97-AF65-F5344CB8AC3E}">
        <p14:creationId xmlns:p14="http://schemas.microsoft.com/office/powerpoint/2010/main" val="37048300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6478" y="276226"/>
            <a:ext cx="9007522" cy="706414"/>
          </a:xfrm>
        </p:spPr>
        <p:txBody>
          <a:bodyPr/>
          <a:lstStyle/>
          <a:p>
            <a:r>
              <a:rPr lang="uk-UA" sz="1600" b="1" dirty="0" smtClean="0">
                <a:solidFill>
                  <a:schemeClr val="accent3">
                    <a:lumMod val="50000"/>
                  </a:schemeClr>
                </a:solidFill>
                <a:cs typeface="Times New Roman" pitchFamily="18" charset="0"/>
              </a:rPr>
              <a:t>Сфери прояву несправедливого, упередженого ставлення, </a:t>
            </a:r>
            <a:br>
              <a:rPr lang="uk-UA" sz="1600" b="1" dirty="0" smtClean="0">
                <a:solidFill>
                  <a:schemeClr val="accent3">
                    <a:lumMod val="50000"/>
                  </a:schemeClr>
                </a:solidFill>
                <a:cs typeface="Times New Roman" pitchFamily="18" charset="0"/>
              </a:rPr>
            </a:br>
            <a:r>
              <a:rPr lang="uk-UA" sz="1600" b="1" dirty="0" smtClean="0">
                <a:solidFill>
                  <a:schemeClr val="accent3">
                    <a:lumMod val="50000"/>
                  </a:schemeClr>
                </a:solidFill>
                <a:cs typeface="Times New Roman" pitchFamily="18" charset="0"/>
              </a:rPr>
              <a:t>у  зв’язку зі статусом переселенця </a:t>
            </a:r>
            <a:br>
              <a:rPr lang="uk-UA" sz="1600" b="1" dirty="0" smtClean="0">
                <a:solidFill>
                  <a:schemeClr val="accent3">
                    <a:lumMod val="50000"/>
                  </a:schemeClr>
                </a:solidFill>
                <a:cs typeface="Times New Roman" pitchFamily="18" charset="0"/>
              </a:rPr>
            </a:br>
            <a:r>
              <a:rPr lang="uk-UA" sz="1600" b="1" dirty="0" smtClean="0">
                <a:solidFill>
                  <a:schemeClr val="accent3">
                    <a:lumMod val="50000"/>
                  </a:schemeClr>
                </a:solidFill>
                <a:cs typeface="Times New Roman" pitchFamily="18" charset="0"/>
              </a:rPr>
              <a:t>(% тих, кому </a:t>
            </a:r>
            <a:r>
              <a:rPr lang="uk-UA" sz="1600" b="1" u="sng" dirty="0" smtClean="0">
                <a:solidFill>
                  <a:schemeClr val="accent3">
                    <a:lumMod val="50000"/>
                  </a:schemeClr>
                </a:solidFill>
                <a:cs typeface="Times New Roman" pitchFamily="18" charset="0"/>
              </a:rPr>
              <a:t>доводилося</a:t>
            </a:r>
            <a:r>
              <a:rPr lang="uk-UA" sz="1600" b="1" dirty="0" smtClean="0">
                <a:solidFill>
                  <a:schemeClr val="accent3">
                    <a:lumMod val="50000"/>
                  </a:schemeClr>
                </a:solidFill>
                <a:cs typeface="Times New Roman" pitchFamily="18" charset="0"/>
              </a:rPr>
              <a:t> </a:t>
            </a:r>
            <a:r>
              <a:rPr lang="uk-UA" sz="1600" b="1" u="sng" dirty="0" smtClean="0">
                <a:solidFill>
                  <a:schemeClr val="accent3">
                    <a:lumMod val="50000"/>
                  </a:schemeClr>
                </a:solidFill>
                <a:cs typeface="Times New Roman" pitchFamily="18" charset="0"/>
              </a:rPr>
              <a:t>постійно </a:t>
            </a:r>
            <a:r>
              <a:rPr lang="uk-UA" sz="1600" b="1" dirty="0" smtClean="0">
                <a:solidFill>
                  <a:schemeClr val="accent3">
                    <a:lumMod val="50000"/>
                  </a:schemeClr>
                </a:solidFill>
                <a:cs typeface="Times New Roman" pitchFamily="18" charset="0"/>
              </a:rPr>
              <a:t>особисто або членам їх родини це відчувати)</a:t>
            </a:r>
            <a:endParaRPr lang="uk-UA" sz="1600" b="1" dirty="0">
              <a:solidFill>
                <a:schemeClr val="accent3">
                  <a:lumMod val="50000"/>
                </a:schemeClr>
              </a:solidFill>
              <a:cs typeface="Times New Roman" pitchFamily="18" charset="0"/>
            </a:endParaRPr>
          </a:p>
        </p:txBody>
      </p:sp>
      <p:sp>
        <p:nvSpPr>
          <p:cNvPr id="4" name="Номер слайда 3"/>
          <p:cNvSpPr>
            <a:spLocks noGrp="1"/>
          </p:cNvSpPr>
          <p:nvPr>
            <p:ph type="sldNum" sz="quarter" idx="10"/>
          </p:nvPr>
        </p:nvSpPr>
        <p:spPr/>
        <p:txBody>
          <a:bodyPr/>
          <a:lstStyle/>
          <a:p>
            <a:pPr>
              <a:defRPr/>
            </a:pPr>
            <a:fld id="{2FA3B933-CBD4-454E-87A0-28BD65F1F807}" type="slidenum">
              <a:rPr lang="ru-RU" smtClean="0"/>
              <a:pPr>
                <a:defRPr/>
              </a:pPr>
              <a:t>6</a:t>
            </a:fld>
            <a:endParaRPr lang="ru-RU" dirty="0"/>
          </a:p>
        </p:txBody>
      </p:sp>
      <p:graphicFrame>
        <p:nvGraphicFramePr>
          <p:cNvPr id="6" name="Объект 5"/>
          <p:cNvGraphicFramePr>
            <a:graphicFrameLocks noGrp="1"/>
          </p:cNvGraphicFramePr>
          <p:nvPr>
            <p:ph idx="1"/>
            <p:extLst>
              <p:ext uri="{D42A27DB-BD31-4B8C-83A1-F6EECF244321}">
                <p14:modId xmlns:p14="http://schemas.microsoft.com/office/powerpoint/2010/main" val="3196070415"/>
              </p:ext>
            </p:extLst>
          </p:nvPr>
        </p:nvGraphicFramePr>
        <p:xfrm>
          <a:off x="245660" y="1228298"/>
          <a:ext cx="8720918" cy="4944545"/>
        </p:xfrm>
        <a:graphic>
          <a:graphicData uri="http://schemas.openxmlformats.org/drawingml/2006/table">
            <a:tbl>
              <a:tblPr firstRow="1" bandRow="1">
                <a:tableStyleId>{5C22544A-7EE6-4342-B048-85BDC9FD1C3A}</a:tableStyleId>
              </a:tblPr>
              <a:tblGrid>
                <a:gridCol w="5155900"/>
                <a:gridCol w="650816"/>
                <a:gridCol w="650815"/>
                <a:gridCol w="679740"/>
                <a:gridCol w="723127"/>
                <a:gridCol w="860520"/>
              </a:tblGrid>
              <a:tr h="529794">
                <a:tc>
                  <a:txBody>
                    <a:bodyPr/>
                    <a:lstStyle/>
                    <a:p>
                      <a:endParaRPr lang="ru-RU" dirty="0">
                        <a:solidFill>
                          <a:schemeClr val="tx1"/>
                        </a:solidFill>
                        <a:latin typeface="+mn-lt"/>
                      </a:endParaRPr>
                    </a:p>
                  </a:txBody>
                  <a:tcPr>
                    <a:lnB w="12700" cap="flat" cmpd="sng" algn="ctr">
                      <a:solidFill>
                        <a:schemeClr val="tx1"/>
                      </a:solidFill>
                      <a:prstDash val="solid"/>
                      <a:round/>
                      <a:headEnd type="none" w="med" len="med"/>
                      <a:tailEnd type="none" w="med" len="med"/>
                    </a:lnB>
                    <a:solidFill>
                      <a:srgbClr val="E87E0A"/>
                    </a:solidFill>
                  </a:tcPr>
                </a:tc>
                <a:tc>
                  <a:txBody>
                    <a:bodyPr/>
                    <a:lstStyle/>
                    <a:p>
                      <a:pPr algn="ctr">
                        <a:lnSpc>
                          <a:spcPct val="115000"/>
                        </a:lnSpc>
                        <a:spcAft>
                          <a:spcPts val="0"/>
                        </a:spcAft>
                      </a:pPr>
                      <a:r>
                        <a:rPr lang="uk-UA" sz="1400" dirty="0">
                          <a:solidFill>
                            <a:schemeClr val="tx1"/>
                          </a:solidFill>
                          <a:effectLst/>
                          <a:latin typeface="+mn-lt"/>
                        </a:rPr>
                        <a:t>Ж-ГД</a:t>
                      </a:r>
                      <a:endParaRPr lang="ru-RU" sz="1400" dirty="0">
                        <a:solidFill>
                          <a:schemeClr val="tx1"/>
                        </a:solidFill>
                        <a:effectLst/>
                        <a:latin typeface="+mn-lt"/>
                        <a:ea typeface="Calibri"/>
                        <a:cs typeface="Times New Roman"/>
                      </a:endParaRPr>
                    </a:p>
                  </a:txBody>
                  <a:tcPr marL="68580" marR="68580" marT="0" marB="0" anchor="ctr">
                    <a:lnB w="12700" cap="flat" cmpd="sng" algn="ctr">
                      <a:solidFill>
                        <a:schemeClr val="tx1"/>
                      </a:solidFill>
                      <a:prstDash val="solid"/>
                      <a:round/>
                      <a:headEnd type="none" w="med" len="med"/>
                      <a:tailEnd type="none" w="med" len="med"/>
                    </a:lnB>
                    <a:solidFill>
                      <a:srgbClr val="E87E0A"/>
                    </a:solidFill>
                  </a:tcPr>
                </a:tc>
                <a:tc>
                  <a:txBody>
                    <a:bodyPr/>
                    <a:lstStyle/>
                    <a:p>
                      <a:pPr algn="ctr">
                        <a:lnSpc>
                          <a:spcPct val="115000"/>
                        </a:lnSpc>
                        <a:spcAft>
                          <a:spcPts val="0"/>
                        </a:spcAft>
                      </a:pPr>
                      <a:r>
                        <a:rPr lang="uk-UA" sz="1400" dirty="0">
                          <a:solidFill>
                            <a:schemeClr val="tx1"/>
                          </a:solidFill>
                          <a:effectLst/>
                          <a:latin typeface="+mn-lt"/>
                        </a:rPr>
                        <a:t>Ж-В</a:t>
                      </a:r>
                      <a:endParaRPr lang="ru-RU" sz="1400" dirty="0">
                        <a:solidFill>
                          <a:schemeClr val="tx1"/>
                        </a:solidFill>
                        <a:effectLst/>
                        <a:latin typeface="+mn-lt"/>
                        <a:ea typeface="Calibri"/>
                        <a:cs typeface="Times New Roman"/>
                      </a:endParaRPr>
                    </a:p>
                  </a:txBody>
                  <a:tcPr marL="68580" marR="68580" marT="0" marB="0" anchor="ctr">
                    <a:lnB w="12700" cap="flat" cmpd="sng" algn="ctr">
                      <a:solidFill>
                        <a:schemeClr val="tx1"/>
                      </a:solidFill>
                      <a:prstDash val="solid"/>
                      <a:round/>
                      <a:headEnd type="none" w="med" len="med"/>
                      <a:tailEnd type="none" w="med" len="med"/>
                    </a:lnB>
                    <a:solidFill>
                      <a:srgbClr val="E87E0A"/>
                    </a:solidFill>
                  </a:tcPr>
                </a:tc>
                <a:tc>
                  <a:txBody>
                    <a:bodyPr/>
                    <a:lstStyle/>
                    <a:p>
                      <a:pPr algn="ctr">
                        <a:lnSpc>
                          <a:spcPct val="115000"/>
                        </a:lnSpc>
                        <a:spcAft>
                          <a:spcPts val="0"/>
                        </a:spcAft>
                      </a:pPr>
                      <a:r>
                        <a:rPr lang="uk-UA" sz="1400" dirty="0">
                          <a:solidFill>
                            <a:schemeClr val="tx1"/>
                          </a:solidFill>
                          <a:effectLst/>
                          <a:latin typeface="+mn-lt"/>
                        </a:rPr>
                        <a:t>Ч (60+)</a:t>
                      </a:r>
                      <a:endParaRPr lang="ru-RU" sz="1400" dirty="0">
                        <a:solidFill>
                          <a:schemeClr val="tx1"/>
                        </a:solidFill>
                        <a:effectLst/>
                        <a:latin typeface="+mn-lt"/>
                        <a:ea typeface="Calibri"/>
                        <a:cs typeface="Times New Roman"/>
                      </a:endParaRPr>
                    </a:p>
                  </a:txBody>
                  <a:tcPr marL="68580" marR="68580" marT="0" marB="0" anchor="ctr">
                    <a:lnB w="12700" cap="flat" cmpd="sng" algn="ctr">
                      <a:solidFill>
                        <a:schemeClr val="tx1"/>
                      </a:solidFill>
                      <a:prstDash val="solid"/>
                      <a:round/>
                      <a:headEnd type="none" w="med" len="med"/>
                      <a:tailEnd type="none" w="med" len="med"/>
                    </a:lnB>
                    <a:solidFill>
                      <a:srgbClr val="E87E0A"/>
                    </a:solidFill>
                  </a:tcPr>
                </a:tc>
                <a:tc>
                  <a:txBody>
                    <a:bodyPr/>
                    <a:lstStyle/>
                    <a:p>
                      <a:pPr algn="ctr">
                        <a:lnSpc>
                          <a:spcPct val="115000"/>
                        </a:lnSpc>
                        <a:spcAft>
                          <a:spcPts val="0"/>
                        </a:spcAft>
                      </a:pPr>
                      <a:r>
                        <a:rPr lang="uk-UA" sz="1400" dirty="0">
                          <a:solidFill>
                            <a:schemeClr val="tx1"/>
                          </a:solidFill>
                          <a:effectLst/>
                          <a:latin typeface="+mn-lt"/>
                        </a:rPr>
                        <a:t>Ж (60+)</a:t>
                      </a:r>
                      <a:endParaRPr lang="ru-RU" sz="1400" dirty="0">
                        <a:solidFill>
                          <a:schemeClr val="tx1"/>
                        </a:solidFill>
                        <a:effectLst/>
                        <a:latin typeface="+mn-lt"/>
                        <a:ea typeface="Calibri"/>
                        <a:cs typeface="Times New Roman"/>
                      </a:endParaRPr>
                    </a:p>
                  </a:txBody>
                  <a:tcPr marL="68580" marR="68580" marT="0" marB="0" anchor="ctr">
                    <a:lnB w="12700" cap="flat" cmpd="sng" algn="ctr">
                      <a:solidFill>
                        <a:schemeClr val="tx1"/>
                      </a:solidFill>
                      <a:prstDash val="solid"/>
                      <a:round/>
                      <a:headEnd type="none" w="med" len="med"/>
                      <a:tailEnd type="none" w="med" len="med"/>
                    </a:lnB>
                    <a:solidFill>
                      <a:srgbClr val="E87E0A"/>
                    </a:solidFill>
                  </a:tcPr>
                </a:tc>
                <a:tc>
                  <a:txBody>
                    <a:bodyPr/>
                    <a:lstStyle/>
                    <a:p>
                      <a:pPr algn="ctr">
                        <a:lnSpc>
                          <a:spcPct val="115000"/>
                        </a:lnSpc>
                        <a:spcAft>
                          <a:spcPts val="0"/>
                        </a:spcAft>
                      </a:pPr>
                      <a:r>
                        <a:rPr lang="uk-UA" sz="1400" dirty="0">
                          <a:solidFill>
                            <a:schemeClr val="tx1"/>
                          </a:solidFill>
                          <a:effectLst/>
                          <a:latin typeface="+mn-lt"/>
                        </a:rPr>
                        <a:t>Серед усіх</a:t>
                      </a:r>
                      <a:endParaRPr lang="ru-RU" sz="1400" dirty="0">
                        <a:solidFill>
                          <a:schemeClr val="tx1"/>
                        </a:solidFill>
                        <a:effectLst/>
                        <a:latin typeface="+mn-lt"/>
                        <a:ea typeface="Calibri"/>
                        <a:cs typeface="Times New Roman"/>
                      </a:endParaRPr>
                    </a:p>
                  </a:txBody>
                  <a:tcPr marL="68580" marR="68580" marT="0" marB="0" anchor="ctr">
                    <a:lnB w="12700" cap="flat" cmpd="sng" algn="ctr">
                      <a:solidFill>
                        <a:schemeClr val="tx1"/>
                      </a:solidFill>
                      <a:prstDash val="solid"/>
                      <a:round/>
                      <a:headEnd type="none" w="med" len="med"/>
                      <a:tailEnd type="none" w="med" len="med"/>
                    </a:lnB>
                    <a:solidFill>
                      <a:srgbClr val="E87E0A"/>
                    </a:solidFill>
                  </a:tcPr>
                </a:tc>
              </a:tr>
              <a:tr h="540234">
                <a:tc>
                  <a:txBody>
                    <a:bodyPr/>
                    <a:lstStyle/>
                    <a:p>
                      <a:pPr algn="l" fontAlgn="t"/>
                      <a:r>
                        <a:rPr lang="uk-UA" sz="2000" b="0" i="0" u="none" strike="noStrike" noProof="0" dirty="0" smtClean="0">
                          <a:effectLst/>
                          <a:latin typeface="+mn-lt"/>
                        </a:rPr>
                        <a:t>У пошуках роботи, додаткового заробітку</a:t>
                      </a:r>
                      <a:endParaRPr lang="uk-UA" sz="2000" b="0" i="0" u="none" strike="noStrike" noProof="0" dirty="0">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15000"/>
                        </a:lnSpc>
                        <a:spcAft>
                          <a:spcPts val="0"/>
                        </a:spcAft>
                      </a:pPr>
                      <a:r>
                        <a:rPr lang="ru-RU" sz="2000" kern="1200" dirty="0">
                          <a:solidFill>
                            <a:srgbClr val="000000"/>
                          </a:solidFill>
                          <a:effectLst/>
                          <a:latin typeface="+mn-lt"/>
                          <a:ea typeface="Times New Roman"/>
                          <a:cs typeface="Times New Roman"/>
                        </a:rPr>
                        <a:t>14,2</a:t>
                      </a:r>
                      <a:endParaRPr lang="ru-RU" sz="2000" dirty="0">
                        <a:effectLst/>
                        <a:latin typeface="+mn-lt"/>
                        <a:ea typeface="Calibri"/>
                        <a:cs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15000"/>
                        </a:lnSpc>
                        <a:spcAft>
                          <a:spcPts val="0"/>
                        </a:spcAft>
                      </a:pPr>
                      <a:r>
                        <a:rPr lang="ru-RU" sz="2000" kern="1200" dirty="0">
                          <a:solidFill>
                            <a:srgbClr val="000000"/>
                          </a:solidFill>
                          <a:effectLst/>
                          <a:latin typeface="+mn-lt"/>
                          <a:ea typeface="Times New Roman"/>
                          <a:cs typeface="Times New Roman"/>
                        </a:rPr>
                        <a:t>4,0</a:t>
                      </a:r>
                      <a:endParaRPr lang="ru-RU" sz="2000" dirty="0">
                        <a:effectLst/>
                        <a:latin typeface="+mn-lt"/>
                        <a:ea typeface="Calibri"/>
                        <a:cs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15000"/>
                        </a:lnSpc>
                        <a:spcAft>
                          <a:spcPts val="0"/>
                        </a:spcAft>
                      </a:pPr>
                      <a:r>
                        <a:rPr lang="ru-RU" sz="2000" kern="1200" dirty="0">
                          <a:solidFill>
                            <a:srgbClr val="000000"/>
                          </a:solidFill>
                          <a:effectLst/>
                          <a:latin typeface="+mn-lt"/>
                          <a:ea typeface="Times New Roman"/>
                          <a:cs typeface="Times New Roman"/>
                        </a:rPr>
                        <a:t>7,5</a:t>
                      </a:r>
                      <a:endParaRPr lang="ru-RU" sz="2000" dirty="0">
                        <a:effectLst/>
                        <a:latin typeface="+mn-lt"/>
                        <a:ea typeface="Calibri"/>
                        <a:cs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15000"/>
                        </a:lnSpc>
                        <a:spcAft>
                          <a:spcPts val="0"/>
                        </a:spcAft>
                      </a:pPr>
                      <a:r>
                        <a:rPr lang="ru-RU" sz="2000" kern="1200" dirty="0">
                          <a:solidFill>
                            <a:srgbClr val="000000"/>
                          </a:solidFill>
                          <a:effectLst/>
                          <a:latin typeface="+mn-lt"/>
                          <a:ea typeface="Times New Roman"/>
                          <a:cs typeface="Times New Roman"/>
                        </a:rPr>
                        <a:t>3,1</a:t>
                      </a:r>
                      <a:endParaRPr lang="ru-RU" sz="2000" dirty="0">
                        <a:effectLst/>
                        <a:latin typeface="+mn-lt"/>
                        <a:ea typeface="Calibri"/>
                        <a:cs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15000"/>
                        </a:lnSpc>
                        <a:spcAft>
                          <a:spcPts val="0"/>
                        </a:spcAft>
                      </a:pPr>
                      <a:r>
                        <a:rPr lang="ru-RU" sz="2000" b="1" kern="1200" dirty="0">
                          <a:solidFill>
                            <a:srgbClr val="FF0000"/>
                          </a:solidFill>
                          <a:effectLst/>
                          <a:latin typeface="+mn-lt"/>
                          <a:ea typeface="Times New Roman"/>
                          <a:cs typeface="Times New Roman"/>
                        </a:rPr>
                        <a:t>10,5</a:t>
                      </a:r>
                      <a:endParaRPr lang="ru-RU" sz="2000" b="1" dirty="0">
                        <a:solidFill>
                          <a:srgbClr val="FF0000"/>
                        </a:solidFill>
                        <a:effectLst/>
                        <a:latin typeface="+mn-lt"/>
                        <a:ea typeface="Calibri"/>
                        <a:cs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68412">
                <a:tc>
                  <a:txBody>
                    <a:bodyPr/>
                    <a:lstStyle/>
                    <a:p>
                      <a:pPr algn="l" fontAlgn="t"/>
                      <a:r>
                        <a:rPr lang="uk-UA" sz="2000" b="0" i="0" u="none" strike="noStrike" noProof="0" dirty="0" smtClean="0">
                          <a:effectLst/>
                          <a:latin typeface="+mn-lt"/>
                        </a:rPr>
                        <a:t>При вирішенні житлових проблем (пошук/оренда житла)</a:t>
                      </a:r>
                      <a:endParaRPr lang="uk-UA" sz="2000" b="0" i="0" u="none" strike="noStrike" noProof="0" dirty="0">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ctr" latinLnBrk="0" hangingPunct="1">
                        <a:lnSpc>
                          <a:spcPct val="115000"/>
                        </a:lnSpc>
                        <a:spcAft>
                          <a:spcPts val="0"/>
                        </a:spcAft>
                      </a:pPr>
                      <a:r>
                        <a:rPr lang="ru-RU" sz="2000" kern="1200" dirty="0">
                          <a:solidFill>
                            <a:srgbClr val="000000"/>
                          </a:solidFill>
                          <a:effectLst/>
                          <a:latin typeface="+mn-lt"/>
                          <a:ea typeface="Times New Roman"/>
                          <a:cs typeface="Times New Roman"/>
                        </a:rPr>
                        <a:t>8,1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ctr" latinLnBrk="0" hangingPunct="1">
                        <a:lnSpc>
                          <a:spcPct val="115000"/>
                        </a:lnSpc>
                        <a:spcAft>
                          <a:spcPts val="0"/>
                        </a:spcAft>
                      </a:pPr>
                      <a:r>
                        <a:rPr lang="ru-RU" sz="2000" kern="1200" dirty="0">
                          <a:solidFill>
                            <a:srgbClr val="000000"/>
                          </a:solidFill>
                          <a:effectLst/>
                          <a:latin typeface="+mn-lt"/>
                          <a:ea typeface="Times New Roman"/>
                          <a:cs typeface="Times New Roman"/>
                        </a:rPr>
                        <a:t>6,9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ctr" latinLnBrk="0" hangingPunct="1">
                        <a:lnSpc>
                          <a:spcPct val="115000"/>
                        </a:lnSpc>
                        <a:spcAft>
                          <a:spcPts val="0"/>
                        </a:spcAft>
                      </a:pPr>
                      <a:r>
                        <a:rPr lang="ru-RU" sz="2000" kern="1200" dirty="0">
                          <a:solidFill>
                            <a:srgbClr val="000000"/>
                          </a:solidFill>
                          <a:effectLst/>
                          <a:latin typeface="+mn-lt"/>
                          <a:ea typeface="Times New Roman"/>
                          <a:cs typeface="Times New Roman"/>
                        </a:rPr>
                        <a:t>3,0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ctr" latinLnBrk="0" hangingPunct="1">
                        <a:lnSpc>
                          <a:spcPct val="115000"/>
                        </a:lnSpc>
                        <a:spcAft>
                          <a:spcPts val="0"/>
                        </a:spcAft>
                      </a:pPr>
                      <a:r>
                        <a:rPr lang="ru-RU" sz="2000" kern="1200" dirty="0">
                          <a:solidFill>
                            <a:srgbClr val="000000"/>
                          </a:solidFill>
                          <a:effectLst/>
                          <a:latin typeface="+mn-lt"/>
                          <a:ea typeface="Times New Roman"/>
                          <a:cs typeface="Times New Roman"/>
                        </a:rPr>
                        <a:t>4,3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ctr" latinLnBrk="0" hangingPunct="1">
                        <a:lnSpc>
                          <a:spcPct val="115000"/>
                        </a:lnSpc>
                        <a:spcAft>
                          <a:spcPts val="0"/>
                        </a:spcAft>
                      </a:pPr>
                      <a:r>
                        <a:rPr lang="ru-RU" sz="2000" b="1" kern="1200" dirty="0">
                          <a:solidFill>
                            <a:srgbClr val="FF0000"/>
                          </a:solidFill>
                          <a:effectLst/>
                          <a:latin typeface="+mn-lt"/>
                          <a:ea typeface="Times New Roman"/>
                          <a:cs typeface="Times New Roman"/>
                        </a:rPr>
                        <a:t>6,7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68333">
                <a:tc>
                  <a:txBody>
                    <a:bodyPr/>
                    <a:lstStyle/>
                    <a:p>
                      <a:pPr algn="l" fontAlgn="t"/>
                      <a:r>
                        <a:rPr lang="uk-UA" sz="2000" b="0" i="0" u="none" strike="noStrike" noProof="0" dirty="0" smtClean="0">
                          <a:effectLst/>
                          <a:latin typeface="+mn-lt"/>
                        </a:rPr>
                        <a:t>При домовленості про оплату праці Вам пропонували оплату значно нижче</a:t>
                      </a:r>
                      <a:endParaRPr lang="uk-UA" sz="2000" b="0" i="0" u="none" strike="noStrike" noProof="0" dirty="0">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15000"/>
                        </a:lnSpc>
                        <a:spcAft>
                          <a:spcPts val="0"/>
                        </a:spcAft>
                      </a:pPr>
                      <a:r>
                        <a:rPr lang="ru-RU" sz="2000" kern="1200" dirty="0">
                          <a:solidFill>
                            <a:srgbClr val="000000"/>
                          </a:solidFill>
                          <a:effectLst/>
                          <a:latin typeface="+mn-lt"/>
                          <a:ea typeface="Times New Roman"/>
                          <a:cs typeface="Times New Roman"/>
                        </a:rPr>
                        <a:t>9,4</a:t>
                      </a:r>
                      <a:endParaRPr lang="ru-RU" sz="2000" dirty="0">
                        <a:effectLst/>
                        <a:latin typeface="+mn-lt"/>
                        <a:ea typeface="Calibri"/>
                        <a:cs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15000"/>
                        </a:lnSpc>
                        <a:spcAft>
                          <a:spcPts val="0"/>
                        </a:spcAft>
                      </a:pPr>
                      <a:r>
                        <a:rPr lang="ru-RU" sz="2000" kern="1200" dirty="0">
                          <a:solidFill>
                            <a:srgbClr val="000000"/>
                          </a:solidFill>
                          <a:effectLst/>
                          <a:latin typeface="+mn-lt"/>
                          <a:ea typeface="Times New Roman"/>
                          <a:cs typeface="Times New Roman"/>
                        </a:rPr>
                        <a:t>3,0</a:t>
                      </a:r>
                      <a:endParaRPr lang="ru-RU" sz="2000" dirty="0">
                        <a:effectLst/>
                        <a:latin typeface="+mn-lt"/>
                        <a:ea typeface="Calibri"/>
                        <a:cs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15000"/>
                        </a:lnSpc>
                        <a:spcAft>
                          <a:spcPts val="0"/>
                        </a:spcAft>
                      </a:pPr>
                      <a:r>
                        <a:rPr lang="ru-RU" sz="2000" kern="1200" dirty="0">
                          <a:solidFill>
                            <a:srgbClr val="000000"/>
                          </a:solidFill>
                          <a:effectLst/>
                          <a:latin typeface="+mn-lt"/>
                          <a:ea typeface="Times New Roman"/>
                          <a:cs typeface="Times New Roman"/>
                        </a:rPr>
                        <a:t>1,5</a:t>
                      </a:r>
                      <a:endParaRPr lang="ru-RU" sz="2000" dirty="0">
                        <a:effectLst/>
                        <a:latin typeface="+mn-lt"/>
                        <a:ea typeface="Calibri"/>
                        <a:cs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15000"/>
                        </a:lnSpc>
                        <a:spcAft>
                          <a:spcPts val="0"/>
                        </a:spcAft>
                      </a:pPr>
                      <a:r>
                        <a:rPr lang="ru-RU" sz="2000" kern="1200" dirty="0">
                          <a:solidFill>
                            <a:srgbClr val="000000"/>
                          </a:solidFill>
                          <a:effectLst/>
                          <a:latin typeface="+mn-lt"/>
                          <a:ea typeface="Times New Roman"/>
                          <a:cs typeface="Times New Roman"/>
                        </a:rPr>
                        <a:t>1,9</a:t>
                      </a:r>
                      <a:endParaRPr lang="ru-RU" sz="2000" dirty="0">
                        <a:effectLst/>
                        <a:latin typeface="+mn-lt"/>
                        <a:ea typeface="Calibri"/>
                        <a:cs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15000"/>
                        </a:lnSpc>
                        <a:spcAft>
                          <a:spcPts val="0"/>
                        </a:spcAft>
                      </a:pPr>
                      <a:r>
                        <a:rPr lang="ru-RU" sz="2000" b="1" kern="1200" dirty="0">
                          <a:solidFill>
                            <a:srgbClr val="FF0000"/>
                          </a:solidFill>
                          <a:effectLst/>
                          <a:latin typeface="+mn-lt"/>
                          <a:ea typeface="Times New Roman"/>
                          <a:cs typeface="Times New Roman"/>
                        </a:rPr>
                        <a:t>6,5</a:t>
                      </a:r>
                      <a:endParaRPr lang="ru-RU" sz="2000" b="1" dirty="0">
                        <a:solidFill>
                          <a:srgbClr val="FF0000"/>
                        </a:solidFill>
                        <a:effectLst/>
                        <a:latin typeface="+mn-lt"/>
                        <a:ea typeface="Calibri"/>
                        <a:cs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68412">
                <a:tc>
                  <a:txBody>
                    <a:bodyPr/>
                    <a:lstStyle/>
                    <a:p>
                      <a:pPr algn="l" fontAlgn="t"/>
                      <a:r>
                        <a:rPr lang="uk-UA" sz="2000" b="0" i="0" u="none" strike="noStrike" noProof="0" dirty="0" smtClean="0">
                          <a:effectLst/>
                          <a:latin typeface="+mn-lt"/>
                        </a:rPr>
                        <a:t>При оформленні соціальних виплат, субсидій і т.д.</a:t>
                      </a:r>
                      <a:endParaRPr lang="uk-UA" sz="2000" b="0" i="0" u="none" strike="noStrike" noProof="0" dirty="0">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15000"/>
                        </a:lnSpc>
                        <a:spcAft>
                          <a:spcPts val="0"/>
                        </a:spcAft>
                      </a:pPr>
                      <a:r>
                        <a:rPr lang="ru-RU" sz="2000" kern="1200" dirty="0">
                          <a:solidFill>
                            <a:srgbClr val="000000"/>
                          </a:solidFill>
                          <a:effectLst/>
                          <a:latin typeface="+mn-lt"/>
                          <a:ea typeface="Times New Roman"/>
                          <a:cs typeface="Times New Roman"/>
                        </a:rPr>
                        <a:t>3,3</a:t>
                      </a:r>
                      <a:endParaRPr lang="ru-RU" sz="2000" dirty="0">
                        <a:effectLst/>
                        <a:latin typeface="+mn-lt"/>
                        <a:ea typeface="Calibri"/>
                        <a:cs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15000"/>
                        </a:lnSpc>
                        <a:spcAft>
                          <a:spcPts val="0"/>
                        </a:spcAft>
                      </a:pPr>
                      <a:r>
                        <a:rPr lang="ru-RU" sz="2000" kern="1200" dirty="0">
                          <a:solidFill>
                            <a:srgbClr val="000000"/>
                          </a:solidFill>
                          <a:effectLst/>
                          <a:latin typeface="+mn-lt"/>
                          <a:ea typeface="Times New Roman"/>
                          <a:cs typeface="Times New Roman"/>
                        </a:rPr>
                        <a:t>1,0</a:t>
                      </a:r>
                      <a:endParaRPr lang="ru-RU" sz="2000" dirty="0">
                        <a:effectLst/>
                        <a:latin typeface="+mn-lt"/>
                        <a:ea typeface="Calibri"/>
                        <a:cs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15000"/>
                        </a:lnSpc>
                        <a:spcAft>
                          <a:spcPts val="0"/>
                        </a:spcAft>
                      </a:pPr>
                      <a:r>
                        <a:rPr lang="ru-RU" sz="2000" kern="1200" dirty="0">
                          <a:solidFill>
                            <a:srgbClr val="000000"/>
                          </a:solidFill>
                          <a:effectLst/>
                          <a:latin typeface="+mn-lt"/>
                          <a:ea typeface="Times New Roman"/>
                          <a:cs typeface="Times New Roman"/>
                        </a:rPr>
                        <a:t>2,3</a:t>
                      </a:r>
                      <a:endParaRPr lang="ru-RU" sz="2000" dirty="0">
                        <a:effectLst/>
                        <a:latin typeface="+mn-lt"/>
                        <a:ea typeface="Calibri"/>
                        <a:cs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15000"/>
                        </a:lnSpc>
                        <a:spcAft>
                          <a:spcPts val="0"/>
                        </a:spcAft>
                      </a:pPr>
                      <a:r>
                        <a:rPr lang="ru-RU" sz="2000" kern="1200">
                          <a:solidFill>
                            <a:srgbClr val="000000"/>
                          </a:solidFill>
                          <a:effectLst/>
                          <a:latin typeface="+mn-lt"/>
                          <a:ea typeface="Times New Roman"/>
                          <a:cs typeface="Times New Roman"/>
                        </a:rPr>
                        <a:t>1,9</a:t>
                      </a:r>
                      <a:endParaRPr lang="ru-RU" sz="2000">
                        <a:effectLst/>
                        <a:latin typeface="+mn-lt"/>
                        <a:ea typeface="Calibri"/>
                        <a:cs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15000"/>
                        </a:lnSpc>
                        <a:spcAft>
                          <a:spcPts val="0"/>
                        </a:spcAft>
                      </a:pPr>
                      <a:r>
                        <a:rPr lang="ru-RU" sz="2000" b="1" kern="1200" dirty="0">
                          <a:solidFill>
                            <a:srgbClr val="000000"/>
                          </a:solidFill>
                          <a:effectLst/>
                          <a:latin typeface="+mn-lt"/>
                          <a:ea typeface="Times New Roman"/>
                          <a:cs typeface="Times New Roman"/>
                        </a:rPr>
                        <a:t>2,7</a:t>
                      </a:r>
                      <a:endParaRPr lang="ru-RU" sz="2000" b="1" dirty="0">
                        <a:effectLst/>
                        <a:latin typeface="+mn-lt"/>
                        <a:ea typeface="Calibri"/>
                        <a:cs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00316">
                <a:tc>
                  <a:txBody>
                    <a:bodyPr/>
                    <a:lstStyle/>
                    <a:p>
                      <a:pPr algn="l" fontAlgn="t"/>
                      <a:r>
                        <a:rPr lang="uk-UA" sz="2000" b="0" i="0" u="none" strike="noStrike" noProof="0" dirty="0" smtClean="0">
                          <a:effectLst/>
                          <a:latin typeface="+mn-lt"/>
                        </a:rPr>
                        <a:t>При отриманні пенсії</a:t>
                      </a:r>
                      <a:endParaRPr lang="uk-UA" sz="2000" b="0" i="0" u="none" strike="noStrike" noProof="0" dirty="0">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15000"/>
                        </a:lnSpc>
                        <a:spcAft>
                          <a:spcPts val="0"/>
                        </a:spcAft>
                      </a:pPr>
                      <a:r>
                        <a:rPr lang="ru-RU" sz="2000" kern="1200" dirty="0">
                          <a:solidFill>
                            <a:srgbClr val="000000"/>
                          </a:solidFill>
                          <a:effectLst/>
                          <a:latin typeface="+mn-lt"/>
                          <a:ea typeface="Times New Roman"/>
                          <a:cs typeface="Times New Roman"/>
                        </a:rPr>
                        <a:t>0,8</a:t>
                      </a:r>
                      <a:endParaRPr lang="ru-RU" sz="2000" dirty="0">
                        <a:effectLst/>
                        <a:latin typeface="+mn-lt"/>
                        <a:ea typeface="Calibri"/>
                        <a:cs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15000"/>
                        </a:lnSpc>
                        <a:spcAft>
                          <a:spcPts val="0"/>
                        </a:spcAft>
                      </a:pPr>
                      <a:r>
                        <a:rPr lang="ru-RU" sz="2000" kern="1200" dirty="0" smtClean="0">
                          <a:solidFill>
                            <a:srgbClr val="000000"/>
                          </a:solidFill>
                          <a:effectLst/>
                          <a:latin typeface="+mn-lt"/>
                          <a:ea typeface="Times New Roman"/>
                          <a:cs typeface="Times New Roman"/>
                        </a:rPr>
                        <a:t>0,0 </a:t>
                      </a:r>
                      <a:endParaRPr lang="ru-RU" sz="2000" dirty="0">
                        <a:effectLst/>
                        <a:latin typeface="+mn-lt"/>
                        <a:ea typeface="Calibri"/>
                        <a:cs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15000"/>
                        </a:lnSpc>
                        <a:spcAft>
                          <a:spcPts val="0"/>
                        </a:spcAft>
                      </a:pPr>
                      <a:r>
                        <a:rPr lang="ru-RU" sz="2000" kern="1200" dirty="0">
                          <a:solidFill>
                            <a:srgbClr val="000000"/>
                          </a:solidFill>
                          <a:effectLst/>
                          <a:latin typeface="+mn-lt"/>
                          <a:ea typeface="Times New Roman"/>
                          <a:cs typeface="Times New Roman"/>
                        </a:rPr>
                        <a:t>3,0</a:t>
                      </a:r>
                      <a:endParaRPr lang="ru-RU" sz="2000" dirty="0">
                        <a:effectLst/>
                        <a:latin typeface="+mn-lt"/>
                        <a:ea typeface="Calibri"/>
                        <a:cs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15000"/>
                        </a:lnSpc>
                        <a:spcAft>
                          <a:spcPts val="0"/>
                        </a:spcAft>
                      </a:pPr>
                      <a:r>
                        <a:rPr lang="ru-RU" sz="2000" kern="1200">
                          <a:solidFill>
                            <a:srgbClr val="000000"/>
                          </a:solidFill>
                          <a:effectLst/>
                          <a:latin typeface="+mn-lt"/>
                          <a:ea typeface="Times New Roman"/>
                          <a:cs typeface="Times New Roman"/>
                        </a:rPr>
                        <a:t>1,9</a:t>
                      </a:r>
                      <a:endParaRPr lang="ru-RU" sz="2000">
                        <a:effectLst/>
                        <a:latin typeface="+mn-lt"/>
                        <a:ea typeface="Calibri"/>
                        <a:cs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15000"/>
                        </a:lnSpc>
                        <a:spcAft>
                          <a:spcPts val="0"/>
                        </a:spcAft>
                      </a:pPr>
                      <a:r>
                        <a:rPr lang="ru-RU" sz="2000" b="1" kern="1200" dirty="0">
                          <a:solidFill>
                            <a:srgbClr val="000000"/>
                          </a:solidFill>
                          <a:effectLst/>
                          <a:latin typeface="+mn-lt"/>
                          <a:ea typeface="Times New Roman"/>
                          <a:cs typeface="Times New Roman"/>
                        </a:rPr>
                        <a:t>1,2</a:t>
                      </a:r>
                      <a:endParaRPr lang="ru-RU" sz="2000" b="1" dirty="0">
                        <a:effectLst/>
                        <a:latin typeface="+mn-lt"/>
                        <a:ea typeface="Calibri"/>
                        <a:cs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00316">
                <a:tc>
                  <a:txBody>
                    <a:bodyPr/>
                    <a:lstStyle/>
                    <a:p>
                      <a:pPr algn="l" fontAlgn="t"/>
                      <a:r>
                        <a:rPr lang="uk-UA" sz="2000" b="0" i="0" u="none" strike="noStrike" noProof="0" dirty="0" smtClean="0">
                          <a:effectLst/>
                          <a:latin typeface="+mn-lt"/>
                        </a:rPr>
                        <a:t>При отриманні медичних послуг</a:t>
                      </a:r>
                      <a:endParaRPr lang="uk-UA" sz="2000" b="0" i="0" u="none" strike="noStrike" noProof="0" dirty="0">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15000"/>
                        </a:lnSpc>
                        <a:spcAft>
                          <a:spcPts val="0"/>
                        </a:spcAft>
                      </a:pPr>
                      <a:r>
                        <a:rPr lang="ru-RU" sz="2000" kern="1200" dirty="0">
                          <a:solidFill>
                            <a:srgbClr val="000000"/>
                          </a:solidFill>
                          <a:effectLst/>
                          <a:latin typeface="+mn-lt"/>
                          <a:ea typeface="Times New Roman"/>
                          <a:cs typeface="Times New Roman"/>
                        </a:rPr>
                        <a:t>1,8</a:t>
                      </a:r>
                      <a:endParaRPr lang="ru-RU" sz="2000" dirty="0">
                        <a:effectLst/>
                        <a:latin typeface="+mn-lt"/>
                        <a:ea typeface="Calibri"/>
                        <a:cs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15000"/>
                        </a:lnSpc>
                        <a:spcAft>
                          <a:spcPts val="0"/>
                        </a:spcAft>
                      </a:pPr>
                      <a:r>
                        <a:rPr lang="ru-RU" sz="2000" kern="1200" dirty="0">
                          <a:solidFill>
                            <a:srgbClr val="000000"/>
                          </a:solidFill>
                          <a:effectLst/>
                          <a:latin typeface="+mn-lt"/>
                          <a:ea typeface="Times New Roman"/>
                          <a:cs typeface="Times New Roman"/>
                        </a:rPr>
                        <a:t>1,0</a:t>
                      </a:r>
                      <a:endParaRPr lang="ru-RU" sz="2000" dirty="0">
                        <a:effectLst/>
                        <a:latin typeface="+mn-lt"/>
                        <a:ea typeface="Calibri"/>
                        <a:cs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15000"/>
                        </a:lnSpc>
                        <a:spcAft>
                          <a:spcPts val="0"/>
                        </a:spcAft>
                      </a:pPr>
                      <a:r>
                        <a:rPr lang="ru-RU" sz="2000" kern="1200" dirty="0">
                          <a:solidFill>
                            <a:srgbClr val="000000"/>
                          </a:solidFill>
                          <a:effectLst/>
                          <a:latin typeface="+mn-lt"/>
                          <a:ea typeface="Times New Roman"/>
                          <a:cs typeface="Times New Roman"/>
                        </a:rPr>
                        <a:t>0,8</a:t>
                      </a:r>
                      <a:endParaRPr lang="ru-RU" sz="2000" dirty="0">
                        <a:effectLst/>
                        <a:latin typeface="+mn-lt"/>
                        <a:ea typeface="Calibri"/>
                        <a:cs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15000"/>
                        </a:lnSpc>
                        <a:spcAft>
                          <a:spcPts val="0"/>
                        </a:spcAft>
                      </a:pPr>
                      <a:r>
                        <a:rPr lang="ru-RU" sz="2000" kern="1200" dirty="0">
                          <a:solidFill>
                            <a:srgbClr val="000000"/>
                          </a:solidFill>
                          <a:effectLst/>
                          <a:latin typeface="+mn-lt"/>
                          <a:ea typeface="Times New Roman"/>
                          <a:cs typeface="Times New Roman"/>
                        </a:rPr>
                        <a:t>2,5</a:t>
                      </a:r>
                      <a:endParaRPr lang="ru-RU" sz="2000" dirty="0">
                        <a:effectLst/>
                        <a:latin typeface="+mn-lt"/>
                        <a:ea typeface="Calibri"/>
                        <a:cs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15000"/>
                        </a:lnSpc>
                        <a:spcAft>
                          <a:spcPts val="0"/>
                        </a:spcAft>
                      </a:pPr>
                      <a:r>
                        <a:rPr lang="ru-RU" sz="2000" b="1" kern="1200" dirty="0">
                          <a:solidFill>
                            <a:srgbClr val="000000"/>
                          </a:solidFill>
                          <a:effectLst/>
                          <a:latin typeface="+mn-lt"/>
                          <a:ea typeface="Times New Roman"/>
                          <a:cs typeface="Times New Roman"/>
                        </a:rPr>
                        <a:t>1,7</a:t>
                      </a:r>
                      <a:endParaRPr lang="ru-RU" sz="2000" b="1" dirty="0">
                        <a:effectLst/>
                        <a:latin typeface="+mn-lt"/>
                        <a:ea typeface="Calibri"/>
                        <a:cs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00316">
                <a:tc>
                  <a:txBody>
                    <a:bodyPr/>
                    <a:lstStyle/>
                    <a:p>
                      <a:pPr algn="l" fontAlgn="t"/>
                      <a:r>
                        <a:rPr lang="uk-UA" sz="2000" b="0" i="0" u="none" strike="noStrike" noProof="0" dirty="0" smtClean="0">
                          <a:effectLst/>
                          <a:latin typeface="+mn-lt"/>
                        </a:rPr>
                        <a:t>При отриманні банківських послуг</a:t>
                      </a:r>
                      <a:endParaRPr lang="uk-UA" sz="2000" b="0" i="0" u="none" strike="noStrike" noProof="0" dirty="0">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15000"/>
                        </a:lnSpc>
                        <a:spcAft>
                          <a:spcPts val="0"/>
                        </a:spcAft>
                      </a:pPr>
                      <a:r>
                        <a:rPr lang="ru-RU" sz="2000" kern="1200" dirty="0">
                          <a:solidFill>
                            <a:srgbClr val="000000"/>
                          </a:solidFill>
                          <a:effectLst/>
                          <a:latin typeface="+mn-lt"/>
                          <a:ea typeface="Times New Roman"/>
                          <a:cs typeface="Times New Roman"/>
                        </a:rPr>
                        <a:t>1,3</a:t>
                      </a:r>
                      <a:endParaRPr lang="ru-RU" sz="2000" dirty="0">
                        <a:effectLst/>
                        <a:latin typeface="+mn-lt"/>
                        <a:ea typeface="Calibri"/>
                        <a:cs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15000"/>
                        </a:lnSpc>
                        <a:spcAft>
                          <a:spcPts val="0"/>
                        </a:spcAft>
                      </a:pPr>
                      <a:r>
                        <a:rPr lang="ru-RU" sz="2000" kern="1200" dirty="0" smtClean="0">
                          <a:solidFill>
                            <a:srgbClr val="000000"/>
                          </a:solidFill>
                          <a:effectLst/>
                          <a:latin typeface="+mn-lt"/>
                          <a:ea typeface="Times New Roman"/>
                          <a:cs typeface="Times New Roman"/>
                        </a:rPr>
                        <a:t>0,0 </a:t>
                      </a:r>
                      <a:endParaRPr lang="ru-RU" sz="2000" dirty="0">
                        <a:effectLst/>
                        <a:latin typeface="+mn-lt"/>
                        <a:ea typeface="Calibri"/>
                        <a:cs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15000"/>
                        </a:lnSpc>
                        <a:spcAft>
                          <a:spcPts val="0"/>
                        </a:spcAft>
                      </a:pPr>
                      <a:r>
                        <a:rPr lang="ru-RU" sz="2000" kern="1200" dirty="0">
                          <a:solidFill>
                            <a:srgbClr val="000000"/>
                          </a:solidFill>
                          <a:effectLst/>
                          <a:latin typeface="+mn-lt"/>
                          <a:ea typeface="Times New Roman"/>
                          <a:cs typeface="Times New Roman"/>
                        </a:rPr>
                        <a:t>0,8</a:t>
                      </a:r>
                      <a:endParaRPr lang="ru-RU" sz="2000" dirty="0">
                        <a:effectLst/>
                        <a:latin typeface="+mn-lt"/>
                        <a:ea typeface="Calibri"/>
                        <a:cs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15000"/>
                        </a:lnSpc>
                        <a:spcAft>
                          <a:spcPts val="0"/>
                        </a:spcAft>
                      </a:pPr>
                      <a:r>
                        <a:rPr lang="ru-RU" sz="2000" kern="1200" dirty="0">
                          <a:solidFill>
                            <a:srgbClr val="000000"/>
                          </a:solidFill>
                          <a:effectLst/>
                          <a:latin typeface="+mn-lt"/>
                          <a:ea typeface="Times New Roman"/>
                          <a:cs typeface="Times New Roman"/>
                        </a:rPr>
                        <a:t>1,2</a:t>
                      </a:r>
                      <a:endParaRPr lang="ru-RU" sz="2000" dirty="0">
                        <a:effectLst/>
                        <a:latin typeface="+mn-lt"/>
                        <a:ea typeface="Calibri"/>
                        <a:cs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15000"/>
                        </a:lnSpc>
                        <a:spcAft>
                          <a:spcPts val="0"/>
                        </a:spcAft>
                      </a:pPr>
                      <a:r>
                        <a:rPr lang="ru-RU" sz="2000" b="1" kern="1200" dirty="0">
                          <a:solidFill>
                            <a:srgbClr val="000000"/>
                          </a:solidFill>
                          <a:effectLst/>
                          <a:latin typeface="+mn-lt"/>
                          <a:ea typeface="Times New Roman"/>
                          <a:cs typeface="Times New Roman"/>
                        </a:rPr>
                        <a:t>1,1</a:t>
                      </a:r>
                      <a:endParaRPr lang="ru-RU" sz="2000" b="1" dirty="0">
                        <a:effectLst/>
                        <a:latin typeface="+mn-lt"/>
                        <a:ea typeface="Calibri"/>
                        <a:cs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68412">
                <a:tc>
                  <a:txBody>
                    <a:bodyPr/>
                    <a:lstStyle/>
                    <a:p>
                      <a:pPr algn="l" fontAlgn="t"/>
                      <a:r>
                        <a:rPr lang="uk-UA" sz="2000" b="0" i="0" u="none" strike="noStrike" noProof="0" dirty="0" smtClean="0">
                          <a:effectLst/>
                          <a:latin typeface="+mn-lt"/>
                        </a:rPr>
                        <a:t>При отриманні юридичних послуг чи консультацій</a:t>
                      </a:r>
                      <a:endParaRPr lang="uk-UA" sz="2000" b="0" i="0" u="none" strike="noStrike" noProof="0" dirty="0">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15000"/>
                        </a:lnSpc>
                        <a:spcAft>
                          <a:spcPts val="0"/>
                        </a:spcAft>
                      </a:pPr>
                      <a:r>
                        <a:rPr lang="ru-RU" sz="2000" kern="1200">
                          <a:solidFill>
                            <a:srgbClr val="000000"/>
                          </a:solidFill>
                          <a:effectLst/>
                          <a:latin typeface="+mn-lt"/>
                          <a:ea typeface="Times New Roman"/>
                          <a:cs typeface="Times New Roman"/>
                        </a:rPr>
                        <a:t>0,5</a:t>
                      </a:r>
                      <a:endParaRPr lang="ru-RU" sz="2000">
                        <a:effectLst/>
                        <a:latin typeface="+mn-lt"/>
                        <a:ea typeface="Calibri"/>
                        <a:cs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15000"/>
                        </a:lnSpc>
                        <a:spcAft>
                          <a:spcPts val="0"/>
                        </a:spcAft>
                      </a:pPr>
                      <a:r>
                        <a:rPr lang="ru-RU" sz="2000" kern="1200" dirty="0">
                          <a:solidFill>
                            <a:srgbClr val="000000"/>
                          </a:solidFill>
                          <a:effectLst/>
                          <a:latin typeface="+mn-lt"/>
                          <a:ea typeface="Times New Roman"/>
                          <a:cs typeface="Times New Roman"/>
                        </a:rPr>
                        <a:t> 0,0</a:t>
                      </a:r>
                      <a:endParaRPr lang="ru-RU" sz="2000" dirty="0">
                        <a:effectLst/>
                        <a:latin typeface="+mn-lt"/>
                        <a:ea typeface="Calibri"/>
                        <a:cs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15000"/>
                        </a:lnSpc>
                        <a:spcAft>
                          <a:spcPts val="0"/>
                        </a:spcAft>
                      </a:pPr>
                      <a:r>
                        <a:rPr lang="ru-RU" sz="2000" kern="1200" dirty="0">
                          <a:solidFill>
                            <a:srgbClr val="000000"/>
                          </a:solidFill>
                          <a:effectLst/>
                          <a:latin typeface="+mn-lt"/>
                          <a:ea typeface="Times New Roman"/>
                          <a:cs typeface="Times New Roman"/>
                        </a:rPr>
                        <a:t>0,0</a:t>
                      </a:r>
                      <a:endParaRPr lang="ru-RU" sz="2000" dirty="0">
                        <a:effectLst/>
                        <a:latin typeface="+mn-lt"/>
                        <a:ea typeface="Calibri"/>
                        <a:cs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15000"/>
                        </a:lnSpc>
                        <a:spcAft>
                          <a:spcPts val="0"/>
                        </a:spcAft>
                      </a:pPr>
                      <a:r>
                        <a:rPr lang="ru-RU" sz="2000" kern="1200" dirty="0">
                          <a:solidFill>
                            <a:srgbClr val="000000"/>
                          </a:solidFill>
                          <a:effectLst/>
                          <a:latin typeface="+mn-lt"/>
                          <a:ea typeface="Times New Roman"/>
                          <a:cs typeface="Times New Roman"/>
                        </a:rPr>
                        <a:t>0,0</a:t>
                      </a:r>
                      <a:endParaRPr lang="ru-RU" sz="2000" dirty="0">
                        <a:effectLst/>
                        <a:latin typeface="+mn-lt"/>
                        <a:ea typeface="Calibri"/>
                        <a:cs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15000"/>
                        </a:lnSpc>
                        <a:spcAft>
                          <a:spcPts val="0"/>
                        </a:spcAft>
                      </a:pPr>
                      <a:r>
                        <a:rPr lang="ru-RU" sz="2000" b="1" kern="1200" dirty="0">
                          <a:solidFill>
                            <a:srgbClr val="000000"/>
                          </a:solidFill>
                          <a:effectLst/>
                          <a:latin typeface="+mn-lt"/>
                          <a:ea typeface="Times New Roman"/>
                          <a:cs typeface="Times New Roman"/>
                        </a:rPr>
                        <a:t>0,3</a:t>
                      </a:r>
                      <a:endParaRPr lang="ru-RU" sz="2000" b="1" dirty="0">
                        <a:effectLst/>
                        <a:latin typeface="+mn-lt"/>
                        <a:ea typeface="Calibri"/>
                        <a:cs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441999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Заголовок 9"/>
          <p:cNvSpPr>
            <a:spLocks noGrp="1"/>
          </p:cNvSpPr>
          <p:nvPr>
            <p:ph type="title"/>
          </p:nvPr>
        </p:nvSpPr>
        <p:spPr>
          <a:xfrm>
            <a:off x="273050" y="276226"/>
            <a:ext cx="8870950" cy="692766"/>
          </a:xfrm>
        </p:spPr>
        <p:txBody>
          <a:bodyPr/>
          <a:lstStyle/>
          <a:p>
            <a:r>
              <a:rPr lang="uk-UA" sz="2000" b="1" u="sng" dirty="0" smtClean="0">
                <a:solidFill>
                  <a:schemeClr val="accent6">
                    <a:lumMod val="50000"/>
                  </a:schemeClr>
                </a:solidFill>
                <a:cs typeface="Times New Roman" pitchFamily="18" charset="0"/>
              </a:rPr>
              <a:t>Питома вага респондентів, які стикалися з різними </a:t>
            </a:r>
            <a:br>
              <a:rPr lang="uk-UA" sz="2000" b="1" u="sng" dirty="0" smtClean="0">
                <a:solidFill>
                  <a:schemeClr val="accent6">
                    <a:lumMod val="50000"/>
                  </a:schemeClr>
                </a:solidFill>
                <a:cs typeface="Times New Roman" pitchFamily="18" charset="0"/>
              </a:rPr>
            </a:br>
            <a:r>
              <a:rPr lang="uk-UA" sz="2000" b="1" u="sng" dirty="0" smtClean="0">
                <a:solidFill>
                  <a:schemeClr val="accent6">
                    <a:lumMod val="50000"/>
                  </a:schemeClr>
                </a:solidFill>
                <a:cs typeface="Times New Roman" pitchFamily="18" charset="0"/>
              </a:rPr>
              <a:t>видами насильства за останні 12 місяців, %</a:t>
            </a:r>
            <a:endParaRPr lang="ru-RU" sz="2000" b="1" u="sng" dirty="0">
              <a:solidFill>
                <a:schemeClr val="accent6">
                  <a:lumMod val="50000"/>
                </a:schemeClr>
              </a:solidFill>
              <a:cs typeface="Times New Roman" pitchFamily="18" charset="0"/>
            </a:endParaRPr>
          </a:p>
        </p:txBody>
      </p:sp>
      <p:sp>
        <p:nvSpPr>
          <p:cNvPr id="7" name="Номер слайда 6"/>
          <p:cNvSpPr>
            <a:spLocks noGrp="1"/>
          </p:cNvSpPr>
          <p:nvPr>
            <p:ph type="sldNum" sz="quarter" idx="10"/>
          </p:nvPr>
        </p:nvSpPr>
        <p:spPr/>
        <p:txBody>
          <a:bodyPr/>
          <a:lstStyle/>
          <a:p>
            <a:pPr>
              <a:defRPr/>
            </a:pPr>
            <a:fld id="{FB5711F8-BF9E-44ED-83C7-8EDA1826ACAE}" type="slidenum">
              <a:rPr lang="ru-RU" smtClean="0"/>
              <a:pPr>
                <a:defRPr/>
              </a:pPr>
              <a:t>7</a:t>
            </a:fld>
            <a:endParaRPr lang="ru-RU" dirty="0"/>
          </a:p>
        </p:txBody>
      </p:sp>
      <p:graphicFrame>
        <p:nvGraphicFramePr>
          <p:cNvPr id="3" name="Таблица 2"/>
          <p:cNvGraphicFramePr>
            <a:graphicFrameLocks noGrp="1"/>
          </p:cNvGraphicFramePr>
          <p:nvPr>
            <p:extLst>
              <p:ext uri="{D42A27DB-BD31-4B8C-83A1-F6EECF244321}">
                <p14:modId xmlns:p14="http://schemas.microsoft.com/office/powerpoint/2010/main" val="1571144395"/>
              </p:ext>
            </p:extLst>
          </p:nvPr>
        </p:nvGraphicFramePr>
        <p:xfrm>
          <a:off x="232015" y="1288055"/>
          <a:ext cx="8734564" cy="3703728"/>
        </p:xfrm>
        <a:graphic>
          <a:graphicData uri="http://schemas.openxmlformats.org/drawingml/2006/table">
            <a:tbl>
              <a:tblPr firstRow="1" firstCol="1" bandRow="1">
                <a:tableStyleId>{5C22544A-7EE6-4342-B048-85BDC9FD1C3A}</a:tableStyleId>
              </a:tblPr>
              <a:tblGrid>
                <a:gridCol w="1665024"/>
                <a:gridCol w="532153"/>
                <a:gridCol w="662152"/>
                <a:gridCol w="692968"/>
                <a:gridCol w="707959"/>
                <a:gridCol w="707959"/>
                <a:gridCol w="694635"/>
                <a:gridCol w="708793"/>
                <a:gridCol w="708793"/>
                <a:gridCol w="827064"/>
                <a:gridCol w="827064"/>
              </a:tblGrid>
              <a:tr h="273364">
                <a:tc rowSpan="2">
                  <a:txBody>
                    <a:bodyPr/>
                    <a:lstStyle/>
                    <a:p>
                      <a:pPr algn="ctr">
                        <a:lnSpc>
                          <a:spcPct val="115000"/>
                        </a:lnSpc>
                        <a:spcAft>
                          <a:spcPts val="0"/>
                        </a:spcAft>
                      </a:pPr>
                      <a:r>
                        <a:rPr lang="uk-UA" sz="1600" kern="1200" dirty="0">
                          <a:solidFill>
                            <a:schemeClr val="tx1"/>
                          </a:solidFill>
                          <a:effectLst/>
                        </a:rPr>
                        <a:t>Вид насильства</a:t>
                      </a:r>
                      <a:endParaRPr lang="ru-RU" sz="1600" dirty="0">
                        <a:solidFill>
                          <a:schemeClr val="tx1"/>
                        </a:solidFill>
                        <a:effectLst/>
                        <a:latin typeface="Calibri"/>
                        <a:ea typeface="Calibri"/>
                        <a:cs typeface="Times New Roman"/>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5">
                  <a:txBody>
                    <a:bodyPr/>
                    <a:lstStyle/>
                    <a:p>
                      <a:pPr algn="ctr">
                        <a:lnSpc>
                          <a:spcPct val="115000"/>
                        </a:lnSpc>
                        <a:spcAft>
                          <a:spcPts val="0"/>
                        </a:spcAft>
                      </a:pPr>
                      <a:r>
                        <a:rPr lang="uk-UA" sz="1500" u="sng" kern="1200" dirty="0" smtClean="0">
                          <a:solidFill>
                            <a:schemeClr val="accent6">
                              <a:lumMod val="50000"/>
                            </a:schemeClr>
                          </a:solidFill>
                          <a:effectLst/>
                        </a:rPr>
                        <a:t>… ДО СЕБЕ</a:t>
                      </a:r>
                      <a:r>
                        <a:rPr lang="uk-UA" sz="1500" u="sng" kern="1200" baseline="0" dirty="0" smtClean="0">
                          <a:solidFill>
                            <a:schemeClr val="accent6">
                              <a:lumMod val="50000"/>
                            </a:schemeClr>
                          </a:solidFill>
                          <a:effectLst/>
                        </a:rPr>
                        <a:t> ОСОБИСТО</a:t>
                      </a:r>
                      <a:endParaRPr lang="ru-RU" sz="1500" dirty="0">
                        <a:solidFill>
                          <a:schemeClr val="accent6">
                            <a:lumMod val="50000"/>
                          </a:schemeClr>
                        </a:solidFill>
                        <a:effectLst/>
                        <a:latin typeface="Calibri"/>
                        <a:ea typeface="Calibri"/>
                        <a:cs typeface="Times New Roman"/>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gridSpan="5">
                  <a:txBody>
                    <a:bodyPr/>
                    <a:lstStyle/>
                    <a:p>
                      <a:pPr algn="ctr">
                        <a:lnSpc>
                          <a:spcPct val="115000"/>
                        </a:lnSpc>
                        <a:spcAft>
                          <a:spcPts val="0"/>
                        </a:spcAft>
                      </a:pPr>
                      <a:r>
                        <a:rPr lang="uk-UA" sz="1500" u="sng" kern="1200" dirty="0" smtClean="0">
                          <a:solidFill>
                            <a:schemeClr val="accent6">
                              <a:lumMod val="50000"/>
                            </a:schemeClr>
                          </a:solidFill>
                          <a:effectLst/>
                        </a:rPr>
                        <a:t>…ЩОДО ІНШИХ ЛЮДЕЙ</a:t>
                      </a:r>
                      <a:endParaRPr lang="ru-RU" sz="1500" dirty="0">
                        <a:solidFill>
                          <a:schemeClr val="accent6">
                            <a:lumMod val="50000"/>
                          </a:schemeClr>
                        </a:solidFill>
                        <a:effectLst/>
                        <a:latin typeface="Calibri"/>
                        <a:ea typeface="Calibri"/>
                        <a:cs typeface="Times New Roman"/>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546341">
                <a:tc vMerge="1">
                  <a:txBody>
                    <a:bodyPr/>
                    <a:lstStyle/>
                    <a:p>
                      <a:endParaRPr lang="ru-RU"/>
                    </a:p>
                  </a:txBody>
                  <a:tcPr/>
                </a:tc>
                <a:tc>
                  <a:txBody>
                    <a:bodyPr/>
                    <a:lstStyle/>
                    <a:p>
                      <a:pPr algn="ctr">
                        <a:lnSpc>
                          <a:spcPct val="115000"/>
                        </a:lnSpc>
                        <a:spcAft>
                          <a:spcPts val="0"/>
                        </a:spcAft>
                      </a:pPr>
                      <a:r>
                        <a:rPr lang="uk-UA" sz="1200" b="1" kern="1200" dirty="0">
                          <a:solidFill>
                            <a:schemeClr val="tx1"/>
                          </a:solidFill>
                          <a:effectLst/>
                        </a:rPr>
                        <a:t>Ж-ГД</a:t>
                      </a:r>
                      <a:endParaRPr lang="ru-RU" sz="1100" b="1" dirty="0">
                        <a:solidFill>
                          <a:schemeClr val="tx1"/>
                        </a:solidFill>
                        <a:effectLst/>
                        <a:latin typeface="Calibri"/>
                        <a:ea typeface="Calibri"/>
                        <a:cs typeface="Times New Roman"/>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uk-UA" sz="1200" b="1" kern="1200" dirty="0">
                          <a:solidFill>
                            <a:schemeClr val="tx1"/>
                          </a:solidFill>
                          <a:effectLst/>
                        </a:rPr>
                        <a:t>Ж-В</a:t>
                      </a:r>
                      <a:endParaRPr lang="ru-RU" sz="1100" b="1" dirty="0">
                        <a:solidFill>
                          <a:schemeClr val="tx1"/>
                        </a:solidFill>
                        <a:effectLst/>
                        <a:latin typeface="Calibri"/>
                        <a:ea typeface="Calibri"/>
                        <a:cs typeface="Times New Roman"/>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uk-UA" sz="1200" b="1" kern="1200" dirty="0">
                          <a:solidFill>
                            <a:schemeClr val="tx1"/>
                          </a:solidFill>
                          <a:effectLst/>
                        </a:rPr>
                        <a:t>Ч (60+)</a:t>
                      </a:r>
                      <a:endParaRPr lang="ru-RU" sz="1100" b="1" dirty="0">
                        <a:solidFill>
                          <a:schemeClr val="tx1"/>
                        </a:solidFill>
                        <a:effectLst/>
                        <a:latin typeface="Calibri"/>
                        <a:ea typeface="Calibri"/>
                        <a:cs typeface="Times New Roman"/>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uk-UA" sz="1200" b="1" kern="1200" dirty="0">
                          <a:solidFill>
                            <a:schemeClr val="tx1"/>
                          </a:solidFill>
                          <a:effectLst/>
                        </a:rPr>
                        <a:t>Ж (60+)</a:t>
                      </a:r>
                      <a:endParaRPr lang="ru-RU" sz="1100" b="1" dirty="0">
                        <a:solidFill>
                          <a:schemeClr val="tx1"/>
                        </a:solidFill>
                        <a:effectLst/>
                        <a:latin typeface="Calibri"/>
                        <a:ea typeface="Calibri"/>
                        <a:cs typeface="Times New Roman"/>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uk-UA" sz="1200" b="1" kern="1200" dirty="0">
                          <a:solidFill>
                            <a:schemeClr val="tx1"/>
                          </a:solidFill>
                          <a:effectLst/>
                        </a:rPr>
                        <a:t>Серед усіх</a:t>
                      </a:r>
                      <a:endParaRPr lang="ru-RU" sz="1100" b="1" dirty="0">
                        <a:solidFill>
                          <a:schemeClr val="tx1"/>
                        </a:solidFill>
                        <a:effectLst/>
                        <a:latin typeface="Calibri"/>
                        <a:ea typeface="Calibri"/>
                        <a:cs typeface="Times New Roman"/>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uk-UA" sz="1200" b="1" kern="1200" dirty="0">
                          <a:solidFill>
                            <a:schemeClr val="tx1"/>
                          </a:solidFill>
                          <a:effectLst/>
                        </a:rPr>
                        <a:t>Ж-ГД</a:t>
                      </a:r>
                      <a:endParaRPr lang="ru-RU" sz="1100" b="1" dirty="0">
                        <a:solidFill>
                          <a:schemeClr val="tx1"/>
                        </a:solidFill>
                        <a:effectLst/>
                        <a:latin typeface="Calibri"/>
                        <a:ea typeface="Calibri"/>
                        <a:cs typeface="Times New Roman"/>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uk-UA" sz="1200" b="1" kern="1200" dirty="0">
                          <a:solidFill>
                            <a:schemeClr val="tx1"/>
                          </a:solidFill>
                          <a:effectLst/>
                        </a:rPr>
                        <a:t>Ж-В</a:t>
                      </a:r>
                      <a:endParaRPr lang="ru-RU" sz="1100" b="1" dirty="0">
                        <a:solidFill>
                          <a:schemeClr val="tx1"/>
                        </a:solidFill>
                        <a:effectLst/>
                        <a:latin typeface="Calibri"/>
                        <a:ea typeface="Calibri"/>
                        <a:cs typeface="Times New Roman"/>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uk-UA" sz="1200" b="1" kern="1200" dirty="0">
                          <a:solidFill>
                            <a:schemeClr val="tx1"/>
                          </a:solidFill>
                          <a:effectLst/>
                        </a:rPr>
                        <a:t>Ч (60+)</a:t>
                      </a:r>
                      <a:endParaRPr lang="ru-RU" sz="1100" b="1" dirty="0">
                        <a:solidFill>
                          <a:schemeClr val="tx1"/>
                        </a:solidFill>
                        <a:effectLst/>
                        <a:latin typeface="Calibri"/>
                        <a:ea typeface="Calibri"/>
                        <a:cs typeface="Times New Roman"/>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73025" algn="ctr">
                        <a:lnSpc>
                          <a:spcPct val="115000"/>
                        </a:lnSpc>
                        <a:spcAft>
                          <a:spcPts val="0"/>
                        </a:spcAft>
                      </a:pPr>
                      <a:r>
                        <a:rPr lang="uk-UA" sz="1200" b="1" kern="1200" dirty="0">
                          <a:solidFill>
                            <a:schemeClr val="tx1"/>
                          </a:solidFill>
                          <a:effectLst/>
                        </a:rPr>
                        <a:t>Ж (60+)</a:t>
                      </a:r>
                      <a:endParaRPr lang="ru-RU" sz="1100" b="1" dirty="0">
                        <a:solidFill>
                          <a:schemeClr val="tx1"/>
                        </a:solidFill>
                        <a:effectLst/>
                        <a:latin typeface="Calibri"/>
                        <a:ea typeface="Calibri"/>
                        <a:cs typeface="Times New Roman"/>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uk-UA" sz="1200" b="1" kern="1200" dirty="0">
                          <a:solidFill>
                            <a:schemeClr val="tx1"/>
                          </a:solidFill>
                          <a:effectLst/>
                        </a:rPr>
                        <a:t>Серед усіх</a:t>
                      </a:r>
                      <a:endParaRPr lang="ru-RU" sz="1100" b="1" dirty="0">
                        <a:solidFill>
                          <a:schemeClr val="tx1"/>
                        </a:solidFill>
                        <a:effectLst/>
                        <a:latin typeface="Calibri"/>
                        <a:ea typeface="Calibri"/>
                        <a:cs typeface="Times New Roman"/>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56542">
                <a:tc>
                  <a:txBody>
                    <a:bodyPr/>
                    <a:lstStyle/>
                    <a:p>
                      <a:pPr>
                        <a:lnSpc>
                          <a:spcPct val="115000"/>
                        </a:lnSpc>
                        <a:spcAft>
                          <a:spcPts val="0"/>
                        </a:spcAft>
                      </a:pPr>
                      <a:r>
                        <a:rPr lang="uk-UA" sz="1800" kern="1200" dirty="0">
                          <a:solidFill>
                            <a:schemeClr val="tx1"/>
                          </a:solidFill>
                          <a:effectLst/>
                        </a:rPr>
                        <a:t>Психологічне </a:t>
                      </a:r>
                      <a:endParaRPr lang="ru-RU" sz="1800" dirty="0">
                        <a:solidFill>
                          <a:schemeClr val="tx1"/>
                        </a:solidFill>
                        <a:effectLst/>
                        <a:latin typeface="Calibri"/>
                        <a:ea typeface="Calibri"/>
                        <a:cs typeface="Times New Roman"/>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uk-UA" sz="1800" kern="1200" dirty="0">
                          <a:effectLst/>
                        </a:rPr>
                        <a:t>18</a:t>
                      </a:r>
                      <a:endParaRPr lang="ru-RU" sz="1800" dirty="0">
                        <a:effectLst/>
                        <a:latin typeface="Calibri"/>
                        <a:ea typeface="Calibri"/>
                        <a:cs typeface="Times New Roman"/>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lnSpc>
                          <a:spcPct val="115000"/>
                        </a:lnSpc>
                        <a:spcAft>
                          <a:spcPts val="0"/>
                        </a:spcAft>
                      </a:pPr>
                      <a:r>
                        <a:rPr lang="uk-UA" sz="1800" kern="1200" dirty="0">
                          <a:effectLst/>
                        </a:rPr>
                        <a:t>18</a:t>
                      </a:r>
                      <a:endParaRPr lang="ru-RU" sz="1800" dirty="0">
                        <a:effectLst/>
                        <a:latin typeface="Calibri"/>
                        <a:ea typeface="Calibri"/>
                        <a:cs typeface="Times New Roman"/>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lnSpc>
                          <a:spcPct val="115000"/>
                        </a:lnSpc>
                        <a:spcAft>
                          <a:spcPts val="0"/>
                        </a:spcAft>
                      </a:pPr>
                      <a:r>
                        <a:rPr lang="uk-UA" sz="1800" kern="1200" dirty="0">
                          <a:effectLst/>
                        </a:rPr>
                        <a:t>17</a:t>
                      </a:r>
                      <a:endParaRPr lang="ru-RU" sz="1800" dirty="0">
                        <a:effectLst/>
                        <a:latin typeface="Calibri"/>
                        <a:ea typeface="Calibri"/>
                        <a:cs typeface="Times New Roman"/>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lnSpc>
                          <a:spcPct val="115000"/>
                        </a:lnSpc>
                        <a:spcAft>
                          <a:spcPts val="0"/>
                        </a:spcAft>
                      </a:pPr>
                      <a:r>
                        <a:rPr lang="uk-UA" sz="1800" kern="1200" dirty="0">
                          <a:effectLst/>
                        </a:rPr>
                        <a:t>14</a:t>
                      </a:r>
                      <a:endParaRPr lang="ru-RU" sz="1800" dirty="0">
                        <a:effectLst/>
                        <a:latin typeface="Calibri"/>
                        <a:ea typeface="Calibri"/>
                        <a:cs typeface="Times New Roman"/>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lnSpc>
                          <a:spcPct val="115000"/>
                        </a:lnSpc>
                        <a:spcAft>
                          <a:spcPts val="0"/>
                        </a:spcAft>
                      </a:pPr>
                      <a:r>
                        <a:rPr lang="uk-UA" sz="1800" b="1" kern="1200" dirty="0">
                          <a:effectLst/>
                        </a:rPr>
                        <a:t>17</a:t>
                      </a:r>
                      <a:endParaRPr lang="ru-RU" sz="1800" b="1" dirty="0">
                        <a:effectLst/>
                        <a:latin typeface="Calibri"/>
                        <a:ea typeface="Calibri"/>
                        <a:cs typeface="Times New Roman"/>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lnSpc>
                          <a:spcPct val="115000"/>
                        </a:lnSpc>
                        <a:spcAft>
                          <a:spcPts val="0"/>
                        </a:spcAft>
                      </a:pPr>
                      <a:r>
                        <a:rPr lang="uk-UA" sz="1800" kern="1200" dirty="0">
                          <a:effectLst/>
                        </a:rPr>
                        <a:t>28</a:t>
                      </a:r>
                      <a:endParaRPr lang="ru-RU" sz="1800" dirty="0">
                        <a:effectLst/>
                        <a:latin typeface="Calibri"/>
                        <a:ea typeface="Calibri"/>
                        <a:cs typeface="Times New Roman"/>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lnSpc>
                          <a:spcPct val="115000"/>
                        </a:lnSpc>
                        <a:spcAft>
                          <a:spcPts val="0"/>
                        </a:spcAft>
                      </a:pPr>
                      <a:r>
                        <a:rPr lang="uk-UA" sz="1800" kern="1200" dirty="0">
                          <a:effectLst/>
                        </a:rPr>
                        <a:t>28</a:t>
                      </a:r>
                      <a:endParaRPr lang="ru-RU" sz="1800" dirty="0">
                        <a:effectLst/>
                        <a:latin typeface="Calibri"/>
                        <a:ea typeface="Calibri"/>
                        <a:cs typeface="Times New Roman"/>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lnSpc>
                          <a:spcPct val="115000"/>
                        </a:lnSpc>
                        <a:spcAft>
                          <a:spcPts val="0"/>
                        </a:spcAft>
                      </a:pPr>
                      <a:r>
                        <a:rPr lang="uk-UA" sz="1800" kern="1200" dirty="0">
                          <a:effectLst/>
                        </a:rPr>
                        <a:t>24</a:t>
                      </a:r>
                      <a:endParaRPr lang="ru-RU" sz="1800" dirty="0">
                        <a:effectLst/>
                        <a:latin typeface="Calibri"/>
                        <a:ea typeface="Calibri"/>
                        <a:cs typeface="Times New Roman"/>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lnSpc>
                          <a:spcPct val="115000"/>
                        </a:lnSpc>
                        <a:spcAft>
                          <a:spcPts val="0"/>
                        </a:spcAft>
                      </a:pPr>
                      <a:r>
                        <a:rPr lang="uk-UA" sz="1800" kern="1200" dirty="0">
                          <a:effectLst/>
                        </a:rPr>
                        <a:t>20</a:t>
                      </a:r>
                      <a:endParaRPr lang="ru-RU" sz="1800" dirty="0">
                        <a:effectLst/>
                        <a:latin typeface="Calibri"/>
                        <a:ea typeface="Calibri"/>
                        <a:cs typeface="Times New Roman"/>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lnSpc>
                          <a:spcPct val="115000"/>
                        </a:lnSpc>
                        <a:spcAft>
                          <a:spcPts val="0"/>
                        </a:spcAft>
                      </a:pPr>
                      <a:r>
                        <a:rPr lang="uk-UA" sz="1800" b="1" kern="1200" dirty="0">
                          <a:effectLst/>
                        </a:rPr>
                        <a:t>26</a:t>
                      </a:r>
                      <a:endParaRPr lang="ru-RU" sz="1800" b="1" dirty="0">
                        <a:effectLst/>
                        <a:latin typeface="Calibri"/>
                        <a:ea typeface="Calibri"/>
                        <a:cs typeface="Times New Roman"/>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r>
              <a:tr h="544627">
                <a:tc>
                  <a:txBody>
                    <a:bodyPr/>
                    <a:lstStyle/>
                    <a:p>
                      <a:pPr>
                        <a:lnSpc>
                          <a:spcPct val="115000"/>
                        </a:lnSpc>
                        <a:spcAft>
                          <a:spcPts val="0"/>
                        </a:spcAft>
                      </a:pPr>
                      <a:r>
                        <a:rPr lang="uk-UA" sz="1800" kern="1200" dirty="0">
                          <a:solidFill>
                            <a:schemeClr val="tx1"/>
                          </a:solidFill>
                          <a:effectLst/>
                        </a:rPr>
                        <a:t>Фізичне </a:t>
                      </a:r>
                      <a:endParaRPr lang="ru-RU" sz="1800" dirty="0">
                        <a:solidFill>
                          <a:schemeClr val="tx1"/>
                        </a:solidFill>
                        <a:effectLst/>
                        <a:latin typeface="Calibri"/>
                        <a:ea typeface="Calibri"/>
                        <a:cs typeface="Times New Roman"/>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uk-UA" sz="1800" kern="1200" dirty="0">
                          <a:effectLst/>
                        </a:rPr>
                        <a:t>17</a:t>
                      </a:r>
                      <a:endParaRPr lang="ru-RU" sz="1800" dirty="0">
                        <a:effectLst/>
                        <a:latin typeface="Calibri"/>
                        <a:ea typeface="Calibri"/>
                        <a:cs typeface="Times New Roman"/>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lnSpc>
                          <a:spcPct val="115000"/>
                        </a:lnSpc>
                        <a:spcAft>
                          <a:spcPts val="0"/>
                        </a:spcAft>
                      </a:pPr>
                      <a:r>
                        <a:rPr lang="uk-UA" sz="1800" kern="1200" dirty="0">
                          <a:effectLst/>
                        </a:rPr>
                        <a:t>13</a:t>
                      </a:r>
                      <a:endParaRPr lang="ru-RU" sz="1800" dirty="0">
                        <a:effectLst/>
                        <a:latin typeface="Calibri"/>
                        <a:ea typeface="Calibri"/>
                        <a:cs typeface="Times New Roman"/>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lnSpc>
                          <a:spcPct val="115000"/>
                        </a:lnSpc>
                        <a:spcAft>
                          <a:spcPts val="0"/>
                        </a:spcAft>
                      </a:pPr>
                      <a:r>
                        <a:rPr lang="uk-UA" sz="1800" kern="1200" dirty="0">
                          <a:effectLst/>
                        </a:rPr>
                        <a:t>20</a:t>
                      </a:r>
                      <a:endParaRPr lang="ru-RU" sz="1800" dirty="0">
                        <a:effectLst/>
                        <a:latin typeface="Calibri"/>
                        <a:ea typeface="Calibri"/>
                        <a:cs typeface="Times New Roman"/>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lnSpc>
                          <a:spcPct val="115000"/>
                        </a:lnSpc>
                        <a:spcAft>
                          <a:spcPts val="0"/>
                        </a:spcAft>
                      </a:pPr>
                      <a:r>
                        <a:rPr lang="uk-UA" sz="1800" kern="1200" dirty="0">
                          <a:effectLst/>
                        </a:rPr>
                        <a:t>11</a:t>
                      </a:r>
                      <a:endParaRPr lang="ru-RU" sz="1800" dirty="0">
                        <a:effectLst/>
                        <a:latin typeface="Calibri"/>
                        <a:ea typeface="Calibri"/>
                        <a:cs typeface="Times New Roman"/>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lnSpc>
                          <a:spcPct val="115000"/>
                        </a:lnSpc>
                        <a:spcAft>
                          <a:spcPts val="0"/>
                        </a:spcAft>
                      </a:pPr>
                      <a:r>
                        <a:rPr lang="uk-UA" sz="1800" b="1" kern="1200" dirty="0">
                          <a:effectLst/>
                        </a:rPr>
                        <a:t>16</a:t>
                      </a:r>
                      <a:endParaRPr lang="ru-RU" sz="1800" b="1" dirty="0">
                        <a:effectLst/>
                        <a:latin typeface="Calibri"/>
                        <a:ea typeface="Calibri"/>
                        <a:cs typeface="Times New Roman"/>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lnSpc>
                          <a:spcPct val="115000"/>
                        </a:lnSpc>
                        <a:spcAft>
                          <a:spcPts val="0"/>
                        </a:spcAft>
                      </a:pPr>
                      <a:r>
                        <a:rPr lang="uk-UA" sz="1800" kern="1200" dirty="0">
                          <a:effectLst/>
                        </a:rPr>
                        <a:t>24</a:t>
                      </a:r>
                      <a:endParaRPr lang="ru-RU" sz="1800" dirty="0">
                        <a:effectLst/>
                        <a:latin typeface="Calibri"/>
                        <a:ea typeface="Calibri"/>
                        <a:cs typeface="Times New Roman"/>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lnSpc>
                          <a:spcPct val="115000"/>
                        </a:lnSpc>
                        <a:spcAft>
                          <a:spcPts val="0"/>
                        </a:spcAft>
                      </a:pPr>
                      <a:r>
                        <a:rPr lang="uk-UA" sz="1800" kern="1200" dirty="0">
                          <a:effectLst/>
                        </a:rPr>
                        <a:t>19</a:t>
                      </a:r>
                      <a:endParaRPr lang="ru-RU" sz="1800" dirty="0">
                        <a:effectLst/>
                        <a:latin typeface="Calibri"/>
                        <a:ea typeface="Calibri"/>
                        <a:cs typeface="Times New Roman"/>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lnSpc>
                          <a:spcPct val="115000"/>
                        </a:lnSpc>
                        <a:spcAft>
                          <a:spcPts val="0"/>
                        </a:spcAft>
                      </a:pPr>
                      <a:r>
                        <a:rPr lang="uk-UA" sz="1800" kern="1200" dirty="0">
                          <a:effectLst/>
                        </a:rPr>
                        <a:t>25</a:t>
                      </a:r>
                      <a:endParaRPr lang="ru-RU" sz="1800" dirty="0">
                        <a:effectLst/>
                        <a:latin typeface="Calibri"/>
                        <a:ea typeface="Calibri"/>
                        <a:cs typeface="Times New Roman"/>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lnSpc>
                          <a:spcPct val="115000"/>
                        </a:lnSpc>
                        <a:spcAft>
                          <a:spcPts val="0"/>
                        </a:spcAft>
                      </a:pPr>
                      <a:r>
                        <a:rPr lang="uk-UA" sz="1800" kern="1200" dirty="0">
                          <a:effectLst/>
                        </a:rPr>
                        <a:t>17</a:t>
                      </a:r>
                      <a:endParaRPr lang="ru-RU" sz="1800" dirty="0">
                        <a:effectLst/>
                        <a:latin typeface="Calibri"/>
                        <a:ea typeface="Calibri"/>
                        <a:cs typeface="Times New Roman"/>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lnSpc>
                          <a:spcPct val="115000"/>
                        </a:lnSpc>
                        <a:spcAft>
                          <a:spcPts val="0"/>
                        </a:spcAft>
                      </a:pPr>
                      <a:r>
                        <a:rPr lang="uk-UA" sz="1800" b="1" kern="1200" dirty="0">
                          <a:effectLst/>
                        </a:rPr>
                        <a:t>22</a:t>
                      </a:r>
                      <a:endParaRPr lang="ru-RU" sz="1800" b="1" dirty="0">
                        <a:effectLst/>
                        <a:latin typeface="Calibri"/>
                        <a:ea typeface="Calibri"/>
                        <a:cs typeface="Times New Roman"/>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r>
              <a:tr h="496084">
                <a:tc>
                  <a:txBody>
                    <a:bodyPr/>
                    <a:lstStyle/>
                    <a:p>
                      <a:pPr>
                        <a:lnSpc>
                          <a:spcPct val="115000"/>
                        </a:lnSpc>
                        <a:spcAft>
                          <a:spcPts val="0"/>
                        </a:spcAft>
                      </a:pPr>
                      <a:r>
                        <a:rPr lang="uk-UA" sz="1800" kern="1200" dirty="0">
                          <a:solidFill>
                            <a:schemeClr val="tx1"/>
                          </a:solidFill>
                          <a:effectLst/>
                        </a:rPr>
                        <a:t>Економічне </a:t>
                      </a:r>
                      <a:endParaRPr lang="ru-RU" sz="1800" dirty="0">
                        <a:solidFill>
                          <a:schemeClr val="tx1"/>
                        </a:solidFill>
                        <a:effectLst/>
                        <a:latin typeface="Calibri"/>
                        <a:ea typeface="Calibri"/>
                        <a:cs typeface="Times New Roman"/>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uk-UA" sz="1800" kern="1200" dirty="0">
                          <a:effectLst/>
                        </a:rPr>
                        <a:t>18</a:t>
                      </a:r>
                      <a:endParaRPr lang="ru-RU" sz="1800" dirty="0">
                        <a:effectLst/>
                        <a:latin typeface="Calibri"/>
                        <a:ea typeface="Calibri"/>
                        <a:cs typeface="Times New Roman"/>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lnSpc>
                          <a:spcPct val="115000"/>
                        </a:lnSpc>
                        <a:spcAft>
                          <a:spcPts val="0"/>
                        </a:spcAft>
                      </a:pPr>
                      <a:r>
                        <a:rPr lang="uk-UA" sz="1800" kern="1200" dirty="0">
                          <a:effectLst/>
                        </a:rPr>
                        <a:t>9</a:t>
                      </a:r>
                      <a:endParaRPr lang="ru-RU" sz="1800" dirty="0">
                        <a:effectLst/>
                        <a:latin typeface="Calibri"/>
                        <a:ea typeface="Calibri"/>
                        <a:cs typeface="Times New Roman"/>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lnSpc>
                          <a:spcPct val="115000"/>
                        </a:lnSpc>
                        <a:spcAft>
                          <a:spcPts val="0"/>
                        </a:spcAft>
                      </a:pPr>
                      <a:r>
                        <a:rPr lang="uk-UA" sz="1800" kern="1200" dirty="0">
                          <a:effectLst/>
                        </a:rPr>
                        <a:t>12</a:t>
                      </a:r>
                      <a:endParaRPr lang="ru-RU" sz="1800" dirty="0">
                        <a:effectLst/>
                        <a:latin typeface="Calibri"/>
                        <a:ea typeface="Calibri"/>
                        <a:cs typeface="Times New Roman"/>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lnSpc>
                          <a:spcPct val="115000"/>
                        </a:lnSpc>
                        <a:spcAft>
                          <a:spcPts val="0"/>
                        </a:spcAft>
                      </a:pPr>
                      <a:r>
                        <a:rPr lang="uk-UA" sz="1800" kern="1200" dirty="0">
                          <a:effectLst/>
                        </a:rPr>
                        <a:t>12</a:t>
                      </a:r>
                      <a:endParaRPr lang="ru-RU" sz="1800" dirty="0">
                        <a:effectLst/>
                        <a:latin typeface="Calibri"/>
                        <a:ea typeface="Calibri"/>
                        <a:cs typeface="Times New Roman"/>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lnSpc>
                          <a:spcPct val="115000"/>
                        </a:lnSpc>
                        <a:spcAft>
                          <a:spcPts val="0"/>
                        </a:spcAft>
                      </a:pPr>
                      <a:r>
                        <a:rPr lang="uk-UA" sz="1800" b="1" kern="1200" dirty="0">
                          <a:effectLst/>
                        </a:rPr>
                        <a:t>15</a:t>
                      </a:r>
                      <a:endParaRPr lang="ru-RU" sz="1800" b="1" dirty="0">
                        <a:effectLst/>
                        <a:latin typeface="Calibri"/>
                        <a:ea typeface="Calibri"/>
                        <a:cs typeface="Times New Roman"/>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lnSpc>
                          <a:spcPct val="115000"/>
                        </a:lnSpc>
                        <a:spcAft>
                          <a:spcPts val="0"/>
                        </a:spcAft>
                      </a:pPr>
                      <a:r>
                        <a:rPr lang="uk-UA" sz="1800" kern="1200" dirty="0">
                          <a:effectLst/>
                        </a:rPr>
                        <a:t>22</a:t>
                      </a:r>
                      <a:endParaRPr lang="ru-RU" sz="1800" dirty="0">
                        <a:effectLst/>
                        <a:latin typeface="Calibri"/>
                        <a:ea typeface="Calibri"/>
                        <a:cs typeface="Times New Roman"/>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lnSpc>
                          <a:spcPct val="115000"/>
                        </a:lnSpc>
                        <a:spcAft>
                          <a:spcPts val="0"/>
                        </a:spcAft>
                      </a:pPr>
                      <a:r>
                        <a:rPr lang="uk-UA" sz="1800" kern="1200" dirty="0">
                          <a:effectLst/>
                        </a:rPr>
                        <a:t>28</a:t>
                      </a:r>
                      <a:endParaRPr lang="ru-RU" sz="1800" dirty="0">
                        <a:effectLst/>
                        <a:latin typeface="Calibri"/>
                        <a:ea typeface="Calibri"/>
                        <a:cs typeface="Times New Roman"/>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lnSpc>
                          <a:spcPct val="115000"/>
                        </a:lnSpc>
                        <a:spcAft>
                          <a:spcPts val="0"/>
                        </a:spcAft>
                      </a:pPr>
                      <a:r>
                        <a:rPr lang="uk-UA" sz="1800" kern="1200" dirty="0">
                          <a:effectLst/>
                        </a:rPr>
                        <a:t>27</a:t>
                      </a:r>
                      <a:endParaRPr lang="ru-RU" sz="1800" dirty="0">
                        <a:effectLst/>
                        <a:latin typeface="Calibri"/>
                        <a:ea typeface="Calibri"/>
                        <a:cs typeface="Times New Roman"/>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lnSpc>
                          <a:spcPct val="115000"/>
                        </a:lnSpc>
                        <a:spcAft>
                          <a:spcPts val="0"/>
                        </a:spcAft>
                      </a:pPr>
                      <a:r>
                        <a:rPr lang="uk-UA" sz="1800" kern="1200" dirty="0">
                          <a:effectLst/>
                        </a:rPr>
                        <a:t>17</a:t>
                      </a:r>
                      <a:endParaRPr lang="ru-RU" sz="1800" dirty="0">
                        <a:effectLst/>
                        <a:latin typeface="Calibri"/>
                        <a:ea typeface="Calibri"/>
                        <a:cs typeface="Times New Roman"/>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lnSpc>
                          <a:spcPct val="115000"/>
                        </a:lnSpc>
                        <a:spcAft>
                          <a:spcPts val="0"/>
                        </a:spcAft>
                      </a:pPr>
                      <a:r>
                        <a:rPr lang="uk-UA" sz="1800" b="1" kern="1200" dirty="0">
                          <a:effectLst/>
                        </a:rPr>
                        <a:t>22</a:t>
                      </a:r>
                      <a:endParaRPr lang="ru-RU" sz="1800" b="1" dirty="0">
                        <a:effectLst/>
                        <a:latin typeface="Calibri"/>
                        <a:ea typeface="Calibri"/>
                        <a:cs typeface="Times New Roman"/>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r>
              <a:tr h="330841">
                <a:tc>
                  <a:txBody>
                    <a:bodyPr/>
                    <a:lstStyle/>
                    <a:p>
                      <a:pPr>
                        <a:lnSpc>
                          <a:spcPct val="115000"/>
                        </a:lnSpc>
                        <a:spcAft>
                          <a:spcPts val="0"/>
                        </a:spcAft>
                      </a:pPr>
                      <a:r>
                        <a:rPr lang="uk-UA" sz="1800" kern="1200" dirty="0">
                          <a:solidFill>
                            <a:schemeClr val="tx1"/>
                          </a:solidFill>
                          <a:effectLst/>
                        </a:rPr>
                        <a:t>Сексуальне </a:t>
                      </a:r>
                      <a:endParaRPr lang="ru-RU" sz="1800" dirty="0">
                        <a:solidFill>
                          <a:schemeClr val="tx1"/>
                        </a:solidFill>
                        <a:effectLst/>
                        <a:latin typeface="Calibri"/>
                        <a:ea typeface="Calibri"/>
                        <a:cs typeface="Times New Roman"/>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uk-UA" sz="1800" kern="1200" dirty="0">
                          <a:effectLst/>
                        </a:rPr>
                        <a:t>0,2</a:t>
                      </a:r>
                      <a:endParaRPr lang="ru-RU" sz="1800" dirty="0">
                        <a:effectLst/>
                        <a:latin typeface="Calibri"/>
                        <a:ea typeface="Calibri"/>
                        <a:cs typeface="Times New Roman"/>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lnSpc>
                          <a:spcPct val="115000"/>
                        </a:lnSpc>
                        <a:spcAft>
                          <a:spcPts val="0"/>
                        </a:spcAft>
                      </a:pPr>
                      <a:r>
                        <a:rPr lang="uk-UA" sz="1800" kern="1200" dirty="0">
                          <a:effectLst/>
                        </a:rPr>
                        <a:t>0</a:t>
                      </a:r>
                      <a:endParaRPr lang="ru-RU" sz="1800" dirty="0">
                        <a:effectLst/>
                        <a:latin typeface="Calibri"/>
                        <a:ea typeface="Calibri"/>
                        <a:cs typeface="Times New Roman"/>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lnSpc>
                          <a:spcPct val="115000"/>
                        </a:lnSpc>
                        <a:spcAft>
                          <a:spcPts val="0"/>
                        </a:spcAft>
                      </a:pPr>
                      <a:r>
                        <a:rPr lang="uk-UA" sz="1800" kern="1200" dirty="0">
                          <a:effectLst/>
                        </a:rPr>
                        <a:t>0</a:t>
                      </a:r>
                      <a:endParaRPr lang="ru-RU" sz="1800" dirty="0">
                        <a:effectLst/>
                        <a:latin typeface="Calibri"/>
                        <a:ea typeface="Calibri"/>
                        <a:cs typeface="Times New Roman"/>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lnSpc>
                          <a:spcPct val="115000"/>
                        </a:lnSpc>
                        <a:spcAft>
                          <a:spcPts val="0"/>
                        </a:spcAft>
                      </a:pPr>
                      <a:r>
                        <a:rPr lang="uk-UA" sz="1800" kern="1200" dirty="0">
                          <a:effectLst/>
                        </a:rPr>
                        <a:t>0</a:t>
                      </a:r>
                      <a:endParaRPr lang="ru-RU" sz="1800" dirty="0">
                        <a:effectLst/>
                        <a:latin typeface="Calibri"/>
                        <a:ea typeface="Calibri"/>
                        <a:cs typeface="Times New Roman"/>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lnSpc>
                          <a:spcPct val="115000"/>
                        </a:lnSpc>
                        <a:spcAft>
                          <a:spcPts val="0"/>
                        </a:spcAft>
                      </a:pPr>
                      <a:r>
                        <a:rPr lang="uk-UA" sz="1800" b="1" kern="1200" dirty="0">
                          <a:effectLst/>
                        </a:rPr>
                        <a:t>0,1</a:t>
                      </a:r>
                      <a:endParaRPr lang="ru-RU" sz="1800" b="1" dirty="0">
                        <a:effectLst/>
                        <a:latin typeface="Calibri"/>
                        <a:ea typeface="Calibri"/>
                        <a:cs typeface="Times New Roman"/>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lnSpc>
                          <a:spcPct val="115000"/>
                        </a:lnSpc>
                        <a:spcAft>
                          <a:spcPts val="0"/>
                        </a:spcAft>
                      </a:pPr>
                      <a:r>
                        <a:rPr lang="uk-UA" sz="1800" kern="1200" dirty="0">
                          <a:effectLst/>
                        </a:rPr>
                        <a:t>1</a:t>
                      </a:r>
                      <a:endParaRPr lang="ru-RU" sz="1800" dirty="0">
                        <a:effectLst/>
                        <a:latin typeface="Calibri"/>
                        <a:ea typeface="Calibri"/>
                        <a:cs typeface="Times New Roman"/>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lnSpc>
                          <a:spcPct val="115000"/>
                        </a:lnSpc>
                        <a:spcAft>
                          <a:spcPts val="0"/>
                        </a:spcAft>
                      </a:pPr>
                      <a:r>
                        <a:rPr lang="uk-UA" sz="1800" kern="1200" dirty="0">
                          <a:effectLst/>
                        </a:rPr>
                        <a:t>2</a:t>
                      </a:r>
                      <a:endParaRPr lang="ru-RU" sz="1800" dirty="0">
                        <a:effectLst/>
                        <a:latin typeface="Calibri"/>
                        <a:ea typeface="Calibri"/>
                        <a:cs typeface="Times New Roman"/>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lnSpc>
                          <a:spcPct val="115000"/>
                        </a:lnSpc>
                        <a:spcAft>
                          <a:spcPts val="0"/>
                        </a:spcAft>
                      </a:pPr>
                      <a:r>
                        <a:rPr lang="uk-UA" sz="1800" kern="1200" dirty="0">
                          <a:effectLst/>
                        </a:rPr>
                        <a:t>0</a:t>
                      </a:r>
                      <a:endParaRPr lang="ru-RU" sz="1800" dirty="0">
                        <a:effectLst/>
                        <a:latin typeface="Calibri"/>
                        <a:ea typeface="Calibri"/>
                        <a:cs typeface="Times New Roman"/>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lnSpc>
                          <a:spcPct val="115000"/>
                        </a:lnSpc>
                        <a:spcAft>
                          <a:spcPts val="0"/>
                        </a:spcAft>
                      </a:pPr>
                      <a:r>
                        <a:rPr lang="uk-UA" sz="1800" kern="1200" dirty="0">
                          <a:effectLst/>
                        </a:rPr>
                        <a:t>0</a:t>
                      </a:r>
                      <a:endParaRPr lang="ru-RU" sz="1800" dirty="0">
                        <a:effectLst/>
                        <a:latin typeface="Calibri"/>
                        <a:ea typeface="Calibri"/>
                        <a:cs typeface="Times New Roman"/>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lnSpc>
                          <a:spcPct val="115000"/>
                        </a:lnSpc>
                        <a:spcAft>
                          <a:spcPts val="0"/>
                        </a:spcAft>
                      </a:pPr>
                      <a:r>
                        <a:rPr lang="uk-UA" sz="1800" b="1" kern="1200" dirty="0">
                          <a:effectLst/>
                        </a:rPr>
                        <a:t>0</a:t>
                      </a:r>
                      <a:endParaRPr lang="ru-RU" sz="1800" b="1" dirty="0">
                        <a:effectLst/>
                        <a:latin typeface="Calibri"/>
                        <a:ea typeface="Calibri"/>
                        <a:cs typeface="Times New Roman"/>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r>
              <a:tr h="543900">
                <a:tc>
                  <a:txBody>
                    <a:bodyPr/>
                    <a:lstStyle/>
                    <a:p>
                      <a:pPr algn="ctr">
                        <a:lnSpc>
                          <a:spcPct val="115000"/>
                        </a:lnSpc>
                        <a:spcAft>
                          <a:spcPts val="0"/>
                        </a:spcAft>
                      </a:pPr>
                      <a:r>
                        <a:rPr lang="uk-UA" sz="1800" kern="1200" dirty="0">
                          <a:solidFill>
                            <a:schemeClr val="accent3">
                              <a:lumMod val="50000"/>
                            </a:schemeClr>
                          </a:solidFill>
                          <a:effectLst/>
                        </a:rPr>
                        <a:t>Стикалися з будь-яким насильством</a:t>
                      </a:r>
                      <a:endParaRPr lang="ru-RU" sz="1800" dirty="0">
                        <a:solidFill>
                          <a:schemeClr val="accent3">
                            <a:lumMod val="50000"/>
                          </a:schemeClr>
                        </a:solidFill>
                        <a:effectLst/>
                        <a:latin typeface="Calibri"/>
                        <a:ea typeface="Calibri"/>
                        <a:cs typeface="Times New Roman"/>
                      </a:endParaRPr>
                    </a:p>
                  </a:txBody>
                  <a:tcPr marL="68580" marR="6858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5">
                  <a:txBody>
                    <a:bodyPr/>
                    <a:lstStyle/>
                    <a:p>
                      <a:pPr algn="ctr">
                        <a:lnSpc>
                          <a:spcPct val="115000"/>
                        </a:lnSpc>
                        <a:spcAft>
                          <a:spcPts val="0"/>
                        </a:spcAft>
                      </a:pPr>
                      <a:r>
                        <a:rPr lang="uk-UA" sz="1800" b="1" kern="1200" dirty="0">
                          <a:solidFill>
                            <a:schemeClr val="bg2">
                              <a:lumMod val="10000"/>
                            </a:schemeClr>
                          </a:solidFill>
                          <a:effectLst/>
                        </a:rPr>
                        <a:t>29,5</a:t>
                      </a:r>
                      <a:endParaRPr lang="ru-RU" sz="1800" b="1" dirty="0">
                        <a:solidFill>
                          <a:schemeClr val="bg2">
                            <a:lumMod val="10000"/>
                          </a:schemeClr>
                        </a:solidFill>
                        <a:effectLst/>
                        <a:latin typeface="Calibri"/>
                        <a:ea typeface="Calibri"/>
                        <a:cs typeface="Times New Roman"/>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gridSpan="5">
                  <a:txBody>
                    <a:bodyPr/>
                    <a:lstStyle/>
                    <a:p>
                      <a:pPr algn="ctr">
                        <a:lnSpc>
                          <a:spcPct val="115000"/>
                        </a:lnSpc>
                        <a:spcAft>
                          <a:spcPts val="0"/>
                        </a:spcAft>
                      </a:pPr>
                      <a:r>
                        <a:rPr lang="uk-UA" sz="1800" b="1" kern="1200" dirty="0">
                          <a:solidFill>
                            <a:schemeClr val="bg2">
                              <a:lumMod val="10000"/>
                            </a:schemeClr>
                          </a:solidFill>
                          <a:effectLst/>
                        </a:rPr>
                        <a:t>39,8</a:t>
                      </a:r>
                      <a:endParaRPr lang="ru-RU" sz="1800" b="1" dirty="0">
                        <a:solidFill>
                          <a:schemeClr val="bg2">
                            <a:lumMod val="10000"/>
                          </a:schemeClr>
                        </a:solidFill>
                        <a:effectLst/>
                        <a:latin typeface="Calibri"/>
                        <a:ea typeface="Calibri"/>
                        <a:cs typeface="Times New Roman"/>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bl>
          </a:graphicData>
        </a:graphic>
      </p:graphicFrame>
      <p:sp>
        <p:nvSpPr>
          <p:cNvPr id="4" name="Прямоугольник 3"/>
          <p:cNvSpPr/>
          <p:nvPr/>
        </p:nvSpPr>
        <p:spPr>
          <a:xfrm>
            <a:off x="702860" y="5594950"/>
            <a:ext cx="8086298" cy="830997"/>
          </a:xfrm>
          <a:prstGeom prst="rect">
            <a:avLst/>
          </a:prstGeom>
          <a:ln>
            <a:solidFill>
              <a:schemeClr val="accent1"/>
            </a:solidFill>
          </a:ln>
        </p:spPr>
        <p:txBody>
          <a:bodyPr wrap="square">
            <a:spAutoFit/>
          </a:bodyPr>
          <a:lstStyle/>
          <a:p>
            <a:pPr marL="1350963" indent="177800">
              <a:buFont typeface="Arial" panose="020B0604020202020204" pitchFamily="34" charset="0"/>
              <a:buChar char="•"/>
            </a:pPr>
            <a:r>
              <a:rPr lang="uk-UA" sz="1600" dirty="0">
                <a:solidFill>
                  <a:schemeClr val="accent3">
                    <a:lumMod val="50000"/>
                  </a:schemeClr>
                </a:solidFill>
              </a:rPr>
              <a:t>Економічне та </a:t>
            </a:r>
            <a:r>
              <a:rPr lang="uk-UA" sz="1600" dirty="0" smtClean="0">
                <a:solidFill>
                  <a:schemeClr val="accent3">
                    <a:lumMod val="50000"/>
                  </a:schemeClr>
                </a:solidFill>
              </a:rPr>
              <a:t>фізичне </a:t>
            </a:r>
            <a:r>
              <a:rPr lang="uk-UA" sz="1600" dirty="0">
                <a:solidFill>
                  <a:schemeClr val="accent3">
                    <a:lumMod val="50000"/>
                  </a:schemeClr>
                </a:solidFill>
              </a:rPr>
              <a:t>насильство </a:t>
            </a:r>
            <a:r>
              <a:rPr lang="uk-UA" sz="1600" dirty="0" smtClean="0">
                <a:solidFill>
                  <a:schemeClr val="accent3">
                    <a:lumMod val="50000"/>
                  </a:schemeClr>
                </a:solidFill>
              </a:rPr>
              <a:t> </a:t>
            </a:r>
            <a:r>
              <a:rPr lang="uk-UA" sz="1600" dirty="0" smtClean="0">
                <a:solidFill>
                  <a:srgbClr val="FF0000"/>
                </a:solidFill>
              </a:rPr>
              <a:t>(8,4%)</a:t>
            </a:r>
            <a:endParaRPr lang="uk-UA" sz="1600" dirty="0">
              <a:solidFill>
                <a:srgbClr val="FF0000"/>
              </a:solidFill>
            </a:endParaRPr>
          </a:p>
          <a:p>
            <a:pPr marL="1350963" indent="177800">
              <a:buFont typeface="Arial" panose="020B0604020202020204" pitchFamily="34" charset="0"/>
              <a:buChar char="•"/>
            </a:pPr>
            <a:r>
              <a:rPr lang="uk-UA" sz="1600" dirty="0">
                <a:solidFill>
                  <a:schemeClr val="accent3">
                    <a:lumMod val="50000"/>
                  </a:schemeClr>
                </a:solidFill>
              </a:rPr>
              <a:t>Психологічне та </a:t>
            </a:r>
            <a:r>
              <a:rPr lang="uk-UA" sz="1600" dirty="0" smtClean="0">
                <a:solidFill>
                  <a:schemeClr val="accent3">
                    <a:lumMod val="50000"/>
                  </a:schemeClr>
                </a:solidFill>
              </a:rPr>
              <a:t>фізичне </a:t>
            </a:r>
            <a:r>
              <a:rPr lang="uk-UA" sz="1600" dirty="0">
                <a:solidFill>
                  <a:schemeClr val="accent3">
                    <a:lumMod val="50000"/>
                  </a:schemeClr>
                </a:solidFill>
              </a:rPr>
              <a:t>насильство </a:t>
            </a:r>
            <a:r>
              <a:rPr lang="uk-UA" sz="1600" dirty="0" smtClean="0">
                <a:solidFill>
                  <a:srgbClr val="FF0000"/>
                </a:solidFill>
              </a:rPr>
              <a:t>(8,6%)</a:t>
            </a:r>
            <a:endParaRPr lang="uk-UA" sz="1600" dirty="0">
              <a:solidFill>
                <a:srgbClr val="FF0000"/>
              </a:solidFill>
            </a:endParaRPr>
          </a:p>
          <a:p>
            <a:pPr marL="1350963" indent="177800">
              <a:buFont typeface="Arial" panose="020B0604020202020204" pitchFamily="34" charset="0"/>
              <a:buChar char="•"/>
            </a:pPr>
            <a:r>
              <a:rPr lang="uk-UA" sz="1600" dirty="0">
                <a:solidFill>
                  <a:schemeClr val="accent3">
                    <a:lumMod val="50000"/>
                  </a:schemeClr>
                </a:solidFill>
              </a:rPr>
              <a:t>Економічне та </a:t>
            </a:r>
            <a:r>
              <a:rPr lang="uk-UA" sz="1600" dirty="0" smtClean="0">
                <a:solidFill>
                  <a:schemeClr val="accent3">
                    <a:lumMod val="50000"/>
                  </a:schemeClr>
                </a:solidFill>
              </a:rPr>
              <a:t>психологічне </a:t>
            </a:r>
            <a:r>
              <a:rPr lang="uk-UA" sz="1600" dirty="0">
                <a:solidFill>
                  <a:schemeClr val="accent3">
                    <a:lumMod val="50000"/>
                  </a:schemeClr>
                </a:solidFill>
              </a:rPr>
              <a:t>насильство </a:t>
            </a:r>
            <a:r>
              <a:rPr lang="uk-UA" sz="1600" dirty="0" smtClean="0">
                <a:solidFill>
                  <a:srgbClr val="FF0000"/>
                </a:solidFill>
              </a:rPr>
              <a:t>(7,2%)</a:t>
            </a:r>
            <a:endParaRPr lang="ru-RU" sz="1600" dirty="0">
              <a:solidFill>
                <a:srgbClr val="FF000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a:solidFill>
                  <a:schemeClr val="accent3">
                    <a:lumMod val="50000"/>
                  </a:schemeClr>
                </a:solidFill>
                <a:cs typeface="Times New Roman" pitchFamily="18" charset="0"/>
              </a:rPr>
              <a:t>Розподіл відповідей </a:t>
            </a:r>
            <a:r>
              <a:rPr lang="uk-UA" b="1" dirty="0" smtClean="0">
                <a:solidFill>
                  <a:schemeClr val="accent3">
                    <a:lumMod val="50000"/>
                  </a:schemeClr>
                </a:solidFill>
                <a:cs typeface="Times New Roman" pitchFamily="18" charset="0"/>
              </a:rPr>
              <a:t>респондентів: </a:t>
            </a:r>
            <a:r>
              <a:rPr lang="uk-UA" b="1" dirty="0">
                <a:solidFill>
                  <a:schemeClr val="accent3">
                    <a:lumMod val="50000"/>
                  </a:schemeClr>
                </a:solidFill>
                <a:cs typeface="Times New Roman" pitchFamily="18" charset="0"/>
              </a:rPr>
              <a:t>«Чи знаєте Ви, куди необхідно звертатись у випадку виникнення різних видів насильства?, %</a:t>
            </a:r>
            <a:br>
              <a:rPr lang="uk-UA" b="1" dirty="0">
                <a:solidFill>
                  <a:schemeClr val="accent3">
                    <a:lumMod val="50000"/>
                  </a:schemeClr>
                </a:solidFill>
                <a:cs typeface="Times New Roman" pitchFamily="18" charset="0"/>
              </a:rPr>
            </a:br>
            <a:endParaRPr lang="ru-RU" dirty="0"/>
          </a:p>
        </p:txBody>
      </p:sp>
      <p:sp>
        <p:nvSpPr>
          <p:cNvPr id="5" name="Номер слайда 4"/>
          <p:cNvSpPr>
            <a:spLocks noGrp="1"/>
          </p:cNvSpPr>
          <p:nvPr>
            <p:ph type="sldNum" sz="quarter" idx="10"/>
          </p:nvPr>
        </p:nvSpPr>
        <p:spPr/>
        <p:txBody>
          <a:bodyPr/>
          <a:lstStyle/>
          <a:p>
            <a:pPr>
              <a:defRPr/>
            </a:pPr>
            <a:fld id="{DECCD882-7AD5-47C5-BED0-74D0A04BFB44}" type="slidenum">
              <a:rPr lang="ru-RU" smtClean="0"/>
              <a:pPr>
                <a:defRPr/>
              </a:pPr>
              <a:t>8</a:t>
            </a:fld>
            <a:endParaRPr lang="ru-RU" dirty="0"/>
          </a:p>
        </p:txBody>
      </p:sp>
      <p:sp>
        <p:nvSpPr>
          <p:cNvPr id="7" name="Прямоугольник 6"/>
          <p:cNvSpPr/>
          <p:nvPr/>
        </p:nvSpPr>
        <p:spPr>
          <a:xfrm>
            <a:off x="503846" y="6335693"/>
            <a:ext cx="4467313" cy="276999"/>
          </a:xfrm>
          <a:prstGeom prst="rect">
            <a:avLst/>
          </a:prstGeom>
        </p:spPr>
        <p:txBody>
          <a:bodyPr wrap="none">
            <a:spAutoFit/>
          </a:bodyPr>
          <a:lstStyle/>
          <a:p>
            <a:r>
              <a:rPr lang="uk-UA" sz="1200" i="1" dirty="0">
                <a:solidFill>
                  <a:schemeClr val="accent3">
                    <a:lumMod val="50000"/>
                  </a:schemeClr>
                </a:solidFill>
                <a:cs typeface="Times New Roman" pitchFamily="18" charset="0"/>
              </a:rPr>
              <a:t>(наведені варіанти які обрали більш ніж 2% опитаних)</a:t>
            </a:r>
            <a:endParaRPr lang="ru-RU" sz="1200" dirty="0"/>
          </a:p>
        </p:txBody>
      </p:sp>
      <p:graphicFrame>
        <p:nvGraphicFramePr>
          <p:cNvPr id="8" name="Объект 7"/>
          <p:cNvGraphicFramePr>
            <a:graphicFrameLocks noGrp="1"/>
          </p:cNvGraphicFramePr>
          <p:nvPr>
            <p:ph sz="half" idx="1"/>
            <p:extLst>
              <p:ext uri="{D42A27DB-BD31-4B8C-83A1-F6EECF244321}">
                <p14:modId xmlns:p14="http://schemas.microsoft.com/office/powerpoint/2010/main" val="2738612251"/>
              </p:ext>
            </p:extLst>
          </p:nvPr>
        </p:nvGraphicFramePr>
        <p:xfrm>
          <a:off x="457199" y="1132764"/>
          <a:ext cx="8372902" cy="499339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7747575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73050" y="276226"/>
            <a:ext cx="8870950" cy="720062"/>
          </a:xfrm>
        </p:spPr>
        <p:txBody>
          <a:bodyPr/>
          <a:lstStyle/>
          <a:p>
            <a:pPr lvl="0"/>
            <a:r>
              <a:rPr lang="uk-UA" b="1" dirty="0" smtClean="0">
                <a:solidFill>
                  <a:schemeClr val="accent3">
                    <a:lumMod val="50000"/>
                  </a:schemeClr>
                </a:solidFill>
                <a:cs typeface="Times New Roman" pitchFamily="18" charset="0"/>
              </a:rPr>
              <a:t>Причини не звернення людей</a:t>
            </a:r>
            <a:r>
              <a:rPr lang="en-US" b="1" dirty="0" smtClean="0">
                <a:solidFill>
                  <a:schemeClr val="accent3">
                    <a:lumMod val="50000"/>
                  </a:schemeClr>
                </a:solidFill>
                <a:cs typeface="Times New Roman" pitchFamily="18" charset="0"/>
              </a:rPr>
              <a:t> </a:t>
            </a:r>
            <a:r>
              <a:rPr lang="uk-UA" b="1" dirty="0" smtClean="0">
                <a:solidFill>
                  <a:schemeClr val="accent3">
                    <a:lumMod val="50000"/>
                  </a:schemeClr>
                </a:solidFill>
                <a:cs typeface="Times New Roman" pitchFamily="18" charset="0"/>
              </a:rPr>
              <a:t>за допомогою у разі виникнення будь-яких насильницьких дій, %</a:t>
            </a:r>
            <a:endParaRPr lang="uk-UA" dirty="0">
              <a:solidFill>
                <a:schemeClr val="accent3">
                  <a:lumMod val="50000"/>
                </a:schemeClr>
              </a:solidFill>
              <a:cs typeface="Times New Roman" pitchFamily="18" charset="0"/>
            </a:endParaRPr>
          </a:p>
        </p:txBody>
      </p:sp>
      <p:graphicFrame>
        <p:nvGraphicFramePr>
          <p:cNvPr id="5" name="Содержимое 4"/>
          <p:cNvGraphicFramePr>
            <a:graphicFrameLocks noGrp="1"/>
          </p:cNvGraphicFramePr>
          <p:nvPr>
            <p:ph idx="1"/>
            <p:extLst>
              <p:ext uri="{D42A27DB-BD31-4B8C-83A1-F6EECF244321}">
                <p14:modId xmlns:p14="http://schemas.microsoft.com/office/powerpoint/2010/main" val="4176002960"/>
              </p:ext>
            </p:extLst>
          </p:nvPr>
        </p:nvGraphicFramePr>
        <p:xfrm>
          <a:off x="191067" y="1037230"/>
          <a:ext cx="8652681" cy="5322626"/>
        </p:xfrm>
        <a:graphic>
          <a:graphicData uri="http://schemas.openxmlformats.org/drawingml/2006/chart">
            <c:chart xmlns:c="http://schemas.openxmlformats.org/drawingml/2006/chart" xmlns:r="http://schemas.openxmlformats.org/officeDocument/2006/relationships" r:id="rId3"/>
          </a:graphicData>
        </a:graphic>
      </p:graphicFrame>
      <p:sp>
        <p:nvSpPr>
          <p:cNvPr id="4" name="Номер слайда 3"/>
          <p:cNvSpPr>
            <a:spLocks noGrp="1"/>
          </p:cNvSpPr>
          <p:nvPr>
            <p:ph type="sldNum" sz="quarter" idx="10"/>
          </p:nvPr>
        </p:nvSpPr>
        <p:spPr/>
        <p:txBody>
          <a:bodyPr/>
          <a:lstStyle/>
          <a:p>
            <a:pPr>
              <a:defRPr/>
            </a:pPr>
            <a:fld id="{2FA3B933-CBD4-454E-87A0-28BD65F1F807}" type="slidenum">
              <a:rPr lang="ru-RU" smtClean="0"/>
              <a:pPr>
                <a:defRPr/>
              </a:pPr>
              <a:t>9</a:t>
            </a:fld>
            <a:endParaRPr lang="ru-RU" dirty="0"/>
          </a:p>
        </p:txBody>
      </p:sp>
    </p:spTree>
    <p:extLst>
      <p:ext uri="{BB962C8B-B14F-4D97-AF65-F5344CB8AC3E}">
        <p14:creationId xmlns:p14="http://schemas.microsoft.com/office/powerpoint/2010/main" val="4051555765"/>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Default Design">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96B8D6"/>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fr-FR" sz="1000" b="1" i="0" u="none" strike="noStrike" cap="none" normalizeH="0" baseline="0" smtClean="0">
            <a:ln>
              <a:noFill/>
            </a:ln>
            <a:solidFill>
              <a:schemeClr val="bg1"/>
            </a:solidFill>
            <a:effectLst/>
            <a:latin typeface="Arial" charset="0"/>
          </a:defRPr>
        </a:defPPr>
      </a:lstStyle>
    </a:spDef>
    <a:lnDef>
      <a:spPr bwMode="auto">
        <a:xfrm>
          <a:off x="0" y="0"/>
          <a:ext cx="1" cy="1"/>
        </a:xfrm>
        <a:custGeom>
          <a:avLst/>
          <a:gdLst/>
          <a:ahLst/>
          <a:cxnLst/>
          <a:rect l="0" t="0" r="0" b="0"/>
          <a:pathLst/>
        </a:custGeom>
        <a:solidFill>
          <a:srgbClr val="96B8D6"/>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fr-FR" sz="1000" b="1" i="0" u="none" strike="noStrike" cap="none" normalizeH="0" baseline="0" smtClean="0">
            <a:ln>
              <a:noFill/>
            </a:ln>
            <a:solidFill>
              <a:schemeClr val="bg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183883"/>
        </a:dk1>
        <a:lt1>
          <a:srgbClr val="FFFFFF"/>
        </a:lt1>
        <a:dk2>
          <a:srgbClr val="000000"/>
        </a:dk2>
        <a:lt2>
          <a:srgbClr val="808080"/>
        </a:lt2>
        <a:accent1>
          <a:srgbClr val="BBE0E3"/>
        </a:accent1>
        <a:accent2>
          <a:srgbClr val="333399"/>
        </a:accent2>
        <a:accent3>
          <a:srgbClr val="FFFFFF"/>
        </a:accent3>
        <a:accent4>
          <a:srgbClr val="132E6F"/>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183883"/>
        </a:dk1>
        <a:lt1>
          <a:srgbClr val="FFFFFF"/>
        </a:lt1>
        <a:dk2>
          <a:srgbClr val="000000"/>
        </a:dk2>
        <a:lt2>
          <a:srgbClr val="808080"/>
        </a:lt2>
        <a:accent1>
          <a:srgbClr val="D4E3F7"/>
        </a:accent1>
        <a:accent2>
          <a:srgbClr val="333399"/>
        </a:accent2>
        <a:accent3>
          <a:srgbClr val="FFFFFF"/>
        </a:accent3>
        <a:accent4>
          <a:srgbClr val="132E6F"/>
        </a:accent4>
        <a:accent5>
          <a:srgbClr val="E6EFFA"/>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5">
        <a:dk1>
          <a:srgbClr val="183883"/>
        </a:dk1>
        <a:lt1>
          <a:srgbClr val="FFFFFF"/>
        </a:lt1>
        <a:dk2>
          <a:srgbClr val="183883"/>
        </a:dk2>
        <a:lt2>
          <a:srgbClr val="808080"/>
        </a:lt2>
        <a:accent1>
          <a:srgbClr val="D4E3F7"/>
        </a:accent1>
        <a:accent2>
          <a:srgbClr val="333399"/>
        </a:accent2>
        <a:accent3>
          <a:srgbClr val="FFFFFF"/>
        </a:accent3>
        <a:accent4>
          <a:srgbClr val="132E6F"/>
        </a:accent4>
        <a:accent5>
          <a:srgbClr val="E6EFFA"/>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6">
        <a:dk1>
          <a:srgbClr val="183883"/>
        </a:dk1>
        <a:lt1>
          <a:srgbClr val="FFFFFF"/>
        </a:lt1>
        <a:dk2>
          <a:srgbClr val="183883"/>
        </a:dk2>
        <a:lt2>
          <a:srgbClr val="808080"/>
        </a:lt2>
        <a:accent1>
          <a:srgbClr val="D4E3F7"/>
        </a:accent1>
        <a:accent2>
          <a:srgbClr val="0067AF"/>
        </a:accent2>
        <a:accent3>
          <a:srgbClr val="FFFFFF"/>
        </a:accent3>
        <a:accent4>
          <a:srgbClr val="132E6F"/>
        </a:accent4>
        <a:accent5>
          <a:srgbClr val="E6EFFA"/>
        </a:accent5>
        <a:accent6>
          <a:srgbClr val="005D9E"/>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9206</TotalTime>
  <Words>1186</Words>
  <Application>Microsoft Office PowerPoint</Application>
  <PresentationFormat>Экран (4:3)</PresentationFormat>
  <Paragraphs>339</Paragraphs>
  <Slides>12</Slides>
  <Notes>11</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Default Design</vt:lpstr>
      <vt:lpstr>Доступ до медичних послуг та психологічний стан  внутрішньо переміщених осіб (результати соціологічного дослідження  «Оцінка потреб внутрішньо переміщених жінок та осіб похилого віку в Україні») </vt:lpstr>
      <vt:lpstr>Оцінка ВПО стану свого здоров’я</vt:lpstr>
      <vt:lpstr>Досвід звернення респондентів та членів їх сімей до медичних закладів, %</vt:lpstr>
      <vt:lpstr>Захворювання, що ускладнюють повсякденне життя ВПО, %</vt:lpstr>
      <vt:lpstr>Перелік найбільш необхідних медичних спеціалістів для регулярних спостережень в найближчі шість місяців, %</vt:lpstr>
      <vt:lpstr>Сфери прояву несправедливого, упередженого ставлення,  у  зв’язку зі статусом переселенця  (% тих, кому доводилося постійно особисто або членам їх родини це відчувати)</vt:lpstr>
      <vt:lpstr>Питома вага респондентів, які стикалися з різними  видами насильства за останні 12 місяців, %</vt:lpstr>
      <vt:lpstr>Розподіл відповідей респондентів: «Чи знаєте Ви, куди необхідно звертатись у випадку виникнення різних видів насильства?, % </vt:lpstr>
      <vt:lpstr>Причини не звернення людей за допомогою у разі виникнення будь-яких насильницьких дій, %</vt:lpstr>
      <vt:lpstr>ВИСНОВКИ</vt:lpstr>
      <vt:lpstr>Рекомендації</vt:lpstr>
      <vt:lpstr>Презентация PowerPoint</vt:lpstr>
    </vt:vector>
  </TitlesOfParts>
  <Company>Presentation Magazine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Corporate 2 Template</dc:title>
  <dc:creator>Presentation Magazine</dc:creator>
  <cp:lastModifiedBy>Директор</cp:lastModifiedBy>
  <cp:revision>1147</cp:revision>
  <cp:lastPrinted>2015-02-27T08:04:36Z</cp:lastPrinted>
  <dcterms:created xsi:type="dcterms:W3CDTF">2005-02-28T14:06:28Z</dcterms:created>
  <dcterms:modified xsi:type="dcterms:W3CDTF">2015-02-27T08:08:28Z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hecked by">
    <vt:lpwstr>Presentation Helper</vt:lpwstr>
  </property>
</Properties>
</file>