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20"/>
  </p:notesMasterIdLst>
  <p:handoutMasterIdLst>
    <p:handoutMasterId r:id="rId21"/>
  </p:handoutMasterIdLst>
  <p:sldIdLst>
    <p:sldId id="256" r:id="rId2"/>
    <p:sldId id="275" r:id="rId3"/>
    <p:sldId id="268" r:id="rId4"/>
    <p:sldId id="262" r:id="rId5"/>
    <p:sldId id="259" r:id="rId6"/>
    <p:sldId id="260" r:id="rId7"/>
    <p:sldId id="261" r:id="rId8"/>
    <p:sldId id="276" r:id="rId9"/>
    <p:sldId id="265" r:id="rId10"/>
    <p:sldId id="277" r:id="rId11"/>
    <p:sldId id="272" r:id="rId12"/>
    <p:sldId id="274" r:id="rId13"/>
    <p:sldId id="257" r:id="rId14"/>
    <p:sldId id="278" r:id="rId15"/>
    <p:sldId id="266" r:id="rId16"/>
    <p:sldId id="269" r:id="rId17"/>
    <p:sldId id="279" r:id="rId18"/>
    <p:sldId id="267" r:id="rId19"/>
  </p:sldIdLst>
  <p:sldSz cx="9144000" cy="6858000" type="screen4x3"/>
  <p:notesSz cx="6669088" cy="9926638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989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aliy\&#1055;&#1077;&#1088;&#1077;&#1076;&#1095;&#1072;&#1089;&#1085;&#1072;\&#1087;&#1077;&#1088;&#1077;&#1076;&#1095;&#1072;&#1089;&#1085;&#1072;&#1059;&#1082;&#1088;&#1072;&#1080;&#1085;&#1072;%20&#1045;&#1057;%202010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G:\&#1074;&#1090;&#1088;&#1072;&#1090;&#1080;%20&#1089;&#1090;&#1088;&#1091;&#1082;&#1090;&#1091;&#1088;&#1072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aliy\&#1055;&#1077;&#1088;&#1077;&#1076;&#1095;&#1072;&#1089;&#1085;&#1072;\&#1055;&#1072;&#1096;&#1072;%20&#1055;&#1043;&#1055;&#1046;%20pyll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8750201867604629E-2"/>
          <c:y val="6.2416996402109168E-2"/>
          <c:w val="0.921249156737453"/>
          <c:h val="0.83701362241802191"/>
        </c:manualLayout>
      </c:layout>
      <c:lineChart>
        <c:grouping val="standard"/>
        <c:varyColors val="0"/>
        <c:ser>
          <c:idx val="0"/>
          <c:order val="0"/>
          <c:tx>
            <c:strRef>
              <c:f>обидві!$F$55</c:f>
              <c:strCache>
                <c:ptCount val="1"/>
                <c:pt idx="0">
                  <c:v>Україна</c:v>
                </c:pt>
              </c:strCache>
            </c:strRef>
          </c:tx>
          <c:spPr>
            <a:ln w="53975">
              <a:solidFill>
                <a:schemeClr val="accent1"/>
              </a:solidFill>
            </a:ln>
          </c:spPr>
          <c:marker>
            <c:symbol val="none"/>
          </c:marker>
          <c:cat>
            <c:numRef>
              <c:f>обидві!$E$56:$E$78</c:f>
              <c:numCache>
                <c:formatCode>General</c:formatCode>
                <c:ptCount val="23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</c:numCache>
            </c:numRef>
          </c:cat>
          <c:val>
            <c:numRef>
              <c:f>обидві!$F$56:$F$78</c:f>
              <c:numCache>
                <c:formatCode>General</c:formatCode>
                <c:ptCount val="23"/>
                <c:pt idx="0">
                  <c:v>481.21</c:v>
                </c:pt>
                <c:pt idx="1">
                  <c:v>518.37</c:v>
                </c:pt>
                <c:pt idx="2">
                  <c:v>549.77</c:v>
                </c:pt>
                <c:pt idx="3">
                  <c:v>577.97</c:v>
                </c:pt>
                <c:pt idx="4">
                  <c:v>613.27</c:v>
                </c:pt>
                <c:pt idx="5">
                  <c:v>671.55</c:v>
                </c:pt>
                <c:pt idx="6">
                  <c:v>656.82</c:v>
                </c:pt>
                <c:pt idx="7">
                  <c:v>624.15</c:v>
                </c:pt>
                <c:pt idx="8">
                  <c:v>577.09</c:v>
                </c:pt>
                <c:pt idx="9">
                  <c:v>601.26</c:v>
                </c:pt>
                <c:pt idx="10">
                  <c:v>621.54</c:v>
                </c:pt>
                <c:pt idx="11">
                  <c:v>615.03</c:v>
                </c:pt>
                <c:pt idx="12">
                  <c:v>631.32000000000005</c:v>
                </c:pt>
                <c:pt idx="13">
                  <c:v>629.59</c:v>
                </c:pt>
                <c:pt idx="14">
                  <c:v>647.79999999999995</c:v>
                </c:pt>
                <c:pt idx="15">
                  <c:v>669.62</c:v>
                </c:pt>
                <c:pt idx="16">
                  <c:v>629.29999999999995</c:v>
                </c:pt>
                <c:pt idx="17">
                  <c:v>630</c:v>
                </c:pt>
                <c:pt idx="18">
                  <c:v>632.79999999999995</c:v>
                </c:pt>
                <c:pt idx="19">
                  <c:v>540.20000000000005</c:v>
                </c:pt>
                <c:pt idx="20">
                  <c:v>500.8</c:v>
                </c:pt>
                <c:pt idx="21">
                  <c:v>477.7</c:v>
                </c:pt>
                <c:pt idx="22">
                  <c:v>475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обидві!$G$55</c:f>
              <c:strCache>
                <c:ptCount val="1"/>
                <c:pt idx="0">
                  <c:v>ЄС</c:v>
                </c:pt>
              </c:strCache>
            </c:strRef>
          </c:tx>
          <c:spPr>
            <a:ln w="53975"/>
          </c:spPr>
          <c:marker>
            <c:symbol val="none"/>
          </c:marker>
          <c:cat>
            <c:numRef>
              <c:f>обидві!$E$56:$E$78</c:f>
              <c:numCache>
                <c:formatCode>General</c:formatCode>
                <c:ptCount val="23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</c:numCache>
            </c:numRef>
          </c:cat>
          <c:val>
            <c:numRef>
              <c:f>обидві!$G$56:$G$78</c:f>
              <c:numCache>
                <c:formatCode>General</c:formatCode>
                <c:ptCount val="23"/>
                <c:pt idx="0">
                  <c:v>306.72000000000003</c:v>
                </c:pt>
                <c:pt idx="1">
                  <c:v>306.36</c:v>
                </c:pt>
                <c:pt idx="2">
                  <c:v>300.93</c:v>
                </c:pt>
                <c:pt idx="3">
                  <c:v>296.88</c:v>
                </c:pt>
                <c:pt idx="4">
                  <c:v>291.95999999999998</c:v>
                </c:pt>
                <c:pt idx="5">
                  <c:v>287.89999999999998</c:v>
                </c:pt>
                <c:pt idx="6">
                  <c:v>279.54000000000002</c:v>
                </c:pt>
                <c:pt idx="7">
                  <c:v>271.19</c:v>
                </c:pt>
                <c:pt idx="8">
                  <c:v>264.58999999999997</c:v>
                </c:pt>
                <c:pt idx="9">
                  <c:v>258.26</c:v>
                </c:pt>
                <c:pt idx="10">
                  <c:v>249.79</c:v>
                </c:pt>
                <c:pt idx="11">
                  <c:v>245.31</c:v>
                </c:pt>
                <c:pt idx="12">
                  <c:v>241.28</c:v>
                </c:pt>
                <c:pt idx="13">
                  <c:v>237.83</c:v>
                </c:pt>
                <c:pt idx="14">
                  <c:v>230.75</c:v>
                </c:pt>
                <c:pt idx="15">
                  <c:v>224.6</c:v>
                </c:pt>
                <c:pt idx="16">
                  <c:v>219.6</c:v>
                </c:pt>
                <c:pt idx="17">
                  <c:v>216.7</c:v>
                </c:pt>
                <c:pt idx="18">
                  <c:v>213.9</c:v>
                </c:pt>
                <c:pt idx="19">
                  <c:v>209.9</c:v>
                </c:pt>
                <c:pt idx="20">
                  <c:v>205.8</c:v>
                </c:pt>
                <c:pt idx="21">
                  <c:v>202</c:v>
                </c:pt>
                <c:pt idx="22">
                  <c:v>198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8253184"/>
        <c:axId val="88254720"/>
      </c:lineChart>
      <c:catAx>
        <c:axId val="88253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88254720"/>
        <c:crosses val="autoZero"/>
        <c:auto val="1"/>
        <c:lblAlgn val="ctr"/>
        <c:lblOffset val="100"/>
        <c:noMultiLvlLbl val="0"/>
      </c:catAx>
      <c:valAx>
        <c:axId val="8825472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8253184"/>
        <c:crosses val="autoZero"/>
        <c:crossBetween val="between"/>
      </c:valAx>
      <c:spPr>
        <a:solidFill>
          <a:schemeClr val="accent3">
            <a:lumMod val="40000"/>
            <a:lumOff val="60000"/>
          </a:schemeClr>
        </a:solidFill>
        <a:ln w="76200"/>
      </c:spPr>
    </c:plotArea>
    <c:legend>
      <c:legendPos val="t"/>
      <c:layout>
        <c:manualLayout>
          <c:xMode val="edge"/>
          <c:yMode val="edge"/>
          <c:x val="0.3452305336832896"/>
          <c:y val="0.41666666666666669"/>
          <c:w val="0.30398337707786527"/>
          <c:h val="0.18093941382327208"/>
        </c:manualLayout>
      </c:layout>
      <c:overlay val="0"/>
      <c:txPr>
        <a:bodyPr/>
        <a:lstStyle/>
        <a:p>
          <a:pPr>
            <a:defRPr sz="1250" b="1" i="0" baseline="0"/>
          </a:pPr>
          <a:endParaRPr lang="uk-UA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lang="ru-RU" noProof="0"/>
            </a:pPr>
            <a:r>
              <a:rPr lang="ru-RU" noProof="0" dirty="0">
                <a:solidFill>
                  <a:schemeClr val="accent4">
                    <a:lumMod val="75000"/>
                  </a:schemeClr>
                </a:solidFill>
              </a:rPr>
              <a:t>женщины</a:t>
            </a:r>
          </a:p>
        </c:rich>
      </c:tx>
      <c:layout/>
      <c:overlay val="0"/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layout>
        <c:manualLayout>
          <c:xMode val="edge"/>
          <c:yMode val="edge"/>
          <c:x val="0.60079587116583011"/>
          <c:y val="0.1562405764438872"/>
          <c:w val="0.37996384240134934"/>
          <c:h val="0.77423385937717681"/>
        </c:manualLayout>
      </c:layout>
      <c:overlay val="0"/>
      <c:txPr>
        <a:bodyPr/>
        <a:lstStyle/>
        <a:p>
          <a:pPr>
            <a:defRPr sz="1200">
              <a:solidFill>
                <a:schemeClr val="bg1"/>
              </a:solidFill>
            </a:defRPr>
          </a:pPr>
          <a:endParaRPr lang="uk-UA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Лист1!$G$150</c:f>
              <c:strCache>
                <c:ptCount val="1"/>
                <c:pt idx="0">
                  <c:v>0-64 роки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 baseline="0"/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Лист1!$H$149:$I$149</c:f>
              <c:numCache>
                <c:formatCode>General</c:formatCode>
                <c:ptCount val="2"/>
                <c:pt idx="0">
                  <c:v>2011</c:v>
                </c:pt>
                <c:pt idx="1">
                  <c:v>2013</c:v>
                </c:pt>
              </c:numCache>
            </c:numRef>
          </c:cat>
          <c:val>
            <c:numRef>
              <c:f>Лист1!$H$150:$I$150</c:f>
              <c:numCache>
                <c:formatCode>General</c:formatCode>
                <c:ptCount val="2"/>
                <c:pt idx="0" formatCode="0">
                  <c:v>2550.8605229999998</c:v>
                </c:pt>
                <c:pt idx="1">
                  <c:v>2908</c:v>
                </c:pt>
              </c:numCache>
            </c:numRef>
          </c:val>
        </c:ser>
        <c:ser>
          <c:idx val="1"/>
          <c:order val="1"/>
          <c:tx>
            <c:strRef>
              <c:f>Лист1!$G$151</c:f>
              <c:strCache>
                <c:ptCount val="1"/>
                <c:pt idx="0">
                  <c:v>15-59 років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 baseline="0"/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Лист1!$H$149:$I$149</c:f>
              <c:numCache>
                <c:formatCode>General</c:formatCode>
                <c:ptCount val="2"/>
                <c:pt idx="0">
                  <c:v>2011</c:v>
                </c:pt>
                <c:pt idx="1">
                  <c:v>2013</c:v>
                </c:pt>
              </c:numCache>
            </c:numRef>
          </c:cat>
          <c:val>
            <c:numRef>
              <c:f>Лист1!$H$151:$I$151</c:f>
              <c:numCache>
                <c:formatCode>General</c:formatCode>
                <c:ptCount val="2"/>
                <c:pt idx="0" formatCode="0">
                  <c:v>2252.6784149999999</c:v>
                </c:pt>
                <c:pt idx="1">
                  <c:v>2562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9254528"/>
        <c:axId val="89522560"/>
      </c:barChart>
      <c:catAx>
        <c:axId val="892545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89522560"/>
        <c:crosses val="autoZero"/>
        <c:auto val="1"/>
        <c:lblAlgn val="ctr"/>
        <c:lblOffset val="100"/>
        <c:noMultiLvlLbl val="0"/>
      </c:catAx>
      <c:valAx>
        <c:axId val="89522560"/>
        <c:scaling>
          <c:orientation val="minMax"/>
        </c:scaling>
        <c:delete val="0"/>
        <c:axPos val="b"/>
        <c:majorGridlines/>
        <c:numFmt formatCode="0" sourceLinked="1"/>
        <c:majorTickMark val="out"/>
        <c:minorTickMark val="none"/>
        <c:tickLblPos val="nextTo"/>
        <c:crossAx val="89254528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400" baseline="0"/>
          </a:pPr>
          <a:endParaRPr lang="uk-UA"/>
        </a:p>
      </c:txPr>
    </c:legend>
    <c:plotVisOnly val="1"/>
    <c:dispBlanksAs val="gap"/>
    <c:showDLblsOverMax val="0"/>
  </c:chart>
  <c:externalData r:id="rId1">
    <c:autoUpdate val="0"/>
  </c:externalData>
</c:chartSpac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0.07547</cdr:x>
      <cdr:y>0.01587</cdr:y>
    </cdr:from>
    <cdr:to>
      <cdr:x>0.9482</cdr:x>
      <cdr:y>0.98413</cdr:y>
    </cdr:to>
    <cdr:pic>
      <cdr:nvPicPr>
        <cdr:cNvPr id="2" name="Picture 6" descr="oeilogo"/>
        <cdr:cNvPicPr>
          <a:picLocks xmlns:a="http://schemas.openxmlformats.org/drawingml/2006/main" noChangeAspect="1" noChangeArrowheads="1"/>
        </cdr:cNvPicPr>
      </cdr:nvPicPr>
      <cdr:blipFill>
        <a:blip xmlns:a="http://schemas.openxmlformats.org/drawingml/2006/main" xmlns:r="http://schemas.openxmlformats.org/officeDocument/2006/relationships" r:embed="rId1">
          <a:extLst>
            <a:ext uri="{28A0092B-C50C-407E-A947-70E740481C1C}">
              <a14:useLocalDpi xmlns:a14="http://schemas.microsoft.com/office/drawing/2010/main" val="0"/>
            </a:ext>
          </a:extLst>
        </a:blip>
        <a:srcRect xmlns:a="http://schemas.openxmlformats.org/drawingml/2006/main"/>
        <a:stretch xmlns:a="http://schemas.openxmlformats.org/drawingml/2006/main">
          <a:fillRect/>
        </a:stretch>
      </cdr:blipFill>
      <cdr:spPr bwMode="auto">
        <a:xfrm xmlns:a="http://schemas.openxmlformats.org/drawingml/2006/main">
          <a:off x="288032" y="72008"/>
          <a:ext cx="3330697" cy="439248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</cdr:pic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9695B2-23F5-45C1-A528-377723B7AD6C}" type="datetimeFigureOut">
              <a:rPr lang="uk-UA" smtClean="0"/>
              <a:pPr/>
              <a:t>27.04.2015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E3A54C-10F2-42AB-98CB-AD508B4EDF3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818726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445E73-6C5F-4D10-9FAA-5FA6EB5BC2EA}" type="datetimeFigureOut">
              <a:rPr lang="uk-UA" smtClean="0"/>
              <a:pPr/>
              <a:t>27.04.2015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14928A-CA7D-452E-A62C-46E66909615A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84275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і, відповідно, економічної ефективності зниження захворюваності та передчасної смертності 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14928A-CA7D-452E-A62C-46E66909615A}" type="slidenum">
              <a:rPr lang="uk-UA" smtClean="0"/>
              <a:pPr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429649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 txBox="1">
            <a:spLocks noGrp="1" noChangeArrowheads="1"/>
          </p:cNvSpPr>
          <p:nvPr/>
        </p:nvSpPr>
        <p:spPr bwMode="auto">
          <a:xfrm>
            <a:off x="3777607" y="9428583"/>
            <a:ext cx="2889938" cy="49633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484C2097-79AE-49B8-98A1-D25712FF5EBE}" type="slidenum">
              <a:rPr lang="ru-RU" sz="1200">
                <a:latin typeface="Arial" charset="0"/>
                <a:cs typeface="+mn-cs"/>
              </a:rPr>
              <a:pPr algn="r">
                <a:defRPr/>
              </a:pPr>
              <a:t>18</a:t>
            </a:fld>
            <a:endParaRPr lang="ru-RU" sz="1200">
              <a:latin typeface="Arial" charset="0"/>
              <a:cs typeface="+mn-cs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uk-UA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Станд</a:t>
            </a:r>
            <a:r>
              <a:rPr lang="ru-RU" dirty="0" smtClean="0"/>
              <a:t>. показатель на 100 тыс.нас. 0-64   Но – максимальные отличия в молодом трудоспособном возрасте 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14928A-CA7D-452E-A62C-46E66909615A}" type="slidenum">
              <a:rPr lang="uk-UA" smtClean="0"/>
              <a:pPr/>
              <a:t>3</a:t>
            </a:fld>
            <a:endParaRPr lang="uk-U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(в </a:t>
            </a:r>
            <a:r>
              <a:rPr lang="ru-RU" dirty="0" err="1" smtClean="0"/>
              <a:t>человеко-годах</a:t>
            </a:r>
            <a:r>
              <a:rPr lang="ru-RU" dirty="0" smtClean="0"/>
              <a:t> (</a:t>
            </a:r>
            <a:r>
              <a:rPr lang="ru-RU" dirty="0" err="1" smtClean="0"/>
              <a:t>абс</a:t>
            </a:r>
            <a:r>
              <a:rPr lang="ru-RU" dirty="0" smtClean="0"/>
              <a:t>.) или на единицу населения, индекс на 100</a:t>
            </a:r>
            <a:r>
              <a:rPr lang="ru-RU" baseline="0" dirty="0" smtClean="0"/>
              <a:t> тыс. соотв. нас.</a:t>
            </a:r>
            <a:r>
              <a:rPr lang="ru-RU" dirty="0" smtClean="0"/>
              <a:t>) 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14928A-CA7D-452E-A62C-46E66909615A}" type="slidenum">
              <a:rPr lang="uk-UA" smtClean="0"/>
              <a:pPr/>
              <a:t>5</a:t>
            </a:fld>
            <a:endParaRPr lang="uk-U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Для</a:t>
            </a:r>
            <a:r>
              <a:rPr lang="ru-RU" baseline="0" dirty="0" smtClean="0"/>
              <a:t> сравнений – стандартизация по возрасту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14928A-CA7D-452E-A62C-46E66909615A}" type="slidenum">
              <a:rPr lang="uk-UA" smtClean="0"/>
              <a:pPr/>
              <a:t>6</a:t>
            </a:fld>
            <a:endParaRPr lang="uk-U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индекс ПЛПЖ для украинских мужчин выше в 2,6 раза, чем у соотечественниц, что характеризует относительно более частое наступление смерти в молодых возрастах 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14928A-CA7D-452E-A62C-46E66909615A}" type="slidenum">
              <a:rPr lang="uk-UA" smtClean="0"/>
              <a:pPr/>
              <a:t>7</a:t>
            </a:fld>
            <a:endParaRPr lang="uk-U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 величина 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ндекса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(у 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чоловіків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11888,98, у ж</a:t>
            </a:r>
            <a:r>
              <a:rPr lang="uk-U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інок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4598,19 на 100 тыс. нас.), так 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</a:t>
            </a:r>
            <a:r>
              <a:rPr lang="uk-U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несок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основн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 причин в </a:t>
            </a:r>
            <a:r>
              <a:rPr lang="uk-U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загальн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ий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масив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ВРПЖ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сильно р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</a:t>
            </a:r>
            <a:r>
              <a:rPr lang="uk-U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різняє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ь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ся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за</a:t>
            </a:r>
            <a:r>
              <a:rPr lang="uk-U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лежно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від статі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uk-UA" dirty="0" smtClean="0"/>
              <a:t>У чоловіків травми і ХСК, у жінок </a:t>
            </a:r>
            <a:r>
              <a:rPr lang="uk-UA" dirty="0" err="1" smtClean="0"/>
              <a:t>онко</a:t>
            </a:r>
            <a:r>
              <a:rPr lang="uk-UA" dirty="0" smtClean="0"/>
              <a:t> і ХСК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14928A-CA7D-452E-A62C-46E66909615A}" type="slidenum">
              <a:rPr lang="uk-UA" smtClean="0"/>
              <a:pPr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694644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14928A-CA7D-452E-A62C-46E66909615A}" type="slidenum">
              <a:rPr lang="uk-UA" smtClean="0"/>
              <a:pPr/>
              <a:t>13</a:t>
            </a:fld>
            <a:endParaRPr lang="uk-U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97 </a:t>
            </a:r>
            <a:r>
              <a:rPr lang="uk-UA" dirty="0" err="1" smtClean="0"/>
              <a:t>млрд</a:t>
            </a:r>
            <a:r>
              <a:rPr lang="uk-UA" dirty="0" smtClean="0"/>
              <a:t> </a:t>
            </a:r>
            <a:r>
              <a:rPr lang="uk-UA" smtClean="0"/>
              <a:t>грн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14928A-CA7D-452E-A62C-46E66909615A}" type="slidenum">
              <a:rPr lang="uk-UA" smtClean="0"/>
              <a:pPr/>
              <a:t>15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676761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Таксі, швидка, поліція чи ритуальна служба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14928A-CA7D-452E-A62C-46E66909615A}" type="slidenum">
              <a:rPr lang="uk-UA" smtClean="0"/>
              <a:pPr/>
              <a:t>17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48355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9EE9AB29-81D2-4939-AB18-9AE42C64A1AA}" type="datetimeFigureOut">
              <a:rPr lang="uk-UA" smtClean="0"/>
              <a:pPr/>
              <a:t>27.04.2015</a:t>
            </a:fld>
            <a:endParaRPr lang="uk-UA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71925731-5ED8-4A86-A6CE-D21A75B50E76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9AB29-81D2-4939-AB18-9AE42C64A1AA}" type="datetimeFigureOut">
              <a:rPr lang="uk-UA" smtClean="0"/>
              <a:pPr/>
              <a:t>27.04.2015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25731-5ED8-4A86-A6CE-D21A75B50E76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9AB29-81D2-4939-AB18-9AE42C64A1AA}" type="datetimeFigureOut">
              <a:rPr lang="uk-UA" smtClean="0"/>
              <a:pPr/>
              <a:t>27.04.2015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25731-5ED8-4A86-A6CE-D21A75B50E76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9AB29-81D2-4939-AB18-9AE42C64A1AA}" type="datetimeFigureOut">
              <a:rPr lang="uk-UA" smtClean="0"/>
              <a:pPr/>
              <a:t>27.04.2015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25731-5ED8-4A86-A6CE-D21A75B50E76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9AB29-81D2-4939-AB18-9AE42C64A1AA}" type="datetimeFigureOut">
              <a:rPr lang="uk-UA" smtClean="0"/>
              <a:pPr/>
              <a:t>27.04.2015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25731-5ED8-4A86-A6CE-D21A75B50E76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9AB29-81D2-4939-AB18-9AE42C64A1AA}" type="datetimeFigureOut">
              <a:rPr lang="uk-UA" smtClean="0"/>
              <a:pPr/>
              <a:t>27.04.2015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25731-5ED8-4A86-A6CE-D21A75B50E76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9AB29-81D2-4939-AB18-9AE42C64A1AA}" type="datetimeFigureOut">
              <a:rPr lang="uk-UA" smtClean="0"/>
              <a:pPr/>
              <a:t>27.04.2015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25731-5ED8-4A86-A6CE-D21A75B50E76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9AB29-81D2-4939-AB18-9AE42C64A1AA}" type="datetimeFigureOut">
              <a:rPr lang="uk-UA" smtClean="0"/>
              <a:pPr/>
              <a:t>27.04.2015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25731-5ED8-4A86-A6CE-D21A75B50E76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9AB29-81D2-4939-AB18-9AE42C64A1AA}" type="datetimeFigureOut">
              <a:rPr lang="uk-UA" smtClean="0"/>
              <a:pPr/>
              <a:t>27.04.2015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25731-5ED8-4A86-A6CE-D21A75B50E76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9AB29-81D2-4939-AB18-9AE42C64A1AA}" type="datetimeFigureOut">
              <a:rPr lang="uk-UA" smtClean="0"/>
              <a:pPr/>
              <a:t>27.04.2015</a:t>
            </a:fld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25731-5ED8-4A86-A6CE-D21A75B50E76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9AB29-81D2-4939-AB18-9AE42C64A1AA}" type="datetimeFigureOut">
              <a:rPr lang="uk-UA" smtClean="0"/>
              <a:pPr/>
              <a:t>27.04.2015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25731-5ED8-4A86-A6CE-D21A75B50E76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9EE9AB29-81D2-4939-AB18-9AE42C64A1AA}" type="datetimeFigureOut">
              <a:rPr lang="uk-UA" smtClean="0"/>
              <a:pPr/>
              <a:t>27.04.2015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71925731-5ED8-4A86-A6CE-D21A75B50E76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http://www.musc.edu/bmt737/Spr_1999/pj/image1.gif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oleObject" Target="../embeddings/Microsoft_Excel_97-2003_Worksheet1.xls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0" y="2276872"/>
            <a:ext cx="4032448" cy="2664296"/>
          </a:xfrm>
        </p:spPr>
        <p:txBody>
          <a:bodyPr anchor="t">
            <a:normAutofit/>
          </a:bodyPr>
          <a:lstStyle/>
          <a:p>
            <a:pPr indent="-97200"/>
            <a:r>
              <a:rPr lang="uk-UA" sz="2800" b="1" dirty="0" smtClean="0">
                <a:solidFill>
                  <a:srgbClr val="7030A0"/>
                </a:solidFill>
              </a:rPr>
              <a:t>Комплексна оцінка втрат трудового потенціалу внаслідок передчасної смертності</a:t>
            </a:r>
            <a:endParaRPr lang="uk-UA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" y="4941168"/>
            <a:ext cx="4186808" cy="1656184"/>
          </a:xfrm>
        </p:spPr>
        <p:txBody>
          <a:bodyPr>
            <a:normAutofit lnSpcReduction="10000"/>
          </a:bodyPr>
          <a:lstStyle/>
          <a:p>
            <a:r>
              <a:rPr lang="uk-UA" sz="2800" b="1" i="1" dirty="0" smtClean="0">
                <a:solidFill>
                  <a:schemeClr val="accent3"/>
                </a:solidFill>
                <a:cs typeface="Arial" pitchFamily="34" charset="0"/>
              </a:rPr>
              <a:t>Наталія</a:t>
            </a:r>
            <a:r>
              <a:rPr lang="uk-UA" b="1" i="1" dirty="0" smtClean="0">
                <a:solidFill>
                  <a:schemeClr val="accent3"/>
                </a:solidFill>
              </a:rPr>
              <a:t> </a:t>
            </a:r>
            <a:r>
              <a:rPr lang="uk-UA" sz="2800" b="1" i="1" dirty="0" err="1" smtClean="0">
                <a:solidFill>
                  <a:schemeClr val="accent3"/>
                </a:solidFill>
                <a:cs typeface="Arial" pitchFamily="34" charset="0"/>
              </a:rPr>
              <a:t>Рингач</a:t>
            </a:r>
            <a:r>
              <a:rPr lang="uk-UA" sz="2800" b="1" i="1" dirty="0" smtClean="0">
                <a:solidFill>
                  <a:schemeClr val="accent3"/>
                </a:solidFill>
                <a:cs typeface="Arial" pitchFamily="34" charset="0"/>
              </a:rPr>
              <a:t>,</a:t>
            </a:r>
          </a:p>
          <a:p>
            <a:r>
              <a:rPr lang="uk-UA" sz="1700" b="1" dirty="0" smtClean="0"/>
              <a:t>Інститут демографії і соціальних досліджень ім. М.В. </a:t>
            </a:r>
            <a:r>
              <a:rPr lang="uk-UA" sz="1700" b="1" dirty="0" err="1" smtClean="0"/>
              <a:t>Птухи</a:t>
            </a:r>
            <a:r>
              <a:rPr lang="uk-UA" sz="1700" b="1" dirty="0" smtClean="0"/>
              <a:t> </a:t>
            </a:r>
          </a:p>
          <a:p>
            <a:r>
              <a:rPr lang="uk-UA" sz="1700" b="1" dirty="0" smtClean="0"/>
              <a:t>НАН України</a:t>
            </a:r>
          </a:p>
          <a:p>
            <a:r>
              <a:rPr lang="uk-UA" sz="2000" b="1" i="1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Київ, 19 травня</a:t>
            </a:r>
            <a:endParaRPr lang="uk-UA" sz="2800" b="1" dirty="0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817160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 smtClean="0">
                <a:solidFill>
                  <a:srgbClr val="C00000"/>
                </a:solidFill>
              </a:rPr>
              <a:t>Основні причини втрат</a:t>
            </a:r>
            <a:endParaRPr lang="uk-UA" sz="36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7441441"/>
              </p:ext>
            </p:extLst>
          </p:nvPr>
        </p:nvGraphicFramePr>
        <p:xfrm>
          <a:off x="683568" y="2132856"/>
          <a:ext cx="7704856" cy="396739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278887"/>
                <a:gridCol w="1322378"/>
                <a:gridCol w="1322378"/>
                <a:gridCol w="1781213"/>
              </a:tblGrid>
              <a:tr h="465250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Причин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и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 смерті</a:t>
                      </a:r>
                      <a:endParaRPr lang="uk-UA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6" marR="58736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C00000"/>
                          </a:solidFill>
                          <a:effectLst/>
                        </a:rPr>
                        <a:t>Втрати,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C00000"/>
                          </a:solidFill>
                          <a:effectLst/>
                        </a:rPr>
                        <a:t> млрд. </a:t>
                      </a: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</a:rPr>
                        <a:t>$</a:t>
                      </a:r>
                      <a:endParaRPr lang="uk-UA" sz="14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6" marR="58736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002060"/>
                          </a:solidFill>
                          <a:effectLst/>
                        </a:rPr>
                        <a:t>Частка втрат за рахунок смертності в віці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002060"/>
                          </a:solidFill>
                          <a:effectLst/>
                        </a:rPr>
                        <a:t>15-59 р., %</a:t>
                      </a:r>
                      <a:endParaRPr lang="uk-UA" sz="1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6" marR="58736" marT="0" marB="0"/>
                </a:tc>
              </a:tr>
              <a:tr h="47085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</a:rPr>
                        <a:t>0-64 р.</a:t>
                      </a:r>
                      <a:endParaRPr lang="uk-UA" sz="14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6" marR="587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</a:rPr>
                        <a:t>15-59 р.</a:t>
                      </a:r>
                      <a:endParaRPr lang="uk-UA" sz="14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6" marR="58736" marT="0" marB="0" anchor="ctr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6978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Всі причини,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в тому числі:</a:t>
                      </a:r>
                      <a:endParaRPr lang="uk-UA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6" marR="58736" marT="0" marB="0"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FF0000"/>
                          </a:solidFill>
                          <a:effectLst/>
                        </a:rPr>
                        <a:t>12,146</a:t>
                      </a:r>
                      <a:endParaRPr lang="uk-UA" sz="16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6" marR="587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FF0000"/>
                          </a:solidFill>
                          <a:effectLst/>
                        </a:rPr>
                        <a:t>10,038</a:t>
                      </a:r>
                      <a:endParaRPr lang="uk-UA" sz="16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6" marR="587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C00000"/>
                          </a:solidFill>
                          <a:effectLst/>
                        </a:rPr>
                        <a:t>85,5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uk-UA" sz="1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6" marR="58736" marT="0" marB="0" anchor="ctr"/>
                </a:tc>
              </a:tr>
              <a:tr h="5300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Інфекційні й паразитарні </a:t>
                      </a:r>
                      <a:r>
                        <a:rPr lang="uk-UA" sz="1400" dirty="0" smtClean="0">
                          <a:solidFill>
                            <a:schemeClr val="tx1"/>
                          </a:solidFill>
                          <a:effectLst/>
                        </a:rPr>
                        <a:t>хвороби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uk-UA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6" marR="58736" marT="0" marB="0"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1,105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6" marR="587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1,046</a:t>
                      </a:r>
                      <a:endParaRPr lang="uk-UA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6" marR="587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002060"/>
                          </a:solidFill>
                          <a:effectLst/>
                        </a:rPr>
                        <a:t>94,7</a:t>
                      </a:r>
                      <a:endParaRPr lang="uk-UA" sz="1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6" marR="58736" marT="0" marB="0" anchor="ctr"/>
                </a:tc>
              </a:tr>
              <a:tr h="2326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Новоутворення</a:t>
                      </a:r>
                      <a:endParaRPr lang="uk-UA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6" marR="58736" marT="0" marB="0"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1,782</a:t>
                      </a:r>
                      <a:endParaRPr lang="uk-UA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6" marR="587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1,571</a:t>
                      </a:r>
                      <a:endParaRPr lang="uk-UA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6" marR="587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</a:rPr>
                        <a:t>88,2</a:t>
                      </a:r>
                      <a:endParaRPr lang="uk-UA" sz="1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6" marR="58736" marT="0" marB="0" anchor="ctr"/>
                </a:tc>
              </a:tr>
              <a:tr h="5123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Хвороби системи кровообігу</a:t>
                      </a:r>
                      <a:endParaRPr lang="uk-UA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6" marR="58736" marT="0" marB="0"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rgbClr val="C00000"/>
                          </a:solidFill>
                          <a:effectLst/>
                        </a:rPr>
                        <a:t>2,908</a:t>
                      </a:r>
                      <a:endParaRPr lang="uk-UA" sz="1400" b="1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6" marR="587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</a:rPr>
                        <a:t>2,562</a:t>
                      </a:r>
                      <a:endParaRPr lang="uk-UA" sz="1400" b="1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6" marR="587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</a:rPr>
                        <a:t>88,1</a:t>
                      </a:r>
                      <a:endParaRPr lang="uk-UA" sz="1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6" marR="58736" marT="0" marB="0" anchor="ctr"/>
                </a:tc>
              </a:tr>
              <a:tr h="3415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Хвороби органів дихання</a:t>
                      </a:r>
                      <a:endParaRPr lang="uk-UA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6" marR="58736" marT="0" marB="0"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0,469</a:t>
                      </a:r>
                      <a:endParaRPr lang="uk-UA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6" marR="587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0,405</a:t>
                      </a:r>
                      <a:endParaRPr lang="uk-UA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6" marR="587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002060"/>
                          </a:solidFill>
                          <a:effectLst/>
                        </a:rPr>
                        <a:t>86,4</a:t>
                      </a:r>
                      <a:endParaRPr lang="uk-UA" sz="1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6" marR="58736" marT="0" marB="0" anchor="ctr"/>
                </a:tc>
              </a:tr>
              <a:tr h="3415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Хвороби органів травлення</a:t>
                      </a:r>
                      <a:endParaRPr lang="uk-UA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6" marR="58736" marT="0" marB="0"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1,158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6" marR="587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1,113</a:t>
                      </a:r>
                      <a:endParaRPr lang="uk-UA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6" marR="587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002060"/>
                          </a:solidFill>
                          <a:effectLst/>
                        </a:rPr>
                        <a:t>96,2</a:t>
                      </a:r>
                      <a:endParaRPr lang="uk-UA" sz="1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6" marR="58736" marT="0" marB="0" anchor="ctr"/>
                </a:tc>
              </a:tr>
              <a:tr h="3753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Зовнішні причини </a:t>
                      </a:r>
                      <a:endParaRPr lang="uk-UA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6" marR="58736" marT="0" marB="0"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C00000"/>
                          </a:solidFill>
                          <a:effectLst/>
                        </a:rPr>
                        <a:t>2,969</a:t>
                      </a:r>
                      <a:endParaRPr lang="uk-UA" sz="14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6" marR="587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C00000"/>
                          </a:solidFill>
                          <a:effectLst/>
                        </a:rPr>
                        <a:t>2,766</a:t>
                      </a:r>
                      <a:endParaRPr lang="uk-UA" sz="14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6" marR="587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002060"/>
                          </a:solidFill>
                          <a:effectLst/>
                        </a:rPr>
                        <a:t>93,1</a:t>
                      </a:r>
                      <a:endParaRPr lang="uk-UA" sz="1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736" marR="58736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27044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88368"/>
          </a:xfrm>
        </p:spPr>
        <p:txBody>
          <a:bodyPr>
            <a:noAutofit/>
          </a:bodyPr>
          <a:lstStyle/>
          <a:p>
            <a:pPr algn="ctr"/>
            <a:r>
              <a:rPr lang="uk-UA" sz="3200" b="1" dirty="0" smtClean="0">
                <a:solidFill>
                  <a:srgbClr val="FFC000"/>
                </a:solidFill>
              </a:rPr>
              <a:t>Хвороби системи кровообігу</a:t>
            </a:r>
            <a:endParaRPr lang="uk-UA" sz="3200" dirty="0">
              <a:solidFill>
                <a:srgbClr val="FFC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7495172"/>
              </p:ext>
            </p:extLst>
          </p:nvPr>
        </p:nvGraphicFramePr>
        <p:xfrm>
          <a:off x="611560" y="1556790"/>
          <a:ext cx="8229600" cy="48245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86808"/>
                <a:gridCol w="4042792"/>
              </a:tblGrid>
              <a:tr h="482453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800" b="1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 2013 р. 77,6 тис. українців, які пішли з життя через серцево-судинні захворювання, не досягнули віку 65 років. При цьому більшість з них (55,2 тис.) становили чоловіки. </a:t>
                      </a:r>
                    </a:p>
                    <a:p>
                      <a:endParaRPr lang="uk-UA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показник ВРПЖ становив 1890,1 на 100 тис. нас. у віці 0-64 роки, для чоловіків - 2904,5.</a:t>
                      </a:r>
                    </a:p>
                    <a:p>
                      <a:endParaRPr lang="uk-UA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800" b="1" kern="12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 структурі ВРПЖ для обох статей у ХСК друге рангове місце (23,9%), перше - за зовнішніми причинами (24,4%). </a:t>
                      </a:r>
                    </a:p>
                    <a:p>
                      <a:endParaRPr lang="uk-UA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07653638"/>
              </p:ext>
            </p:extLst>
          </p:nvPr>
        </p:nvGraphicFramePr>
        <p:xfrm>
          <a:off x="4932040" y="1628800"/>
          <a:ext cx="3816424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68067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136904" cy="1224136"/>
          </a:xfrm>
        </p:spPr>
        <p:txBody>
          <a:bodyPr>
            <a:normAutofit/>
          </a:bodyPr>
          <a:lstStyle/>
          <a:p>
            <a:r>
              <a:rPr lang="uk-UA" sz="2400" b="1" dirty="0">
                <a:solidFill>
                  <a:schemeClr val="accent1">
                    <a:lumMod val="50000"/>
                  </a:schemeClr>
                </a:solidFill>
              </a:rPr>
              <a:t>Втрати років потенційного життя через смертність від хвороб системи </a:t>
            </a:r>
            <a:r>
              <a:rPr lang="uk-UA" sz="2400" b="1" dirty="0" smtClean="0">
                <a:solidFill>
                  <a:schemeClr val="accent1">
                    <a:lumMod val="50000"/>
                  </a:schemeClr>
                </a:solidFill>
              </a:rPr>
              <a:t>кровообігу, </a:t>
            </a:r>
            <a:r>
              <a:rPr lang="uk-UA" sz="2400" b="1" dirty="0">
                <a:solidFill>
                  <a:schemeClr val="accent1">
                    <a:lumMod val="50000"/>
                  </a:schemeClr>
                </a:solidFill>
              </a:rPr>
              <a:t>2013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4628150"/>
              </p:ext>
            </p:extLst>
          </p:nvPr>
        </p:nvGraphicFramePr>
        <p:xfrm>
          <a:off x="539554" y="2204864"/>
          <a:ext cx="8496941" cy="42484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35919"/>
                <a:gridCol w="540714"/>
                <a:gridCol w="629578"/>
                <a:gridCol w="676747"/>
                <a:gridCol w="676747"/>
                <a:gridCol w="601554"/>
                <a:gridCol w="676747"/>
                <a:gridCol w="601554"/>
                <a:gridCol w="676747"/>
                <a:gridCol w="751942"/>
                <a:gridCol w="751942"/>
                <a:gridCol w="676750"/>
              </a:tblGrid>
              <a:tr h="557044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uk-UA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 gridSpan="9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noProof="0" dirty="0" smtClean="0">
                          <a:solidFill>
                            <a:srgbClr val="C00000"/>
                          </a:solidFill>
                          <a:effectLst/>
                        </a:rPr>
                        <a:t>Вікові інтервали, років</a:t>
                      </a:r>
                      <a:endParaRPr lang="uk-UA" sz="1600" noProof="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C00000"/>
                          </a:solidFill>
                          <a:effectLst/>
                        </a:rPr>
                        <a:t>Сума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C00000"/>
                          </a:solidFill>
                          <a:effectLst/>
                        </a:rPr>
                        <a:t>ВРПЖ</a:t>
                      </a:r>
                      <a:endParaRPr lang="uk-UA" sz="14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3"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55704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15-19</a:t>
                      </a:r>
                      <a:endParaRPr lang="uk-UA" sz="11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20-24</a:t>
                      </a:r>
                      <a:endParaRPr lang="uk-UA" sz="11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25-29</a:t>
                      </a:r>
                      <a:endParaRPr lang="uk-UA" sz="12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30-34</a:t>
                      </a:r>
                      <a:endParaRPr lang="uk-UA" sz="12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35-39</a:t>
                      </a:r>
                      <a:endParaRPr lang="uk-UA" sz="12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40-44</a:t>
                      </a:r>
                      <a:endParaRPr lang="uk-UA" sz="12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45-49</a:t>
                      </a:r>
                      <a:endParaRPr lang="uk-UA" sz="12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50-54</a:t>
                      </a:r>
                      <a:endParaRPr lang="uk-UA" sz="12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55-59</a:t>
                      </a:r>
                      <a:endParaRPr lang="uk-UA" sz="12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2"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4220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Недожит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о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 до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65:</a:t>
                      </a:r>
                      <a:endParaRPr lang="uk-UA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47,5</a:t>
                      </a:r>
                      <a:endParaRPr lang="uk-UA" sz="12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42,5</a:t>
                      </a:r>
                      <a:endParaRPr lang="uk-UA" sz="12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37,5</a:t>
                      </a:r>
                      <a:endParaRPr lang="uk-UA" sz="12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32,5</a:t>
                      </a:r>
                      <a:endParaRPr lang="uk-UA" sz="12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27,5</a:t>
                      </a:r>
                      <a:endParaRPr lang="uk-UA" sz="12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22,5</a:t>
                      </a:r>
                      <a:endParaRPr lang="uk-UA" sz="12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17,5</a:t>
                      </a:r>
                      <a:endParaRPr lang="uk-UA" sz="12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12,5</a:t>
                      </a:r>
                      <a:endParaRPr lang="uk-UA" sz="12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7,5</a:t>
                      </a:r>
                      <a:endParaRPr lang="uk-UA" sz="12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2"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558521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0-64 </a:t>
                      </a:r>
                      <a:r>
                        <a:rPr lang="uk-UA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р.</a:t>
                      </a:r>
                      <a:endParaRPr lang="uk-UA" sz="12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15-59 р.</a:t>
                      </a:r>
                      <a:endParaRPr lang="uk-UA" sz="12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585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solidFill>
                            <a:schemeClr val="tx1"/>
                          </a:solidFill>
                          <a:effectLst/>
                        </a:rPr>
                        <a:t>через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solidFill>
                            <a:schemeClr val="tx1"/>
                          </a:solidFill>
                          <a:effectLst/>
                        </a:rPr>
                        <a:t>ХСК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</a:rPr>
                        <a:t>, в т.ч.:</a:t>
                      </a:r>
                      <a:endParaRPr lang="uk-UA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91</a:t>
                      </a:r>
                      <a:endParaRPr lang="uk-UA" sz="12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239</a:t>
                      </a:r>
                      <a:endParaRPr lang="uk-UA" sz="12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672</a:t>
                      </a:r>
                      <a:endParaRPr lang="uk-UA" sz="12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1374</a:t>
                      </a:r>
                      <a:endParaRPr lang="uk-UA" sz="12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2324</a:t>
                      </a:r>
                      <a:endParaRPr lang="uk-UA" sz="12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3807</a:t>
                      </a:r>
                      <a:endParaRPr lang="uk-UA" sz="12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6344</a:t>
                      </a:r>
                      <a:endParaRPr lang="uk-UA" sz="12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12941</a:t>
                      </a:r>
                      <a:endParaRPr lang="uk-UA" sz="12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18681</a:t>
                      </a:r>
                      <a:endParaRPr lang="uk-UA" sz="12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725647,5</a:t>
                      </a:r>
                      <a:endParaRPr lang="uk-UA" sz="10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718292,5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</a:tr>
              <a:tr h="9094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Ішемічну хворобу серця</a:t>
                      </a:r>
                      <a:endParaRPr lang="uk-UA" sz="1400" noProof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22</a:t>
                      </a:r>
                      <a:endParaRPr lang="uk-UA" sz="12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99</a:t>
                      </a:r>
                      <a:endParaRPr lang="uk-UA" sz="12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273</a:t>
                      </a:r>
                      <a:endParaRPr lang="uk-UA" sz="12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523</a:t>
                      </a:r>
                      <a:endParaRPr lang="uk-UA" sz="12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908</a:t>
                      </a:r>
                      <a:endParaRPr lang="uk-UA" sz="12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1628</a:t>
                      </a:r>
                      <a:endParaRPr lang="uk-UA" sz="12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3053</a:t>
                      </a:r>
                      <a:endParaRPr lang="uk-UA" sz="12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6758</a:t>
                      </a:r>
                      <a:endParaRPr lang="uk-UA" sz="12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11636</a:t>
                      </a:r>
                      <a:endParaRPr lang="uk-UA" sz="12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373837,5</a:t>
                      </a:r>
                      <a:endParaRPr lang="uk-UA" sz="12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uk-UA" sz="12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319260</a:t>
                      </a:r>
                      <a:endParaRPr lang="uk-UA" sz="12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uk-UA" sz="12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0657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noProof="0" dirty="0" smtClean="0">
                          <a:solidFill>
                            <a:schemeClr val="tx1"/>
                          </a:solidFill>
                          <a:effectLst/>
                        </a:rPr>
                        <a:t>Інсульти</a:t>
                      </a:r>
                      <a:endParaRPr lang="uk-UA" sz="1400" noProof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21</a:t>
                      </a:r>
                      <a:endParaRPr lang="uk-UA" sz="12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36</a:t>
                      </a:r>
                      <a:endParaRPr lang="uk-UA" sz="12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81</a:t>
                      </a:r>
                      <a:endParaRPr lang="uk-UA" sz="12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181</a:t>
                      </a:r>
                      <a:endParaRPr lang="uk-UA" sz="12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386</a:t>
                      </a:r>
                      <a:endParaRPr lang="uk-UA" sz="12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726</a:t>
                      </a:r>
                      <a:endParaRPr lang="uk-UA" sz="12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1304</a:t>
                      </a:r>
                      <a:endParaRPr lang="uk-UA" sz="12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2754</a:t>
                      </a:r>
                      <a:endParaRPr lang="uk-UA" sz="12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4123</a:t>
                      </a:r>
                      <a:endParaRPr lang="uk-UA" sz="12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146060</a:t>
                      </a:r>
                      <a:endParaRPr lang="uk-UA" sz="12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uk-UA" sz="12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126565</a:t>
                      </a:r>
                      <a:endParaRPr lang="uk-UA" sz="12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uk-UA" sz="12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90973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27584" y="692696"/>
            <a:ext cx="7560840" cy="1477968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700" b="1" dirty="0">
                <a:solidFill>
                  <a:schemeClr val="accent3">
                    <a:lumMod val="50000"/>
                  </a:schemeClr>
                </a:solidFill>
              </a:rPr>
              <a:t>Вартість </a:t>
            </a:r>
            <a:r>
              <a:rPr lang="uk-UA" sz="2700" b="1" dirty="0" smtClean="0">
                <a:solidFill>
                  <a:schemeClr val="accent3">
                    <a:lumMod val="50000"/>
                  </a:schemeClr>
                </a:solidFill>
              </a:rPr>
              <a:t>ВРПЖ через передчасну смертність </a:t>
            </a:r>
            <a:r>
              <a:rPr lang="uk-UA" sz="2700" b="1" dirty="0">
                <a:solidFill>
                  <a:schemeClr val="accent3">
                    <a:lumMod val="50000"/>
                  </a:schemeClr>
                </a:solidFill>
              </a:rPr>
              <a:t>від ХСК </a:t>
            </a:r>
            <a:r>
              <a:rPr lang="uk-UA" sz="2700" b="1" dirty="0" smtClean="0">
                <a:solidFill>
                  <a:schemeClr val="accent3">
                    <a:lumMod val="50000"/>
                  </a:schemeClr>
                </a:solidFill>
              </a:rPr>
              <a:t>(в т.ч. у працездатному віці), </a:t>
            </a:r>
            <a:br>
              <a:rPr lang="uk-UA" sz="27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uk-UA" sz="2700" b="1" dirty="0" smtClean="0">
                <a:solidFill>
                  <a:schemeClr val="accent3">
                    <a:lumMod val="50000"/>
                  </a:schemeClr>
                </a:solidFill>
              </a:rPr>
              <a:t>млн. </a:t>
            </a:r>
            <a:r>
              <a:rPr lang="ru-RU" sz="2700" b="1" dirty="0">
                <a:solidFill>
                  <a:schemeClr val="accent3">
                    <a:lumMod val="50000"/>
                  </a:schemeClr>
                </a:solidFill>
              </a:rPr>
              <a:t>$, 2011</a:t>
            </a:r>
            <a:r>
              <a:rPr lang="uk-UA" sz="2700" b="1" dirty="0">
                <a:solidFill>
                  <a:schemeClr val="accent3">
                    <a:lumMod val="50000"/>
                  </a:schemeClr>
                </a:solidFill>
              </a:rPr>
              <a:t>, </a:t>
            </a:r>
            <a:r>
              <a:rPr lang="uk-UA" sz="2700" b="1" dirty="0" smtClean="0">
                <a:solidFill>
                  <a:schemeClr val="accent3">
                    <a:lumMod val="50000"/>
                  </a:schemeClr>
                </a:solidFill>
              </a:rPr>
              <a:t>2013 рр</a:t>
            </a:r>
            <a:r>
              <a:rPr lang="uk-UA" b="1" dirty="0" smtClean="0">
                <a:solidFill>
                  <a:schemeClr val="accent3">
                    <a:lumMod val="50000"/>
                  </a:schemeClr>
                </a:solidFill>
              </a:rPr>
              <a:t>.</a:t>
            </a:r>
            <a:endParaRPr lang="uk-UA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4900947"/>
              </p:ext>
            </p:extLst>
          </p:nvPr>
        </p:nvGraphicFramePr>
        <p:xfrm>
          <a:off x="1042988" y="2324100"/>
          <a:ext cx="6777037" cy="3508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416942" cy="1143000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C00000"/>
                </a:solidFill>
              </a:rPr>
              <a:t>Механізми профілактики </a:t>
            </a:r>
            <a:r>
              <a:rPr lang="uk-UA" b="1" dirty="0" smtClean="0">
                <a:solidFill>
                  <a:srgbClr val="C00000"/>
                </a:solidFill>
              </a:rPr>
              <a:t>втрат від ХСК </a:t>
            </a:r>
            <a:r>
              <a:rPr lang="uk-UA" b="1" dirty="0" smtClean="0">
                <a:solidFill>
                  <a:srgbClr val="C00000"/>
                </a:solidFill>
              </a:rPr>
              <a:t>на виробництві</a:t>
            </a:r>
            <a:endParaRPr lang="uk-UA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/>
              <a:t>Включення превентивних заходів у колективні </a:t>
            </a:r>
            <a:r>
              <a:rPr lang="uk-UA" dirty="0" smtClean="0"/>
              <a:t>договори</a:t>
            </a:r>
            <a:r>
              <a:rPr lang="ru-RU" dirty="0" smtClean="0"/>
              <a:t>, </a:t>
            </a:r>
            <a:r>
              <a:rPr lang="uk-UA" dirty="0" smtClean="0"/>
              <a:t>програми </a:t>
            </a:r>
            <a:r>
              <a:rPr lang="uk-UA" dirty="0" smtClean="0"/>
              <a:t>заходів з охорони праці</a:t>
            </a:r>
          </a:p>
          <a:p>
            <a:r>
              <a:rPr lang="uk-UA" dirty="0" smtClean="0"/>
              <a:t>Загальні та персоніфіковані заходи </a:t>
            </a:r>
            <a:r>
              <a:rPr lang="uk-UA" sz="2000" i="1" dirty="0" smtClean="0"/>
              <a:t>Соціальний пакет (в т.ч. поліс приватного медичного страхування) </a:t>
            </a:r>
            <a:endParaRPr lang="uk-UA" sz="2000" i="1" dirty="0" smtClean="0"/>
          </a:p>
          <a:p>
            <a:r>
              <a:rPr lang="ru-RU" dirty="0" smtClean="0"/>
              <a:t>Спектр (</a:t>
            </a:r>
            <a:r>
              <a:rPr lang="uk-UA" dirty="0" smtClean="0"/>
              <a:t>первинна і вторинна профілактика) – від корекції способу життя до допомоги у невідкладних ситуаціях)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440901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43490" y="476672"/>
            <a:ext cx="3384494" cy="792088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rgbClr val="C00000"/>
                </a:solidFill>
              </a:rPr>
              <a:t>Висновки:</a:t>
            </a:r>
            <a:endParaRPr lang="uk-UA" b="1" dirty="0">
              <a:solidFill>
                <a:srgbClr val="C00000"/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1484784"/>
            <a:ext cx="8435280" cy="5040560"/>
          </a:xfrm>
        </p:spPr>
        <p:txBody>
          <a:bodyPr>
            <a:normAutofit fontScale="77500" lnSpcReduction="20000"/>
          </a:bodyPr>
          <a:lstStyle/>
          <a:p>
            <a:pPr>
              <a:spcBef>
                <a:spcPts val="1200"/>
              </a:spcBef>
            </a:pPr>
            <a:r>
              <a:rPr lang="uk-UA" dirty="0" smtClean="0"/>
              <a:t>Через передчасну смертність Україна щорічно втрачає значну кількість людського і трудового потенціалу: в 2013 р. показник втрачених років потенційного життя становив </a:t>
            </a:r>
            <a:r>
              <a:rPr lang="uk-UA" b="1" dirty="0" smtClean="0"/>
              <a:t>7895,34</a:t>
            </a:r>
            <a:r>
              <a:rPr lang="uk-UA" dirty="0" smtClean="0"/>
              <a:t> на 100 тис. нас. в віці до 65 років. Збитки у вигляді недоотриманого національного продукту можна оцінити в </a:t>
            </a:r>
            <a:r>
              <a:rPr lang="uk-UA" b="1" dirty="0" smtClean="0">
                <a:solidFill>
                  <a:srgbClr val="C00000"/>
                </a:solidFill>
              </a:rPr>
              <a:t>12,146 млрд. $.  З них 10,038 </a:t>
            </a:r>
            <a:r>
              <a:rPr lang="uk-UA" b="1" dirty="0">
                <a:solidFill>
                  <a:srgbClr val="C00000"/>
                </a:solidFill>
              </a:rPr>
              <a:t>млрд. $ </a:t>
            </a:r>
            <a:r>
              <a:rPr lang="uk-UA" b="1" dirty="0" smtClean="0">
                <a:solidFill>
                  <a:srgbClr val="C00000"/>
                </a:solidFill>
              </a:rPr>
              <a:t>– за рахунок населення працездатного віку!</a:t>
            </a:r>
            <a:endParaRPr lang="uk-UA" dirty="0" smtClean="0"/>
          </a:p>
          <a:p>
            <a:pPr>
              <a:spcBef>
                <a:spcPts val="1200"/>
              </a:spcBef>
            </a:pPr>
            <a:r>
              <a:rPr lang="uk-UA" dirty="0" smtClean="0"/>
              <a:t>Майже ¾ втрат (72%) детерміновано чотирма основними класами – зовнішніми причинами, хворобами системи кровообігу, новоутвореннями та інфекційними хворобами.</a:t>
            </a:r>
          </a:p>
          <a:p>
            <a:pPr>
              <a:spcBef>
                <a:spcPts val="1200"/>
              </a:spcBef>
            </a:pPr>
            <a:r>
              <a:rPr lang="uk-UA" dirty="0" smtClean="0"/>
              <a:t>Існує статева диспропорція - величина втрат для чоловіків більш ніж у 2 з половиною рази вагоміша, ніж у жінок. Різняться як величини внеску різних причин, так і їх значущість. Так, у чоловіків максимальна частка </a:t>
            </a:r>
            <a:r>
              <a:rPr lang="uk-UA" dirty="0" smtClean="0"/>
              <a:t>втрат </a:t>
            </a:r>
            <a:r>
              <a:rPr lang="uk-UA" dirty="0" smtClean="0"/>
              <a:t>зумовлена зовнішніми причинами (майже вдвічі вища за таку у жінок (28,3% и 15,1%). Для жінок же на перших місцях – онкологічні захворювання і ХСК.</a:t>
            </a:r>
          </a:p>
          <a:p>
            <a:pPr>
              <a:spcBef>
                <a:spcPts val="1200"/>
              </a:spcBef>
            </a:pPr>
            <a:r>
              <a:rPr lang="uk-UA" dirty="0" smtClean="0"/>
              <a:t>Зменшення </a:t>
            </a:r>
            <a:r>
              <a:rPr lang="uk-UA" dirty="0"/>
              <a:t>кількості (погіршення якості) людських ресурсів є однією з найгостріших загроз соціально-економічному розвитку, що вимагає як своєчасного усвідомлення, так і розробки дієвих превентивних заходів.</a:t>
            </a:r>
          </a:p>
          <a:p>
            <a:pPr>
              <a:spcBef>
                <a:spcPts val="1200"/>
              </a:spcBef>
            </a:pPr>
            <a:endParaRPr lang="uk-UA" dirty="0" smtClean="0"/>
          </a:p>
          <a:p>
            <a:pPr>
              <a:spcBef>
                <a:spcPts val="1200"/>
              </a:spcBef>
            </a:pP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44352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>
                <a:solidFill>
                  <a:srgbClr val="FFC000"/>
                </a:solidFill>
              </a:rPr>
              <a:t>Як використовувати</a:t>
            </a:r>
            <a:r>
              <a:rPr lang="en-US" b="1" dirty="0" smtClean="0">
                <a:solidFill>
                  <a:srgbClr val="FFC000"/>
                </a:solidFill>
              </a:rPr>
              <a:t>?</a:t>
            </a:r>
            <a:endParaRPr lang="uk-UA" b="1" dirty="0">
              <a:solidFill>
                <a:srgbClr val="FFC000"/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32644"/>
          </a:xfrm>
        </p:spPr>
        <p:txBody>
          <a:bodyPr>
            <a:normAutofit lnSpcReduction="10000"/>
          </a:bodyPr>
          <a:lstStyle/>
          <a:p>
            <a:r>
              <a:rPr lang="uk-UA" dirty="0" smtClean="0"/>
              <a:t>Кількісна оцінка втрат через передчасну смертність - інструмент, що забезпечує прийняття науково обґрунтованих рішень (на різних рівнях)</a:t>
            </a:r>
          </a:p>
          <a:p>
            <a:r>
              <a:rPr lang="uk-UA" dirty="0" smtClean="0"/>
              <a:t>Розробка політики та стратегій, спираючись на аргументоване визначення пріоритетності тих або інших заходів</a:t>
            </a:r>
          </a:p>
          <a:p>
            <a:r>
              <a:rPr lang="uk-UA" dirty="0" smtClean="0"/>
              <a:t>Можливість фокусування на найважливіших точках й напрямах втручань, розробки конкретних програм, спрямованих на попередження втрат людського і трудового  потенціалу, а після реалізації – судити про їх ефективність </a:t>
            </a:r>
          </a:p>
          <a:p>
            <a:r>
              <a:rPr lang="uk-UA" dirty="0" smtClean="0"/>
              <a:t>Наочний дієвий спосіб проілюструвати наявні загрози та </a:t>
            </a:r>
            <a:r>
              <a:rPr lang="uk-UA" dirty="0" err="1" smtClean="0"/>
              <a:t>візуалізувати</a:t>
            </a:r>
            <a:r>
              <a:rPr lang="uk-UA" dirty="0" smtClean="0"/>
              <a:t> можливі вигоди проектів</a:t>
            </a:r>
          </a:p>
          <a:p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416942" cy="1143000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/>
              <a:t/>
            </a:r>
            <a:br>
              <a:rPr lang="uk-UA" b="1" dirty="0"/>
            </a:br>
            <a:r>
              <a:rPr lang="uk-UA" b="1" dirty="0" smtClean="0"/>
              <a:t>Випив</a:t>
            </a:r>
            <a:r>
              <a:rPr lang="en-US" b="1" dirty="0" smtClean="0"/>
              <a:t>?</a:t>
            </a:r>
            <a:r>
              <a:rPr lang="uk-UA" b="1" dirty="0" smtClean="0"/>
              <a:t> Вибери, </a:t>
            </a:r>
            <a:br>
              <a:rPr lang="uk-UA" b="1" dirty="0" smtClean="0"/>
            </a:br>
            <a:r>
              <a:rPr lang="uk-UA" b="1" dirty="0" smtClean="0"/>
              <a:t>хто тебе повезе додому..</a:t>
            </a:r>
            <a:endParaRPr lang="uk-UA" b="1" dirty="0"/>
          </a:p>
        </p:txBody>
      </p:sp>
      <p:pic>
        <p:nvPicPr>
          <p:cNvPr id="4" name="Объект 3" descr="http://dg50.mycdn.me/getImage?photoId=666714805701&amp;photoType=0"/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324100"/>
            <a:ext cx="6552728" cy="39132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251498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644525" y="908050"/>
            <a:ext cx="8499475" cy="4033838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endParaRPr lang="uk-UA" b="1" smtClean="0">
              <a:latin typeface="Arial" pitchFamily="34" charset="0"/>
            </a:endParaRPr>
          </a:p>
          <a:p>
            <a:pPr marL="0" indent="0" algn="ctr" eaLnBrk="1" hangingPunct="1">
              <a:buFontTx/>
              <a:buNone/>
            </a:pPr>
            <a:endParaRPr lang="uk-UA" b="1" smtClean="0">
              <a:latin typeface="Arial" pitchFamily="34" charset="0"/>
            </a:endParaRPr>
          </a:p>
        </p:txBody>
      </p:sp>
      <p:sp>
        <p:nvSpPr>
          <p:cNvPr id="19460" name="Freeform 4" descr="Поле2"/>
          <p:cNvSpPr>
            <a:spLocks/>
          </p:cNvSpPr>
          <p:nvPr/>
        </p:nvSpPr>
        <p:spPr bwMode="auto">
          <a:xfrm>
            <a:off x="1258888" y="1268413"/>
            <a:ext cx="6934200" cy="4824412"/>
          </a:xfrm>
          <a:custGeom>
            <a:avLst/>
            <a:gdLst>
              <a:gd name="T0" fmla="*/ 2147483647 w 4052"/>
              <a:gd name="T1" fmla="*/ 2147483647 h 2491"/>
              <a:gd name="T2" fmla="*/ 2147483647 w 4052"/>
              <a:gd name="T3" fmla="*/ 2147483647 h 2491"/>
              <a:gd name="T4" fmla="*/ 2147483647 w 4052"/>
              <a:gd name="T5" fmla="*/ 2147483647 h 2491"/>
              <a:gd name="T6" fmla="*/ 2147483647 w 4052"/>
              <a:gd name="T7" fmla="*/ 2147483647 h 2491"/>
              <a:gd name="T8" fmla="*/ 2147483647 w 4052"/>
              <a:gd name="T9" fmla="*/ 2147483647 h 2491"/>
              <a:gd name="T10" fmla="*/ 2147483647 w 4052"/>
              <a:gd name="T11" fmla="*/ 2147483647 h 2491"/>
              <a:gd name="T12" fmla="*/ 2147483647 w 4052"/>
              <a:gd name="T13" fmla="*/ 2147483647 h 2491"/>
              <a:gd name="T14" fmla="*/ 2147483647 w 4052"/>
              <a:gd name="T15" fmla="*/ 2147483647 h 2491"/>
              <a:gd name="T16" fmla="*/ 2147483647 w 4052"/>
              <a:gd name="T17" fmla="*/ 2147483647 h 2491"/>
              <a:gd name="T18" fmla="*/ 2147483647 w 4052"/>
              <a:gd name="T19" fmla="*/ 2147483647 h 2491"/>
              <a:gd name="T20" fmla="*/ 2147483647 w 4052"/>
              <a:gd name="T21" fmla="*/ 2147483647 h 2491"/>
              <a:gd name="T22" fmla="*/ 2147483647 w 4052"/>
              <a:gd name="T23" fmla="*/ 2147483647 h 2491"/>
              <a:gd name="T24" fmla="*/ 2147483647 w 4052"/>
              <a:gd name="T25" fmla="*/ 2147483647 h 2491"/>
              <a:gd name="T26" fmla="*/ 2147483647 w 4052"/>
              <a:gd name="T27" fmla="*/ 2147483647 h 2491"/>
              <a:gd name="T28" fmla="*/ 2147483647 w 4052"/>
              <a:gd name="T29" fmla="*/ 2147483647 h 2491"/>
              <a:gd name="T30" fmla="*/ 2147483647 w 4052"/>
              <a:gd name="T31" fmla="*/ 2147483647 h 2491"/>
              <a:gd name="T32" fmla="*/ 2147483647 w 4052"/>
              <a:gd name="T33" fmla="*/ 2147483647 h 2491"/>
              <a:gd name="T34" fmla="*/ 2147483647 w 4052"/>
              <a:gd name="T35" fmla="*/ 2147483647 h 2491"/>
              <a:gd name="T36" fmla="*/ 2147483647 w 4052"/>
              <a:gd name="T37" fmla="*/ 2147483647 h 2491"/>
              <a:gd name="T38" fmla="*/ 2147483647 w 4052"/>
              <a:gd name="T39" fmla="*/ 2147483647 h 2491"/>
              <a:gd name="T40" fmla="*/ 2147483647 w 4052"/>
              <a:gd name="T41" fmla="*/ 2147483647 h 2491"/>
              <a:gd name="T42" fmla="*/ 2147483647 w 4052"/>
              <a:gd name="T43" fmla="*/ 2147483647 h 2491"/>
              <a:gd name="T44" fmla="*/ 2147483647 w 4052"/>
              <a:gd name="T45" fmla="*/ 2147483647 h 2491"/>
              <a:gd name="T46" fmla="*/ 2147483647 w 4052"/>
              <a:gd name="T47" fmla="*/ 2147483647 h 2491"/>
              <a:gd name="T48" fmla="*/ 2147483647 w 4052"/>
              <a:gd name="T49" fmla="*/ 2147483647 h 2491"/>
              <a:gd name="T50" fmla="*/ 2147483647 w 4052"/>
              <a:gd name="T51" fmla="*/ 2147483647 h 2491"/>
              <a:gd name="T52" fmla="*/ 2147483647 w 4052"/>
              <a:gd name="T53" fmla="*/ 2147483647 h 2491"/>
              <a:gd name="T54" fmla="*/ 2147483647 w 4052"/>
              <a:gd name="T55" fmla="*/ 2147483647 h 2491"/>
              <a:gd name="T56" fmla="*/ 2147483647 w 4052"/>
              <a:gd name="T57" fmla="*/ 2147483647 h 2491"/>
              <a:gd name="T58" fmla="*/ 2147483647 w 4052"/>
              <a:gd name="T59" fmla="*/ 2147483647 h 2491"/>
              <a:gd name="T60" fmla="*/ 2147483647 w 4052"/>
              <a:gd name="T61" fmla="*/ 2147483647 h 2491"/>
              <a:gd name="T62" fmla="*/ 2147483647 w 4052"/>
              <a:gd name="T63" fmla="*/ 2147483647 h 2491"/>
              <a:gd name="T64" fmla="*/ 2147483647 w 4052"/>
              <a:gd name="T65" fmla="*/ 2147483647 h 2491"/>
              <a:gd name="T66" fmla="*/ 2147483647 w 4052"/>
              <a:gd name="T67" fmla="*/ 2147483647 h 2491"/>
              <a:gd name="T68" fmla="*/ 2147483647 w 4052"/>
              <a:gd name="T69" fmla="*/ 2147483647 h 2491"/>
              <a:gd name="T70" fmla="*/ 2147483647 w 4052"/>
              <a:gd name="T71" fmla="*/ 2147483647 h 2491"/>
              <a:gd name="T72" fmla="*/ 2147483647 w 4052"/>
              <a:gd name="T73" fmla="*/ 2147483647 h 2491"/>
              <a:gd name="T74" fmla="*/ 2147483647 w 4052"/>
              <a:gd name="T75" fmla="*/ 2147483647 h 2491"/>
              <a:gd name="T76" fmla="*/ 2147483647 w 4052"/>
              <a:gd name="T77" fmla="*/ 2147483647 h 2491"/>
              <a:gd name="T78" fmla="*/ 2147483647 w 4052"/>
              <a:gd name="T79" fmla="*/ 2147483647 h 2491"/>
              <a:gd name="T80" fmla="*/ 2147483647 w 4052"/>
              <a:gd name="T81" fmla="*/ 2147483647 h 2491"/>
              <a:gd name="T82" fmla="*/ 2147483647 w 4052"/>
              <a:gd name="T83" fmla="*/ 2147483647 h 2491"/>
              <a:gd name="T84" fmla="*/ 2147483647 w 4052"/>
              <a:gd name="T85" fmla="*/ 2147483647 h 2491"/>
              <a:gd name="T86" fmla="*/ 2147483647 w 4052"/>
              <a:gd name="T87" fmla="*/ 2147483647 h 2491"/>
              <a:gd name="T88" fmla="*/ 2147483647 w 4052"/>
              <a:gd name="T89" fmla="*/ 2147483647 h 2491"/>
              <a:gd name="T90" fmla="*/ 2147483647 w 4052"/>
              <a:gd name="T91" fmla="*/ 2147483647 h 2491"/>
              <a:gd name="T92" fmla="*/ 2147483647 w 4052"/>
              <a:gd name="T93" fmla="*/ 2147483647 h 2491"/>
              <a:gd name="T94" fmla="*/ 2147483647 w 4052"/>
              <a:gd name="T95" fmla="*/ 2147483647 h 2491"/>
              <a:gd name="T96" fmla="*/ 2147483647 w 4052"/>
              <a:gd name="T97" fmla="*/ 2147483647 h 2491"/>
              <a:gd name="T98" fmla="*/ 2147483647 w 4052"/>
              <a:gd name="T99" fmla="*/ 2147483647 h 2491"/>
              <a:gd name="T100" fmla="*/ 2147483647 w 4052"/>
              <a:gd name="T101" fmla="*/ 2147483647 h 2491"/>
              <a:gd name="T102" fmla="*/ 2147483647 w 4052"/>
              <a:gd name="T103" fmla="*/ 2147483647 h 2491"/>
              <a:gd name="T104" fmla="*/ 2147483647 w 4052"/>
              <a:gd name="T105" fmla="*/ 2147483647 h 2491"/>
              <a:gd name="T106" fmla="*/ 2147483647 w 4052"/>
              <a:gd name="T107" fmla="*/ 2147483647 h 2491"/>
              <a:gd name="T108" fmla="*/ 2147483647 w 4052"/>
              <a:gd name="T109" fmla="*/ 2147483647 h 2491"/>
              <a:gd name="T110" fmla="*/ 2147483647 w 4052"/>
              <a:gd name="T111" fmla="*/ 2147483647 h 2491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4052"/>
              <a:gd name="T169" fmla="*/ 0 h 2491"/>
              <a:gd name="T170" fmla="*/ 4052 w 4052"/>
              <a:gd name="T171" fmla="*/ 2491 h 2491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4052" h="2491">
                <a:moveTo>
                  <a:pt x="2077" y="81"/>
                </a:moveTo>
                <a:lnTo>
                  <a:pt x="2043" y="81"/>
                </a:lnTo>
                <a:lnTo>
                  <a:pt x="2011" y="92"/>
                </a:lnTo>
                <a:lnTo>
                  <a:pt x="1939" y="155"/>
                </a:lnTo>
                <a:lnTo>
                  <a:pt x="1926" y="184"/>
                </a:lnTo>
                <a:lnTo>
                  <a:pt x="1926" y="216"/>
                </a:lnTo>
                <a:lnTo>
                  <a:pt x="1917" y="245"/>
                </a:lnTo>
                <a:lnTo>
                  <a:pt x="1926" y="303"/>
                </a:lnTo>
                <a:lnTo>
                  <a:pt x="1910" y="333"/>
                </a:lnTo>
                <a:lnTo>
                  <a:pt x="1876" y="337"/>
                </a:lnTo>
                <a:lnTo>
                  <a:pt x="1856" y="315"/>
                </a:lnTo>
                <a:lnTo>
                  <a:pt x="1825" y="301"/>
                </a:lnTo>
                <a:lnTo>
                  <a:pt x="1791" y="301"/>
                </a:lnTo>
                <a:lnTo>
                  <a:pt x="1726" y="312"/>
                </a:lnTo>
                <a:lnTo>
                  <a:pt x="1690" y="310"/>
                </a:lnTo>
                <a:lnTo>
                  <a:pt x="1660" y="328"/>
                </a:lnTo>
                <a:lnTo>
                  <a:pt x="1636" y="308"/>
                </a:lnTo>
                <a:lnTo>
                  <a:pt x="1624" y="279"/>
                </a:lnTo>
                <a:lnTo>
                  <a:pt x="1568" y="245"/>
                </a:lnTo>
                <a:lnTo>
                  <a:pt x="1501" y="310"/>
                </a:lnTo>
                <a:lnTo>
                  <a:pt x="1474" y="292"/>
                </a:lnTo>
                <a:lnTo>
                  <a:pt x="1453" y="270"/>
                </a:lnTo>
                <a:lnTo>
                  <a:pt x="1420" y="276"/>
                </a:lnTo>
                <a:lnTo>
                  <a:pt x="1388" y="267"/>
                </a:lnTo>
                <a:lnTo>
                  <a:pt x="1361" y="247"/>
                </a:lnTo>
                <a:lnTo>
                  <a:pt x="1336" y="272"/>
                </a:lnTo>
                <a:lnTo>
                  <a:pt x="1300" y="272"/>
                </a:lnTo>
                <a:lnTo>
                  <a:pt x="1271" y="281"/>
                </a:lnTo>
                <a:lnTo>
                  <a:pt x="1244" y="301"/>
                </a:lnTo>
                <a:lnTo>
                  <a:pt x="1217" y="281"/>
                </a:lnTo>
                <a:lnTo>
                  <a:pt x="1212" y="252"/>
                </a:lnTo>
                <a:lnTo>
                  <a:pt x="1147" y="256"/>
                </a:lnTo>
                <a:lnTo>
                  <a:pt x="1122" y="236"/>
                </a:lnTo>
                <a:lnTo>
                  <a:pt x="1113" y="207"/>
                </a:lnTo>
                <a:lnTo>
                  <a:pt x="1084" y="193"/>
                </a:lnTo>
                <a:lnTo>
                  <a:pt x="1050" y="186"/>
                </a:lnTo>
                <a:lnTo>
                  <a:pt x="1023" y="171"/>
                </a:lnTo>
                <a:lnTo>
                  <a:pt x="990" y="175"/>
                </a:lnTo>
                <a:lnTo>
                  <a:pt x="956" y="173"/>
                </a:lnTo>
                <a:lnTo>
                  <a:pt x="893" y="155"/>
                </a:lnTo>
                <a:lnTo>
                  <a:pt x="832" y="126"/>
                </a:lnTo>
                <a:lnTo>
                  <a:pt x="798" y="130"/>
                </a:lnTo>
                <a:lnTo>
                  <a:pt x="731" y="130"/>
                </a:lnTo>
                <a:lnTo>
                  <a:pt x="697" y="121"/>
                </a:lnTo>
                <a:lnTo>
                  <a:pt x="531" y="141"/>
                </a:lnTo>
                <a:lnTo>
                  <a:pt x="499" y="153"/>
                </a:lnTo>
                <a:lnTo>
                  <a:pt x="490" y="182"/>
                </a:lnTo>
                <a:lnTo>
                  <a:pt x="465" y="202"/>
                </a:lnTo>
                <a:lnTo>
                  <a:pt x="402" y="227"/>
                </a:lnTo>
                <a:lnTo>
                  <a:pt x="369" y="222"/>
                </a:lnTo>
                <a:lnTo>
                  <a:pt x="333" y="227"/>
                </a:lnTo>
                <a:lnTo>
                  <a:pt x="308" y="247"/>
                </a:lnTo>
                <a:lnTo>
                  <a:pt x="333" y="292"/>
                </a:lnTo>
                <a:lnTo>
                  <a:pt x="339" y="337"/>
                </a:lnTo>
                <a:lnTo>
                  <a:pt x="369" y="402"/>
                </a:lnTo>
                <a:lnTo>
                  <a:pt x="375" y="416"/>
                </a:lnTo>
                <a:lnTo>
                  <a:pt x="418" y="459"/>
                </a:lnTo>
                <a:lnTo>
                  <a:pt x="414" y="499"/>
                </a:lnTo>
                <a:lnTo>
                  <a:pt x="438" y="553"/>
                </a:lnTo>
                <a:lnTo>
                  <a:pt x="418" y="605"/>
                </a:lnTo>
                <a:lnTo>
                  <a:pt x="344" y="661"/>
                </a:lnTo>
                <a:lnTo>
                  <a:pt x="265" y="706"/>
                </a:lnTo>
                <a:lnTo>
                  <a:pt x="202" y="776"/>
                </a:lnTo>
                <a:lnTo>
                  <a:pt x="132" y="918"/>
                </a:lnTo>
                <a:lnTo>
                  <a:pt x="123" y="972"/>
                </a:lnTo>
                <a:lnTo>
                  <a:pt x="135" y="1019"/>
                </a:lnTo>
                <a:lnTo>
                  <a:pt x="92" y="1026"/>
                </a:lnTo>
                <a:lnTo>
                  <a:pt x="72" y="1022"/>
                </a:lnTo>
                <a:lnTo>
                  <a:pt x="72" y="1046"/>
                </a:lnTo>
                <a:lnTo>
                  <a:pt x="24" y="1157"/>
                </a:lnTo>
                <a:lnTo>
                  <a:pt x="0" y="1247"/>
                </a:lnTo>
                <a:lnTo>
                  <a:pt x="60" y="1276"/>
                </a:lnTo>
                <a:lnTo>
                  <a:pt x="105" y="1310"/>
                </a:lnTo>
                <a:lnTo>
                  <a:pt x="141" y="1341"/>
                </a:lnTo>
                <a:lnTo>
                  <a:pt x="159" y="1382"/>
                </a:lnTo>
                <a:lnTo>
                  <a:pt x="189" y="1373"/>
                </a:lnTo>
                <a:lnTo>
                  <a:pt x="258" y="1373"/>
                </a:lnTo>
                <a:lnTo>
                  <a:pt x="333" y="1382"/>
                </a:lnTo>
                <a:lnTo>
                  <a:pt x="429" y="1391"/>
                </a:lnTo>
                <a:lnTo>
                  <a:pt x="492" y="1375"/>
                </a:lnTo>
                <a:lnTo>
                  <a:pt x="553" y="1373"/>
                </a:lnTo>
                <a:lnTo>
                  <a:pt x="600" y="1406"/>
                </a:lnTo>
                <a:lnTo>
                  <a:pt x="641" y="1427"/>
                </a:lnTo>
                <a:lnTo>
                  <a:pt x="706" y="1386"/>
                </a:lnTo>
                <a:lnTo>
                  <a:pt x="771" y="1368"/>
                </a:lnTo>
                <a:lnTo>
                  <a:pt x="843" y="1366"/>
                </a:lnTo>
                <a:lnTo>
                  <a:pt x="983" y="1289"/>
                </a:lnTo>
                <a:lnTo>
                  <a:pt x="1012" y="1292"/>
                </a:lnTo>
                <a:lnTo>
                  <a:pt x="1035" y="1251"/>
                </a:lnTo>
                <a:lnTo>
                  <a:pt x="1064" y="1233"/>
                </a:lnTo>
                <a:lnTo>
                  <a:pt x="1095" y="1240"/>
                </a:lnTo>
                <a:lnTo>
                  <a:pt x="1129" y="1235"/>
                </a:lnTo>
                <a:lnTo>
                  <a:pt x="1194" y="1215"/>
                </a:lnTo>
                <a:lnTo>
                  <a:pt x="1262" y="1235"/>
                </a:lnTo>
                <a:lnTo>
                  <a:pt x="1291" y="1251"/>
                </a:lnTo>
                <a:lnTo>
                  <a:pt x="1368" y="1312"/>
                </a:lnTo>
                <a:lnTo>
                  <a:pt x="1397" y="1319"/>
                </a:lnTo>
                <a:lnTo>
                  <a:pt x="1462" y="1307"/>
                </a:lnTo>
                <a:lnTo>
                  <a:pt x="1496" y="1316"/>
                </a:lnTo>
                <a:lnTo>
                  <a:pt x="1543" y="1361"/>
                </a:lnTo>
                <a:lnTo>
                  <a:pt x="1575" y="1352"/>
                </a:lnTo>
                <a:lnTo>
                  <a:pt x="1593" y="1382"/>
                </a:lnTo>
                <a:lnTo>
                  <a:pt x="1593" y="1411"/>
                </a:lnTo>
                <a:lnTo>
                  <a:pt x="1593" y="1440"/>
                </a:lnTo>
                <a:lnTo>
                  <a:pt x="1579" y="1503"/>
                </a:lnTo>
                <a:lnTo>
                  <a:pt x="1604" y="1524"/>
                </a:lnTo>
                <a:lnTo>
                  <a:pt x="1620" y="1553"/>
                </a:lnTo>
                <a:lnTo>
                  <a:pt x="1654" y="1557"/>
                </a:lnTo>
                <a:lnTo>
                  <a:pt x="1665" y="1587"/>
                </a:lnTo>
                <a:lnTo>
                  <a:pt x="1656" y="1618"/>
                </a:lnTo>
                <a:lnTo>
                  <a:pt x="1685" y="1674"/>
                </a:lnTo>
                <a:lnTo>
                  <a:pt x="1744" y="1706"/>
                </a:lnTo>
                <a:lnTo>
                  <a:pt x="1759" y="1733"/>
                </a:lnTo>
                <a:lnTo>
                  <a:pt x="1766" y="1762"/>
                </a:lnTo>
                <a:lnTo>
                  <a:pt x="1757" y="1794"/>
                </a:lnTo>
                <a:lnTo>
                  <a:pt x="1771" y="1825"/>
                </a:lnTo>
                <a:lnTo>
                  <a:pt x="1757" y="1854"/>
                </a:lnTo>
                <a:lnTo>
                  <a:pt x="1730" y="1872"/>
                </a:lnTo>
                <a:lnTo>
                  <a:pt x="1633" y="1848"/>
                </a:lnTo>
                <a:lnTo>
                  <a:pt x="1606" y="1863"/>
                </a:lnTo>
                <a:lnTo>
                  <a:pt x="1588" y="1836"/>
                </a:lnTo>
                <a:lnTo>
                  <a:pt x="1559" y="1852"/>
                </a:lnTo>
                <a:lnTo>
                  <a:pt x="1543" y="1881"/>
                </a:lnTo>
                <a:lnTo>
                  <a:pt x="1532" y="1978"/>
                </a:lnTo>
                <a:lnTo>
                  <a:pt x="1503" y="1992"/>
                </a:lnTo>
                <a:lnTo>
                  <a:pt x="1480" y="2017"/>
                </a:lnTo>
                <a:lnTo>
                  <a:pt x="1476" y="2048"/>
                </a:lnTo>
                <a:lnTo>
                  <a:pt x="1444" y="2064"/>
                </a:lnTo>
                <a:lnTo>
                  <a:pt x="1433" y="2095"/>
                </a:lnTo>
                <a:lnTo>
                  <a:pt x="1429" y="2127"/>
                </a:lnTo>
                <a:lnTo>
                  <a:pt x="1408" y="2149"/>
                </a:lnTo>
                <a:lnTo>
                  <a:pt x="1368" y="2149"/>
                </a:lnTo>
                <a:lnTo>
                  <a:pt x="1368" y="2165"/>
                </a:lnTo>
                <a:lnTo>
                  <a:pt x="1402" y="2158"/>
                </a:lnTo>
                <a:lnTo>
                  <a:pt x="1453" y="2228"/>
                </a:lnTo>
                <a:lnTo>
                  <a:pt x="1498" y="2224"/>
                </a:lnTo>
                <a:lnTo>
                  <a:pt x="1539" y="2194"/>
                </a:lnTo>
                <a:lnTo>
                  <a:pt x="1602" y="2185"/>
                </a:lnTo>
                <a:lnTo>
                  <a:pt x="1638" y="2170"/>
                </a:lnTo>
                <a:lnTo>
                  <a:pt x="1674" y="2172"/>
                </a:lnTo>
                <a:lnTo>
                  <a:pt x="1694" y="2185"/>
                </a:lnTo>
                <a:lnTo>
                  <a:pt x="1708" y="2179"/>
                </a:lnTo>
                <a:lnTo>
                  <a:pt x="1699" y="2118"/>
                </a:lnTo>
                <a:lnTo>
                  <a:pt x="1699" y="2041"/>
                </a:lnTo>
                <a:lnTo>
                  <a:pt x="1708" y="2057"/>
                </a:lnTo>
                <a:lnTo>
                  <a:pt x="1712" y="2098"/>
                </a:lnTo>
                <a:lnTo>
                  <a:pt x="1732" y="2107"/>
                </a:lnTo>
                <a:lnTo>
                  <a:pt x="1735" y="2077"/>
                </a:lnTo>
                <a:lnTo>
                  <a:pt x="1759" y="2066"/>
                </a:lnTo>
                <a:lnTo>
                  <a:pt x="1768" y="2046"/>
                </a:lnTo>
                <a:lnTo>
                  <a:pt x="1827" y="2044"/>
                </a:lnTo>
                <a:lnTo>
                  <a:pt x="1845" y="2023"/>
                </a:lnTo>
                <a:lnTo>
                  <a:pt x="1870" y="1978"/>
                </a:lnTo>
                <a:lnTo>
                  <a:pt x="1861" y="1935"/>
                </a:lnTo>
                <a:lnTo>
                  <a:pt x="1827" y="1904"/>
                </a:lnTo>
                <a:lnTo>
                  <a:pt x="1816" y="1877"/>
                </a:lnTo>
                <a:lnTo>
                  <a:pt x="1831" y="1895"/>
                </a:lnTo>
                <a:lnTo>
                  <a:pt x="1865" y="1902"/>
                </a:lnTo>
                <a:lnTo>
                  <a:pt x="1881" y="1933"/>
                </a:lnTo>
                <a:lnTo>
                  <a:pt x="1894" y="1938"/>
                </a:lnTo>
                <a:lnTo>
                  <a:pt x="1942" y="1868"/>
                </a:lnTo>
                <a:lnTo>
                  <a:pt x="1946" y="1836"/>
                </a:lnTo>
                <a:lnTo>
                  <a:pt x="1975" y="1827"/>
                </a:lnTo>
                <a:lnTo>
                  <a:pt x="2002" y="1814"/>
                </a:lnTo>
                <a:lnTo>
                  <a:pt x="2068" y="1803"/>
                </a:lnTo>
                <a:lnTo>
                  <a:pt x="2117" y="1778"/>
                </a:lnTo>
                <a:lnTo>
                  <a:pt x="2140" y="1760"/>
                </a:lnTo>
                <a:lnTo>
                  <a:pt x="2133" y="1800"/>
                </a:lnTo>
                <a:lnTo>
                  <a:pt x="2171" y="1787"/>
                </a:lnTo>
                <a:lnTo>
                  <a:pt x="2203" y="1773"/>
                </a:lnTo>
                <a:lnTo>
                  <a:pt x="2214" y="1744"/>
                </a:lnTo>
                <a:lnTo>
                  <a:pt x="2232" y="1782"/>
                </a:lnTo>
                <a:lnTo>
                  <a:pt x="2259" y="1816"/>
                </a:lnTo>
                <a:lnTo>
                  <a:pt x="2284" y="1823"/>
                </a:lnTo>
                <a:lnTo>
                  <a:pt x="2284" y="1841"/>
                </a:lnTo>
                <a:lnTo>
                  <a:pt x="2182" y="1827"/>
                </a:lnTo>
                <a:lnTo>
                  <a:pt x="2151" y="1841"/>
                </a:lnTo>
                <a:lnTo>
                  <a:pt x="2173" y="1852"/>
                </a:lnTo>
                <a:lnTo>
                  <a:pt x="2236" y="1859"/>
                </a:lnTo>
                <a:lnTo>
                  <a:pt x="2245" y="1872"/>
                </a:lnTo>
                <a:lnTo>
                  <a:pt x="2189" y="1911"/>
                </a:lnTo>
                <a:lnTo>
                  <a:pt x="2196" y="1926"/>
                </a:lnTo>
                <a:lnTo>
                  <a:pt x="2243" y="1922"/>
                </a:lnTo>
                <a:lnTo>
                  <a:pt x="2266" y="1929"/>
                </a:lnTo>
                <a:lnTo>
                  <a:pt x="2290" y="1953"/>
                </a:lnTo>
                <a:lnTo>
                  <a:pt x="2358" y="1978"/>
                </a:lnTo>
                <a:lnTo>
                  <a:pt x="2450" y="1958"/>
                </a:lnTo>
                <a:lnTo>
                  <a:pt x="2477" y="1958"/>
                </a:lnTo>
                <a:lnTo>
                  <a:pt x="2482" y="1947"/>
                </a:lnTo>
                <a:lnTo>
                  <a:pt x="2518" y="1935"/>
                </a:lnTo>
                <a:lnTo>
                  <a:pt x="2520" y="1951"/>
                </a:lnTo>
                <a:lnTo>
                  <a:pt x="2560" y="1974"/>
                </a:lnTo>
                <a:lnTo>
                  <a:pt x="2583" y="1947"/>
                </a:lnTo>
                <a:lnTo>
                  <a:pt x="2608" y="1971"/>
                </a:lnTo>
                <a:lnTo>
                  <a:pt x="2612" y="2003"/>
                </a:lnTo>
                <a:lnTo>
                  <a:pt x="2628" y="2012"/>
                </a:lnTo>
                <a:lnTo>
                  <a:pt x="2612" y="2023"/>
                </a:lnTo>
                <a:lnTo>
                  <a:pt x="2497" y="2055"/>
                </a:lnTo>
                <a:lnTo>
                  <a:pt x="2461" y="2084"/>
                </a:lnTo>
                <a:lnTo>
                  <a:pt x="2410" y="2134"/>
                </a:lnTo>
                <a:lnTo>
                  <a:pt x="2371" y="2154"/>
                </a:lnTo>
                <a:lnTo>
                  <a:pt x="2356" y="2181"/>
                </a:lnTo>
                <a:lnTo>
                  <a:pt x="2358" y="2190"/>
                </a:lnTo>
                <a:lnTo>
                  <a:pt x="2425" y="2190"/>
                </a:lnTo>
                <a:lnTo>
                  <a:pt x="2470" y="2219"/>
                </a:lnTo>
                <a:lnTo>
                  <a:pt x="2502" y="2251"/>
                </a:lnTo>
                <a:lnTo>
                  <a:pt x="2531" y="2248"/>
                </a:lnTo>
                <a:lnTo>
                  <a:pt x="2556" y="2255"/>
                </a:lnTo>
                <a:lnTo>
                  <a:pt x="2576" y="2300"/>
                </a:lnTo>
                <a:lnTo>
                  <a:pt x="2583" y="2341"/>
                </a:lnTo>
                <a:lnTo>
                  <a:pt x="2576" y="2370"/>
                </a:lnTo>
                <a:lnTo>
                  <a:pt x="2576" y="2413"/>
                </a:lnTo>
                <a:lnTo>
                  <a:pt x="2556" y="2442"/>
                </a:lnTo>
                <a:lnTo>
                  <a:pt x="2605" y="2482"/>
                </a:lnTo>
                <a:lnTo>
                  <a:pt x="2617" y="2487"/>
                </a:lnTo>
                <a:lnTo>
                  <a:pt x="2684" y="2491"/>
                </a:lnTo>
                <a:lnTo>
                  <a:pt x="2729" y="2462"/>
                </a:lnTo>
                <a:lnTo>
                  <a:pt x="2759" y="2458"/>
                </a:lnTo>
                <a:lnTo>
                  <a:pt x="2770" y="2446"/>
                </a:lnTo>
                <a:lnTo>
                  <a:pt x="2774" y="2426"/>
                </a:lnTo>
                <a:lnTo>
                  <a:pt x="2795" y="2397"/>
                </a:lnTo>
                <a:lnTo>
                  <a:pt x="2822" y="2390"/>
                </a:lnTo>
                <a:lnTo>
                  <a:pt x="2799" y="2379"/>
                </a:lnTo>
                <a:lnTo>
                  <a:pt x="2858" y="2361"/>
                </a:lnTo>
                <a:lnTo>
                  <a:pt x="2907" y="2370"/>
                </a:lnTo>
                <a:lnTo>
                  <a:pt x="2943" y="2332"/>
                </a:lnTo>
                <a:lnTo>
                  <a:pt x="3015" y="2264"/>
                </a:lnTo>
                <a:lnTo>
                  <a:pt x="3143" y="2302"/>
                </a:lnTo>
                <a:lnTo>
                  <a:pt x="3157" y="2289"/>
                </a:lnTo>
                <a:lnTo>
                  <a:pt x="3233" y="2284"/>
                </a:lnTo>
                <a:lnTo>
                  <a:pt x="3233" y="2242"/>
                </a:lnTo>
                <a:lnTo>
                  <a:pt x="3238" y="2210"/>
                </a:lnTo>
                <a:lnTo>
                  <a:pt x="3254" y="2194"/>
                </a:lnTo>
                <a:lnTo>
                  <a:pt x="3260" y="2163"/>
                </a:lnTo>
                <a:lnTo>
                  <a:pt x="3213" y="2156"/>
                </a:lnTo>
                <a:lnTo>
                  <a:pt x="3161" y="2170"/>
                </a:lnTo>
                <a:lnTo>
                  <a:pt x="3128" y="2185"/>
                </a:lnTo>
                <a:lnTo>
                  <a:pt x="3119" y="2165"/>
                </a:lnTo>
                <a:lnTo>
                  <a:pt x="3101" y="2167"/>
                </a:lnTo>
                <a:lnTo>
                  <a:pt x="3056" y="2219"/>
                </a:lnTo>
                <a:lnTo>
                  <a:pt x="3011" y="2185"/>
                </a:lnTo>
                <a:lnTo>
                  <a:pt x="3006" y="2210"/>
                </a:lnTo>
                <a:lnTo>
                  <a:pt x="2932" y="2190"/>
                </a:lnTo>
                <a:lnTo>
                  <a:pt x="2921" y="2208"/>
                </a:lnTo>
                <a:lnTo>
                  <a:pt x="2909" y="2172"/>
                </a:lnTo>
                <a:lnTo>
                  <a:pt x="2907" y="2125"/>
                </a:lnTo>
                <a:lnTo>
                  <a:pt x="2882" y="2091"/>
                </a:lnTo>
                <a:lnTo>
                  <a:pt x="2831" y="2098"/>
                </a:lnTo>
                <a:lnTo>
                  <a:pt x="2840" y="2064"/>
                </a:lnTo>
                <a:lnTo>
                  <a:pt x="2828" y="2055"/>
                </a:lnTo>
                <a:lnTo>
                  <a:pt x="2801" y="2068"/>
                </a:lnTo>
                <a:lnTo>
                  <a:pt x="2792" y="2062"/>
                </a:lnTo>
                <a:lnTo>
                  <a:pt x="2810" y="2012"/>
                </a:lnTo>
                <a:lnTo>
                  <a:pt x="2790" y="2012"/>
                </a:lnTo>
                <a:lnTo>
                  <a:pt x="2770" y="1998"/>
                </a:lnTo>
                <a:lnTo>
                  <a:pt x="2729" y="1989"/>
                </a:lnTo>
                <a:lnTo>
                  <a:pt x="2729" y="2017"/>
                </a:lnTo>
                <a:lnTo>
                  <a:pt x="2718" y="2028"/>
                </a:lnTo>
                <a:lnTo>
                  <a:pt x="2702" y="2010"/>
                </a:lnTo>
                <a:lnTo>
                  <a:pt x="2700" y="1987"/>
                </a:lnTo>
                <a:lnTo>
                  <a:pt x="2691" y="1965"/>
                </a:lnTo>
                <a:lnTo>
                  <a:pt x="2677" y="1958"/>
                </a:lnTo>
                <a:lnTo>
                  <a:pt x="2662" y="1962"/>
                </a:lnTo>
                <a:lnTo>
                  <a:pt x="2641" y="1938"/>
                </a:lnTo>
                <a:lnTo>
                  <a:pt x="2623" y="1922"/>
                </a:lnTo>
                <a:lnTo>
                  <a:pt x="2695" y="1947"/>
                </a:lnTo>
                <a:lnTo>
                  <a:pt x="2704" y="1940"/>
                </a:lnTo>
                <a:lnTo>
                  <a:pt x="2714" y="1886"/>
                </a:lnTo>
                <a:lnTo>
                  <a:pt x="2729" y="1904"/>
                </a:lnTo>
                <a:lnTo>
                  <a:pt x="2729" y="1938"/>
                </a:lnTo>
                <a:lnTo>
                  <a:pt x="2736" y="1947"/>
                </a:lnTo>
                <a:lnTo>
                  <a:pt x="2790" y="1947"/>
                </a:lnTo>
                <a:lnTo>
                  <a:pt x="2799" y="1962"/>
                </a:lnTo>
                <a:lnTo>
                  <a:pt x="2790" y="1987"/>
                </a:lnTo>
                <a:lnTo>
                  <a:pt x="2797" y="1992"/>
                </a:lnTo>
                <a:lnTo>
                  <a:pt x="2815" y="1967"/>
                </a:lnTo>
                <a:lnTo>
                  <a:pt x="2842" y="1947"/>
                </a:lnTo>
                <a:lnTo>
                  <a:pt x="2851" y="1965"/>
                </a:lnTo>
                <a:lnTo>
                  <a:pt x="2846" y="1978"/>
                </a:lnTo>
                <a:lnTo>
                  <a:pt x="2869" y="2023"/>
                </a:lnTo>
                <a:lnTo>
                  <a:pt x="2869" y="2039"/>
                </a:lnTo>
                <a:lnTo>
                  <a:pt x="2889" y="2039"/>
                </a:lnTo>
                <a:lnTo>
                  <a:pt x="2889" y="2003"/>
                </a:lnTo>
                <a:lnTo>
                  <a:pt x="2878" y="1947"/>
                </a:lnTo>
                <a:lnTo>
                  <a:pt x="2918" y="1904"/>
                </a:lnTo>
                <a:lnTo>
                  <a:pt x="2939" y="1845"/>
                </a:lnTo>
                <a:lnTo>
                  <a:pt x="2957" y="1845"/>
                </a:lnTo>
                <a:lnTo>
                  <a:pt x="2975" y="1904"/>
                </a:lnTo>
                <a:lnTo>
                  <a:pt x="2957" y="1922"/>
                </a:lnTo>
                <a:lnTo>
                  <a:pt x="2930" y="1938"/>
                </a:lnTo>
                <a:lnTo>
                  <a:pt x="2921" y="1958"/>
                </a:lnTo>
                <a:lnTo>
                  <a:pt x="2950" y="1947"/>
                </a:lnTo>
                <a:lnTo>
                  <a:pt x="2981" y="1902"/>
                </a:lnTo>
                <a:lnTo>
                  <a:pt x="3004" y="1859"/>
                </a:lnTo>
                <a:lnTo>
                  <a:pt x="3020" y="1857"/>
                </a:lnTo>
                <a:lnTo>
                  <a:pt x="3083" y="1800"/>
                </a:lnTo>
                <a:lnTo>
                  <a:pt x="3114" y="1796"/>
                </a:lnTo>
                <a:lnTo>
                  <a:pt x="3157" y="1782"/>
                </a:lnTo>
                <a:lnTo>
                  <a:pt x="3161" y="1803"/>
                </a:lnTo>
                <a:lnTo>
                  <a:pt x="3175" y="1785"/>
                </a:lnTo>
                <a:lnTo>
                  <a:pt x="3267" y="1740"/>
                </a:lnTo>
                <a:lnTo>
                  <a:pt x="3314" y="1769"/>
                </a:lnTo>
                <a:lnTo>
                  <a:pt x="3328" y="1724"/>
                </a:lnTo>
                <a:lnTo>
                  <a:pt x="3404" y="1692"/>
                </a:lnTo>
                <a:lnTo>
                  <a:pt x="3434" y="1695"/>
                </a:lnTo>
                <a:lnTo>
                  <a:pt x="3474" y="1656"/>
                </a:lnTo>
                <a:lnTo>
                  <a:pt x="3528" y="1643"/>
                </a:lnTo>
                <a:lnTo>
                  <a:pt x="3623" y="1629"/>
                </a:lnTo>
                <a:lnTo>
                  <a:pt x="3620" y="1573"/>
                </a:lnTo>
                <a:lnTo>
                  <a:pt x="3618" y="1539"/>
                </a:lnTo>
                <a:lnTo>
                  <a:pt x="3647" y="1485"/>
                </a:lnTo>
                <a:lnTo>
                  <a:pt x="3710" y="1463"/>
                </a:lnTo>
                <a:lnTo>
                  <a:pt x="3746" y="1406"/>
                </a:lnTo>
                <a:lnTo>
                  <a:pt x="3771" y="1388"/>
                </a:lnTo>
                <a:lnTo>
                  <a:pt x="3830" y="1418"/>
                </a:lnTo>
                <a:lnTo>
                  <a:pt x="3863" y="1413"/>
                </a:lnTo>
                <a:lnTo>
                  <a:pt x="3924" y="1427"/>
                </a:lnTo>
                <a:lnTo>
                  <a:pt x="3956" y="1413"/>
                </a:lnTo>
                <a:lnTo>
                  <a:pt x="3983" y="1325"/>
                </a:lnTo>
                <a:lnTo>
                  <a:pt x="3996" y="1265"/>
                </a:lnTo>
                <a:lnTo>
                  <a:pt x="3969" y="1249"/>
                </a:lnTo>
                <a:lnTo>
                  <a:pt x="3976" y="1220"/>
                </a:lnTo>
                <a:lnTo>
                  <a:pt x="3965" y="1190"/>
                </a:lnTo>
                <a:lnTo>
                  <a:pt x="3944" y="1166"/>
                </a:lnTo>
                <a:lnTo>
                  <a:pt x="3949" y="1134"/>
                </a:lnTo>
                <a:lnTo>
                  <a:pt x="3962" y="1109"/>
                </a:lnTo>
                <a:lnTo>
                  <a:pt x="4028" y="1091"/>
                </a:lnTo>
                <a:lnTo>
                  <a:pt x="4007" y="1067"/>
                </a:lnTo>
                <a:lnTo>
                  <a:pt x="3974" y="1060"/>
                </a:lnTo>
                <a:lnTo>
                  <a:pt x="3956" y="1035"/>
                </a:lnTo>
                <a:lnTo>
                  <a:pt x="4019" y="1024"/>
                </a:lnTo>
                <a:lnTo>
                  <a:pt x="4052" y="967"/>
                </a:lnTo>
                <a:lnTo>
                  <a:pt x="4019" y="880"/>
                </a:lnTo>
                <a:lnTo>
                  <a:pt x="4050" y="866"/>
                </a:lnTo>
                <a:lnTo>
                  <a:pt x="4023" y="848"/>
                </a:lnTo>
                <a:lnTo>
                  <a:pt x="3989" y="850"/>
                </a:lnTo>
                <a:lnTo>
                  <a:pt x="3956" y="844"/>
                </a:lnTo>
                <a:lnTo>
                  <a:pt x="3906" y="805"/>
                </a:lnTo>
                <a:lnTo>
                  <a:pt x="3872" y="805"/>
                </a:lnTo>
                <a:lnTo>
                  <a:pt x="3818" y="772"/>
                </a:lnTo>
                <a:lnTo>
                  <a:pt x="3753" y="776"/>
                </a:lnTo>
                <a:lnTo>
                  <a:pt x="3731" y="754"/>
                </a:lnTo>
                <a:lnTo>
                  <a:pt x="3699" y="740"/>
                </a:lnTo>
                <a:lnTo>
                  <a:pt x="3665" y="736"/>
                </a:lnTo>
                <a:lnTo>
                  <a:pt x="3647" y="713"/>
                </a:lnTo>
                <a:lnTo>
                  <a:pt x="3614" y="711"/>
                </a:lnTo>
                <a:lnTo>
                  <a:pt x="3600" y="740"/>
                </a:lnTo>
                <a:lnTo>
                  <a:pt x="3566" y="740"/>
                </a:lnTo>
                <a:lnTo>
                  <a:pt x="3524" y="695"/>
                </a:lnTo>
                <a:lnTo>
                  <a:pt x="3479" y="614"/>
                </a:lnTo>
                <a:lnTo>
                  <a:pt x="3458" y="589"/>
                </a:lnTo>
                <a:lnTo>
                  <a:pt x="3427" y="580"/>
                </a:lnTo>
                <a:lnTo>
                  <a:pt x="3368" y="610"/>
                </a:lnTo>
                <a:lnTo>
                  <a:pt x="3267" y="634"/>
                </a:lnTo>
                <a:lnTo>
                  <a:pt x="3236" y="623"/>
                </a:lnTo>
                <a:lnTo>
                  <a:pt x="3202" y="632"/>
                </a:lnTo>
                <a:lnTo>
                  <a:pt x="3157" y="592"/>
                </a:lnTo>
                <a:lnTo>
                  <a:pt x="3123" y="585"/>
                </a:lnTo>
                <a:lnTo>
                  <a:pt x="3092" y="592"/>
                </a:lnTo>
                <a:lnTo>
                  <a:pt x="3062" y="605"/>
                </a:lnTo>
                <a:lnTo>
                  <a:pt x="3035" y="589"/>
                </a:lnTo>
                <a:lnTo>
                  <a:pt x="3008" y="569"/>
                </a:lnTo>
                <a:lnTo>
                  <a:pt x="2997" y="542"/>
                </a:lnTo>
                <a:lnTo>
                  <a:pt x="3008" y="515"/>
                </a:lnTo>
                <a:lnTo>
                  <a:pt x="2977" y="414"/>
                </a:lnTo>
                <a:lnTo>
                  <a:pt x="2936" y="371"/>
                </a:lnTo>
                <a:lnTo>
                  <a:pt x="2923" y="344"/>
                </a:lnTo>
                <a:lnTo>
                  <a:pt x="2889" y="344"/>
                </a:lnTo>
                <a:lnTo>
                  <a:pt x="2860" y="355"/>
                </a:lnTo>
                <a:lnTo>
                  <a:pt x="2795" y="342"/>
                </a:lnTo>
                <a:lnTo>
                  <a:pt x="2763" y="328"/>
                </a:lnTo>
                <a:lnTo>
                  <a:pt x="2736" y="310"/>
                </a:lnTo>
                <a:lnTo>
                  <a:pt x="2718" y="256"/>
                </a:lnTo>
                <a:lnTo>
                  <a:pt x="2718" y="227"/>
                </a:lnTo>
                <a:lnTo>
                  <a:pt x="2702" y="202"/>
                </a:lnTo>
                <a:lnTo>
                  <a:pt x="2736" y="200"/>
                </a:lnTo>
                <a:lnTo>
                  <a:pt x="2770" y="184"/>
                </a:lnTo>
                <a:lnTo>
                  <a:pt x="2770" y="150"/>
                </a:lnTo>
                <a:lnTo>
                  <a:pt x="2750" y="128"/>
                </a:lnTo>
                <a:lnTo>
                  <a:pt x="2698" y="90"/>
                </a:lnTo>
                <a:lnTo>
                  <a:pt x="2698" y="60"/>
                </a:lnTo>
                <a:lnTo>
                  <a:pt x="2680" y="36"/>
                </a:lnTo>
                <a:lnTo>
                  <a:pt x="2628" y="0"/>
                </a:lnTo>
                <a:lnTo>
                  <a:pt x="2565" y="11"/>
                </a:lnTo>
                <a:lnTo>
                  <a:pt x="2500" y="4"/>
                </a:lnTo>
                <a:lnTo>
                  <a:pt x="2434" y="20"/>
                </a:lnTo>
                <a:lnTo>
                  <a:pt x="2401" y="20"/>
                </a:lnTo>
                <a:lnTo>
                  <a:pt x="2331" y="9"/>
                </a:lnTo>
                <a:lnTo>
                  <a:pt x="2304" y="24"/>
                </a:lnTo>
                <a:lnTo>
                  <a:pt x="2295" y="54"/>
                </a:lnTo>
                <a:lnTo>
                  <a:pt x="2275" y="76"/>
                </a:lnTo>
                <a:lnTo>
                  <a:pt x="2245" y="90"/>
                </a:lnTo>
                <a:lnTo>
                  <a:pt x="2214" y="81"/>
                </a:lnTo>
                <a:lnTo>
                  <a:pt x="2189" y="63"/>
                </a:lnTo>
                <a:lnTo>
                  <a:pt x="2108" y="65"/>
                </a:lnTo>
                <a:lnTo>
                  <a:pt x="2077" y="81"/>
                </a:lnTo>
                <a:close/>
              </a:path>
            </a:pathLst>
          </a:custGeom>
          <a:blipFill dpi="0" rotWithShape="1">
            <a:blip r:embed="rId3" cstate="print"/>
            <a:srcRect/>
            <a:stretch>
              <a:fillRect/>
            </a:stretch>
          </a:blipFill>
          <a:ln w="38100" cmpd="sng">
            <a:solidFill>
              <a:srgbClr val="66CCFF"/>
            </a:solidFill>
            <a:prstDash val="solid"/>
            <a:round/>
            <a:headEnd/>
            <a:tailEnd/>
          </a:ln>
          <a:effectLst>
            <a:prstShdw prst="shdw17" dist="17961" dir="2700000">
              <a:srgbClr val="3D7A99"/>
            </a:prstShdw>
          </a:effectLst>
        </p:spPr>
        <p:txBody>
          <a:bodyPr/>
          <a:lstStyle/>
          <a:p>
            <a:endParaRPr lang="uk-UA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1115616" y="2565400"/>
            <a:ext cx="7560840" cy="1354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uk-UA" sz="3200" b="1" dirty="0" smtClean="0">
                <a:latin typeface="Arial" pitchFamily="34" charset="0"/>
              </a:rPr>
              <a:t>Дякую </a:t>
            </a:r>
            <a:r>
              <a:rPr lang="uk-UA" sz="3200" b="1" dirty="0">
                <a:latin typeface="Arial" pitchFamily="34" charset="0"/>
              </a:rPr>
              <a:t>за </a:t>
            </a:r>
            <a:r>
              <a:rPr lang="uk-UA" sz="3200" b="1" dirty="0" smtClean="0">
                <a:latin typeface="Arial" pitchFamily="34" charset="0"/>
              </a:rPr>
              <a:t>увагу!</a:t>
            </a:r>
            <a:r>
              <a:rPr lang="uk-UA" sz="3200" b="1" dirty="0">
                <a:latin typeface="Arial" pitchFamily="34" charset="0"/>
              </a:rPr>
              <a:t/>
            </a:r>
            <a:br>
              <a:rPr lang="uk-UA" sz="3200" b="1" dirty="0">
                <a:latin typeface="Arial" pitchFamily="34" charset="0"/>
              </a:rPr>
            </a:br>
            <a:r>
              <a:rPr lang="uk-UA" sz="3200" b="1" dirty="0" smtClean="0">
                <a:latin typeface="Arial" pitchFamily="34" charset="0"/>
              </a:rPr>
              <a:t> </a:t>
            </a:r>
            <a:r>
              <a:rPr lang="uk-UA" sz="2800" b="1" dirty="0" smtClean="0">
                <a:solidFill>
                  <a:srgbClr val="C00000"/>
                </a:solidFill>
              </a:rPr>
              <a:t>Всім здоров</a:t>
            </a:r>
            <a:r>
              <a:rPr lang="en-US" sz="2800" b="1" dirty="0" smtClean="0">
                <a:solidFill>
                  <a:srgbClr val="C00000"/>
                </a:solidFill>
              </a:rPr>
              <a:t>’</a:t>
            </a:r>
            <a:r>
              <a:rPr lang="uk-UA" sz="2800" b="1" dirty="0" smtClean="0">
                <a:solidFill>
                  <a:srgbClr val="C00000"/>
                </a:solidFill>
              </a:rPr>
              <a:t>я, миру та благополуччя</a:t>
            </a:r>
            <a:r>
              <a:rPr lang="en-US" sz="2800" b="1" dirty="0" smtClean="0">
                <a:solidFill>
                  <a:srgbClr val="C00000"/>
                </a:solidFill>
              </a:rPr>
              <a:t>!</a:t>
            </a:r>
            <a:r>
              <a:rPr lang="uk-UA" b="1" dirty="0">
                <a:solidFill>
                  <a:schemeClr val="bg1"/>
                </a:solidFill>
              </a:rPr>
              <a:t>		</a:t>
            </a:r>
            <a:endParaRPr lang="ru-RU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465232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</a:rPr>
              <a:t>Збитки через хвороби, травми та передчасну смертність:</a:t>
            </a:r>
            <a:endParaRPr lang="uk-UA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492" y="2636912"/>
            <a:ext cx="6777317" cy="3456384"/>
          </a:xfrm>
        </p:spPr>
        <p:txBody>
          <a:bodyPr>
            <a:normAutofit fontScale="85000" lnSpcReduction="20000"/>
          </a:bodyPr>
          <a:lstStyle/>
          <a:p>
            <a:r>
              <a:rPr lang="uk-UA" dirty="0"/>
              <a:t>• недовироблена продукція;</a:t>
            </a:r>
          </a:p>
          <a:p>
            <a:r>
              <a:rPr lang="uk-UA" dirty="0"/>
              <a:t>• втрати </a:t>
            </a:r>
            <a:r>
              <a:rPr lang="uk-UA" dirty="0" smtClean="0"/>
              <a:t>національного </a:t>
            </a:r>
            <a:r>
              <a:rPr lang="uk-UA" dirty="0"/>
              <a:t>доходу;</a:t>
            </a:r>
          </a:p>
          <a:p>
            <a:r>
              <a:rPr lang="uk-UA" dirty="0"/>
              <a:t>• недоотриманий чистий продукт;</a:t>
            </a:r>
          </a:p>
          <a:p>
            <a:r>
              <a:rPr lang="uk-UA" dirty="0"/>
              <a:t>• оплата листків непрацездатності;</a:t>
            </a:r>
          </a:p>
          <a:p>
            <a:r>
              <a:rPr lang="uk-UA" dirty="0"/>
              <a:t>• утримання стаціонарних і амбулаторних лікувальних закладів;</a:t>
            </a:r>
          </a:p>
          <a:p>
            <a:r>
              <a:rPr lang="uk-UA" dirty="0"/>
              <a:t>• </a:t>
            </a:r>
            <a:r>
              <a:rPr lang="uk-UA" dirty="0" smtClean="0"/>
              <a:t>вартість надання </a:t>
            </a:r>
            <a:r>
              <a:rPr lang="uk-UA" dirty="0"/>
              <a:t>медичної допомоги в разі хвороби, </a:t>
            </a:r>
            <a:r>
              <a:rPr lang="uk-UA" dirty="0" smtClean="0"/>
              <a:t>травми (лікування, медикаменти, догляд</a:t>
            </a:r>
            <a:r>
              <a:rPr lang="uk-UA" dirty="0"/>
              <a:t>, реабілітація</a:t>
            </a:r>
            <a:r>
              <a:rPr lang="uk-UA" dirty="0" smtClean="0"/>
              <a:t>);</a:t>
            </a:r>
            <a:endParaRPr lang="uk-UA" dirty="0"/>
          </a:p>
          <a:p>
            <a:r>
              <a:rPr lang="uk-UA" dirty="0"/>
              <a:t>• втрати робочого </a:t>
            </a:r>
            <a:r>
              <a:rPr lang="uk-UA" dirty="0" smtClean="0"/>
              <a:t>часу та зниження продуктивності праці;</a:t>
            </a:r>
            <a:endParaRPr lang="uk-UA" dirty="0"/>
          </a:p>
          <a:p>
            <a:r>
              <a:rPr lang="uk-UA" dirty="0"/>
              <a:t>• витрати на </a:t>
            </a:r>
            <a:r>
              <a:rPr lang="uk-UA" dirty="0" smtClean="0"/>
              <a:t>пенсії</a:t>
            </a:r>
            <a:r>
              <a:rPr lang="uk-UA" dirty="0"/>
              <a:t>, </a:t>
            </a:r>
            <a:r>
              <a:rPr lang="uk-UA" dirty="0" smtClean="0"/>
              <a:t>допомоги.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71743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43490" y="692696"/>
            <a:ext cx="7024744" cy="864096"/>
          </a:xfrm>
        </p:spPr>
        <p:txBody>
          <a:bodyPr>
            <a:noAutofit/>
          </a:bodyPr>
          <a:lstStyle/>
          <a:p>
            <a:pPr algn="ctr"/>
            <a:r>
              <a:rPr lang="uk-UA" sz="2400" b="1" dirty="0" smtClean="0">
                <a:solidFill>
                  <a:srgbClr val="7030A0"/>
                </a:solidFill>
              </a:rPr>
              <a:t>Передчасна смертність, </a:t>
            </a:r>
            <a:br>
              <a:rPr lang="uk-UA" sz="2400" b="1" dirty="0" smtClean="0">
                <a:solidFill>
                  <a:srgbClr val="7030A0"/>
                </a:solidFill>
              </a:rPr>
            </a:br>
            <a:r>
              <a:rPr lang="uk-UA" sz="2400" b="1" dirty="0" smtClean="0">
                <a:solidFill>
                  <a:srgbClr val="7030A0"/>
                </a:solidFill>
              </a:rPr>
              <a:t>Україна, ЄС, </a:t>
            </a:r>
            <a:r>
              <a:rPr lang="uk-UA" sz="1600" b="1" dirty="0" smtClean="0">
                <a:solidFill>
                  <a:srgbClr val="7030A0"/>
                </a:solidFill>
              </a:rPr>
              <a:t>стандарт. показник на 100 тис. нас.</a:t>
            </a:r>
            <a:endParaRPr lang="uk-UA" sz="1600" b="1" dirty="0">
              <a:solidFill>
                <a:srgbClr val="7030A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80499337"/>
              </p:ext>
            </p:extLst>
          </p:nvPr>
        </p:nvGraphicFramePr>
        <p:xfrm>
          <a:off x="1115616" y="1628800"/>
          <a:ext cx="6984776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73144"/>
          </a:xfrm>
        </p:spPr>
        <p:txBody>
          <a:bodyPr>
            <a:noAutofit/>
          </a:bodyPr>
          <a:lstStyle/>
          <a:p>
            <a:pPr algn="ctr"/>
            <a:r>
              <a:rPr lang="uk-UA" b="1" dirty="0" smtClean="0"/>
              <a:t>Вагомість втрат</a:t>
            </a:r>
            <a:endParaRPr lang="uk-UA" b="1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uk-UA" dirty="0"/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0" y="40084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1997839"/>
            <a:ext cx="770485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 smtClean="0"/>
              <a:t>Понад </a:t>
            </a:r>
            <a:r>
              <a:rPr lang="uk-UA" sz="3200" b="1" dirty="0" smtClean="0">
                <a:solidFill>
                  <a:srgbClr val="C00000"/>
                </a:solidFill>
              </a:rPr>
              <a:t>85%</a:t>
            </a:r>
            <a:r>
              <a:rPr lang="uk-UA" sz="3200" dirty="0" smtClean="0"/>
              <a:t> всіх втрат через передчасну смертність сконцентровано в </a:t>
            </a:r>
            <a:r>
              <a:rPr lang="uk-UA" sz="3200" dirty="0" smtClean="0">
                <a:solidFill>
                  <a:srgbClr val="C00000"/>
                </a:solidFill>
              </a:rPr>
              <a:t>інтервалі працездатного віку </a:t>
            </a:r>
            <a:r>
              <a:rPr lang="uk-UA" sz="3200" dirty="0" smtClean="0"/>
              <a:t>(15-59 років), </a:t>
            </a:r>
          </a:p>
          <a:p>
            <a:r>
              <a:rPr lang="uk-UA" sz="3200" dirty="0" smtClean="0"/>
              <a:t>а </a:t>
            </a:r>
            <a:r>
              <a:rPr lang="uk-UA" sz="3200" dirty="0"/>
              <a:t>для таких причин </a:t>
            </a:r>
            <a:r>
              <a:rPr lang="uk-UA" sz="3200" dirty="0" smtClean="0"/>
              <a:t>як травми, отруєння</a:t>
            </a:r>
            <a:r>
              <a:rPr lang="uk-UA" sz="3200" dirty="0"/>
              <a:t>, </a:t>
            </a:r>
            <a:r>
              <a:rPr lang="uk-UA" sz="3200" dirty="0" smtClean="0"/>
              <a:t>нещасні випадки, інфекційні й паразитарні хвороби </a:t>
            </a:r>
            <a:r>
              <a:rPr lang="uk-UA" sz="3200" dirty="0"/>
              <a:t>та хвороби органів травлення – навіть </a:t>
            </a:r>
            <a:r>
              <a:rPr lang="uk-UA" sz="3200" b="1" dirty="0" smtClean="0">
                <a:solidFill>
                  <a:srgbClr val="C00000"/>
                </a:solidFill>
              </a:rPr>
              <a:t>більше 90</a:t>
            </a:r>
            <a:r>
              <a:rPr lang="uk-UA" sz="3200" b="1" dirty="0">
                <a:solidFill>
                  <a:srgbClr val="C00000"/>
                </a:solidFill>
              </a:rPr>
              <a:t>%!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44016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solidFill>
                  <a:srgbClr val="FFC000"/>
                </a:solidFill>
              </a:rPr>
              <a:t>Комплексна  </a:t>
            </a:r>
            <a:r>
              <a:rPr lang="uk-UA" sz="3200" b="1" dirty="0" smtClean="0">
                <a:solidFill>
                  <a:srgbClr val="FFC000"/>
                </a:solidFill>
              </a:rPr>
              <a:t>оцінка демографічних втрат внаслідок передчасної смертності </a:t>
            </a:r>
            <a:r>
              <a:rPr lang="ru-RU" sz="3200" b="1" dirty="0" smtClean="0">
                <a:solidFill>
                  <a:srgbClr val="FFC000"/>
                </a:solidFill>
              </a:rPr>
              <a:t>НАВІЩО</a:t>
            </a:r>
            <a:r>
              <a:rPr lang="en-US" sz="3200" b="1" dirty="0" smtClean="0">
                <a:solidFill>
                  <a:srgbClr val="FFC000"/>
                </a:solidFill>
              </a:rPr>
              <a:t>?</a:t>
            </a:r>
            <a:endParaRPr lang="uk-UA" sz="3200" b="1" dirty="0">
              <a:solidFill>
                <a:srgbClr val="FFC000"/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 smtClean="0"/>
              <a:t>Не лише статистика реальних смертей, а й обсяги років потенційного життя, </a:t>
            </a:r>
            <a:r>
              <a:rPr lang="uk-UA" dirty="0" err="1" smtClean="0"/>
              <a:t>недожитого</a:t>
            </a:r>
            <a:r>
              <a:rPr lang="uk-UA" dirty="0" smtClean="0"/>
              <a:t> через настання смерті</a:t>
            </a:r>
          </a:p>
          <a:p>
            <a:r>
              <a:rPr lang="uk-UA" dirty="0" smtClean="0"/>
              <a:t>Опосередкована оцінка недоотриманої вигоди у еквіваленті втраченої частини національного продукту</a:t>
            </a:r>
          </a:p>
          <a:p>
            <a:r>
              <a:rPr lang="uk-UA" dirty="0" smtClean="0"/>
              <a:t>Ілюстрація можливого виграшу від втручання, спрямованого на скорочення рівня передчасної смертності (в цілому чи від певних причин)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257176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C000"/>
                </a:solidFill>
              </a:rPr>
              <a:t/>
            </a:r>
            <a:br>
              <a:rPr lang="ru-RU" dirty="0" smtClean="0">
                <a:solidFill>
                  <a:srgbClr val="FFC000"/>
                </a:solidFill>
              </a:rPr>
            </a:br>
            <a:r>
              <a:rPr lang="ru-RU" dirty="0" smtClean="0">
                <a:solidFill>
                  <a:srgbClr val="FFC000"/>
                </a:solidFill>
              </a:rPr>
              <a:t/>
            </a:r>
            <a:br>
              <a:rPr lang="ru-RU" dirty="0" smtClean="0">
                <a:solidFill>
                  <a:srgbClr val="FFC000"/>
                </a:solidFill>
              </a:rPr>
            </a:br>
            <a:r>
              <a:rPr lang="uk-UA" b="1" dirty="0" err="1" smtClean="0">
                <a:solidFill>
                  <a:srgbClr val="FFC000"/>
                </a:solidFill>
              </a:rPr>
              <a:t>Рotential</a:t>
            </a:r>
            <a:r>
              <a:rPr lang="uk-UA" b="1" dirty="0" smtClean="0">
                <a:solidFill>
                  <a:srgbClr val="FFC000"/>
                </a:solidFill>
              </a:rPr>
              <a:t> </a:t>
            </a:r>
            <a:r>
              <a:rPr lang="uk-UA" b="1" dirty="0" err="1" smtClean="0">
                <a:solidFill>
                  <a:srgbClr val="FFC000"/>
                </a:solidFill>
              </a:rPr>
              <a:t>years</a:t>
            </a:r>
            <a:r>
              <a:rPr lang="uk-UA" b="1" dirty="0" smtClean="0">
                <a:solidFill>
                  <a:srgbClr val="FFC000"/>
                </a:solidFill>
              </a:rPr>
              <a:t> </a:t>
            </a:r>
            <a:r>
              <a:rPr lang="uk-UA" b="1" dirty="0" err="1" smtClean="0">
                <a:solidFill>
                  <a:srgbClr val="FFC000"/>
                </a:solidFill>
              </a:rPr>
              <a:t>of</a:t>
            </a:r>
            <a:r>
              <a:rPr lang="uk-UA" b="1" dirty="0" smtClean="0">
                <a:solidFill>
                  <a:srgbClr val="FFC000"/>
                </a:solidFill>
              </a:rPr>
              <a:t> </a:t>
            </a:r>
            <a:r>
              <a:rPr lang="uk-UA" b="1" dirty="0" err="1" smtClean="0">
                <a:solidFill>
                  <a:srgbClr val="FFC000"/>
                </a:solidFill>
              </a:rPr>
              <a:t>life</a:t>
            </a:r>
            <a:r>
              <a:rPr lang="uk-UA" b="1" dirty="0" smtClean="0">
                <a:solidFill>
                  <a:srgbClr val="FFC000"/>
                </a:solidFill>
              </a:rPr>
              <a:t> </a:t>
            </a:r>
            <a:r>
              <a:rPr lang="uk-UA" b="1" dirty="0" err="1" smtClean="0">
                <a:solidFill>
                  <a:srgbClr val="FFC000"/>
                </a:solidFill>
              </a:rPr>
              <a:t>lost</a:t>
            </a:r>
            <a:r>
              <a:rPr lang="uk-UA" b="1" dirty="0" smtClean="0">
                <a:solidFill>
                  <a:srgbClr val="FFC000"/>
                </a:solidFill>
              </a:rPr>
              <a:t>, PYLL, Показник  втрачених  років потенційного життя,  ВРПЖ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uk-UA" dirty="0" smtClean="0"/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endParaRPr lang="uk-UA" sz="2800" dirty="0" smtClean="0">
              <a:latin typeface="Times New Roman"/>
              <a:ea typeface="Times New Roman"/>
            </a:endParaRPr>
          </a:p>
          <a:p>
            <a:endParaRPr lang="uk-UA" dirty="0"/>
          </a:p>
        </p:txBody>
      </p:sp>
      <p:pic>
        <p:nvPicPr>
          <p:cNvPr id="5" name="Picture 1" descr="http://www.musc.edu/bmt737/Spr_1999/pj/image1.gif"/>
          <p:cNvPicPr>
            <a:picLocks noChangeAspect="1" noChangeArrowheads="1"/>
          </p:cNvPicPr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857224" y="3571876"/>
            <a:ext cx="7286676" cy="12858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764704"/>
            <a:ext cx="8856984" cy="735470"/>
          </a:xfrm>
        </p:spPr>
        <p:txBody>
          <a:bodyPr>
            <a:normAutofit fontScale="90000"/>
          </a:bodyPr>
          <a:lstStyle/>
          <a:p>
            <a:pPr algn="ctr">
              <a:lnSpc>
                <a:spcPct val="80000"/>
              </a:lnSpc>
            </a:pPr>
            <a:r>
              <a:rPr lang="ru-RU" b="1" dirty="0" smtClean="0">
                <a:solidFill>
                  <a:srgbClr val="FFC000"/>
                </a:solidFill>
              </a:rPr>
              <a:t/>
            </a:r>
            <a:br>
              <a:rPr lang="ru-RU" b="1" dirty="0" smtClean="0">
                <a:solidFill>
                  <a:srgbClr val="FFC000"/>
                </a:solidFill>
              </a:rPr>
            </a:br>
            <a:r>
              <a:rPr lang="ru-RU" b="1" dirty="0" smtClean="0">
                <a:solidFill>
                  <a:srgbClr val="FFC000"/>
                </a:solidFill>
              </a:rPr>
              <a:t/>
            </a:r>
            <a:br>
              <a:rPr lang="ru-RU" b="1" dirty="0" smtClean="0">
                <a:solidFill>
                  <a:srgbClr val="FFC000"/>
                </a:solidFill>
              </a:rPr>
            </a:br>
            <a:r>
              <a:rPr lang="ru-RU" b="1" dirty="0">
                <a:solidFill>
                  <a:srgbClr val="FFC000"/>
                </a:solidFill>
              </a:rPr>
              <a:t/>
            </a:r>
            <a:br>
              <a:rPr lang="ru-RU" b="1" dirty="0">
                <a:solidFill>
                  <a:srgbClr val="FFC000"/>
                </a:solidFill>
              </a:rPr>
            </a:br>
            <a:r>
              <a:rPr lang="uk-UA" b="1" dirty="0" smtClean="0">
                <a:solidFill>
                  <a:srgbClr val="FFC000"/>
                </a:solidFill>
              </a:rPr>
              <a:t>Індекс ВРПЖ, </a:t>
            </a:r>
            <a:r>
              <a:rPr lang="uk-UA" sz="3600" b="1" dirty="0" smtClean="0">
                <a:solidFill>
                  <a:srgbClr val="FFC000"/>
                </a:solidFill>
              </a:rPr>
              <a:t>за причинами смерті</a:t>
            </a:r>
            <a:r>
              <a:rPr lang="ru-RU" sz="3600" b="1" dirty="0" smtClean="0">
                <a:solidFill>
                  <a:srgbClr val="FFC000"/>
                </a:solidFill>
              </a:rPr>
              <a:t>,</a:t>
            </a:r>
            <a:br>
              <a:rPr lang="ru-RU" sz="3600" b="1" dirty="0" smtClean="0">
                <a:solidFill>
                  <a:srgbClr val="FFC000"/>
                </a:solidFill>
              </a:rPr>
            </a:br>
            <a:r>
              <a:rPr lang="uk-UA" sz="1800" b="1" dirty="0" smtClean="0">
                <a:solidFill>
                  <a:srgbClr val="FFC000"/>
                </a:solidFill>
              </a:rPr>
              <a:t>Україна, 2006, 2013 рр., обидві статі, на 100 тис. нас.</a:t>
            </a:r>
            <a:endParaRPr lang="uk-UA" sz="1800" dirty="0">
              <a:solidFill>
                <a:srgbClr val="FFC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endParaRPr lang="uk-UA" sz="2800" dirty="0" smtClean="0">
              <a:latin typeface="Times New Roman"/>
              <a:ea typeface="Times New Roman"/>
            </a:endParaRPr>
          </a:p>
          <a:p>
            <a:endParaRPr lang="uk-UA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7670342"/>
              </p:ext>
            </p:extLst>
          </p:nvPr>
        </p:nvGraphicFramePr>
        <p:xfrm>
          <a:off x="719572" y="1779983"/>
          <a:ext cx="7704856" cy="4465071"/>
        </p:xfrm>
        <a:graphic>
          <a:graphicData uri="http://schemas.openxmlformats.org/drawingml/2006/table">
            <a:tbl>
              <a:tblPr/>
              <a:tblGrid>
                <a:gridCol w="3600245"/>
                <a:gridCol w="1374356"/>
                <a:gridCol w="1146080"/>
                <a:gridCol w="1584175"/>
              </a:tblGrid>
              <a:tr h="440887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uk-UA" sz="1800" b="1" kern="1200" noProof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Причини смерті</a:t>
                      </a:r>
                      <a:endParaRPr lang="uk-UA" sz="1800" b="1" kern="1200" noProof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941" marR="649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b="1" kern="1200" noProof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2006</a:t>
                      </a:r>
                      <a:endParaRPr lang="uk-UA" sz="1800" b="1" kern="1200" noProof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941" marR="649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b="1" kern="1200" noProof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2013</a:t>
                      </a:r>
                      <a:endParaRPr lang="uk-UA" sz="1800" b="1" kern="1200" noProof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b="1" kern="1200" noProof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зниження, %</a:t>
                      </a:r>
                      <a:endParaRPr lang="uk-UA" sz="1800" b="1" kern="1200" noProof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941" marR="64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1627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uk-UA" sz="1800" b="0" kern="1200" noProof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Інфекційні и паразитарні хвороби</a:t>
                      </a:r>
                      <a:endParaRPr lang="uk-UA" sz="1800" b="0" kern="1200" noProof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941" marR="64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uk-UA" sz="1800" b="0" kern="1200" noProof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uk-UA" sz="1800" b="0" kern="1200" noProof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931,6</a:t>
                      </a:r>
                      <a:endParaRPr lang="uk-UA" sz="1800" b="0" kern="1200" noProof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uk-UA" sz="1800" b="0" kern="1200" noProof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uk-UA" sz="1800" b="0" kern="1200" noProof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718,5</a:t>
                      </a:r>
                      <a:endParaRPr lang="uk-UA" sz="1800" b="0" kern="1200" noProof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uk-UA" sz="1800" b="0" kern="1200" noProof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22,9</a:t>
                      </a:r>
                      <a:endParaRPr lang="uk-UA" sz="1800" b="0" kern="1200" noProof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1627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uk-UA" sz="1800" b="0" kern="1200" noProof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ІІ. Новоутворення</a:t>
                      </a:r>
                      <a:endParaRPr lang="uk-UA" sz="1800" b="0" kern="1200" noProof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941" marR="64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uk-UA" sz="1800" b="0" kern="1200" noProof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uk-UA" sz="1800" b="0" kern="1200" noProof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1252,6</a:t>
                      </a:r>
                      <a:endParaRPr lang="uk-UA" sz="1800" b="0" kern="1200" noProof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uk-UA" sz="1800" b="0" kern="1200" noProof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1158,3</a:t>
                      </a:r>
                      <a:endParaRPr lang="uk-UA" sz="1800" b="0" kern="1200" noProof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uk-UA" sz="1800" b="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7,5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1627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uk-UA" sz="1800" b="0" kern="1200" noProof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ІХ. Хвороби системи 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uk-UA" sz="1800" b="0" kern="1200" noProof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кровообігу</a:t>
                      </a:r>
                      <a:endParaRPr lang="uk-UA" sz="1800" b="0" kern="1200" noProof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941" marR="64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uk-UA" sz="1800" b="0" kern="1200" noProof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uk-UA" sz="1800" b="0" kern="1200" noProof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2399,3</a:t>
                      </a:r>
                      <a:endParaRPr lang="uk-UA" sz="1800" b="0" kern="1200" noProof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uk-UA" sz="1800" b="0" kern="1200" noProof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uk-UA" sz="1800" b="0" kern="1200" noProof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1890,1</a:t>
                      </a:r>
                      <a:endParaRPr lang="uk-UA" sz="1800" b="0" kern="1200" noProof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uk-UA" sz="1800" b="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21,2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1627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uk-UA" sz="1800" b="0" kern="1200" noProof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ХІ. Хвороби  органів 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uk-UA" sz="1800" b="0" kern="1200" noProof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травлення</a:t>
                      </a:r>
                      <a:endParaRPr lang="uk-UA" sz="1800" b="0" kern="1200" noProof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941" marR="64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800" b="0" kern="1200" noProof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0" kern="1200" noProof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924,8</a:t>
                      </a:r>
                      <a:endParaRPr lang="uk-UA" sz="1800" b="0" kern="1200" noProof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uk-UA" sz="1800" b="0" kern="1200" noProof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uk-UA" sz="1800" b="0" kern="1200" noProof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752,4</a:t>
                      </a:r>
                      <a:endParaRPr lang="uk-UA" sz="1800" b="0" kern="1200" noProof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uk-UA" sz="1800" b="0" kern="1200" noProof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18,6</a:t>
                      </a:r>
                      <a:endParaRPr lang="uk-UA" sz="1800" b="0" kern="1200" noProof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1037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uk-UA" sz="1800" b="0" kern="1200" noProof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ХХ. Зовнішні 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uk-UA" sz="1800" b="0" kern="1200" noProof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причини</a:t>
                      </a:r>
                      <a:endParaRPr lang="uk-UA" sz="1800" b="0" kern="1200" noProof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941" marR="64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800" b="0" kern="1200" noProof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0" kern="1200" noProof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3110,8</a:t>
                      </a:r>
                      <a:endParaRPr lang="uk-UA" sz="1800" b="0" kern="1200" noProof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941" marR="649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uk-UA" sz="1800" b="0" kern="1200" noProof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uk-UA" sz="1800" b="0" kern="1200" noProof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1929,9</a:t>
                      </a:r>
                      <a:endParaRPr lang="uk-UA" sz="1800" b="0" kern="1200" noProof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uk-UA" sz="1800" b="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38,0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uk-UA" sz="1800" b="0" kern="1200" noProof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b="0" kern="1200" noProof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Всі причини</a:t>
                      </a:r>
                      <a:endParaRPr lang="uk-UA" sz="1800" b="0" kern="1200" noProof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941" marR="649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uk-UA" sz="1800" b="0" kern="1200" noProof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b="0" kern="1200" noProof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10526,3</a:t>
                      </a:r>
                      <a:endParaRPr lang="uk-UA" sz="1800" b="0" noProof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4941" marR="649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800" b="0" kern="1200" noProof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0" kern="1200" noProof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7895,3</a:t>
                      </a:r>
                      <a:endParaRPr lang="uk-UA" sz="1800" b="0" kern="1200" noProof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b="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25,0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1059927"/>
              </p:ext>
            </p:extLst>
          </p:nvPr>
        </p:nvGraphicFramePr>
        <p:xfrm>
          <a:off x="755576" y="1483044"/>
          <a:ext cx="7488832" cy="46102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5" name="Диаграмма" r:id="rId4" imgW="6111307" imgH="3406047" progId="Excel.Chart.8">
                  <p:embed/>
                </p:oleObj>
              </mc:Choice>
              <mc:Fallback>
                <p:oleObj name="Диаграмма" r:id="rId4" imgW="6111307" imgH="3406047" progId="Excel.Chart.8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1483044"/>
                        <a:ext cx="7488832" cy="461025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755576" y="836713"/>
            <a:ext cx="777686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 smtClean="0">
                <a:solidFill>
                  <a:schemeClr val="bg2">
                    <a:lumMod val="50000"/>
                  </a:schemeClr>
                </a:solidFill>
              </a:rPr>
              <a:t>Статеві відмінності величини втрат</a:t>
            </a:r>
          </a:p>
          <a:p>
            <a:pPr algn="ctr"/>
            <a:r>
              <a:rPr lang="ru-RU" sz="2800" b="1" dirty="0" smtClean="0">
                <a:solidFill>
                  <a:srgbClr val="FFC000"/>
                </a:solidFill>
              </a:rPr>
              <a:t>структура</a:t>
            </a:r>
            <a:r>
              <a:rPr lang="en-US" sz="2800" b="1" dirty="0" smtClean="0">
                <a:solidFill>
                  <a:srgbClr val="FFC000"/>
                </a:solidFill>
              </a:rPr>
              <a:t> </a:t>
            </a:r>
            <a:r>
              <a:rPr lang="uk-UA" sz="2800" b="1" dirty="0" smtClean="0">
                <a:solidFill>
                  <a:srgbClr val="FFC000"/>
                </a:solidFill>
              </a:rPr>
              <a:t> ВРПЖ за статтю,2013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6960334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solidFill>
                  <a:schemeClr val="bg2">
                    <a:lumMod val="50000"/>
                  </a:schemeClr>
                </a:solidFill>
              </a:rPr>
              <a:t>Найбільші збитки – через втрати у працездатному віці</a:t>
            </a:r>
            <a:endParaRPr lang="uk-UA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043492" y="2323652"/>
            <a:ext cx="4320595" cy="3913660"/>
          </a:xfrm>
        </p:spPr>
        <p:txBody>
          <a:bodyPr>
            <a:normAutofit/>
          </a:bodyPr>
          <a:lstStyle/>
          <a:p>
            <a:r>
              <a:rPr lang="uk-UA" dirty="0" smtClean="0"/>
              <a:t>Обрахована у доларовому еквіваленті частина недоотриманого через передчасну смертність ВВП становила у 2013 р.  понад </a:t>
            </a:r>
            <a:r>
              <a:rPr lang="uk-UA" b="1" dirty="0" smtClean="0">
                <a:solidFill>
                  <a:srgbClr val="FF0000"/>
                </a:solidFill>
              </a:rPr>
              <a:t>12 млрд. </a:t>
            </a:r>
            <a:r>
              <a:rPr lang="en-US" b="1" dirty="0" smtClean="0">
                <a:solidFill>
                  <a:srgbClr val="FF0000"/>
                </a:solidFill>
              </a:rPr>
              <a:t>$</a:t>
            </a:r>
            <a:r>
              <a:rPr lang="uk-UA" dirty="0" smtClean="0"/>
              <a:t>, </a:t>
            </a:r>
          </a:p>
          <a:p>
            <a:r>
              <a:rPr lang="uk-UA" dirty="0" smtClean="0"/>
              <a:t>з них </a:t>
            </a:r>
            <a:r>
              <a:rPr lang="uk-UA" b="1" dirty="0" smtClean="0">
                <a:solidFill>
                  <a:schemeClr val="bg2">
                    <a:lumMod val="50000"/>
                  </a:schemeClr>
                </a:solidFill>
              </a:rPr>
              <a:t>у інтервалі 15-59 років</a:t>
            </a:r>
            <a:r>
              <a:rPr lang="uk-UA" dirty="0" smtClean="0"/>
              <a:t> – понад                 </a:t>
            </a:r>
            <a:r>
              <a:rPr lang="uk-UA" b="1" dirty="0" smtClean="0">
                <a:solidFill>
                  <a:srgbClr val="FF0000"/>
                </a:solidFill>
              </a:rPr>
              <a:t>10 млрд.</a:t>
            </a:r>
            <a:r>
              <a:rPr lang="en-US" b="1" dirty="0" smtClean="0">
                <a:solidFill>
                  <a:srgbClr val="FF0000"/>
                </a:solidFill>
              </a:rPr>
              <a:t> $</a:t>
            </a:r>
            <a:r>
              <a:rPr lang="ru-RU" b="1" dirty="0" smtClean="0">
                <a:solidFill>
                  <a:srgbClr val="FF0000"/>
                </a:solidFill>
              </a:rPr>
              <a:t>!</a:t>
            </a:r>
            <a:endParaRPr lang="uk-UA" b="1" dirty="0">
              <a:solidFill>
                <a:srgbClr val="FF0000"/>
              </a:solidFill>
            </a:endParaRPr>
          </a:p>
          <a:p>
            <a:endParaRPr lang="uk-UA" dirty="0"/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pic>
        <p:nvPicPr>
          <p:cNvPr id="6" name="Рисунок 5" descr="&amp;Kcy;&amp;acy;&amp;rcy;&amp;tcy;&amp;icy;&amp;ncy;&amp;kcy;&amp;icy; &amp;pcy;&amp;ocy; &amp;zcy;&amp;acy;&amp;pcy;&amp;rcy;&amp;ocy;&amp;scy;&amp;ucy; &amp;kcy;&amp;acy;&amp;rcy;&amp;tcy;&amp;icy;&amp;ncy;&amp;kcy;&amp;acy; &amp;mcy;&amp;iecy;&amp;shcy;&amp;ocy;&amp;kcy; &amp;scy; &amp;dcy;&amp;iecy;&amp;ncy;&amp;softcy;&amp;gcy;&amp;acy;&amp;mcy;&amp;icy;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2636912"/>
            <a:ext cx="2448272" cy="266429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1933</TotalTime>
  <Words>980</Words>
  <Application>Microsoft Office PowerPoint</Application>
  <PresentationFormat>Экран (4:3)</PresentationFormat>
  <Paragraphs>226</Paragraphs>
  <Slides>18</Slides>
  <Notes>10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0" baseType="lpstr">
      <vt:lpstr>Остин</vt:lpstr>
      <vt:lpstr>Диаграмма</vt:lpstr>
      <vt:lpstr>Комплексна оцінка втрат трудового потенціалу внаслідок передчасної смертності</vt:lpstr>
      <vt:lpstr>Збитки через хвороби, травми та передчасну смертність:</vt:lpstr>
      <vt:lpstr>Передчасна смертність,  Україна, ЄС, стандарт. показник на 100 тис. нас.</vt:lpstr>
      <vt:lpstr>Вагомість втрат</vt:lpstr>
      <vt:lpstr>Комплексна  оцінка демографічних втрат внаслідок передчасної смертності НАВІЩО?</vt:lpstr>
      <vt:lpstr>  Рotential years of life lost, PYLL, Показник  втрачених  років потенційного життя,  ВРПЖ</vt:lpstr>
      <vt:lpstr>   Індекс ВРПЖ, за причинами смерті, Україна, 2006, 2013 рр., обидві статі, на 100 тис. нас.</vt:lpstr>
      <vt:lpstr>Презентация PowerPoint</vt:lpstr>
      <vt:lpstr>Найбільші збитки – через втрати у працездатному віці</vt:lpstr>
      <vt:lpstr>Основні причини втрат</vt:lpstr>
      <vt:lpstr>Хвороби системи кровообігу</vt:lpstr>
      <vt:lpstr>Втрати років потенційного життя через смертність від хвороб системи кровообігу, 2013</vt:lpstr>
      <vt:lpstr>Вартість ВРПЖ через передчасну смертність від ХСК (в т.ч. у працездатному віці),  млн. $, 2011, 2013 рр.</vt:lpstr>
      <vt:lpstr>Механізми профілактики втрат від ХСК на виробництві</vt:lpstr>
      <vt:lpstr>Висновки:</vt:lpstr>
      <vt:lpstr>Як використовувати?</vt:lpstr>
      <vt:lpstr>  Випив? Вибери,  хто тебе повезе додому..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Бремя преждевременной смертности в Украине сквозь призму потерь лет потенциальной жизни</dc:title>
  <dc:creator>Ryngach</dc:creator>
  <cp:lastModifiedBy>Ryngach</cp:lastModifiedBy>
  <cp:revision>124</cp:revision>
  <cp:lastPrinted>2013-12-16T10:11:01Z</cp:lastPrinted>
  <dcterms:created xsi:type="dcterms:W3CDTF">2013-10-30T11:26:35Z</dcterms:created>
  <dcterms:modified xsi:type="dcterms:W3CDTF">2015-04-27T09:35:56Z</dcterms:modified>
</cp:coreProperties>
</file>