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9FF"/>
    <a:srgbClr val="DEF2FE"/>
    <a:srgbClr val="EEFEDE"/>
    <a:srgbClr val="FDFB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7" y="-1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0;&#1089;&#1087;&#1080;&#1088;&#1072;&#1085;&#1090;&#1091;&#1088;&#1072;\&#1088;&#1086;&#1079;&#1076;2\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855532624226089E-2"/>
          <c:y val="5.0944831524676333E-2"/>
          <c:w val="0.80896702185691238"/>
          <c:h val="0.71098854853543647"/>
        </c:manualLayout>
      </c:layout>
      <c:scatterChart>
        <c:scatterStyle val="lineMarker"/>
        <c:varyColors val="0"/>
        <c:ser>
          <c:idx val="0"/>
          <c:order val="0"/>
          <c:tx>
            <c:strRef>
              <c:f>Comparisons_static!$W$27</c:f>
              <c:strCache>
                <c:ptCount val="1"/>
                <c:pt idx="0">
                  <c:v>Країни з високим рівнем розвитку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Comparisons_static!$B$3:$B$44</c:f>
              <c:numCache>
                <c:formatCode>0.000</c:formatCode>
                <c:ptCount val="42"/>
                <c:pt idx="0">
                  <c:v>0.79835639394284308</c:v>
                </c:pt>
                <c:pt idx="1">
                  <c:v>0.65198051581782501</c:v>
                </c:pt>
                <c:pt idx="2">
                  <c:v>0.72347190621328572</c:v>
                </c:pt>
                <c:pt idx="3">
                  <c:v>1.0177261560601332</c:v>
                </c:pt>
                <c:pt idx="4">
                  <c:v>0.68057646186383081</c:v>
                </c:pt>
                <c:pt idx="5">
                  <c:v>1.1617715291393711</c:v>
                </c:pt>
                <c:pt idx="6">
                  <c:v>0.8907330927189121</c:v>
                </c:pt>
                <c:pt idx="7">
                  <c:v>1.2995821847361013</c:v>
                </c:pt>
                <c:pt idx="8">
                  <c:v>0.61436092385887175</c:v>
                </c:pt>
                <c:pt idx="9">
                  <c:v>0.52402169269465415</c:v>
                </c:pt>
                <c:pt idx="10">
                  <c:v>0.96898128165644681</c:v>
                </c:pt>
                <c:pt idx="11">
                  <c:v>1.2267940272192381</c:v>
                </c:pt>
                <c:pt idx="12">
                  <c:v>0.95711471371212986</c:v>
                </c:pt>
                <c:pt idx="13">
                  <c:v>0.76457995617884955</c:v>
                </c:pt>
                <c:pt idx="14">
                  <c:v>0.75966957299922711</c:v>
                </c:pt>
                <c:pt idx="15">
                  <c:v>0.95784269761543361</c:v>
                </c:pt>
                <c:pt idx="16">
                  <c:v>0.55967212121991261</c:v>
                </c:pt>
                <c:pt idx="17">
                  <c:v>0.73656207795570849</c:v>
                </c:pt>
                <c:pt idx="18">
                  <c:v>0.52508309205113979</c:v>
                </c:pt>
                <c:pt idx="19">
                  <c:v>1.2753033212211371</c:v>
                </c:pt>
                <c:pt idx="20">
                  <c:v>0.50849242075069834</c:v>
                </c:pt>
                <c:pt idx="21">
                  <c:v>1.0163490313147063</c:v>
                </c:pt>
                <c:pt idx="22">
                  <c:v>0.68331911379638099</c:v>
                </c:pt>
                <c:pt idx="23">
                  <c:v>0.74809829107125259</c:v>
                </c:pt>
                <c:pt idx="24">
                  <c:v>0.78374726632332359</c:v>
                </c:pt>
                <c:pt idx="25">
                  <c:v>0.59576742148333628</c:v>
                </c:pt>
                <c:pt idx="26">
                  <c:v>0.60516140997306622</c:v>
                </c:pt>
                <c:pt idx="27">
                  <c:v>1.4268265419073638</c:v>
                </c:pt>
                <c:pt idx="28">
                  <c:v>0.51943333054028351</c:v>
                </c:pt>
                <c:pt idx="29">
                  <c:v>0.60934393444942825</c:v>
                </c:pt>
                <c:pt idx="30">
                  <c:v>0.84805787357073459</c:v>
                </c:pt>
                <c:pt idx="31">
                  <c:v>0.80351374190860336</c:v>
                </c:pt>
                <c:pt idx="32">
                  <c:v>0.51725345455146909</c:v>
                </c:pt>
                <c:pt idx="33">
                  <c:v>0.69237057957176229</c:v>
                </c:pt>
                <c:pt idx="34">
                  <c:v>0.50712157240128763</c:v>
                </c:pt>
                <c:pt idx="35">
                  <c:v>0.41372015843592552</c:v>
                </c:pt>
                <c:pt idx="36">
                  <c:v>1.4497416403682297</c:v>
                </c:pt>
                <c:pt idx="37">
                  <c:v>0.84588975299884595</c:v>
                </c:pt>
                <c:pt idx="38">
                  <c:v>1.0911669107617454</c:v>
                </c:pt>
                <c:pt idx="39">
                  <c:v>0.76464796191119222</c:v>
                </c:pt>
                <c:pt idx="40">
                  <c:v>0.70645974425731728</c:v>
                </c:pt>
                <c:pt idx="41">
                  <c:v>0.61310382864477309</c:v>
                </c:pt>
              </c:numCache>
            </c:numRef>
          </c:xVal>
          <c:yVal>
            <c:numRef>
              <c:f>Comparisons_static!$F$3:$F$44</c:f>
              <c:numCache>
                <c:formatCode>0.000</c:formatCode>
                <c:ptCount val="42"/>
                <c:pt idx="0">
                  <c:v>0.93799999999999994</c:v>
                </c:pt>
                <c:pt idx="1">
                  <c:v>0.93700000000000017</c:v>
                </c:pt>
                <c:pt idx="2">
                  <c:v>0.90700000000000003</c:v>
                </c:pt>
                <c:pt idx="3">
                  <c:v>0.90200000000000002</c:v>
                </c:pt>
                <c:pt idx="4">
                  <c:v>0.89500000000000013</c:v>
                </c:pt>
                <c:pt idx="5">
                  <c:v>0.89000000000000012</c:v>
                </c:pt>
                <c:pt idx="6">
                  <c:v>0.88800000000000012</c:v>
                </c:pt>
                <c:pt idx="7">
                  <c:v>0.88500000000000012</c:v>
                </c:pt>
                <c:pt idx="8">
                  <c:v>0.88500000000000012</c:v>
                </c:pt>
                <c:pt idx="9">
                  <c:v>0.88400000000000012</c:v>
                </c:pt>
                <c:pt idx="10">
                  <c:v>0.87700000000000011</c:v>
                </c:pt>
                <c:pt idx="11">
                  <c:v>0.87400000000000011</c:v>
                </c:pt>
                <c:pt idx="12">
                  <c:v>0.87200000000000011</c:v>
                </c:pt>
                <c:pt idx="13">
                  <c:v>0.87200000000000011</c:v>
                </c:pt>
                <c:pt idx="14">
                  <c:v>0.87100000000000011</c:v>
                </c:pt>
                <c:pt idx="15">
                  <c:v>0.8670000000000001</c:v>
                </c:pt>
                <c:pt idx="16">
                  <c:v>0.8660000000000001</c:v>
                </c:pt>
                <c:pt idx="17">
                  <c:v>0.8630000000000001</c:v>
                </c:pt>
                <c:pt idx="18">
                  <c:v>0.85500000000000009</c:v>
                </c:pt>
                <c:pt idx="19">
                  <c:v>0.85400000000000009</c:v>
                </c:pt>
                <c:pt idx="20">
                  <c:v>0.85100000000000009</c:v>
                </c:pt>
                <c:pt idx="21">
                  <c:v>0.84900000000000009</c:v>
                </c:pt>
                <c:pt idx="22">
                  <c:v>0.84100000000000008</c:v>
                </c:pt>
                <c:pt idx="23">
                  <c:v>0.81799999999999995</c:v>
                </c:pt>
                <c:pt idx="24">
                  <c:v>0.81499999999999995</c:v>
                </c:pt>
                <c:pt idx="25">
                  <c:v>0.81200000000000017</c:v>
                </c:pt>
                <c:pt idx="26">
                  <c:v>0.80500000000000005</c:v>
                </c:pt>
                <c:pt idx="27">
                  <c:v>0.79500000000000004</c:v>
                </c:pt>
                <c:pt idx="28">
                  <c:v>0.79500000000000004</c:v>
                </c:pt>
                <c:pt idx="29">
                  <c:v>0.78300000000000003</c:v>
                </c:pt>
                <c:pt idx="30">
                  <c:v>0.78300000000000003</c:v>
                </c:pt>
                <c:pt idx="31">
                  <c:v>0.77500000000000002</c:v>
                </c:pt>
                <c:pt idx="32">
                  <c:v>0.76900000000000013</c:v>
                </c:pt>
                <c:pt idx="33">
                  <c:v>0.76700000000000013</c:v>
                </c:pt>
                <c:pt idx="34">
                  <c:v>0.76700000000000013</c:v>
                </c:pt>
                <c:pt idx="35">
                  <c:v>0.76500000000000012</c:v>
                </c:pt>
                <c:pt idx="36">
                  <c:v>0.75500000000000012</c:v>
                </c:pt>
                <c:pt idx="37">
                  <c:v>0.75200000000000011</c:v>
                </c:pt>
                <c:pt idx="38">
                  <c:v>0.75000000000000011</c:v>
                </c:pt>
                <c:pt idx="39">
                  <c:v>0.74400000000000011</c:v>
                </c:pt>
                <c:pt idx="40">
                  <c:v>0.7430000000000001</c:v>
                </c:pt>
                <c:pt idx="41">
                  <c:v>0.7350000000000001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Comparisons_static!$W$28</c:f>
              <c:strCache>
                <c:ptCount val="1"/>
                <c:pt idx="0">
                  <c:v>Країни із середнім рівнем розвитку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Comparisons_static!$B$45:$B$87</c:f>
              <c:numCache>
                <c:formatCode>0.000</c:formatCode>
                <c:ptCount val="43"/>
                <c:pt idx="0">
                  <c:v>0.8859285469251974</c:v>
                </c:pt>
                <c:pt idx="1">
                  <c:v>0.59748913592721375</c:v>
                </c:pt>
                <c:pt idx="2">
                  <c:v>0.62804592696989525</c:v>
                </c:pt>
                <c:pt idx="3">
                  <c:v>0.72449977382813779</c:v>
                </c:pt>
                <c:pt idx="4">
                  <c:v>1.3460986532141792</c:v>
                </c:pt>
                <c:pt idx="5">
                  <c:v>1.3735024450594444</c:v>
                </c:pt>
                <c:pt idx="6">
                  <c:v>0.47679826899996036</c:v>
                </c:pt>
                <c:pt idx="7">
                  <c:v>0.86506396210342462</c:v>
                </c:pt>
                <c:pt idx="8">
                  <c:v>1.2529387037090307</c:v>
                </c:pt>
                <c:pt idx="9">
                  <c:v>1.0359813816441235</c:v>
                </c:pt>
                <c:pt idx="10">
                  <c:v>0.55125799647523799</c:v>
                </c:pt>
                <c:pt idx="11">
                  <c:v>0.8707512756930168</c:v>
                </c:pt>
                <c:pt idx="12">
                  <c:v>0.6067229214417148</c:v>
                </c:pt>
                <c:pt idx="13">
                  <c:v>1.0517133917036199</c:v>
                </c:pt>
                <c:pt idx="14">
                  <c:v>0.4318356046548954</c:v>
                </c:pt>
                <c:pt idx="15">
                  <c:v>0.50303965108320781</c:v>
                </c:pt>
                <c:pt idx="16">
                  <c:v>0.83672799962535238</c:v>
                </c:pt>
                <c:pt idx="17">
                  <c:v>0.80166146047958553</c:v>
                </c:pt>
                <c:pt idx="18">
                  <c:v>0.93059778647153213</c:v>
                </c:pt>
                <c:pt idx="19">
                  <c:v>0.91065234301879561</c:v>
                </c:pt>
                <c:pt idx="20">
                  <c:v>0.85645829703148202</c:v>
                </c:pt>
                <c:pt idx="21">
                  <c:v>0.87117973076449473</c:v>
                </c:pt>
                <c:pt idx="22">
                  <c:v>1.2038061033525318</c:v>
                </c:pt>
                <c:pt idx="23">
                  <c:v>0.60533652515102232</c:v>
                </c:pt>
                <c:pt idx="24">
                  <c:v>1.2510272553245256</c:v>
                </c:pt>
                <c:pt idx="25">
                  <c:v>0.58805808891416766</c:v>
                </c:pt>
                <c:pt idx="26">
                  <c:v>0.54821083272147242</c:v>
                </c:pt>
                <c:pt idx="27">
                  <c:v>0.5825604103015497</c:v>
                </c:pt>
                <c:pt idx="28">
                  <c:v>0.82817456826004388</c:v>
                </c:pt>
                <c:pt idx="29">
                  <c:v>0.65115731212788319</c:v>
                </c:pt>
                <c:pt idx="30">
                  <c:v>0.38293750536274301</c:v>
                </c:pt>
                <c:pt idx="31">
                  <c:v>0.57945180483438874</c:v>
                </c:pt>
                <c:pt idx="32">
                  <c:v>0.6521977804036625</c:v>
                </c:pt>
                <c:pt idx="33">
                  <c:v>0.63058000875303544</c:v>
                </c:pt>
                <c:pt idx="34">
                  <c:v>0.80970407890735807</c:v>
                </c:pt>
                <c:pt idx="35">
                  <c:v>1.0517607801009088</c:v>
                </c:pt>
                <c:pt idx="36">
                  <c:v>0.52162160170275063</c:v>
                </c:pt>
                <c:pt idx="37">
                  <c:v>0.68574837404691613</c:v>
                </c:pt>
                <c:pt idx="38">
                  <c:v>0.8760115964263</c:v>
                </c:pt>
                <c:pt idx="39">
                  <c:v>0.58173239808362343</c:v>
                </c:pt>
                <c:pt idx="40">
                  <c:v>0.99590639102377698</c:v>
                </c:pt>
                <c:pt idx="41">
                  <c:v>0.67494735220097135</c:v>
                </c:pt>
                <c:pt idx="42">
                  <c:v>1.028120182496052</c:v>
                </c:pt>
              </c:numCache>
            </c:numRef>
          </c:xVal>
          <c:yVal>
            <c:numRef>
              <c:f>Comparisons_static!$F$45:$F$87</c:f>
              <c:numCache>
                <c:formatCode>0.000</c:formatCode>
                <c:ptCount val="43"/>
                <c:pt idx="0">
                  <c:v>0.7320000000000001</c:v>
                </c:pt>
                <c:pt idx="1">
                  <c:v>0.72500000000000009</c:v>
                </c:pt>
                <c:pt idx="2">
                  <c:v>0.72300000000000009</c:v>
                </c:pt>
                <c:pt idx="3">
                  <c:v>0.71900000000000008</c:v>
                </c:pt>
                <c:pt idx="4">
                  <c:v>0.71900000000000008</c:v>
                </c:pt>
                <c:pt idx="5">
                  <c:v>0.71400000000000008</c:v>
                </c:pt>
                <c:pt idx="6">
                  <c:v>0.71300000000000008</c:v>
                </c:pt>
                <c:pt idx="7">
                  <c:v>0.71000000000000008</c:v>
                </c:pt>
                <c:pt idx="8">
                  <c:v>0.71000000000000008</c:v>
                </c:pt>
                <c:pt idx="9">
                  <c:v>0.70200000000000007</c:v>
                </c:pt>
                <c:pt idx="10">
                  <c:v>0.70100000000000007</c:v>
                </c:pt>
                <c:pt idx="11">
                  <c:v>0.69900000000000007</c:v>
                </c:pt>
                <c:pt idx="12">
                  <c:v>0.69800000000000006</c:v>
                </c:pt>
                <c:pt idx="13">
                  <c:v>0.69600000000000006</c:v>
                </c:pt>
                <c:pt idx="14">
                  <c:v>0.69500000000000006</c:v>
                </c:pt>
                <c:pt idx="15">
                  <c:v>0.69500000000000006</c:v>
                </c:pt>
                <c:pt idx="16">
                  <c:v>0.68900000000000006</c:v>
                </c:pt>
                <c:pt idx="17">
                  <c:v>0.68800000000000006</c:v>
                </c:pt>
                <c:pt idx="18">
                  <c:v>0.68100000000000016</c:v>
                </c:pt>
                <c:pt idx="19">
                  <c:v>0.67900000000000016</c:v>
                </c:pt>
                <c:pt idx="20">
                  <c:v>0.67700000000000016</c:v>
                </c:pt>
                <c:pt idx="21">
                  <c:v>0.66900000000000015</c:v>
                </c:pt>
                <c:pt idx="22">
                  <c:v>0.66300000000000014</c:v>
                </c:pt>
                <c:pt idx="23">
                  <c:v>0.66300000000000014</c:v>
                </c:pt>
                <c:pt idx="24">
                  <c:v>0.65800000000000014</c:v>
                </c:pt>
                <c:pt idx="25">
                  <c:v>0.65400000000000014</c:v>
                </c:pt>
                <c:pt idx="26">
                  <c:v>0.64800000000000013</c:v>
                </c:pt>
                <c:pt idx="27">
                  <c:v>0.64300000000000013</c:v>
                </c:pt>
                <c:pt idx="28">
                  <c:v>0.63800000000000012</c:v>
                </c:pt>
                <c:pt idx="29">
                  <c:v>0.62300000000000011</c:v>
                </c:pt>
                <c:pt idx="30">
                  <c:v>0.62200000000000011</c:v>
                </c:pt>
                <c:pt idx="31">
                  <c:v>0.62000000000000011</c:v>
                </c:pt>
                <c:pt idx="32">
                  <c:v>0.6170000000000001</c:v>
                </c:pt>
                <c:pt idx="33">
                  <c:v>0.60600000000000009</c:v>
                </c:pt>
                <c:pt idx="34">
                  <c:v>0.60400000000000009</c:v>
                </c:pt>
                <c:pt idx="35">
                  <c:v>0.60000000000000009</c:v>
                </c:pt>
                <c:pt idx="36">
                  <c:v>0.59800000000000009</c:v>
                </c:pt>
                <c:pt idx="37">
                  <c:v>0.59700000000000009</c:v>
                </c:pt>
                <c:pt idx="38">
                  <c:v>0.58900000000000008</c:v>
                </c:pt>
                <c:pt idx="39">
                  <c:v>0.58000000000000007</c:v>
                </c:pt>
                <c:pt idx="40">
                  <c:v>0.57299999999999995</c:v>
                </c:pt>
                <c:pt idx="41">
                  <c:v>0.57199999999999995</c:v>
                </c:pt>
                <c:pt idx="42">
                  <c:v>0.56699999999999995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Comparisons_static!$W$29</c:f>
              <c:strCache>
                <c:ptCount val="1"/>
                <c:pt idx="0">
                  <c:v>Країни з низьким рівнем розвитку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Comparisons_static!$B$88:$B$128</c:f>
              <c:numCache>
                <c:formatCode>0.000</c:formatCode>
                <c:ptCount val="41"/>
                <c:pt idx="0">
                  <c:v>0.60188671040069353</c:v>
                </c:pt>
                <c:pt idx="1">
                  <c:v>1.0546879623230838</c:v>
                </c:pt>
                <c:pt idx="2">
                  <c:v>0.55040466643417663</c:v>
                </c:pt>
                <c:pt idx="3">
                  <c:v>0.78600120578771837</c:v>
                </c:pt>
                <c:pt idx="4">
                  <c:v>0.3766846992060649</c:v>
                </c:pt>
                <c:pt idx="5">
                  <c:v>0.50326938026668255</c:v>
                </c:pt>
                <c:pt idx="6">
                  <c:v>0.56603591462510894</c:v>
                </c:pt>
                <c:pt idx="7">
                  <c:v>0.59509949290004005</c:v>
                </c:pt>
                <c:pt idx="8">
                  <c:v>0.54139084592642461</c:v>
                </c:pt>
                <c:pt idx="9">
                  <c:v>0.69364152125003098</c:v>
                </c:pt>
                <c:pt idx="10">
                  <c:v>0.84824000772376207</c:v>
                </c:pt>
                <c:pt idx="11">
                  <c:v>0.94045896196629897</c:v>
                </c:pt>
                <c:pt idx="12">
                  <c:v>0.58199370657267946</c:v>
                </c:pt>
                <c:pt idx="13">
                  <c:v>0.44758445617907083</c:v>
                </c:pt>
                <c:pt idx="14">
                  <c:v>0.54066437860837935</c:v>
                </c:pt>
                <c:pt idx="15">
                  <c:v>0.81947518990540569</c:v>
                </c:pt>
                <c:pt idx="16">
                  <c:v>0.54728223735690251</c:v>
                </c:pt>
                <c:pt idx="17">
                  <c:v>1.1286021556932677</c:v>
                </c:pt>
                <c:pt idx="18">
                  <c:v>0.63819533129775063</c:v>
                </c:pt>
                <c:pt idx="19">
                  <c:v>0.60130503358151688</c:v>
                </c:pt>
                <c:pt idx="20">
                  <c:v>0.39786015294320376</c:v>
                </c:pt>
                <c:pt idx="21">
                  <c:v>0.39814213886416727</c:v>
                </c:pt>
                <c:pt idx="22">
                  <c:v>0.37148111912974568</c:v>
                </c:pt>
                <c:pt idx="23">
                  <c:v>0.64985873725340482</c:v>
                </c:pt>
                <c:pt idx="24">
                  <c:v>0.3937344064391643</c:v>
                </c:pt>
                <c:pt idx="25">
                  <c:v>0.71265841080608583</c:v>
                </c:pt>
                <c:pt idx="26">
                  <c:v>0.50070985780338606</c:v>
                </c:pt>
                <c:pt idx="27">
                  <c:v>0.63067902911065499</c:v>
                </c:pt>
                <c:pt idx="28">
                  <c:v>0.38251961582581645</c:v>
                </c:pt>
                <c:pt idx="29">
                  <c:v>0.48591322886157678</c:v>
                </c:pt>
                <c:pt idx="30">
                  <c:v>0.55810539416173421</c:v>
                </c:pt>
                <c:pt idx="31">
                  <c:v>0.59355738357516941</c:v>
                </c:pt>
                <c:pt idx="32">
                  <c:v>0.52697771785972913</c:v>
                </c:pt>
                <c:pt idx="33">
                  <c:v>0.57070719404173331</c:v>
                </c:pt>
                <c:pt idx="34">
                  <c:v>0.45523604171064508</c:v>
                </c:pt>
                <c:pt idx="35">
                  <c:v>0.36235265556120966</c:v>
                </c:pt>
                <c:pt idx="36">
                  <c:v>0.55619988822214961</c:v>
                </c:pt>
                <c:pt idx="37">
                  <c:v>0.40131265539784639</c:v>
                </c:pt>
                <c:pt idx="38">
                  <c:v>0.42666888624917393</c:v>
                </c:pt>
                <c:pt idx="39">
                  <c:v>0.70697487195266973</c:v>
                </c:pt>
                <c:pt idx="40">
                  <c:v>0.82159463212907358</c:v>
                </c:pt>
              </c:numCache>
            </c:numRef>
          </c:xVal>
          <c:yVal>
            <c:numRef>
              <c:f>Comparisons_static!$F$88:$F$128</c:f>
              <c:numCache>
                <c:formatCode>0.000</c:formatCode>
                <c:ptCount val="41"/>
                <c:pt idx="0">
                  <c:v>0.56499999999999995</c:v>
                </c:pt>
                <c:pt idx="1">
                  <c:v>0.51900000000000002</c:v>
                </c:pt>
                <c:pt idx="2">
                  <c:v>0.49400000000000011</c:v>
                </c:pt>
                <c:pt idx="3">
                  <c:v>0.49000000000000005</c:v>
                </c:pt>
                <c:pt idx="4">
                  <c:v>0.4890000000000001</c:v>
                </c:pt>
                <c:pt idx="5">
                  <c:v>0.47000000000000003</c:v>
                </c:pt>
                <c:pt idx="6">
                  <c:v>0.46900000000000003</c:v>
                </c:pt>
                <c:pt idx="7">
                  <c:v>0.46700000000000008</c:v>
                </c:pt>
                <c:pt idx="8">
                  <c:v>0.46</c:v>
                </c:pt>
                <c:pt idx="9">
                  <c:v>0.45100000000000001</c:v>
                </c:pt>
                <c:pt idx="10">
                  <c:v>0.43900000000000006</c:v>
                </c:pt>
                <c:pt idx="11">
                  <c:v>0.43500000000000005</c:v>
                </c:pt>
                <c:pt idx="12">
                  <c:v>0.43500000000000005</c:v>
                </c:pt>
                <c:pt idx="13">
                  <c:v>0.43300000000000005</c:v>
                </c:pt>
                <c:pt idx="14">
                  <c:v>0.43100000000000011</c:v>
                </c:pt>
                <c:pt idx="15">
                  <c:v>0.4280000000000001</c:v>
                </c:pt>
                <c:pt idx="16">
                  <c:v>0.4280000000000001</c:v>
                </c:pt>
                <c:pt idx="17">
                  <c:v>0.4230000000000001</c:v>
                </c:pt>
                <c:pt idx="18">
                  <c:v>0.4220000000000001</c:v>
                </c:pt>
                <c:pt idx="19">
                  <c:v>0.41100000000000003</c:v>
                </c:pt>
                <c:pt idx="20">
                  <c:v>0.40400000000000008</c:v>
                </c:pt>
                <c:pt idx="21">
                  <c:v>0.40300000000000002</c:v>
                </c:pt>
                <c:pt idx="22">
                  <c:v>0.40200000000000002</c:v>
                </c:pt>
                <c:pt idx="23">
                  <c:v>0.39800000000000008</c:v>
                </c:pt>
                <c:pt idx="24">
                  <c:v>0.39700000000000008</c:v>
                </c:pt>
                <c:pt idx="25">
                  <c:v>0.39500000000000007</c:v>
                </c:pt>
                <c:pt idx="26">
                  <c:v>0.38500000000000006</c:v>
                </c:pt>
                <c:pt idx="27">
                  <c:v>0.37900000000000006</c:v>
                </c:pt>
                <c:pt idx="28">
                  <c:v>0.34900000000000009</c:v>
                </c:pt>
                <c:pt idx="29">
                  <c:v>0.34000000000000008</c:v>
                </c:pt>
                <c:pt idx="30">
                  <c:v>0.32800000000000007</c:v>
                </c:pt>
                <c:pt idx="31">
                  <c:v>0.31700000000000006</c:v>
                </c:pt>
                <c:pt idx="32">
                  <c:v>0.31500000000000006</c:v>
                </c:pt>
                <c:pt idx="33">
                  <c:v>0.30900000000000005</c:v>
                </c:pt>
                <c:pt idx="34">
                  <c:v>0.3050000000000001</c:v>
                </c:pt>
                <c:pt idx="35">
                  <c:v>0.30000000000000004</c:v>
                </c:pt>
                <c:pt idx="36">
                  <c:v>0.29500000000000004</c:v>
                </c:pt>
                <c:pt idx="37">
                  <c:v>0.28900000000000003</c:v>
                </c:pt>
                <c:pt idx="38">
                  <c:v>0.28200000000000003</c:v>
                </c:pt>
                <c:pt idx="39">
                  <c:v>0.26100000000000001</c:v>
                </c:pt>
                <c:pt idx="40">
                  <c:v>0.23900000000000002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471360"/>
        <c:axId val="78915072"/>
      </c:scatterChart>
      <c:valAx>
        <c:axId val="614713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Коефіцієнт поліцентричності</a:t>
                </a:r>
              </a:p>
            </c:rich>
          </c:tx>
          <c:layout>
            <c:manualLayout>
              <c:xMode val="edge"/>
              <c:yMode val="edge"/>
              <c:x val="0.37996062992125995"/>
              <c:y val="0.8971988918051911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8915072"/>
        <c:crosses val="autoZero"/>
        <c:crossBetween val="midCat"/>
      </c:valAx>
      <c:valAx>
        <c:axId val="789150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Індекс людського розвитку</a:t>
                </a:r>
              </a:p>
            </c:rich>
          </c:tx>
          <c:layout>
            <c:manualLayout>
              <c:xMode val="edge"/>
              <c:yMode val="edge"/>
              <c:x val="1.9444444444444445E-2"/>
              <c:y val="0.1419597550306211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4713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030535339778264"/>
          <c:y val="0.507814579776251"/>
          <c:w val="0.28748103589661572"/>
          <c:h val="0.234463649750454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6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4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83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62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437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26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60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13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67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46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07C2E-9B3F-4638-9A9F-25A6DB9BFD98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B1BB3-1306-4D35-921B-5FC04C5092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4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10"/>
          <p:cNvSpPr txBox="1">
            <a:spLocks/>
          </p:cNvSpPr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  <a:ln w="76200" cmpd="thinThick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352928" cy="204365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ТРАНСФОРМАЦІЇ  У  РОЗСЕЛЕННІ:</a:t>
            </a:r>
            <a:b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ТЕНДЕНЦІЇ ТА ПЕРСПЕКТИВИ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Київ 2015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3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вмісту 10"/>
          <p:cNvSpPr txBox="1">
            <a:spLocks/>
          </p:cNvSpPr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  <a:ln w="76200" cmpd="thinThick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 МІЖ ДИНАМІКОЮ  ПРОДУКТИВНОСТІ ПРАЦІ, ЩІЛЬНОСТІ ВДВ ТА ЩІЛЬНОСТІ  НАСЕЛЕННЯ  У  РЕГІОНІ </a:t>
            </a:r>
            <a:b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(НАСЕЛЕНОМУ ПУНКТІ)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160"/>
          <p:cNvGraphicFramePr>
            <a:graphicFrameLocks noGrp="1"/>
          </p:cNvGraphicFramePr>
          <p:nvPr/>
        </p:nvGraphicFramePr>
        <p:xfrm>
          <a:off x="684213" y="1773238"/>
          <a:ext cx="7920037" cy="4276725"/>
        </p:xfrm>
        <a:graphic>
          <a:graphicData uri="http://schemas.openxmlformats.org/drawingml/2006/table">
            <a:tbl>
              <a:tblPr/>
              <a:tblGrid>
                <a:gridCol w="401637"/>
                <a:gridCol w="1090613"/>
                <a:gridCol w="1090612"/>
                <a:gridCol w="1273175"/>
                <a:gridCol w="1889125"/>
                <a:gridCol w="2174875"/>
              </a:tblGrid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GDPD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DP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GDPPC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</a:t>
                      </a:r>
                      <a:b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розвитку регіону</a:t>
                      </a:r>
                      <a:endParaRPr kumimoji="0" lang="uk-U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Заходи регіональної </a:t>
                      </a:r>
                      <a:b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політики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5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Зростання</a:t>
                      </a:r>
                      <a:endParaRPr kumimoji="0" lang="uk-UA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Зростання</a:t>
                      </a:r>
                      <a:endParaRPr kumimoji="0" lang="uk-UA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Зростання</a:t>
                      </a:r>
                      <a:endParaRPr kumimoji="0" lang="uk-UA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Сталий розвиток на основі агломерації</a:t>
                      </a:r>
                      <a:endParaRPr kumimoji="0" lang="uk-UA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Інфраструктурний зв'язок з менш розвинутими регіонами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Зростання /Падіння</a:t>
                      </a:r>
                      <a:endParaRPr kumimoji="0" lang="uk-UA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Падіння</a:t>
                      </a:r>
                      <a:endParaRPr kumimoji="0" lang="uk-UA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Зростання</a:t>
                      </a:r>
                      <a:endParaRPr kumimoji="0" lang="uk-UA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Нестійкий розвиток на основі спеціалізації</a:t>
                      </a:r>
                      <a:endParaRPr kumimoji="0" lang="uk-UA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Посилення просторового зв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’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язку із ринками збуту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Падіння</a:t>
                      </a:r>
                      <a:endParaRPr kumimoji="0" lang="uk-UA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Падіння</a:t>
                      </a:r>
                      <a:endParaRPr kumimoji="0" lang="uk-UA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Падіння</a:t>
                      </a:r>
                      <a:endParaRPr kumimoji="0" lang="uk-UA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Занепад у розвитку</a:t>
                      </a:r>
                      <a:endParaRPr kumimoji="0" lang="uk-UA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Застосування спеціальних заходів з подолання стійкої негативної динаміки розвитку</a:t>
                      </a:r>
                      <a:endParaRPr kumimoji="0" lang="uk-U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62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10"/>
          <p:cNvSpPr txBox="1">
            <a:spLocks/>
          </p:cNvSpPr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  <a:ln w="76200" cmpd="thinThick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66130"/>
          </a:xfrm>
        </p:spPr>
        <p:txBody>
          <a:bodyPr>
            <a:normAutofit fontScale="90000"/>
          </a:bodyPr>
          <a:lstStyle/>
          <a:p>
            <a: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ЯЗАНІ  ТРЕНДИ, ЩО ВПЛИВАЮТЬ НА РОЗСЕЛЕННЯ 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  міграційної динаміки </a:t>
            </a:r>
          </a:p>
          <a:p>
            <a:pPr algn="just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концентрація економічної діяльності</a:t>
            </a:r>
          </a:p>
          <a:p>
            <a:pPr algn="just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нерівномірність розвитку (соціально-економічні диспропорції)</a:t>
            </a:r>
          </a:p>
          <a:p>
            <a:pPr algn="just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нерівність (різний рівень доступу населення та бізнесу до публічних та ринкових послуг)</a:t>
            </a:r>
          </a:p>
        </p:txBody>
      </p:sp>
    </p:spTree>
    <p:extLst>
      <p:ext uri="{BB962C8B-B14F-4D97-AF65-F5344CB8AC3E}">
        <p14:creationId xmlns:p14="http://schemas.microsoft.com/office/powerpoint/2010/main" val="24082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10"/>
          <p:cNvSpPr txBox="1">
            <a:spLocks/>
          </p:cNvSpPr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  <a:ln w="76200" cmpd="thinThick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ВІДКРИТІСТЬ ЕКОНОМІКИ І МІГРАЦІЯ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929411"/>
          </a:xfrm>
        </p:spPr>
        <p:txBody>
          <a:bodyPr>
            <a:normAutofit/>
          </a:bodyPr>
          <a:lstStyle/>
          <a:p>
            <a:endParaRPr lang="uk-UA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період 2000-2011 рр. </a:t>
            </a:r>
            <a:r>
              <a:rPr lang="uk-UA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проживаючих, що народилися за кордоном</a:t>
            </a: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 країнах ОЕСР збільшилась  на 40%</a:t>
            </a:r>
          </a:p>
          <a:p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2010/2011 </a:t>
            </a:r>
            <a:r>
              <a:rPr lang="uk-UA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країнах ОЕСР жили 10% усіх </a:t>
            </a:r>
            <a:r>
              <a:rPr lang="uk-UA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високоосвічених людей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народилися в Африці, 8% - що народилися у Латинській Америці (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 drain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розширенням ЄС  </a:t>
            </a:r>
            <a:r>
              <a:rPr lang="uk-UA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міграція всередині регіону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збільшилась за період 2004 – 2013 рр. у півтора рази</a:t>
            </a:r>
            <a:endParaRPr lang="uk-UA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2014 р. </a:t>
            </a:r>
            <a:r>
              <a:rPr lang="uk-UA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половина мігрантів</a:t>
            </a: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у країни ЄС були з країн мирних та зростаючих економік</a:t>
            </a:r>
          </a:p>
          <a:p>
            <a:endParaRPr lang="uk-UA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25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10"/>
          <p:cNvSpPr txBox="1">
            <a:spLocks/>
          </p:cNvSpPr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  <a:ln w="76200" cmpd="thinThick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1521561"/>
              </p:ext>
            </p:extLst>
          </p:nvPr>
        </p:nvGraphicFramePr>
        <p:xfrm>
          <a:off x="395536" y="2057908"/>
          <a:ext cx="8208912" cy="3891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 МІЖ РІВНЕМ РОЗВИТКУ КРАЇНИ 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ТЕРИТОРІАЛЬНОЮ КОНЦЕНТРАЦІЄЮ ЇЇ ЕНКОНОМІКИ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0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10"/>
          <p:cNvSpPr txBox="1">
            <a:spLocks/>
          </p:cNvSpPr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  <a:ln w="76200" cmpd="thinThick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ЯЗАНІ  ТРЕНДИ, ЩО ВПЛИВАЮТЬ НА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РОЗСЕЛЕННЯ: МІГРАЦІЯ ТА КОНЦЕНТРАЦІЯ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Києві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(територія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0,14%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, населення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6,28%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виробляється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ВДВ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країни (2013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р.),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75%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працюючих мають базову вищу освіту; за період 2000-2013 рр. – приріст економічно активного населення, штатних працівників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60-90%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інвестицій, будівництва, ринкових послуг, створеного бізнесу в регіонах припадає на міста – регіональні центри (26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та міста обласного значення (182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місто  концентрує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48% 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промисловості країни 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91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10"/>
          <p:cNvSpPr txBox="1">
            <a:spLocks/>
          </p:cNvSpPr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  <a:ln w="76200" cmpd="thinThick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498178"/>
          </a:xfrm>
        </p:spPr>
        <p:txBody>
          <a:bodyPr>
            <a:no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ЯЗАНІ  ТРЕНДИ, ЩО ВПЛИВАЮТЬ НА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РОЗСЕЛЕННЯ: 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ДИСПРОПОРЦІЇ У  РОЗВИТКУ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uk-UA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ВРП 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НА ОДНУ ОСОБУ (2012) :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макс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uk-UA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97429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(м. Київ); мін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. –  </a:t>
            </a:r>
            <a:r>
              <a:rPr lang="uk-UA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14529 </a:t>
            </a:r>
            <a:r>
              <a:rPr lang="uk-UA" sz="2200" b="1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(Чернівецька обл.)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b="1" dirty="0">
                <a:latin typeface="Times New Roman" pitchFamily="18" charset="0"/>
                <a:cs typeface="Times New Roman" pitchFamily="18" charset="0"/>
              </a:rPr>
            </a:b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ІНВЕСТИЦІЇ В ОСНОВНИЙ КАПІТАЛ НА ОДНУ ОСОБУ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(2013):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макс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uk-UA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24975,3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(м. Київ); мін. - </a:t>
            </a:r>
            <a:r>
              <a:rPr lang="uk-UA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1978,4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(Херсонська область)</a:t>
            </a:r>
          </a:p>
          <a:p>
            <a:pPr algn="just"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СЕРЕДНЯ ЗАРПЛАТА</a:t>
            </a:r>
            <a:r>
              <a:rPr lang="uk-UA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(вересень 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макс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uk-UA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6770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(м. Київ); мін. - </a:t>
            </a:r>
            <a:r>
              <a:rPr lang="uk-UA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3033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(Тернопільська область)</a:t>
            </a:r>
          </a:p>
          <a:p>
            <a:pPr algn="just">
              <a:buNone/>
            </a:pP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64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10"/>
          <p:cNvSpPr txBox="1">
            <a:spLocks/>
          </p:cNvSpPr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  <a:ln w="76200" cmpd="thinThick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ЯЗАНІ  ТРЕНДИ, ЩО ВПЛИВАЮТЬ НА РОЗСЕЛЕННЯ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НЕРІВНІСТЬ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СІЛЬСЬКІЙ МІСЦЕВОСТІ НАДАЄТЬСЯ  ЛИШЕ </a:t>
            </a:r>
            <a:r>
              <a:rPr lang="uk-UA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3% 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РИНКОВИХ ПОСЛУГ, ЗДІЙСНЮЄТЬСЯ  </a:t>
            </a:r>
            <a:r>
              <a:rPr lang="uk-UA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2%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 БУДІВНИЦТВА ВІД  ЗАГАЛЬНОНАЦІОНАЛЬНИХ ОБСЯГІВ</a:t>
            </a:r>
            <a:r>
              <a:rPr lang="uk-UA" sz="18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uk-UA" sz="1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РОЗВИТОК СІЛЬСЬКИХ ТЕРИТОРІЙ НА </a:t>
            </a:r>
            <a:r>
              <a:rPr lang="uk-UA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90-95%</a:t>
            </a:r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 Є МОНОФУНКЦІОНАЛЬНИМ</a:t>
            </a:r>
          </a:p>
          <a:p>
            <a:pPr algn="just"/>
            <a:endParaRPr lang="uk-UA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800" b="1" dirty="0">
                <a:latin typeface="Times New Roman" pitchFamily="18" charset="0"/>
                <a:cs typeface="Times New Roman" pitchFamily="18" charset="0"/>
              </a:rPr>
              <a:t>НЕРІВНІСТЬ У ДОСТУПІ ДО ОСВІТИ, МЕДИЧНИХ ТА ЖИТЛОВО – КОМУНАЛЬНИХ ПОСЛУГ ЯК СЕРЕД МІСЬКИХ, ТАК І СІЛЬСКИХ ТЕРИТОРІЙ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19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10"/>
          <p:cNvSpPr txBox="1">
            <a:spLocks/>
          </p:cNvSpPr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  <a:ln w="76200" cmpd="thinThick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ЯЗАНІ  ТРЕНДИ, ЩО ВПЛИВАЮТЬ НА РОЗСЕЛЕННЯ:</a:t>
            </a:r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НЕРІВНІСТЬ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ОСТАННІ </a:t>
            </a: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РОКІВ КІЛЬКІСТЬ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СІЛЬСЬКИХ  НАСЕЛЕНИХ ПУНКІВ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ЧИСЕЛЬНІСТЮ ПОНАД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ОСІБ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ЗМЕНШИЛАСЯ НА 10%</a:t>
            </a:r>
          </a:p>
          <a:p>
            <a:pPr algn="just"/>
            <a:endParaRPr lang="uk-UA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ЧИСЕЛЬНІСТЮ ДО 50 ЖИТЕЛІВ </a:t>
            </a:r>
            <a:r>
              <a:rPr lang="uk-UA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ЗРОСЛА ДО 17,3%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 СІЛЬСЬКИХ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ПОСЕЛЕНЬ</a:t>
            </a:r>
          </a:p>
          <a:p>
            <a:pPr algn="just"/>
            <a:endParaRPr lang="uk-UA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ЯКИХ ВІДСУТНІ БУДЬ-ЯКІ СУБЄКТИ ГОСПДІЯЛЬНОСТІ </a:t>
            </a:r>
            <a:r>
              <a:rPr lang="uk-UA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ДОСЯГЛА 34%</a:t>
            </a:r>
          </a:p>
          <a:p>
            <a:pPr algn="just"/>
            <a:endParaRPr lang="uk-UA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ВТРИЧІ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ЗМЕНШИЛАСЬ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СІЛЬСЬКИХ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ЛІКАРЕНЬ</a:t>
            </a:r>
          </a:p>
          <a:p>
            <a:pPr algn="just"/>
            <a:endParaRPr lang="uk-UA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11,7%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СКОРОТИЛАСЯ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ШКІЛ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10"/>
          <p:cNvSpPr txBox="1">
            <a:spLocks/>
          </p:cNvSpPr>
          <p:nvPr/>
        </p:nvSpPr>
        <p:spPr>
          <a:xfrm>
            <a:off x="251520" y="260648"/>
            <a:ext cx="8712968" cy="6408712"/>
          </a:xfrm>
          <a:prstGeom prst="rect">
            <a:avLst/>
          </a:prstGeom>
          <a:noFill/>
          <a:ln w="76200" cmpd="thinThick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ДИФУЗІЙНА МОДЕЛЬ ІНДИКАТОРІВ ЩІЛЬНОСТІ ПО АДМІНІСТРАТИВНИХ РАЙОНАХ УКРАЇНИ 2000-2012 РР.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96" y="1876643"/>
            <a:ext cx="7730257" cy="4289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53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2188</TotalTime>
  <Words>456</Words>
  <Application>Microsoft Office PowerPoint</Application>
  <PresentationFormat>Экран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СУЧАСНІ  ТРАНСФОРМАЦІЇ  У  РОЗСЕЛЕННІ: ТЕНДЕНЦІЇ ТА ПЕРСПЕКТИВИ</vt:lpstr>
      <vt:lpstr>  ВЗАЄМОПОВ’ЯЗАНІ  ТРЕНДИ, ЩО ВПЛИВАЮТЬ НА РОЗСЕЛЕННЯ    </vt:lpstr>
      <vt:lpstr>ВІДКРИТІСТЬ ЕКОНОМІКИ І МІГРАЦІЯ</vt:lpstr>
      <vt:lpstr>ЗАЛЕЖНІСТЬ МІЖ РІВНЕМ РОЗВИТКУ КРАЇНИ  ТА ТЕРИТОРІАЛЬНОЮ КОНЦЕНТРАЦІЄЮ ЇЇ ЕНКОНОМІКИ</vt:lpstr>
      <vt:lpstr>ВЗАЄМОПОВ’ЯЗАНІ  ТРЕНДИ, ЩО ВПЛИВАЮТЬ НА РОЗСЕЛЕННЯ: МІГРАЦІЯ ТА КОНЦЕНТРАЦІЯ</vt:lpstr>
      <vt:lpstr>ВЗАЄМОПОВ’ЯЗАНІ  ТРЕНДИ, ЩО ВПЛИВАЮТЬ НА РОЗСЕЛЕННЯ:  ДИСПРОПОРЦІЇ У  РОЗВИТКУ  </vt:lpstr>
      <vt:lpstr>ВЗАЄМОПОВ’ЯЗАНІ  ТРЕНДИ, ЩО ВПЛИВАЮТЬ НА РОЗСЕЛЕННЯ: ТЕРИТОРІАЛЬНА НЕРІВНІСТЬ</vt:lpstr>
      <vt:lpstr>ВЗАЄМОПОВ’ЯЗАНІ  ТРЕНДИ, ЩО ВПЛИВАЮТЬ НА РОЗСЕЛЕННЯ: ТЕРИТОРІАЛЬНА НЕРІВНІСТЬ</vt:lpstr>
      <vt:lpstr>ДИФУЗІЙНА МОДЕЛЬ ІНДИКАТОРІВ ЩІЛЬНОСТІ ПО АДМІНІСТРАТИВНИХ РАЙОНАХ УКРАЇНИ 2000-2012 РР.</vt:lpstr>
      <vt:lpstr>ЗВ’ЯЗОК МІЖ ДИНАМІКОЮ  ПРОДУКТИВНОСТІ ПРАЦІ, ЩІЛЬНОСТІ ВДВ ТА ЩІЛЬНОСТІ  НАСЕЛЕННЯ  У  РЕГІОНІ  (НАСЕЛЕНОМУ ПУНКТІ)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ТРАНСФОРМАЦІЇ РОЗСЕЛЕННЯ:ТЕНДЕНЦІЇ ТА ПЕРСПЕКТИВИ</dc:title>
  <dc:creator>RePack by Diakov</dc:creator>
  <cp:lastModifiedBy>RePack by Diakov</cp:lastModifiedBy>
  <cp:revision>58</cp:revision>
  <dcterms:created xsi:type="dcterms:W3CDTF">2015-11-11T14:47:46Z</dcterms:created>
  <dcterms:modified xsi:type="dcterms:W3CDTF">2015-11-17T04:53:02Z</dcterms:modified>
</cp:coreProperties>
</file>