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6ED8-334C-4A4C-8D02-EAB8C9BFDDEA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608D-189D-414D-97F1-E7D234DE7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988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6ED8-334C-4A4C-8D02-EAB8C9BFDDEA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608D-189D-414D-97F1-E7D234DE7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47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6ED8-334C-4A4C-8D02-EAB8C9BFDDEA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608D-189D-414D-97F1-E7D234DE7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5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6ED8-334C-4A4C-8D02-EAB8C9BFDDEA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608D-189D-414D-97F1-E7D234DE7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61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6ED8-334C-4A4C-8D02-EAB8C9BFDDEA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608D-189D-414D-97F1-E7D234DE7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73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6ED8-334C-4A4C-8D02-EAB8C9BFDDEA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608D-189D-414D-97F1-E7D234DE7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93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6ED8-334C-4A4C-8D02-EAB8C9BFDDEA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608D-189D-414D-97F1-E7D234DE7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533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6ED8-334C-4A4C-8D02-EAB8C9BFDDEA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608D-189D-414D-97F1-E7D234DE7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249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6ED8-334C-4A4C-8D02-EAB8C9BFDDEA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608D-189D-414D-97F1-E7D234DE7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189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6ED8-334C-4A4C-8D02-EAB8C9BFDDEA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608D-189D-414D-97F1-E7D234DE7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631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6ED8-334C-4A4C-8D02-EAB8C9BFDDEA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A608D-189D-414D-97F1-E7D234DE7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28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B6ED8-334C-4A4C-8D02-EAB8C9BFDDEA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A608D-189D-414D-97F1-E7D234DE7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719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72581" y="1052736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/>
              <a:t>Національна Академія наук України</a:t>
            </a:r>
            <a:endParaRPr lang="ru-RU" dirty="0"/>
          </a:p>
          <a:p>
            <a:pPr algn="ctr"/>
            <a:r>
              <a:rPr lang="uk-UA" b="1" dirty="0"/>
              <a:t> </a:t>
            </a:r>
            <a:endParaRPr lang="ru-RU" dirty="0"/>
          </a:p>
          <a:p>
            <a:pPr algn="ctr"/>
            <a:r>
              <a:rPr lang="uk-UA" b="1" dirty="0"/>
              <a:t>Інститут соціології</a:t>
            </a:r>
            <a:endParaRPr lang="ru-RU" dirty="0"/>
          </a:p>
          <a:p>
            <a:pPr algn="ctr"/>
            <a:r>
              <a:rPr lang="uk-UA" b="1" dirty="0"/>
              <a:t> </a:t>
            </a:r>
            <a:endParaRPr lang="ru-RU" dirty="0"/>
          </a:p>
          <a:p>
            <a:pPr algn="ctr"/>
            <a:r>
              <a:rPr lang="uk-UA" b="1" dirty="0" err="1"/>
              <a:t>Прибиткова</a:t>
            </a:r>
            <a:r>
              <a:rPr lang="uk-UA" b="1" dirty="0"/>
              <a:t> Ірина Михайлівна</a:t>
            </a:r>
            <a:endParaRPr lang="ru-RU" dirty="0"/>
          </a:p>
          <a:p>
            <a:pPr algn="ctr"/>
            <a:r>
              <a:rPr lang="uk-UA" b="1" dirty="0"/>
              <a:t> </a:t>
            </a:r>
            <a:endParaRPr lang="ru-RU" dirty="0"/>
          </a:p>
          <a:p>
            <a:pPr algn="ctr"/>
            <a:r>
              <a:rPr lang="uk-UA" b="1" cap="all" dirty="0"/>
              <a:t>Якість життя в оцінках населення</a:t>
            </a:r>
            <a:endParaRPr lang="ru-RU" dirty="0"/>
          </a:p>
          <a:p>
            <a:pPr algn="ctr"/>
            <a:r>
              <a:rPr lang="uk-UA" b="1" cap="all" dirty="0"/>
              <a:t>різних регіонів України</a:t>
            </a:r>
            <a:endParaRPr lang="ru-RU" dirty="0"/>
          </a:p>
          <a:p>
            <a:pPr algn="ctr"/>
            <a:r>
              <a:rPr lang="uk-UA" b="1" dirty="0"/>
              <a:t> </a:t>
            </a:r>
            <a:endParaRPr lang="ru-RU" dirty="0"/>
          </a:p>
          <a:p>
            <a:pPr algn="ctr"/>
            <a:r>
              <a:rPr lang="uk-UA" b="1" dirty="0"/>
              <a:t> </a:t>
            </a:r>
            <a:endParaRPr lang="ru-RU" dirty="0"/>
          </a:p>
          <a:p>
            <a:pPr algn="ctr"/>
            <a:r>
              <a:rPr lang="uk-UA" b="1" dirty="0"/>
              <a:t>Доповідь на міжнародній науково-практичній конференції</a:t>
            </a:r>
            <a:endParaRPr lang="ru-RU" dirty="0"/>
          </a:p>
          <a:p>
            <a:pPr algn="ctr"/>
            <a:r>
              <a:rPr lang="uk-UA" b="1" dirty="0"/>
              <a:t> </a:t>
            </a:r>
            <a:endParaRPr lang="ru-RU" dirty="0"/>
          </a:p>
          <a:p>
            <a:pPr algn="ctr"/>
            <a:r>
              <a:rPr lang="uk-UA" b="1" dirty="0"/>
              <a:t>"Територіальні соціально-демографічні особливості України"</a:t>
            </a:r>
            <a:endParaRPr lang="ru-RU" dirty="0"/>
          </a:p>
          <a:p>
            <a:pPr algn="ctr"/>
            <a:r>
              <a:rPr lang="uk-UA" b="1" dirty="0"/>
              <a:t> </a:t>
            </a:r>
            <a:endParaRPr lang="ru-RU" dirty="0"/>
          </a:p>
          <a:p>
            <a:pPr algn="ctr"/>
            <a:r>
              <a:rPr lang="uk-UA" b="1" dirty="0"/>
              <a:t> </a:t>
            </a:r>
            <a:endParaRPr lang="ru-RU" dirty="0"/>
          </a:p>
          <a:p>
            <a:pPr algn="ctr"/>
            <a:r>
              <a:rPr lang="uk-UA" b="1" dirty="0"/>
              <a:t>Київ, 17 листопада 2015 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461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9668815"/>
              </p:ext>
            </p:extLst>
          </p:nvPr>
        </p:nvGraphicFramePr>
        <p:xfrm>
          <a:off x="755576" y="1700807"/>
          <a:ext cx="7632847" cy="4176464"/>
        </p:xfrm>
        <a:graphic>
          <a:graphicData uri="http://schemas.openxmlformats.org/drawingml/2006/table">
            <a:tbl>
              <a:tblPr firstRow="1" firstCol="1" bandRow="1"/>
              <a:tblGrid>
                <a:gridCol w="1389243"/>
                <a:gridCol w="914998"/>
                <a:gridCol w="866280"/>
                <a:gridCol w="875414"/>
                <a:gridCol w="908147"/>
                <a:gridCol w="908147"/>
                <a:gridCol w="885309"/>
                <a:gridCol w="885309"/>
              </a:tblGrid>
              <a:tr h="26102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Рівень задоволеності українців своїм життям загалом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Оцінки жителів України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Розподіл оцінок жителів по регіонах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41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Захід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Центр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Північ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Південь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Схід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Донбас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Зовсім не задоволений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Скоріш не задоволений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3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Важко сказати, задоволений чи незадоволений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Скоріше задоволений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Цілком задоволений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07522" y="588259"/>
            <a:ext cx="858495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269875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Таблиця 1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Якою мірою Ви задоволені своїм життям загалом?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Україна, Липень-серпень 2015 р., %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86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7339688"/>
              </p:ext>
            </p:extLst>
          </p:nvPr>
        </p:nvGraphicFramePr>
        <p:xfrm>
          <a:off x="457200" y="611031"/>
          <a:ext cx="8229599" cy="5902284"/>
        </p:xfrm>
        <a:graphic>
          <a:graphicData uri="http://schemas.openxmlformats.org/drawingml/2006/table">
            <a:tbl>
              <a:tblPr firstRow="1" firstCol="1" bandRow="1"/>
              <a:tblGrid>
                <a:gridCol w="1535120"/>
                <a:gridCol w="983767"/>
                <a:gridCol w="928261"/>
                <a:gridCol w="936191"/>
                <a:gridCol w="974252"/>
                <a:gridCol w="974252"/>
                <a:gridCol w="948878"/>
                <a:gridCol w="948878"/>
              </a:tblGrid>
              <a:tr h="16520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Загрози і страхи, які переживають сьогодні українці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Оцінки жителів України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Розподіл оцінок жителів по регіонах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4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Захід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Центр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Північ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Південь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Схід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Донбас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Зростання цін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75,5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73,6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70,2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73,6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78,0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84,1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80,6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Безробіття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70,4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67,2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66,8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66,1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71,1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81,2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70,3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Невиплати зарплат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68,6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68,5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64,1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61,4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68,4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75,6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74,5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Напад зовнішнього ворога на Україну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51,9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67,5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53,9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47,1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45,1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29,7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Зростання злочинності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41,4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43,2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44,6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45,4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47,4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34,5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Голод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39,1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31,7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43,6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42,3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37,1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39,9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39,4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Зупинка підприємств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38,8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25,9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35,3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34,5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35,7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56,5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54,5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Розпад України як держави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29,4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32,3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31,1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30,6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Масові вуличні заворушення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26,3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19,5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22,4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22,7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30,2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36,7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30,9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Холод в квартирі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25,6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21,6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24,5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22,7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30,2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27,3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27,9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Міжнаціональні конфлікти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20,1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14,9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21,8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22,4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25,1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20,8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Зараження небезпечними для життя інфекціями (туберкульоз, СНІД тощо)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19,6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17,3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21,4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19,8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19,2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16,4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Встановлення диктатури в країні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17,4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16,3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16,7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17,2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24,7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14,5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6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Наплив біженців, переселенців і приїжджих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13,3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16,4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19,3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13,7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22,4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Повернення до старих порядків часів застою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13,1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19,5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13,6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16,2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12,7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12,7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Наслідки катастрофи на Чорнобильській АЕС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12,2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11,2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13,3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12,4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Міжрелігійні конфлікти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Інші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19,4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По-справжньому нічого не бояться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1,2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52" marR="581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90496" y="130731"/>
            <a:ext cx="5277407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 Ви вважаєте, чого люди зараз бояться найбільше?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Україна, Липень-серпень 2015 р., %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25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4517592"/>
              </p:ext>
            </p:extLst>
          </p:nvPr>
        </p:nvGraphicFramePr>
        <p:xfrm>
          <a:off x="683570" y="1988838"/>
          <a:ext cx="7999934" cy="2736305"/>
        </p:xfrm>
        <a:graphic>
          <a:graphicData uri="http://schemas.openxmlformats.org/drawingml/2006/table">
            <a:tbl>
              <a:tblPr firstRow="1" firstCol="1" bandRow="1"/>
              <a:tblGrid>
                <a:gridCol w="1456056"/>
                <a:gridCol w="959003"/>
                <a:gridCol w="907941"/>
                <a:gridCol w="917516"/>
                <a:gridCol w="951822"/>
                <a:gridCol w="951822"/>
                <a:gridCol w="927887"/>
                <a:gridCol w="927887"/>
              </a:tblGrid>
              <a:tr h="45605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Міграційні настанови українців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Усі жителі України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Розподіл оцінок жителів по регіонах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21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Захід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Центр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Північ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Південь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Схід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Донбас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Так, хотів би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Важко сказати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63,3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68,9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64,3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64,8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59,4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58,4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74590" y="397416"/>
            <a:ext cx="82089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269875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Таблиця 3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 хотіли б Ви виїхати з населеного пункту, де Ви проживаєте?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Україна, Липень-серпень 2015 р., %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1104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5711241"/>
              </p:ext>
            </p:extLst>
          </p:nvPr>
        </p:nvGraphicFramePr>
        <p:xfrm>
          <a:off x="611561" y="1340767"/>
          <a:ext cx="7776864" cy="4824536"/>
        </p:xfrm>
        <a:graphic>
          <a:graphicData uri="http://schemas.openxmlformats.org/drawingml/2006/table">
            <a:tbl>
              <a:tblPr firstRow="1" firstCol="1" bandRow="1"/>
              <a:tblGrid>
                <a:gridCol w="1415455"/>
                <a:gridCol w="932262"/>
                <a:gridCol w="882624"/>
                <a:gridCol w="891931"/>
                <a:gridCol w="925282"/>
                <a:gridCol w="925282"/>
                <a:gridCol w="902014"/>
                <a:gridCol w="902014"/>
              </a:tblGrid>
              <a:tr h="25392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Напрямки та країни виїзду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Усі жителі України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Розподіл оцінок жителів по регіонах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78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Захід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Центр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Північ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Південь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Схід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Донбас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7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 іншої місцевості в Україні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9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 Росії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5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 інших республік колишнього СРСР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7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 кордон колишнього СРСР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8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Ще не знаю, куди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19,4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7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Ніколи і нікуди я не виїжджав би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45,9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156211"/>
            <a:ext cx="864095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269875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Таблиця 4</a:t>
            </a: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Якби Ви надумали виїхати з Вашого населеного пункту, то куди?</a:t>
            </a: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Україна, Липень-серпень 2015 р., %</a:t>
            </a: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7462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2242932"/>
              </p:ext>
            </p:extLst>
          </p:nvPr>
        </p:nvGraphicFramePr>
        <p:xfrm>
          <a:off x="323530" y="1412776"/>
          <a:ext cx="8424933" cy="4248474"/>
        </p:xfrm>
        <a:graphic>
          <a:graphicData uri="http://schemas.openxmlformats.org/drawingml/2006/table">
            <a:tbl>
              <a:tblPr firstRow="1" firstCol="1" bandRow="1"/>
              <a:tblGrid>
                <a:gridCol w="1533411"/>
                <a:gridCol w="1009950"/>
                <a:gridCol w="956175"/>
                <a:gridCol w="966259"/>
                <a:gridCol w="1002388"/>
                <a:gridCol w="1002388"/>
                <a:gridCol w="977181"/>
                <a:gridCol w="977181"/>
              </a:tblGrid>
              <a:tr h="35403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Оцінки відповідності профілю роботи професійно-освітньому рівню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Оцінки жителів України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Розподіл оцінок жителів по регіонах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24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Захід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Центр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Північ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Південь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Схід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Донбас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Так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Важко сказати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Зараз не працюю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58,4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7504" y="48489"/>
            <a:ext cx="8784976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Таблиця 5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 відповідає характер Вашої теперішньої роботи Вашому 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професійно-освітньому рівню?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Україна, Липень-серпень 2015 р., %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95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6564101"/>
              </p:ext>
            </p:extLst>
          </p:nvPr>
        </p:nvGraphicFramePr>
        <p:xfrm>
          <a:off x="247809" y="1169547"/>
          <a:ext cx="8644670" cy="4995756"/>
        </p:xfrm>
        <a:graphic>
          <a:graphicData uri="http://schemas.openxmlformats.org/drawingml/2006/table">
            <a:tbl>
              <a:tblPr firstRow="1" firstCol="1" bandRow="1"/>
              <a:tblGrid>
                <a:gridCol w="1612658"/>
                <a:gridCol w="1033565"/>
                <a:gridCol w="975256"/>
                <a:gridCol w="983829"/>
                <a:gridCol w="1023275"/>
                <a:gridCol w="1023275"/>
                <a:gridCol w="996406"/>
                <a:gridCol w="996406"/>
              </a:tblGrid>
              <a:tr h="19594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Розподіл працівників за місцем роботи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Усі жителі України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Розподіл оцінок жителів по регіонах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59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Захід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Центр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Північ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Південь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Схід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Донбас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949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 знаходиться місце Вашої роботи в населеному пункті, де Ви постійно проживаєте?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18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Працюю за постійним місцем проживання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46,6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35,4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52,4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52,5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48,4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35,5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Працюю в іншому населеному пункті в Україні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10,5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14,3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8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Працюю за межами України</a:t>
                      </a: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/в </a:t>
                      </a: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іншій країні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9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Зараз не працюю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42,2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48,4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38,4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37,9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37,3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58,5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949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якому населеному пункті і регіоні України знаходиться місце Вашої теперішньої роботи?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59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іншому місті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74,2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78,8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74,5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81,2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62,5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71,4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88,9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8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іншому сільському населеному пункті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25,8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21,2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25,5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18,8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37,5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28,6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11,1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949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 збираєтесь Ви у найближчий рік поїхати за кордон на тимчасові заробітки?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59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Так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16,9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9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Ні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83,1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90,2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91,9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91,4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94,2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95,1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949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Скільки разів Ви особисто виїжджали за кордон з метою тимчасової роботи?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59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Жодного разу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87,5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76,8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91,1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92,1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93,2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91,6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9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раз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9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рази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9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 рази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9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Більше як 3 рази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64" marR="598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0"/>
            <a:ext cx="864096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Таблиця 6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Розподіл працівників за місцем роботи відносно постійного місця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проживання по регіонах України,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Липень-серпень 2015 р., %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77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398334"/>
              </p:ext>
            </p:extLst>
          </p:nvPr>
        </p:nvGraphicFramePr>
        <p:xfrm>
          <a:off x="1421574" y="1412776"/>
          <a:ext cx="6372860" cy="5047488"/>
        </p:xfrm>
        <a:graphic>
          <a:graphicData uri="http://schemas.openxmlformats.org/drawingml/2006/table">
            <a:tbl>
              <a:tblPr firstRow="1" firstCol="1" bandRow="1"/>
              <a:tblGrid>
                <a:gridCol w="1188720"/>
                <a:gridCol w="762000"/>
                <a:gridCol w="718820"/>
                <a:gridCol w="725170"/>
                <a:gridCol w="754380"/>
                <a:gridCol w="754380"/>
                <a:gridCol w="734695"/>
                <a:gridCol w="734695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 увірветься народний терпець? Прогноз </a:t>
                      </a:r>
                      <a:r>
                        <a:rPr lang="en-US" sz="1200" i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Vox</a:t>
                      </a:r>
                      <a:r>
                        <a:rPr lang="en-US" sz="12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i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populi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Усі жителі України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Розподіл оцінок жителів по регіонах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Захід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Центр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Північ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Південь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Схід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Донбас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 готовий терпіти скільки треба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Якийсь час готовий потерпіти, але недовго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 готовий терпіти, бо не вірю в успішність тих реформ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 готовий терпіти, бо мій рівень життя вже зараз нестерпний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Важко сказати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12,7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0081" y="116632"/>
            <a:ext cx="8568952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269875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Таблиця 7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Здійснення реформ призвело до зниження рівня життя людей. Як довго Ви згодні ще терпіти погіршення рівня життя?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Липень-серпень, 2015 р., %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5258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927</Words>
  <Application>Microsoft Office PowerPoint</Application>
  <PresentationFormat>Экран (4:3)</PresentationFormat>
  <Paragraphs>545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2015-11-17T08:36:51Z</dcterms:created>
  <dcterms:modified xsi:type="dcterms:W3CDTF">2015-11-17T08:47:22Z</dcterms:modified>
</cp:coreProperties>
</file>