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7" r:id="rId6"/>
    <p:sldId id="261" r:id="rId7"/>
    <p:sldId id="268" r:id="rId8"/>
    <p:sldId id="269" r:id="rId9"/>
    <p:sldId id="270" r:id="rId10"/>
    <p:sldId id="260" r:id="rId11"/>
    <p:sldId id="276" r:id="rId12"/>
    <p:sldId id="275" r:id="rId13"/>
    <p:sldId id="271" r:id="rId14"/>
    <p:sldId id="272" r:id="rId15"/>
    <p:sldId id="273" r:id="rId16"/>
    <p:sldId id="274" r:id="rId17"/>
    <p:sldId id="263" r:id="rId18"/>
    <p:sldId id="264" r:id="rId19"/>
    <p:sldId id="265" r:id="rId20"/>
    <p:sldId id="266" r:id="rId2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9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E362F-C148-4741-8F59-6CE38CA991F1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F9C94-FCFE-49FB-96CB-947107A1F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50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BC75-3FF8-4202-878C-05F9EDA44AF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B76E-DC75-44CF-BB05-BBCF55A2A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7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BC75-3FF8-4202-878C-05F9EDA44AF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B76E-DC75-44CF-BB05-BBCF55A2A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0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BC75-3FF8-4202-878C-05F9EDA44AF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B76E-DC75-44CF-BB05-BBCF55A2A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BC75-3FF8-4202-878C-05F9EDA44AF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B76E-DC75-44CF-BB05-BBCF55A2A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5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BC75-3FF8-4202-878C-05F9EDA44AF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B76E-DC75-44CF-BB05-BBCF55A2A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5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BC75-3FF8-4202-878C-05F9EDA44AF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B76E-DC75-44CF-BB05-BBCF55A2A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6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BC75-3FF8-4202-878C-05F9EDA44AF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B76E-DC75-44CF-BB05-BBCF55A2A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62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BC75-3FF8-4202-878C-05F9EDA44AF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B76E-DC75-44CF-BB05-BBCF55A2A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16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BC75-3FF8-4202-878C-05F9EDA44AF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B76E-DC75-44CF-BB05-BBCF55A2A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5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BC75-3FF8-4202-878C-05F9EDA44AF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B76E-DC75-44CF-BB05-BBCF55A2A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69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BC75-3FF8-4202-878C-05F9EDA44AF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B76E-DC75-44CF-BB05-BBCF55A2A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3BC75-3FF8-4202-878C-05F9EDA44AF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3B76E-DC75-44CF-BB05-BBCF55A2A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2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664295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Підходи до оцінки територіальних диспропорцій в умовах життя населення України. </a:t>
            </a:r>
            <a:br>
              <a:rPr lang="uk-UA" sz="3600" dirty="0" smtClean="0"/>
            </a:br>
            <a:r>
              <a:rPr lang="uk-UA" sz="3600" dirty="0" smtClean="0"/>
              <a:t>Визначення осередків вразливості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437112"/>
            <a:ext cx="4784576" cy="1201688"/>
          </a:xfrm>
        </p:spPr>
        <p:txBody>
          <a:bodyPr/>
          <a:lstStyle/>
          <a:p>
            <a:r>
              <a:rPr lang="ru-RU" dirty="0" smtClean="0"/>
              <a:t>Черенько Л.М.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0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uk-UA" sz="2400" b="1" dirty="0"/>
              <a:t>Приклад оцінки за даними липня 2015 року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944509"/>
              </p:ext>
            </p:extLst>
          </p:nvPr>
        </p:nvGraphicFramePr>
        <p:xfrm>
          <a:off x="323528" y="836702"/>
          <a:ext cx="8496944" cy="5535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3528392"/>
                <a:gridCol w="3456384"/>
              </a:tblGrid>
              <a:tr h="648082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 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noProof="0" dirty="0" smtClean="0">
                          <a:effectLst/>
                        </a:rPr>
                        <a:t>Кількість років, які треба відпрацювати, щоб придбати двокімнатну квартиру (50 м2) на вторинному ринку у обласному центрі</a:t>
                      </a:r>
                      <a:endParaRPr lang="uk-UA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noProof="0" dirty="0" smtClean="0">
                          <a:effectLst/>
                        </a:rPr>
                        <a:t>Кількість робочих днів, які треба відпрацювати, щоб оплатити місячну оренду двокімнатної квартири у обласному центрі</a:t>
                      </a:r>
                      <a:endParaRPr lang="uk-UA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15255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Вінницька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18,6</a:t>
                      </a:r>
                    </a:p>
                  </a:txBody>
                  <a:tcPr marL="7620" marR="7620" marT="7620" marB="0" anchor="ctr"/>
                </a:tc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Волинська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</a:t>
                      </a:r>
                    </a:p>
                  </a:txBody>
                  <a:tcPr marL="7620" marR="7620" marT="7620" marB="0" anchor="ctr"/>
                </a:tc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Дніпропетровська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16,6</a:t>
                      </a:r>
                    </a:p>
                  </a:txBody>
                  <a:tcPr marL="7620" marR="7620" marT="7620" marB="0" anchor="ctr"/>
                </a:tc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Житомирська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14,2</a:t>
                      </a:r>
                    </a:p>
                  </a:txBody>
                  <a:tcPr marL="7620" marR="7620" marT="7620" marB="0" anchor="ctr"/>
                </a:tc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Закарпатська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10,9</a:t>
                      </a:r>
                    </a:p>
                  </a:txBody>
                  <a:tcPr marL="7620" marR="7620" marT="7620" marB="0" anchor="ctr"/>
                </a:tc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Запорізька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13,7</a:t>
                      </a:r>
                    </a:p>
                  </a:txBody>
                  <a:tcPr marL="7620" marR="7620" marT="7620" marB="0" anchor="ctr"/>
                </a:tc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Івано-Франківська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15,9</a:t>
                      </a:r>
                    </a:p>
                  </a:txBody>
                  <a:tcPr marL="7620" marR="7620" marT="7620" marB="0" anchor="ctr"/>
                </a:tc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Київська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10,8</a:t>
                      </a:r>
                    </a:p>
                  </a:txBody>
                  <a:tcPr marL="7620" marR="7620" marT="7620" marB="0" anchor="ctr"/>
                </a:tc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Кіровоградська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20,1</a:t>
                      </a:r>
                    </a:p>
                  </a:txBody>
                  <a:tcPr marL="7620" marR="7620" marT="7620" marB="0" anchor="ctr"/>
                </a:tc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Львівська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10,3</a:t>
                      </a:r>
                    </a:p>
                  </a:txBody>
                  <a:tcPr marL="7620" marR="7620" marT="7620" marB="0" anchor="ctr"/>
                </a:tc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Миколаївська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22,1</a:t>
                      </a:r>
                    </a:p>
                  </a:txBody>
                  <a:tcPr marL="7620" marR="7620" marT="7620" marB="0" anchor="ctr"/>
                </a:tc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Одеська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15,1</a:t>
                      </a:r>
                    </a:p>
                  </a:txBody>
                  <a:tcPr marL="7620" marR="7620" marT="7620" marB="0" anchor="ctr"/>
                </a:tc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Полтавська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14,1</a:t>
                      </a:r>
                    </a:p>
                  </a:txBody>
                  <a:tcPr marL="7620" marR="7620" marT="7620" marB="0" anchor="ctr"/>
                </a:tc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Рівненська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11,5</a:t>
                      </a:r>
                    </a:p>
                  </a:txBody>
                  <a:tcPr marL="7620" marR="7620" marT="7620" marB="0" anchor="ctr"/>
                </a:tc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Сумська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14,1</a:t>
                      </a:r>
                    </a:p>
                  </a:txBody>
                  <a:tcPr marL="7620" marR="7620" marT="7620" marB="0" anchor="ctr"/>
                </a:tc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Тернопільська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18,7</a:t>
                      </a:r>
                    </a:p>
                  </a:txBody>
                  <a:tcPr marL="7620" marR="7620" marT="7620" marB="0" anchor="ctr"/>
                </a:tc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Харківська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</a:t>
                      </a:r>
                    </a:p>
                  </a:txBody>
                  <a:tcPr marL="7620" marR="7620" marT="7620" marB="0" anchor="ctr"/>
                </a:tc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Херсонська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7620" marR="7620" marT="7620" marB="0" anchor="ctr"/>
                </a:tc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Хмельницька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12,6</a:t>
                      </a:r>
                    </a:p>
                  </a:txBody>
                  <a:tcPr marL="7620" marR="7620" marT="7620" marB="0" anchor="ctr"/>
                </a:tc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Черкаська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13,8</a:t>
                      </a:r>
                    </a:p>
                  </a:txBody>
                  <a:tcPr marL="7620" marR="7620" marT="7620" marB="0" anchor="ctr"/>
                </a:tc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Чернівецька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19,5</a:t>
                      </a:r>
                    </a:p>
                  </a:txBody>
                  <a:tcPr marL="7620" marR="7620" marT="7620" marB="0" anchor="ctr"/>
                </a:tc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effectLst/>
                        </a:rPr>
                        <a:t>Чернігівська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uk-UA" sz="14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12,9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8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sz="2200" b="1" dirty="0" smtClean="0"/>
              <a:t>Кількість років, які треба відпрацювати, щоб придбати двокімнатну квартиру (50 м2) на вторинному ринку в обласному центрі</a:t>
            </a:r>
            <a:endParaRPr lang="uk-UA" sz="22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6451" y="1124744"/>
            <a:ext cx="8136904" cy="53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22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Кількість робочих днів, які треба відпрацювати, щоб оплатити місячну оренду двокімнатної квартири у обласному центрі</a:t>
            </a:r>
            <a:endParaRPr lang="uk-UA" sz="2000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74376" y="1196752"/>
            <a:ext cx="7776864" cy="529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04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296144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Інтегральний індекс рівня життя населення на основі поєднання даних з різних джерел</a:t>
            </a:r>
            <a:br>
              <a:rPr lang="uk-UA" sz="2400" b="1" dirty="0" smtClean="0"/>
            </a:br>
            <a:r>
              <a:rPr lang="uk-UA" sz="2400" dirty="0" smtClean="0"/>
              <a:t>(ваги показників)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7931224" cy="4525963"/>
          </a:xfrm>
        </p:spPr>
        <p:txBody>
          <a:bodyPr>
            <a:normAutofit/>
          </a:bodyPr>
          <a:lstStyle/>
          <a:p>
            <a:r>
              <a:rPr lang="uk-UA" sz="2200" dirty="0" smtClean="0"/>
              <a:t>Кількість борщових наборів, що можна придбати на середньодушовий місячний дохід   (0,5);</a:t>
            </a:r>
            <a:endParaRPr lang="uk-UA" sz="22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uk-UA" sz="2200" dirty="0" smtClean="0"/>
              <a:t>Кількість років, які треба відпрацювати, щоб прибрати двокімнатну квартиру (50 м2) на вторинному ринку у обласному центрі    (0,25);</a:t>
            </a:r>
          </a:p>
          <a:p>
            <a:r>
              <a:rPr lang="uk-UA" sz="2200" dirty="0" smtClean="0"/>
              <a:t>Кількість робочих днів, які треба відпрацювати, щоб оплатити місячну оренду двокімнатної квартири у обласному центрі   (0,25)</a:t>
            </a:r>
            <a:endParaRPr lang="uk-UA" sz="2200" b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74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Інтегральний індекс рівня життя населення </a:t>
            </a:r>
            <a:br>
              <a:rPr lang="uk-UA" sz="2400" b="1" dirty="0" smtClean="0"/>
            </a:br>
            <a:r>
              <a:rPr lang="uk-UA" sz="2400" b="1" dirty="0" smtClean="0"/>
              <a:t>(3 кластери)</a:t>
            </a:r>
            <a:endParaRPr lang="en-US" sz="2400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7848872" cy="529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33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2400" b="1" dirty="0"/>
              <a:t>Інтегральний індекс рівня життя населення </a:t>
            </a:r>
            <a:br>
              <a:rPr lang="uk-UA" sz="2400" b="1" dirty="0"/>
            </a:br>
            <a:r>
              <a:rPr lang="uk-UA" sz="2400" b="1" dirty="0" smtClean="0"/>
              <a:t>(4 </a:t>
            </a:r>
            <a:r>
              <a:rPr lang="uk-UA" sz="2400" b="1" dirty="0"/>
              <a:t>кластери)</a:t>
            </a:r>
            <a:endParaRPr lang="en-US" sz="24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015" y="1268760"/>
            <a:ext cx="8134300" cy="52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87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32" y="323299"/>
            <a:ext cx="8229600" cy="657429"/>
          </a:xfrm>
        </p:spPr>
        <p:txBody>
          <a:bodyPr>
            <a:normAutofit fontScale="90000"/>
          </a:bodyPr>
          <a:lstStyle/>
          <a:p>
            <a:r>
              <a:rPr lang="uk-UA" sz="2400" b="1" dirty="0"/>
              <a:t>Інтегральний індекс рівня життя населення </a:t>
            </a:r>
            <a:br>
              <a:rPr lang="uk-UA" sz="2400" b="1" dirty="0"/>
            </a:br>
            <a:r>
              <a:rPr lang="uk-UA" sz="2400" b="1" dirty="0" smtClean="0"/>
              <a:t>(5 кластерів)</a:t>
            </a:r>
            <a:endParaRPr lang="en-US" sz="24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8136904" cy="536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65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48872" cy="216024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Ідея – дослідити територіальну диспропорційність за умовами життя на рівні адміністративних районів </a:t>
            </a:r>
            <a:br>
              <a:rPr lang="uk-UA" sz="2800" b="1" dirty="0" smtClean="0"/>
            </a:br>
            <a:r>
              <a:rPr lang="uk-UA" sz="2800" b="1" dirty="0" smtClean="0"/>
              <a:t>(з використанням доступних даних державної та відомчої статистики)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924945"/>
            <a:ext cx="7787208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u="sng" dirty="0" smtClean="0"/>
              <a:t>Перевага</a:t>
            </a:r>
            <a:r>
              <a:rPr lang="uk-UA" sz="2400" dirty="0" smtClean="0"/>
              <a:t> – можливість перейти до оцінок на місцевому рівні, максимально наближеному до рівня територіальних громад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8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Показники для оцінки умов життя населення на рівні </a:t>
            </a:r>
            <a:r>
              <a:rPr lang="uk-UA" sz="2000" b="1" dirty="0" err="1" smtClean="0"/>
              <a:t>адмінрайонів</a:t>
            </a:r>
            <a:endParaRPr lang="uk-UA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499782"/>
              </p:ext>
            </p:extLst>
          </p:nvPr>
        </p:nvGraphicFramePr>
        <p:xfrm>
          <a:off x="323528" y="836711"/>
          <a:ext cx="8640959" cy="5832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4426"/>
                <a:gridCol w="3195838"/>
                <a:gridCol w="1047488"/>
                <a:gridCol w="3163207"/>
              </a:tblGrid>
              <a:tr h="16660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 noProof="0" dirty="0" smtClean="0">
                          <a:effectLst/>
                        </a:rPr>
                        <a:t>Групи</a:t>
                      </a:r>
                      <a:endParaRPr lang="uk-UA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 noProof="0" dirty="0" smtClean="0">
                          <a:effectLst/>
                        </a:rPr>
                        <a:t>Індикатори</a:t>
                      </a:r>
                      <a:endParaRPr lang="uk-UA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 noProof="0" dirty="0" smtClean="0">
                          <a:effectLst/>
                        </a:rPr>
                        <a:t>Групи</a:t>
                      </a:r>
                      <a:endParaRPr lang="uk-UA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 noProof="0" dirty="0" smtClean="0">
                          <a:effectLst/>
                        </a:rPr>
                        <a:t>Індикатори</a:t>
                      </a:r>
                      <a:endParaRPr lang="uk-UA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</a:tr>
              <a:tr h="65440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1. Доходи та зайнятість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1. Середньомісячна заробітна плата працівників, грн. 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5. Соціальні послуги для осіб похилого віку та осіб з інвалідністю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12.    Рівень потенційного навантаження працівників територіальних центрів соціального обслуговування (особами у віці 65 років та інвалідами на одного працівника) -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</a:tr>
              <a:tr h="621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2.   Рівень зайнятості населення у віці 18-64,% (середньооблікова кількість штатних працівників + Кількість платників єдиного соціального внеску )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13.    Кількість соціальних послуг, які були надані територіальними центрами соціального обслуговування (на одну особу у віці 65 років та інвалідів ) +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</a:tr>
              <a:tr h="531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3. Середня тривалість безробіття, місяців 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14.    Частка громадян, які перебували у складних життєвих обставинах та були виявлені територіальними центрами соціального обслуговування, %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</a:tr>
              <a:tr h="53160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2. Бідність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4.</a:t>
                      </a:r>
                      <a:r>
                        <a:rPr lang="uk-UA" sz="1000" u="none" strike="noStrike" baseline="0" noProof="0" dirty="0" smtClean="0">
                          <a:effectLst/>
                        </a:rPr>
                        <a:t> </a:t>
                      </a:r>
                      <a:r>
                        <a:rPr lang="uk-UA" sz="1000" u="none" strike="noStrike" noProof="0" dirty="0" smtClean="0">
                          <a:effectLst/>
                        </a:rPr>
                        <a:t>Частка отримувачів допомоги малозабезпеченим сім'ям, %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15.    Частка громадян, які були обслуговані у територіальних центрах соціального обслуговування, %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</a:tr>
              <a:tr h="531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5.   Заборгованість населення з платежів за ЖКП, на кінець грудня, тис. грн. на 1 особу  постійного населення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  <a:tc rowSpan="10"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6. Соціальна інфраструктура сільських населених пунктів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16.    Частка населення, яке проживає в населених пунктах, що знаходяться на відстані більше 5 км до найближчої зупинки громадського транспорту, % 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</a:tr>
              <a:tr h="30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17.    Частка населення, яке проживає в населених пунктах, що знаходяться на відстані більше 5 км до дороги з твердим покриттям, % 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</a:tr>
              <a:tr h="53228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3. Житло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6.  Прийняття в експлуатацію житла, м2 загальної площі на 1000 осіб постійного населення 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</a:tr>
              <a:tr h="329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7.  Рівень оплати населенням житлово-комунальних послуг, % 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18.    Частка населення, що забезпечені водою з місцевих джерел або водогоном, % 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</a:tr>
              <a:tr h="491805">
                <a:tc rowSpan="6"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4. Освіта та здоров'я дітей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8.   Рівень забезпечення дітей місцями у дошкільних закладах, % 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19.    Частка населення, яке мешкає в сільських населених пунктах, які не мають лікувальних закладів та пересувного обслуговування, % 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</a:tr>
              <a:tr h="438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9. </a:t>
                      </a:r>
                      <a:r>
                        <a:rPr lang="uk-UA" sz="1000" u="none" strike="noStrike" baseline="0" noProof="0" dirty="0" smtClean="0">
                          <a:effectLst/>
                        </a:rPr>
                        <a:t> </a:t>
                      </a:r>
                      <a:r>
                        <a:rPr lang="uk-UA" sz="1000" u="none" strike="noStrike" noProof="0" dirty="0" smtClean="0">
                          <a:effectLst/>
                        </a:rPr>
                        <a:t>Рівень потенційного навантаження педагогічного персоналу дошкільних закладів (всі діти у віці 3-6 років у розрахунку на одного працівника) -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20.    Частка населення сільських населених пунктів, що не мають діючих закладів культури, % 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</a:tr>
              <a:tr h="47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21.    Частка населення сільських населених пунктів, що не мали стаціонарних торговельних закладів та пересувного обслуговування, % 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</a:tr>
              <a:tr h="438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10.  Рівень потенційного навантаження вихователів дошкільних закладів (всі діти у віці 3-6 років у розрахунку на одного вихователя) 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</a:tr>
              <a:tr h="124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22.    Частка населення сільських населених пунктів, що не мали стаціонарних відділень зв’язку та пересувного обслуговування,% 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</a:tr>
              <a:tr h="361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u="none" strike="noStrike" noProof="0" dirty="0" smtClean="0">
                          <a:effectLst/>
                        </a:rPr>
                        <a:t>11.  Кількість померлих дітей у віці до 1 року на 100 </a:t>
                      </a:r>
                      <a:r>
                        <a:rPr lang="uk-UA" sz="1000" u="none" strike="noStrike" noProof="0" dirty="0" err="1" smtClean="0">
                          <a:effectLst/>
                        </a:rPr>
                        <a:t>живонароджених</a:t>
                      </a:r>
                      <a:r>
                        <a:rPr lang="uk-UA" sz="1000" u="none" strike="noStrike" noProof="0" dirty="0" smtClean="0">
                          <a:effectLst/>
                        </a:rPr>
                        <a:t>  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57" marR="3757" marT="375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8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/>
              <a:t>Інтегральний індекс умов життя населення України (6 кластерів)</a:t>
            </a:r>
            <a:br>
              <a:rPr lang="uk-UA" sz="2000" b="1" dirty="0" smtClean="0"/>
            </a:br>
            <a:r>
              <a:rPr lang="uk-UA" sz="1800" dirty="0" smtClean="0"/>
              <a:t>(високий – 2 </a:t>
            </a:r>
            <a:r>
              <a:rPr lang="uk-UA" sz="1800" dirty="0" err="1" smtClean="0"/>
              <a:t>адмінрайони</a:t>
            </a:r>
            <a:r>
              <a:rPr lang="uk-UA" sz="1800" dirty="0" smtClean="0"/>
              <a:t>, вище середнього – 60, середній – 133, нижче середнього – 151, низький – 75, наднизький – 19)</a:t>
            </a:r>
            <a:endParaRPr lang="uk-UA" sz="1800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799288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Територіальні диспропорції в умовах життя</a:t>
            </a: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7"/>
            <a:ext cx="8229600" cy="3384376"/>
          </a:xfrm>
        </p:spPr>
        <p:txBody>
          <a:bodyPr/>
          <a:lstStyle/>
          <a:p>
            <a:r>
              <a:rPr lang="uk-UA" sz="2800" dirty="0" smtClean="0"/>
              <a:t>За причинами виникнення/існування (об’єктивні чи суб'єктивні)</a:t>
            </a:r>
          </a:p>
          <a:p>
            <a:r>
              <a:rPr lang="uk-UA" sz="2800" dirty="0" smtClean="0"/>
              <a:t>За </a:t>
            </a:r>
            <a:r>
              <a:rPr lang="uk-UA" sz="2800" dirty="0"/>
              <a:t>характером </a:t>
            </a:r>
            <a:r>
              <a:rPr lang="uk-UA" sz="2800" dirty="0" smtClean="0"/>
              <a:t>виникнення/існування (раптові чи усталені) </a:t>
            </a:r>
          </a:p>
          <a:p>
            <a:r>
              <a:rPr lang="uk-UA" sz="2800" dirty="0" smtClean="0"/>
              <a:t>За методологічним підходом до визначення/оцінки (динамічні чи статичні)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16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/>
              <a:t>Визначення осередків найвищої вразливості на основі інтегрального індексу умов життя населення</a:t>
            </a:r>
            <a:br>
              <a:rPr lang="uk-UA" sz="2000" b="1" dirty="0" smtClean="0"/>
            </a:br>
            <a:r>
              <a:rPr lang="uk-UA" sz="1800" dirty="0" smtClean="0"/>
              <a:t>(осередок надвисокої вразливості – 19 </a:t>
            </a:r>
            <a:r>
              <a:rPr lang="uk-UA" sz="1800" dirty="0" err="1" smtClean="0"/>
              <a:t>адмірайонів</a:t>
            </a:r>
            <a:r>
              <a:rPr lang="uk-UA" sz="1800" dirty="0" smtClean="0"/>
              <a:t>, високої вразливості – 75)</a:t>
            </a:r>
            <a:endParaRPr lang="uk-UA" sz="1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8136904" cy="52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Проблеми оцінки умов життя на регіональному/субрегіональному рівні</a:t>
            </a: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uk-UA" sz="2600" dirty="0" smtClean="0"/>
              <a:t>Обмеженість даних поточної статистики на регіональному/субрегіональному рівні</a:t>
            </a:r>
          </a:p>
          <a:p>
            <a:r>
              <a:rPr lang="uk-UA" sz="2600" dirty="0" smtClean="0"/>
              <a:t>Недостатня надійність даних </a:t>
            </a:r>
            <a:r>
              <a:rPr lang="uk-UA" sz="2600" dirty="0" smtClean="0"/>
              <a:t>вибіркових </a:t>
            </a:r>
            <a:r>
              <a:rPr lang="uk-UA" sz="2600" dirty="0" smtClean="0"/>
              <a:t>обстежень (або їх відсутність) </a:t>
            </a:r>
            <a:r>
              <a:rPr lang="uk-UA" sz="2600" dirty="0"/>
              <a:t>на регіональному/субрегіональному </a:t>
            </a:r>
            <a:r>
              <a:rPr lang="uk-UA" sz="2600" dirty="0" smtClean="0"/>
              <a:t>рівні</a:t>
            </a:r>
          </a:p>
          <a:p>
            <a:r>
              <a:rPr lang="uk-UA" sz="2600" dirty="0"/>
              <a:t>В</a:t>
            </a:r>
            <a:r>
              <a:rPr lang="uk-UA" sz="2600" dirty="0" smtClean="0"/>
              <a:t>ідсутність </a:t>
            </a:r>
            <a:r>
              <a:rPr lang="uk-UA" sz="2600" dirty="0"/>
              <a:t>будь-якої статистичної інформації на рівні територіальних </a:t>
            </a:r>
            <a:r>
              <a:rPr lang="uk-UA" sz="2600" dirty="0" smtClean="0"/>
              <a:t>громад; тому можливе лише використання </a:t>
            </a:r>
            <a:r>
              <a:rPr lang="uk-UA" sz="2600" dirty="0"/>
              <a:t>статистичної інформації на рівні адміністративних </a:t>
            </a:r>
            <a:r>
              <a:rPr lang="uk-UA" sz="2600" dirty="0" smtClean="0"/>
              <a:t>районів</a:t>
            </a:r>
          </a:p>
          <a:p>
            <a:r>
              <a:rPr lang="uk-UA" sz="2600" dirty="0" smtClean="0"/>
              <a:t>Статистичне </a:t>
            </a:r>
            <a:r>
              <a:rPr lang="uk-UA" sz="2600" dirty="0"/>
              <a:t>забезпечення досліджень </a:t>
            </a:r>
            <a:r>
              <a:rPr lang="uk-UA" sz="2600" dirty="0" smtClean="0"/>
              <a:t>умов життя є обмеженим </a:t>
            </a:r>
            <a:r>
              <a:rPr lang="uk-UA" sz="2600" dirty="0"/>
              <a:t>не лише на рівні адміністративного району, але </a:t>
            </a:r>
            <a:r>
              <a:rPr lang="uk-UA" sz="2600" dirty="0" smtClean="0"/>
              <a:t>й у </a:t>
            </a:r>
            <a:r>
              <a:rPr lang="uk-UA" sz="2600" dirty="0"/>
              <a:t>розрізі областей, а подекуди і </a:t>
            </a:r>
            <a:r>
              <a:rPr lang="uk-UA" sz="2600" dirty="0" smtClean="0"/>
              <a:t>на загальнодержавному </a:t>
            </a:r>
            <a:r>
              <a:rPr lang="uk-UA" sz="2600" dirty="0"/>
              <a:t>рівні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440160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Ідея – використання альтернативних джерел інформації для порівняння регіонів за індикатором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uk-UA" sz="2800" b="1" dirty="0" smtClean="0"/>
              <a:t> життєвого рівня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48880"/>
            <a:ext cx="8229600" cy="29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u="sng" dirty="0" smtClean="0"/>
              <a:t>Переваги</a:t>
            </a:r>
            <a:r>
              <a:rPr lang="uk-UA" sz="2400" dirty="0" smtClean="0"/>
              <a:t> – </a:t>
            </a:r>
          </a:p>
          <a:p>
            <a:r>
              <a:rPr lang="uk-UA" sz="2400" dirty="0" smtClean="0"/>
              <a:t>можливість оперативного </a:t>
            </a:r>
            <a:r>
              <a:rPr lang="uk-UA" sz="2400" dirty="0"/>
              <a:t>отримання </a:t>
            </a:r>
            <a:r>
              <a:rPr lang="uk-UA" sz="2400" dirty="0" smtClean="0"/>
              <a:t>інформації</a:t>
            </a:r>
          </a:p>
          <a:p>
            <a:r>
              <a:rPr lang="uk-UA" sz="2400" dirty="0"/>
              <a:t>п</a:t>
            </a:r>
            <a:r>
              <a:rPr lang="uk-UA" sz="2400" dirty="0" smtClean="0"/>
              <a:t>ідвищення якості інформації за рахунок поєднання даних з різних джерел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90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/>
              <a:t>Показники для оцінки рівня життя (1)</a:t>
            </a:r>
            <a:br>
              <a:rPr lang="uk-UA" sz="2800" b="1" dirty="0" smtClean="0"/>
            </a:br>
            <a:r>
              <a:rPr lang="uk-UA" sz="2400" i="1" dirty="0" smtClean="0"/>
              <a:t>Кількість </a:t>
            </a:r>
            <a:r>
              <a:rPr lang="uk-UA" sz="2400" i="1" dirty="0"/>
              <a:t>борщових наборів, які можна придбати на середній дохід </a:t>
            </a:r>
            <a:r>
              <a:rPr lang="uk-UA" sz="2400" i="1" dirty="0" smtClean="0"/>
              <a:t>сім’ї/домогосподарства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400" dirty="0" smtClean="0"/>
              <a:t>Доходи – середні значення в регіонах за даними поточної статистики (середня зарплата, середня пенсія, стипендія, середня допомога по безробіттю);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/>
              <a:t>Склад середньостатистичного домогосподарства в регіоні (за числом осіб і категоріями отримувачів доходу) – за даними ОУЖД;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/>
              <a:t>Ціни на основні групи продовольчих товарів – згідно офіційної інформації Держстату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448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Приклад оцінки за даними липня 2015 року</a:t>
            </a:r>
            <a:endParaRPr lang="ru-RU" sz="2400" b="1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1525"/>
              </p:ext>
            </p:extLst>
          </p:nvPr>
        </p:nvGraphicFramePr>
        <p:xfrm>
          <a:off x="395536" y="836712"/>
          <a:ext cx="8424937" cy="5916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/>
                <a:gridCol w="3168352"/>
                <a:gridCol w="3600401"/>
              </a:tblGrid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 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500" u="none" strike="noStrike" noProof="0" dirty="0" smtClean="0">
                          <a:effectLst/>
                        </a:rPr>
                        <a:t>кількість борщових наборів, що можна придбати на місячний дохід сім’ї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500" u="none" strike="noStrike" noProof="0" dirty="0" smtClean="0">
                          <a:effectLst/>
                        </a:rPr>
                        <a:t>кількість борщових наборів, що можна придбати на середньодушовий місячний дохід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0653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Вінницька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36,5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13,3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0653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Волинська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33,9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14,1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0653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Дніпропетровська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43,6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18,2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0653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Житомирська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31,3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12,2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0653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Закарпатська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38,2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13,5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0653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Запорізька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49,4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20,2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0653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Івано-Франківська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36,5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13,4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0653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Київська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38,6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17,2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0653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Кіровоградська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34,1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14,5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0653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Львівська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43,7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15,3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0653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Миколаївська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42,8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17,3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0653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Одеська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38,2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14,3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0653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Полтавська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40,1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16,9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0653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Рівненська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45,2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14,8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0653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Сумська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34,6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13,2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0653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Тернопільська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30,5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11,1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0653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Харківська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40,3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17,1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0653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Херсонська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32,6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13,9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0653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Хмельницька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36,5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13,2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0653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Черкаська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35,6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14,4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0653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Чернівецька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35,1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13,5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  <a:tr h="206534">
                <a:tc>
                  <a:txBody>
                    <a:bodyPr/>
                    <a:lstStyle/>
                    <a:p>
                      <a:pPr algn="l" fontAlgn="b"/>
                      <a:r>
                        <a:rPr lang="uk-UA" sz="1500" u="none" strike="noStrike" noProof="0" dirty="0" smtClean="0">
                          <a:effectLst/>
                        </a:rPr>
                        <a:t>Чернігівська</a:t>
                      </a:r>
                      <a:endParaRPr lang="uk-UA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36,5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500" u="none" strike="noStrike" noProof="0" dirty="0" smtClean="0">
                          <a:effectLst/>
                        </a:rPr>
                        <a:t>14,2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71" marR="8771" marT="877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39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Кількість борщових наборів, що можна придбати на середньодушовий місячний дохід</a:t>
            </a:r>
            <a:br>
              <a:rPr lang="uk-UA" sz="2400" b="1" dirty="0" smtClean="0"/>
            </a:br>
            <a:r>
              <a:rPr lang="uk-UA" sz="2000" dirty="0" smtClean="0"/>
              <a:t>(на основі поєднання даних з різних джерел)</a:t>
            </a:r>
            <a:endParaRPr lang="uk-UA" sz="2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7920880" cy="529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5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b="1" u="sng" dirty="0" smtClean="0"/>
              <a:t>Для порівняння</a:t>
            </a:r>
            <a:r>
              <a:rPr lang="uk-UA" sz="2400" b="1" dirty="0" smtClean="0"/>
              <a:t>: Кількість мінімальних продуктових кошиків, які можна придбати на середньодушовий </a:t>
            </a:r>
            <a:r>
              <a:rPr lang="uk-UA" sz="2400" b="1" dirty="0" smtClean="0"/>
              <a:t>дохід (2014 р.)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200" dirty="0" smtClean="0"/>
              <a:t>(за даними ОУЖД) </a:t>
            </a:r>
            <a:endParaRPr lang="en-US" sz="22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848872" cy="507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8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2400" b="1" dirty="0"/>
              <a:t>Показники для оцінки рівня життя </a:t>
            </a:r>
            <a:r>
              <a:rPr lang="uk-UA" sz="2400" b="1" dirty="0" smtClean="0"/>
              <a:t>(2)</a:t>
            </a:r>
            <a:br>
              <a:rPr lang="uk-UA" sz="2400" b="1" dirty="0" smtClean="0"/>
            </a:br>
            <a:r>
              <a:rPr lang="uk-UA" sz="2200" dirty="0" smtClean="0"/>
              <a:t>(на основі альтернативних джерел інформації)</a:t>
            </a:r>
            <a:endParaRPr lang="en-US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3412976"/>
          </a:xfrm>
        </p:spPr>
        <p:txBody>
          <a:bodyPr>
            <a:normAutofit lnSpcReduction="10000"/>
          </a:bodyPr>
          <a:lstStyle/>
          <a:p>
            <a:r>
              <a:rPr lang="uk-UA" sz="2400" i="1" dirty="0" smtClean="0"/>
              <a:t>Скільки років треба відпрацювати, щоб придбати двокімнатну квартиру (50 м2) на вторинному ринку у обласному центрі                                                                  </a:t>
            </a:r>
            <a:r>
              <a:rPr lang="uk-UA" sz="2000" dirty="0" smtClean="0"/>
              <a:t>(Середня вартість одного квадратного метру житла на вторинному ринку в обласному центрі)</a:t>
            </a:r>
          </a:p>
          <a:p>
            <a:r>
              <a:rPr lang="uk-UA" sz="2400" i="1" dirty="0" smtClean="0"/>
              <a:t>Скільки робочих днів треба відпрацювати, щоб оплатити місячну оренду двокімнатної квартири у обласному центрі                                                                                    </a:t>
            </a:r>
            <a:r>
              <a:rPr lang="uk-UA" sz="2000" dirty="0" smtClean="0"/>
              <a:t>(Місячна вартість оренди двокімнатної квартири в обласному центрі)</a:t>
            </a:r>
            <a:endParaRPr lang="uk-UA" sz="2000" b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3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779</Words>
  <Application>Microsoft Office PowerPoint</Application>
  <PresentationFormat>Экран (4:3)</PresentationFormat>
  <Paragraphs>210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Підходи до оцінки територіальних диспропорцій в умовах життя населення України.  Визначення осередків вразливості</vt:lpstr>
      <vt:lpstr>Територіальні диспропорції в умовах життя</vt:lpstr>
      <vt:lpstr>Проблеми оцінки умов життя на регіональному/субрегіональному рівні</vt:lpstr>
      <vt:lpstr>Ідея – використання альтернативних джерел інформації для порівняння регіонів за індикатором  життєвого рівня </vt:lpstr>
      <vt:lpstr>Показники для оцінки рівня життя (1) Кількість борщових наборів, які можна придбати на середній дохід сім’ї/домогосподарства</vt:lpstr>
      <vt:lpstr>Приклад оцінки за даними липня 2015 року</vt:lpstr>
      <vt:lpstr>Кількість борщових наборів, що можна придбати на середньодушовий місячний дохід (на основі поєднання даних з різних джерел)</vt:lpstr>
      <vt:lpstr>Для порівняння: Кількість мінімальних продуктових кошиків, які можна придбати на середньодушовий дохід (2014 р.) (за даними ОУЖД) </vt:lpstr>
      <vt:lpstr>Показники для оцінки рівня життя (2) (на основі альтернативних джерел інформації)</vt:lpstr>
      <vt:lpstr>Приклад оцінки за даними липня 2015 року</vt:lpstr>
      <vt:lpstr>Кількість років, які треба відпрацювати, щоб придбати двокімнатну квартиру (50 м2) на вторинному ринку в обласному центрі</vt:lpstr>
      <vt:lpstr>Кількість робочих днів, які треба відпрацювати, щоб оплатити місячну оренду двокімнатної квартири у обласному центрі</vt:lpstr>
      <vt:lpstr>Інтегральний індекс рівня життя населення на основі поєднання даних з різних джерел (ваги показників)</vt:lpstr>
      <vt:lpstr>Інтегральний індекс рівня життя населення  (3 кластери)</vt:lpstr>
      <vt:lpstr>Інтегральний індекс рівня життя населення  (4 кластери)</vt:lpstr>
      <vt:lpstr>Інтегральний індекс рівня життя населення  (5 кластерів)</vt:lpstr>
      <vt:lpstr>Ідея – дослідити територіальну диспропорційність за умовами життя на рівні адміністративних районів  (з використанням доступних даних державної та відомчої статистики)</vt:lpstr>
      <vt:lpstr>Показники для оцінки умов життя населення на рівні адмінрайонів</vt:lpstr>
      <vt:lpstr>Інтегральний індекс умов життя населення України (6 кластерів) (високий – 2 адмінрайони, вище середнього – 60, середній – 133, нижче середнього – 151, низький – 75, наднизький – 19)</vt:lpstr>
      <vt:lpstr>Визначення осередків найвищої вразливості на основі інтегрального індексу умов життя населення (осередок надвисокої вразливості – 19 адмірайонів, високої вразливості – 75)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LCcerenko</dc:creator>
  <cp:lastModifiedBy>LCcerenko</cp:lastModifiedBy>
  <cp:revision>47</cp:revision>
  <cp:lastPrinted>2015-11-17T06:51:05Z</cp:lastPrinted>
  <dcterms:created xsi:type="dcterms:W3CDTF">2015-11-13T12:25:07Z</dcterms:created>
  <dcterms:modified xsi:type="dcterms:W3CDTF">2015-11-17T06:53:18Z</dcterms:modified>
</cp:coreProperties>
</file>