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1" r:id="rId4"/>
    <p:sldId id="256" r:id="rId5"/>
    <p:sldId id="262" r:id="rId6"/>
    <p:sldId id="268" r:id="rId7"/>
    <p:sldId id="269" r:id="rId8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0000"/>
    <a:srgbClr val="FB93A9"/>
    <a:srgbClr val="C32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4" autoAdjust="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967315122631201E-2"/>
          <c:y val="4.0597482264682121E-2"/>
          <c:w val="0.58747995236996464"/>
          <c:h val="0.802277398766725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Оплата праці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Лист1!$B$2:$C$2</c:f>
              <c:numCache>
                <c:formatCode>0.0</c:formatCode>
                <c:ptCount val="2"/>
                <c:pt idx="0">
                  <c:v>60.424262242756214</c:v>
                </c:pt>
                <c:pt idx="1">
                  <c:v>45.32871584001402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підприємницька діяльність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Лист1!$B$3:$C$3</c:f>
              <c:numCache>
                <c:formatCode>0.0</c:formatCode>
                <c:ptCount val="2"/>
                <c:pt idx="0">
                  <c:v>5.6044434654307675</c:v>
                </c:pt>
                <c:pt idx="1">
                  <c:v>2.9786331230670049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власність</c:v>
                </c:pt>
              </c:strCache>
            </c:strRef>
          </c:tx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Лист1!$B$4:$C$4</c:f>
              <c:numCache>
                <c:formatCode>0.0</c:formatCode>
                <c:ptCount val="2"/>
                <c:pt idx="0">
                  <c:v>0.5936102234280084</c:v>
                </c:pt>
                <c:pt idx="1">
                  <c:v>0.92633101210716196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з особистого підсобного господарства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Лист1!$B$5:$C$5</c:f>
              <c:numCache>
                <c:formatCode>0.0</c:formatCode>
                <c:ptCount val="2"/>
                <c:pt idx="0">
                  <c:v>6.8</c:v>
                </c:pt>
                <c:pt idx="1">
                  <c:v>6.7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Пенсії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Лист1!$B$6:$C$6</c:f>
              <c:numCache>
                <c:formatCode>0.0</c:formatCode>
                <c:ptCount val="2"/>
                <c:pt idx="0">
                  <c:v>10.87302428171259</c:v>
                </c:pt>
                <c:pt idx="1">
                  <c:v>35.164400603897668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Пільги та субсидії</c:v>
                </c:pt>
              </c:strCache>
            </c:strRef>
          </c:tx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Лист1!$B$7:$C$7</c:f>
              <c:numCache>
                <c:formatCode>0.0</c:formatCode>
                <c:ptCount val="2"/>
                <c:pt idx="0">
                  <c:v>0.67685794191407878</c:v>
                </c:pt>
                <c:pt idx="1">
                  <c:v>1.1866619150855233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Інші соціальні трансферти</c:v>
                </c:pt>
              </c:strCache>
            </c:strRef>
          </c:tx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Лист1!$B$8:$C$8</c:f>
              <c:numCache>
                <c:formatCode>0.0</c:formatCode>
                <c:ptCount val="2"/>
                <c:pt idx="0">
                  <c:v>6.8877641360889541</c:v>
                </c:pt>
                <c:pt idx="1">
                  <c:v>1.3020918373321635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Грошова допомога від родичів та знайомих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Лист1!$B$9:$C$9</c:f>
              <c:numCache>
                <c:formatCode>0.0</c:formatCode>
                <c:ptCount val="2"/>
                <c:pt idx="0">
                  <c:v>4.9351016669207093</c:v>
                </c:pt>
                <c:pt idx="1">
                  <c:v>3.9808672023097409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Надходження від продажу власного майна</c:v>
                </c:pt>
              </c:strCache>
            </c:strRef>
          </c:tx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Лист1!$B$10:$C$10</c:f>
              <c:numCache>
                <c:formatCode>0.0</c:formatCode>
                <c:ptCount val="2"/>
                <c:pt idx="0">
                  <c:v>0.41440285686636225</c:v>
                </c:pt>
                <c:pt idx="1">
                  <c:v>0.42083557099840696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Інші надходження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invertIfNegative val="0"/>
          <c:cat>
            <c:strRef>
              <c:f>Лист1!$B$1:$C$1</c:f>
              <c:strCache>
                <c:ptCount val="2"/>
                <c:pt idx="0">
                  <c:v>домогосподарство з дiтьми</c:v>
                </c:pt>
                <c:pt idx="1">
                  <c:v>домогосподарство без дiтей</c:v>
                </c:pt>
              </c:strCache>
            </c:strRef>
          </c:cat>
          <c:val>
            <c:numRef>
              <c:f>Лист1!$B$11:$C$11</c:f>
              <c:numCache>
                <c:formatCode>0.0</c:formatCode>
                <c:ptCount val="2"/>
                <c:pt idx="0">
                  <c:v>2.7623437662053583</c:v>
                </c:pt>
                <c:pt idx="1">
                  <c:v>2.0225027669391737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687744"/>
        <c:axId val="92689536"/>
      </c:barChart>
      <c:catAx>
        <c:axId val="92687744"/>
        <c:scaling>
          <c:orientation val="minMax"/>
        </c:scaling>
        <c:delete val="0"/>
        <c:axPos val="b"/>
        <c:majorTickMark val="out"/>
        <c:minorTickMark val="none"/>
        <c:tickLblPos val="nextTo"/>
        <c:crossAx val="92689536"/>
        <c:crosses val="autoZero"/>
        <c:auto val="1"/>
        <c:lblAlgn val="ctr"/>
        <c:lblOffset val="100"/>
        <c:noMultiLvlLbl val="0"/>
      </c:catAx>
      <c:valAx>
        <c:axId val="92689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2687744"/>
        <c:crosses val="autoZero"/>
        <c:crossBetween val="between"/>
      </c:valAx>
      <c:spPr>
        <a:ln>
          <a:solidFill>
            <a:schemeClr val="tx1">
              <a:lumMod val="85000"/>
              <a:lumOff val="1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7476678754592323"/>
          <c:y val="0"/>
          <c:w val="0.31494814916101438"/>
          <c:h val="0.99310820811289269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gap"/>
    <c:showDLblsOverMax val="0"/>
  </c:chart>
  <c:spPr>
    <a:ln>
      <a:solidFill>
        <a:schemeClr val="tx1">
          <a:lumMod val="85000"/>
          <a:lumOff val="15000"/>
        </a:schemeClr>
      </a:solidFill>
    </a:ln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2"/>
          <c:tx>
            <c:strRef>
              <c:f>Лист1!$A$4</c:f>
              <c:strCache>
                <c:ptCount val="1"/>
                <c:pt idx="0">
                  <c:v>середньодушовий дохід сімей з дітьми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Лист1!$B$4:$P$4</c:f>
              <c:numCache>
                <c:formatCode>0.0</c:formatCode>
                <c:ptCount val="15"/>
                <c:pt idx="0">
                  <c:v>102.1495</c:v>
                </c:pt>
                <c:pt idx="1">
                  <c:v>128.01410000000001</c:v>
                </c:pt>
                <c:pt idx="2">
                  <c:v>158.66470000000001</c:v>
                </c:pt>
                <c:pt idx="3">
                  <c:v>184.90780000000001</c:v>
                </c:pt>
                <c:pt idx="4">
                  <c:v>222.2038</c:v>
                </c:pt>
                <c:pt idx="5">
                  <c:v>281.71499999999997</c:v>
                </c:pt>
                <c:pt idx="6">
                  <c:v>403.86430000000001</c:v>
                </c:pt>
                <c:pt idx="7">
                  <c:v>499.71539999999999</c:v>
                </c:pt>
                <c:pt idx="8">
                  <c:v>640.6549</c:v>
                </c:pt>
                <c:pt idx="9">
                  <c:v>891.72370000000001</c:v>
                </c:pt>
                <c:pt idx="10">
                  <c:v>951.34100000000001</c:v>
                </c:pt>
                <c:pt idx="11">
                  <c:v>1107.4195</c:v>
                </c:pt>
                <c:pt idx="12">
                  <c:v>1226.3018999999999</c:v>
                </c:pt>
                <c:pt idx="13">
                  <c:v>1334.2968000000001</c:v>
                </c:pt>
                <c:pt idx="14">
                  <c:v>1424.8309999999999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середньодушовий дохід сімей без дітей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Лист1!$B$5:$P$5</c:f>
              <c:numCache>
                <c:formatCode>0.0</c:formatCode>
                <c:ptCount val="15"/>
                <c:pt idx="0">
                  <c:v>139.18899999999999</c:v>
                </c:pt>
                <c:pt idx="1">
                  <c:v>169.3459</c:v>
                </c:pt>
                <c:pt idx="2">
                  <c:v>219.67910000000001</c:v>
                </c:pt>
                <c:pt idx="3">
                  <c:v>257.23970000000003</c:v>
                </c:pt>
                <c:pt idx="4">
                  <c:v>304.74560000000002</c:v>
                </c:pt>
                <c:pt idx="5">
                  <c:v>396.44760000000002</c:v>
                </c:pt>
                <c:pt idx="6">
                  <c:v>573.15380000000005</c:v>
                </c:pt>
                <c:pt idx="7">
                  <c:v>705.78129999999999</c:v>
                </c:pt>
                <c:pt idx="8">
                  <c:v>870.06399999999996</c:v>
                </c:pt>
                <c:pt idx="9">
                  <c:v>1231.9889000000001</c:v>
                </c:pt>
                <c:pt idx="10">
                  <c:v>1303.7587000000001</c:v>
                </c:pt>
                <c:pt idx="11">
                  <c:v>1531.9326000000001</c:v>
                </c:pt>
                <c:pt idx="12">
                  <c:v>1689.1702</c:v>
                </c:pt>
                <c:pt idx="13">
                  <c:v>1830.2192</c:v>
                </c:pt>
                <c:pt idx="14">
                  <c:v>1981.9944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02208"/>
        <c:axId val="34312192"/>
      </c:lineChar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рівень бідності сімей з дітьми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Лист1!$B$2:$P$2</c:f>
              <c:numCache>
                <c:formatCode>General</c:formatCode>
                <c:ptCount val="15"/>
                <c:pt idx="0">
                  <c:v>33.9</c:v>
                </c:pt>
                <c:pt idx="1">
                  <c:v>31.9</c:v>
                </c:pt>
                <c:pt idx="2">
                  <c:v>33.4</c:v>
                </c:pt>
                <c:pt idx="3">
                  <c:v>34.4</c:v>
                </c:pt>
                <c:pt idx="4">
                  <c:v>33.1</c:v>
                </c:pt>
                <c:pt idx="5">
                  <c:v>35.4</c:v>
                </c:pt>
                <c:pt idx="6">
                  <c:v>35.4</c:v>
                </c:pt>
                <c:pt idx="7">
                  <c:v>35.299999999999997</c:v>
                </c:pt>
                <c:pt idx="8">
                  <c:v>33.9</c:v>
                </c:pt>
                <c:pt idx="9">
                  <c:v>33.1</c:v>
                </c:pt>
                <c:pt idx="10">
                  <c:v>32</c:v>
                </c:pt>
                <c:pt idx="11">
                  <c:v>25.6</c:v>
                </c:pt>
                <c:pt idx="12">
                  <c:v>25.5</c:v>
                </c:pt>
                <c:pt idx="13">
                  <c:v>27.9</c:v>
                </c:pt>
                <c:pt idx="14">
                  <c:v>27.7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рівень бідності сімей без дітей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Лист1!$B$3:$P$3</c:f>
              <c:numCache>
                <c:formatCode>General</c:formatCode>
                <c:ptCount val="15"/>
                <c:pt idx="0">
                  <c:v>17.8</c:v>
                </c:pt>
                <c:pt idx="1">
                  <c:v>17.8</c:v>
                </c:pt>
                <c:pt idx="2">
                  <c:v>17.8</c:v>
                </c:pt>
                <c:pt idx="3">
                  <c:v>16.899999999999999</c:v>
                </c:pt>
                <c:pt idx="4">
                  <c:v>18.399999999999999</c:v>
                </c:pt>
                <c:pt idx="5">
                  <c:v>18</c:v>
                </c:pt>
                <c:pt idx="6">
                  <c:v>17.7</c:v>
                </c:pt>
                <c:pt idx="7">
                  <c:v>19.3</c:v>
                </c:pt>
                <c:pt idx="8">
                  <c:v>19.399999999999999</c:v>
                </c:pt>
                <c:pt idx="9">
                  <c:v>19.7</c:v>
                </c:pt>
                <c:pt idx="10">
                  <c:v>19.600000000000001</c:v>
                </c:pt>
                <c:pt idx="11">
                  <c:v>15.7</c:v>
                </c:pt>
                <c:pt idx="12">
                  <c:v>16.2</c:v>
                </c:pt>
                <c:pt idx="13">
                  <c:v>17.100000000000001</c:v>
                </c:pt>
                <c:pt idx="14">
                  <c:v>15.7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80960"/>
        <c:axId val="29939584"/>
      </c:lineChart>
      <c:catAx>
        <c:axId val="3430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312192"/>
        <c:crosses val="autoZero"/>
        <c:auto val="1"/>
        <c:lblAlgn val="ctr"/>
        <c:lblOffset val="100"/>
        <c:noMultiLvlLbl val="0"/>
      </c:catAx>
      <c:valAx>
        <c:axId val="343121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4302208"/>
        <c:crosses val="autoZero"/>
        <c:crossBetween val="between"/>
      </c:valAx>
      <c:valAx>
        <c:axId val="299395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1480960"/>
        <c:crosses val="max"/>
        <c:crossBetween val="between"/>
      </c:valAx>
      <c:catAx>
        <c:axId val="21480960"/>
        <c:scaling>
          <c:orientation val="minMax"/>
        </c:scaling>
        <c:delete val="1"/>
        <c:axPos val="b"/>
        <c:majorTickMark val="out"/>
        <c:minorTickMark val="none"/>
        <c:tickLblPos val="nextTo"/>
        <c:crossAx val="29939584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5960993739659346"/>
          <c:y val="0.23945320846905174"/>
          <c:w val="0.33602744928978295"/>
          <c:h val="0.559245050933180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 1 дитиною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Лист1!$B$2:$P$2</c:f>
              <c:numCache>
                <c:formatCode>General</c:formatCode>
                <c:ptCount val="15"/>
                <c:pt idx="0">
                  <c:v>29.1</c:v>
                </c:pt>
                <c:pt idx="1">
                  <c:v>25.4</c:v>
                </c:pt>
                <c:pt idx="2">
                  <c:v>26.5</c:v>
                </c:pt>
                <c:pt idx="3">
                  <c:v>25.8</c:v>
                </c:pt>
                <c:pt idx="4">
                  <c:v>24.1</c:v>
                </c:pt>
                <c:pt idx="5">
                  <c:v>26.5</c:v>
                </c:pt>
                <c:pt idx="6">
                  <c:v>28.9</c:v>
                </c:pt>
                <c:pt idx="7">
                  <c:v>27.6</c:v>
                </c:pt>
                <c:pt idx="8">
                  <c:v>27.3</c:v>
                </c:pt>
                <c:pt idx="9">
                  <c:v>26.4</c:v>
                </c:pt>
                <c:pt idx="10">
                  <c:v>26.9</c:v>
                </c:pt>
                <c:pt idx="11">
                  <c:v>25.6</c:v>
                </c:pt>
                <c:pt idx="12">
                  <c:v>25.5</c:v>
                </c:pt>
                <c:pt idx="13">
                  <c:v>27.9</c:v>
                </c:pt>
                <c:pt idx="14">
                  <c:v>27.7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з 2 дітьми</c:v>
                </c:pt>
              </c:strCache>
            </c:strRef>
          </c:tx>
          <c:marker>
            <c:symbol val="x"/>
            <c:size val="5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Лист1!$B$3:$P$3</c:f>
              <c:numCache>
                <c:formatCode>General</c:formatCode>
                <c:ptCount val="15"/>
                <c:pt idx="0">
                  <c:v>35.799999999999997</c:v>
                </c:pt>
                <c:pt idx="1">
                  <c:v>35.9</c:v>
                </c:pt>
                <c:pt idx="2">
                  <c:v>37.700000000000003</c:v>
                </c:pt>
                <c:pt idx="3">
                  <c:v>39.9</c:v>
                </c:pt>
                <c:pt idx="4">
                  <c:v>40.700000000000003</c:v>
                </c:pt>
                <c:pt idx="5">
                  <c:v>42.2</c:v>
                </c:pt>
                <c:pt idx="6">
                  <c:v>42.9</c:v>
                </c:pt>
                <c:pt idx="7">
                  <c:v>41.8</c:v>
                </c:pt>
                <c:pt idx="8">
                  <c:v>40.6</c:v>
                </c:pt>
                <c:pt idx="9">
                  <c:v>42</c:v>
                </c:pt>
                <c:pt idx="10">
                  <c:v>39.6</c:v>
                </c:pt>
                <c:pt idx="11">
                  <c:v>40.700000000000003</c:v>
                </c:pt>
                <c:pt idx="12">
                  <c:v>42</c:v>
                </c:pt>
                <c:pt idx="13">
                  <c:v>41.1</c:v>
                </c:pt>
                <c:pt idx="14">
                  <c:v>39.1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з 3 та більше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Лист1!$B$4:$P$4</c:f>
              <c:numCache>
                <c:formatCode>General</c:formatCode>
                <c:ptCount val="15"/>
                <c:pt idx="0">
                  <c:v>54.5</c:v>
                </c:pt>
                <c:pt idx="1">
                  <c:v>54.1</c:v>
                </c:pt>
                <c:pt idx="2">
                  <c:v>59.6</c:v>
                </c:pt>
                <c:pt idx="3">
                  <c:v>64.3</c:v>
                </c:pt>
                <c:pt idx="4">
                  <c:v>63.5</c:v>
                </c:pt>
                <c:pt idx="5">
                  <c:v>69.599999999999994</c:v>
                </c:pt>
                <c:pt idx="6">
                  <c:v>66</c:v>
                </c:pt>
                <c:pt idx="7">
                  <c:v>68.400000000000006</c:v>
                </c:pt>
                <c:pt idx="8">
                  <c:v>64.599999999999994</c:v>
                </c:pt>
                <c:pt idx="9">
                  <c:v>62.4</c:v>
                </c:pt>
                <c:pt idx="10">
                  <c:v>53.8</c:v>
                </c:pt>
                <c:pt idx="11">
                  <c:v>58.4</c:v>
                </c:pt>
                <c:pt idx="12">
                  <c:v>55.8</c:v>
                </c:pt>
                <c:pt idx="13">
                  <c:v>58.6</c:v>
                </c:pt>
                <c:pt idx="14">
                  <c:v>59.2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з дітьми до 3 років</c:v>
                </c:pt>
              </c:strCache>
            </c:strRef>
          </c:tx>
          <c:marker>
            <c:symbol val="square"/>
            <c:size val="5"/>
            <c:spPr>
              <a:solidFill>
                <a:srgbClr val="FF9900"/>
              </a:solidFill>
            </c:spPr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Лист1!$B$5:$P$5</c:f>
              <c:numCache>
                <c:formatCode>General</c:formatCode>
                <c:ptCount val="15"/>
                <c:pt idx="0">
                  <c:v>44.1</c:v>
                </c:pt>
                <c:pt idx="1">
                  <c:v>35.200000000000003</c:v>
                </c:pt>
                <c:pt idx="2">
                  <c:v>43.8</c:v>
                </c:pt>
                <c:pt idx="3">
                  <c:v>40.299999999999997</c:v>
                </c:pt>
                <c:pt idx="4">
                  <c:v>40.4</c:v>
                </c:pt>
                <c:pt idx="5">
                  <c:v>44.2</c:v>
                </c:pt>
                <c:pt idx="6">
                  <c:v>36.4</c:v>
                </c:pt>
                <c:pt idx="7">
                  <c:v>42</c:v>
                </c:pt>
                <c:pt idx="8">
                  <c:v>39.5</c:v>
                </c:pt>
                <c:pt idx="9">
                  <c:v>37.6</c:v>
                </c:pt>
                <c:pt idx="10">
                  <c:v>34.200000000000003</c:v>
                </c:pt>
                <c:pt idx="11">
                  <c:v>35.200000000000003</c:v>
                </c:pt>
                <c:pt idx="12">
                  <c:v>36</c:v>
                </c:pt>
                <c:pt idx="13">
                  <c:v>35.299999999999997</c:v>
                </c:pt>
                <c:pt idx="14">
                  <c:v>33.5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де всі дорослі працюють</c:v>
                </c:pt>
              </c:strCache>
            </c:strRef>
          </c:tx>
          <c:marker>
            <c:symbol val="none"/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Лист1!$B$6:$P$6</c:f>
              <c:numCache>
                <c:formatCode>General</c:formatCode>
                <c:ptCount val="15"/>
                <c:pt idx="0">
                  <c:v>31.3</c:v>
                </c:pt>
                <c:pt idx="1">
                  <c:v>25.7</c:v>
                </c:pt>
                <c:pt idx="2">
                  <c:v>27.5</c:v>
                </c:pt>
                <c:pt idx="3">
                  <c:v>27.4</c:v>
                </c:pt>
                <c:pt idx="4">
                  <c:v>25</c:v>
                </c:pt>
                <c:pt idx="5">
                  <c:v>26.1</c:v>
                </c:pt>
                <c:pt idx="6">
                  <c:v>27.9</c:v>
                </c:pt>
                <c:pt idx="7">
                  <c:v>27.8</c:v>
                </c:pt>
                <c:pt idx="8">
                  <c:v>26.3</c:v>
                </c:pt>
                <c:pt idx="9">
                  <c:v>24.6</c:v>
                </c:pt>
                <c:pt idx="10">
                  <c:v>23.6</c:v>
                </c:pt>
                <c:pt idx="11">
                  <c:v>24.4</c:v>
                </c:pt>
                <c:pt idx="12">
                  <c:v>22.2</c:v>
                </c:pt>
                <c:pt idx="13">
                  <c:v>23.1</c:v>
                </c:pt>
                <c:pt idx="14">
                  <c:v>23.7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де є працюючі та непрацюючі дорослі</c:v>
                </c:pt>
              </c:strCache>
            </c:strRef>
          </c:tx>
          <c:marker>
            <c:symbol val="circle"/>
            <c:size val="6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cat>
            <c:strRef>
              <c:f>Лист1!$B$1:$P$1</c:f>
              <c:strCach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strCache>
            </c:strRef>
          </c:cat>
          <c:val>
            <c:numRef>
              <c:f>Лист1!$B$7:$P$7</c:f>
              <c:numCache>
                <c:formatCode>General</c:formatCode>
                <c:ptCount val="15"/>
                <c:pt idx="0">
                  <c:v>37.9</c:v>
                </c:pt>
                <c:pt idx="1">
                  <c:v>36.6</c:v>
                </c:pt>
                <c:pt idx="2">
                  <c:v>38.200000000000003</c:v>
                </c:pt>
                <c:pt idx="3">
                  <c:v>40.200000000000003</c:v>
                </c:pt>
                <c:pt idx="4">
                  <c:v>39.4</c:v>
                </c:pt>
                <c:pt idx="5">
                  <c:v>42.7</c:v>
                </c:pt>
                <c:pt idx="6">
                  <c:v>41.7</c:v>
                </c:pt>
                <c:pt idx="7">
                  <c:v>40.5</c:v>
                </c:pt>
                <c:pt idx="8">
                  <c:v>40.5</c:v>
                </c:pt>
                <c:pt idx="9">
                  <c:v>40.299999999999997</c:v>
                </c:pt>
                <c:pt idx="10">
                  <c:v>37.700000000000003</c:v>
                </c:pt>
                <c:pt idx="11">
                  <c:v>36.299999999999997</c:v>
                </c:pt>
                <c:pt idx="12">
                  <c:v>38.799999999999997</c:v>
                </c:pt>
                <c:pt idx="13">
                  <c:v>37.9</c:v>
                </c:pt>
                <c:pt idx="14">
                  <c:v>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833664"/>
        <c:axId val="28835840"/>
      </c:lineChart>
      <c:catAx>
        <c:axId val="28833664"/>
        <c:scaling>
          <c:orientation val="minMax"/>
        </c:scaling>
        <c:delete val="0"/>
        <c:axPos val="b"/>
        <c:majorTickMark val="out"/>
        <c:minorTickMark val="none"/>
        <c:tickLblPos val="nextTo"/>
        <c:crossAx val="28835840"/>
        <c:crosses val="autoZero"/>
        <c:auto val="1"/>
        <c:lblAlgn val="ctr"/>
        <c:lblOffset val="100"/>
        <c:noMultiLvlLbl val="0"/>
      </c:catAx>
      <c:valAx>
        <c:axId val="2883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336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8BC4B-3B85-466E-88FE-80D5AE2CCBD0}" type="datetimeFigureOut">
              <a:rPr lang="uk-UA" smtClean="0"/>
              <a:t>16.07.2015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2D32E-B965-48B1-BB69-5191A6CB4F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332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6C73DB7-BFE3-4D13-980E-4500DB4784CC}" type="datetimeFigureOut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7AED5A-74F2-434A-956D-3EDC1F575EA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400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03A267-4442-4746-B123-CCA365ED8355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176286-3889-4BCB-AC6E-35A9D701CBC6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E52D3F-E32A-4B3B-A19A-EEF7F8E936CE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3D06B-CDDE-4DDD-A051-DAB20A7EF1F2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DEE1-CD1F-47D7-941F-ABD897F80104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7FB0-0BC6-4BD5-9FB6-8310CA4B88C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5FF0-7187-4E5D-B3BD-900271671027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94A7-6BE5-4E65-8169-0F0F355717A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6C62-590A-48FD-ADC0-68139F5B8724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EBA14-1C70-418A-94E5-87468219D2C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5143-693A-4940-BA53-97F08DE473BB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B8B7-CC30-40D1-BB5D-0B82D716065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CCFB-E8CA-4FDC-A61F-916CB484BC7E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816A-C8D5-4BD8-AA0D-17B1DEA7C8C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6FDE5-536A-4358-9D89-646F3B510699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F1D1-4C23-403C-A02F-C080772779E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294B-4D0A-4724-AF51-9EF72DEEB555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4251-5D85-4AED-A111-B1E52789625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765E-3E75-44AE-8D0D-65DA679EC61C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278C-B28B-42F4-B35E-355BDB93955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4617-290B-473E-9520-F84DD70688A9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6566-E4C5-41D2-97DF-B352CFB7ACF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D265-2E48-4BF2-9545-745D591D8566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0642D-A2A2-46C4-8D7D-8565BA80BB8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1DEFA-88EC-44E1-9021-21752DBEF6C8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5771-BE89-4B20-8DB2-E08825D8F56E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D85E3F-5B2D-4733-B7D8-E1FE1C74FCCA}" type="datetime1">
              <a:rPr lang="uk-UA"/>
              <a:pPr>
                <a:defRPr/>
              </a:pPr>
              <a:t>16.07.2015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9F682-CD74-44C9-A961-7BA3F1BBF7FC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46" r:id="rId7"/>
    <p:sldLayoutId id="2147483747" r:id="rId8"/>
    <p:sldLayoutId id="2147483748" r:id="rId9"/>
    <p:sldLayoutId id="2147483739" r:id="rId10"/>
    <p:sldLayoutId id="214748374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 сімей з дітьми в Україні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169143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 демографії та соціальних 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 ім.М.В. Птухи НАН України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Реут А.Г.</a:t>
            </a:r>
          </a:p>
          <a:p>
            <a:endParaRPr lang="ru-RU" dirty="0"/>
          </a:p>
        </p:txBody>
      </p:sp>
      <p:sp>
        <p:nvSpPr>
          <p:cNvPr id="1433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B304C7-8DFE-4612-A8AB-4E7B1B45BC63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975995"/>
              </p:ext>
            </p:extLst>
          </p:nvPr>
        </p:nvGraphicFramePr>
        <p:xfrm>
          <a:off x="395536" y="1268760"/>
          <a:ext cx="8424936" cy="500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загального доходу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наявності дітей в складі домогосподарства, Україна, 2013 р.; %</a:t>
            </a:r>
          </a:p>
        </p:txBody>
      </p:sp>
      <p:sp>
        <p:nvSpPr>
          <p:cNvPr id="2150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A7EDFE-63BA-428D-B5F3-DC603D7D8CDF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uk-UA">
              <a:cs typeface="Arial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026943"/>
              </p:ext>
            </p:extLst>
          </p:nvPr>
        </p:nvGraphicFramePr>
        <p:xfrm>
          <a:off x="467544" y="1412773"/>
          <a:ext cx="8352925" cy="512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792088"/>
                <a:gridCol w="936104"/>
                <a:gridCol w="1080120"/>
                <a:gridCol w="1069831"/>
                <a:gridCol w="1193275"/>
                <a:gridCol w="1193275"/>
              </a:tblGrid>
              <a:tr h="1008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Джерело доходу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1-ю дитиною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2-а дітьми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3-а та більше дітей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дітьми до 3х років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дітьми, де всі дорослі працюють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 дітьми, де є працюючі та непрацюючі дорослі</a:t>
                      </a:r>
                      <a:endParaRPr lang="ru-RU" sz="1300" b="1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96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оплата праці</a:t>
                      </a:r>
                      <a:endParaRPr lang="ru-RU" sz="1400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62,9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55,5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33,8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51,2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73,9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55,0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3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підприємницька діяльності</a:t>
                      </a:r>
                      <a:endParaRPr lang="ru-RU" sz="1400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5,0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7,4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5,4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4,1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6,2</a:t>
                      </a:r>
                      <a:endParaRPr lang="ru-RU" sz="1200" b="0" kern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0" kern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5,6</a:t>
                      </a:r>
                      <a:endParaRPr lang="ru-RU" sz="1200" b="0" kern="16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9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особисте підсобного</a:t>
                      </a:r>
                      <a:r>
                        <a:rPr lang="uk-UA" sz="1400" kern="16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господарства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ru-RU" sz="1200" b="0" kern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8,1</a:t>
                      </a:r>
                    </a:p>
                  </a:txBody>
                  <a:tcPr marL="9525" marR="9525" marT="9525" marB="0" anchor="b"/>
                </a:tc>
              </a:tr>
              <a:tr h="3096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власність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0,7</a:t>
                      </a:r>
                      <a:endParaRPr lang="ru-RU" sz="12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0,4</a:t>
                      </a:r>
                      <a:endParaRPr lang="ru-RU" sz="12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0,5</a:t>
                      </a:r>
                      <a:endParaRPr lang="ru-RU" sz="12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0,4</a:t>
                      </a:r>
                      <a:endParaRPr lang="ru-RU" sz="12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0,5</a:t>
                      </a:r>
                      <a:endParaRPr lang="ru-RU" sz="12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0,6</a:t>
                      </a:r>
                      <a:endParaRPr lang="ru-RU" sz="1200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530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пенсії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11,2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9,8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10,4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9,7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2,3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15,7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298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пільги та субсидії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0,7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0,7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1,6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0,4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0,6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0,7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025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інші соціальні трансферти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5,1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10,1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26,9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20,8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3,4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8,3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025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грошова допомога від родичів та знайомих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5,1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4,5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4,1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4,8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6,0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3,5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89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продаж власного майна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0,5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0,2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0,0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0,3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0,1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0,1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784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інші надходження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2,7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3,0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3,0</a:t>
                      </a:r>
                      <a:endParaRPr lang="ru-RU" sz="1400" kern="160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2,8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2,8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2,7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79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Загальний доход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100,0</a:t>
                      </a:r>
                      <a:endParaRPr lang="ru-RU" sz="1400" kern="16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3555" name="Заголовок 3"/>
          <p:cNvSpPr>
            <a:spLocks noGrp="1"/>
          </p:cNvSpPr>
          <p:nvPr>
            <p:ph type="title"/>
          </p:nvPr>
        </p:nvSpPr>
        <p:spPr>
          <a:xfrm>
            <a:off x="395536" y="332657"/>
            <a:ext cx="8229600" cy="1080120"/>
          </a:xfrm>
        </p:spPr>
        <p:txBody>
          <a:bodyPr/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загального доходу по основних типах домогосподарств з дітьми,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2013 р., %</a:t>
            </a:r>
          </a:p>
        </p:txBody>
      </p:sp>
      <p:sp>
        <p:nvSpPr>
          <p:cNvPr id="2355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AB7FCF-0546-4203-911B-45E9EF257B7A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36043"/>
              </p:ext>
            </p:extLst>
          </p:nvPr>
        </p:nvGraphicFramePr>
        <p:xfrm>
          <a:off x="871538" y="1628800"/>
          <a:ext cx="7408862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6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Динаміка розміру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середньодушових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доходів домогосподарств та рівня бідності, залежно від наявності дітей, Україна, 1999-2013 рр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0F412B-CEB6-4800-96EF-478099DC631F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45E83E-61E4-40FB-A144-627BB789EBFB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uk-UA">
              <a:cs typeface="Arial" charset="0"/>
            </a:endParaRPr>
          </a:p>
        </p:txBody>
      </p:sp>
      <p:sp>
        <p:nvSpPr>
          <p:cNvPr id="25603" name="Заголовок 3"/>
          <p:cNvSpPr>
            <a:spLocks noGrp="1"/>
          </p:cNvSpPr>
          <p:nvPr>
            <p:ph type="title"/>
          </p:nvPr>
        </p:nvSpPr>
        <p:spPr>
          <a:xfrm>
            <a:off x="457200" y="338139"/>
            <a:ext cx="8229600" cy="1074638"/>
          </a:xfrm>
        </p:spPr>
        <p:txBody>
          <a:bodyPr/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рівня відносної бідності за основними типами домогосподарств з дітьми, Україна, 1999-2013 рр., %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011526"/>
              </p:ext>
            </p:extLst>
          </p:nvPr>
        </p:nvGraphicFramePr>
        <p:xfrm>
          <a:off x="871538" y="1340768"/>
          <a:ext cx="7876926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30200B-8B0F-401E-BBB1-054744027935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uk-UA">
              <a:cs typeface="Arial" charset="0"/>
            </a:endParaRPr>
          </a:p>
        </p:txBody>
      </p:sp>
      <p:sp>
        <p:nvSpPr>
          <p:cNvPr id="27651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58614"/>
          </a:xfrm>
        </p:spPr>
        <p:txBody>
          <a:bodyPr/>
          <a:lstStyle/>
          <a:p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Розмір житлової площі по домогосподарствах залежно від наявності дітей у їх складі, Україна, 2013 р.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955336"/>
              </p:ext>
            </p:extLst>
          </p:nvPr>
        </p:nvGraphicFramePr>
        <p:xfrm>
          <a:off x="323530" y="1268758"/>
          <a:ext cx="8568950" cy="504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915"/>
                <a:gridCol w="2235379"/>
                <a:gridCol w="1732418"/>
                <a:gridCol w="2142238"/>
              </a:tblGrid>
              <a:tr h="1080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Тип домогосподарства</a:t>
                      </a:r>
                      <a:endParaRPr lang="ru-RU" sz="1600" b="1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Частка сімей, які не мають окреме житло, %</a:t>
                      </a:r>
                      <a:endParaRPr lang="ru-RU" sz="1600" b="1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Розмір житлової площі, м</a:t>
                      </a:r>
                      <a:r>
                        <a:rPr lang="uk-UA" sz="1600" b="1" kern="1600" baseline="3000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uk-UA" sz="1600" b="1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 на особу</a:t>
                      </a:r>
                      <a:endParaRPr lang="ru-RU" sz="1600" b="1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Частка сімей, із житловою площею на особу менше 7,5 м</a:t>
                      </a:r>
                      <a:r>
                        <a:rPr lang="uk-UA" sz="1600" b="1" kern="1600" baseline="3000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r>
                        <a:rPr lang="uk-UA" sz="1600" b="1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, %</a:t>
                      </a:r>
                      <a:endParaRPr lang="ru-RU" sz="1600" b="1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1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Домогосподарства з дітьми, в тому числі: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2,7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11,8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21,6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85392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з 1 дитиною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2,8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12,5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18,5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з 2 дітьми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2,1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9,8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30,6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з 3 та більше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2,0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9,5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33,0</a:t>
                      </a:r>
                      <a:endParaRPr lang="ru-RU" sz="1600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з дітьми до 3 років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2,3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10,5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29,9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1458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де всі дорослі працюють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3,5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12,1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20,7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1458">
                <a:tc>
                  <a:txBody>
                    <a:bodyPr/>
                    <a:lstStyle/>
                    <a:p>
                      <a:pPr marL="211455"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де є працюючі та непрацюючі дорослі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1,2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11,2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23,2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1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Домогосподарства без дітей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3,4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22,8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2,5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77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Україна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3,1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>
                          <a:effectLst/>
                          <a:latin typeface="Times New Roman"/>
                          <a:ea typeface="Calibri"/>
                          <a:cs typeface="Arial"/>
                        </a:rPr>
                        <a:t>19,3</a:t>
                      </a:r>
                      <a:endParaRPr lang="ru-RU" sz="1600" kern="16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9,7</a:t>
                      </a:r>
                      <a:endParaRPr lang="ru-RU" sz="1600" kern="16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252537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Дякую за увагу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5B8B7-CC30-40D1-BB5D-0B82D716065B}" type="slidenum">
              <a:rPr lang="uk-UA" smtClean="0"/>
              <a:pPr>
                <a:defRPr/>
              </a:pPr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5548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323232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32323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32323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325</Words>
  <Application>Microsoft Office PowerPoint</Application>
  <PresentationFormat>Екран (4:3)</PresentationFormat>
  <Paragraphs>143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Волна</vt:lpstr>
      <vt:lpstr>Становище сімей з дітьми в Україні</vt:lpstr>
      <vt:lpstr>Структура загального доходу залежно від наявності дітей в складі домогосподарства, Україна, 2013 р.; %</vt:lpstr>
      <vt:lpstr>Структура загального доходу по основних типах домогосподарств з дітьми, Україна, 2013 р., %</vt:lpstr>
      <vt:lpstr>Динаміка розміру середньодушових доходів домогосподарств та рівня бідності, залежно від наявності дітей, Україна, 1999-2013 рр.</vt:lpstr>
      <vt:lpstr>Динаміка рівня відносної бідності за основними типами домогосподарств з дітьми, Україна, 1999-2013 рр., %</vt:lpstr>
      <vt:lpstr>Розмір житлової площі по домогосподарствах залежно від наявності дітей у їх складі, Україна, 2013 р.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91</cp:revision>
  <cp:lastPrinted>2014-04-25T07:39:10Z</cp:lastPrinted>
  <dcterms:created xsi:type="dcterms:W3CDTF">2014-04-17T08:59:05Z</dcterms:created>
  <dcterms:modified xsi:type="dcterms:W3CDTF">2015-07-16T06:27:02Z</dcterms:modified>
</cp:coreProperties>
</file>