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64" r:id="rId5"/>
    <p:sldId id="261" r:id="rId6"/>
    <p:sldId id="262" r:id="rId7"/>
    <p:sldId id="260" r:id="rId8"/>
    <p:sldId id="265" r:id="rId9"/>
    <p:sldId id="263" r:id="rId10"/>
    <p:sldId id="266" r:id="rId11"/>
  </p:sldIdLst>
  <p:sldSz cx="9144000" cy="6858000" type="screen4x3"/>
  <p:notesSz cx="6854825" cy="9871075"/>
  <p:defaultTextStyle>
    <a:defPPr>
      <a:defRPr lang="ru-RU"/>
    </a:defPPr>
    <a:lvl1pPr algn="l" rtl="0" fontAlgn="base">
      <a:spcBef>
        <a:spcPct val="0"/>
      </a:spcBef>
      <a:spcAft>
        <a:spcPct val="0"/>
      </a:spcAft>
      <a:defRPr sz="20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0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0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0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000" b="1" kern="1200">
        <a:solidFill>
          <a:schemeClr val="tx1"/>
        </a:solidFill>
        <a:latin typeface="Times New Roman" pitchFamily="18" charset="0"/>
        <a:ea typeface="+mn-ea"/>
        <a:cs typeface="Arial" charset="0"/>
      </a:defRPr>
    </a:lvl5pPr>
    <a:lvl6pPr marL="2286000" algn="l" defTabSz="914400" rtl="0" eaLnBrk="1" latinLnBrk="0" hangingPunct="1">
      <a:defRPr sz="2000" b="1" kern="1200">
        <a:solidFill>
          <a:schemeClr val="tx1"/>
        </a:solidFill>
        <a:latin typeface="Times New Roman" pitchFamily="18" charset="0"/>
        <a:ea typeface="+mn-ea"/>
        <a:cs typeface="Arial" charset="0"/>
      </a:defRPr>
    </a:lvl6pPr>
    <a:lvl7pPr marL="2743200" algn="l" defTabSz="914400" rtl="0" eaLnBrk="1" latinLnBrk="0" hangingPunct="1">
      <a:defRPr sz="2000" b="1" kern="1200">
        <a:solidFill>
          <a:schemeClr val="tx1"/>
        </a:solidFill>
        <a:latin typeface="Times New Roman" pitchFamily="18" charset="0"/>
        <a:ea typeface="+mn-ea"/>
        <a:cs typeface="Arial" charset="0"/>
      </a:defRPr>
    </a:lvl7pPr>
    <a:lvl8pPr marL="3200400" algn="l" defTabSz="914400" rtl="0" eaLnBrk="1" latinLnBrk="0" hangingPunct="1">
      <a:defRPr sz="2000" b="1" kern="1200">
        <a:solidFill>
          <a:schemeClr val="tx1"/>
        </a:solidFill>
        <a:latin typeface="Times New Roman" pitchFamily="18" charset="0"/>
        <a:ea typeface="+mn-ea"/>
        <a:cs typeface="Arial" charset="0"/>
      </a:defRPr>
    </a:lvl8pPr>
    <a:lvl9pPr marL="3657600" algn="l" defTabSz="914400" rtl="0" eaLnBrk="1" latinLnBrk="0" hangingPunct="1">
      <a:defRPr sz="20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0033"/>
    <a:srgbClr val="9BE5FF"/>
    <a:srgbClr val="CC9900"/>
    <a:srgbClr val="0066FF"/>
    <a:srgbClr val="C1EFFF"/>
    <a:srgbClr val="9933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49" autoAdjust="0"/>
    <p:restoredTop sz="96187" autoAdjust="0"/>
  </p:normalViewPr>
  <p:slideViewPr>
    <p:cSldViewPr>
      <p:cViewPr varScale="1">
        <p:scale>
          <a:sx n="98" d="100"/>
          <a:sy n="98" d="100"/>
        </p:scale>
        <p:origin x="96"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______Microsoft_Excel1.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orys\Desktop\&#1058;&#1077;&#1084;&#1072;\&#1050;&#1085;&#1080;&#1075;&#107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Borys\Desktop\&#1058;&#1077;&#1084;&#1072;\&#1050;&#1085;&#1080;&#1075;&#1072;1.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Borys\Desktop\&#1058;&#1077;&#1084;&#1072;\&#1050;&#1085;&#1080;&#1075;&#1072;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324551866849439E-2"/>
          <c:y val="1.6963352058558888E-2"/>
          <c:w val="0.91866971065775582"/>
          <c:h val="0.69669706476009829"/>
        </c:manualLayout>
      </c:layout>
      <c:barChart>
        <c:barDir val="col"/>
        <c:grouping val="clustered"/>
        <c:varyColors val="0"/>
        <c:ser>
          <c:idx val="0"/>
          <c:order val="0"/>
          <c:tx>
            <c:strRef>
              <c:f>Аркуш5!$B$41</c:f>
              <c:strCache>
                <c:ptCount val="1"/>
                <c:pt idx="0">
                  <c:v>1980</c:v>
                </c:pt>
              </c:strCache>
            </c:strRef>
          </c:tx>
          <c:spPr>
            <a:solidFill>
              <a:schemeClr val="accent1"/>
            </a:solidFill>
            <a:ln>
              <a:noFill/>
            </a:ln>
            <a:effectLst/>
          </c:spPr>
          <c:invertIfNegative val="0"/>
          <c:cat>
            <c:strRef>
              <c:f>Аркуш5!$A$42:$A$58</c:f>
              <c:strCache>
                <c:ptCount val="17"/>
                <c:pt idx="0">
                  <c:v>Швеці</c:v>
                </c:pt>
                <c:pt idx="1">
                  <c:v>Австрія</c:v>
                </c:pt>
                <c:pt idx="2">
                  <c:v>Бельгія</c:v>
                </c:pt>
                <c:pt idx="3">
                  <c:v>Данія</c:v>
                </c:pt>
                <c:pt idx="4">
                  <c:v>Нідерланди</c:v>
                </c:pt>
                <c:pt idx="5">
                  <c:v>Франція</c:v>
                </c:pt>
                <c:pt idx="6">
                  <c:v>Велика Британія</c:v>
                </c:pt>
                <c:pt idx="7">
                  <c:v>Фінляндія</c:v>
                </c:pt>
                <c:pt idx="8">
                  <c:v>Німеччина</c:v>
                </c:pt>
                <c:pt idx="9">
                  <c:v>Норвегія</c:v>
                </c:pt>
                <c:pt idx="10">
                  <c:v>ОЕСР</c:v>
                </c:pt>
                <c:pt idx="11">
                  <c:v>Італія</c:v>
                </c:pt>
                <c:pt idx="12">
                  <c:v>Ірландія</c:v>
                </c:pt>
                <c:pt idx="13">
                  <c:v>Швейцарія</c:v>
                </c:pt>
                <c:pt idx="14">
                  <c:v>Португалія</c:v>
                </c:pt>
                <c:pt idx="15">
                  <c:v>Іспанія</c:v>
                </c:pt>
                <c:pt idx="16">
                  <c:v>Греція</c:v>
                </c:pt>
              </c:strCache>
            </c:strRef>
          </c:cat>
          <c:val>
            <c:numRef>
              <c:f>Аркуш5!$B$42:$B$58</c:f>
              <c:numCache>
                <c:formatCode>0.000</c:formatCode>
                <c:ptCount val="17"/>
                <c:pt idx="0">
                  <c:v>3.8169999999999997</c:v>
                </c:pt>
                <c:pt idx="1">
                  <c:v>3.1970000000000001</c:v>
                </c:pt>
                <c:pt idx="2">
                  <c:v>2.9889999999999999</c:v>
                </c:pt>
                <c:pt idx="3">
                  <c:v>2.7930000000000001</c:v>
                </c:pt>
                <c:pt idx="4">
                  <c:v>2.504</c:v>
                </c:pt>
                <c:pt idx="5">
                  <c:v>2.4307862910515801</c:v>
                </c:pt>
                <c:pt idx="6">
                  <c:v>2.2749999999999999</c:v>
                </c:pt>
                <c:pt idx="7">
                  <c:v>2.0629999999999997</c:v>
                </c:pt>
                <c:pt idx="8">
                  <c:v>2.012</c:v>
                </c:pt>
                <c:pt idx="9">
                  <c:v>1.802</c:v>
                </c:pt>
                <c:pt idx="10">
                  <c:v>1.214</c:v>
                </c:pt>
                <c:pt idx="11">
                  <c:v>1.0760000000000001</c:v>
                </c:pt>
                <c:pt idx="12">
                  <c:v>1.0719999999999998</c:v>
                </c:pt>
                <c:pt idx="13">
                  <c:v>0.99399999999999999</c:v>
                </c:pt>
                <c:pt idx="14">
                  <c:v>0.64600000000000002</c:v>
                </c:pt>
                <c:pt idx="15">
                  <c:v>0.47300000000000003</c:v>
                </c:pt>
                <c:pt idx="16">
                  <c:v>0.314</c:v>
                </c:pt>
              </c:numCache>
            </c:numRef>
          </c:val>
        </c:ser>
        <c:ser>
          <c:idx val="1"/>
          <c:order val="1"/>
          <c:tx>
            <c:strRef>
              <c:f>Аркуш5!$C$41</c:f>
              <c:strCache>
                <c:ptCount val="1"/>
                <c:pt idx="0">
                  <c:v>1990</c:v>
                </c:pt>
              </c:strCache>
            </c:strRef>
          </c:tx>
          <c:spPr>
            <a:solidFill>
              <a:schemeClr val="accent2"/>
            </a:solidFill>
            <a:ln>
              <a:noFill/>
            </a:ln>
            <a:effectLst/>
          </c:spPr>
          <c:invertIfNegative val="0"/>
          <c:cat>
            <c:strRef>
              <c:f>Аркуш5!$A$42:$A$58</c:f>
              <c:strCache>
                <c:ptCount val="17"/>
                <c:pt idx="0">
                  <c:v>Швеці</c:v>
                </c:pt>
                <c:pt idx="1">
                  <c:v>Австрія</c:v>
                </c:pt>
                <c:pt idx="2">
                  <c:v>Бельгія</c:v>
                </c:pt>
                <c:pt idx="3">
                  <c:v>Данія</c:v>
                </c:pt>
                <c:pt idx="4">
                  <c:v>Нідерланди</c:v>
                </c:pt>
                <c:pt idx="5">
                  <c:v>Франція</c:v>
                </c:pt>
                <c:pt idx="6">
                  <c:v>Велика Британія</c:v>
                </c:pt>
                <c:pt idx="7">
                  <c:v>Фінляндія</c:v>
                </c:pt>
                <c:pt idx="8">
                  <c:v>Німеччина</c:v>
                </c:pt>
                <c:pt idx="9">
                  <c:v>Норвегія</c:v>
                </c:pt>
                <c:pt idx="10">
                  <c:v>ОЕСР</c:v>
                </c:pt>
                <c:pt idx="11">
                  <c:v>Італія</c:v>
                </c:pt>
                <c:pt idx="12">
                  <c:v>Ірландія</c:v>
                </c:pt>
                <c:pt idx="13">
                  <c:v>Швейцарія</c:v>
                </c:pt>
                <c:pt idx="14">
                  <c:v>Португалія</c:v>
                </c:pt>
                <c:pt idx="15">
                  <c:v>Іспанія</c:v>
                </c:pt>
                <c:pt idx="16">
                  <c:v>Греція</c:v>
                </c:pt>
              </c:strCache>
            </c:strRef>
          </c:cat>
          <c:val>
            <c:numRef>
              <c:f>Аркуш5!$C$42:$C$58</c:f>
              <c:numCache>
                <c:formatCode>0.000</c:formatCode>
                <c:ptCount val="17"/>
                <c:pt idx="0">
                  <c:v>4.3469999999999995</c:v>
                </c:pt>
                <c:pt idx="1">
                  <c:v>2.556</c:v>
                </c:pt>
                <c:pt idx="2">
                  <c:v>2.25</c:v>
                </c:pt>
                <c:pt idx="3">
                  <c:v>3.25</c:v>
                </c:pt>
                <c:pt idx="4">
                  <c:v>1.6659999999999999</c:v>
                </c:pt>
                <c:pt idx="5">
                  <c:v>2.4957333674841999</c:v>
                </c:pt>
                <c:pt idx="6">
                  <c:v>1.8780000000000001</c:v>
                </c:pt>
                <c:pt idx="7">
                  <c:v>3.1989999999999998</c:v>
                </c:pt>
                <c:pt idx="8">
                  <c:v>1.8280000000000001</c:v>
                </c:pt>
                <c:pt idx="9">
                  <c:v>2.7389999999999999</c:v>
                </c:pt>
                <c:pt idx="10">
                  <c:v>1.6440000000000001</c:v>
                </c:pt>
                <c:pt idx="11">
                  <c:v>0.90300000000000002</c:v>
                </c:pt>
                <c:pt idx="12">
                  <c:v>1.95</c:v>
                </c:pt>
                <c:pt idx="13">
                  <c:v>0.88</c:v>
                </c:pt>
                <c:pt idx="14">
                  <c:v>0.69599999999999995</c:v>
                </c:pt>
                <c:pt idx="15">
                  <c:v>0.32100000000000001</c:v>
                </c:pt>
                <c:pt idx="16">
                  <c:v>0.68199999999999994</c:v>
                </c:pt>
              </c:numCache>
            </c:numRef>
          </c:val>
        </c:ser>
        <c:ser>
          <c:idx val="2"/>
          <c:order val="2"/>
          <c:tx>
            <c:strRef>
              <c:f>Аркуш5!$D$41</c:f>
              <c:strCache>
                <c:ptCount val="1"/>
                <c:pt idx="0">
                  <c:v>2000</c:v>
                </c:pt>
              </c:strCache>
            </c:strRef>
          </c:tx>
          <c:spPr>
            <a:solidFill>
              <a:schemeClr val="accent3"/>
            </a:solidFill>
            <a:ln>
              <a:noFill/>
            </a:ln>
            <a:effectLst/>
          </c:spPr>
          <c:invertIfNegative val="0"/>
          <c:cat>
            <c:strRef>
              <c:f>Аркуш5!$A$42:$A$58</c:f>
              <c:strCache>
                <c:ptCount val="17"/>
                <c:pt idx="0">
                  <c:v>Швеці</c:v>
                </c:pt>
                <c:pt idx="1">
                  <c:v>Австрія</c:v>
                </c:pt>
                <c:pt idx="2">
                  <c:v>Бельгія</c:v>
                </c:pt>
                <c:pt idx="3">
                  <c:v>Данія</c:v>
                </c:pt>
                <c:pt idx="4">
                  <c:v>Нідерланди</c:v>
                </c:pt>
                <c:pt idx="5">
                  <c:v>Франція</c:v>
                </c:pt>
                <c:pt idx="6">
                  <c:v>Велика Британія</c:v>
                </c:pt>
                <c:pt idx="7">
                  <c:v>Фінляндія</c:v>
                </c:pt>
                <c:pt idx="8">
                  <c:v>Німеччина</c:v>
                </c:pt>
                <c:pt idx="9">
                  <c:v>Норвегія</c:v>
                </c:pt>
                <c:pt idx="10">
                  <c:v>ОЕСР</c:v>
                </c:pt>
                <c:pt idx="11">
                  <c:v>Італія</c:v>
                </c:pt>
                <c:pt idx="12">
                  <c:v>Ірландія</c:v>
                </c:pt>
                <c:pt idx="13">
                  <c:v>Швейцарія</c:v>
                </c:pt>
                <c:pt idx="14">
                  <c:v>Португалія</c:v>
                </c:pt>
                <c:pt idx="15">
                  <c:v>Іспанія</c:v>
                </c:pt>
                <c:pt idx="16">
                  <c:v>Греція</c:v>
                </c:pt>
              </c:strCache>
            </c:strRef>
          </c:cat>
          <c:val>
            <c:numRef>
              <c:f>Аркуш5!$D$42:$D$58</c:f>
              <c:numCache>
                <c:formatCode>0.000</c:formatCode>
                <c:ptCount val="17"/>
                <c:pt idx="0">
                  <c:v>2.95</c:v>
                </c:pt>
                <c:pt idx="1">
                  <c:v>2.794</c:v>
                </c:pt>
                <c:pt idx="2">
                  <c:v>2.5739999999999998</c:v>
                </c:pt>
                <c:pt idx="3">
                  <c:v>3.4820000000000002</c:v>
                </c:pt>
                <c:pt idx="4">
                  <c:v>1.48</c:v>
                </c:pt>
                <c:pt idx="5">
                  <c:v>3.0178789638875001</c:v>
                </c:pt>
                <c:pt idx="6">
                  <c:v>2.6579999999999999</c:v>
                </c:pt>
                <c:pt idx="7">
                  <c:v>3.024</c:v>
                </c:pt>
                <c:pt idx="8">
                  <c:v>2.1160000000000001</c:v>
                </c:pt>
                <c:pt idx="9">
                  <c:v>3.0489999999999999</c:v>
                </c:pt>
                <c:pt idx="10">
                  <c:v>1.905</c:v>
                </c:pt>
                <c:pt idx="11">
                  <c:v>1.2749999999999999</c:v>
                </c:pt>
                <c:pt idx="12">
                  <c:v>2.0230000000000001</c:v>
                </c:pt>
                <c:pt idx="13">
                  <c:v>1.1339999999999999</c:v>
                </c:pt>
                <c:pt idx="14">
                  <c:v>0.98199999999999998</c:v>
                </c:pt>
                <c:pt idx="15">
                  <c:v>0.96900000000000008</c:v>
                </c:pt>
                <c:pt idx="16">
                  <c:v>1.022</c:v>
                </c:pt>
              </c:numCache>
            </c:numRef>
          </c:val>
        </c:ser>
        <c:ser>
          <c:idx val="3"/>
          <c:order val="3"/>
          <c:tx>
            <c:strRef>
              <c:f>Аркуш5!$E$41</c:f>
              <c:strCache>
                <c:ptCount val="1"/>
                <c:pt idx="0">
                  <c:v>2011</c:v>
                </c:pt>
              </c:strCache>
            </c:strRef>
          </c:tx>
          <c:spPr>
            <a:solidFill>
              <a:schemeClr val="accent4"/>
            </a:solidFill>
            <a:ln>
              <a:noFill/>
            </a:ln>
            <a:effectLst/>
          </c:spPr>
          <c:invertIfNegative val="0"/>
          <c:cat>
            <c:strRef>
              <c:f>Аркуш5!$A$42:$A$58</c:f>
              <c:strCache>
                <c:ptCount val="17"/>
                <c:pt idx="0">
                  <c:v>Швеці</c:v>
                </c:pt>
                <c:pt idx="1">
                  <c:v>Австрія</c:v>
                </c:pt>
                <c:pt idx="2">
                  <c:v>Бельгія</c:v>
                </c:pt>
                <c:pt idx="3">
                  <c:v>Данія</c:v>
                </c:pt>
                <c:pt idx="4">
                  <c:v>Нідерланди</c:v>
                </c:pt>
                <c:pt idx="5">
                  <c:v>Франція</c:v>
                </c:pt>
                <c:pt idx="6">
                  <c:v>Велика Британія</c:v>
                </c:pt>
                <c:pt idx="7">
                  <c:v>Фінляндія</c:v>
                </c:pt>
                <c:pt idx="8">
                  <c:v>Німеччина</c:v>
                </c:pt>
                <c:pt idx="9">
                  <c:v>Норвегія</c:v>
                </c:pt>
                <c:pt idx="10">
                  <c:v>ОЕСР</c:v>
                </c:pt>
                <c:pt idx="11">
                  <c:v>Італія</c:v>
                </c:pt>
                <c:pt idx="12">
                  <c:v>Ірландія</c:v>
                </c:pt>
                <c:pt idx="13">
                  <c:v>Швейцарія</c:v>
                </c:pt>
                <c:pt idx="14">
                  <c:v>Португалія</c:v>
                </c:pt>
                <c:pt idx="15">
                  <c:v>Іспанія</c:v>
                </c:pt>
                <c:pt idx="16">
                  <c:v>Греція</c:v>
                </c:pt>
              </c:strCache>
            </c:strRef>
          </c:cat>
          <c:val>
            <c:numRef>
              <c:f>Аркуш5!$E$42:$E$58</c:f>
              <c:numCache>
                <c:formatCode>0.000</c:formatCode>
                <c:ptCount val="17"/>
                <c:pt idx="0">
                  <c:v>3.6360000000000001</c:v>
                </c:pt>
                <c:pt idx="1">
                  <c:v>2.6739999999999999</c:v>
                </c:pt>
                <c:pt idx="2">
                  <c:v>2.8719999999999999</c:v>
                </c:pt>
                <c:pt idx="3">
                  <c:v>4.048</c:v>
                </c:pt>
                <c:pt idx="4">
                  <c:v>1.621</c:v>
                </c:pt>
                <c:pt idx="5">
                  <c:v>2.9290983434696001</c:v>
                </c:pt>
                <c:pt idx="6">
                  <c:v>3.9699999999999998</c:v>
                </c:pt>
                <c:pt idx="7">
                  <c:v>3.2250000000000001</c:v>
                </c:pt>
                <c:pt idx="8">
                  <c:v>2.1819999999999999</c:v>
                </c:pt>
                <c:pt idx="9">
                  <c:v>3.0830000000000002</c:v>
                </c:pt>
                <c:pt idx="10">
                  <c:v>2.2349999999999999</c:v>
                </c:pt>
                <c:pt idx="11">
                  <c:v>1.4969999999999999</c:v>
                </c:pt>
                <c:pt idx="12">
                  <c:v>3.89</c:v>
                </c:pt>
                <c:pt idx="13">
                  <c:v>1.3940000000000001</c:v>
                </c:pt>
                <c:pt idx="14">
                  <c:v>1.2430000000000001</c:v>
                </c:pt>
                <c:pt idx="15">
                  <c:v>1.38</c:v>
                </c:pt>
                <c:pt idx="16">
                  <c:v>1.3679999999999999</c:v>
                </c:pt>
              </c:numCache>
            </c:numRef>
          </c:val>
        </c:ser>
        <c:dLbls>
          <c:showLegendKey val="0"/>
          <c:showVal val="0"/>
          <c:showCatName val="0"/>
          <c:showSerName val="0"/>
          <c:showPercent val="0"/>
          <c:showBubbleSize val="0"/>
        </c:dLbls>
        <c:gapWidth val="219"/>
        <c:overlap val="-27"/>
        <c:axId val="206000584"/>
        <c:axId val="236868016"/>
      </c:barChart>
      <c:catAx>
        <c:axId val="206000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8016"/>
        <c:crosses val="autoZero"/>
        <c:auto val="1"/>
        <c:lblAlgn val="ctr"/>
        <c:lblOffset val="100"/>
        <c:noMultiLvlLbl val="0"/>
      </c:catAx>
      <c:valAx>
        <c:axId val="236868016"/>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060005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Аркуш5!$A$84</c:f>
              <c:strCache>
                <c:ptCount val="1"/>
                <c:pt idx="0">
                  <c:v>Чехія</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Аркуш5!$B$83:$F$83</c:f>
              <c:strCache>
                <c:ptCount val="5"/>
                <c:pt idx="0">
                  <c:v>1990</c:v>
                </c:pt>
                <c:pt idx="1">
                  <c:v>1995</c:v>
                </c:pt>
                <c:pt idx="2">
                  <c:v>2000</c:v>
                </c:pt>
                <c:pt idx="3">
                  <c:v>2009</c:v>
                </c:pt>
                <c:pt idx="4">
                  <c:v>2011</c:v>
                </c:pt>
              </c:strCache>
            </c:strRef>
          </c:cat>
          <c:val>
            <c:numRef>
              <c:f>Аркуш5!$B$84:$F$84</c:f>
              <c:numCache>
                <c:formatCode>0.00</c:formatCode>
                <c:ptCount val="5"/>
                <c:pt idx="0">
                  <c:v>2.351</c:v>
                </c:pt>
                <c:pt idx="1">
                  <c:v>1.919</c:v>
                </c:pt>
                <c:pt idx="2">
                  <c:v>1.859</c:v>
                </c:pt>
                <c:pt idx="3">
                  <c:v>1.8330000000000002</c:v>
                </c:pt>
                <c:pt idx="4">
                  <c:v>1.5760000000000001</c:v>
                </c:pt>
              </c:numCache>
            </c:numRef>
          </c:val>
          <c:smooth val="0"/>
        </c:ser>
        <c:ser>
          <c:idx val="1"/>
          <c:order val="1"/>
          <c:tx>
            <c:strRef>
              <c:f>Аркуш5!$A$85</c:f>
              <c:strCache>
                <c:ptCount val="1"/>
                <c:pt idx="0">
                  <c:v>Естонія</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Аркуш5!$B$83:$F$83</c:f>
              <c:strCache>
                <c:ptCount val="5"/>
                <c:pt idx="0">
                  <c:v>1990</c:v>
                </c:pt>
                <c:pt idx="1">
                  <c:v>1995</c:v>
                </c:pt>
                <c:pt idx="2">
                  <c:v>2000</c:v>
                </c:pt>
                <c:pt idx="3">
                  <c:v>2009</c:v>
                </c:pt>
                <c:pt idx="4">
                  <c:v>2011</c:v>
                </c:pt>
              </c:strCache>
            </c:strRef>
          </c:cat>
          <c:val>
            <c:numRef>
              <c:f>Аркуш5!$B$85:$F$85</c:f>
              <c:numCache>
                <c:formatCode>General</c:formatCode>
                <c:ptCount val="5"/>
                <c:pt idx="2" formatCode="0.00">
                  <c:v>1.75</c:v>
                </c:pt>
                <c:pt idx="3" formatCode="0.00">
                  <c:v>2.5910000000000002</c:v>
                </c:pt>
                <c:pt idx="4" formatCode="0.00">
                  <c:v>2.2949999999999999</c:v>
                </c:pt>
              </c:numCache>
            </c:numRef>
          </c:val>
          <c:smooth val="0"/>
        </c:ser>
        <c:ser>
          <c:idx val="2"/>
          <c:order val="2"/>
          <c:tx>
            <c:strRef>
              <c:f>Аркуш5!$A$86</c:f>
              <c:strCache>
                <c:ptCount val="1"/>
                <c:pt idx="0">
                  <c:v>Угорщина</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Аркуш5!$B$83:$F$83</c:f>
              <c:strCache>
                <c:ptCount val="5"/>
                <c:pt idx="0">
                  <c:v>1990</c:v>
                </c:pt>
                <c:pt idx="1">
                  <c:v>1995</c:v>
                </c:pt>
                <c:pt idx="2">
                  <c:v>2000</c:v>
                </c:pt>
                <c:pt idx="3">
                  <c:v>2009</c:v>
                </c:pt>
                <c:pt idx="4">
                  <c:v>2011</c:v>
                </c:pt>
              </c:strCache>
            </c:strRef>
          </c:cat>
          <c:val>
            <c:numRef>
              <c:f>Аркуш5!$B$86:$F$86</c:f>
              <c:numCache>
                <c:formatCode>General</c:formatCode>
                <c:ptCount val="5"/>
                <c:pt idx="2" formatCode="0.00">
                  <c:v>3.081</c:v>
                </c:pt>
                <c:pt idx="3" formatCode="0.00">
                  <c:v>3.5760000000000001</c:v>
                </c:pt>
                <c:pt idx="4" formatCode="0.00">
                  <c:v>3.3420000000000001</c:v>
                </c:pt>
              </c:numCache>
            </c:numRef>
          </c:val>
          <c:smooth val="0"/>
        </c:ser>
        <c:ser>
          <c:idx val="3"/>
          <c:order val="3"/>
          <c:tx>
            <c:strRef>
              <c:f>Аркуш5!$A$87</c:f>
              <c:strCache>
                <c:ptCount val="1"/>
                <c:pt idx="0">
                  <c:v>Польша</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Аркуш5!$B$83:$F$83</c:f>
              <c:strCache>
                <c:ptCount val="5"/>
                <c:pt idx="0">
                  <c:v>1990</c:v>
                </c:pt>
                <c:pt idx="1">
                  <c:v>1995</c:v>
                </c:pt>
                <c:pt idx="2">
                  <c:v>2000</c:v>
                </c:pt>
                <c:pt idx="3">
                  <c:v>2009</c:v>
                </c:pt>
                <c:pt idx="4">
                  <c:v>2011</c:v>
                </c:pt>
              </c:strCache>
            </c:strRef>
          </c:cat>
          <c:val>
            <c:numRef>
              <c:f>Аркуш5!$B$87:$F$87</c:f>
              <c:numCache>
                <c:formatCode>0.00</c:formatCode>
                <c:ptCount val="5"/>
                <c:pt idx="0">
                  <c:v>1.6830000000000001</c:v>
                </c:pt>
                <c:pt idx="1">
                  <c:v>1.0589999999999999</c:v>
                </c:pt>
                <c:pt idx="2">
                  <c:v>1.1850000000000001</c:v>
                </c:pt>
                <c:pt idx="3">
                  <c:v>1.0780000000000001</c:v>
                </c:pt>
                <c:pt idx="4">
                  <c:v>1.35</c:v>
                </c:pt>
              </c:numCache>
            </c:numRef>
          </c:val>
          <c:smooth val="0"/>
        </c:ser>
        <c:ser>
          <c:idx val="4"/>
          <c:order val="4"/>
          <c:tx>
            <c:strRef>
              <c:f>Аркуш5!$A$88</c:f>
              <c:strCache>
                <c:ptCount val="1"/>
                <c:pt idx="0">
                  <c:v>Словаччина</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Аркуш5!$B$83:$F$83</c:f>
              <c:strCache>
                <c:ptCount val="5"/>
                <c:pt idx="0">
                  <c:v>1990</c:v>
                </c:pt>
                <c:pt idx="1">
                  <c:v>1995</c:v>
                </c:pt>
                <c:pt idx="2">
                  <c:v>2000</c:v>
                </c:pt>
                <c:pt idx="3">
                  <c:v>2009</c:v>
                </c:pt>
                <c:pt idx="4">
                  <c:v>2011</c:v>
                </c:pt>
              </c:strCache>
            </c:strRef>
          </c:cat>
          <c:val>
            <c:numRef>
              <c:f>Аркуш5!$B$88:$F$88</c:f>
              <c:numCache>
                <c:formatCode>0.00</c:formatCode>
                <c:ptCount val="5"/>
                <c:pt idx="1">
                  <c:v>2.4550000000000001</c:v>
                </c:pt>
                <c:pt idx="2">
                  <c:v>1.996</c:v>
                </c:pt>
                <c:pt idx="3">
                  <c:v>2.016</c:v>
                </c:pt>
                <c:pt idx="4">
                  <c:v>2.0529999999999999</c:v>
                </c:pt>
              </c:numCache>
            </c:numRef>
          </c:val>
          <c:smooth val="0"/>
        </c:ser>
        <c:ser>
          <c:idx val="5"/>
          <c:order val="5"/>
          <c:tx>
            <c:strRef>
              <c:f>Аркуш5!$A$89</c:f>
              <c:strCache>
                <c:ptCount val="1"/>
                <c:pt idx="0">
                  <c:v>Словенія</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strRef>
              <c:f>Аркуш5!$B$83:$F$83</c:f>
              <c:strCache>
                <c:ptCount val="5"/>
                <c:pt idx="0">
                  <c:v>1990</c:v>
                </c:pt>
                <c:pt idx="1">
                  <c:v>1995</c:v>
                </c:pt>
                <c:pt idx="2">
                  <c:v>2000</c:v>
                </c:pt>
                <c:pt idx="3">
                  <c:v>2009</c:v>
                </c:pt>
                <c:pt idx="4">
                  <c:v>2011</c:v>
                </c:pt>
              </c:strCache>
            </c:strRef>
          </c:cat>
          <c:val>
            <c:numRef>
              <c:f>Аркуш5!$B$89:$F$89</c:f>
              <c:numCache>
                <c:formatCode>General</c:formatCode>
                <c:ptCount val="5"/>
                <c:pt idx="2" formatCode="0.00">
                  <c:v>2.165</c:v>
                </c:pt>
                <c:pt idx="3" formatCode="0.00">
                  <c:v>2.1</c:v>
                </c:pt>
                <c:pt idx="4" formatCode="0.00">
                  <c:v>2.1840000000000002</c:v>
                </c:pt>
              </c:numCache>
            </c:numRef>
          </c:val>
          <c:smooth val="0"/>
        </c:ser>
        <c:dLbls>
          <c:showLegendKey val="0"/>
          <c:showVal val="0"/>
          <c:showCatName val="0"/>
          <c:showSerName val="0"/>
          <c:showPercent val="0"/>
          <c:showBubbleSize val="0"/>
        </c:dLbls>
        <c:marker val="1"/>
        <c:smooth val="0"/>
        <c:axId val="236871152"/>
        <c:axId val="236866448"/>
      </c:lineChart>
      <c:catAx>
        <c:axId val="236871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6448"/>
        <c:crosses val="autoZero"/>
        <c:auto val="1"/>
        <c:lblAlgn val="ctr"/>
        <c:lblOffset val="100"/>
        <c:noMultiLvlLbl val="0"/>
      </c:catAx>
      <c:valAx>
        <c:axId val="2368664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71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uk-UA" sz="1800" b="1" baseline="0" dirty="0"/>
              <a:t>Місце видатків на підтримку сімей з дітьми в структурі видатків на соціальний захист за функціями в Україні та ЄС, 2013</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manualLayout>
          <c:layoutTarget val="inner"/>
          <c:xMode val="edge"/>
          <c:yMode val="edge"/>
          <c:x val="5.1188390375459809E-2"/>
          <c:y val="0.15040381315656284"/>
          <c:w val="0.68472315228459002"/>
          <c:h val="0.80748396783073484"/>
        </c:manualLayout>
      </c:layout>
      <c:barChart>
        <c:barDir val="col"/>
        <c:grouping val="percentStacked"/>
        <c:varyColors val="0"/>
        <c:ser>
          <c:idx val="0"/>
          <c:order val="0"/>
          <c:tx>
            <c:strRef>
              <c:f>Аркуш1!$G$4</c:f>
              <c:strCache>
                <c:ptCount val="1"/>
                <c:pt idx="0">
                  <c:v>Охорона здоров"я</c:v>
                </c:pt>
              </c:strCache>
            </c:strRef>
          </c:tx>
          <c:spPr>
            <a:solidFill>
              <a:schemeClr val="accent1"/>
            </a:solidFill>
            <a:ln>
              <a:noFill/>
            </a:ln>
            <a:effectLst/>
          </c:spPr>
          <c:invertIfNegative val="0"/>
          <c:cat>
            <c:strRef>
              <c:f>Аркуш1!$H$3:$I$3</c:f>
              <c:strCache>
                <c:ptCount val="2"/>
                <c:pt idx="0">
                  <c:v>Україна</c:v>
                </c:pt>
                <c:pt idx="1">
                  <c:v>ЄС-27</c:v>
                </c:pt>
              </c:strCache>
            </c:strRef>
          </c:cat>
          <c:val>
            <c:numRef>
              <c:f>Аркуш1!$H$4:$I$4</c:f>
              <c:numCache>
                <c:formatCode>0</c:formatCode>
                <c:ptCount val="2"/>
                <c:pt idx="0">
                  <c:v>18.100000000000001</c:v>
                </c:pt>
                <c:pt idx="1">
                  <c:v>29.6</c:v>
                </c:pt>
              </c:numCache>
            </c:numRef>
          </c:val>
        </c:ser>
        <c:ser>
          <c:idx val="1"/>
          <c:order val="1"/>
          <c:tx>
            <c:strRef>
              <c:f>Аркуш1!$G$5</c:f>
              <c:strCache>
                <c:ptCount val="1"/>
                <c:pt idx="0">
                  <c:v>Інвалідність </c:v>
                </c:pt>
              </c:strCache>
            </c:strRef>
          </c:tx>
          <c:spPr>
            <a:solidFill>
              <a:schemeClr val="accent2"/>
            </a:solidFill>
            <a:ln>
              <a:noFill/>
            </a:ln>
            <a:effectLst/>
          </c:spPr>
          <c:invertIfNegative val="0"/>
          <c:cat>
            <c:strRef>
              <c:f>Аркуш1!$H$3:$I$3</c:f>
              <c:strCache>
                <c:ptCount val="2"/>
                <c:pt idx="0">
                  <c:v>Україна</c:v>
                </c:pt>
                <c:pt idx="1">
                  <c:v>ЄС-27</c:v>
                </c:pt>
              </c:strCache>
            </c:strRef>
          </c:cat>
          <c:val>
            <c:numRef>
              <c:f>Аркуш1!$H$5:$I$5</c:f>
              <c:numCache>
                <c:formatCode>0</c:formatCode>
                <c:ptCount val="2"/>
                <c:pt idx="0">
                  <c:v>1.1000000000000001</c:v>
                </c:pt>
                <c:pt idx="1">
                  <c:v>7.4</c:v>
                </c:pt>
              </c:numCache>
            </c:numRef>
          </c:val>
        </c:ser>
        <c:ser>
          <c:idx val="2"/>
          <c:order val="2"/>
          <c:tx>
            <c:strRef>
              <c:f>Аркуш1!$G$6</c:f>
              <c:strCache>
                <c:ptCount val="1"/>
                <c:pt idx="0">
                  <c:v>Похилий вік </c:v>
                </c:pt>
              </c:strCache>
            </c:strRef>
          </c:tx>
          <c:spPr>
            <a:solidFill>
              <a:schemeClr val="accent3"/>
            </a:solidFill>
            <a:ln>
              <a:noFill/>
            </a:ln>
            <a:effectLst/>
          </c:spPr>
          <c:invertIfNegative val="0"/>
          <c:cat>
            <c:strRef>
              <c:f>Аркуш1!$H$3:$I$3</c:f>
              <c:strCache>
                <c:ptCount val="2"/>
                <c:pt idx="0">
                  <c:v>Україна</c:v>
                </c:pt>
                <c:pt idx="1">
                  <c:v>ЄС-27</c:v>
                </c:pt>
              </c:strCache>
            </c:strRef>
          </c:cat>
          <c:val>
            <c:numRef>
              <c:f>Аркуш1!$H$6:$I$6</c:f>
              <c:numCache>
                <c:formatCode>0</c:formatCode>
                <c:ptCount val="2"/>
                <c:pt idx="0">
                  <c:v>64</c:v>
                </c:pt>
                <c:pt idx="1">
                  <c:v>40.700000000000003</c:v>
                </c:pt>
              </c:numCache>
            </c:numRef>
          </c:val>
        </c:ser>
        <c:ser>
          <c:idx val="3"/>
          <c:order val="3"/>
          <c:tx>
            <c:strRef>
              <c:f>Аркуш1!$G$7</c:f>
              <c:strCache>
                <c:ptCount val="1"/>
                <c:pt idx="0">
                  <c:v>Утриманці, що пережили годувальників</c:v>
                </c:pt>
              </c:strCache>
            </c:strRef>
          </c:tx>
          <c:spPr>
            <a:solidFill>
              <a:schemeClr val="accent4"/>
            </a:solidFill>
            <a:ln>
              <a:noFill/>
            </a:ln>
            <a:effectLst/>
          </c:spPr>
          <c:invertIfNegative val="0"/>
          <c:cat>
            <c:strRef>
              <c:f>Аркуш1!$H$3:$I$3</c:f>
              <c:strCache>
                <c:ptCount val="2"/>
                <c:pt idx="0">
                  <c:v>Україна</c:v>
                </c:pt>
                <c:pt idx="1">
                  <c:v>ЄС-27</c:v>
                </c:pt>
              </c:strCache>
            </c:strRef>
          </c:cat>
          <c:val>
            <c:numRef>
              <c:f>Аркуш1!$H$7:$I$7</c:f>
              <c:numCache>
                <c:formatCode>0</c:formatCode>
                <c:ptCount val="2"/>
                <c:pt idx="0">
                  <c:v>0.7</c:v>
                </c:pt>
                <c:pt idx="1">
                  <c:v>5.6</c:v>
                </c:pt>
              </c:numCache>
            </c:numRef>
          </c:val>
        </c:ser>
        <c:ser>
          <c:idx val="4"/>
          <c:order val="4"/>
          <c:tx>
            <c:strRef>
              <c:f>Аркуш1!$G$8</c:f>
              <c:strCache>
                <c:ptCount val="1"/>
                <c:pt idx="0">
                  <c:v>Сім"я та діти</c:v>
                </c:pt>
              </c:strCache>
            </c:strRef>
          </c:tx>
          <c:spPr>
            <a:solidFill>
              <a:srgbClr val="FF0000"/>
            </a:solidFill>
            <a:ln>
              <a:noFill/>
            </a:ln>
            <a:effectLst/>
          </c:spPr>
          <c:invertIfNegative val="0"/>
          <c:dLbls>
            <c:dLbl>
              <c:idx val="0"/>
              <c:layout>
                <c:manualLayout>
                  <c:x val="0.10776237696421528"/>
                  <c:y val="7.34872051253564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106748736389238"/>
                  <c:y val="2.939488205014257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uk-UA"/>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Аркуш1!$H$3:$I$3</c:f>
              <c:strCache>
                <c:ptCount val="2"/>
                <c:pt idx="0">
                  <c:v>Україна</c:v>
                </c:pt>
                <c:pt idx="1">
                  <c:v>ЄС-27</c:v>
                </c:pt>
              </c:strCache>
            </c:strRef>
          </c:cat>
          <c:val>
            <c:numRef>
              <c:f>Аркуш1!$H$8:$I$8</c:f>
              <c:numCache>
                <c:formatCode>0</c:formatCode>
                <c:ptCount val="2"/>
                <c:pt idx="0">
                  <c:v>11.2</c:v>
                </c:pt>
                <c:pt idx="1">
                  <c:v>7.8</c:v>
                </c:pt>
              </c:numCache>
            </c:numRef>
          </c:val>
        </c:ser>
        <c:ser>
          <c:idx val="5"/>
          <c:order val="5"/>
          <c:tx>
            <c:strRef>
              <c:f>Аркуш1!$G$9</c:f>
              <c:strCache>
                <c:ptCount val="1"/>
                <c:pt idx="0">
                  <c:v>Безробіття</c:v>
                </c:pt>
              </c:strCache>
            </c:strRef>
          </c:tx>
          <c:spPr>
            <a:solidFill>
              <a:schemeClr val="accent6"/>
            </a:solidFill>
            <a:ln>
              <a:noFill/>
            </a:ln>
            <a:effectLst/>
          </c:spPr>
          <c:invertIfNegative val="0"/>
          <c:cat>
            <c:strRef>
              <c:f>Аркуш1!$H$3:$I$3</c:f>
              <c:strCache>
                <c:ptCount val="2"/>
                <c:pt idx="0">
                  <c:v>Україна</c:v>
                </c:pt>
                <c:pt idx="1">
                  <c:v>ЄС-27</c:v>
                </c:pt>
              </c:strCache>
            </c:strRef>
          </c:cat>
          <c:val>
            <c:numRef>
              <c:f>Аркуш1!$H$9:$I$9</c:f>
              <c:numCache>
                <c:formatCode>0</c:formatCode>
                <c:ptCount val="2"/>
                <c:pt idx="0">
                  <c:v>1.8</c:v>
                </c:pt>
                <c:pt idx="1">
                  <c:v>5.4</c:v>
                </c:pt>
              </c:numCache>
            </c:numRef>
          </c:val>
        </c:ser>
        <c:ser>
          <c:idx val="6"/>
          <c:order val="6"/>
          <c:tx>
            <c:strRef>
              <c:f>Аркуш1!$G$10</c:f>
              <c:strCache>
                <c:ptCount val="1"/>
                <c:pt idx="0">
                  <c:v>Житло</c:v>
                </c:pt>
              </c:strCache>
            </c:strRef>
          </c:tx>
          <c:spPr>
            <a:solidFill>
              <a:schemeClr val="accent1">
                <a:lumMod val="60000"/>
              </a:schemeClr>
            </a:solidFill>
            <a:ln>
              <a:noFill/>
            </a:ln>
            <a:effectLst/>
          </c:spPr>
          <c:invertIfNegative val="0"/>
          <c:cat>
            <c:strRef>
              <c:f>Аркуш1!$H$3:$I$3</c:f>
              <c:strCache>
                <c:ptCount val="2"/>
                <c:pt idx="0">
                  <c:v>Україна</c:v>
                </c:pt>
                <c:pt idx="1">
                  <c:v>ЄС-27</c:v>
                </c:pt>
              </c:strCache>
            </c:strRef>
          </c:cat>
          <c:val>
            <c:numRef>
              <c:f>Аркуш1!$H$10:$I$10</c:f>
              <c:numCache>
                <c:formatCode>0</c:formatCode>
                <c:ptCount val="2"/>
                <c:pt idx="0">
                  <c:v>1.9</c:v>
                </c:pt>
                <c:pt idx="1">
                  <c:v>2</c:v>
                </c:pt>
              </c:numCache>
            </c:numRef>
          </c:val>
        </c:ser>
        <c:ser>
          <c:idx val="7"/>
          <c:order val="7"/>
          <c:tx>
            <c:strRef>
              <c:f>Аркуш1!$G$11</c:f>
              <c:strCache>
                <c:ptCount val="1"/>
                <c:pt idx="0">
                  <c:v>Соціальна ізоляція </c:v>
                </c:pt>
              </c:strCache>
            </c:strRef>
          </c:tx>
          <c:spPr>
            <a:solidFill>
              <a:schemeClr val="accent2">
                <a:lumMod val="60000"/>
              </a:schemeClr>
            </a:solidFill>
            <a:ln>
              <a:noFill/>
            </a:ln>
            <a:effectLst/>
          </c:spPr>
          <c:invertIfNegative val="0"/>
          <c:cat>
            <c:strRef>
              <c:f>Аркуш1!$H$3:$I$3</c:f>
              <c:strCache>
                <c:ptCount val="2"/>
                <c:pt idx="0">
                  <c:v>Україна</c:v>
                </c:pt>
                <c:pt idx="1">
                  <c:v>ЄС-27</c:v>
                </c:pt>
              </c:strCache>
            </c:strRef>
          </c:cat>
          <c:val>
            <c:numRef>
              <c:f>Аркуш1!$H$11:$I$11</c:f>
              <c:numCache>
                <c:formatCode>0</c:formatCode>
                <c:ptCount val="2"/>
                <c:pt idx="0">
                  <c:v>1.2</c:v>
                </c:pt>
                <c:pt idx="1">
                  <c:v>1.5</c:v>
                </c:pt>
              </c:numCache>
            </c:numRef>
          </c:val>
        </c:ser>
        <c:dLbls>
          <c:showLegendKey val="0"/>
          <c:showVal val="0"/>
          <c:showCatName val="0"/>
          <c:showSerName val="0"/>
          <c:showPercent val="0"/>
          <c:showBubbleSize val="0"/>
        </c:dLbls>
        <c:gapWidth val="150"/>
        <c:overlap val="100"/>
        <c:axId val="236869584"/>
        <c:axId val="236866840"/>
      </c:barChart>
      <c:catAx>
        <c:axId val="236869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6840"/>
        <c:crosses val="autoZero"/>
        <c:auto val="1"/>
        <c:lblAlgn val="ctr"/>
        <c:lblOffset val="100"/>
        <c:noMultiLvlLbl val="0"/>
      </c:catAx>
      <c:valAx>
        <c:axId val="2368668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9584"/>
        <c:crosses val="autoZero"/>
        <c:crossBetween val="between"/>
      </c:valAx>
      <c:spPr>
        <a:noFill/>
        <a:ln>
          <a:noFill/>
        </a:ln>
        <a:effectLst/>
      </c:spPr>
    </c:plotArea>
    <c:legend>
      <c:legendPos val="r"/>
      <c:layout>
        <c:manualLayout>
          <c:xMode val="edge"/>
          <c:yMode val="edge"/>
          <c:x val="0.68009028382179659"/>
          <c:y val="0.1894789684800004"/>
          <c:w val="0.3173118339110565"/>
          <c:h val="0.60677080908752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93601886720679E-2"/>
          <c:y val="7.3173474834316812E-2"/>
          <c:w val="0.92688272661569482"/>
          <c:h val="0.71568636488926951"/>
        </c:manualLayout>
      </c:layout>
      <c:barChart>
        <c:barDir val="col"/>
        <c:grouping val="stacked"/>
        <c:varyColors val="0"/>
        <c:ser>
          <c:idx val="0"/>
          <c:order val="0"/>
          <c:tx>
            <c:strRef>
              <c:f>Аркуш5!$V$2</c:f>
              <c:strCache>
                <c:ptCount val="1"/>
                <c:pt idx="0">
                  <c:v>Матеріальна допомога сім"ям з дітьми</c:v>
                </c:pt>
              </c:strCache>
            </c:strRef>
          </c:tx>
          <c:spPr>
            <a:solidFill>
              <a:schemeClr val="accent1"/>
            </a:solidFill>
            <a:ln>
              <a:noFill/>
            </a:ln>
            <a:effectLst/>
          </c:spPr>
          <c:invertIfNegative val="0"/>
          <c:cat>
            <c:strRef>
              <c:f>Аркуш5!$U$3:$U$31</c:f>
              <c:strCache>
                <c:ptCount val="29"/>
                <c:pt idx="0">
                  <c:v>Австрія</c:v>
                </c:pt>
                <c:pt idx="1">
                  <c:v>Швейцарія</c:v>
                </c:pt>
                <c:pt idx="2">
                  <c:v>Австралія</c:v>
                </c:pt>
                <c:pt idx="3">
                  <c:v>Люксембург</c:v>
                </c:pt>
                <c:pt idx="4">
                  <c:v>Бельгія</c:v>
                </c:pt>
                <c:pt idx="5">
                  <c:v>Японія</c:v>
                </c:pt>
                <c:pt idx="6">
                  <c:v>Нідерланди</c:v>
                </c:pt>
                <c:pt idx="7">
                  <c:v>Словаччина</c:v>
                </c:pt>
                <c:pt idx="8">
                  <c:v>Німеччина</c:v>
                </c:pt>
                <c:pt idx="9">
                  <c:v>Угорщина</c:v>
                </c:pt>
                <c:pt idx="10">
                  <c:v>Франція</c:v>
                </c:pt>
                <c:pt idx="11">
                  <c:v>Нова Зеландія</c:v>
                </c:pt>
                <c:pt idx="12">
                  <c:v>Греція</c:v>
                </c:pt>
                <c:pt idx="13">
                  <c:v>Словенія</c:v>
                </c:pt>
                <c:pt idx="14">
                  <c:v>Ірландія</c:v>
                </c:pt>
                <c:pt idx="15">
                  <c:v>Ізраіль</c:v>
                </c:pt>
                <c:pt idx="16">
                  <c:v>ОЕСР</c:v>
                </c:pt>
                <c:pt idx="17">
                  <c:v>Португалія</c:v>
                </c:pt>
                <c:pt idx="18">
                  <c:v>Італія</c:v>
                </c:pt>
                <c:pt idx="19">
                  <c:v>Фінляндія</c:v>
                </c:pt>
                <c:pt idx="20">
                  <c:v>Польща</c:v>
                </c:pt>
                <c:pt idx="21">
                  <c:v>Велика Британія</c:v>
                </c:pt>
                <c:pt idx="22">
                  <c:v>Швеція</c:v>
                </c:pt>
                <c:pt idx="23">
                  <c:v>Естонія</c:v>
                </c:pt>
                <c:pt idx="24">
                  <c:v>Норвегія</c:v>
                </c:pt>
                <c:pt idx="25">
                  <c:v>Ісландія</c:v>
                </c:pt>
                <c:pt idx="26">
                  <c:v>Іспанія</c:v>
                </c:pt>
                <c:pt idx="27">
                  <c:v>Чехія</c:v>
                </c:pt>
                <c:pt idx="28">
                  <c:v>Корея</c:v>
                </c:pt>
              </c:strCache>
            </c:strRef>
          </c:cat>
          <c:val>
            <c:numRef>
              <c:f>Аркуш5!$V$3:$V$31</c:f>
              <c:numCache>
                <c:formatCode>0.00</c:formatCode>
                <c:ptCount val="29"/>
                <c:pt idx="0">
                  <c:v>69.072550486163053</c:v>
                </c:pt>
                <c:pt idx="1">
                  <c:v>64.131994261119075</c:v>
                </c:pt>
                <c:pt idx="2">
                  <c:v>62.41830065359477</c:v>
                </c:pt>
                <c:pt idx="3">
                  <c:v>58.392759188151402</c:v>
                </c:pt>
                <c:pt idx="4">
                  <c:v>53.830083565459617</c:v>
                </c:pt>
                <c:pt idx="5">
                  <c:v>50.443131462333824</c:v>
                </c:pt>
                <c:pt idx="6">
                  <c:v>44.478716841455892</c:v>
                </c:pt>
                <c:pt idx="7">
                  <c:v>43.156356551388214</c:v>
                </c:pt>
                <c:pt idx="8">
                  <c:v>41.521539871677362</c:v>
                </c:pt>
                <c:pt idx="9">
                  <c:v>39.527229204069421</c:v>
                </c:pt>
                <c:pt idx="10">
                  <c:v>39.49743087598408</c:v>
                </c:pt>
                <c:pt idx="11">
                  <c:v>38.491469619874287</c:v>
                </c:pt>
                <c:pt idx="12">
                  <c:v>37.500000000000007</c:v>
                </c:pt>
                <c:pt idx="13">
                  <c:v>37.179487179487182</c:v>
                </c:pt>
                <c:pt idx="14">
                  <c:v>36.580976863753214</c:v>
                </c:pt>
                <c:pt idx="15">
                  <c:v>35.18419485118195</c:v>
                </c:pt>
                <c:pt idx="16">
                  <c:v>34.944071588366896</c:v>
                </c:pt>
                <c:pt idx="17">
                  <c:v>33.306516492357197</c:v>
                </c:pt>
                <c:pt idx="18">
                  <c:v>28.857715430861724</c:v>
                </c:pt>
                <c:pt idx="19">
                  <c:v>23.689922480620154</c:v>
                </c:pt>
                <c:pt idx="20">
                  <c:v>21.629629629629626</c:v>
                </c:pt>
                <c:pt idx="21">
                  <c:v>19.899244332493705</c:v>
                </c:pt>
                <c:pt idx="22">
                  <c:v>19.086908690869084</c:v>
                </c:pt>
                <c:pt idx="23">
                  <c:v>18.518518518518519</c:v>
                </c:pt>
                <c:pt idx="24">
                  <c:v>17.547843010055143</c:v>
                </c:pt>
                <c:pt idx="25">
                  <c:v>15.957146884691287</c:v>
                </c:pt>
                <c:pt idx="26">
                  <c:v>15</c:v>
                </c:pt>
                <c:pt idx="27">
                  <c:v>5.7741116751269033</c:v>
                </c:pt>
                <c:pt idx="28">
                  <c:v>0.74706510138740656</c:v>
                </c:pt>
              </c:numCache>
            </c:numRef>
          </c:val>
        </c:ser>
        <c:ser>
          <c:idx val="1"/>
          <c:order val="1"/>
          <c:tx>
            <c:strRef>
              <c:f>Аркуш5!$W$2</c:f>
              <c:strCache>
                <c:ptCount val="1"/>
                <c:pt idx="0">
                  <c:v>Інші матеріальні допомоги</c:v>
                </c:pt>
              </c:strCache>
            </c:strRef>
          </c:tx>
          <c:spPr>
            <a:solidFill>
              <a:schemeClr val="accent2"/>
            </a:solidFill>
            <a:ln>
              <a:noFill/>
            </a:ln>
            <a:effectLst/>
          </c:spPr>
          <c:invertIfNegative val="0"/>
          <c:cat>
            <c:strRef>
              <c:f>Аркуш5!$U$3:$U$31</c:f>
              <c:strCache>
                <c:ptCount val="29"/>
                <c:pt idx="0">
                  <c:v>Австрія</c:v>
                </c:pt>
                <c:pt idx="1">
                  <c:v>Швейцарія</c:v>
                </c:pt>
                <c:pt idx="2">
                  <c:v>Австралія</c:v>
                </c:pt>
                <c:pt idx="3">
                  <c:v>Люксембург</c:v>
                </c:pt>
                <c:pt idx="4">
                  <c:v>Бельгія</c:v>
                </c:pt>
                <c:pt idx="5">
                  <c:v>Японія</c:v>
                </c:pt>
                <c:pt idx="6">
                  <c:v>Нідерланди</c:v>
                </c:pt>
                <c:pt idx="7">
                  <c:v>Словаччина</c:v>
                </c:pt>
                <c:pt idx="8">
                  <c:v>Німеччина</c:v>
                </c:pt>
                <c:pt idx="9">
                  <c:v>Угорщина</c:v>
                </c:pt>
                <c:pt idx="10">
                  <c:v>Франція</c:v>
                </c:pt>
                <c:pt idx="11">
                  <c:v>Нова Зеландія</c:v>
                </c:pt>
                <c:pt idx="12">
                  <c:v>Греція</c:v>
                </c:pt>
                <c:pt idx="13">
                  <c:v>Словенія</c:v>
                </c:pt>
                <c:pt idx="14">
                  <c:v>Ірландія</c:v>
                </c:pt>
                <c:pt idx="15">
                  <c:v>Ізраіль</c:v>
                </c:pt>
                <c:pt idx="16">
                  <c:v>ОЕСР</c:v>
                </c:pt>
                <c:pt idx="17">
                  <c:v>Португалія</c:v>
                </c:pt>
                <c:pt idx="18">
                  <c:v>Італія</c:v>
                </c:pt>
                <c:pt idx="19">
                  <c:v>Фінляндія</c:v>
                </c:pt>
                <c:pt idx="20">
                  <c:v>Польща</c:v>
                </c:pt>
                <c:pt idx="21">
                  <c:v>Велика Британія</c:v>
                </c:pt>
                <c:pt idx="22">
                  <c:v>Швеція</c:v>
                </c:pt>
                <c:pt idx="23">
                  <c:v>Естонія</c:v>
                </c:pt>
                <c:pt idx="24">
                  <c:v>Норвегія</c:v>
                </c:pt>
                <c:pt idx="25">
                  <c:v>Ісландія</c:v>
                </c:pt>
                <c:pt idx="26">
                  <c:v>Іспанія</c:v>
                </c:pt>
                <c:pt idx="27">
                  <c:v>Чехія</c:v>
                </c:pt>
                <c:pt idx="28">
                  <c:v>Корея</c:v>
                </c:pt>
              </c:strCache>
            </c:strRef>
          </c:cat>
          <c:val>
            <c:numRef>
              <c:f>Аркуш5!$W$3:$W$31</c:f>
              <c:numCache>
                <c:formatCode>0.00</c:formatCode>
                <c:ptCount val="29"/>
                <c:pt idx="0">
                  <c:v>1.4958863126402395</c:v>
                </c:pt>
                <c:pt idx="1">
                  <c:v>1.2912482065997128</c:v>
                </c:pt>
                <c:pt idx="2">
                  <c:v>0.39941902687000724</c:v>
                </c:pt>
                <c:pt idx="3">
                  <c:v>12.068019747668679</c:v>
                </c:pt>
                <c:pt idx="4">
                  <c:v>0.20891364902506965</c:v>
                </c:pt>
                <c:pt idx="5">
                  <c:v>0.51698670605612995</c:v>
                </c:pt>
                <c:pt idx="6">
                  <c:v>0.98704503392967302</c:v>
                </c:pt>
                <c:pt idx="7">
                  <c:v>2.82513395031661</c:v>
                </c:pt>
                <c:pt idx="8">
                  <c:v>4.3079743354720446</c:v>
                </c:pt>
                <c:pt idx="9">
                  <c:v>3.9198084979054455</c:v>
                </c:pt>
                <c:pt idx="10">
                  <c:v>4.0245106918286524</c:v>
                </c:pt>
                <c:pt idx="11">
                  <c:v>26.09997006884166</c:v>
                </c:pt>
                <c:pt idx="12">
                  <c:v>25.365497076023392</c:v>
                </c:pt>
                <c:pt idx="13">
                  <c:v>3.2051282051282057</c:v>
                </c:pt>
                <c:pt idx="14">
                  <c:v>33.933161953727506</c:v>
                </c:pt>
                <c:pt idx="15">
                  <c:v>1.0626137569823944</c:v>
                </c:pt>
                <c:pt idx="16">
                  <c:v>26.621923937360179</c:v>
                </c:pt>
                <c:pt idx="17">
                  <c:v>6.1142397425583255</c:v>
                </c:pt>
                <c:pt idx="18">
                  <c:v>4.0748162992651968</c:v>
                </c:pt>
                <c:pt idx="19">
                  <c:v>2.5736434108527129</c:v>
                </c:pt>
                <c:pt idx="20">
                  <c:v>9.8518518518518512</c:v>
                </c:pt>
                <c:pt idx="21">
                  <c:v>37.279596977329973</c:v>
                </c:pt>
                <c:pt idx="22">
                  <c:v>1.5951595159515952</c:v>
                </c:pt>
                <c:pt idx="23">
                  <c:v>4.0522875816993462</c:v>
                </c:pt>
                <c:pt idx="24">
                  <c:v>4.0544923775543298</c:v>
                </c:pt>
                <c:pt idx="25">
                  <c:v>4.5672399210600503</c:v>
                </c:pt>
                <c:pt idx="26">
                  <c:v>6.8840579710144931</c:v>
                </c:pt>
                <c:pt idx="27">
                  <c:v>3.7436548223350248</c:v>
                </c:pt>
                <c:pt idx="28">
                  <c:v>0.21344717182497333</c:v>
                </c:pt>
              </c:numCache>
            </c:numRef>
          </c:val>
        </c:ser>
        <c:dLbls>
          <c:showLegendKey val="0"/>
          <c:showVal val="0"/>
          <c:showCatName val="0"/>
          <c:showSerName val="0"/>
          <c:showPercent val="0"/>
          <c:showBubbleSize val="0"/>
        </c:dLbls>
        <c:gapWidth val="150"/>
        <c:overlap val="100"/>
        <c:axId val="236867624"/>
        <c:axId val="236871936"/>
      </c:barChart>
      <c:catAx>
        <c:axId val="23686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71936"/>
        <c:crosses val="autoZero"/>
        <c:auto val="1"/>
        <c:lblAlgn val="ctr"/>
        <c:lblOffset val="100"/>
        <c:noMultiLvlLbl val="0"/>
      </c:catAx>
      <c:valAx>
        <c:axId val="2368719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7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Аркуш1!$A$14:$D$14</c:f>
              <c:strCache>
                <c:ptCount val="4"/>
                <c:pt idx="3">
                  <c:v>Матеріальна допога сім"ям з дітьми </c:v>
                </c:pt>
              </c:strCache>
            </c:strRef>
          </c:tx>
          <c:spPr>
            <a:solidFill>
              <a:srgbClr val="CC6600"/>
            </a:solidFill>
            <a:ln>
              <a:solidFill>
                <a:srgbClr val="00CC99"/>
              </a:solidFill>
            </a:ln>
            <a:effectLst/>
          </c:spPr>
          <c:invertIfNegative val="0"/>
          <c:cat>
            <c:strRef>
              <c:f>Аркуш1!$E$13:$K$13</c:f>
              <c:strCache>
                <c:ptCount val="7"/>
                <c:pt idx="0">
                  <c:v>1980</c:v>
                </c:pt>
                <c:pt idx="1">
                  <c:v>1985</c:v>
                </c:pt>
                <c:pt idx="2">
                  <c:v>1990</c:v>
                </c:pt>
                <c:pt idx="3">
                  <c:v>1995</c:v>
                </c:pt>
                <c:pt idx="4">
                  <c:v>2000</c:v>
                </c:pt>
                <c:pt idx="5">
                  <c:v>2009</c:v>
                </c:pt>
                <c:pt idx="6">
                  <c:v>2011</c:v>
                </c:pt>
              </c:strCache>
            </c:strRef>
          </c:cat>
          <c:val>
            <c:numRef>
              <c:f>Аркуш1!$E$14:$K$14</c:f>
              <c:numCache>
                <c:formatCode>General</c:formatCode>
                <c:ptCount val="7"/>
                <c:pt idx="0">
                  <c:v>1.783632463522</c:v>
                </c:pt>
                <c:pt idx="1">
                  <c:v>1.9766665765653</c:v>
                </c:pt>
                <c:pt idx="2">
                  <c:v>1.1547562150223001</c:v>
                </c:pt>
                <c:pt idx="3">
                  <c:v>1.1987490276202999</c:v>
                </c:pt>
                <c:pt idx="4">
                  <c:v>1.0795009236572</c:v>
                </c:pt>
                <c:pt idx="5">
                  <c:v>1.2753527166423999</c:v>
                </c:pt>
                <c:pt idx="6">
                  <c:v>1.1569185935015001</c:v>
                </c:pt>
              </c:numCache>
            </c:numRef>
          </c:val>
        </c:ser>
        <c:ser>
          <c:idx val="1"/>
          <c:order val="1"/>
          <c:tx>
            <c:strRef>
              <c:f>Аркуш1!$A$15:$D$15</c:f>
              <c:strCache>
                <c:ptCount val="4"/>
                <c:pt idx="3">
                  <c:v>Дошкільні заклади</c:v>
                </c:pt>
              </c:strCache>
            </c:strRef>
          </c:tx>
          <c:spPr>
            <a:solidFill>
              <a:srgbClr val="2D2DB9"/>
            </a:solidFill>
            <a:ln>
              <a:noFill/>
            </a:ln>
            <a:effectLst/>
          </c:spPr>
          <c:invertIfNegative val="0"/>
          <c:cat>
            <c:strRef>
              <c:f>Аркуш1!$E$13:$K$13</c:f>
              <c:strCache>
                <c:ptCount val="7"/>
                <c:pt idx="0">
                  <c:v>1980</c:v>
                </c:pt>
                <c:pt idx="1">
                  <c:v>1985</c:v>
                </c:pt>
                <c:pt idx="2">
                  <c:v>1990</c:v>
                </c:pt>
                <c:pt idx="3">
                  <c:v>1995</c:v>
                </c:pt>
                <c:pt idx="4">
                  <c:v>2000</c:v>
                </c:pt>
                <c:pt idx="5">
                  <c:v>2009</c:v>
                </c:pt>
                <c:pt idx="6">
                  <c:v>2011</c:v>
                </c:pt>
              </c:strCache>
            </c:strRef>
          </c:cat>
          <c:val>
            <c:numRef>
              <c:f>Аркуш1!$E$15:$K$15</c:f>
              <c:numCache>
                <c:formatCode>General</c:formatCode>
                <c:ptCount val="7"/>
                <c:pt idx="0">
                  <c:v>0.16249121424359</c:v>
                </c:pt>
                <c:pt idx="1">
                  <c:v>0.22738382299623</c:v>
                </c:pt>
                <c:pt idx="2">
                  <c:v>0.65181368362685999</c:v>
                </c:pt>
                <c:pt idx="3">
                  <c:v>0.74771385756536002</c:v>
                </c:pt>
                <c:pt idx="4">
                  <c:v>1.2242224609923</c:v>
                </c:pt>
                <c:pt idx="5">
                  <c:v>1.2192560453574</c:v>
                </c:pt>
                <c:pt idx="6">
                  <c:v>1.2447743761692001</c:v>
                </c:pt>
              </c:numCache>
            </c:numRef>
          </c:val>
        </c:ser>
        <c:ser>
          <c:idx val="2"/>
          <c:order val="2"/>
          <c:tx>
            <c:strRef>
              <c:f>Аркуш1!$A$16:$D$16</c:f>
              <c:strCache>
                <c:ptCount val="4"/>
                <c:pt idx="3">
                  <c:v>Відпустки для батьків</c:v>
                </c:pt>
              </c:strCache>
            </c:strRef>
          </c:tx>
          <c:spPr>
            <a:solidFill>
              <a:srgbClr val="92D050"/>
            </a:solidFill>
            <a:ln>
              <a:noFill/>
            </a:ln>
            <a:effectLst/>
          </c:spPr>
          <c:invertIfNegative val="0"/>
          <c:cat>
            <c:strRef>
              <c:f>Аркуш1!$E$13:$K$13</c:f>
              <c:strCache>
                <c:ptCount val="7"/>
                <c:pt idx="0">
                  <c:v>1980</c:v>
                </c:pt>
                <c:pt idx="1">
                  <c:v>1985</c:v>
                </c:pt>
                <c:pt idx="2">
                  <c:v>1990</c:v>
                </c:pt>
                <c:pt idx="3">
                  <c:v>1995</c:v>
                </c:pt>
                <c:pt idx="4">
                  <c:v>2000</c:v>
                </c:pt>
                <c:pt idx="5">
                  <c:v>2009</c:v>
                </c:pt>
                <c:pt idx="6">
                  <c:v>2011</c:v>
                </c:pt>
              </c:strCache>
            </c:strRef>
          </c:cat>
          <c:val>
            <c:numRef>
              <c:f>Аркуш1!$E$16:$K$16</c:f>
              <c:numCache>
                <c:formatCode>General</c:formatCode>
                <c:ptCount val="7"/>
                <c:pt idx="0">
                  <c:v>0.30688214133093999</c:v>
                </c:pt>
                <c:pt idx="1">
                  <c:v>0.24648947022746001</c:v>
                </c:pt>
                <c:pt idx="2">
                  <c:v>0.30068239933535001</c:v>
                </c:pt>
                <c:pt idx="3">
                  <c:v>0.32200632509228</c:v>
                </c:pt>
                <c:pt idx="4">
                  <c:v>0.39289640466255998</c:v>
                </c:pt>
                <c:pt idx="5">
                  <c:v>0.31209106007652998</c:v>
                </c:pt>
                <c:pt idx="6">
                  <c:v>0.29181901035981</c:v>
                </c:pt>
              </c:numCache>
            </c:numRef>
          </c:val>
        </c:ser>
        <c:ser>
          <c:idx val="3"/>
          <c:order val="3"/>
          <c:tx>
            <c:strRef>
              <c:f>Аркуш1!$A$17:$D$17</c:f>
              <c:strCache>
                <c:ptCount val="4"/>
                <c:pt idx="3">
                  <c:v>Інші матеріальні допомоги</c:v>
                </c:pt>
              </c:strCache>
            </c:strRef>
          </c:tx>
          <c:spPr>
            <a:solidFill>
              <a:srgbClr val="000000">
                <a:lumMod val="75000"/>
                <a:lumOff val="25000"/>
              </a:srgbClr>
            </a:solidFill>
            <a:ln>
              <a:noFill/>
            </a:ln>
            <a:effectLst/>
          </c:spPr>
          <c:invertIfNegative val="0"/>
          <c:cat>
            <c:strRef>
              <c:f>Аркуш1!$E$13:$K$13</c:f>
              <c:strCache>
                <c:ptCount val="7"/>
                <c:pt idx="0">
                  <c:v>1980</c:v>
                </c:pt>
                <c:pt idx="1">
                  <c:v>1985</c:v>
                </c:pt>
                <c:pt idx="2">
                  <c:v>1990</c:v>
                </c:pt>
                <c:pt idx="3">
                  <c:v>1995</c:v>
                </c:pt>
                <c:pt idx="4">
                  <c:v>2000</c:v>
                </c:pt>
                <c:pt idx="5">
                  <c:v>2009</c:v>
                </c:pt>
                <c:pt idx="6">
                  <c:v>2011</c:v>
                </c:pt>
              </c:strCache>
            </c:strRef>
          </c:cat>
          <c:val>
            <c:numRef>
              <c:f>Аркуш1!$E$17:$K$17</c:f>
              <c:numCache>
                <c:formatCode>General</c:formatCode>
                <c:ptCount val="7"/>
                <c:pt idx="0">
                  <c:v>6.3453847587530005E-2</c:v>
                </c:pt>
                <c:pt idx="1">
                  <c:v>0.1064018681816</c:v>
                </c:pt>
                <c:pt idx="2">
                  <c:v>4.4135511733599999E-3</c:v>
                </c:pt>
                <c:pt idx="3">
                  <c:v>5.9772408164399998E-3</c:v>
                </c:pt>
                <c:pt idx="4">
                  <c:v>2.2632622290300001E-3</c:v>
                </c:pt>
                <c:pt idx="5">
                  <c:v>0.12399206656712999</c:v>
                </c:pt>
                <c:pt idx="6">
                  <c:v>0.11788187600711</c:v>
                </c:pt>
              </c:numCache>
            </c:numRef>
          </c:val>
        </c:ser>
        <c:dLbls>
          <c:showLegendKey val="0"/>
          <c:showVal val="0"/>
          <c:showCatName val="0"/>
          <c:showSerName val="0"/>
          <c:showPercent val="0"/>
          <c:showBubbleSize val="0"/>
        </c:dLbls>
        <c:gapWidth val="150"/>
        <c:overlap val="100"/>
        <c:axId val="236868800"/>
        <c:axId val="236869192"/>
      </c:barChart>
      <c:catAx>
        <c:axId val="236868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9192"/>
        <c:crosses val="autoZero"/>
        <c:auto val="1"/>
        <c:lblAlgn val="ctr"/>
        <c:lblOffset val="100"/>
        <c:noMultiLvlLbl val="0"/>
      </c:catAx>
      <c:valAx>
        <c:axId val="236869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88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Аркуш1!$A$33:$D$33</c:f>
              <c:strCache>
                <c:ptCount val="4"/>
                <c:pt idx="3">
                  <c:v>Матеріальна допога сім"ям з дітьми </c:v>
                </c:pt>
              </c:strCache>
            </c:strRef>
          </c:tx>
          <c:spPr>
            <a:solidFill>
              <a:srgbClr val="CC6600"/>
            </a:solidFill>
            <a:ln>
              <a:noFill/>
            </a:ln>
            <a:effectLst/>
          </c:spPr>
          <c:invertIfNegative val="0"/>
          <c:cat>
            <c:strRef>
              <c:f>Аркуш1!$E$32:$K$32</c:f>
              <c:strCache>
                <c:ptCount val="7"/>
                <c:pt idx="0">
                  <c:v>1980</c:v>
                </c:pt>
                <c:pt idx="1">
                  <c:v>1985</c:v>
                </c:pt>
                <c:pt idx="2">
                  <c:v>1990</c:v>
                </c:pt>
                <c:pt idx="3">
                  <c:v>1995</c:v>
                </c:pt>
                <c:pt idx="4">
                  <c:v>2000</c:v>
                </c:pt>
                <c:pt idx="5">
                  <c:v>2009</c:v>
                </c:pt>
                <c:pt idx="6">
                  <c:v>2011</c:v>
                </c:pt>
              </c:strCache>
            </c:strRef>
          </c:cat>
          <c:val>
            <c:numRef>
              <c:f>Аркуш1!$E$33:$K$33</c:f>
              <c:numCache>
                <c:formatCode>General</c:formatCode>
                <c:ptCount val="7"/>
                <c:pt idx="0">
                  <c:v>0.379</c:v>
                </c:pt>
                <c:pt idx="1">
                  <c:v>0.17799999999999999</c:v>
                </c:pt>
                <c:pt idx="2">
                  <c:v>9.1999999999999998E-2</c:v>
                </c:pt>
                <c:pt idx="3">
                  <c:v>0.14000000000000001</c:v>
                </c:pt>
                <c:pt idx="4">
                  <c:v>0.13600000000000001</c:v>
                </c:pt>
                <c:pt idx="5">
                  <c:v>0.19600000000000001</c:v>
                </c:pt>
                <c:pt idx="6">
                  <c:v>0.20699999999999999</c:v>
                </c:pt>
              </c:numCache>
            </c:numRef>
          </c:val>
        </c:ser>
        <c:ser>
          <c:idx val="1"/>
          <c:order val="1"/>
          <c:tx>
            <c:strRef>
              <c:f>Аркуш1!$A$34:$D$34</c:f>
              <c:strCache>
                <c:ptCount val="4"/>
                <c:pt idx="3">
                  <c:v>Дошкільні заклади</c:v>
                </c:pt>
              </c:strCache>
            </c:strRef>
          </c:tx>
          <c:spPr>
            <a:solidFill>
              <a:schemeClr val="accent2"/>
            </a:solidFill>
            <a:ln>
              <a:noFill/>
            </a:ln>
            <a:effectLst/>
          </c:spPr>
          <c:invertIfNegative val="0"/>
          <c:cat>
            <c:strRef>
              <c:f>Аркуш1!$E$32:$K$32</c:f>
              <c:strCache>
                <c:ptCount val="7"/>
                <c:pt idx="0">
                  <c:v>1980</c:v>
                </c:pt>
                <c:pt idx="1">
                  <c:v>1985</c:v>
                </c:pt>
                <c:pt idx="2">
                  <c:v>1990</c:v>
                </c:pt>
                <c:pt idx="3">
                  <c:v>1995</c:v>
                </c:pt>
                <c:pt idx="4">
                  <c:v>2000</c:v>
                </c:pt>
                <c:pt idx="5">
                  <c:v>2009</c:v>
                </c:pt>
                <c:pt idx="6">
                  <c:v>2011</c:v>
                </c:pt>
              </c:strCache>
            </c:strRef>
          </c:cat>
          <c:val>
            <c:numRef>
              <c:f>Аркуш1!$E$34:$K$34</c:f>
              <c:numCache>
                <c:formatCode>General</c:formatCode>
                <c:ptCount val="7"/>
                <c:pt idx="0">
                  <c:v>2.3E-2</c:v>
                </c:pt>
                <c:pt idx="1">
                  <c:v>2.1000000000000001E-2</c:v>
                </c:pt>
                <c:pt idx="2">
                  <c:v>5.0000000000000001E-3</c:v>
                </c:pt>
                <c:pt idx="3">
                  <c:v>6.0000000000000001E-3</c:v>
                </c:pt>
                <c:pt idx="4">
                  <c:v>0.441</c:v>
                </c:pt>
                <c:pt idx="5">
                  <c:v>0.55300000000000005</c:v>
                </c:pt>
                <c:pt idx="6">
                  <c:v>0.55900000000000005</c:v>
                </c:pt>
              </c:numCache>
            </c:numRef>
          </c:val>
        </c:ser>
        <c:ser>
          <c:idx val="2"/>
          <c:order val="2"/>
          <c:tx>
            <c:strRef>
              <c:f>Аркуш1!$A$35:$D$35</c:f>
              <c:strCache>
                <c:ptCount val="4"/>
                <c:pt idx="3">
                  <c:v>Відпустки для батьків</c:v>
                </c:pt>
              </c:strCache>
            </c:strRef>
          </c:tx>
          <c:spPr>
            <a:solidFill>
              <a:schemeClr val="accent1"/>
            </a:solidFill>
            <a:ln>
              <a:noFill/>
            </a:ln>
            <a:effectLst/>
          </c:spPr>
          <c:invertIfNegative val="0"/>
          <c:cat>
            <c:strRef>
              <c:f>Аркуш1!$E$32:$K$32</c:f>
              <c:strCache>
                <c:ptCount val="7"/>
                <c:pt idx="0">
                  <c:v>1980</c:v>
                </c:pt>
                <c:pt idx="1">
                  <c:v>1985</c:v>
                </c:pt>
                <c:pt idx="2">
                  <c:v>1990</c:v>
                </c:pt>
                <c:pt idx="3">
                  <c:v>1995</c:v>
                </c:pt>
                <c:pt idx="4">
                  <c:v>2000</c:v>
                </c:pt>
                <c:pt idx="5">
                  <c:v>2009</c:v>
                </c:pt>
                <c:pt idx="6">
                  <c:v>2011</c:v>
                </c:pt>
              </c:strCache>
            </c:strRef>
          </c:cat>
          <c:val>
            <c:numRef>
              <c:f>Аркуш1!$E$35:$K$35</c:f>
              <c:numCache>
                <c:formatCode>General</c:formatCode>
                <c:ptCount val="7"/>
                <c:pt idx="0">
                  <c:v>5.3999999999999999E-2</c:v>
                </c:pt>
                <c:pt idx="1">
                  <c:v>5.3999999999999999E-2</c:v>
                </c:pt>
                <c:pt idx="2">
                  <c:v>6.8000000000000005E-2</c:v>
                </c:pt>
                <c:pt idx="3">
                  <c:v>8.2000000000000003E-2</c:v>
                </c:pt>
                <c:pt idx="4">
                  <c:v>0.126</c:v>
                </c:pt>
                <c:pt idx="5">
                  <c:v>0.34300000000000003</c:v>
                </c:pt>
                <c:pt idx="6">
                  <c:v>0.24099999999999999</c:v>
                </c:pt>
              </c:numCache>
            </c:numRef>
          </c:val>
        </c:ser>
        <c:ser>
          <c:idx val="3"/>
          <c:order val="3"/>
          <c:tx>
            <c:strRef>
              <c:f>Аркуш1!$A$36:$D$36</c:f>
              <c:strCache>
                <c:ptCount val="4"/>
                <c:pt idx="3">
                  <c:v>Інші матеріальні допомоги</c:v>
                </c:pt>
              </c:strCache>
            </c:strRef>
          </c:tx>
          <c:spPr>
            <a:solidFill>
              <a:schemeClr val="accent4"/>
            </a:solidFill>
            <a:ln>
              <a:noFill/>
            </a:ln>
            <a:effectLst/>
          </c:spPr>
          <c:invertIfNegative val="0"/>
          <c:cat>
            <c:strRef>
              <c:f>Аркуш1!$E$32:$K$32</c:f>
              <c:strCache>
                <c:ptCount val="7"/>
                <c:pt idx="0">
                  <c:v>1980</c:v>
                </c:pt>
                <c:pt idx="1">
                  <c:v>1985</c:v>
                </c:pt>
                <c:pt idx="2">
                  <c:v>1990</c:v>
                </c:pt>
                <c:pt idx="3">
                  <c:v>1995</c:v>
                </c:pt>
                <c:pt idx="4">
                  <c:v>2000</c:v>
                </c:pt>
                <c:pt idx="5">
                  <c:v>2009</c:v>
                </c:pt>
                <c:pt idx="6">
                  <c:v>2011</c:v>
                </c:pt>
              </c:strCache>
            </c:strRef>
          </c:cat>
          <c:val>
            <c:numRef>
              <c:f>Аркуш1!$E$36:$K$36</c:f>
              <c:numCache>
                <c:formatCode>General</c:formatCode>
                <c:ptCount val="7"/>
                <c:pt idx="0">
                  <c:v>0.01</c:v>
                </c:pt>
                <c:pt idx="1">
                  <c:v>3.0000000000000001E-3</c:v>
                </c:pt>
                <c:pt idx="2">
                  <c:v>7.8E-2</c:v>
                </c:pt>
                <c:pt idx="3">
                  <c:v>6.3E-2</c:v>
                </c:pt>
                <c:pt idx="4">
                  <c:v>4.1000000000000002E-2</c:v>
                </c:pt>
                <c:pt idx="5">
                  <c:v>0.12</c:v>
                </c:pt>
                <c:pt idx="6">
                  <c:v>9.5000000000000001E-2</c:v>
                </c:pt>
              </c:numCache>
            </c:numRef>
          </c:val>
        </c:ser>
        <c:dLbls>
          <c:showLegendKey val="0"/>
          <c:showVal val="0"/>
          <c:showCatName val="0"/>
          <c:showSerName val="0"/>
          <c:showPercent val="0"/>
          <c:showBubbleSize val="0"/>
        </c:dLbls>
        <c:gapWidth val="150"/>
        <c:overlap val="100"/>
        <c:axId val="236871544"/>
        <c:axId val="236865664"/>
      </c:barChart>
      <c:catAx>
        <c:axId val="236871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5664"/>
        <c:crosses val="autoZero"/>
        <c:auto val="1"/>
        <c:lblAlgn val="ctr"/>
        <c:lblOffset val="100"/>
        <c:noMultiLvlLbl val="0"/>
      </c:catAx>
      <c:valAx>
        <c:axId val="236865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71544"/>
        <c:crosses val="autoZero"/>
        <c:crossBetween val="between"/>
      </c:valAx>
      <c:spPr>
        <a:noFill/>
        <a:ln>
          <a:noFill/>
        </a:ln>
        <a:effectLst/>
      </c:spPr>
    </c:plotArea>
    <c:legend>
      <c:legendPos val="b"/>
      <c:layout>
        <c:manualLayout>
          <c:xMode val="edge"/>
          <c:yMode val="edge"/>
          <c:x val="0.27581078944029519"/>
          <c:y val="0.66198931112917292"/>
          <c:w val="0.64690215294319631"/>
          <c:h val="0.2266195568913395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Аркуш1!$D$25</c:f>
              <c:strCache>
                <c:ptCount val="1"/>
                <c:pt idx="0">
                  <c:v>Матеріальна допога сім"ям з дітьми </c:v>
                </c:pt>
              </c:strCache>
            </c:strRef>
          </c:tx>
          <c:spPr>
            <a:solidFill>
              <a:srgbClr val="CC6600"/>
            </a:solidFill>
            <a:ln>
              <a:noFill/>
            </a:ln>
            <a:effectLst/>
          </c:spPr>
          <c:invertIfNegative val="0"/>
          <c:cat>
            <c:strRef>
              <c:f>Аркуш1!$E$24:$I$24</c:f>
              <c:strCache>
                <c:ptCount val="5"/>
                <c:pt idx="0">
                  <c:v>1990</c:v>
                </c:pt>
                <c:pt idx="2">
                  <c:v>1995</c:v>
                </c:pt>
                <c:pt idx="3">
                  <c:v>2000</c:v>
                </c:pt>
                <c:pt idx="4">
                  <c:v>2010</c:v>
                </c:pt>
              </c:strCache>
            </c:strRef>
          </c:cat>
          <c:val>
            <c:numRef>
              <c:f>Аркуш1!$E$25:$I$25</c:f>
              <c:numCache>
                <c:formatCode>General</c:formatCode>
                <c:ptCount val="5"/>
                <c:pt idx="0">
                  <c:v>1.492</c:v>
                </c:pt>
                <c:pt idx="1">
                  <c:v>0.83299999999999996</c:v>
                </c:pt>
                <c:pt idx="2">
                  <c:v>0.56200000000000006</c:v>
                </c:pt>
                <c:pt idx="3">
                  <c:v>0.126</c:v>
                </c:pt>
                <c:pt idx="4">
                  <c:v>9.0999999999999998E-2</c:v>
                </c:pt>
              </c:numCache>
            </c:numRef>
          </c:val>
        </c:ser>
        <c:ser>
          <c:idx val="1"/>
          <c:order val="1"/>
          <c:tx>
            <c:strRef>
              <c:f>Аркуш1!$D$26</c:f>
              <c:strCache>
                <c:ptCount val="1"/>
                <c:pt idx="0">
                  <c:v>Дошкільні заклади</c:v>
                </c:pt>
              </c:strCache>
            </c:strRef>
          </c:tx>
          <c:spPr>
            <a:solidFill>
              <a:schemeClr val="accent2"/>
            </a:solidFill>
            <a:ln>
              <a:noFill/>
            </a:ln>
            <a:effectLst/>
          </c:spPr>
          <c:invertIfNegative val="0"/>
          <c:cat>
            <c:strRef>
              <c:f>Аркуш1!$E$24:$I$24</c:f>
              <c:strCache>
                <c:ptCount val="5"/>
                <c:pt idx="0">
                  <c:v>1990</c:v>
                </c:pt>
                <c:pt idx="2">
                  <c:v>1995</c:v>
                </c:pt>
                <c:pt idx="3">
                  <c:v>2000</c:v>
                </c:pt>
                <c:pt idx="4">
                  <c:v>2010</c:v>
                </c:pt>
              </c:strCache>
            </c:strRef>
          </c:cat>
          <c:val>
            <c:numRef>
              <c:f>Аркуш1!$E$26:$I$26</c:f>
              <c:numCache>
                <c:formatCode>General</c:formatCode>
                <c:ptCount val="5"/>
                <c:pt idx="0">
                  <c:v>0</c:v>
                </c:pt>
                <c:pt idx="1">
                  <c:v>0</c:v>
                </c:pt>
                <c:pt idx="2">
                  <c:v>0</c:v>
                </c:pt>
                <c:pt idx="3">
                  <c:v>0.32100000000000001</c:v>
                </c:pt>
                <c:pt idx="4">
                  <c:v>0.40899999999999997</c:v>
                </c:pt>
              </c:numCache>
            </c:numRef>
          </c:val>
        </c:ser>
        <c:ser>
          <c:idx val="2"/>
          <c:order val="2"/>
          <c:tx>
            <c:strRef>
              <c:f>Аркуш1!$D$27</c:f>
              <c:strCache>
                <c:ptCount val="1"/>
                <c:pt idx="0">
                  <c:v>Відпустки для батьків</c:v>
                </c:pt>
              </c:strCache>
            </c:strRef>
          </c:tx>
          <c:spPr>
            <a:solidFill>
              <a:srgbClr val="92D050"/>
            </a:solidFill>
            <a:ln>
              <a:noFill/>
            </a:ln>
            <a:effectLst/>
          </c:spPr>
          <c:invertIfNegative val="0"/>
          <c:cat>
            <c:strRef>
              <c:f>Аркуш1!$E$24:$I$24</c:f>
              <c:strCache>
                <c:ptCount val="5"/>
                <c:pt idx="0">
                  <c:v>1990</c:v>
                </c:pt>
                <c:pt idx="2">
                  <c:v>1995</c:v>
                </c:pt>
                <c:pt idx="3">
                  <c:v>2000</c:v>
                </c:pt>
                <c:pt idx="4">
                  <c:v>2010</c:v>
                </c:pt>
              </c:strCache>
            </c:strRef>
          </c:cat>
          <c:val>
            <c:numRef>
              <c:f>Аркуш1!$E$27:$I$27</c:f>
              <c:numCache>
                <c:formatCode>General</c:formatCode>
                <c:ptCount val="5"/>
                <c:pt idx="0">
                  <c:v>0.44600000000000001</c:v>
                </c:pt>
                <c:pt idx="1">
                  <c:v>0.54500000000000004</c:v>
                </c:pt>
                <c:pt idx="2">
                  <c:v>0.48699999999999999</c:v>
                </c:pt>
                <c:pt idx="3">
                  <c:v>0.99199999999999999</c:v>
                </c:pt>
                <c:pt idx="4">
                  <c:v>0.878</c:v>
                </c:pt>
              </c:numCache>
            </c:numRef>
          </c:val>
        </c:ser>
        <c:ser>
          <c:idx val="3"/>
          <c:order val="3"/>
          <c:tx>
            <c:strRef>
              <c:f>Аркуш1!$D$28</c:f>
              <c:strCache>
                <c:ptCount val="1"/>
                <c:pt idx="0">
                  <c:v>Інші матеріальні допомоги</c:v>
                </c:pt>
              </c:strCache>
            </c:strRef>
          </c:tx>
          <c:spPr>
            <a:solidFill>
              <a:schemeClr val="accent4"/>
            </a:solidFill>
            <a:ln>
              <a:noFill/>
            </a:ln>
            <a:effectLst/>
          </c:spPr>
          <c:invertIfNegative val="0"/>
          <c:cat>
            <c:strRef>
              <c:f>Аркуш1!$E$24:$I$24</c:f>
              <c:strCache>
                <c:ptCount val="5"/>
                <c:pt idx="0">
                  <c:v>1990</c:v>
                </c:pt>
                <c:pt idx="2">
                  <c:v>1995</c:v>
                </c:pt>
                <c:pt idx="3">
                  <c:v>2000</c:v>
                </c:pt>
                <c:pt idx="4">
                  <c:v>2010</c:v>
                </c:pt>
              </c:strCache>
            </c:strRef>
          </c:cat>
          <c:val>
            <c:numRef>
              <c:f>Аркуш1!$E$28:$I$28</c:f>
              <c:numCache>
                <c:formatCode>General</c:formatCode>
                <c:ptCount val="5"/>
                <c:pt idx="0">
                  <c:v>0.38600000000000001</c:v>
                </c:pt>
                <c:pt idx="1">
                  <c:v>0.41399999999999998</c:v>
                </c:pt>
                <c:pt idx="2">
                  <c:v>0.34599999999999997</c:v>
                </c:pt>
                <c:pt idx="3">
                  <c:v>0.113</c:v>
                </c:pt>
                <c:pt idx="4">
                  <c:v>5.8999999999999997E-2</c:v>
                </c:pt>
              </c:numCache>
            </c:numRef>
          </c:val>
        </c:ser>
        <c:dLbls>
          <c:showLegendKey val="0"/>
          <c:showVal val="0"/>
          <c:showCatName val="0"/>
          <c:showSerName val="0"/>
          <c:showPercent val="0"/>
          <c:showBubbleSize val="0"/>
        </c:dLbls>
        <c:gapWidth val="150"/>
        <c:overlap val="100"/>
        <c:axId val="236726160"/>
        <c:axId val="236730472"/>
      </c:barChart>
      <c:catAx>
        <c:axId val="23672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730472"/>
        <c:crosses val="autoZero"/>
        <c:auto val="1"/>
        <c:lblAlgn val="ctr"/>
        <c:lblOffset val="100"/>
        <c:noMultiLvlLbl val="0"/>
      </c:catAx>
      <c:valAx>
        <c:axId val="236730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726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Аркуш1!$A$3:$D$3</c:f>
              <c:strCache>
                <c:ptCount val="4"/>
                <c:pt idx="3">
                  <c:v>Матеріальна допога сім"ям з дітьми </c:v>
                </c:pt>
              </c:strCache>
            </c:strRef>
          </c:tx>
          <c:spPr>
            <a:solidFill>
              <a:srgbClr val="CC6600"/>
            </a:solidFill>
            <a:ln>
              <a:noFill/>
            </a:ln>
            <a:effectLst/>
          </c:spPr>
          <c:invertIfNegative val="0"/>
          <c:cat>
            <c:strRef>
              <c:f>Аркуш1!$E$2:$G$2</c:f>
              <c:strCache>
                <c:ptCount val="3"/>
                <c:pt idx="0">
                  <c:v>2000</c:v>
                </c:pt>
                <c:pt idx="1">
                  <c:v>2009</c:v>
                </c:pt>
                <c:pt idx="2">
                  <c:v>2011</c:v>
                </c:pt>
              </c:strCache>
            </c:strRef>
          </c:cat>
          <c:val>
            <c:numRef>
              <c:f>Аркуш1!$E$3:$G$3</c:f>
              <c:numCache>
                <c:formatCode>General</c:formatCode>
                <c:ptCount val="3"/>
                <c:pt idx="0">
                  <c:v>0.73799999999999999</c:v>
                </c:pt>
                <c:pt idx="1">
                  <c:v>0.50700000000000001</c:v>
                </c:pt>
                <c:pt idx="2">
                  <c:v>0.42499999999999999</c:v>
                </c:pt>
              </c:numCache>
            </c:numRef>
          </c:val>
        </c:ser>
        <c:ser>
          <c:idx val="1"/>
          <c:order val="1"/>
          <c:tx>
            <c:strRef>
              <c:f>Аркуш1!$A$4:$D$4</c:f>
              <c:strCache>
                <c:ptCount val="4"/>
                <c:pt idx="3">
                  <c:v>Дошкільні заклади</c:v>
                </c:pt>
              </c:strCache>
            </c:strRef>
          </c:tx>
          <c:spPr>
            <a:solidFill>
              <a:schemeClr val="accent2"/>
            </a:solidFill>
            <a:ln>
              <a:noFill/>
            </a:ln>
            <a:effectLst/>
          </c:spPr>
          <c:invertIfNegative val="0"/>
          <c:cat>
            <c:strRef>
              <c:f>Аркуш1!$E$2:$G$2</c:f>
              <c:strCache>
                <c:ptCount val="3"/>
                <c:pt idx="0">
                  <c:v>2000</c:v>
                </c:pt>
                <c:pt idx="1">
                  <c:v>2009</c:v>
                </c:pt>
                <c:pt idx="2">
                  <c:v>2011</c:v>
                </c:pt>
              </c:strCache>
            </c:strRef>
          </c:cat>
          <c:val>
            <c:numRef>
              <c:f>Аркуш1!$E$4:$G$4</c:f>
              <c:numCache>
                <c:formatCode>General</c:formatCode>
                <c:ptCount val="3"/>
                <c:pt idx="0">
                  <c:v>0.122</c:v>
                </c:pt>
                <c:pt idx="1">
                  <c:v>0.34799999999999998</c:v>
                </c:pt>
                <c:pt idx="2">
                  <c:v>0.32600000000000001</c:v>
                </c:pt>
              </c:numCache>
            </c:numRef>
          </c:val>
        </c:ser>
        <c:ser>
          <c:idx val="2"/>
          <c:order val="2"/>
          <c:tx>
            <c:strRef>
              <c:f>Аркуш1!$A$5:$D$5</c:f>
              <c:strCache>
                <c:ptCount val="4"/>
                <c:pt idx="3">
                  <c:v>Відпустки для батьків</c:v>
                </c:pt>
              </c:strCache>
            </c:strRef>
          </c:tx>
          <c:spPr>
            <a:solidFill>
              <a:srgbClr val="92D050"/>
            </a:solidFill>
            <a:ln>
              <a:noFill/>
            </a:ln>
            <a:effectLst/>
          </c:spPr>
          <c:invertIfNegative val="0"/>
          <c:cat>
            <c:strRef>
              <c:f>Аркуш1!$E$2:$G$2</c:f>
              <c:strCache>
                <c:ptCount val="3"/>
                <c:pt idx="0">
                  <c:v>2000</c:v>
                </c:pt>
                <c:pt idx="1">
                  <c:v>2009</c:v>
                </c:pt>
                <c:pt idx="2">
                  <c:v>2011</c:v>
                </c:pt>
              </c:strCache>
            </c:strRef>
          </c:cat>
          <c:val>
            <c:numRef>
              <c:f>Аркуш1!$E$5:$G$5</c:f>
              <c:numCache>
                <c:formatCode>General</c:formatCode>
                <c:ptCount val="3"/>
                <c:pt idx="0">
                  <c:v>0.54700000000000004</c:v>
                </c:pt>
                <c:pt idx="1">
                  <c:v>1.5389999999999999</c:v>
                </c:pt>
                <c:pt idx="2">
                  <c:v>1.3819999999999999</c:v>
                </c:pt>
              </c:numCache>
            </c:numRef>
          </c:val>
        </c:ser>
        <c:ser>
          <c:idx val="3"/>
          <c:order val="3"/>
          <c:tx>
            <c:strRef>
              <c:f>Аркуш1!$A$6:$D$6</c:f>
              <c:strCache>
                <c:ptCount val="4"/>
                <c:pt idx="3">
                  <c:v>Інші матеріальні допомоги</c:v>
                </c:pt>
              </c:strCache>
            </c:strRef>
          </c:tx>
          <c:spPr>
            <a:solidFill>
              <a:schemeClr val="accent4"/>
            </a:solidFill>
            <a:ln>
              <a:noFill/>
            </a:ln>
            <a:effectLst/>
          </c:spPr>
          <c:invertIfNegative val="0"/>
          <c:cat>
            <c:strRef>
              <c:f>Аркуш1!$E$2:$G$2</c:f>
              <c:strCache>
                <c:ptCount val="3"/>
                <c:pt idx="0">
                  <c:v>2000</c:v>
                </c:pt>
                <c:pt idx="1">
                  <c:v>2009</c:v>
                </c:pt>
                <c:pt idx="2">
                  <c:v>2011</c:v>
                </c:pt>
              </c:strCache>
            </c:strRef>
          </c:cat>
          <c:val>
            <c:numRef>
              <c:f>Аркуш1!$E$6:$G$6</c:f>
              <c:numCache>
                <c:formatCode>General</c:formatCode>
                <c:ptCount val="3"/>
                <c:pt idx="0">
                  <c:v>0.23699999999999999</c:v>
                </c:pt>
                <c:pt idx="1">
                  <c:v>0.11</c:v>
                </c:pt>
                <c:pt idx="2">
                  <c:v>9.2999999999999999E-2</c:v>
                </c:pt>
              </c:numCache>
            </c:numRef>
          </c:val>
        </c:ser>
        <c:dLbls>
          <c:showLegendKey val="0"/>
          <c:showVal val="0"/>
          <c:showCatName val="0"/>
          <c:showSerName val="0"/>
          <c:showPercent val="0"/>
          <c:showBubbleSize val="0"/>
        </c:dLbls>
        <c:gapWidth val="150"/>
        <c:overlap val="100"/>
        <c:axId val="236728904"/>
        <c:axId val="236728512"/>
      </c:barChart>
      <c:catAx>
        <c:axId val="236728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728512"/>
        <c:crosses val="autoZero"/>
        <c:auto val="1"/>
        <c:lblAlgn val="ctr"/>
        <c:lblOffset val="100"/>
        <c:noMultiLvlLbl val="0"/>
      </c:catAx>
      <c:valAx>
        <c:axId val="236728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728904"/>
        <c:crosses val="autoZero"/>
        <c:crossBetween val="between"/>
      </c:valAx>
      <c:spPr>
        <a:noFill/>
        <a:ln>
          <a:noFill/>
        </a:ln>
        <a:effectLst/>
      </c:spPr>
    </c:plotArea>
    <c:legend>
      <c:legendPos val="b"/>
      <c:layout>
        <c:manualLayout>
          <c:xMode val="edge"/>
          <c:yMode val="edge"/>
          <c:x val="0.13505425233364274"/>
          <c:y val="0.61732747511251829"/>
          <c:w val="0.71266047841580771"/>
          <c:h val="0.188490596648818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Аркуш3!$O$3</c:f>
              <c:strCache>
                <c:ptCount val="1"/>
                <c:pt idx="0">
                  <c:v>2000</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Аркуш3!$N$4:$N$32</c:f>
              <c:strCache>
                <c:ptCount val="29"/>
                <c:pt idx="0">
                  <c:v>Данія</c:v>
                </c:pt>
                <c:pt idx="1">
                  <c:v>Німеччина</c:v>
                </c:pt>
                <c:pt idx="2">
                  <c:v>Люксембург</c:v>
                </c:pt>
                <c:pt idx="3">
                  <c:v>Фінляндія</c:v>
                </c:pt>
                <c:pt idx="4">
                  <c:v>Норвегія</c:v>
                </c:pt>
                <c:pt idx="5">
                  <c:v>Австрія</c:v>
                </c:pt>
                <c:pt idx="6">
                  <c:v>Швеція</c:v>
                </c:pt>
                <c:pt idx="7">
                  <c:v>Франція</c:v>
                </c:pt>
                <c:pt idx="8">
                  <c:v>Угорщина</c:v>
                </c:pt>
                <c:pt idx="9">
                  <c:v>Ісландія</c:v>
                </c:pt>
                <c:pt idx="10">
                  <c:v>ЕС-15</c:v>
                </c:pt>
                <c:pt idx="11">
                  <c:v>Словенія</c:v>
                </c:pt>
                <c:pt idx="12">
                  <c:v>Бельгія</c:v>
                </c:pt>
                <c:pt idx="13">
                  <c:v>Ірландія</c:v>
                </c:pt>
                <c:pt idx="14">
                  <c:v>Велика Британія</c:v>
                </c:pt>
                <c:pt idx="15">
                  <c:v>Греція</c:v>
                </c:pt>
                <c:pt idx="16">
                  <c:v>Словаччина</c:v>
                </c:pt>
                <c:pt idx="17">
                  <c:v>Естонія</c:v>
                </c:pt>
                <c:pt idx="18">
                  <c:v>Чехія</c:v>
                </c:pt>
                <c:pt idx="19">
                  <c:v>Латвія</c:v>
                </c:pt>
                <c:pt idx="20">
                  <c:v>Мальта</c:v>
                </c:pt>
                <c:pt idx="21">
                  <c:v>Румунія</c:v>
                </c:pt>
                <c:pt idx="22">
                  <c:v>Швейцарія</c:v>
                </c:pt>
                <c:pt idx="23">
                  <c:v>Литва</c:v>
                </c:pt>
                <c:pt idx="24">
                  <c:v>Нідерланди</c:v>
                </c:pt>
                <c:pt idx="25">
                  <c:v>Італія</c:v>
                </c:pt>
                <c:pt idx="26">
                  <c:v>Іспанія</c:v>
                </c:pt>
                <c:pt idx="27">
                  <c:v>Польща</c:v>
                </c:pt>
                <c:pt idx="28">
                  <c:v>Португалія</c:v>
                </c:pt>
              </c:strCache>
            </c:strRef>
          </c:cat>
          <c:val>
            <c:numRef>
              <c:f>Аркуш3!$O$4:$O$32</c:f>
              <c:numCache>
                <c:formatCode>#,##0.0</c:formatCode>
                <c:ptCount val="29"/>
                <c:pt idx="0">
                  <c:v>3.7</c:v>
                </c:pt>
                <c:pt idx="1">
                  <c:v>3.3</c:v>
                </c:pt>
                <c:pt idx="2">
                  <c:v>3.1</c:v>
                </c:pt>
                <c:pt idx="3">
                  <c:v>3</c:v>
                </c:pt>
                <c:pt idx="4">
                  <c:v>3</c:v>
                </c:pt>
                <c:pt idx="5">
                  <c:v>2.9</c:v>
                </c:pt>
                <c:pt idx="6">
                  <c:v>2.6</c:v>
                </c:pt>
                <c:pt idx="7">
                  <c:v>2.5</c:v>
                </c:pt>
                <c:pt idx="8">
                  <c:v>2.5</c:v>
                </c:pt>
                <c:pt idx="9">
                  <c:v>2.2000000000000002</c:v>
                </c:pt>
                <c:pt idx="10">
                  <c:v>2.2000000000000002</c:v>
                </c:pt>
                <c:pt idx="11">
                  <c:v>2.2000000000000002</c:v>
                </c:pt>
                <c:pt idx="12">
                  <c:v>2.1</c:v>
                </c:pt>
                <c:pt idx="13">
                  <c:v>1.8</c:v>
                </c:pt>
                <c:pt idx="14">
                  <c:v>1.7</c:v>
                </c:pt>
                <c:pt idx="15">
                  <c:v>1.7</c:v>
                </c:pt>
                <c:pt idx="16">
                  <c:v>1.7</c:v>
                </c:pt>
                <c:pt idx="17">
                  <c:v>1.6</c:v>
                </c:pt>
                <c:pt idx="18">
                  <c:v>1.5</c:v>
                </c:pt>
                <c:pt idx="19">
                  <c:v>1.5</c:v>
                </c:pt>
                <c:pt idx="20">
                  <c:v>1.5</c:v>
                </c:pt>
                <c:pt idx="21">
                  <c:v>1.5</c:v>
                </c:pt>
                <c:pt idx="22">
                  <c:v>1.4</c:v>
                </c:pt>
                <c:pt idx="23">
                  <c:v>1.3</c:v>
                </c:pt>
                <c:pt idx="24">
                  <c:v>1.1000000000000001</c:v>
                </c:pt>
                <c:pt idx="25">
                  <c:v>1</c:v>
                </c:pt>
                <c:pt idx="26">
                  <c:v>1</c:v>
                </c:pt>
                <c:pt idx="27">
                  <c:v>1</c:v>
                </c:pt>
                <c:pt idx="28">
                  <c:v>1</c:v>
                </c:pt>
              </c:numCache>
            </c:numRef>
          </c:val>
          <c:smooth val="0"/>
        </c:ser>
        <c:ser>
          <c:idx val="1"/>
          <c:order val="1"/>
          <c:tx>
            <c:strRef>
              <c:f>Аркуш3!$P$3</c:f>
              <c:strCache>
                <c:ptCount val="1"/>
                <c:pt idx="0">
                  <c:v>2007</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Аркуш3!$N$4:$N$32</c:f>
              <c:strCache>
                <c:ptCount val="29"/>
                <c:pt idx="0">
                  <c:v>Данія</c:v>
                </c:pt>
                <c:pt idx="1">
                  <c:v>Німеччина</c:v>
                </c:pt>
                <c:pt idx="2">
                  <c:v>Люксембург</c:v>
                </c:pt>
                <c:pt idx="3">
                  <c:v>Фінляндія</c:v>
                </c:pt>
                <c:pt idx="4">
                  <c:v>Норвегія</c:v>
                </c:pt>
                <c:pt idx="5">
                  <c:v>Австрія</c:v>
                </c:pt>
                <c:pt idx="6">
                  <c:v>Швеція</c:v>
                </c:pt>
                <c:pt idx="7">
                  <c:v>Франція</c:v>
                </c:pt>
                <c:pt idx="8">
                  <c:v>Угорщина</c:v>
                </c:pt>
                <c:pt idx="9">
                  <c:v>Ісландія</c:v>
                </c:pt>
                <c:pt idx="10">
                  <c:v>ЕС-15</c:v>
                </c:pt>
                <c:pt idx="11">
                  <c:v>Словенія</c:v>
                </c:pt>
                <c:pt idx="12">
                  <c:v>Бельгія</c:v>
                </c:pt>
                <c:pt idx="13">
                  <c:v>Ірландія</c:v>
                </c:pt>
                <c:pt idx="14">
                  <c:v>Велика Британія</c:v>
                </c:pt>
                <c:pt idx="15">
                  <c:v>Греція</c:v>
                </c:pt>
                <c:pt idx="16">
                  <c:v>Словаччина</c:v>
                </c:pt>
                <c:pt idx="17">
                  <c:v>Естонія</c:v>
                </c:pt>
                <c:pt idx="18">
                  <c:v>Чехія</c:v>
                </c:pt>
                <c:pt idx="19">
                  <c:v>Латвія</c:v>
                </c:pt>
                <c:pt idx="20">
                  <c:v>Мальта</c:v>
                </c:pt>
                <c:pt idx="21">
                  <c:v>Румунія</c:v>
                </c:pt>
                <c:pt idx="22">
                  <c:v>Швейцарія</c:v>
                </c:pt>
                <c:pt idx="23">
                  <c:v>Литва</c:v>
                </c:pt>
                <c:pt idx="24">
                  <c:v>Нідерланди</c:v>
                </c:pt>
                <c:pt idx="25">
                  <c:v>Італія</c:v>
                </c:pt>
                <c:pt idx="26">
                  <c:v>Іспанія</c:v>
                </c:pt>
                <c:pt idx="27">
                  <c:v>Польща</c:v>
                </c:pt>
                <c:pt idx="28">
                  <c:v>Португалія</c:v>
                </c:pt>
              </c:strCache>
            </c:strRef>
          </c:cat>
          <c:val>
            <c:numRef>
              <c:f>Аркуш3!$P$4:$P$32</c:f>
              <c:numCache>
                <c:formatCode>#,##0.0</c:formatCode>
                <c:ptCount val="29"/>
                <c:pt idx="0">
                  <c:v>4</c:v>
                </c:pt>
                <c:pt idx="1">
                  <c:v>2.8</c:v>
                </c:pt>
                <c:pt idx="2">
                  <c:v>3.1</c:v>
                </c:pt>
                <c:pt idx="3">
                  <c:v>2.9</c:v>
                </c:pt>
                <c:pt idx="4">
                  <c:v>2.8</c:v>
                </c:pt>
                <c:pt idx="5">
                  <c:v>2.7</c:v>
                </c:pt>
                <c:pt idx="6">
                  <c:v>2.9</c:v>
                </c:pt>
                <c:pt idx="7">
                  <c:v>2.6</c:v>
                </c:pt>
                <c:pt idx="8">
                  <c:v>2.8</c:v>
                </c:pt>
                <c:pt idx="9">
                  <c:v>2.9</c:v>
                </c:pt>
                <c:pt idx="10">
                  <c:v>2.1</c:v>
                </c:pt>
                <c:pt idx="11">
                  <c:v>1.7</c:v>
                </c:pt>
                <c:pt idx="12">
                  <c:v>2.1</c:v>
                </c:pt>
                <c:pt idx="13">
                  <c:v>2.6</c:v>
                </c:pt>
                <c:pt idx="14">
                  <c:v>1.7</c:v>
                </c:pt>
                <c:pt idx="15">
                  <c:v>1.5</c:v>
                </c:pt>
                <c:pt idx="16">
                  <c:v>1.5</c:v>
                </c:pt>
                <c:pt idx="17">
                  <c:v>1.4</c:v>
                </c:pt>
                <c:pt idx="18">
                  <c:v>1.6</c:v>
                </c:pt>
                <c:pt idx="19">
                  <c:v>1.2</c:v>
                </c:pt>
                <c:pt idx="20">
                  <c:v>1</c:v>
                </c:pt>
                <c:pt idx="21">
                  <c:v>1.7</c:v>
                </c:pt>
                <c:pt idx="22">
                  <c:v>1.4</c:v>
                </c:pt>
                <c:pt idx="23">
                  <c:v>1.2</c:v>
                </c:pt>
                <c:pt idx="24">
                  <c:v>1.6</c:v>
                </c:pt>
                <c:pt idx="25">
                  <c:v>1.2</c:v>
                </c:pt>
                <c:pt idx="26">
                  <c:v>1.3</c:v>
                </c:pt>
                <c:pt idx="27">
                  <c:v>0.9</c:v>
                </c:pt>
                <c:pt idx="28">
                  <c:v>1.2</c:v>
                </c:pt>
              </c:numCache>
            </c:numRef>
          </c:val>
          <c:smooth val="0"/>
        </c:ser>
        <c:ser>
          <c:idx val="2"/>
          <c:order val="2"/>
          <c:tx>
            <c:strRef>
              <c:f>Аркуш3!$Q$3</c:f>
              <c:strCache>
                <c:ptCount val="1"/>
                <c:pt idx="0">
                  <c:v>2010</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Аркуш3!$N$4:$N$32</c:f>
              <c:strCache>
                <c:ptCount val="29"/>
                <c:pt idx="0">
                  <c:v>Данія</c:v>
                </c:pt>
                <c:pt idx="1">
                  <c:v>Німеччина</c:v>
                </c:pt>
                <c:pt idx="2">
                  <c:v>Люксембург</c:v>
                </c:pt>
                <c:pt idx="3">
                  <c:v>Фінляндія</c:v>
                </c:pt>
                <c:pt idx="4">
                  <c:v>Норвегія</c:v>
                </c:pt>
                <c:pt idx="5">
                  <c:v>Австрія</c:v>
                </c:pt>
                <c:pt idx="6">
                  <c:v>Швеція</c:v>
                </c:pt>
                <c:pt idx="7">
                  <c:v>Франція</c:v>
                </c:pt>
                <c:pt idx="8">
                  <c:v>Угорщина</c:v>
                </c:pt>
                <c:pt idx="9">
                  <c:v>Ісландія</c:v>
                </c:pt>
                <c:pt idx="10">
                  <c:v>ЕС-15</c:v>
                </c:pt>
                <c:pt idx="11">
                  <c:v>Словенія</c:v>
                </c:pt>
                <c:pt idx="12">
                  <c:v>Бельгія</c:v>
                </c:pt>
                <c:pt idx="13">
                  <c:v>Ірландія</c:v>
                </c:pt>
                <c:pt idx="14">
                  <c:v>Велика Британія</c:v>
                </c:pt>
                <c:pt idx="15">
                  <c:v>Греція</c:v>
                </c:pt>
                <c:pt idx="16">
                  <c:v>Словаччина</c:v>
                </c:pt>
                <c:pt idx="17">
                  <c:v>Естонія</c:v>
                </c:pt>
                <c:pt idx="18">
                  <c:v>Чехія</c:v>
                </c:pt>
                <c:pt idx="19">
                  <c:v>Латвія</c:v>
                </c:pt>
                <c:pt idx="20">
                  <c:v>Мальта</c:v>
                </c:pt>
                <c:pt idx="21">
                  <c:v>Румунія</c:v>
                </c:pt>
                <c:pt idx="22">
                  <c:v>Швейцарія</c:v>
                </c:pt>
                <c:pt idx="23">
                  <c:v>Литва</c:v>
                </c:pt>
                <c:pt idx="24">
                  <c:v>Нідерланди</c:v>
                </c:pt>
                <c:pt idx="25">
                  <c:v>Італія</c:v>
                </c:pt>
                <c:pt idx="26">
                  <c:v>Іспанія</c:v>
                </c:pt>
                <c:pt idx="27">
                  <c:v>Польща</c:v>
                </c:pt>
                <c:pt idx="28">
                  <c:v>Португалія</c:v>
                </c:pt>
              </c:strCache>
            </c:strRef>
          </c:cat>
          <c:val>
            <c:numRef>
              <c:f>Аркуш3!$Q$4:$Q$32</c:f>
              <c:numCache>
                <c:formatCode>#,##0.0</c:formatCode>
                <c:ptCount val="29"/>
                <c:pt idx="0">
                  <c:v>4.3</c:v>
                </c:pt>
                <c:pt idx="1">
                  <c:v>3.2</c:v>
                </c:pt>
                <c:pt idx="2">
                  <c:v>4</c:v>
                </c:pt>
                <c:pt idx="3">
                  <c:v>3.3</c:v>
                </c:pt>
                <c:pt idx="4">
                  <c:v>3.1</c:v>
                </c:pt>
                <c:pt idx="5">
                  <c:v>3.1</c:v>
                </c:pt>
                <c:pt idx="6">
                  <c:v>3.1</c:v>
                </c:pt>
                <c:pt idx="7">
                  <c:v>2.5</c:v>
                </c:pt>
                <c:pt idx="8">
                  <c:v>2.9</c:v>
                </c:pt>
                <c:pt idx="9">
                  <c:v>3.1</c:v>
                </c:pt>
                <c:pt idx="10">
                  <c:v>2.2999999999999998</c:v>
                </c:pt>
                <c:pt idx="11">
                  <c:v>2.2000000000000002</c:v>
                </c:pt>
                <c:pt idx="12">
                  <c:v>2.2000000000000002</c:v>
                </c:pt>
                <c:pt idx="13">
                  <c:v>3.5</c:v>
                </c:pt>
                <c:pt idx="14">
                  <c:v>2</c:v>
                </c:pt>
                <c:pt idx="15">
                  <c:v>1.8</c:v>
                </c:pt>
                <c:pt idx="16">
                  <c:v>1.8</c:v>
                </c:pt>
                <c:pt idx="17">
                  <c:v>2.2999999999999998</c:v>
                </c:pt>
                <c:pt idx="18">
                  <c:v>1.3</c:v>
                </c:pt>
                <c:pt idx="19">
                  <c:v>1.5</c:v>
                </c:pt>
                <c:pt idx="20">
                  <c:v>1.2</c:v>
                </c:pt>
                <c:pt idx="21">
                  <c:v>1.7</c:v>
                </c:pt>
                <c:pt idx="22">
                  <c:v>1.4</c:v>
                </c:pt>
                <c:pt idx="23">
                  <c:v>2.2000000000000002</c:v>
                </c:pt>
                <c:pt idx="24">
                  <c:v>1.2</c:v>
                </c:pt>
                <c:pt idx="25">
                  <c:v>1.3</c:v>
                </c:pt>
                <c:pt idx="26">
                  <c:v>1.5</c:v>
                </c:pt>
                <c:pt idx="27">
                  <c:v>1.4</c:v>
                </c:pt>
                <c:pt idx="28">
                  <c:v>1.4</c:v>
                </c:pt>
              </c:numCache>
            </c:numRef>
          </c:val>
          <c:smooth val="0"/>
        </c:ser>
        <c:ser>
          <c:idx val="3"/>
          <c:order val="3"/>
          <c:tx>
            <c:strRef>
              <c:f>Аркуш3!$R$3</c:f>
              <c:strCache>
                <c:ptCount val="1"/>
                <c:pt idx="0">
                  <c:v>2012</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Аркуш3!$N$4:$N$32</c:f>
              <c:strCache>
                <c:ptCount val="29"/>
                <c:pt idx="0">
                  <c:v>Данія</c:v>
                </c:pt>
                <c:pt idx="1">
                  <c:v>Німеччина</c:v>
                </c:pt>
                <c:pt idx="2">
                  <c:v>Люксембург</c:v>
                </c:pt>
                <c:pt idx="3">
                  <c:v>Фінляндія</c:v>
                </c:pt>
                <c:pt idx="4">
                  <c:v>Норвегія</c:v>
                </c:pt>
                <c:pt idx="5">
                  <c:v>Австрія</c:v>
                </c:pt>
                <c:pt idx="6">
                  <c:v>Швеція</c:v>
                </c:pt>
                <c:pt idx="7">
                  <c:v>Франція</c:v>
                </c:pt>
                <c:pt idx="8">
                  <c:v>Угорщина</c:v>
                </c:pt>
                <c:pt idx="9">
                  <c:v>Ісландія</c:v>
                </c:pt>
                <c:pt idx="10">
                  <c:v>ЕС-15</c:v>
                </c:pt>
                <c:pt idx="11">
                  <c:v>Словенія</c:v>
                </c:pt>
                <c:pt idx="12">
                  <c:v>Бельгія</c:v>
                </c:pt>
                <c:pt idx="13">
                  <c:v>Ірландія</c:v>
                </c:pt>
                <c:pt idx="14">
                  <c:v>Велика Британія</c:v>
                </c:pt>
                <c:pt idx="15">
                  <c:v>Греція</c:v>
                </c:pt>
                <c:pt idx="16">
                  <c:v>Словаччина</c:v>
                </c:pt>
                <c:pt idx="17">
                  <c:v>Естонія</c:v>
                </c:pt>
                <c:pt idx="18">
                  <c:v>Чехія</c:v>
                </c:pt>
                <c:pt idx="19">
                  <c:v>Латвія</c:v>
                </c:pt>
                <c:pt idx="20">
                  <c:v>Мальта</c:v>
                </c:pt>
                <c:pt idx="21">
                  <c:v>Румунія</c:v>
                </c:pt>
                <c:pt idx="22">
                  <c:v>Швейцарія</c:v>
                </c:pt>
                <c:pt idx="23">
                  <c:v>Литва</c:v>
                </c:pt>
                <c:pt idx="24">
                  <c:v>Нідерланди</c:v>
                </c:pt>
                <c:pt idx="25">
                  <c:v>Італія</c:v>
                </c:pt>
                <c:pt idx="26">
                  <c:v>Іспанія</c:v>
                </c:pt>
                <c:pt idx="27">
                  <c:v>Польща</c:v>
                </c:pt>
                <c:pt idx="28">
                  <c:v>Португалія</c:v>
                </c:pt>
              </c:strCache>
            </c:strRef>
          </c:cat>
          <c:val>
            <c:numRef>
              <c:f>Аркуш3!$R$4:$R$32</c:f>
              <c:numCache>
                <c:formatCode>#,##0.0</c:formatCode>
                <c:ptCount val="29"/>
                <c:pt idx="0">
                  <c:v>4</c:v>
                </c:pt>
                <c:pt idx="1">
                  <c:v>3.2</c:v>
                </c:pt>
                <c:pt idx="2">
                  <c:v>3.7</c:v>
                </c:pt>
                <c:pt idx="3">
                  <c:v>3.4</c:v>
                </c:pt>
                <c:pt idx="4">
                  <c:v>3</c:v>
                </c:pt>
                <c:pt idx="5">
                  <c:v>2.8</c:v>
                </c:pt>
                <c:pt idx="6">
                  <c:v>3.2</c:v>
                </c:pt>
                <c:pt idx="7">
                  <c:v>2.6</c:v>
                </c:pt>
                <c:pt idx="8">
                  <c:v>2.7</c:v>
                </c:pt>
                <c:pt idx="9">
                  <c:v>2.7</c:v>
                </c:pt>
                <c:pt idx="10">
                  <c:v>2.2999999999999998</c:v>
                </c:pt>
                <c:pt idx="11">
                  <c:v>2.1</c:v>
                </c:pt>
                <c:pt idx="12">
                  <c:v>2.1</c:v>
                </c:pt>
                <c:pt idx="13">
                  <c:v>3.4</c:v>
                </c:pt>
                <c:pt idx="14">
                  <c:v>1.9</c:v>
                </c:pt>
                <c:pt idx="15">
                  <c:v>1.6</c:v>
                </c:pt>
                <c:pt idx="16">
                  <c:v>1.8</c:v>
                </c:pt>
                <c:pt idx="17">
                  <c:v>1.8</c:v>
                </c:pt>
                <c:pt idx="18">
                  <c:v>1.1000000000000001</c:v>
                </c:pt>
                <c:pt idx="19">
                  <c:v>1</c:v>
                </c:pt>
                <c:pt idx="20">
                  <c:v>1.2</c:v>
                </c:pt>
                <c:pt idx="21">
                  <c:v>1.3</c:v>
                </c:pt>
                <c:pt idx="22">
                  <c:v>1.5</c:v>
                </c:pt>
                <c:pt idx="23">
                  <c:v>1.4</c:v>
                </c:pt>
                <c:pt idx="24">
                  <c:v>1.1000000000000001</c:v>
                </c:pt>
                <c:pt idx="25">
                  <c:v>1.4</c:v>
                </c:pt>
                <c:pt idx="26">
                  <c:v>1.4</c:v>
                </c:pt>
                <c:pt idx="27">
                  <c:v>0.8</c:v>
                </c:pt>
                <c:pt idx="28">
                  <c:v>1.2</c:v>
                </c:pt>
              </c:numCache>
            </c:numRef>
          </c:val>
          <c:smooth val="0"/>
        </c:ser>
        <c:dLbls>
          <c:showLegendKey val="0"/>
          <c:showVal val="0"/>
          <c:showCatName val="0"/>
          <c:showSerName val="0"/>
          <c:showPercent val="0"/>
          <c:showBubbleSize val="0"/>
        </c:dLbls>
        <c:marker val="1"/>
        <c:smooth val="0"/>
        <c:axId val="236864488"/>
        <c:axId val="236865272"/>
      </c:lineChart>
      <c:catAx>
        <c:axId val="236864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5272"/>
        <c:crosses val="autoZero"/>
        <c:auto val="1"/>
        <c:lblAlgn val="ctr"/>
        <c:lblOffset val="100"/>
        <c:noMultiLvlLbl val="0"/>
      </c:catAx>
      <c:valAx>
        <c:axId val="2368652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crossAx val="2368644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0213" cy="4937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defTabSz="915988">
              <a:defRPr sz="1200" b="0">
                <a:cs typeface="+mn-cs"/>
              </a:defRPr>
            </a:lvl1pPr>
          </a:lstStyle>
          <a:p>
            <a:pPr>
              <a:defRPr/>
            </a:pPr>
            <a:endParaRPr lang="ru-RU"/>
          </a:p>
        </p:txBody>
      </p:sp>
      <p:sp>
        <p:nvSpPr>
          <p:cNvPr id="3075" name="Rectangle 3"/>
          <p:cNvSpPr>
            <a:spLocks noGrp="1" noChangeArrowheads="1"/>
          </p:cNvSpPr>
          <p:nvPr>
            <p:ph type="dt" sz="quarter" idx="1"/>
          </p:nvPr>
        </p:nvSpPr>
        <p:spPr bwMode="auto">
          <a:xfrm>
            <a:off x="3884613" y="0"/>
            <a:ext cx="2970212" cy="4937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defTabSz="915988">
              <a:defRPr sz="1200" b="0">
                <a:cs typeface="+mn-cs"/>
              </a:defRPr>
            </a:lvl1pPr>
          </a:lstStyle>
          <a:p>
            <a:pPr>
              <a:defRPr/>
            </a:pPr>
            <a:endParaRPr lang="ru-RU"/>
          </a:p>
        </p:txBody>
      </p:sp>
      <p:sp>
        <p:nvSpPr>
          <p:cNvPr id="3076" name="Rectangle 4"/>
          <p:cNvSpPr>
            <a:spLocks noGrp="1" noChangeArrowheads="1"/>
          </p:cNvSpPr>
          <p:nvPr>
            <p:ph type="ftr" sz="quarter" idx="2"/>
          </p:nvPr>
        </p:nvSpPr>
        <p:spPr bwMode="auto">
          <a:xfrm>
            <a:off x="0" y="9377363"/>
            <a:ext cx="2970213" cy="49371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defTabSz="915988">
              <a:defRPr sz="1200" b="0">
                <a:cs typeface="+mn-cs"/>
              </a:defRPr>
            </a:lvl1pPr>
          </a:lstStyle>
          <a:p>
            <a:pPr>
              <a:defRPr/>
            </a:pPr>
            <a:endParaRPr lang="ru-RU"/>
          </a:p>
        </p:txBody>
      </p:sp>
      <p:sp>
        <p:nvSpPr>
          <p:cNvPr id="3077" name="Rectangle 5"/>
          <p:cNvSpPr>
            <a:spLocks noGrp="1" noChangeArrowheads="1"/>
          </p:cNvSpPr>
          <p:nvPr>
            <p:ph type="sldNum" sz="quarter" idx="3"/>
          </p:nvPr>
        </p:nvSpPr>
        <p:spPr bwMode="auto">
          <a:xfrm>
            <a:off x="3884613" y="9377363"/>
            <a:ext cx="2970212" cy="49371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defTabSz="915988">
              <a:defRPr sz="1200" b="0">
                <a:cs typeface="+mn-cs"/>
              </a:defRPr>
            </a:lvl1pPr>
          </a:lstStyle>
          <a:p>
            <a:pPr>
              <a:defRPr/>
            </a:pPr>
            <a:fld id="{0E8A70B5-117B-4AB1-AD44-08A97AFF2EBF}" type="slidenum">
              <a:rPr lang="ru-RU"/>
              <a:pPr>
                <a:defRPr/>
              </a:pPr>
              <a:t>‹№›</a:t>
            </a:fld>
            <a:endParaRPr lang="ru-RU"/>
          </a:p>
        </p:txBody>
      </p:sp>
    </p:spTree>
    <p:extLst>
      <p:ext uri="{BB962C8B-B14F-4D97-AF65-F5344CB8AC3E}">
        <p14:creationId xmlns:p14="http://schemas.microsoft.com/office/powerpoint/2010/main" val="4169665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0213" cy="4937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defTabSz="915988">
              <a:defRPr sz="1200" b="0">
                <a:cs typeface="+mn-cs"/>
              </a:defRPr>
            </a:lvl1pPr>
          </a:lstStyle>
          <a:p>
            <a:pPr>
              <a:defRPr/>
            </a:pPr>
            <a:endParaRPr lang="ru-RU"/>
          </a:p>
        </p:txBody>
      </p:sp>
      <p:sp>
        <p:nvSpPr>
          <p:cNvPr id="2051" name="Rectangle 3"/>
          <p:cNvSpPr>
            <a:spLocks noGrp="1" noChangeArrowheads="1"/>
          </p:cNvSpPr>
          <p:nvPr>
            <p:ph type="dt" idx="1"/>
          </p:nvPr>
        </p:nvSpPr>
        <p:spPr bwMode="auto">
          <a:xfrm>
            <a:off x="3884613" y="0"/>
            <a:ext cx="2970212" cy="4937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defTabSz="915988">
              <a:defRPr sz="1200" b="0">
                <a:cs typeface="+mn-cs"/>
              </a:defRPr>
            </a:lvl1pPr>
          </a:lstStyle>
          <a:p>
            <a:pPr>
              <a:defRPr/>
            </a:pPr>
            <a:endParaRPr lang="ru-RU"/>
          </a:p>
        </p:txBody>
      </p:sp>
      <p:sp>
        <p:nvSpPr>
          <p:cNvPr id="17412" name="Rectangle 4"/>
          <p:cNvSpPr>
            <a:spLocks noGrp="1" noRot="1" noChangeAspect="1" noChangeArrowheads="1" noTextEdit="1"/>
          </p:cNvSpPr>
          <p:nvPr>
            <p:ph type="sldImg" idx="2"/>
          </p:nvPr>
        </p:nvSpPr>
        <p:spPr bwMode="auto">
          <a:xfrm>
            <a:off x="963613" y="744538"/>
            <a:ext cx="4927600" cy="3695700"/>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14400" y="4686300"/>
            <a:ext cx="5026025" cy="44418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2054" name="Rectangle 6"/>
          <p:cNvSpPr>
            <a:spLocks noGrp="1" noChangeArrowheads="1"/>
          </p:cNvSpPr>
          <p:nvPr>
            <p:ph type="ftr" sz="quarter" idx="4"/>
          </p:nvPr>
        </p:nvSpPr>
        <p:spPr bwMode="auto">
          <a:xfrm>
            <a:off x="0" y="9377363"/>
            <a:ext cx="2970213" cy="49371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defTabSz="915988">
              <a:defRPr sz="1200" b="0">
                <a:cs typeface="+mn-cs"/>
              </a:defRPr>
            </a:lvl1pPr>
          </a:lstStyle>
          <a:p>
            <a:pPr>
              <a:defRPr/>
            </a:pPr>
            <a:endParaRPr lang="ru-RU"/>
          </a:p>
        </p:txBody>
      </p:sp>
      <p:sp>
        <p:nvSpPr>
          <p:cNvPr id="2055" name="Rectangle 7"/>
          <p:cNvSpPr>
            <a:spLocks noGrp="1" noChangeArrowheads="1"/>
          </p:cNvSpPr>
          <p:nvPr>
            <p:ph type="sldNum" sz="quarter" idx="5"/>
          </p:nvPr>
        </p:nvSpPr>
        <p:spPr bwMode="auto">
          <a:xfrm>
            <a:off x="3884613" y="9377363"/>
            <a:ext cx="2970212" cy="49371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defTabSz="915988">
              <a:defRPr sz="1200" b="0">
                <a:cs typeface="+mn-cs"/>
              </a:defRPr>
            </a:lvl1pPr>
          </a:lstStyle>
          <a:p>
            <a:pPr>
              <a:defRPr/>
            </a:pPr>
            <a:fld id="{6FD9DF11-9342-4720-93C1-4B29BFBED0D3}" type="slidenum">
              <a:rPr lang="ru-RU"/>
              <a:pPr>
                <a:defRPr/>
              </a:pPr>
              <a:t>‹№›</a:t>
            </a:fld>
            <a:endParaRPr lang="ru-RU"/>
          </a:p>
        </p:txBody>
      </p:sp>
    </p:spTree>
    <p:extLst>
      <p:ext uri="{BB962C8B-B14F-4D97-AF65-F5344CB8AC3E}">
        <p14:creationId xmlns:p14="http://schemas.microsoft.com/office/powerpoint/2010/main" val="3188300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Політику сприяння батьківству займає важливу нішу в системі соціальної політики більшості країн Європи. Частка витрат на сім’ю з дітьми за останні десятиліття  в більшості країн ЄС постійно зростала й на даний час складає  від 1 до 4 % від ВВП.  (Данія – 4%, Швеція – 3,6%, Франція – 3%, Естонія – 2,2%, Німеччина – 2,1%, Чехія – 2 %. Польща – 1,4%, Іспанія – 1,4% ). В Україні в 2013 році дана сфера видатків становила  2,6%  від ВВП. Існує певна конвергенція між країнами, </a:t>
            </a:r>
            <a:r>
              <a:rPr lang="ru-RU" sz="1200" kern="1200" dirty="0" smtClean="0">
                <a:solidFill>
                  <a:schemeClr val="tx1"/>
                </a:solidFill>
                <a:effectLst/>
                <a:latin typeface="Times New Roman" pitchFamily="18" charset="0"/>
                <a:ea typeface="+mn-ea"/>
                <a:cs typeface="+mn-cs"/>
              </a:rPr>
              <a:t>в</a:t>
            </a:r>
            <a:r>
              <a:rPr lang="uk-UA" sz="1200" kern="1200" dirty="0" err="1" smtClean="0">
                <a:solidFill>
                  <a:schemeClr val="tx1"/>
                </a:solidFill>
                <a:effectLst/>
                <a:latin typeface="Times New Roman" pitchFamily="18" charset="0"/>
                <a:ea typeface="+mn-ea"/>
                <a:cs typeface="+mn-cs"/>
              </a:rPr>
              <a:t>ідмінності</a:t>
            </a:r>
            <a:r>
              <a:rPr lang="uk-UA" sz="1200" kern="1200" dirty="0" smtClean="0">
                <a:solidFill>
                  <a:schemeClr val="tx1"/>
                </a:solidFill>
                <a:effectLst/>
                <a:latin typeface="Times New Roman" pitchFamily="18" charset="0"/>
                <a:ea typeface="+mn-ea"/>
                <a:cs typeface="+mn-cs"/>
              </a:rPr>
              <a:t> між ними достатньо значні. Систематично зростають витрати на підтримку сімей з дітьми в країнах Південної Європи й англомовних країнах Європи. Країни Східної Європи в трансформаційний період 90-х років. навпаки, дещо знизили рівень витрат, проте в останнє десятиліття він також зростає. Найбільш відчутно зростала частка інвестицій в ранній період життя (0-6 років) й наразі становить 25 % від усіх витрат, в середній (7-11 років) –37% й у пізній (12-17 років) – 40%. </a:t>
            </a:r>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2</a:t>
            </a:fld>
            <a:endParaRPr lang="uk-UA"/>
          </a:p>
        </p:txBody>
      </p:sp>
    </p:spTree>
    <p:extLst>
      <p:ext uri="{BB962C8B-B14F-4D97-AF65-F5344CB8AC3E}">
        <p14:creationId xmlns:p14="http://schemas.microsoft.com/office/powerpoint/2010/main" val="2454457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dirty="0" smtClean="0"/>
              <a:t>Видатки на підтримку</a:t>
            </a:r>
            <a:r>
              <a:rPr lang="uk-UA" baseline="0" dirty="0" smtClean="0"/>
              <a:t> сімей з дітьми займають помітне місце в структурі видатків на соціальний захист в Україні так само, як  і в країнах ЄС. В Україні впродовж останнього десятиліття (до 2014 року) частка </a:t>
            </a:r>
            <a:r>
              <a:rPr lang="uk-UA" baseline="0" dirty="0" err="1" smtClean="0"/>
              <a:t>ціієї</a:t>
            </a:r>
            <a:r>
              <a:rPr lang="uk-UA" baseline="0" dirty="0" smtClean="0"/>
              <a:t> статті зростала, У</a:t>
            </a:r>
            <a:r>
              <a:rPr lang="ru-RU" baseline="0" dirty="0" smtClean="0"/>
              <a:t> 2013 </a:t>
            </a:r>
            <a:r>
              <a:rPr lang="ru-RU" baseline="0" dirty="0" err="1" smtClean="0"/>
              <a:t>році</a:t>
            </a:r>
            <a:r>
              <a:rPr lang="ru-RU" baseline="0" dirty="0" smtClean="0"/>
              <a:t> дана </a:t>
            </a:r>
            <a:r>
              <a:rPr lang="ru-RU" baseline="0" dirty="0" err="1" smtClean="0"/>
              <a:t>стаття</a:t>
            </a:r>
            <a:r>
              <a:rPr lang="ru-RU" baseline="0" dirty="0" smtClean="0"/>
              <a:t> </a:t>
            </a:r>
            <a:r>
              <a:rPr lang="ru-RU" baseline="0" dirty="0" err="1" smtClean="0"/>
              <a:t>витрат</a:t>
            </a:r>
            <a:r>
              <a:rPr lang="ru-RU" baseline="0" dirty="0" smtClean="0"/>
              <a:t> </a:t>
            </a:r>
            <a:r>
              <a:rPr lang="ru-RU" baseline="0" dirty="0" err="1" smtClean="0"/>
              <a:t>займала</a:t>
            </a:r>
            <a:r>
              <a:rPr lang="ru-RU" baseline="0" dirty="0" smtClean="0"/>
              <a:t> </a:t>
            </a:r>
            <a:r>
              <a:rPr lang="ru-RU" baseline="0" dirty="0" err="1" smtClean="0"/>
              <a:t>третє</a:t>
            </a:r>
            <a:r>
              <a:rPr lang="ru-RU" baseline="0" dirty="0" smtClean="0"/>
              <a:t> </a:t>
            </a:r>
            <a:r>
              <a:rPr lang="ru-RU" baseline="0" dirty="0" err="1" smtClean="0"/>
              <a:t>місце</a:t>
            </a:r>
            <a:r>
              <a:rPr lang="ru-RU" baseline="0" dirty="0" smtClean="0"/>
              <a:t> за </a:t>
            </a:r>
            <a:r>
              <a:rPr lang="ru-RU" baseline="0" dirty="0" err="1" smtClean="0"/>
              <a:t>обсягом</a:t>
            </a:r>
            <a:r>
              <a:rPr lang="ru-RU" baseline="0" dirty="0" smtClean="0"/>
              <a:t> </a:t>
            </a:r>
            <a:r>
              <a:rPr lang="ru-RU" baseline="0" dirty="0" err="1" smtClean="0"/>
              <a:t>серед</a:t>
            </a:r>
            <a:r>
              <a:rPr lang="ru-RU" baseline="0" dirty="0" smtClean="0"/>
              <a:t>  </a:t>
            </a:r>
            <a:r>
              <a:rPr lang="ru-RU" baseline="0" dirty="0" err="1" smtClean="0"/>
              <a:t>усіх</a:t>
            </a:r>
            <a:r>
              <a:rPr lang="ru-RU" baseline="0" dirty="0" smtClean="0"/>
              <a:t>  статей  </a:t>
            </a:r>
            <a:r>
              <a:rPr lang="ru-RU" baseline="0" dirty="0" err="1" smtClean="0"/>
              <a:t>видатків</a:t>
            </a:r>
            <a:r>
              <a:rPr lang="ru-RU" baseline="0" dirty="0" smtClean="0"/>
              <a:t>  (11,2%  </a:t>
            </a:r>
            <a:r>
              <a:rPr lang="ru-RU" baseline="0" dirty="0" err="1" smtClean="0"/>
              <a:t>від</a:t>
            </a:r>
            <a:r>
              <a:rPr lang="ru-RU" baseline="0" dirty="0" smtClean="0"/>
              <a:t>  </a:t>
            </a:r>
            <a:r>
              <a:rPr lang="ru-RU" baseline="0" dirty="0" err="1" smtClean="0"/>
              <a:t>загальної</a:t>
            </a:r>
            <a:r>
              <a:rPr lang="ru-RU" baseline="0" dirty="0" smtClean="0"/>
              <a:t>  </a:t>
            </a:r>
            <a:r>
              <a:rPr lang="ru-RU" baseline="0" dirty="0" err="1" smtClean="0"/>
              <a:t>суми</a:t>
            </a:r>
            <a:r>
              <a:rPr lang="ru-RU" baseline="0" dirty="0" smtClean="0"/>
              <a:t>  </a:t>
            </a:r>
            <a:r>
              <a:rPr lang="ru-RU" baseline="0" dirty="0" err="1" smtClean="0"/>
              <a:t>видатків</a:t>
            </a:r>
            <a:r>
              <a:rPr lang="ru-RU" baseline="0" dirty="0" smtClean="0"/>
              <a:t>). </a:t>
            </a:r>
          </a:p>
          <a:p>
            <a:endParaRPr lang="ru-RU" baseline="0" dirty="0" smtClean="0"/>
          </a:p>
          <a:p>
            <a:endParaRPr lang="ru-RU" baseline="0" dirty="0" smtClean="0"/>
          </a:p>
          <a:p>
            <a:r>
              <a:rPr lang="uk-UA" sz="1200" kern="1200" dirty="0" smtClean="0">
                <a:solidFill>
                  <a:schemeClr val="tx1"/>
                </a:solidFill>
                <a:effectLst/>
                <a:latin typeface="+mn-lt"/>
                <a:ea typeface="+mn-ea"/>
                <a:cs typeface="+mn-cs"/>
              </a:rPr>
              <a:t>Сучасні дискусії щодо цілей та напрямів сімейної політики країн ЄС зводяться до того, що основними вказується наступних три орієнтири: 1) благополуччя дітей,  2) гендерна рівність, 3) поєднання зайнятості та сімейного життя. Цілі часто  визначаються як взаємопов’язані: до прикладу, доведеним вважають, що можливість поєднання батьками сімейного життя з зайнятістю позитивно впливає на добробут дітей. Крім того, стверджується, що необхідність подолання низької народжуваності є важливою метою для частини держав Євросоюзу .</a:t>
            </a:r>
          </a:p>
          <a:p>
            <a:pPr marL="0" marR="0" indent="0" algn="l" defTabSz="914400" rtl="0" eaLnBrk="1" fontAlgn="auto" latinLnBrk="0" hangingPunct="1">
              <a:lnSpc>
                <a:spcPct val="100000"/>
              </a:lnSpc>
              <a:spcBef>
                <a:spcPts val="0"/>
              </a:spcBef>
              <a:spcAft>
                <a:spcPts val="0"/>
              </a:spcAft>
              <a:buClrTx/>
              <a:buSzTx/>
              <a:buFontTx/>
              <a:buNone/>
              <a:tabLst/>
              <a:defRPr/>
            </a:pPr>
            <a:endParaRPr lang="ru-R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baseline="0" dirty="0" smtClean="0"/>
              <a:t>Як </a:t>
            </a:r>
            <a:r>
              <a:rPr lang="ru-RU" baseline="0" dirty="0" err="1" smtClean="0"/>
              <a:t>такої</a:t>
            </a:r>
            <a:r>
              <a:rPr lang="ru-RU" baseline="0" dirty="0" smtClean="0"/>
              <a:t>, </a:t>
            </a:r>
            <a:r>
              <a:rPr lang="ru-RU" baseline="0" dirty="0" err="1" smtClean="0"/>
              <a:t>єдиної</a:t>
            </a:r>
            <a:r>
              <a:rPr lang="ru-RU" baseline="0" dirty="0" smtClean="0"/>
              <a:t> </a:t>
            </a:r>
            <a:r>
              <a:rPr lang="ru-RU" baseline="0" dirty="0" err="1" smtClean="0"/>
              <a:t>системи</a:t>
            </a:r>
            <a:r>
              <a:rPr lang="ru-RU" baseline="0" dirty="0" smtClean="0"/>
              <a:t> </a:t>
            </a:r>
            <a:r>
              <a:rPr lang="ru-RU" baseline="0" dirty="0" err="1" smtClean="0"/>
              <a:t>сімейної</a:t>
            </a:r>
            <a:r>
              <a:rPr lang="ru-RU" baseline="0" dirty="0" smtClean="0"/>
              <a:t> </a:t>
            </a:r>
            <a:r>
              <a:rPr lang="ru-RU" baseline="0" dirty="0" err="1" smtClean="0"/>
              <a:t>політики</a:t>
            </a:r>
            <a:r>
              <a:rPr lang="ru-RU" baseline="0" dirty="0" smtClean="0"/>
              <a:t> не </a:t>
            </a:r>
            <a:r>
              <a:rPr lang="ru-RU" baseline="0" dirty="0" err="1" smtClean="0"/>
              <a:t>існує</a:t>
            </a:r>
            <a:r>
              <a:rPr lang="ru-RU" baseline="0" dirty="0" smtClean="0"/>
              <a:t>, </a:t>
            </a:r>
            <a:r>
              <a:rPr lang="ru-RU" baseline="0" dirty="0" err="1" smtClean="0"/>
              <a:t>національні</a:t>
            </a:r>
            <a:r>
              <a:rPr lang="ru-RU" baseline="0" dirty="0" smtClean="0"/>
              <a:t> </a:t>
            </a:r>
            <a:r>
              <a:rPr lang="ru-RU" baseline="0" dirty="0" err="1" smtClean="0"/>
              <a:t>системи</a:t>
            </a:r>
            <a:r>
              <a:rPr lang="ru-RU" baseline="0" dirty="0" smtClean="0"/>
              <a:t> </a:t>
            </a:r>
            <a:r>
              <a:rPr lang="ru-RU" baseline="0" dirty="0" err="1" smtClean="0"/>
              <a:t>мають</a:t>
            </a:r>
            <a:r>
              <a:rPr lang="ru-RU" baseline="0" dirty="0" smtClean="0"/>
              <a:t> </a:t>
            </a:r>
            <a:r>
              <a:rPr lang="ru-RU" baseline="0" dirty="0" err="1" smtClean="0"/>
              <a:t>значні</a:t>
            </a:r>
            <a:r>
              <a:rPr lang="ru-RU" baseline="0" dirty="0" smtClean="0"/>
              <a:t> </a:t>
            </a:r>
            <a:r>
              <a:rPr lang="ru-RU" baseline="0" dirty="0" err="1" smtClean="0"/>
              <a:t>особливості</a:t>
            </a:r>
            <a:r>
              <a:rPr lang="ru-RU" baseline="0" dirty="0" smtClean="0"/>
              <a:t>, </a:t>
            </a:r>
            <a:r>
              <a:rPr lang="ru-RU" baseline="0" dirty="0" err="1" smtClean="0"/>
              <a:t>незважаючи</a:t>
            </a:r>
            <a:r>
              <a:rPr lang="ru-RU" baseline="0" dirty="0" smtClean="0"/>
              <a:t> на </a:t>
            </a:r>
            <a:r>
              <a:rPr lang="ru-RU" baseline="0" dirty="0" err="1" smtClean="0"/>
              <a:t>певну</a:t>
            </a:r>
            <a:r>
              <a:rPr lang="ru-RU" baseline="0" dirty="0" smtClean="0"/>
              <a:t> </a:t>
            </a:r>
            <a:r>
              <a:rPr lang="ru-RU" baseline="0" dirty="0" err="1" smtClean="0"/>
              <a:t>конвергенцію</a:t>
            </a:r>
            <a:r>
              <a:rPr lang="ru-RU" baseline="0" dirty="0" smtClean="0"/>
              <a:t>. </a:t>
            </a:r>
            <a:r>
              <a:rPr lang="ru-RU" baseline="0" dirty="0" err="1" smtClean="0"/>
              <a:t>Законодавство</a:t>
            </a:r>
            <a:r>
              <a:rPr lang="ru-RU" baseline="0" dirty="0" smtClean="0"/>
              <a:t> ЄС </a:t>
            </a:r>
            <a:r>
              <a:rPr lang="ru-RU" baseline="0" dirty="0" err="1" smtClean="0"/>
              <a:t>здійснює</a:t>
            </a:r>
            <a:r>
              <a:rPr lang="ru-RU" baseline="0" dirty="0" smtClean="0"/>
              <a:t> </a:t>
            </a:r>
            <a:r>
              <a:rPr lang="ru-RU" baseline="0" dirty="0" err="1" smtClean="0"/>
              <a:t>вплив</a:t>
            </a:r>
            <a:r>
              <a:rPr lang="ru-RU" baseline="0" dirty="0" smtClean="0"/>
              <a:t> на «</a:t>
            </a:r>
            <a:r>
              <a:rPr lang="ru-RU" baseline="0" dirty="0" err="1" smtClean="0"/>
              <a:t>формуючі</a:t>
            </a:r>
            <a:r>
              <a:rPr lang="ru-RU" baseline="0" dirty="0" smtClean="0"/>
              <a:t> </a:t>
            </a:r>
            <a:r>
              <a:rPr lang="ru-RU" baseline="0" dirty="0" err="1" smtClean="0"/>
              <a:t>середовище</a:t>
            </a:r>
            <a:r>
              <a:rPr lang="ru-RU" baseline="0" dirty="0" smtClean="0"/>
              <a:t>» </a:t>
            </a:r>
            <a:r>
              <a:rPr lang="ru-RU" baseline="0" dirty="0" err="1" smtClean="0"/>
              <a:t>сфери</a:t>
            </a:r>
            <a:r>
              <a:rPr lang="ru-RU" baseline="0" dirty="0" smtClean="0"/>
              <a:t> – </a:t>
            </a:r>
            <a:r>
              <a:rPr lang="ru-RU" baseline="0" dirty="0" err="1" smtClean="0"/>
              <a:t>гендерну</a:t>
            </a:r>
            <a:r>
              <a:rPr lang="ru-RU" baseline="0" dirty="0" smtClean="0"/>
              <a:t> </a:t>
            </a:r>
            <a:r>
              <a:rPr lang="ru-RU" baseline="0" dirty="0" err="1" smtClean="0"/>
              <a:t>рівність</a:t>
            </a:r>
            <a:r>
              <a:rPr lang="ru-RU" baseline="0" dirty="0" smtClean="0"/>
              <a:t> та </a:t>
            </a:r>
            <a:r>
              <a:rPr lang="ru-RU" baseline="0" dirty="0" err="1" smtClean="0"/>
              <a:t>зайнятість</a:t>
            </a:r>
            <a:r>
              <a:rPr lang="ru-RU" baseline="0" dirty="0" smtClean="0"/>
              <a:t>.</a:t>
            </a:r>
          </a:p>
          <a:p>
            <a:endParaRPr lang="ru-R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uk-UA" sz="1200" kern="1200" dirty="0" smtClean="0">
                <a:solidFill>
                  <a:schemeClr val="tx1"/>
                </a:solidFill>
                <a:effectLst/>
                <a:latin typeface="+mn-lt"/>
                <a:ea typeface="+mn-ea"/>
                <a:cs typeface="+mn-cs"/>
              </a:rPr>
              <a:t>Головним ризиком бідності є безробіття. Серед зайнятих батьків незначна частка проживає за межею бідності. Ризик бідності (</a:t>
            </a:r>
            <a:r>
              <a:rPr lang="uk-UA" sz="1200" kern="1200" dirty="0" err="1" smtClean="0">
                <a:solidFill>
                  <a:schemeClr val="tx1"/>
                </a:solidFill>
                <a:effectLst/>
                <a:latin typeface="+mn-lt"/>
                <a:ea typeface="+mn-ea"/>
                <a:cs typeface="+mn-cs"/>
              </a:rPr>
              <a:t>Poverty</a:t>
            </a:r>
            <a:r>
              <a:rPr lang="uk-UA" sz="1200" kern="1200" dirty="0" smtClean="0">
                <a:solidFill>
                  <a:schemeClr val="tx1"/>
                </a:solidFill>
                <a:effectLst/>
                <a:latin typeface="+mn-lt"/>
                <a:ea typeface="+mn-ea"/>
                <a:cs typeface="+mn-cs"/>
              </a:rPr>
              <a:t>  </a:t>
            </a:r>
            <a:r>
              <a:rPr lang="uk-UA" sz="1200" kern="1200" dirty="0" err="1" smtClean="0">
                <a:solidFill>
                  <a:schemeClr val="tx1"/>
                </a:solidFill>
                <a:effectLst/>
                <a:latin typeface="+mn-lt"/>
                <a:ea typeface="+mn-ea"/>
                <a:cs typeface="+mn-cs"/>
              </a:rPr>
              <a:t>rates</a:t>
            </a:r>
            <a:r>
              <a:rPr lang="uk-UA" sz="1200" kern="1200" dirty="0" smtClean="0">
                <a:solidFill>
                  <a:schemeClr val="tx1"/>
                </a:solidFill>
                <a:effectLst/>
                <a:latin typeface="+mn-lt"/>
                <a:ea typeface="+mn-ea"/>
                <a:cs typeface="+mn-cs"/>
              </a:rPr>
              <a:t>) для пари з двома дітьми, де жоден з батьків не працює, є втричі вищим ніж у випадку одного працюючого з батьків і в десять разів вище, ніж  у випадку обох працюючих батьків. Дитяча бідність може мати негативний довгостроковий вплив на розвиток дитини та її добробут в майбутньому. Незважаючи на постійне зростання середнього доходу сім’ї, дитяча бідність за останні два десятиліття виросла (</a:t>
            </a:r>
            <a:r>
              <a:rPr lang="uk-UA" sz="1200" kern="1200" dirty="0" err="1" smtClean="0">
                <a:solidFill>
                  <a:schemeClr val="tx1"/>
                </a:solidFill>
                <a:effectLst/>
                <a:latin typeface="+mn-lt"/>
                <a:ea typeface="+mn-ea"/>
                <a:cs typeface="+mn-cs"/>
              </a:rPr>
              <a:t>стостовно</a:t>
            </a:r>
            <a:r>
              <a:rPr lang="uk-UA" sz="1200" kern="1200" dirty="0" smtClean="0">
                <a:solidFill>
                  <a:schemeClr val="tx1"/>
                </a:solidFill>
                <a:effectLst/>
                <a:latin typeface="+mn-lt"/>
                <a:ea typeface="+mn-ea"/>
                <a:cs typeface="+mn-cs"/>
              </a:rPr>
              <a:t> ОЕСР, а також ЄС) .</a:t>
            </a:r>
          </a:p>
          <a:p>
            <a:endParaRPr lang="uk-U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uk-UA" sz="1200" kern="1200" dirty="0" smtClean="0">
              <a:solidFill>
                <a:schemeClr val="tx1"/>
              </a:solidFill>
              <a:effectLst/>
              <a:latin typeface="+mn-lt"/>
              <a:ea typeface="+mn-ea"/>
              <a:cs typeface="+mn-cs"/>
            </a:endParaRPr>
          </a:p>
          <a:p>
            <a:endParaRPr lang="ru-RU" baseline="0" dirty="0" smtClean="0"/>
          </a:p>
          <a:p>
            <a:endParaRPr lang="ru-RU" baseline="0" dirty="0" smtClean="0"/>
          </a:p>
          <a:p>
            <a:endParaRPr lang="ru-RU" baseline="0" dirty="0" smtClean="0"/>
          </a:p>
          <a:p>
            <a:endParaRPr lang="uk-UA" dirty="0" smtClean="0"/>
          </a:p>
          <a:p>
            <a:endParaRPr lang="uk-UA" dirty="0" smtClean="0"/>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3</a:t>
            </a:fld>
            <a:endParaRPr lang="uk-UA"/>
          </a:p>
        </p:txBody>
      </p:sp>
    </p:spTree>
    <p:extLst>
      <p:ext uri="{BB962C8B-B14F-4D97-AF65-F5344CB8AC3E}">
        <p14:creationId xmlns:p14="http://schemas.microsoft.com/office/powerpoint/2010/main" val="3515713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Говорячи про подальший розвиток політики підтримки сімей з дітьми, важливо зрозуміти – які саме пріоритети її розвитку найбільш актуальні на сьогоднішній день. Сучасні дискусії щодо цілей та напрямів сімейної політики країн ЄС зводяться до того, що основними вказується наступних три орієнтири: 1) благополуччя дітей,  2) гендерна рівність, 3) поєднання зайнятості та сімейного життя. Цілі часто  визначаються як взаємопов’язані: до прикладу, доведеним вважають, що можливість поєднання батьками сімейного життя з зайнятістю позитивно впливає на добробут дітей. Крім того, стверджується, що необхідність подолання низької народжуваності є важливою метою для частини держав Євросоюзу.</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Інструментарій політики сприяння сім’ям з дітьми є похідним від пріоритетів сімейної політики. Незважаючи на деяку конвергенцію, єдиної системи сімейної політики не існує  й національні системи мають значні особливості - різні країни роблять різні наголоси в інструментарії. На наднаціональному рівні регулювання носить переважно рекомендаційний характер. </a:t>
            </a:r>
            <a:r>
              <a:rPr lang="ru-RU" sz="1200" kern="1200" dirty="0" err="1" smtClean="0">
                <a:solidFill>
                  <a:schemeClr val="tx1"/>
                </a:solidFill>
                <a:effectLst/>
                <a:latin typeface="Times New Roman" pitchFamily="18" charset="0"/>
                <a:ea typeface="+mn-ea"/>
                <a:cs typeface="+mn-cs"/>
              </a:rPr>
              <a:t>Законодавство</a:t>
            </a:r>
            <a:r>
              <a:rPr lang="ru-RU" sz="1200" kern="1200" dirty="0" smtClean="0">
                <a:solidFill>
                  <a:schemeClr val="tx1"/>
                </a:solidFill>
                <a:effectLst/>
                <a:latin typeface="Times New Roman" pitchFamily="18" charset="0"/>
                <a:ea typeface="+mn-ea"/>
                <a:cs typeface="+mn-cs"/>
              </a:rPr>
              <a:t> ЄС </a:t>
            </a:r>
            <a:r>
              <a:rPr lang="ru-RU" sz="1200" kern="1200" dirty="0" err="1" smtClean="0">
                <a:solidFill>
                  <a:schemeClr val="tx1"/>
                </a:solidFill>
                <a:effectLst/>
                <a:latin typeface="Times New Roman" pitchFamily="18" charset="0"/>
                <a:ea typeface="+mn-ea"/>
                <a:cs typeface="+mn-cs"/>
              </a:rPr>
              <a:t>здійснює</a:t>
            </a:r>
            <a:r>
              <a:rPr lang="ru-RU" sz="1200" kern="1200" dirty="0" smtClean="0">
                <a:solidFill>
                  <a:schemeClr val="tx1"/>
                </a:solidFill>
                <a:effectLst/>
                <a:latin typeface="Times New Roman" pitchFamily="18" charset="0"/>
                <a:ea typeface="+mn-ea"/>
                <a:cs typeface="+mn-cs"/>
              </a:rPr>
              <a:t> </a:t>
            </a:r>
            <a:r>
              <a:rPr lang="ru-RU" sz="1200" kern="1200" dirty="0" err="1" smtClean="0">
                <a:solidFill>
                  <a:schemeClr val="tx1"/>
                </a:solidFill>
                <a:effectLst/>
                <a:latin typeface="Times New Roman" pitchFamily="18" charset="0"/>
                <a:ea typeface="+mn-ea"/>
                <a:cs typeface="+mn-cs"/>
              </a:rPr>
              <a:t>вплив</a:t>
            </a:r>
            <a:r>
              <a:rPr lang="ru-RU" sz="1200" kern="1200" dirty="0" smtClean="0">
                <a:solidFill>
                  <a:schemeClr val="tx1"/>
                </a:solidFill>
                <a:effectLst/>
                <a:latin typeface="Times New Roman" pitchFamily="18" charset="0"/>
                <a:ea typeface="+mn-ea"/>
                <a:cs typeface="+mn-cs"/>
              </a:rPr>
              <a:t> на «</a:t>
            </a:r>
            <a:r>
              <a:rPr lang="ru-RU" sz="1200" kern="1200" dirty="0" err="1" smtClean="0">
                <a:solidFill>
                  <a:schemeClr val="tx1"/>
                </a:solidFill>
                <a:effectLst/>
                <a:latin typeface="Times New Roman" pitchFamily="18" charset="0"/>
                <a:ea typeface="+mn-ea"/>
                <a:cs typeface="+mn-cs"/>
              </a:rPr>
              <a:t>формуючі</a:t>
            </a:r>
            <a:r>
              <a:rPr lang="ru-RU" sz="1200" kern="1200" dirty="0" smtClean="0">
                <a:solidFill>
                  <a:schemeClr val="tx1"/>
                </a:solidFill>
                <a:effectLst/>
                <a:latin typeface="Times New Roman" pitchFamily="18" charset="0"/>
                <a:ea typeface="+mn-ea"/>
                <a:cs typeface="+mn-cs"/>
              </a:rPr>
              <a:t> </a:t>
            </a:r>
            <a:r>
              <a:rPr lang="ru-RU" sz="1200" kern="1200" dirty="0" err="1" smtClean="0">
                <a:solidFill>
                  <a:schemeClr val="tx1"/>
                </a:solidFill>
                <a:effectLst/>
                <a:latin typeface="Times New Roman" pitchFamily="18" charset="0"/>
                <a:ea typeface="+mn-ea"/>
                <a:cs typeface="+mn-cs"/>
              </a:rPr>
              <a:t>середовище</a:t>
            </a:r>
            <a:r>
              <a:rPr lang="ru-RU" sz="1200" kern="1200" dirty="0" smtClean="0">
                <a:solidFill>
                  <a:schemeClr val="tx1"/>
                </a:solidFill>
                <a:effectLst/>
                <a:latin typeface="Times New Roman" pitchFamily="18" charset="0"/>
                <a:ea typeface="+mn-ea"/>
                <a:cs typeface="+mn-cs"/>
              </a:rPr>
              <a:t>» </a:t>
            </a:r>
            <a:r>
              <a:rPr lang="ru-RU" sz="1200" kern="1200" dirty="0" err="1" smtClean="0">
                <a:solidFill>
                  <a:schemeClr val="tx1"/>
                </a:solidFill>
                <a:effectLst/>
                <a:latin typeface="Times New Roman" pitchFamily="18" charset="0"/>
                <a:ea typeface="+mn-ea"/>
                <a:cs typeface="+mn-cs"/>
              </a:rPr>
              <a:t>сфери</a:t>
            </a:r>
            <a:r>
              <a:rPr lang="ru-RU" sz="1200" kern="1200" dirty="0" smtClean="0">
                <a:solidFill>
                  <a:schemeClr val="tx1"/>
                </a:solidFill>
                <a:effectLst/>
                <a:latin typeface="Times New Roman" pitchFamily="18" charset="0"/>
                <a:ea typeface="+mn-ea"/>
                <a:cs typeface="+mn-cs"/>
              </a:rPr>
              <a:t> – </a:t>
            </a:r>
            <a:r>
              <a:rPr lang="ru-RU" sz="1200" kern="1200" dirty="0" err="1" smtClean="0">
                <a:solidFill>
                  <a:schemeClr val="tx1"/>
                </a:solidFill>
                <a:effectLst/>
                <a:latin typeface="Times New Roman" pitchFamily="18" charset="0"/>
                <a:ea typeface="+mn-ea"/>
                <a:cs typeface="+mn-cs"/>
              </a:rPr>
              <a:t>гендерну</a:t>
            </a:r>
            <a:r>
              <a:rPr lang="ru-RU" sz="1200" kern="1200" dirty="0" smtClean="0">
                <a:solidFill>
                  <a:schemeClr val="tx1"/>
                </a:solidFill>
                <a:effectLst/>
                <a:latin typeface="Times New Roman" pitchFamily="18" charset="0"/>
                <a:ea typeface="+mn-ea"/>
                <a:cs typeface="+mn-cs"/>
              </a:rPr>
              <a:t> </a:t>
            </a:r>
            <a:r>
              <a:rPr lang="ru-RU" sz="1200" kern="1200" dirty="0" err="1" smtClean="0">
                <a:solidFill>
                  <a:schemeClr val="tx1"/>
                </a:solidFill>
                <a:effectLst/>
                <a:latin typeface="Times New Roman" pitchFamily="18" charset="0"/>
                <a:ea typeface="+mn-ea"/>
                <a:cs typeface="+mn-cs"/>
              </a:rPr>
              <a:t>рівність</a:t>
            </a:r>
            <a:r>
              <a:rPr lang="ru-RU" sz="1200" kern="1200" dirty="0" smtClean="0">
                <a:solidFill>
                  <a:schemeClr val="tx1"/>
                </a:solidFill>
                <a:effectLst/>
                <a:latin typeface="Times New Roman" pitchFamily="18" charset="0"/>
                <a:ea typeface="+mn-ea"/>
                <a:cs typeface="+mn-cs"/>
              </a:rPr>
              <a:t> та </a:t>
            </a:r>
            <a:r>
              <a:rPr lang="ru-RU" sz="1200" kern="1200" dirty="0" err="1" smtClean="0">
                <a:solidFill>
                  <a:schemeClr val="tx1"/>
                </a:solidFill>
                <a:effectLst/>
                <a:latin typeface="Times New Roman" pitchFamily="18" charset="0"/>
                <a:ea typeface="+mn-ea"/>
                <a:cs typeface="+mn-cs"/>
              </a:rPr>
              <a:t>зайнятість</a:t>
            </a:r>
            <a:endParaRPr lang="ru-RU" sz="1200" kern="1200" dirty="0" smtClean="0">
              <a:solidFill>
                <a:schemeClr val="tx1"/>
              </a:solidFill>
              <a:effectLst/>
              <a:latin typeface="Times New Roman" pitchFamily="18" charset="0"/>
              <a:ea typeface="+mn-ea"/>
              <a:cs typeface="+mn-cs"/>
            </a:endParaRP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Основною проблемою для сімей з дітьми є бідність – 26 мільйонів дітей у країнах ЄС на межі бідності та соціального виключення (</a:t>
            </a:r>
            <a:r>
              <a:rPr lang="uk-UA" sz="1200" kern="1200" dirty="0" err="1" smtClean="0">
                <a:solidFill>
                  <a:schemeClr val="tx1"/>
                </a:solidFill>
                <a:effectLst/>
                <a:latin typeface="Times New Roman" pitchFamily="18" charset="0"/>
                <a:ea typeface="+mn-ea"/>
                <a:cs typeface="+mn-cs"/>
              </a:rPr>
              <a:t>at</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risk</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of</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poverty</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and</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social</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exclusion</a:t>
            </a:r>
            <a:r>
              <a:rPr lang="uk-UA" sz="1200" kern="1200" dirty="0" smtClean="0">
                <a:solidFill>
                  <a:schemeClr val="tx1"/>
                </a:solidFill>
                <a:effectLst/>
                <a:latin typeface="Times New Roman" pitchFamily="18" charset="0"/>
                <a:ea typeface="+mn-ea"/>
                <a:cs typeface="+mn-cs"/>
              </a:rPr>
              <a:t>) Головним ризиком бідності визнається безробіття. Серед зайнятих батьків незначна частка проживає за межею бідності. Ризик бідності  для пари з двома дітьми, де жоден з батьків не працює, є втричі вищим ніж у випадку одного працюючого з батьків і в десять разів вище, ніж  у випадку обох працюючих батьків. Дитяча бідність може мати негативний довгостроковий вплив на розвиток дитини та її добробут в майбутньому. Незважаючи на постійне зростання середнього доходу сім’ї, дитяча бідність за останні два десятиліття виросла (стосовно ОЕСР, а також ЄС). Оптимальним шляхом подолання дитячої бідності вважається комплексна стратегія, що поєднує матеріальну підтримку сімей з дітьми, забезпечення зайнятості батьків й надання відповідних послуг по догляду за дитиною.</a:t>
            </a:r>
          </a:p>
          <a:p>
            <a:endParaRPr lang="uk-UA" dirty="0"/>
          </a:p>
        </p:txBody>
      </p:sp>
      <p:sp>
        <p:nvSpPr>
          <p:cNvPr id="4" name="Місце для номера слайда 3"/>
          <p:cNvSpPr>
            <a:spLocks noGrp="1"/>
          </p:cNvSpPr>
          <p:nvPr>
            <p:ph type="sldNum" sz="quarter" idx="10"/>
          </p:nvPr>
        </p:nvSpPr>
        <p:spPr/>
        <p:txBody>
          <a:bodyPr/>
          <a:lstStyle/>
          <a:p>
            <a:pPr>
              <a:defRPr/>
            </a:pPr>
            <a:fld id="{6FD9DF11-9342-4720-93C1-4B29BFBED0D3}" type="slidenum">
              <a:rPr lang="ru-RU" smtClean="0"/>
              <a:pPr>
                <a:defRPr/>
              </a:pPr>
              <a:t>4</a:t>
            </a:fld>
            <a:endParaRPr lang="ru-RU"/>
          </a:p>
        </p:txBody>
      </p:sp>
    </p:spTree>
    <p:extLst>
      <p:ext uri="{BB962C8B-B14F-4D97-AF65-F5344CB8AC3E}">
        <p14:creationId xmlns:p14="http://schemas.microsoft.com/office/powerpoint/2010/main" val="18109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Для сімейної політики розвинутих країн сучасності матеріальна підтримка є вагомим компонентом сімейної політики. В більшості країн частка матеріальної підтримки сімей з дітьми знаходяться на рівні 30-50% від усіх витрат на підтримку сімей з дітьми й поступово знижується.  Економічна криза посприяла тому, що значення матеріальної підтримки для сімей з дітьми відчутно збільшилось. Загалом же, підтримка сімей з дітьми це не стільки витрата, скільки інвестиції, що забезпечуватимуть благополуччя в більш зрілі роки й зменшуватимуть витрати країни в майбутньому.</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Виплати сім’ям з дітьми здійснюються у формі грантів при народженні дитини, щомісячних виплат, виплат у певних життєвих ситуаціях. Обсяги і принципи здійснення виплат різняться за країнами, проте, в тій чи іншій мірі, фінансове сприяння існує в усіх країнах. Виплати стають більш адресними, частка універсальних виплат скорочується. Рівень гнучкості системи виплат теж істотно відрізняється залежно від кожної конкретної країни, починаючи від декількох видів універсальних виплат і до кількох десятків диференційованих виплат, призначення яких залежить від різноманітних життєвих ситуацій. Показовим прикладом є Франція, де існує близько двох десятків видів виплат, в тій чи іншій мірі пов’язаних з народженням та вихованням дитини.</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Найбільш вагомими інструментами фінансового сприяння є щомісячні платежі, за звичай не значні по обсягах, проте виплачуються до досягнення дитиною дорослого віку (18-12 років). Для ряду країн характерною є диференціація виплат за черговістю народження дитини. Поруч із прямими виплатами активно використовуються   податкові пільги,  широко реалізовувалось надання знижок на певні види продукції, надання безоплатно необхідних речей, здійснення виплат з цілеспрямованим призначення, надання різноманітних бонусів та ваучерів на ті чи інші послуги. Грошові виплати вважаються гнучким засобом боротьби з бідністю, так як оперування ними є куди більш швидким, ніж розвиток дошкільних закладів та інших форм підтримки, що є важливим в умовах економічної кризи. Гранти при народженні за звичай не великі за обсягами, але існують у багатьох країнах. Також варто згадати про невеликі виплати, що пов’язані з конкретними потребами </a:t>
            </a:r>
            <a:r>
              <a:rPr lang="uk-UA" sz="1200" kern="1200" dirty="0" err="1" smtClean="0">
                <a:solidFill>
                  <a:schemeClr val="tx1"/>
                </a:solidFill>
                <a:effectLst/>
                <a:latin typeface="Times New Roman" pitchFamily="18" charset="0"/>
                <a:ea typeface="+mn-ea"/>
                <a:cs typeface="+mn-cs"/>
              </a:rPr>
              <a:t>сім’і</a:t>
            </a:r>
            <a:r>
              <a:rPr lang="uk-UA" sz="1200" kern="1200" dirty="0" smtClean="0">
                <a:solidFill>
                  <a:schemeClr val="tx1"/>
                </a:solidFill>
                <a:effectLst/>
                <a:latin typeface="Times New Roman" pitchFamily="18" charset="0"/>
                <a:ea typeface="+mn-ea"/>
                <a:cs typeface="+mn-cs"/>
              </a:rPr>
              <a:t>  - наприклад, початок навчального року у школі.</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Ще одним інструментом матеріальної підтримки є податкові пільги. В таких країнах як США,  Словенія, Нідерланди, Німеччина, внесок податкових пільг доходить до 30% державних витрат на сім’ю з дітьми. Ряд країн надає сприятливий податковий режим сім’ям з дітьми, використовуючи дітей як «податкову одиницю» (Франція, Словенія), чи вирахувавши пов’язані з дітьми витрати (Нідерланди, Португалія). Існують також інші виплати, це пов’язані з батьківством, але не прямим чином пов’язані з вирішенням проблем дітей у сім’ї – на зразок допомоги дітям інвалідам та одиноким батькам. </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З близьких до України краї, система податкових пільг в </a:t>
            </a:r>
            <a:r>
              <a:rPr lang="uk-UA" sz="1200" kern="1200" dirty="0" err="1" smtClean="0">
                <a:solidFill>
                  <a:schemeClr val="tx1"/>
                </a:solidFill>
                <a:effectLst/>
                <a:latin typeface="Times New Roman" pitchFamily="18" charset="0"/>
                <a:ea typeface="+mn-ea"/>
                <a:cs typeface="+mn-cs"/>
              </a:rPr>
              <a:t>доповненя</a:t>
            </a:r>
            <a:r>
              <a:rPr lang="uk-UA" sz="1200" kern="1200" dirty="0" smtClean="0">
                <a:solidFill>
                  <a:schemeClr val="tx1"/>
                </a:solidFill>
                <a:effectLst/>
                <a:latin typeface="Times New Roman" pitchFamily="18" charset="0"/>
                <a:ea typeface="+mn-ea"/>
                <a:cs typeface="+mn-cs"/>
              </a:rPr>
              <a:t> до платежів існує у Польщі. В той час, як платежі здійснюються виключно бідним сім’ям з дітьми, податкові пільги є універсальними й диференційованими в залежності від  черговості дітей. Платник податків з дітьми, може отримати податковий кредит, вартість якого збільшуватиметься </a:t>
            </a:r>
            <a:r>
              <a:rPr lang="uk-UA" sz="1200" kern="1200" dirty="0" err="1" smtClean="0">
                <a:solidFill>
                  <a:schemeClr val="tx1"/>
                </a:solidFill>
                <a:effectLst/>
                <a:latin typeface="Times New Roman" pitchFamily="18" charset="0"/>
                <a:ea typeface="+mn-ea"/>
                <a:cs typeface="+mn-cs"/>
              </a:rPr>
              <a:t>пропорційно</a:t>
            </a:r>
            <a:r>
              <a:rPr lang="uk-UA" sz="1200" kern="1200" dirty="0" smtClean="0">
                <a:solidFill>
                  <a:schemeClr val="tx1"/>
                </a:solidFill>
                <a:effectLst/>
                <a:latin typeface="Times New Roman" pitchFamily="18" charset="0"/>
                <a:ea typeface="+mn-ea"/>
                <a:cs typeface="+mn-cs"/>
              </a:rPr>
              <a:t> з кожною наступною дитиною. Також передбачаються вигоди для одиноких батьків, яким надається можливість більш вигідного спільного оподаткування. Проекти реформи останніх років у Польщі передбачають розширення податкових пільг сім’ям з дітьми в недалекому майбутньому. </a:t>
            </a:r>
          </a:p>
          <a:p>
            <a:endParaRPr lang="uk-UA" sz="1200" kern="1200" dirty="0" smtClean="0">
              <a:solidFill>
                <a:schemeClr val="tx1"/>
              </a:solidFill>
              <a:effectLst/>
              <a:latin typeface="+mn-lt"/>
              <a:ea typeface="+mn-ea"/>
              <a:cs typeface="+mn-cs"/>
            </a:endParaRPr>
          </a:p>
          <a:p>
            <a:endParaRPr lang="uk-UA" sz="1200" kern="1200" dirty="0" smtClean="0">
              <a:solidFill>
                <a:schemeClr val="tx1"/>
              </a:solidFill>
              <a:effectLst/>
              <a:latin typeface="+mn-lt"/>
              <a:ea typeface="+mn-ea"/>
              <a:cs typeface="+mn-cs"/>
            </a:endParaRPr>
          </a:p>
          <a:p>
            <a:r>
              <a:rPr lang="uk-UA" sz="1200" kern="1200" dirty="0" smtClean="0">
                <a:solidFill>
                  <a:schemeClr val="tx1"/>
                </a:solidFill>
                <a:effectLst/>
                <a:latin typeface="+mn-lt"/>
                <a:ea typeface="+mn-ea"/>
                <a:cs typeface="+mn-cs"/>
              </a:rPr>
              <a:t>Інші це</a:t>
            </a:r>
            <a:r>
              <a:rPr lang="uk-UA" sz="1200" kern="1200" baseline="0" dirty="0" smtClean="0">
                <a:solidFill>
                  <a:schemeClr val="tx1"/>
                </a:solidFill>
                <a:effectLst/>
                <a:latin typeface="+mn-lt"/>
                <a:ea typeface="+mn-ea"/>
                <a:cs typeface="+mn-cs"/>
              </a:rPr>
              <a:t> </a:t>
            </a:r>
            <a:r>
              <a:rPr lang="uk-UA" sz="1200" kern="1200" baseline="0" dirty="0" err="1" smtClean="0">
                <a:solidFill>
                  <a:schemeClr val="tx1"/>
                </a:solidFill>
                <a:effectLst/>
                <a:latin typeface="+mn-lt"/>
                <a:ea typeface="+mn-ea"/>
                <a:cs typeface="+mn-cs"/>
              </a:rPr>
              <a:t>пов</a:t>
            </a:r>
            <a:r>
              <a:rPr lang="uk-UA" sz="1200" kern="1200" baseline="0" dirty="0" smtClean="0">
                <a:solidFill>
                  <a:schemeClr val="tx1"/>
                </a:solidFill>
                <a:effectLst/>
                <a:latin typeface="+mn-lt"/>
                <a:ea typeface="+mn-ea"/>
                <a:cs typeface="+mn-cs"/>
              </a:rPr>
              <a:t> </a:t>
            </a:r>
            <a:r>
              <a:rPr lang="uk-UA" sz="1200" kern="1200" baseline="0" dirty="0" err="1" smtClean="0">
                <a:solidFill>
                  <a:schemeClr val="tx1"/>
                </a:solidFill>
                <a:effectLst/>
                <a:latin typeface="+mn-lt"/>
                <a:ea typeface="+mn-ea"/>
                <a:cs typeface="+mn-cs"/>
              </a:rPr>
              <a:t>язані</a:t>
            </a:r>
            <a:r>
              <a:rPr lang="uk-UA" sz="1200" kern="1200" baseline="0" dirty="0" smtClean="0">
                <a:solidFill>
                  <a:schemeClr val="tx1"/>
                </a:solidFill>
                <a:effectLst/>
                <a:latin typeface="+mn-lt"/>
                <a:ea typeface="+mn-ea"/>
                <a:cs typeface="+mn-cs"/>
              </a:rPr>
              <a:t> з батьківством, але не прямим чином з наявністю дітей – типу допомоги дітям інвалідам та одиноким батькам: </a:t>
            </a:r>
          </a:p>
          <a:p>
            <a:r>
              <a:rPr lang="en-US" sz="1200" kern="1200" dirty="0" smtClean="0">
                <a:solidFill>
                  <a:schemeClr val="tx1"/>
                </a:solidFill>
                <a:effectLst/>
                <a:latin typeface="+mn-lt"/>
                <a:ea typeface="+mn-ea"/>
                <a:cs typeface="+mn-cs"/>
              </a:rPr>
              <a:t>“benefits paid independently of family allowances to support households and help  them meet  specific  costs,  such  as  costs  arising  from  the  specific needs  of  lone  parent  families  or families with handicapped children. These benefits may be paid periodically or as a lump-sum.”</a:t>
            </a:r>
            <a:endParaRPr lang="uk-UA" sz="1200" kern="1200" dirty="0" smtClean="0">
              <a:solidFill>
                <a:schemeClr val="tx1"/>
              </a:solidFill>
              <a:effectLst/>
              <a:latin typeface="+mn-lt"/>
              <a:ea typeface="+mn-ea"/>
              <a:cs typeface="+mn-cs"/>
            </a:endParaRPr>
          </a:p>
          <a:p>
            <a:endParaRPr lang="uk-UA" sz="1200" kern="1200" dirty="0" smtClean="0">
              <a:solidFill>
                <a:schemeClr val="tx1"/>
              </a:solidFill>
              <a:effectLst/>
              <a:latin typeface="+mn-lt"/>
              <a:ea typeface="+mn-ea"/>
              <a:cs typeface="+mn-cs"/>
            </a:endParaRPr>
          </a:p>
          <a:p>
            <a:endParaRPr lang="uk-UA" sz="1200" kern="1200" dirty="0" smtClean="0">
              <a:solidFill>
                <a:schemeClr val="tx1"/>
              </a:solidFill>
              <a:effectLst/>
              <a:latin typeface="+mn-lt"/>
              <a:ea typeface="+mn-ea"/>
              <a:cs typeface="+mn-cs"/>
            </a:endParaRPr>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5</a:t>
            </a:fld>
            <a:endParaRPr lang="uk-UA"/>
          </a:p>
        </p:txBody>
      </p:sp>
    </p:spTree>
    <p:extLst>
      <p:ext uri="{BB962C8B-B14F-4D97-AF65-F5344CB8AC3E}">
        <p14:creationId xmlns:p14="http://schemas.microsoft.com/office/powerpoint/2010/main" val="380038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Загалом же,  матеріальна підтримка це важлива, але не очевидно домінуюча сфера сприяння батьківству. Інші сфери сприяння останніми десятиліттями набувають все більш вагомих значень. Спостерігається зниження внеску матеріальних допомог в загальній структурі підтримки сімей з дітьми, а найбільш </a:t>
            </a:r>
            <a:r>
              <a:rPr lang="uk-UA" sz="1200" kern="1200" dirty="0" err="1" smtClean="0">
                <a:solidFill>
                  <a:schemeClr val="tx1"/>
                </a:solidFill>
                <a:effectLst/>
                <a:latin typeface="Times New Roman" pitchFamily="18" charset="0"/>
                <a:ea typeface="+mn-ea"/>
                <a:cs typeface="+mn-cs"/>
              </a:rPr>
              <a:t>динамічно</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розвивавалсь</a:t>
            </a:r>
            <a:r>
              <a:rPr lang="uk-UA" sz="1200" kern="1200" dirty="0" smtClean="0">
                <a:solidFill>
                  <a:schemeClr val="tx1"/>
                </a:solidFill>
                <a:effectLst/>
                <a:latin typeface="Times New Roman" pitchFamily="18" charset="0"/>
                <a:ea typeface="+mn-ea"/>
                <a:cs typeface="+mn-cs"/>
              </a:rPr>
              <a:t> сфера поєднання народження дитини та зайнятості, зокрема дошкільних закладів, в чому теж простежується конвергенція. Удосконалення системи пов’язаних з народженням та вихованням дитини відпусток (в тому числі й для батька) та розвиток сфери дошкільних закладів є ключовим моментом в політиці сприяння сім’ям з дітьми в країнах Європи. Частка витрат на дошкільні заклади перевищує в ряді країн Європи 1% ВВП</a:t>
            </a:r>
            <a:r>
              <a:rPr lang="ru-RU" sz="1200" kern="1200" dirty="0" smtClean="0">
                <a:solidFill>
                  <a:schemeClr val="tx1"/>
                </a:solidFill>
                <a:effectLst/>
                <a:latin typeface="Times New Roman" pitchFamily="18" charset="0"/>
                <a:ea typeface="+mn-ea"/>
                <a:cs typeface="+mn-cs"/>
              </a:rPr>
              <a:t> (</a:t>
            </a:r>
            <a:r>
              <a:rPr lang="uk-UA" sz="1200" kern="1200" dirty="0" smtClean="0">
                <a:solidFill>
                  <a:schemeClr val="tx1"/>
                </a:solidFill>
                <a:effectLst/>
                <a:latin typeface="Times New Roman" pitchFamily="18" charset="0"/>
                <a:ea typeface="+mn-ea"/>
                <a:cs typeface="+mn-cs"/>
              </a:rPr>
              <a:t>у скандинавських – 2%</a:t>
            </a:r>
            <a:r>
              <a:rPr lang="ru-RU" sz="1200" kern="1200" dirty="0" smtClean="0">
                <a:solidFill>
                  <a:schemeClr val="tx1"/>
                </a:solidFill>
                <a:effectLst/>
                <a:latin typeface="Times New Roman" pitchFamily="18" charset="0"/>
                <a:ea typeface="+mn-ea"/>
                <a:cs typeface="+mn-cs"/>
              </a:rPr>
              <a:t>)</a:t>
            </a:r>
            <a:r>
              <a:rPr lang="uk-UA" sz="1200" kern="1200" dirty="0" smtClean="0">
                <a:solidFill>
                  <a:schemeClr val="tx1"/>
                </a:solidFill>
                <a:effectLst/>
                <a:latin typeface="Times New Roman" pitchFamily="18" charset="0"/>
                <a:ea typeface="+mn-ea"/>
                <a:cs typeface="+mn-cs"/>
              </a:rPr>
              <a:t> й постійно зростає впродовж останніх десятиліть. Також зростає охоплення дошкільними закладами дітей усіх вікових груп дошкільного віку, в тому числі й недержаними закладами (до 60% в Нідерландах, Португалії, Румунії та деяких інших). </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Наступна група інструментів сімейної політики включає в себе засоби впливу на окремо взяту сім’ю з метою забезпечити можливість народження дитини і подальшого догляду за нею без потреби значного обмеження трудової діяльності. До них, в першу чергу, відносять пов’язані з доглядом за дитиною відпустки та розвиток сфери послуг по догляду за дитиною, а також інші сприятливі для виховання дитини умови праці, такі як гнучкий робочий графік, недискримінаційне трудове законодавство, практична гендерна рівність в сфері зайнятості, можливості тимчасової зайнятості та інші варіації робочого часу, гарантованість робочого місця. </a:t>
            </a:r>
          </a:p>
          <a:p>
            <a:endParaRPr lang="uk-UA" sz="1200" kern="1200" dirty="0">
              <a:solidFill>
                <a:schemeClr val="tx1"/>
              </a:solidFill>
              <a:effectLst/>
              <a:latin typeface="+mn-lt"/>
              <a:ea typeface="+mn-ea"/>
              <a:cs typeface="+mn-cs"/>
            </a:endParaRPr>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6</a:t>
            </a:fld>
            <a:endParaRPr lang="uk-UA"/>
          </a:p>
        </p:txBody>
      </p:sp>
    </p:spTree>
    <p:extLst>
      <p:ext uri="{BB962C8B-B14F-4D97-AF65-F5344CB8AC3E}">
        <p14:creationId xmlns:p14="http://schemas.microsoft.com/office/powerpoint/2010/main" val="102556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Якщо поглянути на підтримку сімей з дітьми під час останньої економічної кризи в країнах Європи, то побачимо, що незважаючи на скорочення макроекономічних показників, в більшості країн зросла частка витрат на соціальний захист сім’ї та дітей, запроваджувались нові інструменти підтримки чи розширювались кола отримувачів вже існуючих пільг. В той же час уряд України в кризових умовах йде на скорочення соціальних виплат, зокрема – сім’ям з дітьми.</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В 2008-2009 роках більшість країн Євросоюзу повідомляли про збільшення витрат на підтримку сімей з дітьми, запровадження нових інструментів підтримки чи розширення кола отримувачів вже існуючих пільг. Окремі країни приймали комплексні пакети сприяння сім’ям з  дітьми (Польща, Італія). Розповсюдженими серед країн Європи стали незначні одноразові виплати сім’ям з дітьми в кризовий період  – як універсальні, так і прив’язані до певних життєвих ситуацій (наприклад, початок навчального року). Підтримка сімей з дітьми повсюдно здійснювалась з підтримкою низько дохідних верств населення. Для підтримки сімей з дітьми поруч із прямими </a:t>
            </a:r>
            <a:r>
              <a:rPr lang="uk-UA" sz="1200" kern="1200" dirty="0" err="1" smtClean="0">
                <a:solidFill>
                  <a:schemeClr val="tx1"/>
                </a:solidFill>
                <a:effectLst/>
                <a:latin typeface="Times New Roman" pitchFamily="18" charset="0"/>
                <a:ea typeface="+mn-ea"/>
                <a:cs typeface="+mn-cs"/>
              </a:rPr>
              <a:t>платежами</a:t>
            </a:r>
            <a:r>
              <a:rPr lang="uk-UA" sz="1200" kern="1200" dirty="0" smtClean="0">
                <a:solidFill>
                  <a:schemeClr val="tx1"/>
                </a:solidFill>
                <a:effectLst/>
                <a:latin typeface="Times New Roman" pitchFamily="18" charset="0"/>
                <a:ea typeface="+mn-ea"/>
                <a:cs typeface="+mn-cs"/>
              </a:rPr>
              <a:t> також використовувались податкові пільги. Зокрема, зниженням податку на доходи для сімей з низьким рівнем доходу у Франції, скористались 4 млн. отримувачів. Широко реалізовувалось надання знижок на певні види продукції, надання безоплатно необхідних речей, здійснення виплат з цілеспрямованим призначення, надання різноманітних бонусів та ваучерів на ті чи інші послуги. Зміни у політиці, як правило, були тимчасові, орієнтовані на даний, кризовий період часу й після стабілізації економічної ситуації частково згорнулись. Слід також відзначити оперативність прийняття рішень в періоди кризи з боку урядів країн. </a:t>
            </a:r>
          </a:p>
          <a:p>
            <a:pPr marL="0" marR="0" indent="0" algn="l" defTabSz="914400" rtl="0" eaLnBrk="1" fontAlgn="auto" latinLnBrk="0" hangingPunct="1">
              <a:lnSpc>
                <a:spcPct val="100000"/>
              </a:lnSpc>
              <a:spcBef>
                <a:spcPts val="0"/>
              </a:spcBef>
              <a:spcAft>
                <a:spcPts val="0"/>
              </a:spcAft>
              <a:buClrTx/>
              <a:buSzTx/>
              <a:buFontTx/>
              <a:buNone/>
              <a:tabLst/>
              <a:defRPr/>
            </a:pPr>
            <a:endParaRPr lang="uk-UA" dirty="0" smtClean="0"/>
          </a:p>
          <a:p>
            <a:endParaRPr lang="uk-UA" dirty="0"/>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7</a:t>
            </a:fld>
            <a:endParaRPr lang="uk-UA"/>
          </a:p>
        </p:txBody>
      </p:sp>
    </p:spTree>
    <p:extLst>
      <p:ext uri="{BB962C8B-B14F-4D97-AF65-F5344CB8AC3E}">
        <p14:creationId xmlns:p14="http://schemas.microsoft.com/office/powerpoint/2010/main" val="3263300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sz="1200" kern="1200" dirty="0" smtClean="0">
                <a:solidFill>
                  <a:schemeClr val="tx1"/>
                </a:solidFill>
                <a:effectLst/>
                <a:latin typeface="Times New Roman" pitchFamily="18" charset="0"/>
                <a:ea typeface="+mn-ea"/>
                <a:cs typeface="+mn-cs"/>
              </a:rPr>
              <a:t>Серед прикладів трансформації політики сприяння сім’ям з дітьми в постсоціалістичних країнах слід відзначити Естонію, політика якої зараз може вважатись найбільш комплексною у Східній </a:t>
            </a:r>
            <a:r>
              <a:rPr lang="uk-UA" sz="1200" kern="1200" dirty="0" err="1" smtClean="0">
                <a:solidFill>
                  <a:schemeClr val="tx1"/>
                </a:solidFill>
                <a:effectLst/>
                <a:latin typeface="Times New Roman" pitchFamily="18" charset="0"/>
                <a:ea typeface="+mn-ea"/>
                <a:cs typeface="+mn-cs"/>
              </a:rPr>
              <a:t>Европі</a:t>
            </a:r>
            <a:r>
              <a:rPr lang="uk-UA" sz="1200" kern="1200" dirty="0" smtClean="0">
                <a:solidFill>
                  <a:schemeClr val="tx1"/>
                </a:solidFill>
                <a:effectLst/>
                <a:latin typeface="Times New Roman" pitchFamily="18" charset="0"/>
                <a:ea typeface="+mn-ea"/>
                <a:cs typeface="+mn-cs"/>
              </a:rPr>
              <a:t>. Було прийнято концепцію сімейної політики «</a:t>
            </a:r>
            <a:r>
              <a:rPr lang="uk-UA" sz="1200" kern="1200" dirty="0" err="1" smtClean="0">
                <a:solidFill>
                  <a:schemeClr val="tx1"/>
                </a:solidFill>
                <a:effectLst/>
                <a:latin typeface="Times New Roman" pitchFamily="18" charset="0"/>
                <a:ea typeface="+mn-ea"/>
                <a:cs typeface="+mn-cs"/>
              </a:rPr>
              <a:t>Smart</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Parents</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Great</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Children</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Strong</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Society</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Strategy</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of</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Children</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and</a:t>
            </a:r>
            <a:r>
              <a:rPr lang="uk-UA" sz="1200" kern="1200" dirty="0" smtClean="0">
                <a:solidFill>
                  <a:schemeClr val="tx1"/>
                </a:solidFill>
                <a:effectLst/>
                <a:latin typeface="Times New Roman" pitchFamily="18" charset="0"/>
                <a:ea typeface="+mn-ea"/>
                <a:cs typeface="+mn-cs"/>
              </a:rPr>
              <a:t> </a:t>
            </a:r>
            <a:r>
              <a:rPr lang="uk-UA" sz="1200" kern="1200" dirty="0" err="1" smtClean="0">
                <a:solidFill>
                  <a:schemeClr val="tx1"/>
                </a:solidFill>
                <a:effectLst/>
                <a:latin typeface="Times New Roman" pitchFamily="18" charset="0"/>
                <a:ea typeface="+mn-ea"/>
                <a:cs typeface="+mn-cs"/>
              </a:rPr>
              <a:t>Families</a:t>
            </a:r>
            <a:r>
              <a:rPr lang="uk-UA" sz="1200" kern="1200" dirty="0" smtClean="0">
                <a:solidFill>
                  <a:schemeClr val="tx1"/>
                </a:solidFill>
                <a:effectLst/>
                <a:latin typeface="Times New Roman" pitchFamily="18" charset="0"/>
                <a:ea typeface="+mn-ea"/>
                <a:cs typeface="+mn-cs"/>
              </a:rPr>
              <a:t> 2012-2020». Це комплексний документ своєю метою визначає вирішення демографічних проблем країни (старіння населення, низька народжуваність) шляхом створення в країні справді дружнього для сім’ї й сприятливого для народження дітей середовища країни – на противагу політиці, яка бореться переважно з окремими проявами проблеми. </a:t>
            </a:r>
          </a:p>
          <a:p>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Тому Головною метою Стратегії зазначається підвищення якості життя та добробуту сімей з дітьми.</a:t>
            </a:r>
          </a:p>
          <a:p>
            <a:pPr lvl="0"/>
            <a:endParaRPr lang="uk-UA" sz="1200" kern="1200" dirty="0" smtClean="0">
              <a:solidFill>
                <a:schemeClr val="tx1"/>
              </a:solidFill>
              <a:effectLst/>
              <a:latin typeface="Times New Roman" pitchFamily="18" charset="0"/>
              <a:ea typeface="+mn-ea"/>
              <a:cs typeface="+mn-cs"/>
            </a:endParaRPr>
          </a:p>
          <a:p>
            <a:pPr lvl="0"/>
            <a:r>
              <a:rPr lang="uk-UA" sz="1200" kern="1200" dirty="0" smtClean="0">
                <a:solidFill>
                  <a:schemeClr val="tx1"/>
                </a:solidFill>
                <a:effectLst/>
                <a:latin typeface="Times New Roman" pitchFamily="18" charset="0"/>
                <a:ea typeface="+mn-ea"/>
                <a:cs typeface="+mn-cs"/>
              </a:rPr>
              <a:t>Стратегія </a:t>
            </a:r>
            <a:r>
              <a:rPr lang="uk-UA" sz="1200" kern="1200" dirty="0" err="1" smtClean="0">
                <a:solidFill>
                  <a:schemeClr val="tx1"/>
                </a:solidFill>
                <a:effectLst/>
                <a:latin typeface="Times New Roman" pitchFamily="18" charset="0"/>
                <a:ea typeface="+mn-ea"/>
                <a:cs typeface="+mn-cs"/>
              </a:rPr>
              <a:t>грунтується</a:t>
            </a:r>
            <a:r>
              <a:rPr lang="uk-UA" sz="1200" kern="1200" dirty="0" smtClean="0">
                <a:solidFill>
                  <a:schemeClr val="tx1"/>
                </a:solidFill>
                <a:effectLst/>
                <a:latin typeface="Times New Roman" pitchFamily="18" charset="0"/>
                <a:ea typeface="+mn-ea"/>
                <a:cs typeface="+mn-cs"/>
              </a:rPr>
              <a:t> на поінформованості та знаннях й забезпечує стабільність суспільства.</a:t>
            </a:r>
          </a:p>
          <a:p>
            <a:pPr lvl="0"/>
            <a:endParaRPr lang="uk-UA" sz="1200" kern="1200" dirty="0" smtClean="0">
              <a:solidFill>
                <a:schemeClr val="tx1"/>
              </a:solidFill>
              <a:effectLst/>
              <a:latin typeface="Times New Roman" pitchFamily="18" charset="0"/>
              <a:ea typeface="+mn-ea"/>
              <a:cs typeface="+mn-cs"/>
            </a:endParaRPr>
          </a:p>
          <a:p>
            <a:pPr lvl="0"/>
            <a:r>
              <a:rPr lang="uk-UA" sz="1200" kern="1200" dirty="0" smtClean="0">
                <a:solidFill>
                  <a:schemeClr val="tx1"/>
                </a:solidFill>
                <a:effectLst/>
                <a:latin typeface="Times New Roman" pitchFamily="18" charset="0"/>
                <a:ea typeface="+mn-ea"/>
                <a:cs typeface="+mn-cs"/>
              </a:rPr>
              <a:t>Надається уся необхідна допомога, пов’язана з утриманням та вихованням дітей.</a:t>
            </a:r>
          </a:p>
          <a:p>
            <a:pPr lvl="0"/>
            <a:endParaRPr lang="uk-UA" sz="1200" kern="1200" dirty="0" smtClean="0">
              <a:solidFill>
                <a:schemeClr val="tx1"/>
              </a:solidFill>
              <a:effectLst/>
              <a:latin typeface="Times New Roman" pitchFamily="18" charset="0"/>
              <a:ea typeface="+mn-ea"/>
              <a:cs typeface="+mn-cs"/>
            </a:endParaRPr>
          </a:p>
          <a:p>
            <a:pPr lvl="0"/>
            <a:r>
              <a:rPr lang="uk-UA" sz="1200" kern="1200" dirty="0" smtClean="0">
                <a:solidFill>
                  <a:schemeClr val="tx1"/>
                </a:solidFill>
                <a:effectLst/>
                <a:latin typeface="Times New Roman" pitchFamily="18" charset="0"/>
                <a:ea typeface="+mn-ea"/>
                <a:cs typeface="+mn-cs"/>
              </a:rPr>
              <a:t>Система допомог та послуг надає адекватну підтримку відповідно до економічного становища сім’ї.</a:t>
            </a:r>
          </a:p>
          <a:p>
            <a:pPr lvl="0"/>
            <a:endParaRPr lang="uk-UA" sz="1200" kern="1200" dirty="0" smtClean="0">
              <a:solidFill>
                <a:schemeClr val="tx1"/>
              </a:solidFill>
              <a:effectLst/>
              <a:latin typeface="Times New Roman" pitchFamily="18" charset="0"/>
              <a:ea typeface="+mn-ea"/>
              <a:cs typeface="+mn-cs"/>
            </a:endParaRPr>
          </a:p>
          <a:p>
            <a:pPr lvl="0"/>
            <a:r>
              <a:rPr lang="uk-UA" sz="1200" kern="1200" dirty="0" smtClean="0">
                <a:solidFill>
                  <a:schemeClr val="tx1"/>
                </a:solidFill>
                <a:effectLst/>
                <a:latin typeface="Times New Roman" pitchFamily="18" charset="0"/>
                <a:ea typeface="+mn-ea"/>
                <a:cs typeface="+mn-cs"/>
              </a:rPr>
              <a:t>Гарантуються права дітей та їхня безпека.</a:t>
            </a:r>
          </a:p>
          <a:p>
            <a:pPr lvl="0"/>
            <a:endParaRPr lang="uk-UA" sz="1200" kern="1200" dirty="0" smtClean="0">
              <a:solidFill>
                <a:schemeClr val="tx1"/>
              </a:solidFill>
              <a:effectLst/>
              <a:latin typeface="Times New Roman" pitchFamily="18" charset="0"/>
              <a:ea typeface="+mn-ea"/>
              <a:cs typeface="+mn-cs"/>
            </a:endParaRPr>
          </a:p>
          <a:p>
            <a:pPr lvl="0"/>
            <a:r>
              <a:rPr lang="uk-UA" sz="1200" kern="1200" dirty="0" smtClean="0">
                <a:solidFill>
                  <a:schemeClr val="tx1"/>
                </a:solidFill>
                <a:effectLst/>
                <a:latin typeface="Times New Roman" pitchFamily="18" charset="0"/>
                <a:ea typeface="+mn-ea"/>
                <a:cs typeface="+mn-cs"/>
              </a:rPr>
              <a:t>Чоловікам й жінкам надаються рівні можливості в поєднанні виховання дітей та зайнятості</a:t>
            </a:r>
          </a:p>
          <a:p>
            <a:pPr lvl="0"/>
            <a:endParaRPr lang="uk-UA" sz="1200" kern="1200" dirty="0" smtClean="0">
              <a:solidFill>
                <a:schemeClr val="tx1"/>
              </a:solidFill>
              <a:effectLst/>
              <a:latin typeface="Times New Roman" pitchFamily="18" charset="0"/>
              <a:ea typeface="+mn-ea"/>
              <a:cs typeface="+mn-cs"/>
            </a:endParaRPr>
          </a:p>
          <a:p>
            <a:r>
              <a:rPr lang="uk-UA" sz="1200" kern="1200" dirty="0" smtClean="0">
                <a:solidFill>
                  <a:schemeClr val="tx1"/>
                </a:solidFill>
                <a:effectLst/>
                <a:latin typeface="Times New Roman" pitchFamily="18" charset="0"/>
                <a:ea typeface="+mn-ea"/>
                <a:cs typeface="+mn-cs"/>
              </a:rPr>
              <a:t>Система сімейної політики широка й представлена матеріальними допомогами – грантом при народженні, тривалими щомісячними </a:t>
            </a:r>
            <a:r>
              <a:rPr lang="uk-UA" sz="1200" kern="1200" dirty="0" err="1" smtClean="0">
                <a:solidFill>
                  <a:schemeClr val="tx1"/>
                </a:solidFill>
                <a:effectLst/>
                <a:latin typeface="Times New Roman" pitchFamily="18" charset="0"/>
                <a:ea typeface="+mn-ea"/>
                <a:cs typeface="+mn-cs"/>
              </a:rPr>
              <a:t>платежами</a:t>
            </a:r>
            <a:r>
              <a:rPr lang="uk-UA" sz="1200" kern="1200" dirty="0" smtClean="0">
                <a:solidFill>
                  <a:schemeClr val="tx1"/>
                </a:solidFill>
                <a:effectLst/>
                <a:latin typeface="Times New Roman" pitchFamily="18" charset="0"/>
                <a:ea typeface="+mn-ea"/>
                <a:cs typeface="+mn-cs"/>
              </a:rPr>
              <a:t>, допомогою при використанні дошкільних закладів, податковими пільгами, відпустками для батьків, </a:t>
            </a:r>
            <a:r>
              <a:rPr lang="uk-UA" sz="1200" kern="1200" dirty="0" err="1" smtClean="0">
                <a:solidFill>
                  <a:schemeClr val="tx1"/>
                </a:solidFill>
                <a:effectLst/>
                <a:latin typeface="Times New Roman" pitchFamily="18" charset="0"/>
                <a:ea typeface="+mn-ea"/>
                <a:cs typeface="+mn-cs"/>
              </a:rPr>
              <a:t>ппослугами</a:t>
            </a:r>
            <a:r>
              <a:rPr lang="uk-UA" sz="1200" kern="1200" dirty="0" smtClean="0">
                <a:solidFill>
                  <a:schemeClr val="tx1"/>
                </a:solidFill>
                <a:effectLst/>
                <a:latin typeface="Times New Roman" pitchFamily="18" charset="0"/>
                <a:ea typeface="+mn-ea"/>
                <a:cs typeface="+mn-cs"/>
              </a:rPr>
              <a:t> по догляду за дитиною,  широким спектром пільг для батьків. Останніми роками відбувається перехід від універсальності до адресності системи допомоги. Найбільш ефективними інструментами сімейної політики визначають систему дошкільних закладів та відпустки для батьків. В останні десятиліття збільшувалось охоплення дітей й у 2012 році державні дошкільні заклади відвідували 20% з 1-річних дітей, 70% з 2-річних, 90% з 3-4-річних і більше 90% з 5-6-річних. Діти, як правило, відвідують дитячі заклади на постійній основі, тобто 35-40 годин на тиждень. Також постійно розширюється частка оплачуваної відпустки.</a:t>
            </a:r>
            <a:endParaRPr lang="uk-UA" sz="1200" kern="1200" dirty="0">
              <a:solidFill>
                <a:schemeClr val="tx1"/>
              </a:solidFill>
              <a:effectLst/>
              <a:latin typeface="Times New Roman" pitchFamily="18" charset="0"/>
              <a:ea typeface="+mn-ea"/>
              <a:cs typeface="+mn-cs"/>
            </a:endParaRPr>
          </a:p>
        </p:txBody>
      </p:sp>
      <p:sp>
        <p:nvSpPr>
          <p:cNvPr id="4" name="Місце для номера слайда 3"/>
          <p:cNvSpPr>
            <a:spLocks noGrp="1"/>
          </p:cNvSpPr>
          <p:nvPr>
            <p:ph type="sldNum" sz="quarter" idx="10"/>
          </p:nvPr>
        </p:nvSpPr>
        <p:spPr/>
        <p:txBody>
          <a:bodyPr/>
          <a:lstStyle/>
          <a:p>
            <a:pPr>
              <a:defRPr/>
            </a:pPr>
            <a:fld id="{6FD9DF11-9342-4720-93C1-4B29BFBED0D3}" type="slidenum">
              <a:rPr lang="ru-RU" smtClean="0"/>
              <a:pPr>
                <a:defRPr/>
              </a:pPr>
              <a:t>8</a:t>
            </a:fld>
            <a:endParaRPr lang="ru-RU"/>
          </a:p>
        </p:txBody>
      </p:sp>
    </p:spTree>
    <p:extLst>
      <p:ext uri="{BB962C8B-B14F-4D97-AF65-F5344CB8AC3E}">
        <p14:creationId xmlns:p14="http://schemas.microsoft.com/office/powerpoint/2010/main" val="2805361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884EE8A0-819E-478F-B8BB-AE3AF56B3E53}" type="slidenum">
              <a:rPr lang="uk-UA" smtClean="0"/>
              <a:t>9</a:t>
            </a:fld>
            <a:endParaRPr lang="uk-UA"/>
          </a:p>
        </p:txBody>
      </p:sp>
    </p:spTree>
    <p:extLst>
      <p:ext uri="{BB962C8B-B14F-4D97-AF65-F5344CB8AC3E}">
        <p14:creationId xmlns:p14="http://schemas.microsoft.com/office/powerpoint/2010/main" val="183423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277F6FE6-93F1-4D49-8B98-83EE59E1E79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1DB157EA-4849-4399-A811-7ADC6855A4A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C57B7935-1381-4AE9-A7C8-149E664815D9}"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685800" y="1981200"/>
            <a:ext cx="7772400" cy="4114800"/>
          </a:xfrm>
        </p:spPr>
        <p:txBody>
          <a:bodyPr/>
          <a:lstStyle/>
          <a:p>
            <a:pPr lvl="0"/>
            <a:endParaRPr lang="ru-RU" noProof="0"/>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FB5C2753-69B9-4CDA-ACC5-F2EA13912191}"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en-US"/>
              <a:t>Образец заголовка</a:t>
            </a:r>
            <a:endParaRPr lang="uk-UA"/>
          </a:p>
        </p:txBody>
      </p:sp>
      <p:sp>
        <p:nvSpPr>
          <p:cNvPr id="3" name="Содержимое 2"/>
          <p:cNvSpPr>
            <a:spLocks noGrp="1"/>
          </p:cNvSpPr>
          <p:nvPr>
            <p:ph sz="half" idx="1"/>
          </p:nvPr>
        </p:nvSpPr>
        <p:spPr>
          <a:xfrm>
            <a:off x="685800" y="1981200"/>
            <a:ext cx="3810000" cy="4114800"/>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uk-UA"/>
          </a:p>
        </p:txBody>
      </p:sp>
      <p:sp>
        <p:nvSpPr>
          <p:cNvPr id="4" name="Содержимое 3"/>
          <p:cNvSpPr>
            <a:spLocks noGrp="1"/>
          </p:cNvSpPr>
          <p:nvPr>
            <p:ph sz="quarter" idx="2"/>
          </p:nvPr>
        </p:nvSpPr>
        <p:spPr>
          <a:xfrm>
            <a:off x="4648200" y="1981200"/>
            <a:ext cx="3810000" cy="1981200"/>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uk-UA"/>
          </a:p>
        </p:txBody>
      </p:sp>
      <p:sp>
        <p:nvSpPr>
          <p:cNvPr id="5" name="Содержимое 4"/>
          <p:cNvSpPr>
            <a:spLocks noGrp="1"/>
          </p:cNvSpPr>
          <p:nvPr>
            <p:ph sz="quarter" idx="3"/>
          </p:nvPr>
        </p:nvSpPr>
        <p:spPr>
          <a:xfrm>
            <a:off x="4648200" y="4114800"/>
            <a:ext cx="3810000" cy="1981200"/>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uk-UA"/>
          </a:p>
        </p:txBody>
      </p:sp>
      <p:sp>
        <p:nvSpPr>
          <p:cNvPr id="6" name="Rectangle 14"/>
          <p:cNvSpPr>
            <a:spLocks noGrp="1" noChangeArrowheads="1"/>
          </p:cNvSpPr>
          <p:nvPr>
            <p:ph type="ftr" sz="quarter" idx="10"/>
          </p:nvPr>
        </p:nvSpPr>
        <p:spPr>
          <a:ln/>
        </p:spPr>
        <p:txBody>
          <a:bodyPr/>
          <a:lstStyle>
            <a:lvl1pPr>
              <a:defRPr/>
            </a:lvl1pPr>
          </a:lstStyle>
          <a:p>
            <a:pPr>
              <a:defRPr/>
            </a:pPr>
            <a:endParaRPr lang="ru-RU"/>
          </a:p>
        </p:txBody>
      </p:sp>
      <p:sp>
        <p:nvSpPr>
          <p:cNvPr id="7" name="Rectangle 15"/>
          <p:cNvSpPr>
            <a:spLocks noGrp="1" noChangeArrowheads="1"/>
          </p:cNvSpPr>
          <p:nvPr>
            <p:ph type="sldNum" sz="quarter" idx="11"/>
          </p:nvPr>
        </p:nvSpPr>
        <p:spPr>
          <a:ln/>
        </p:spPr>
        <p:txBody>
          <a:bodyPr/>
          <a:lstStyle>
            <a:lvl1pPr>
              <a:defRPr/>
            </a:lvl1pPr>
          </a:lstStyle>
          <a:p>
            <a:pPr>
              <a:defRPr/>
            </a:pPr>
            <a:fld id="{34F05282-A953-498F-8A47-4F599C1D5A6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en-US"/>
              <a:t>Образец заголовка</a:t>
            </a:r>
            <a:endParaRPr lang="uk-UA"/>
          </a:p>
        </p:txBody>
      </p:sp>
      <p:sp>
        <p:nvSpPr>
          <p:cNvPr id="3" name="Диаграмма 2"/>
          <p:cNvSpPr>
            <a:spLocks noGrp="1"/>
          </p:cNvSpPr>
          <p:nvPr>
            <p:ph type="chart" idx="1"/>
          </p:nvPr>
        </p:nvSpPr>
        <p:spPr>
          <a:xfrm>
            <a:off x="685800" y="1981200"/>
            <a:ext cx="7772400" cy="4114800"/>
          </a:xfrm>
        </p:spPr>
        <p:txBody>
          <a:bodyPr/>
          <a:lstStyle/>
          <a:p>
            <a:pPr lvl="0"/>
            <a:endParaRPr lang="uk-UA" noProof="0"/>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E02F1C80-657E-4538-A93F-4054108F4B70}"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685800" y="609600"/>
            <a:ext cx="7772400" cy="5486400"/>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3" name="Rectangle 14"/>
          <p:cNvSpPr>
            <a:spLocks noGrp="1" noChangeArrowheads="1"/>
          </p:cNvSpPr>
          <p:nvPr>
            <p:ph type="ftr" sz="quarter" idx="10"/>
          </p:nvPr>
        </p:nvSpPr>
        <p:spPr>
          <a:ln/>
        </p:spPr>
        <p:txBody>
          <a:bodyPr/>
          <a:lstStyle>
            <a:lvl1pPr>
              <a:defRPr/>
            </a:lvl1pPr>
          </a:lstStyle>
          <a:p>
            <a:pPr>
              <a:defRPr/>
            </a:pPr>
            <a:endParaRPr lang="ru-RU"/>
          </a:p>
        </p:txBody>
      </p:sp>
      <p:sp>
        <p:nvSpPr>
          <p:cNvPr id="4" name="Rectangle 15"/>
          <p:cNvSpPr>
            <a:spLocks noGrp="1" noChangeArrowheads="1"/>
          </p:cNvSpPr>
          <p:nvPr>
            <p:ph type="sldNum" sz="quarter" idx="11"/>
          </p:nvPr>
        </p:nvSpPr>
        <p:spPr>
          <a:ln/>
        </p:spPr>
        <p:txBody>
          <a:bodyPr/>
          <a:lstStyle>
            <a:lvl1pPr>
              <a:defRPr/>
            </a:lvl1pPr>
          </a:lstStyle>
          <a:p>
            <a:pPr>
              <a:defRPr/>
            </a:pPr>
            <a:fld id="{212DA43B-9C6E-49EA-97B4-64120901624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3074B052-0A68-4DF7-BBDB-846BED76680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4"/>
          <p:cNvSpPr>
            <a:spLocks noGrp="1" noChangeArrowheads="1"/>
          </p:cNvSpPr>
          <p:nvPr>
            <p:ph type="ftr" sz="quarter" idx="10"/>
          </p:nvPr>
        </p:nvSpPr>
        <p:spPr>
          <a:ln/>
        </p:spPr>
        <p:txBody>
          <a:bodyPr/>
          <a:lstStyle>
            <a:lvl1pPr>
              <a:defRPr/>
            </a:lvl1pPr>
          </a:lstStyle>
          <a:p>
            <a:pPr>
              <a:defRPr/>
            </a:pPr>
            <a:endParaRPr lang="ru-RU"/>
          </a:p>
        </p:txBody>
      </p:sp>
      <p:sp>
        <p:nvSpPr>
          <p:cNvPr id="5" name="Rectangle 15"/>
          <p:cNvSpPr>
            <a:spLocks noGrp="1" noChangeArrowheads="1"/>
          </p:cNvSpPr>
          <p:nvPr>
            <p:ph type="sldNum" sz="quarter" idx="11"/>
          </p:nvPr>
        </p:nvSpPr>
        <p:spPr>
          <a:ln/>
        </p:spPr>
        <p:txBody>
          <a:bodyPr/>
          <a:lstStyle>
            <a:lvl1pPr>
              <a:defRPr/>
            </a:lvl1pPr>
          </a:lstStyle>
          <a:p>
            <a:pPr>
              <a:defRPr/>
            </a:pPr>
            <a:fld id="{88FB7DE3-0E57-476B-B0BD-14BFA09806D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4"/>
          <p:cNvSpPr>
            <a:spLocks noGrp="1" noChangeArrowheads="1"/>
          </p:cNvSpPr>
          <p:nvPr>
            <p:ph type="ftr" sz="quarter" idx="10"/>
          </p:nvPr>
        </p:nvSpPr>
        <p:spPr>
          <a:ln/>
        </p:spPr>
        <p:txBody>
          <a:bodyPr/>
          <a:lstStyle>
            <a:lvl1pPr>
              <a:defRPr/>
            </a:lvl1pPr>
          </a:lstStyle>
          <a:p>
            <a:pPr>
              <a:defRPr/>
            </a:pPr>
            <a:endParaRPr lang="ru-RU"/>
          </a:p>
        </p:txBody>
      </p:sp>
      <p:sp>
        <p:nvSpPr>
          <p:cNvPr id="6" name="Rectangle 15"/>
          <p:cNvSpPr>
            <a:spLocks noGrp="1" noChangeArrowheads="1"/>
          </p:cNvSpPr>
          <p:nvPr>
            <p:ph type="sldNum" sz="quarter" idx="11"/>
          </p:nvPr>
        </p:nvSpPr>
        <p:spPr>
          <a:ln/>
        </p:spPr>
        <p:txBody>
          <a:bodyPr/>
          <a:lstStyle>
            <a:lvl1pPr>
              <a:defRPr/>
            </a:lvl1pPr>
          </a:lstStyle>
          <a:p>
            <a:pPr>
              <a:defRPr/>
            </a:pPr>
            <a:fld id="{2350B7F1-8CDA-40E2-9B08-A6FBC7E05EA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4"/>
          <p:cNvSpPr>
            <a:spLocks noGrp="1" noChangeArrowheads="1"/>
          </p:cNvSpPr>
          <p:nvPr>
            <p:ph type="ftr" sz="quarter" idx="10"/>
          </p:nvPr>
        </p:nvSpPr>
        <p:spPr>
          <a:ln/>
        </p:spPr>
        <p:txBody>
          <a:bodyPr/>
          <a:lstStyle>
            <a:lvl1pPr>
              <a:defRPr/>
            </a:lvl1pPr>
          </a:lstStyle>
          <a:p>
            <a:pPr>
              <a:defRPr/>
            </a:pPr>
            <a:endParaRPr lang="ru-RU"/>
          </a:p>
        </p:txBody>
      </p:sp>
      <p:sp>
        <p:nvSpPr>
          <p:cNvPr id="8" name="Rectangle 15"/>
          <p:cNvSpPr>
            <a:spLocks noGrp="1" noChangeArrowheads="1"/>
          </p:cNvSpPr>
          <p:nvPr>
            <p:ph type="sldNum" sz="quarter" idx="11"/>
          </p:nvPr>
        </p:nvSpPr>
        <p:spPr>
          <a:ln/>
        </p:spPr>
        <p:txBody>
          <a:bodyPr/>
          <a:lstStyle>
            <a:lvl1pPr>
              <a:defRPr/>
            </a:lvl1pPr>
          </a:lstStyle>
          <a:p>
            <a:pPr>
              <a:defRPr/>
            </a:pPr>
            <a:fld id="{B326485C-07F1-4A1C-A3EB-65F0050A495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4"/>
          <p:cNvSpPr>
            <a:spLocks noGrp="1" noChangeArrowheads="1"/>
          </p:cNvSpPr>
          <p:nvPr>
            <p:ph type="ftr" sz="quarter" idx="10"/>
          </p:nvPr>
        </p:nvSpPr>
        <p:spPr>
          <a:ln/>
        </p:spPr>
        <p:txBody>
          <a:bodyPr/>
          <a:lstStyle>
            <a:lvl1pPr>
              <a:defRPr/>
            </a:lvl1pPr>
          </a:lstStyle>
          <a:p>
            <a:pPr>
              <a:defRPr/>
            </a:pPr>
            <a:endParaRPr lang="ru-RU"/>
          </a:p>
        </p:txBody>
      </p:sp>
      <p:sp>
        <p:nvSpPr>
          <p:cNvPr id="4" name="Rectangle 15"/>
          <p:cNvSpPr>
            <a:spLocks noGrp="1" noChangeArrowheads="1"/>
          </p:cNvSpPr>
          <p:nvPr>
            <p:ph type="sldNum" sz="quarter" idx="11"/>
          </p:nvPr>
        </p:nvSpPr>
        <p:spPr>
          <a:ln/>
        </p:spPr>
        <p:txBody>
          <a:bodyPr/>
          <a:lstStyle>
            <a:lvl1pPr>
              <a:defRPr/>
            </a:lvl1pPr>
          </a:lstStyle>
          <a:p>
            <a:pPr>
              <a:defRPr/>
            </a:pPr>
            <a:fld id="{B71C3460-8A81-4CDE-81F0-0168084EBBA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ftr" sz="quarter" idx="10"/>
          </p:nvPr>
        </p:nvSpPr>
        <p:spPr>
          <a:ln/>
        </p:spPr>
        <p:txBody>
          <a:bodyPr/>
          <a:lstStyle>
            <a:lvl1pPr>
              <a:defRPr/>
            </a:lvl1pPr>
          </a:lstStyle>
          <a:p>
            <a:pPr>
              <a:defRPr/>
            </a:pPr>
            <a:endParaRPr lang="ru-RU"/>
          </a:p>
        </p:txBody>
      </p:sp>
      <p:sp>
        <p:nvSpPr>
          <p:cNvPr id="3" name="Rectangle 15"/>
          <p:cNvSpPr>
            <a:spLocks noGrp="1" noChangeArrowheads="1"/>
          </p:cNvSpPr>
          <p:nvPr>
            <p:ph type="sldNum" sz="quarter" idx="11"/>
          </p:nvPr>
        </p:nvSpPr>
        <p:spPr>
          <a:ln/>
        </p:spPr>
        <p:txBody>
          <a:bodyPr/>
          <a:lstStyle>
            <a:lvl1pPr>
              <a:defRPr/>
            </a:lvl1pPr>
          </a:lstStyle>
          <a:p>
            <a:pPr>
              <a:defRPr/>
            </a:pPr>
            <a:fld id="{18B28620-32E2-4F8C-A900-02FE69AEE70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ftr" sz="quarter" idx="10"/>
          </p:nvPr>
        </p:nvSpPr>
        <p:spPr>
          <a:ln/>
        </p:spPr>
        <p:txBody>
          <a:bodyPr/>
          <a:lstStyle>
            <a:lvl1pPr>
              <a:defRPr/>
            </a:lvl1pPr>
          </a:lstStyle>
          <a:p>
            <a:pPr>
              <a:defRPr/>
            </a:pPr>
            <a:endParaRPr lang="ru-RU"/>
          </a:p>
        </p:txBody>
      </p:sp>
      <p:sp>
        <p:nvSpPr>
          <p:cNvPr id="6" name="Rectangle 15"/>
          <p:cNvSpPr>
            <a:spLocks noGrp="1" noChangeArrowheads="1"/>
          </p:cNvSpPr>
          <p:nvPr>
            <p:ph type="sldNum" sz="quarter" idx="11"/>
          </p:nvPr>
        </p:nvSpPr>
        <p:spPr>
          <a:ln/>
        </p:spPr>
        <p:txBody>
          <a:bodyPr/>
          <a:lstStyle>
            <a:lvl1pPr>
              <a:defRPr/>
            </a:lvl1pPr>
          </a:lstStyle>
          <a:p>
            <a:pPr>
              <a:defRPr/>
            </a:pPr>
            <a:fld id="{75DE7429-D449-4A8D-9501-D8A398F1412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ftr" sz="quarter" idx="10"/>
          </p:nvPr>
        </p:nvSpPr>
        <p:spPr>
          <a:ln/>
        </p:spPr>
        <p:txBody>
          <a:bodyPr/>
          <a:lstStyle>
            <a:lvl1pPr>
              <a:defRPr/>
            </a:lvl1pPr>
          </a:lstStyle>
          <a:p>
            <a:pPr>
              <a:defRPr/>
            </a:pPr>
            <a:endParaRPr lang="ru-RU"/>
          </a:p>
        </p:txBody>
      </p:sp>
      <p:sp>
        <p:nvSpPr>
          <p:cNvPr id="6" name="Rectangle 15"/>
          <p:cNvSpPr>
            <a:spLocks noGrp="1" noChangeArrowheads="1"/>
          </p:cNvSpPr>
          <p:nvPr>
            <p:ph type="sldNum" sz="quarter" idx="11"/>
          </p:nvPr>
        </p:nvSpPr>
        <p:spPr>
          <a:ln/>
        </p:spPr>
        <p:txBody>
          <a:bodyPr/>
          <a:lstStyle>
            <a:lvl1pPr>
              <a:defRPr/>
            </a:lvl1pPr>
          </a:lstStyle>
          <a:p>
            <a:pPr>
              <a:defRPr/>
            </a:pPr>
            <a:fld id="{8AC1AD00-8E00-464C-9107-CA7A986B2BC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gi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FFCC66"/>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1143000" y="6172200"/>
            <a:ext cx="8001000" cy="387350"/>
            <a:chOff x="720" y="3888"/>
            <a:chExt cx="5040" cy="244"/>
          </a:xfrm>
        </p:grpSpPr>
        <p:sp>
          <p:nvSpPr>
            <p:cNvPr id="2" name="Rectangle 2"/>
            <p:cNvSpPr>
              <a:spLocks noChangeArrowheads="1"/>
            </p:cNvSpPr>
            <p:nvPr/>
          </p:nvSpPr>
          <p:spPr bwMode="auto">
            <a:xfrm>
              <a:off x="720" y="3888"/>
              <a:ext cx="5028" cy="244"/>
            </a:xfrm>
            <a:prstGeom prst="rect">
              <a:avLst/>
            </a:prstGeom>
            <a:solidFill>
              <a:srgbClr val="0000FF"/>
            </a:solidFill>
            <a:ln w="9525">
              <a:noFill/>
              <a:miter lim="800000"/>
              <a:headEnd/>
              <a:tailEnd/>
            </a:ln>
            <a:effectLst/>
          </p:spPr>
          <p:txBody>
            <a:bodyPr wrap="none" anchor="ctr"/>
            <a:lstStyle/>
            <a:p>
              <a:pPr algn="ctr">
                <a:defRPr/>
              </a:pPr>
              <a:endParaRPr lang="ru-RU" sz="4000">
                <a:cs typeface="+mn-cs"/>
              </a:endParaRPr>
            </a:p>
          </p:txBody>
        </p:sp>
        <p:sp>
          <p:nvSpPr>
            <p:cNvPr id="3" name="Rectangle 3"/>
            <p:cNvSpPr>
              <a:spLocks noChangeArrowheads="1"/>
            </p:cNvSpPr>
            <p:nvPr/>
          </p:nvSpPr>
          <p:spPr bwMode="auto">
            <a:xfrm>
              <a:off x="732" y="3888"/>
              <a:ext cx="5028" cy="77"/>
            </a:xfrm>
            <a:prstGeom prst="rect">
              <a:avLst/>
            </a:prstGeom>
            <a:solidFill>
              <a:srgbClr val="FFFF00"/>
            </a:solidFill>
            <a:ln w="9525">
              <a:noFill/>
              <a:miter lim="800000"/>
              <a:headEnd/>
              <a:tailEnd/>
            </a:ln>
            <a:effectLst/>
          </p:spPr>
          <p:txBody>
            <a:bodyPr wrap="none" anchor="ctr"/>
            <a:lstStyle/>
            <a:p>
              <a:pPr algn="ctr">
                <a:defRPr/>
              </a:pPr>
              <a:endParaRPr lang="ru-RU" sz="4000">
                <a:cs typeface="+mn-cs"/>
              </a:endParaRPr>
            </a:p>
          </p:txBody>
        </p:sp>
        <p:sp>
          <p:nvSpPr>
            <p:cNvPr id="4" name="Freeform 4"/>
            <p:cNvSpPr>
              <a:spLocks/>
            </p:cNvSpPr>
            <p:nvPr/>
          </p:nvSpPr>
          <p:spPr bwMode="auto">
            <a:xfrm>
              <a:off x="819" y="3918"/>
              <a:ext cx="2444" cy="63"/>
            </a:xfrm>
            <a:custGeom>
              <a:avLst/>
              <a:gdLst/>
              <a:ahLst/>
              <a:cxnLst>
                <a:cxn ang="0">
                  <a:pos x="2387" y="12"/>
                </a:cxn>
                <a:cxn ang="0">
                  <a:pos x="2279" y="38"/>
                </a:cxn>
                <a:cxn ang="0">
                  <a:pos x="2193" y="16"/>
                </a:cxn>
                <a:cxn ang="0">
                  <a:pos x="2113" y="2"/>
                </a:cxn>
                <a:cxn ang="0">
                  <a:pos x="2023" y="29"/>
                </a:cxn>
                <a:cxn ang="0">
                  <a:pos x="1928" y="33"/>
                </a:cxn>
                <a:cxn ang="0">
                  <a:pos x="1847" y="6"/>
                </a:cxn>
                <a:cxn ang="0">
                  <a:pos x="1788" y="5"/>
                </a:cxn>
                <a:cxn ang="0">
                  <a:pos x="1724" y="26"/>
                </a:cxn>
                <a:cxn ang="0">
                  <a:pos x="1654" y="40"/>
                </a:cxn>
                <a:cxn ang="0">
                  <a:pos x="1568" y="17"/>
                </a:cxn>
                <a:cxn ang="0">
                  <a:pos x="1505" y="2"/>
                </a:cxn>
                <a:cxn ang="0">
                  <a:pos x="1441" y="16"/>
                </a:cxn>
                <a:cxn ang="0">
                  <a:pos x="1339" y="40"/>
                </a:cxn>
                <a:cxn ang="0">
                  <a:pos x="1253" y="20"/>
                </a:cxn>
                <a:cxn ang="0">
                  <a:pos x="1188" y="2"/>
                </a:cxn>
                <a:cxn ang="0">
                  <a:pos x="1103" y="24"/>
                </a:cxn>
                <a:cxn ang="0">
                  <a:pos x="1003" y="40"/>
                </a:cxn>
                <a:cxn ang="0">
                  <a:pos x="920" y="12"/>
                </a:cxn>
                <a:cxn ang="0">
                  <a:pos x="858" y="5"/>
                </a:cxn>
                <a:cxn ang="0">
                  <a:pos x="765" y="32"/>
                </a:cxn>
                <a:cxn ang="0">
                  <a:pos x="669" y="36"/>
                </a:cxn>
                <a:cxn ang="0">
                  <a:pos x="587" y="8"/>
                </a:cxn>
                <a:cxn ang="0">
                  <a:pos x="544" y="5"/>
                </a:cxn>
                <a:cxn ang="0">
                  <a:pos x="450" y="33"/>
                </a:cxn>
                <a:cxn ang="0">
                  <a:pos x="353" y="37"/>
                </a:cxn>
                <a:cxn ang="0">
                  <a:pos x="271" y="10"/>
                </a:cxn>
                <a:cxn ang="0">
                  <a:pos x="190" y="16"/>
                </a:cxn>
                <a:cxn ang="0">
                  <a:pos x="90" y="42"/>
                </a:cxn>
                <a:cxn ang="0">
                  <a:pos x="0" y="24"/>
                </a:cxn>
                <a:cxn ang="0">
                  <a:pos x="48" y="59"/>
                </a:cxn>
                <a:cxn ang="0">
                  <a:pos x="147" y="50"/>
                </a:cxn>
                <a:cxn ang="0">
                  <a:pos x="235" y="25"/>
                </a:cxn>
                <a:cxn ang="0">
                  <a:pos x="316" y="42"/>
                </a:cxn>
                <a:cxn ang="0">
                  <a:pos x="405" y="60"/>
                </a:cxn>
                <a:cxn ang="0">
                  <a:pos x="504" y="34"/>
                </a:cxn>
                <a:cxn ang="0">
                  <a:pos x="559" y="24"/>
                </a:cxn>
                <a:cxn ang="0">
                  <a:pos x="633" y="44"/>
                </a:cxn>
                <a:cxn ang="0">
                  <a:pos x="721" y="60"/>
                </a:cxn>
                <a:cxn ang="0">
                  <a:pos x="821" y="35"/>
                </a:cxn>
                <a:cxn ang="0">
                  <a:pos x="901" y="26"/>
                </a:cxn>
                <a:cxn ang="0">
                  <a:pos x="983" y="54"/>
                </a:cxn>
                <a:cxn ang="0">
                  <a:pos x="1080" y="51"/>
                </a:cxn>
                <a:cxn ang="0">
                  <a:pos x="1172" y="24"/>
                </a:cxn>
                <a:cxn ang="0">
                  <a:pos x="1253" y="37"/>
                </a:cxn>
                <a:cxn ang="0">
                  <a:pos x="1339" y="59"/>
                </a:cxn>
                <a:cxn ang="0">
                  <a:pos x="1439" y="35"/>
                </a:cxn>
                <a:cxn ang="0">
                  <a:pos x="1504" y="21"/>
                </a:cxn>
                <a:cxn ang="0">
                  <a:pos x="1569" y="38"/>
                </a:cxn>
                <a:cxn ang="0">
                  <a:pos x="1655" y="59"/>
                </a:cxn>
                <a:cxn ang="0">
                  <a:pos x="1725" y="46"/>
                </a:cxn>
                <a:cxn ang="0">
                  <a:pos x="1788" y="25"/>
                </a:cxn>
                <a:cxn ang="0">
                  <a:pos x="1847" y="24"/>
                </a:cxn>
                <a:cxn ang="0">
                  <a:pos x="1929" y="52"/>
                </a:cxn>
                <a:cxn ang="0">
                  <a:pos x="2023" y="49"/>
                </a:cxn>
                <a:cxn ang="0">
                  <a:pos x="2113" y="22"/>
                </a:cxn>
                <a:cxn ang="0">
                  <a:pos x="2193" y="35"/>
                </a:cxn>
                <a:cxn ang="0">
                  <a:pos x="2279" y="57"/>
                </a:cxn>
                <a:cxn ang="0">
                  <a:pos x="2387" y="33"/>
                </a:cxn>
              </a:cxnLst>
              <a:rect l="0" t="0" r="r" b="b"/>
              <a:pathLst>
                <a:path w="2444" h="63">
                  <a:moveTo>
                    <a:pt x="2443" y="0"/>
                  </a:moveTo>
                  <a:lnTo>
                    <a:pt x="2443" y="0"/>
                  </a:lnTo>
                  <a:lnTo>
                    <a:pt x="2437" y="0"/>
                  </a:lnTo>
                  <a:lnTo>
                    <a:pt x="2429" y="1"/>
                  </a:lnTo>
                  <a:lnTo>
                    <a:pt x="2422" y="2"/>
                  </a:lnTo>
                  <a:lnTo>
                    <a:pt x="2413" y="4"/>
                  </a:lnTo>
                  <a:lnTo>
                    <a:pt x="2405" y="7"/>
                  </a:lnTo>
                  <a:lnTo>
                    <a:pt x="2396" y="10"/>
                  </a:lnTo>
                  <a:lnTo>
                    <a:pt x="2387" y="12"/>
                  </a:lnTo>
                  <a:lnTo>
                    <a:pt x="2377" y="15"/>
                  </a:lnTo>
                  <a:lnTo>
                    <a:pt x="2366" y="20"/>
                  </a:lnTo>
                  <a:lnTo>
                    <a:pt x="2353" y="24"/>
                  </a:lnTo>
                  <a:lnTo>
                    <a:pt x="2341" y="27"/>
                  </a:lnTo>
                  <a:lnTo>
                    <a:pt x="2328" y="31"/>
                  </a:lnTo>
                  <a:lnTo>
                    <a:pt x="2316" y="34"/>
                  </a:lnTo>
                  <a:lnTo>
                    <a:pt x="2303" y="36"/>
                  </a:lnTo>
                  <a:lnTo>
                    <a:pt x="2291" y="37"/>
                  </a:lnTo>
                  <a:lnTo>
                    <a:pt x="2279" y="38"/>
                  </a:lnTo>
                  <a:lnTo>
                    <a:pt x="2268" y="37"/>
                  </a:lnTo>
                  <a:lnTo>
                    <a:pt x="2258" y="37"/>
                  </a:lnTo>
                  <a:lnTo>
                    <a:pt x="2247" y="34"/>
                  </a:lnTo>
                  <a:lnTo>
                    <a:pt x="2238" y="32"/>
                  </a:lnTo>
                  <a:lnTo>
                    <a:pt x="2229" y="29"/>
                  </a:lnTo>
                  <a:lnTo>
                    <a:pt x="2219" y="26"/>
                  </a:lnTo>
                  <a:lnTo>
                    <a:pt x="2211" y="22"/>
                  </a:lnTo>
                  <a:lnTo>
                    <a:pt x="2201" y="19"/>
                  </a:lnTo>
                  <a:lnTo>
                    <a:pt x="2193" y="16"/>
                  </a:lnTo>
                  <a:lnTo>
                    <a:pt x="2184" y="12"/>
                  </a:lnTo>
                  <a:lnTo>
                    <a:pt x="2175" y="9"/>
                  </a:lnTo>
                  <a:lnTo>
                    <a:pt x="2166" y="7"/>
                  </a:lnTo>
                  <a:lnTo>
                    <a:pt x="2156" y="4"/>
                  </a:lnTo>
                  <a:lnTo>
                    <a:pt x="2148" y="2"/>
                  </a:lnTo>
                  <a:lnTo>
                    <a:pt x="2138" y="1"/>
                  </a:lnTo>
                  <a:lnTo>
                    <a:pt x="2128" y="1"/>
                  </a:lnTo>
                  <a:lnTo>
                    <a:pt x="2121" y="1"/>
                  </a:lnTo>
                  <a:lnTo>
                    <a:pt x="2113" y="2"/>
                  </a:lnTo>
                  <a:lnTo>
                    <a:pt x="2104" y="4"/>
                  </a:lnTo>
                  <a:lnTo>
                    <a:pt x="2096" y="7"/>
                  </a:lnTo>
                  <a:lnTo>
                    <a:pt x="2086" y="10"/>
                  </a:lnTo>
                  <a:lnTo>
                    <a:pt x="2076" y="12"/>
                  </a:lnTo>
                  <a:lnTo>
                    <a:pt x="2066" y="16"/>
                  </a:lnTo>
                  <a:lnTo>
                    <a:pt x="2056" y="20"/>
                  </a:lnTo>
                  <a:lnTo>
                    <a:pt x="2045" y="23"/>
                  </a:lnTo>
                  <a:lnTo>
                    <a:pt x="2034" y="27"/>
                  </a:lnTo>
                  <a:lnTo>
                    <a:pt x="2023" y="29"/>
                  </a:lnTo>
                  <a:lnTo>
                    <a:pt x="2012" y="33"/>
                  </a:lnTo>
                  <a:lnTo>
                    <a:pt x="2002" y="35"/>
                  </a:lnTo>
                  <a:lnTo>
                    <a:pt x="1991" y="37"/>
                  </a:lnTo>
                  <a:lnTo>
                    <a:pt x="1980" y="38"/>
                  </a:lnTo>
                  <a:lnTo>
                    <a:pt x="1969" y="38"/>
                  </a:lnTo>
                  <a:lnTo>
                    <a:pt x="1958" y="38"/>
                  </a:lnTo>
                  <a:lnTo>
                    <a:pt x="1948" y="37"/>
                  </a:lnTo>
                  <a:lnTo>
                    <a:pt x="1939" y="35"/>
                  </a:lnTo>
                  <a:lnTo>
                    <a:pt x="1928" y="33"/>
                  </a:lnTo>
                  <a:lnTo>
                    <a:pt x="1919" y="31"/>
                  </a:lnTo>
                  <a:lnTo>
                    <a:pt x="1910" y="28"/>
                  </a:lnTo>
                  <a:lnTo>
                    <a:pt x="1901" y="25"/>
                  </a:lnTo>
                  <a:lnTo>
                    <a:pt x="1891" y="21"/>
                  </a:lnTo>
                  <a:lnTo>
                    <a:pt x="1883" y="18"/>
                  </a:lnTo>
                  <a:lnTo>
                    <a:pt x="1874" y="15"/>
                  </a:lnTo>
                  <a:lnTo>
                    <a:pt x="1865" y="11"/>
                  </a:lnTo>
                  <a:lnTo>
                    <a:pt x="1856" y="9"/>
                  </a:lnTo>
                  <a:lnTo>
                    <a:pt x="1847" y="6"/>
                  </a:lnTo>
                  <a:lnTo>
                    <a:pt x="1837" y="4"/>
                  </a:lnTo>
                  <a:lnTo>
                    <a:pt x="1828" y="2"/>
                  </a:lnTo>
                  <a:lnTo>
                    <a:pt x="1819" y="1"/>
                  </a:lnTo>
                  <a:lnTo>
                    <a:pt x="1814" y="1"/>
                  </a:lnTo>
                  <a:lnTo>
                    <a:pt x="1809" y="1"/>
                  </a:lnTo>
                  <a:lnTo>
                    <a:pt x="1804" y="2"/>
                  </a:lnTo>
                  <a:lnTo>
                    <a:pt x="1799" y="3"/>
                  </a:lnTo>
                  <a:lnTo>
                    <a:pt x="1794" y="4"/>
                  </a:lnTo>
                  <a:lnTo>
                    <a:pt x="1788" y="5"/>
                  </a:lnTo>
                  <a:lnTo>
                    <a:pt x="1782" y="7"/>
                  </a:lnTo>
                  <a:lnTo>
                    <a:pt x="1776" y="9"/>
                  </a:lnTo>
                  <a:lnTo>
                    <a:pt x="1769" y="11"/>
                  </a:lnTo>
                  <a:lnTo>
                    <a:pt x="1762" y="14"/>
                  </a:lnTo>
                  <a:lnTo>
                    <a:pt x="1755" y="16"/>
                  </a:lnTo>
                  <a:lnTo>
                    <a:pt x="1747" y="18"/>
                  </a:lnTo>
                  <a:lnTo>
                    <a:pt x="1740" y="21"/>
                  </a:lnTo>
                  <a:lnTo>
                    <a:pt x="1732" y="24"/>
                  </a:lnTo>
                  <a:lnTo>
                    <a:pt x="1724" y="26"/>
                  </a:lnTo>
                  <a:lnTo>
                    <a:pt x="1716" y="28"/>
                  </a:lnTo>
                  <a:lnTo>
                    <a:pt x="1708" y="31"/>
                  </a:lnTo>
                  <a:lnTo>
                    <a:pt x="1700" y="33"/>
                  </a:lnTo>
                  <a:lnTo>
                    <a:pt x="1692" y="34"/>
                  </a:lnTo>
                  <a:lnTo>
                    <a:pt x="1684" y="36"/>
                  </a:lnTo>
                  <a:lnTo>
                    <a:pt x="1677" y="37"/>
                  </a:lnTo>
                  <a:lnTo>
                    <a:pt x="1670" y="38"/>
                  </a:lnTo>
                  <a:lnTo>
                    <a:pt x="1662" y="39"/>
                  </a:lnTo>
                  <a:lnTo>
                    <a:pt x="1654" y="40"/>
                  </a:lnTo>
                  <a:lnTo>
                    <a:pt x="1643" y="39"/>
                  </a:lnTo>
                  <a:lnTo>
                    <a:pt x="1633" y="38"/>
                  </a:lnTo>
                  <a:lnTo>
                    <a:pt x="1624" y="36"/>
                  </a:lnTo>
                  <a:lnTo>
                    <a:pt x="1614" y="34"/>
                  </a:lnTo>
                  <a:lnTo>
                    <a:pt x="1604" y="31"/>
                  </a:lnTo>
                  <a:lnTo>
                    <a:pt x="1596" y="28"/>
                  </a:lnTo>
                  <a:lnTo>
                    <a:pt x="1586" y="24"/>
                  </a:lnTo>
                  <a:lnTo>
                    <a:pt x="1577" y="21"/>
                  </a:lnTo>
                  <a:lnTo>
                    <a:pt x="1568" y="17"/>
                  </a:lnTo>
                  <a:lnTo>
                    <a:pt x="1559" y="14"/>
                  </a:lnTo>
                  <a:lnTo>
                    <a:pt x="1551" y="11"/>
                  </a:lnTo>
                  <a:lnTo>
                    <a:pt x="1542" y="8"/>
                  </a:lnTo>
                  <a:lnTo>
                    <a:pt x="1533" y="5"/>
                  </a:lnTo>
                  <a:lnTo>
                    <a:pt x="1523" y="4"/>
                  </a:lnTo>
                  <a:lnTo>
                    <a:pt x="1514" y="2"/>
                  </a:lnTo>
                  <a:lnTo>
                    <a:pt x="1505" y="2"/>
                  </a:lnTo>
                  <a:lnTo>
                    <a:pt x="1504" y="2"/>
                  </a:lnTo>
                  <a:lnTo>
                    <a:pt x="1505" y="2"/>
                  </a:lnTo>
                  <a:lnTo>
                    <a:pt x="1505" y="2"/>
                  </a:lnTo>
                  <a:lnTo>
                    <a:pt x="1505" y="2"/>
                  </a:lnTo>
                  <a:lnTo>
                    <a:pt x="1497" y="2"/>
                  </a:lnTo>
                  <a:lnTo>
                    <a:pt x="1489" y="3"/>
                  </a:lnTo>
                  <a:lnTo>
                    <a:pt x="1481" y="5"/>
                  </a:lnTo>
                  <a:lnTo>
                    <a:pt x="1471" y="7"/>
                  </a:lnTo>
                  <a:lnTo>
                    <a:pt x="1461" y="10"/>
                  </a:lnTo>
                  <a:lnTo>
                    <a:pt x="1451" y="13"/>
                  </a:lnTo>
                  <a:lnTo>
                    <a:pt x="1441" y="16"/>
                  </a:lnTo>
                  <a:lnTo>
                    <a:pt x="1429" y="20"/>
                  </a:lnTo>
                  <a:lnTo>
                    <a:pt x="1418" y="24"/>
                  </a:lnTo>
                  <a:lnTo>
                    <a:pt x="1407" y="27"/>
                  </a:lnTo>
                  <a:lnTo>
                    <a:pt x="1395" y="30"/>
                  </a:lnTo>
                  <a:lnTo>
                    <a:pt x="1384" y="33"/>
                  </a:lnTo>
                  <a:lnTo>
                    <a:pt x="1372" y="35"/>
                  </a:lnTo>
                  <a:lnTo>
                    <a:pt x="1361" y="38"/>
                  </a:lnTo>
                  <a:lnTo>
                    <a:pt x="1349" y="39"/>
                  </a:lnTo>
                  <a:lnTo>
                    <a:pt x="1339" y="40"/>
                  </a:lnTo>
                  <a:lnTo>
                    <a:pt x="1328" y="40"/>
                  </a:lnTo>
                  <a:lnTo>
                    <a:pt x="1318" y="38"/>
                  </a:lnTo>
                  <a:lnTo>
                    <a:pt x="1307" y="37"/>
                  </a:lnTo>
                  <a:lnTo>
                    <a:pt x="1298" y="35"/>
                  </a:lnTo>
                  <a:lnTo>
                    <a:pt x="1289" y="32"/>
                  </a:lnTo>
                  <a:lnTo>
                    <a:pt x="1279" y="29"/>
                  </a:lnTo>
                  <a:lnTo>
                    <a:pt x="1270" y="26"/>
                  </a:lnTo>
                  <a:lnTo>
                    <a:pt x="1261" y="22"/>
                  </a:lnTo>
                  <a:lnTo>
                    <a:pt x="1253" y="20"/>
                  </a:lnTo>
                  <a:lnTo>
                    <a:pt x="1243" y="16"/>
                  </a:lnTo>
                  <a:lnTo>
                    <a:pt x="1235" y="13"/>
                  </a:lnTo>
                  <a:lnTo>
                    <a:pt x="1226" y="10"/>
                  </a:lnTo>
                  <a:lnTo>
                    <a:pt x="1216" y="7"/>
                  </a:lnTo>
                  <a:lnTo>
                    <a:pt x="1207" y="5"/>
                  </a:lnTo>
                  <a:lnTo>
                    <a:pt x="1198" y="4"/>
                  </a:lnTo>
                  <a:lnTo>
                    <a:pt x="1188" y="2"/>
                  </a:lnTo>
                  <a:lnTo>
                    <a:pt x="1187" y="2"/>
                  </a:lnTo>
                  <a:lnTo>
                    <a:pt x="1188" y="2"/>
                  </a:lnTo>
                  <a:lnTo>
                    <a:pt x="1181" y="2"/>
                  </a:lnTo>
                  <a:lnTo>
                    <a:pt x="1173" y="4"/>
                  </a:lnTo>
                  <a:lnTo>
                    <a:pt x="1164" y="5"/>
                  </a:lnTo>
                  <a:lnTo>
                    <a:pt x="1155" y="8"/>
                  </a:lnTo>
                  <a:lnTo>
                    <a:pt x="1145" y="11"/>
                  </a:lnTo>
                  <a:lnTo>
                    <a:pt x="1136" y="14"/>
                  </a:lnTo>
                  <a:lnTo>
                    <a:pt x="1124" y="17"/>
                  </a:lnTo>
                  <a:lnTo>
                    <a:pt x="1114" y="21"/>
                  </a:lnTo>
                  <a:lnTo>
                    <a:pt x="1103" y="24"/>
                  </a:lnTo>
                  <a:lnTo>
                    <a:pt x="1092" y="28"/>
                  </a:lnTo>
                  <a:lnTo>
                    <a:pt x="1080" y="31"/>
                  </a:lnTo>
                  <a:lnTo>
                    <a:pt x="1069" y="34"/>
                  </a:lnTo>
                  <a:lnTo>
                    <a:pt x="1057" y="37"/>
                  </a:lnTo>
                  <a:lnTo>
                    <a:pt x="1046" y="39"/>
                  </a:lnTo>
                  <a:lnTo>
                    <a:pt x="1035" y="40"/>
                  </a:lnTo>
                  <a:lnTo>
                    <a:pt x="1024" y="41"/>
                  </a:lnTo>
                  <a:lnTo>
                    <a:pt x="1013" y="40"/>
                  </a:lnTo>
                  <a:lnTo>
                    <a:pt x="1003" y="40"/>
                  </a:lnTo>
                  <a:lnTo>
                    <a:pt x="993" y="37"/>
                  </a:lnTo>
                  <a:lnTo>
                    <a:pt x="983" y="35"/>
                  </a:lnTo>
                  <a:lnTo>
                    <a:pt x="974" y="33"/>
                  </a:lnTo>
                  <a:lnTo>
                    <a:pt x="964" y="29"/>
                  </a:lnTo>
                  <a:lnTo>
                    <a:pt x="956" y="25"/>
                  </a:lnTo>
                  <a:lnTo>
                    <a:pt x="946" y="22"/>
                  </a:lnTo>
                  <a:lnTo>
                    <a:pt x="938" y="19"/>
                  </a:lnTo>
                  <a:lnTo>
                    <a:pt x="929" y="15"/>
                  </a:lnTo>
                  <a:lnTo>
                    <a:pt x="920" y="12"/>
                  </a:lnTo>
                  <a:lnTo>
                    <a:pt x="911" y="10"/>
                  </a:lnTo>
                  <a:lnTo>
                    <a:pt x="901" y="7"/>
                  </a:lnTo>
                  <a:lnTo>
                    <a:pt x="893" y="5"/>
                  </a:lnTo>
                  <a:lnTo>
                    <a:pt x="883" y="4"/>
                  </a:lnTo>
                  <a:lnTo>
                    <a:pt x="873" y="4"/>
                  </a:lnTo>
                  <a:lnTo>
                    <a:pt x="874" y="4"/>
                  </a:lnTo>
                  <a:lnTo>
                    <a:pt x="873" y="4"/>
                  </a:lnTo>
                  <a:lnTo>
                    <a:pt x="866" y="4"/>
                  </a:lnTo>
                  <a:lnTo>
                    <a:pt x="858" y="5"/>
                  </a:lnTo>
                  <a:lnTo>
                    <a:pt x="850" y="7"/>
                  </a:lnTo>
                  <a:lnTo>
                    <a:pt x="840" y="9"/>
                  </a:lnTo>
                  <a:lnTo>
                    <a:pt x="831" y="11"/>
                  </a:lnTo>
                  <a:lnTo>
                    <a:pt x="821" y="15"/>
                  </a:lnTo>
                  <a:lnTo>
                    <a:pt x="810" y="18"/>
                  </a:lnTo>
                  <a:lnTo>
                    <a:pt x="800" y="21"/>
                  </a:lnTo>
                  <a:lnTo>
                    <a:pt x="788" y="25"/>
                  </a:lnTo>
                  <a:lnTo>
                    <a:pt x="777" y="29"/>
                  </a:lnTo>
                  <a:lnTo>
                    <a:pt x="765" y="32"/>
                  </a:lnTo>
                  <a:lnTo>
                    <a:pt x="754" y="35"/>
                  </a:lnTo>
                  <a:lnTo>
                    <a:pt x="743" y="37"/>
                  </a:lnTo>
                  <a:lnTo>
                    <a:pt x="731" y="40"/>
                  </a:lnTo>
                  <a:lnTo>
                    <a:pt x="720" y="41"/>
                  </a:lnTo>
                  <a:lnTo>
                    <a:pt x="709" y="41"/>
                  </a:lnTo>
                  <a:lnTo>
                    <a:pt x="698" y="41"/>
                  </a:lnTo>
                  <a:lnTo>
                    <a:pt x="688" y="40"/>
                  </a:lnTo>
                  <a:lnTo>
                    <a:pt x="679" y="38"/>
                  </a:lnTo>
                  <a:lnTo>
                    <a:pt x="669" y="36"/>
                  </a:lnTo>
                  <a:lnTo>
                    <a:pt x="659" y="33"/>
                  </a:lnTo>
                  <a:lnTo>
                    <a:pt x="651" y="30"/>
                  </a:lnTo>
                  <a:lnTo>
                    <a:pt x="641" y="27"/>
                  </a:lnTo>
                  <a:lnTo>
                    <a:pt x="632" y="23"/>
                  </a:lnTo>
                  <a:lnTo>
                    <a:pt x="623" y="20"/>
                  </a:lnTo>
                  <a:lnTo>
                    <a:pt x="614" y="16"/>
                  </a:lnTo>
                  <a:lnTo>
                    <a:pt x="606" y="13"/>
                  </a:lnTo>
                  <a:lnTo>
                    <a:pt x="596" y="10"/>
                  </a:lnTo>
                  <a:lnTo>
                    <a:pt x="587" y="8"/>
                  </a:lnTo>
                  <a:lnTo>
                    <a:pt x="578" y="6"/>
                  </a:lnTo>
                  <a:lnTo>
                    <a:pt x="569" y="5"/>
                  </a:lnTo>
                  <a:lnTo>
                    <a:pt x="559" y="4"/>
                  </a:lnTo>
                  <a:lnTo>
                    <a:pt x="558" y="4"/>
                  </a:lnTo>
                  <a:lnTo>
                    <a:pt x="559" y="4"/>
                  </a:lnTo>
                  <a:lnTo>
                    <a:pt x="560" y="4"/>
                  </a:lnTo>
                  <a:lnTo>
                    <a:pt x="559" y="4"/>
                  </a:lnTo>
                  <a:lnTo>
                    <a:pt x="552" y="4"/>
                  </a:lnTo>
                  <a:lnTo>
                    <a:pt x="544" y="5"/>
                  </a:lnTo>
                  <a:lnTo>
                    <a:pt x="536" y="7"/>
                  </a:lnTo>
                  <a:lnTo>
                    <a:pt x="526" y="10"/>
                  </a:lnTo>
                  <a:lnTo>
                    <a:pt x="516" y="12"/>
                  </a:lnTo>
                  <a:lnTo>
                    <a:pt x="506" y="15"/>
                  </a:lnTo>
                  <a:lnTo>
                    <a:pt x="496" y="18"/>
                  </a:lnTo>
                  <a:lnTo>
                    <a:pt x="484" y="22"/>
                  </a:lnTo>
                  <a:lnTo>
                    <a:pt x="473" y="26"/>
                  </a:lnTo>
                  <a:lnTo>
                    <a:pt x="462" y="29"/>
                  </a:lnTo>
                  <a:lnTo>
                    <a:pt x="450" y="33"/>
                  </a:lnTo>
                  <a:lnTo>
                    <a:pt x="438" y="35"/>
                  </a:lnTo>
                  <a:lnTo>
                    <a:pt x="427" y="38"/>
                  </a:lnTo>
                  <a:lnTo>
                    <a:pt x="416" y="40"/>
                  </a:lnTo>
                  <a:lnTo>
                    <a:pt x="404" y="41"/>
                  </a:lnTo>
                  <a:lnTo>
                    <a:pt x="394" y="42"/>
                  </a:lnTo>
                  <a:lnTo>
                    <a:pt x="383" y="42"/>
                  </a:lnTo>
                  <a:lnTo>
                    <a:pt x="373" y="41"/>
                  </a:lnTo>
                  <a:lnTo>
                    <a:pt x="363" y="39"/>
                  </a:lnTo>
                  <a:lnTo>
                    <a:pt x="353" y="37"/>
                  </a:lnTo>
                  <a:lnTo>
                    <a:pt x="344" y="34"/>
                  </a:lnTo>
                  <a:lnTo>
                    <a:pt x="334" y="31"/>
                  </a:lnTo>
                  <a:lnTo>
                    <a:pt x="325" y="28"/>
                  </a:lnTo>
                  <a:lnTo>
                    <a:pt x="316" y="25"/>
                  </a:lnTo>
                  <a:lnTo>
                    <a:pt x="308" y="21"/>
                  </a:lnTo>
                  <a:lnTo>
                    <a:pt x="298" y="18"/>
                  </a:lnTo>
                  <a:lnTo>
                    <a:pt x="289" y="15"/>
                  </a:lnTo>
                  <a:lnTo>
                    <a:pt x="281" y="12"/>
                  </a:lnTo>
                  <a:lnTo>
                    <a:pt x="271" y="10"/>
                  </a:lnTo>
                  <a:lnTo>
                    <a:pt x="262" y="7"/>
                  </a:lnTo>
                  <a:lnTo>
                    <a:pt x="252" y="6"/>
                  </a:lnTo>
                  <a:lnTo>
                    <a:pt x="243" y="5"/>
                  </a:lnTo>
                  <a:lnTo>
                    <a:pt x="236" y="5"/>
                  </a:lnTo>
                  <a:lnTo>
                    <a:pt x="228" y="6"/>
                  </a:lnTo>
                  <a:lnTo>
                    <a:pt x="219" y="8"/>
                  </a:lnTo>
                  <a:lnTo>
                    <a:pt x="210" y="10"/>
                  </a:lnTo>
                  <a:lnTo>
                    <a:pt x="201" y="12"/>
                  </a:lnTo>
                  <a:lnTo>
                    <a:pt x="190" y="16"/>
                  </a:lnTo>
                  <a:lnTo>
                    <a:pt x="180" y="19"/>
                  </a:lnTo>
                  <a:lnTo>
                    <a:pt x="168" y="22"/>
                  </a:lnTo>
                  <a:lnTo>
                    <a:pt x="158" y="27"/>
                  </a:lnTo>
                  <a:lnTo>
                    <a:pt x="147" y="30"/>
                  </a:lnTo>
                  <a:lnTo>
                    <a:pt x="135" y="33"/>
                  </a:lnTo>
                  <a:lnTo>
                    <a:pt x="124" y="36"/>
                  </a:lnTo>
                  <a:lnTo>
                    <a:pt x="112" y="38"/>
                  </a:lnTo>
                  <a:lnTo>
                    <a:pt x="101" y="41"/>
                  </a:lnTo>
                  <a:lnTo>
                    <a:pt x="90" y="42"/>
                  </a:lnTo>
                  <a:lnTo>
                    <a:pt x="79" y="42"/>
                  </a:lnTo>
                  <a:lnTo>
                    <a:pt x="68" y="42"/>
                  </a:lnTo>
                  <a:lnTo>
                    <a:pt x="57" y="41"/>
                  </a:lnTo>
                  <a:lnTo>
                    <a:pt x="47" y="40"/>
                  </a:lnTo>
                  <a:lnTo>
                    <a:pt x="38" y="37"/>
                  </a:lnTo>
                  <a:lnTo>
                    <a:pt x="28" y="34"/>
                  </a:lnTo>
                  <a:lnTo>
                    <a:pt x="19" y="31"/>
                  </a:lnTo>
                  <a:lnTo>
                    <a:pt x="10" y="27"/>
                  </a:lnTo>
                  <a:lnTo>
                    <a:pt x="0" y="24"/>
                  </a:lnTo>
                  <a:lnTo>
                    <a:pt x="0" y="28"/>
                  </a:lnTo>
                  <a:lnTo>
                    <a:pt x="1" y="34"/>
                  </a:lnTo>
                  <a:lnTo>
                    <a:pt x="1" y="38"/>
                  </a:lnTo>
                  <a:lnTo>
                    <a:pt x="1" y="43"/>
                  </a:lnTo>
                  <a:lnTo>
                    <a:pt x="10" y="47"/>
                  </a:lnTo>
                  <a:lnTo>
                    <a:pt x="19" y="50"/>
                  </a:lnTo>
                  <a:lnTo>
                    <a:pt x="28" y="53"/>
                  </a:lnTo>
                  <a:lnTo>
                    <a:pt x="38" y="56"/>
                  </a:lnTo>
                  <a:lnTo>
                    <a:pt x="48" y="59"/>
                  </a:lnTo>
                  <a:lnTo>
                    <a:pt x="58" y="60"/>
                  </a:lnTo>
                  <a:lnTo>
                    <a:pt x="68" y="61"/>
                  </a:lnTo>
                  <a:lnTo>
                    <a:pt x="79" y="62"/>
                  </a:lnTo>
                  <a:lnTo>
                    <a:pt x="90" y="61"/>
                  </a:lnTo>
                  <a:lnTo>
                    <a:pt x="101" y="60"/>
                  </a:lnTo>
                  <a:lnTo>
                    <a:pt x="113" y="59"/>
                  </a:lnTo>
                  <a:lnTo>
                    <a:pt x="124" y="56"/>
                  </a:lnTo>
                  <a:lnTo>
                    <a:pt x="135" y="53"/>
                  </a:lnTo>
                  <a:lnTo>
                    <a:pt x="147" y="50"/>
                  </a:lnTo>
                  <a:lnTo>
                    <a:pt x="158" y="47"/>
                  </a:lnTo>
                  <a:lnTo>
                    <a:pt x="168" y="43"/>
                  </a:lnTo>
                  <a:lnTo>
                    <a:pt x="180" y="40"/>
                  </a:lnTo>
                  <a:lnTo>
                    <a:pt x="189" y="36"/>
                  </a:lnTo>
                  <a:lnTo>
                    <a:pt x="200" y="33"/>
                  </a:lnTo>
                  <a:lnTo>
                    <a:pt x="210" y="30"/>
                  </a:lnTo>
                  <a:lnTo>
                    <a:pt x="218" y="28"/>
                  </a:lnTo>
                  <a:lnTo>
                    <a:pt x="227" y="26"/>
                  </a:lnTo>
                  <a:lnTo>
                    <a:pt x="235" y="25"/>
                  </a:lnTo>
                  <a:lnTo>
                    <a:pt x="242" y="24"/>
                  </a:lnTo>
                  <a:lnTo>
                    <a:pt x="252" y="25"/>
                  </a:lnTo>
                  <a:lnTo>
                    <a:pt x="262" y="25"/>
                  </a:lnTo>
                  <a:lnTo>
                    <a:pt x="271" y="27"/>
                  </a:lnTo>
                  <a:lnTo>
                    <a:pt x="280" y="29"/>
                  </a:lnTo>
                  <a:lnTo>
                    <a:pt x="289" y="33"/>
                  </a:lnTo>
                  <a:lnTo>
                    <a:pt x="298" y="35"/>
                  </a:lnTo>
                  <a:lnTo>
                    <a:pt x="308" y="39"/>
                  </a:lnTo>
                  <a:lnTo>
                    <a:pt x="316" y="42"/>
                  </a:lnTo>
                  <a:lnTo>
                    <a:pt x="326" y="46"/>
                  </a:lnTo>
                  <a:lnTo>
                    <a:pt x="335" y="50"/>
                  </a:lnTo>
                  <a:lnTo>
                    <a:pt x="345" y="52"/>
                  </a:lnTo>
                  <a:lnTo>
                    <a:pt x="354" y="55"/>
                  </a:lnTo>
                  <a:lnTo>
                    <a:pt x="363" y="58"/>
                  </a:lnTo>
                  <a:lnTo>
                    <a:pt x="374" y="60"/>
                  </a:lnTo>
                  <a:lnTo>
                    <a:pt x="383" y="60"/>
                  </a:lnTo>
                  <a:lnTo>
                    <a:pt x="395" y="61"/>
                  </a:lnTo>
                  <a:lnTo>
                    <a:pt x="405" y="60"/>
                  </a:lnTo>
                  <a:lnTo>
                    <a:pt x="417" y="59"/>
                  </a:lnTo>
                  <a:lnTo>
                    <a:pt x="428" y="57"/>
                  </a:lnTo>
                  <a:lnTo>
                    <a:pt x="439" y="55"/>
                  </a:lnTo>
                  <a:lnTo>
                    <a:pt x="450" y="52"/>
                  </a:lnTo>
                  <a:lnTo>
                    <a:pt x="462" y="48"/>
                  </a:lnTo>
                  <a:lnTo>
                    <a:pt x="473" y="45"/>
                  </a:lnTo>
                  <a:lnTo>
                    <a:pt x="483" y="41"/>
                  </a:lnTo>
                  <a:lnTo>
                    <a:pt x="494" y="38"/>
                  </a:lnTo>
                  <a:lnTo>
                    <a:pt x="504" y="34"/>
                  </a:lnTo>
                  <a:lnTo>
                    <a:pt x="515" y="31"/>
                  </a:lnTo>
                  <a:lnTo>
                    <a:pt x="524" y="28"/>
                  </a:lnTo>
                  <a:lnTo>
                    <a:pt x="533" y="26"/>
                  </a:lnTo>
                  <a:lnTo>
                    <a:pt x="541" y="24"/>
                  </a:lnTo>
                  <a:lnTo>
                    <a:pt x="549" y="23"/>
                  </a:lnTo>
                  <a:lnTo>
                    <a:pt x="557" y="23"/>
                  </a:lnTo>
                  <a:lnTo>
                    <a:pt x="557" y="23"/>
                  </a:lnTo>
                  <a:lnTo>
                    <a:pt x="558" y="23"/>
                  </a:lnTo>
                  <a:lnTo>
                    <a:pt x="559" y="24"/>
                  </a:lnTo>
                  <a:lnTo>
                    <a:pt x="560" y="24"/>
                  </a:lnTo>
                  <a:lnTo>
                    <a:pt x="569" y="25"/>
                  </a:lnTo>
                  <a:lnTo>
                    <a:pt x="579" y="27"/>
                  </a:lnTo>
                  <a:lnTo>
                    <a:pt x="588" y="28"/>
                  </a:lnTo>
                  <a:lnTo>
                    <a:pt x="597" y="31"/>
                  </a:lnTo>
                  <a:lnTo>
                    <a:pt x="606" y="34"/>
                  </a:lnTo>
                  <a:lnTo>
                    <a:pt x="615" y="37"/>
                  </a:lnTo>
                  <a:lnTo>
                    <a:pt x="624" y="41"/>
                  </a:lnTo>
                  <a:lnTo>
                    <a:pt x="633" y="44"/>
                  </a:lnTo>
                  <a:lnTo>
                    <a:pt x="642" y="47"/>
                  </a:lnTo>
                  <a:lnTo>
                    <a:pt x="651" y="50"/>
                  </a:lnTo>
                  <a:lnTo>
                    <a:pt x="660" y="53"/>
                  </a:lnTo>
                  <a:lnTo>
                    <a:pt x="669" y="56"/>
                  </a:lnTo>
                  <a:lnTo>
                    <a:pt x="679" y="58"/>
                  </a:lnTo>
                  <a:lnTo>
                    <a:pt x="689" y="60"/>
                  </a:lnTo>
                  <a:lnTo>
                    <a:pt x="699" y="61"/>
                  </a:lnTo>
                  <a:lnTo>
                    <a:pt x="710" y="61"/>
                  </a:lnTo>
                  <a:lnTo>
                    <a:pt x="721" y="60"/>
                  </a:lnTo>
                  <a:lnTo>
                    <a:pt x="732" y="59"/>
                  </a:lnTo>
                  <a:lnTo>
                    <a:pt x="743" y="57"/>
                  </a:lnTo>
                  <a:lnTo>
                    <a:pt x="755" y="55"/>
                  </a:lnTo>
                  <a:lnTo>
                    <a:pt x="766" y="52"/>
                  </a:lnTo>
                  <a:lnTo>
                    <a:pt x="777" y="48"/>
                  </a:lnTo>
                  <a:lnTo>
                    <a:pt x="789" y="45"/>
                  </a:lnTo>
                  <a:lnTo>
                    <a:pt x="800" y="41"/>
                  </a:lnTo>
                  <a:lnTo>
                    <a:pt x="810" y="38"/>
                  </a:lnTo>
                  <a:lnTo>
                    <a:pt x="821" y="35"/>
                  </a:lnTo>
                  <a:lnTo>
                    <a:pt x="831" y="31"/>
                  </a:lnTo>
                  <a:lnTo>
                    <a:pt x="840" y="28"/>
                  </a:lnTo>
                  <a:lnTo>
                    <a:pt x="850" y="26"/>
                  </a:lnTo>
                  <a:lnTo>
                    <a:pt x="858" y="24"/>
                  </a:lnTo>
                  <a:lnTo>
                    <a:pt x="866" y="23"/>
                  </a:lnTo>
                  <a:lnTo>
                    <a:pt x="873" y="22"/>
                  </a:lnTo>
                  <a:lnTo>
                    <a:pt x="883" y="23"/>
                  </a:lnTo>
                  <a:lnTo>
                    <a:pt x="893" y="24"/>
                  </a:lnTo>
                  <a:lnTo>
                    <a:pt x="901" y="26"/>
                  </a:lnTo>
                  <a:lnTo>
                    <a:pt x="911" y="28"/>
                  </a:lnTo>
                  <a:lnTo>
                    <a:pt x="920" y="31"/>
                  </a:lnTo>
                  <a:lnTo>
                    <a:pt x="929" y="34"/>
                  </a:lnTo>
                  <a:lnTo>
                    <a:pt x="938" y="38"/>
                  </a:lnTo>
                  <a:lnTo>
                    <a:pt x="946" y="41"/>
                  </a:lnTo>
                  <a:lnTo>
                    <a:pt x="956" y="45"/>
                  </a:lnTo>
                  <a:lnTo>
                    <a:pt x="964" y="48"/>
                  </a:lnTo>
                  <a:lnTo>
                    <a:pt x="974" y="51"/>
                  </a:lnTo>
                  <a:lnTo>
                    <a:pt x="983" y="54"/>
                  </a:lnTo>
                  <a:lnTo>
                    <a:pt x="993" y="57"/>
                  </a:lnTo>
                  <a:lnTo>
                    <a:pt x="1003" y="59"/>
                  </a:lnTo>
                  <a:lnTo>
                    <a:pt x="1013" y="59"/>
                  </a:lnTo>
                  <a:lnTo>
                    <a:pt x="1024" y="60"/>
                  </a:lnTo>
                  <a:lnTo>
                    <a:pt x="1035" y="59"/>
                  </a:lnTo>
                  <a:lnTo>
                    <a:pt x="1046" y="58"/>
                  </a:lnTo>
                  <a:lnTo>
                    <a:pt x="1057" y="56"/>
                  </a:lnTo>
                  <a:lnTo>
                    <a:pt x="1069" y="54"/>
                  </a:lnTo>
                  <a:lnTo>
                    <a:pt x="1080" y="51"/>
                  </a:lnTo>
                  <a:lnTo>
                    <a:pt x="1091" y="48"/>
                  </a:lnTo>
                  <a:lnTo>
                    <a:pt x="1103" y="44"/>
                  </a:lnTo>
                  <a:lnTo>
                    <a:pt x="1114" y="41"/>
                  </a:lnTo>
                  <a:lnTo>
                    <a:pt x="1124" y="37"/>
                  </a:lnTo>
                  <a:lnTo>
                    <a:pt x="1135" y="34"/>
                  </a:lnTo>
                  <a:lnTo>
                    <a:pt x="1145" y="31"/>
                  </a:lnTo>
                  <a:lnTo>
                    <a:pt x="1154" y="28"/>
                  </a:lnTo>
                  <a:lnTo>
                    <a:pt x="1164" y="25"/>
                  </a:lnTo>
                  <a:lnTo>
                    <a:pt x="1172" y="24"/>
                  </a:lnTo>
                  <a:lnTo>
                    <a:pt x="1180" y="22"/>
                  </a:lnTo>
                  <a:lnTo>
                    <a:pt x="1187" y="22"/>
                  </a:lnTo>
                  <a:lnTo>
                    <a:pt x="1198" y="22"/>
                  </a:lnTo>
                  <a:lnTo>
                    <a:pt x="1207" y="23"/>
                  </a:lnTo>
                  <a:lnTo>
                    <a:pt x="1216" y="25"/>
                  </a:lnTo>
                  <a:lnTo>
                    <a:pt x="1225" y="28"/>
                  </a:lnTo>
                  <a:lnTo>
                    <a:pt x="1235" y="30"/>
                  </a:lnTo>
                  <a:lnTo>
                    <a:pt x="1243" y="34"/>
                  </a:lnTo>
                  <a:lnTo>
                    <a:pt x="1253" y="37"/>
                  </a:lnTo>
                  <a:lnTo>
                    <a:pt x="1261" y="40"/>
                  </a:lnTo>
                  <a:lnTo>
                    <a:pt x="1271" y="44"/>
                  </a:lnTo>
                  <a:lnTo>
                    <a:pt x="1279" y="47"/>
                  </a:lnTo>
                  <a:lnTo>
                    <a:pt x="1289" y="51"/>
                  </a:lnTo>
                  <a:lnTo>
                    <a:pt x="1298" y="53"/>
                  </a:lnTo>
                  <a:lnTo>
                    <a:pt x="1308" y="55"/>
                  </a:lnTo>
                  <a:lnTo>
                    <a:pt x="1318" y="58"/>
                  </a:lnTo>
                  <a:lnTo>
                    <a:pt x="1328" y="59"/>
                  </a:lnTo>
                  <a:lnTo>
                    <a:pt x="1339" y="59"/>
                  </a:lnTo>
                  <a:lnTo>
                    <a:pt x="1349" y="59"/>
                  </a:lnTo>
                  <a:lnTo>
                    <a:pt x="1361" y="57"/>
                  </a:lnTo>
                  <a:lnTo>
                    <a:pt x="1372" y="55"/>
                  </a:lnTo>
                  <a:lnTo>
                    <a:pt x="1384" y="52"/>
                  </a:lnTo>
                  <a:lnTo>
                    <a:pt x="1395" y="50"/>
                  </a:lnTo>
                  <a:lnTo>
                    <a:pt x="1406" y="47"/>
                  </a:lnTo>
                  <a:lnTo>
                    <a:pt x="1418" y="43"/>
                  </a:lnTo>
                  <a:lnTo>
                    <a:pt x="1428" y="39"/>
                  </a:lnTo>
                  <a:lnTo>
                    <a:pt x="1439" y="35"/>
                  </a:lnTo>
                  <a:lnTo>
                    <a:pt x="1449" y="33"/>
                  </a:lnTo>
                  <a:lnTo>
                    <a:pt x="1460" y="29"/>
                  </a:lnTo>
                  <a:lnTo>
                    <a:pt x="1469" y="27"/>
                  </a:lnTo>
                  <a:lnTo>
                    <a:pt x="1477" y="24"/>
                  </a:lnTo>
                  <a:lnTo>
                    <a:pt x="1486" y="22"/>
                  </a:lnTo>
                  <a:lnTo>
                    <a:pt x="1494" y="21"/>
                  </a:lnTo>
                  <a:lnTo>
                    <a:pt x="1501" y="21"/>
                  </a:lnTo>
                  <a:lnTo>
                    <a:pt x="1502" y="21"/>
                  </a:lnTo>
                  <a:lnTo>
                    <a:pt x="1504" y="21"/>
                  </a:lnTo>
                  <a:lnTo>
                    <a:pt x="1505" y="21"/>
                  </a:lnTo>
                  <a:lnTo>
                    <a:pt x="1505" y="21"/>
                  </a:lnTo>
                  <a:lnTo>
                    <a:pt x="1514" y="22"/>
                  </a:lnTo>
                  <a:lnTo>
                    <a:pt x="1524" y="24"/>
                  </a:lnTo>
                  <a:lnTo>
                    <a:pt x="1533" y="26"/>
                  </a:lnTo>
                  <a:lnTo>
                    <a:pt x="1542" y="29"/>
                  </a:lnTo>
                  <a:lnTo>
                    <a:pt x="1551" y="32"/>
                  </a:lnTo>
                  <a:lnTo>
                    <a:pt x="1560" y="35"/>
                  </a:lnTo>
                  <a:lnTo>
                    <a:pt x="1569" y="38"/>
                  </a:lnTo>
                  <a:lnTo>
                    <a:pt x="1578" y="41"/>
                  </a:lnTo>
                  <a:lnTo>
                    <a:pt x="1587" y="45"/>
                  </a:lnTo>
                  <a:lnTo>
                    <a:pt x="1596" y="48"/>
                  </a:lnTo>
                  <a:lnTo>
                    <a:pt x="1605" y="51"/>
                  </a:lnTo>
                  <a:lnTo>
                    <a:pt x="1614" y="54"/>
                  </a:lnTo>
                  <a:lnTo>
                    <a:pt x="1624" y="55"/>
                  </a:lnTo>
                  <a:lnTo>
                    <a:pt x="1634" y="57"/>
                  </a:lnTo>
                  <a:lnTo>
                    <a:pt x="1644" y="59"/>
                  </a:lnTo>
                  <a:lnTo>
                    <a:pt x="1655" y="59"/>
                  </a:lnTo>
                  <a:lnTo>
                    <a:pt x="1662" y="59"/>
                  </a:lnTo>
                  <a:lnTo>
                    <a:pt x="1670" y="58"/>
                  </a:lnTo>
                  <a:lnTo>
                    <a:pt x="1678" y="57"/>
                  </a:lnTo>
                  <a:lnTo>
                    <a:pt x="1685" y="55"/>
                  </a:lnTo>
                  <a:lnTo>
                    <a:pt x="1693" y="54"/>
                  </a:lnTo>
                  <a:lnTo>
                    <a:pt x="1701" y="52"/>
                  </a:lnTo>
                  <a:lnTo>
                    <a:pt x="1709" y="50"/>
                  </a:lnTo>
                  <a:lnTo>
                    <a:pt x="1717" y="48"/>
                  </a:lnTo>
                  <a:lnTo>
                    <a:pt x="1725" y="46"/>
                  </a:lnTo>
                  <a:lnTo>
                    <a:pt x="1732" y="43"/>
                  </a:lnTo>
                  <a:lnTo>
                    <a:pt x="1740" y="41"/>
                  </a:lnTo>
                  <a:lnTo>
                    <a:pt x="1748" y="38"/>
                  </a:lnTo>
                  <a:lnTo>
                    <a:pt x="1755" y="36"/>
                  </a:lnTo>
                  <a:lnTo>
                    <a:pt x="1763" y="34"/>
                  </a:lnTo>
                  <a:lnTo>
                    <a:pt x="1769" y="31"/>
                  </a:lnTo>
                  <a:lnTo>
                    <a:pt x="1777" y="29"/>
                  </a:lnTo>
                  <a:lnTo>
                    <a:pt x="1782" y="27"/>
                  </a:lnTo>
                  <a:lnTo>
                    <a:pt x="1788" y="25"/>
                  </a:lnTo>
                  <a:lnTo>
                    <a:pt x="1794" y="24"/>
                  </a:lnTo>
                  <a:lnTo>
                    <a:pt x="1799" y="23"/>
                  </a:lnTo>
                  <a:lnTo>
                    <a:pt x="1804" y="22"/>
                  </a:lnTo>
                  <a:lnTo>
                    <a:pt x="1809" y="21"/>
                  </a:lnTo>
                  <a:lnTo>
                    <a:pt x="1814" y="21"/>
                  </a:lnTo>
                  <a:lnTo>
                    <a:pt x="1819" y="21"/>
                  </a:lnTo>
                  <a:lnTo>
                    <a:pt x="1828" y="21"/>
                  </a:lnTo>
                  <a:lnTo>
                    <a:pt x="1837" y="22"/>
                  </a:lnTo>
                  <a:lnTo>
                    <a:pt x="1847" y="24"/>
                  </a:lnTo>
                  <a:lnTo>
                    <a:pt x="1856" y="27"/>
                  </a:lnTo>
                  <a:lnTo>
                    <a:pt x="1865" y="29"/>
                  </a:lnTo>
                  <a:lnTo>
                    <a:pt x="1874" y="33"/>
                  </a:lnTo>
                  <a:lnTo>
                    <a:pt x="1883" y="36"/>
                  </a:lnTo>
                  <a:lnTo>
                    <a:pt x="1892" y="39"/>
                  </a:lnTo>
                  <a:lnTo>
                    <a:pt x="1901" y="42"/>
                  </a:lnTo>
                  <a:lnTo>
                    <a:pt x="1910" y="46"/>
                  </a:lnTo>
                  <a:lnTo>
                    <a:pt x="1920" y="50"/>
                  </a:lnTo>
                  <a:lnTo>
                    <a:pt x="1929" y="52"/>
                  </a:lnTo>
                  <a:lnTo>
                    <a:pt x="1939" y="54"/>
                  </a:lnTo>
                  <a:lnTo>
                    <a:pt x="1949" y="57"/>
                  </a:lnTo>
                  <a:lnTo>
                    <a:pt x="1959" y="57"/>
                  </a:lnTo>
                  <a:lnTo>
                    <a:pt x="1970" y="58"/>
                  </a:lnTo>
                  <a:lnTo>
                    <a:pt x="1981" y="57"/>
                  </a:lnTo>
                  <a:lnTo>
                    <a:pt x="1991" y="56"/>
                  </a:lnTo>
                  <a:lnTo>
                    <a:pt x="2002" y="54"/>
                  </a:lnTo>
                  <a:lnTo>
                    <a:pt x="2012" y="52"/>
                  </a:lnTo>
                  <a:lnTo>
                    <a:pt x="2023" y="49"/>
                  </a:lnTo>
                  <a:lnTo>
                    <a:pt x="2034" y="46"/>
                  </a:lnTo>
                  <a:lnTo>
                    <a:pt x="2045" y="42"/>
                  </a:lnTo>
                  <a:lnTo>
                    <a:pt x="2056" y="39"/>
                  </a:lnTo>
                  <a:lnTo>
                    <a:pt x="2066" y="35"/>
                  </a:lnTo>
                  <a:lnTo>
                    <a:pt x="2076" y="32"/>
                  </a:lnTo>
                  <a:lnTo>
                    <a:pt x="2086" y="29"/>
                  </a:lnTo>
                  <a:lnTo>
                    <a:pt x="2096" y="26"/>
                  </a:lnTo>
                  <a:lnTo>
                    <a:pt x="2104" y="24"/>
                  </a:lnTo>
                  <a:lnTo>
                    <a:pt x="2113" y="22"/>
                  </a:lnTo>
                  <a:lnTo>
                    <a:pt x="2121" y="21"/>
                  </a:lnTo>
                  <a:lnTo>
                    <a:pt x="2128" y="20"/>
                  </a:lnTo>
                  <a:lnTo>
                    <a:pt x="2138" y="20"/>
                  </a:lnTo>
                  <a:lnTo>
                    <a:pt x="2148" y="21"/>
                  </a:lnTo>
                  <a:lnTo>
                    <a:pt x="2157" y="23"/>
                  </a:lnTo>
                  <a:lnTo>
                    <a:pt x="2166" y="25"/>
                  </a:lnTo>
                  <a:lnTo>
                    <a:pt x="2175" y="28"/>
                  </a:lnTo>
                  <a:lnTo>
                    <a:pt x="2184" y="31"/>
                  </a:lnTo>
                  <a:lnTo>
                    <a:pt x="2193" y="35"/>
                  </a:lnTo>
                  <a:lnTo>
                    <a:pt x="2202" y="38"/>
                  </a:lnTo>
                  <a:lnTo>
                    <a:pt x="2211" y="42"/>
                  </a:lnTo>
                  <a:lnTo>
                    <a:pt x="2220" y="46"/>
                  </a:lnTo>
                  <a:lnTo>
                    <a:pt x="2229" y="48"/>
                  </a:lnTo>
                  <a:lnTo>
                    <a:pt x="2238" y="51"/>
                  </a:lnTo>
                  <a:lnTo>
                    <a:pt x="2248" y="54"/>
                  </a:lnTo>
                  <a:lnTo>
                    <a:pt x="2258" y="55"/>
                  </a:lnTo>
                  <a:lnTo>
                    <a:pt x="2268" y="57"/>
                  </a:lnTo>
                  <a:lnTo>
                    <a:pt x="2279" y="57"/>
                  </a:lnTo>
                  <a:lnTo>
                    <a:pt x="2291" y="57"/>
                  </a:lnTo>
                  <a:lnTo>
                    <a:pt x="2303" y="55"/>
                  </a:lnTo>
                  <a:lnTo>
                    <a:pt x="2316" y="53"/>
                  </a:lnTo>
                  <a:lnTo>
                    <a:pt x="2329" y="50"/>
                  </a:lnTo>
                  <a:lnTo>
                    <a:pt x="2341" y="47"/>
                  </a:lnTo>
                  <a:lnTo>
                    <a:pt x="2353" y="43"/>
                  </a:lnTo>
                  <a:lnTo>
                    <a:pt x="2366" y="39"/>
                  </a:lnTo>
                  <a:lnTo>
                    <a:pt x="2377" y="35"/>
                  </a:lnTo>
                  <a:lnTo>
                    <a:pt x="2387" y="33"/>
                  </a:lnTo>
                  <a:lnTo>
                    <a:pt x="2396" y="29"/>
                  </a:lnTo>
                  <a:lnTo>
                    <a:pt x="2405" y="27"/>
                  </a:lnTo>
                  <a:lnTo>
                    <a:pt x="2413" y="24"/>
                  </a:lnTo>
                  <a:lnTo>
                    <a:pt x="2421" y="22"/>
                  </a:lnTo>
                  <a:lnTo>
                    <a:pt x="2429" y="21"/>
                  </a:lnTo>
                  <a:lnTo>
                    <a:pt x="2436" y="20"/>
                  </a:lnTo>
                  <a:lnTo>
                    <a:pt x="2442" y="20"/>
                  </a:lnTo>
                  <a:lnTo>
                    <a:pt x="2443" y="0"/>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29" name="Freeform 5"/>
            <p:cNvSpPr>
              <a:spLocks/>
            </p:cNvSpPr>
            <p:nvPr/>
          </p:nvSpPr>
          <p:spPr bwMode="auto">
            <a:xfrm>
              <a:off x="789" y="3959"/>
              <a:ext cx="2444" cy="62"/>
            </a:xfrm>
            <a:custGeom>
              <a:avLst/>
              <a:gdLst/>
              <a:ahLst/>
              <a:cxnLst>
                <a:cxn ang="0">
                  <a:pos x="2387" y="12"/>
                </a:cxn>
                <a:cxn ang="0">
                  <a:pos x="2279" y="37"/>
                </a:cxn>
                <a:cxn ang="0">
                  <a:pos x="2193" y="16"/>
                </a:cxn>
                <a:cxn ang="0">
                  <a:pos x="2114" y="2"/>
                </a:cxn>
                <a:cxn ang="0">
                  <a:pos x="2024" y="29"/>
                </a:cxn>
                <a:cxn ang="0">
                  <a:pos x="1929" y="33"/>
                </a:cxn>
                <a:cxn ang="0">
                  <a:pos x="1848" y="6"/>
                </a:cxn>
                <a:cxn ang="0">
                  <a:pos x="1800" y="3"/>
                </a:cxn>
                <a:cxn ang="0">
                  <a:pos x="1740" y="20"/>
                </a:cxn>
                <a:cxn ang="0">
                  <a:pos x="1670" y="38"/>
                </a:cxn>
                <a:cxn ang="0">
                  <a:pos x="1586" y="23"/>
                </a:cxn>
                <a:cxn ang="0">
                  <a:pos x="1505" y="2"/>
                </a:cxn>
                <a:cxn ang="0">
                  <a:pos x="1441" y="16"/>
                </a:cxn>
                <a:cxn ang="0">
                  <a:pos x="1339" y="39"/>
                </a:cxn>
                <a:cxn ang="0">
                  <a:pos x="1253" y="19"/>
                </a:cxn>
                <a:cxn ang="0">
                  <a:pos x="1173" y="3"/>
                </a:cxn>
                <a:cxn ang="0">
                  <a:pos x="1081" y="31"/>
                </a:cxn>
                <a:cxn ang="0">
                  <a:pos x="984" y="34"/>
                </a:cxn>
                <a:cxn ang="0">
                  <a:pos x="902" y="7"/>
                </a:cxn>
                <a:cxn ang="0">
                  <a:pos x="821" y="14"/>
                </a:cxn>
                <a:cxn ang="0">
                  <a:pos x="721" y="40"/>
                </a:cxn>
                <a:cxn ang="0">
                  <a:pos x="632" y="22"/>
                </a:cxn>
                <a:cxn ang="0">
                  <a:pos x="558" y="4"/>
                </a:cxn>
                <a:cxn ang="0">
                  <a:pos x="507" y="15"/>
                </a:cxn>
                <a:cxn ang="0">
                  <a:pos x="405" y="41"/>
                </a:cxn>
                <a:cxn ang="0">
                  <a:pos x="317" y="24"/>
                </a:cxn>
                <a:cxn ang="0">
                  <a:pos x="236" y="5"/>
                </a:cxn>
                <a:cxn ang="0">
                  <a:pos x="147" y="30"/>
                </a:cxn>
                <a:cxn ang="0">
                  <a:pos x="48" y="39"/>
                </a:cxn>
                <a:cxn ang="0">
                  <a:pos x="0" y="42"/>
                </a:cxn>
                <a:cxn ang="0">
                  <a:pos x="90" y="60"/>
                </a:cxn>
                <a:cxn ang="0">
                  <a:pos x="190" y="35"/>
                </a:cxn>
                <a:cxn ang="0">
                  <a:pos x="272" y="27"/>
                </a:cxn>
                <a:cxn ang="0">
                  <a:pos x="354" y="54"/>
                </a:cxn>
                <a:cxn ang="0">
                  <a:pos x="451" y="51"/>
                </a:cxn>
                <a:cxn ang="0">
                  <a:pos x="542" y="24"/>
                </a:cxn>
                <a:cxn ang="0">
                  <a:pos x="589" y="28"/>
                </a:cxn>
                <a:cxn ang="0">
                  <a:pos x="670" y="55"/>
                </a:cxn>
                <a:cxn ang="0">
                  <a:pos x="767" y="51"/>
                </a:cxn>
                <a:cxn ang="0">
                  <a:pos x="859" y="24"/>
                </a:cxn>
                <a:cxn ang="0">
                  <a:pos x="938" y="37"/>
                </a:cxn>
                <a:cxn ang="0">
                  <a:pos x="1025" y="59"/>
                </a:cxn>
                <a:cxn ang="0">
                  <a:pos x="1125" y="37"/>
                </a:cxn>
                <a:cxn ang="0">
                  <a:pos x="1208" y="23"/>
                </a:cxn>
                <a:cxn ang="0">
                  <a:pos x="1290" y="50"/>
                </a:cxn>
                <a:cxn ang="0">
                  <a:pos x="1384" y="52"/>
                </a:cxn>
                <a:cxn ang="0">
                  <a:pos x="1478" y="24"/>
                </a:cxn>
                <a:cxn ang="0">
                  <a:pos x="1525" y="24"/>
                </a:cxn>
                <a:cxn ang="0">
                  <a:pos x="1605" y="50"/>
                </a:cxn>
                <a:cxn ang="0">
                  <a:pos x="1686" y="54"/>
                </a:cxn>
                <a:cxn ang="0">
                  <a:pos x="1756" y="35"/>
                </a:cxn>
                <a:cxn ang="0">
                  <a:pos x="1810" y="21"/>
                </a:cxn>
                <a:cxn ang="0">
                  <a:pos x="1883" y="35"/>
                </a:cxn>
                <a:cxn ang="0">
                  <a:pos x="1970" y="57"/>
                </a:cxn>
                <a:cxn ang="0">
                  <a:pos x="2067" y="35"/>
                </a:cxn>
                <a:cxn ang="0">
                  <a:pos x="2148" y="21"/>
                </a:cxn>
                <a:cxn ang="0">
                  <a:pos x="2230" y="48"/>
                </a:cxn>
                <a:cxn ang="0">
                  <a:pos x="2329" y="49"/>
                </a:cxn>
                <a:cxn ang="0">
                  <a:pos x="2422" y="22"/>
                </a:cxn>
              </a:cxnLst>
              <a:rect l="0" t="0" r="r" b="b"/>
              <a:pathLst>
                <a:path w="2444" h="62">
                  <a:moveTo>
                    <a:pt x="2443" y="0"/>
                  </a:moveTo>
                  <a:lnTo>
                    <a:pt x="2443" y="0"/>
                  </a:lnTo>
                  <a:lnTo>
                    <a:pt x="2437" y="0"/>
                  </a:lnTo>
                  <a:lnTo>
                    <a:pt x="2429" y="1"/>
                  </a:lnTo>
                  <a:lnTo>
                    <a:pt x="2422" y="2"/>
                  </a:lnTo>
                  <a:lnTo>
                    <a:pt x="2414" y="4"/>
                  </a:lnTo>
                  <a:lnTo>
                    <a:pt x="2405" y="7"/>
                  </a:lnTo>
                  <a:lnTo>
                    <a:pt x="2396" y="9"/>
                  </a:lnTo>
                  <a:lnTo>
                    <a:pt x="2387" y="12"/>
                  </a:lnTo>
                  <a:lnTo>
                    <a:pt x="2378" y="15"/>
                  </a:lnTo>
                  <a:lnTo>
                    <a:pt x="2366" y="19"/>
                  </a:lnTo>
                  <a:lnTo>
                    <a:pt x="2353" y="23"/>
                  </a:lnTo>
                  <a:lnTo>
                    <a:pt x="2341" y="27"/>
                  </a:lnTo>
                  <a:lnTo>
                    <a:pt x="2329" y="30"/>
                  </a:lnTo>
                  <a:lnTo>
                    <a:pt x="2316" y="33"/>
                  </a:lnTo>
                  <a:lnTo>
                    <a:pt x="2304" y="35"/>
                  </a:lnTo>
                  <a:lnTo>
                    <a:pt x="2292" y="37"/>
                  </a:lnTo>
                  <a:lnTo>
                    <a:pt x="2279" y="37"/>
                  </a:lnTo>
                  <a:lnTo>
                    <a:pt x="2268" y="37"/>
                  </a:lnTo>
                  <a:lnTo>
                    <a:pt x="2259" y="36"/>
                  </a:lnTo>
                  <a:lnTo>
                    <a:pt x="2248" y="34"/>
                  </a:lnTo>
                  <a:lnTo>
                    <a:pt x="2239" y="31"/>
                  </a:lnTo>
                  <a:lnTo>
                    <a:pt x="2230" y="29"/>
                  </a:lnTo>
                  <a:lnTo>
                    <a:pt x="2220" y="26"/>
                  </a:lnTo>
                  <a:lnTo>
                    <a:pt x="2211" y="22"/>
                  </a:lnTo>
                  <a:lnTo>
                    <a:pt x="2202" y="19"/>
                  </a:lnTo>
                  <a:lnTo>
                    <a:pt x="2193" y="16"/>
                  </a:lnTo>
                  <a:lnTo>
                    <a:pt x="2184" y="12"/>
                  </a:lnTo>
                  <a:lnTo>
                    <a:pt x="2175" y="9"/>
                  </a:lnTo>
                  <a:lnTo>
                    <a:pt x="2167" y="7"/>
                  </a:lnTo>
                  <a:lnTo>
                    <a:pt x="2157" y="4"/>
                  </a:lnTo>
                  <a:lnTo>
                    <a:pt x="2148" y="2"/>
                  </a:lnTo>
                  <a:lnTo>
                    <a:pt x="2138" y="1"/>
                  </a:lnTo>
                  <a:lnTo>
                    <a:pt x="2129" y="1"/>
                  </a:lnTo>
                  <a:lnTo>
                    <a:pt x="2122" y="1"/>
                  </a:lnTo>
                  <a:lnTo>
                    <a:pt x="2114" y="2"/>
                  </a:lnTo>
                  <a:lnTo>
                    <a:pt x="2105" y="4"/>
                  </a:lnTo>
                  <a:lnTo>
                    <a:pt x="2097" y="7"/>
                  </a:lnTo>
                  <a:lnTo>
                    <a:pt x="2087" y="9"/>
                  </a:lnTo>
                  <a:lnTo>
                    <a:pt x="2077" y="12"/>
                  </a:lnTo>
                  <a:lnTo>
                    <a:pt x="2067" y="16"/>
                  </a:lnTo>
                  <a:lnTo>
                    <a:pt x="2056" y="19"/>
                  </a:lnTo>
                  <a:lnTo>
                    <a:pt x="2046" y="23"/>
                  </a:lnTo>
                  <a:lnTo>
                    <a:pt x="2035" y="26"/>
                  </a:lnTo>
                  <a:lnTo>
                    <a:pt x="2024" y="29"/>
                  </a:lnTo>
                  <a:lnTo>
                    <a:pt x="2013" y="32"/>
                  </a:lnTo>
                  <a:lnTo>
                    <a:pt x="2002" y="34"/>
                  </a:lnTo>
                  <a:lnTo>
                    <a:pt x="1991" y="36"/>
                  </a:lnTo>
                  <a:lnTo>
                    <a:pt x="1981" y="37"/>
                  </a:lnTo>
                  <a:lnTo>
                    <a:pt x="1970" y="38"/>
                  </a:lnTo>
                  <a:lnTo>
                    <a:pt x="1959" y="38"/>
                  </a:lnTo>
                  <a:lnTo>
                    <a:pt x="1949" y="37"/>
                  </a:lnTo>
                  <a:lnTo>
                    <a:pt x="1939" y="35"/>
                  </a:lnTo>
                  <a:lnTo>
                    <a:pt x="1929" y="33"/>
                  </a:lnTo>
                  <a:lnTo>
                    <a:pt x="1920" y="30"/>
                  </a:lnTo>
                  <a:lnTo>
                    <a:pt x="1910" y="27"/>
                  </a:lnTo>
                  <a:lnTo>
                    <a:pt x="1901" y="24"/>
                  </a:lnTo>
                  <a:lnTo>
                    <a:pt x="1892" y="21"/>
                  </a:lnTo>
                  <a:lnTo>
                    <a:pt x="1883" y="18"/>
                  </a:lnTo>
                  <a:lnTo>
                    <a:pt x="1874" y="14"/>
                  </a:lnTo>
                  <a:lnTo>
                    <a:pt x="1866" y="11"/>
                  </a:lnTo>
                  <a:lnTo>
                    <a:pt x="1857" y="9"/>
                  </a:lnTo>
                  <a:lnTo>
                    <a:pt x="1848" y="6"/>
                  </a:lnTo>
                  <a:lnTo>
                    <a:pt x="1838" y="3"/>
                  </a:lnTo>
                  <a:lnTo>
                    <a:pt x="1829" y="2"/>
                  </a:lnTo>
                  <a:lnTo>
                    <a:pt x="1819" y="1"/>
                  </a:lnTo>
                  <a:lnTo>
                    <a:pt x="1819" y="1"/>
                  </a:lnTo>
                  <a:lnTo>
                    <a:pt x="1819" y="1"/>
                  </a:lnTo>
                  <a:lnTo>
                    <a:pt x="1815" y="1"/>
                  </a:lnTo>
                  <a:lnTo>
                    <a:pt x="1810" y="1"/>
                  </a:lnTo>
                  <a:lnTo>
                    <a:pt x="1805" y="2"/>
                  </a:lnTo>
                  <a:lnTo>
                    <a:pt x="1800" y="3"/>
                  </a:lnTo>
                  <a:lnTo>
                    <a:pt x="1795" y="4"/>
                  </a:lnTo>
                  <a:lnTo>
                    <a:pt x="1789" y="5"/>
                  </a:lnTo>
                  <a:lnTo>
                    <a:pt x="1783" y="7"/>
                  </a:lnTo>
                  <a:lnTo>
                    <a:pt x="1777" y="9"/>
                  </a:lnTo>
                  <a:lnTo>
                    <a:pt x="1770" y="11"/>
                  </a:lnTo>
                  <a:lnTo>
                    <a:pt x="1763" y="13"/>
                  </a:lnTo>
                  <a:lnTo>
                    <a:pt x="1755" y="16"/>
                  </a:lnTo>
                  <a:lnTo>
                    <a:pt x="1748" y="18"/>
                  </a:lnTo>
                  <a:lnTo>
                    <a:pt x="1740" y="20"/>
                  </a:lnTo>
                  <a:lnTo>
                    <a:pt x="1733" y="23"/>
                  </a:lnTo>
                  <a:lnTo>
                    <a:pt x="1725" y="26"/>
                  </a:lnTo>
                  <a:lnTo>
                    <a:pt x="1717" y="28"/>
                  </a:lnTo>
                  <a:lnTo>
                    <a:pt x="1709" y="30"/>
                  </a:lnTo>
                  <a:lnTo>
                    <a:pt x="1701" y="32"/>
                  </a:lnTo>
                  <a:lnTo>
                    <a:pt x="1693" y="34"/>
                  </a:lnTo>
                  <a:lnTo>
                    <a:pt x="1685" y="35"/>
                  </a:lnTo>
                  <a:lnTo>
                    <a:pt x="1678" y="37"/>
                  </a:lnTo>
                  <a:lnTo>
                    <a:pt x="1670" y="38"/>
                  </a:lnTo>
                  <a:lnTo>
                    <a:pt x="1662" y="38"/>
                  </a:lnTo>
                  <a:lnTo>
                    <a:pt x="1655" y="38"/>
                  </a:lnTo>
                  <a:lnTo>
                    <a:pt x="1644" y="38"/>
                  </a:lnTo>
                  <a:lnTo>
                    <a:pt x="1634" y="37"/>
                  </a:lnTo>
                  <a:lnTo>
                    <a:pt x="1624" y="35"/>
                  </a:lnTo>
                  <a:lnTo>
                    <a:pt x="1614" y="33"/>
                  </a:lnTo>
                  <a:lnTo>
                    <a:pt x="1605" y="30"/>
                  </a:lnTo>
                  <a:lnTo>
                    <a:pt x="1596" y="27"/>
                  </a:lnTo>
                  <a:lnTo>
                    <a:pt x="1586" y="23"/>
                  </a:lnTo>
                  <a:lnTo>
                    <a:pt x="1577" y="20"/>
                  </a:lnTo>
                  <a:lnTo>
                    <a:pt x="1569" y="17"/>
                  </a:lnTo>
                  <a:lnTo>
                    <a:pt x="1559" y="13"/>
                  </a:lnTo>
                  <a:lnTo>
                    <a:pt x="1551" y="10"/>
                  </a:lnTo>
                  <a:lnTo>
                    <a:pt x="1542" y="8"/>
                  </a:lnTo>
                  <a:lnTo>
                    <a:pt x="1533" y="5"/>
                  </a:lnTo>
                  <a:lnTo>
                    <a:pt x="1523" y="3"/>
                  </a:lnTo>
                  <a:lnTo>
                    <a:pt x="1514" y="2"/>
                  </a:lnTo>
                  <a:lnTo>
                    <a:pt x="1505" y="2"/>
                  </a:lnTo>
                  <a:lnTo>
                    <a:pt x="1504" y="2"/>
                  </a:lnTo>
                  <a:lnTo>
                    <a:pt x="1505" y="2"/>
                  </a:lnTo>
                  <a:lnTo>
                    <a:pt x="1497" y="2"/>
                  </a:lnTo>
                  <a:lnTo>
                    <a:pt x="1489" y="3"/>
                  </a:lnTo>
                  <a:lnTo>
                    <a:pt x="1481" y="5"/>
                  </a:lnTo>
                  <a:lnTo>
                    <a:pt x="1471" y="7"/>
                  </a:lnTo>
                  <a:lnTo>
                    <a:pt x="1462" y="9"/>
                  </a:lnTo>
                  <a:lnTo>
                    <a:pt x="1452" y="13"/>
                  </a:lnTo>
                  <a:lnTo>
                    <a:pt x="1441" y="16"/>
                  </a:lnTo>
                  <a:lnTo>
                    <a:pt x="1430" y="19"/>
                  </a:lnTo>
                  <a:lnTo>
                    <a:pt x="1418" y="23"/>
                  </a:lnTo>
                  <a:lnTo>
                    <a:pt x="1407" y="27"/>
                  </a:lnTo>
                  <a:lnTo>
                    <a:pt x="1396" y="30"/>
                  </a:lnTo>
                  <a:lnTo>
                    <a:pt x="1384" y="33"/>
                  </a:lnTo>
                  <a:lnTo>
                    <a:pt x="1373" y="35"/>
                  </a:lnTo>
                  <a:lnTo>
                    <a:pt x="1362" y="37"/>
                  </a:lnTo>
                  <a:lnTo>
                    <a:pt x="1350" y="38"/>
                  </a:lnTo>
                  <a:lnTo>
                    <a:pt x="1339" y="39"/>
                  </a:lnTo>
                  <a:lnTo>
                    <a:pt x="1328" y="39"/>
                  </a:lnTo>
                  <a:lnTo>
                    <a:pt x="1319" y="38"/>
                  </a:lnTo>
                  <a:lnTo>
                    <a:pt x="1308" y="36"/>
                  </a:lnTo>
                  <a:lnTo>
                    <a:pt x="1299" y="34"/>
                  </a:lnTo>
                  <a:lnTo>
                    <a:pt x="1290" y="31"/>
                  </a:lnTo>
                  <a:lnTo>
                    <a:pt x="1280" y="28"/>
                  </a:lnTo>
                  <a:lnTo>
                    <a:pt x="1271" y="26"/>
                  </a:lnTo>
                  <a:lnTo>
                    <a:pt x="1262" y="22"/>
                  </a:lnTo>
                  <a:lnTo>
                    <a:pt x="1253" y="19"/>
                  </a:lnTo>
                  <a:lnTo>
                    <a:pt x="1244" y="16"/>
                  </a:lnTo>
                  <a:lnTo>
                    <a:pt x="1235" y="12"/>
                  </a:lnTo>
                  <a:lnTo>
                    <a:pt x="1226" y="10"/>
                  </a:lnTo>
                  <a:lnTo>
                    <a:pt x="1217" y="7"/>
                  </a:lnTo>
                  <a:lnTo>
                    <a:pt x="1208" y="5"/>
                  </a:lnTo>
                  <a:lnTo>
                    <a:pt x="1198" y="3"/>
                  </a:lnTo>
                  <a:lnTo>
                    <a:pt x="1188" y="2"/>
                  </a:lnTo>
                  <a:lnTo>
                    <a:pt x="1181" y="2"/>
                  </a:lnTo>
                  <a:lnTo>
                    <a:pt x="1173" y="3"/>
                  </a:lnTo>
                  <a:lnTo>
                    <a:pt x="1164" y="5"/>
                  </a:lnTo>
                  <a:lnTo>
                    <a:pt x="1155" y="8"/>
                  </a:lnTo>
                  <a:lnTo>
                    <a:pt x="1145" y="10"/>
                  </a:lnTo>
                  <a:lnTo>
                    <a:pt x="1136" y="13"/>
                  </a:lnTo>
                  <a:lnTo>
                    <a:pt x="1125" y="17"/>
                  </a:lnTo>
                  <a:lnTo>
                    <a:pt x="1114" y="20"/>
                  </a:lnTo>
                  <a:lnTo>
                    <a:pt x="1104" y="24"/>
                  </a:lnTo>
                  <a:lnTo>
                    <a:pt x="1092" y="27"/>
                  </a:lnTo>
                  <a:lnTo>
                    <a:pt x="1081" y="31"/>
                  </a:lnTo>
                  <a:lnTo>
                    <a:pt x="1070" y="34"/>
                  </a:lnTo>
                  <a:lnTo>
                    <a:pt x="1058" y="36"/>
                  </a:lnTo>
                  <a:lnTo>
                    <a:pt x="1047" y="38"/>
                  </a:lnTo>
                  <a:lnTo>
                    <a:pt x="1036" y="39"/>
                  </a:lnTo>
                  <a:lnTo>
                    <a:pt x="1025" y="40"/>
                  </a:lnTo>
                  <a:lnTo>
                    <a:pt x="1014" y="39"/>
                  </a:lnTo>
                  <a:lnTo>
                    <a:pt x="1004" y="39"/>
                  </a:lnTo>
                  <a:lnTo>
                    <a:pt x="993" y="37"/>
                  </a:lnTo>
                  <a:lnTo>
                    <a:pt x="984" y="34"/>
                  </a:lnTo>
                  <a:lnTo>
                    <a:pt x="975" y="32"/>
                  </a:lnTo>
                  <a:lnTo>
                    <a:pt x="965" y="28"/>
                  </a:lnTo>
                  <a:lnTo>
                    <a:pt x="956" y="25"/>
                  </a:lnTo>
                  <a:lnTo>
                    <a:pt x="947" y="22"/>
                  </a:lnTo>
                  <a:lnTo>
                    <a:pt x="938" y="19"/>
                  </a:lnTo>
                  <a:lnTo>
                    <a:pt x="929" y="15"/>
                  </a:lnTo>
                  <a:lnTo>
                    <a:pt x="921" y="12"/>
                  </a:lnTo>
                  <a:lnTo>
                    <a:pt x="912" y="9"/>
                  </a:lnTo>
                  <a:lnTo>
                    <a:pt x="902" y="7"/>
                  </a:lnTo>
                  <a:lnTo>
                    <a:pt x="893" y="5"/>
                  </a:lnTo>
                  <a:lnTo>
                    <a:pt x="884" y="4"/>
                  </a:lnTo>
                  <a:lnTo>
                    <a:pt x="874" y="3"/>
                  </a:lnTo>
                  <a:lnTo>
                    <a:pt x="867" y="3"/>
                  </a:lnTo>
                  <a:lnTo>
                    <a:pt x="859" y="5"/>
                  </a:lnTo>
                  <a:lnTo>
                    <a:pt x="850" y="7"/>
                  </a:lnTo>
                  <a:lnTo>
                    <a:pt x="841" y="9"/>
                  </a:lnTo>
                  <a:lnTo>
                    <a:pt x="831" y="11"/>
                  </a:lnTo>
                  <a:lnTo>
                    <a:pt x="821" y="14"/>
                  </a:lnTo>
                  <a:lnTo>
                    <a:pt x="810" y="18"/>
                  </a:lnTo>
                  <a:lnTo>
                    <a:pt x="800" y="21"/>
                  </a:lnTo>
                  <a:lnTo>
                    <a:pt x="789" y="25"/>
                  </a:lnTo>
                  <a:lnTo>
                    <a:pt x="778" y="28"/>
                  </a:lnTo>
                  <a:lnTo>
                    <a:pt x="766" y="31"/>
                  </a:lnTo>
                  <a:lnTo>
                    <a:pt x="755" y="34"/>
                  </a:lnTo>
                  <a:lnTo>
                    <a:pt x="743" y="37"/>
                  </a:lnTo>
                  <a:lnTo>
                    <a:pt x="732" y="39"/>
                  </a:lnTo>
                  <a:lnTo>
                    <a:pt x="721" y="40"/>
                  </a:lnTo>
                  <a:lnTo>
                    <a:pt x="710" y="41"/>
                  </a:lnTo>
                  <a:lnTo>
                    <a:pt x="699" y="40"/>
                  </a:lnTo>
                  <a:lnTo>
                    <a:pt x="689" y="39"/>
                  </a:lnTo>
                  <a:lnTo>
                    <a:pt x="679" y="37"/>
                  </a:lnTo>
                  <a:lnTo>
                    <a:pt x="669" y="35"/>
                  </a:lnTo>
                  <a:lnTo>
                    <a:pt x="660" y="33"/>
                  </a:lnTo>
                  <a:lnTo>
                    <a:pt x="651" y="29"/>
                  </a:lnTo>
                  <a:lnTo>
                    <a:pt x="641" y="26"/>
                  </a:lnTo>
                  <a:lnTo>
                    <a:pt x="632" y="22"/>
                  </a:lnTo>
                  <a:lnTo>
                    <a:pt x="624" y="19"/>
                  </a:lnTo>
                  <a:lnTo>
                    <a:pt x="614" y="16"/>
                  </a:lnTo>
                  <a:lnTo>
                    <a:pt x="606" y="12"/>
                  </a:lnTo>
                  <a:lnTo>
                    <a:pt x="597" y="10"/>
                  </a:lnTo>
                  <a:lnTo>
                    <a:pt x="587" y="8"/>
                  </a:lnTo>
                  <a:lnTo>
                    <a:pt x="578" y="5"/>
                  </a:lnTo>
                  <a:lnTo>
                    <a:pt x="569" y="5"/>
                  </a:lnTo>
                  <a:lnTo>
                    <a:pt x="559" y="4"/>
                  </a:lnTo>
                  <a:lnTo>
                    <a:pt x="558" y="4"/>
                  </a:lnTo>
                  <a:lnTo>
                    <a:pt x="559" y="4"/>
                  </a:lnTo>
                  <a:lnTo>
                    <a:pt x="560" y="4"/>
                  </a:lnTo>
                  <a:lnTo>
                    <a:pt x="559" y="4"/>
                  </a:lnTo>
                  <a:lnTo>
                    <a:pt x="552" y="4"/>
                  </a:lnTo>
                  <a:lnTo>
                    <a:pt x="544" y="5"/>
                  </a:lnTo>
                  <a:lnTo>
                    <a:pt x="536" y="7"/>
                  </a:lnTo>
                  <a:lnTo>
                    <a:pt x="526" y="9"/>
                  </a:lnTo>
                  <a:lnTo>
                    <a:pt x="517" y="12"/>
                  </a:lnTo>
                  <a:lnTo>
                    <a:pt x="507" y="15"/>
                  </a:lnTo>
                  <a:lnTo>
                    <a:pt x="496" y="18"/>
                  </a:lnTo>
                  <a:lnTo>
                    <a:pt x="485" y="22"/>
                  </a:lnTo>
                  <a:lnTo>
                    <a:pt x="473" y="26"/>
                  </a:lnTo>
                  <a:lnTo>
                    <a:pt x="462" y="29"/>
                  </a:lnTo>
                  <a:lnTo>
                    <a:pt x="451" y="32"/>
                  </a:lnTo>
                  <a:lnTo>
                    <a:pt x="439" y="35"/>
                  </a:lnTo>
                  <a:lnTo>
                    <a:pt x="428" y="37"/>
                  </a:lnTo>
                  <a:lnTo>
                    <a:pt x="417" y="39"/>
                  </a:lnTo>
                  <a:lnTo>
                    <a:pt x="405" y="41"/>
                  </a:lnTo>
                  <a:lnTo>
                    <a:pt x="395" y="41"/>
                  </a:lnTo>
                  <a:lnTo>
                    <a:pt x="383" y="41"/>
                  </a:lnTo>
                  <a:lnTo>
                    <a:pt x="374" y="40"/>
                  </a:lnTo>
                  <a:lnTo>
                    <a:pt x="363" y="38"/>
                  </a:lnTo>
                  <a:lnTo>
                    <a:pt x="354" y="36"/>
                  </a:lnTo>
                  <a:lnTo>
                    <a:pt x="345" y="34"/>
                  </a:lnTo>
                  <a:lnTo>
                    <a:pt x="335" y="31"/>
                  </a:lnTo>
                  <a:lnTo>
                    <a:pt x="326" y="28"/>
                  </a:lnTo>
                  <a:lnTo>
                    <a:pt x="317" y="24"/>
                  </a:lnTo>
                  <a:lnTo>
                    <a:pt x="308" y="21"/>
                  </a:lnTo>
                  <a:lnTo>
                    <a:pt x="299" y="18"/>
                  </a:lnTo>
                  <a:lnTo>
                    <a:pt x="290" y="14"/>
                  </a:lnTo>
                  <a:lnTo>
                    <a:pt x="281" y="12"/>
                  </a:lnTo>
                  <a:lnTo>
                    <a:pt x="272" y="9"/>
                  </a:lnTo>
                  <a:lnTo>
                    <a:pt x="263" y="7"/>
                  </a:lnTo>
                  <a:lnTo>
                    <a:pt x="252" y="6"/>
                  </a:lnTo>
                  <a:lnTo>
                    <a:pt x="243" y="5"/>
                  </a:lnTo>
                  <a:lnTo>
                    <a:pt x="236" y="5"/>
                  </a:lnTo>
                  <a:lnTo>
                    <a:pt x="228" y="6"/>
                  </a:lnTo>
                  <a:lnTo>
                    <a:pt x="219" y="8"/>
                  </a:lnTo>
                  <a:lnTo>
                    <a:pt x="210" y="10"/>
                  </a:lnTo>
                  <a:lnTo>
                    <a:pt x="201" y="12"/>
                  </a:lnTo>
                  <a:lnTo>
                    <a:pt x="190" y="16"/>
                  </a:lnTo>
                  <a:lnTo>
                    <a:pt x="180" y="19"/>
                  </a:lnTo>
                  <a:lnTo>
                    <a:pt x="169" y="22"/>
                  </a:lnTo>
                  <a:lnTo>
                    <a:pt x="159" y="26"/>
                  </a:lnTo>
                  <a:lnTo>
                    <a:pt x="147" y="30"/>
                  </a:lnTo>
                  <a:lnTo>
                    <a:pt x="136" y="33"/>
                  </a:lnTo>
                  <a:lnTo>
                    <a:pt x="124" y="35"/>
                  </a:lnTo>
                  <a:lnTo>
                    <a:pt x="113" y="38"/>
                  </a:lnTo>
                  <a:lnTo>
                    <a:pt x="102" y="40"/>
                  </a:lnTo>
                  <a:lnTo>
                    <a:pt x="90" y="41"/>
                  </a:lnTo>
                  <a:lnTo>
                    <a:pt x="80" y="42"/>
                  </a:lnTo>
                  <a:lnTo>
                    <a:pt x="69" y="42"/>
                  </a:lnTo>
                  <a:lnTo>
                    <a:pt x="58" y="41"/>
                  </a:lnTo>
                  <a:lnTo>
                    <a:pt x="48" y="39"/>
                  </a:lnTo>
                  <a:lnTo>
                    <a:pt x="38" y="36"/>
                  </a:lnTo>
                  <a:lnTo>
                    <a:pt x="29" y="33"/>
                  </a:lnTo>
                  <a:lnTo>
                    <a:pt x="19" y="30"/>
                  </a:lnTo>
                  <a:lnTo>
                    <a:pt x="10" y="27"/>
                  </a:lnTo>
                  <a:lnTo>
                    <a:pt x="1" y="23"/>
                  </a:lnTo>
                  <a:lnTo>
                    <a:pt x="1" y="28"/>
                  </a:lnTo>
                  <a:lnTo>
                    <a:pt x="1" y="32"/>
                  </a:lnTo>
                  <a:lnTo>
                    <a:pt x="0" y="37"/>
                  </a:lnTo>
                  <a:lnTo>
                    <a:pt x="0" y="42"/>
                  </a:lnTo>
                  <a:lnTo>
                    <a:pt x="10" y="45"/>
                  </a:lnTo>
                  <a:lnTo>
                    <a:pt x="19" y="49"/>
                  </a:lnTo>
                  <a:lnTo>
                    <a:pt x="28" y="52"/>
                  </a:lnTo>
                  <a:lnTo>
                    <a:pt x="38" y="54"/>
                  </a:lnTo>
                  <a:lnTo>
                    <a:pt x="48" y="57"/>
                  </a:lnTo>
                  <a:lnTo>
                    <a:pt x="58" y="59"/>
                  </a:lnTo>
                  <a:lnTo>
                    <a:pt x="69" y="60"/>
                  </a:lnTo>
                  <a:lnTo>
                    <a:pt x="80" y="61"/>
                  </a:lnTo>
                  <a:lnTo>
                    <a:pt x="90" y="60"/>
                  </a:lnTo>
                  <a:lnTo>
                    <a:pt x="102" y="59"/>
                  </a:lnTo>
                  <a:lnTo>
                    <a:pt x="113" y="57"/>
                  </a:lnTo>
                  <a:lnTo>
                    <a:pt x="124" y="55"/>
                  </a:lnTo>
                  <a:lnTo>
                    <a:pt x="136" y="52"/>
                  </a:lnTo>
                  <a:lnTo>
                    <a:pt x="147" y="49"/>
                  </a:lnTo>
                  <a:lnTo>
                    <a:pt x="159" y="46"/>
                  </a:lnTo>
                  <a:lnTo>
                    <a:pt x="169" y="42"/>
                  </a:lnTo>
                  <a:lnTo>
                    <a:pt x="180" y="39"/>
                  </a:lnTo>
                  <a:lnTo>
                    <a:pt x="190" y="35"/>
                  </a:lnTo>
                  <a:lnTo>
                    <a:pt x="201" y="33"/>
                  </a:lnTo>
                  <a:lnTo>
                    <a:pt x="210" y="30"/>
                  </a:lnTo>
                  <a:lnTo>
                    <a:pt x="219" y="27"/>
                  </a:lnTo>
                  <a:lnTo>
                    <a:pt x="228" y="26"/>
                  </a:lnTo>
                  <a:lnTo>
                    <a:pt x="236" y="24"/>
                  </a:lnTo>
                  <a:lnTo>
                    <a:pt x="243" y="24"/>
                  </a:lnTo>
                  <a:lnTo>
                    <a:pt x="253" y="24"/>
                  </a:lnTo>
                  <a:lnTo>
                    <a:pt x="263" y="25"/>
                  </a:lnTo>
                  <a:lnTo>
                    <a:pt x="272" y="27"/>
                  </a:lnTo>
                  <a:lnTo>
                    <a:pt x="281" y="29"/>
                  </a:lnTo>
                  <a:lnTo>
                    <a:pt x="290" y="32"/>
                  </a:lnTo>
                  <a:lnTo>
                    <a:pt x="299" y="35"/>
                  </a:lnTo>
                  <a:lnTo>
                    <a:pt x="308" y="38"/>
                  </a:lnTo>
                  <a:lnTo>
                    <a:pt x="317" y="42"/>
                  </a:lnTo>
                  <a:lnTo>
                    <a:pt x="326" y="45"/>
                  </a:lnTo>
                  <a:lnTo>
                    <a:pt x="335" y="49"/>
                  </a:lnTo>
                  <a:lnTo>
                    <a:pt x="345" y="52"/>
                  </a:lnTo>
                  <a:lnTo>
                    <a:pt x="354" y="54"/>
                  </a:lnTo>
                  <a:lnTo>
                    <a:pt x="364" y="57"/>
                  </a:lnTo>
                  <a:lnTo>
                    <a:pt x="374" y="59"/>
                  </a:lnTo>
                  <a:lnTo>
                    <a:pt x="383" y="59"/>
                  </a:lnTo>
                  <a:lnTo>
                    <a:pt x="395" y="60"/>
                  </a:lnTo>
                  <a:lnTo>
                    <a:pt x="405" y="59"/>
                  </a:lnTo>
                  <a:lnTo>
                    <a:pt x="417" y="58"/>
                  </a:lnTo>
                  <a:lnTo>
                    <a:pt x="428" y="56"/>
                  </a:lnTo>
                  <a:lnTo>
                    <a:pt x="439" y="54"/>
                  </a:lnTo>
                  <a:lnTo>
                    <a:pt x="451" y="51"/>
                  </a:lnTo>
                  <a:lnTo>
                    <a:pt x="462" y="48"/>
                  </a:lnTo>
                  <a:lnTo>
                    <a:pt x="473" y="44"/>
                  </a:lnTo>
                  <a:lnTo>
                    <a:pt x="484" y="41"/>
                  </a:lnTo>
                  <a:lnTo>
                    <a:pt x="494" y="37"/>
                  </a:lnTo>
                  <a:lnTo>
                    <a:pt x="505" y="34"/>
                  </a:lnTo>
                  <a:lnTo>
                    <a:pt x="515" y="31"/>
                  </a:lnTo>
                  <a:lnTo>
                    <a:pt x="525" y="28"/>
                  </a:lnTo>
                  <a:lnTo>
                    <a:pt x="533" y="26"/>
                  </a:lnTo>
                  <a:lnTo>
                    <a:pt x="542" y="24"/>
                  </a:lnTo>
                  <a:lnTo>
                    <a:pt x="550" y="23"/>
                  </a:lnTo>
                  <a:lnTo>
                    <a:pt x="557" y="23"/>
                  </a:lnTo>
                  <a:lnTo>
                    <a:pt x="558" y="23"/>
                  </a:lnTo>
                  <a:lnTo>
                    <a:pt x="559" y="23"/>
                  </a:lnTo>
                  <a:lnTo>
                    <a:pt x="560" y="23"/>
                  </a:lnTo>
                  <a:lnTo>
                    <a:pt x="561" y="23"/>
                  </a:lnTo>
                  <a:lnTo>
                    <a:pt x="570" y="24"/>
                  </a:lnTo>
                  <a:lnTo>
                    <a:pt x="580" y="26"/>
                  </a:lnTo>
                  <a:lnTo>
                    <a:pt x="589" y="28"/>
                  </a:lnTo>
                  <a:lnTo>
                    <a:pt x="598" y="31"/>
                  </a:lnTo>
                  <a:lnTo>
                    <a:pt x="607" y="34"/>
                  </a:lnTo>
                  <a:lnTo>
                    <a:pt x="616" y="37"/>
                  </a:lnTo>
                  <a:lnTo>
                    <a:pt x="624" y="40"/>
                  </a:lnTo>
                  <a:lnTo>
                    <a:pt x="634" y="43"/>
                  </a:lnTo>
                  <a:lnTo>
                    <a:pt x="643" y="47"/>
                  </a:lnTo>
                  <a:lnTo>
                    <a:pt x="651" y="49"/>
                  </a:lnTo>
                  <a:lnTo>
                    <a:pt x="661" y="52"/>
                  </a:lnTo>
                  <a:lnTo>
                    <a:pt x="670" y="55"/>
                  </a:lnTo>
                  <a:lnTo>
                    <a:pt x="680" y="57"/>
                  </a:lnTo>
                  <a:lnTo>
                    <a:pt x="690" y="59"/>
                  </a:lnTo>
                  <a:lnTo>
                    <a:pt x="700" y="60"/>
                  </a:lnTo>
                  <a:lnTo>
                    <a:pt x="711" y="60"/>
                  </a:lnTo>
                  <a:lnTo>
                    <a:pt x="722" y="59"/>
                  </a:lnTo>
                  <a:lnTo>
                    <a:pt x="733" y="58"/>
                  </a:lnTo>
                  <a:lnTo>
                    <a:pt x="744" y="56"/>
                  </a:lnTo>
                  <a:lnTo>
                    <a:pt x="756" y="54"/>
                  </a:lnTo>
                  <a:lnTo>
                    <a:pt x="767" y="51"/>
                  </a:lnTo>
                  <a:lnTo>
                    <a:pt x="778" y="48"/>
                  </a:lnTo>
                  <a:lnTo>
                    <a:pt x="789" y="44"/>
                  </a:lnTo>
                  <a:lnTo>
                    <a:pt x="800" y="41"/>
                  </a:lnTo>
                  <a:lnTo>
                    <a:pt x="811" y="38"/>
                  </a:lnTo>
                  <a:lnTo>
                    <a:pt x="821" y="34"/>
                  </a:lnTo>
                  <a:lnTo>
                    <a:pt x="831" y="31"/>
                  </a:lnTo>
                  <a:lnTo>
                    <a:pt x="841" y="28"/>
                  </a:lnTo>
                  <a:lnTo>
                    <a:pt x="850" y="26"/>
                  </a:lnTo>
                  <a:lnTo>
                    <a:pt x="859" y="24"/>
                  </a:lnTo>
                  <a:lnTo>
                    <a:pt x="867" y="23"/>
                  </a:lnTo>
                  <a:lnTo>
                    <a:pt x="874" y="22"/>
                  </a:lnTo>
                  <a:lnTo>
                    <a:pt x="884" y="23"/>
                  </a:lnTo>
                  <a:lnTo>
                    <a:pt x="893" y="24"/>
                  </a:lnTo>
                  <a:lnTo>
                    <a:pt x="902" y="26"/>
                  </a:lnTo>
                  <a:lnTo>
                    <a:pt x="912" y="28"/>
                  </a:lnTo>
                  <a:lnTo>
                    <a:pt x="921" y="31"/>
                  </a:lnTo>
                  <a:lnTo>
                    <a:pt x="930" y="34"/>
                  </a:lnTo>
                  <a:lnTo>
                    <a:pt x="938" y="37"/>
                  </a:lnTo>
                  <a:lnTo>
                    <a:pt x="947" y="41"/>
                  </a:lnTo>
                  <a:lnTo>
                    <a:pt x="957" y="44"/>
                  </a:lnTo>
                  <a:lnTo>
                    <a:pt x="965" y="48"/>
                  </a:lnTo>
                  <a:lnTo>
                    <a:pt x="975" y="51"/>
                  </a:lnTo>
                  <a:lnTo>
                    <a:pt x="984" y="53"/>
                  </a:lnTo>
                  <a:lnTo>
                    <a:pt x="993" y="56"/>
                  </a:lnTo>
                  <a:lnTo>
                    <a:pt x="1004" y="57"/>
                  </a:lnTo>
                  <a:lnTo>
                    <a:pt x="1014" y="58"/>
                  </a:lnTo>
                  <a:lnTo>
                    <a:pt x="1025" y="59"/>
                  </a:lnTo>
                  <a:lnTo>
                    <a:pt x="1036" y="58"/>
                  </a:lnTo>
                  <a:lnTo>
                    <a:pt x="1047" y="57"/>
                  </a:lnTo>
                  <a:lnTo>
                    <a:pt x="1058" y="55"/>
                  </a:lnTo>
                  <a:lnTo>
                    <a:pt x="1070" y="53"/>
                  </a:lnTo>
                  <a:lnTo>
                    <a:pt x="1081" y="50"/>
                  </a:lnTo>
                  <a:lnTo>
                    <a:pt x="1092" y="47"/>
                  </a:lnTo>
                  <a:lnTo>
                    <a:pt x="1104" y="43"/>
                  </a:lnTo>
                  <a:lnTo>
                    <a:pt x="1114" y="40"/>
                  </a:lnTo>
                  <a:lnTo>
                    <a:pt x="1125" y="37"/>
                  </a:lnTo>
                  <a:lnTo>
                    <a:pt x="1136" y="33"/>
                  </a:lnTo>
                  <a:lnTo>
                    <a:pt x="1145" y="30"/>
                  </a:lnTo>
                  <a:lnTo>
                    <a:pt x="1155" y="27"/>
                  </a:lnTo>
                  <a:lnTo>
                    <a:pt x="1164" y="25"/>
                  </a:lnTo>
                  <a:lnTo>
                    <a:pt x="1173" y="23"/>
                  </a:lnTo>
                  <a:lnTo>
                    <a:pt x="1181" y="22"/>
                  </a:lnTo>
                  <a:lnTo>
                    <a:pt x="1188" y="22"/>
                  </a:lnTo>
                  <a:lnTo>
                    <a:pt x="1198" y="22"/>
                  </a:lnTo>
                  <a:lnTo>
                    <a:pt x="1208" y="23"/>
                  </a:lnTo>
                  <a:lnTo>
                    <a:pt x="1217" y="25"/>
                  </a:lnTo>
                  <a:lnTo>
                    <a:pt x="1226" y="27"/>
                  </a:lnTo>
                  <a:lnTo>
                    <a:pt x="1235" y="30"/>
                  </a:lnTo>
                  <a:lnTo>
                    <a:pt x="1244" y="33"/>
                  </a:lnTo>
                  <a:lnTo>
                    <a:pt x="1253" y="37"/>
                  </a:lnTo>
                  <a:lnTo>
                    <a:pt x="1262" y="39"/>
                  </a:lnTo>
                  <a:lnTo>
                    <a:pt x="1271" y="43"/>
                  </a:lnTo>
                  <a:lnTo>
                    <a:pt x="1280" y="47"/>
                  </a:lnTo>
                  <a:lnTo>
                    <a:pt x="1290" y="50"/>
                  </a:lnTo>
                  <a:lnTo>
                    <a:pt x="1299" y="52"/>
                  </a:lnTo>
                  <a:lnTo>
                    <a:pt x="1308" y="54"/>
                  </a:lnTo>
                  <a:lnTo>
                    <a:pt x="1319" y="57"/>
                  </a:lnTo>
                  <a:lnTo>
                    <a:pt x="1328" y="57"/>
                  </a:lnTo>
                  <a:lnTo>
                    <a:pt x="1339" y="58"/>
                  </a:lnTo>
                  <a:lnTo>
                    <a:pt x="1350" y="57"/>
                  </a:lnTo>
                  <a:lnTo>
                    <a:pt x="1362" y="56"/>
                  </a:lnTo>
                  <a:lnTo>
                    <a:pt x="1373" y="54"/>
                  </a:lnTo>
                  <a:lnTo>
                    <a:pt x="1384" y="52"/>
                  </a:lnTo>
                  <a:lnTo>
                    <a:pt x="1395" y="49"/>
                  </a:lnTo>
                  <a:lnTo>
                    <a:pt x="1407" y="46"/>
                  </a:lnTo>
                  <a:lnTo>
                    <a:pt x="1418" y="42"/>
                  </a:lnTo>
                  <a:lnTo>
                    <a:pt x="1428" y="38"/>
                  </a:lnTo>
                  <a:lnTo>
                    <a:pt x="1439" y="35"/>
                  </a:lnTo>
                  <a:lnTo>
                    <a:pt x="1449" y="32"/>
                  </a:lnTo>
                  <a:lnTo>
                    <a:pt x="1460" y="28"/>
                  </a:lnTo>
                  <a:lnTo>
                    <a:pt x="1470" y="26"/>
                  </a:lnTo>
                  <a:lnTo>
                    <a:pt x="1478" y="24"/>
                  </a:lnTo>
                  <a:lnTo>
                    <a:pt x="1487" y="22"/>
                  </a:lnTo>
                  <a:lnTo>
                    <a:pt x="1495" y="21"/>
                  </a:lnTo>
                  <a:lnTo>
                    <a:pt x="1502" y="21"/>
                  </a:lnTo>
                  <a:lnTo>
                    <a:pt x="1503" y="21"/>
                  </a:lnTo>
                  <a:lnTo>
                    <a:pt x="1505" y="21"/>
                  </a:lnTo>
                  <a:lnTo>
                    <a:pt x="1505" y="21"/>
                  </a:lnTo>
                  <a:lnTo>
                    <a:pt x="1506" y="21"/>
                  </a:lnTo>
                  <a:lnTo>
                    <a:pt x="1515" y="22"/>
                  </a:lnTo>
                  <a:lnTo>
                    <a:pt x="1525" y="24"/>
                  </a:lnTo>
                  <a:lnTo>
                    <a:pt x="1534" y="26"/>
                  </a:lnTo>
                  <a:lnTo>
                    <a:pt x="1543" y="28"/>
                  </a:lnTo>
                  <a:lnTo>
                    <a:pt x="1552" y="31"/>
                  </a:lnTo>
                  <a:lnTo>
                    <a:pt x="1561" y="34"/>
                  </a:lnTo>
                  <a:lnTo>
                    <a:pt x="1570" y="38"/>
                  </a:lnTo>
                  <a:lnTo>
                    <a:pt x="1578" y="41"/>
                  </a:lnTo>
                  <a:lnTo>
                    <a:pt x="1587" y="44"/>
                  </a:lnTo>
                  <a:lnTo>
                    <a:pt x="1596" y="47"/>
                  </a:lnTo>
                  <a:lnTo>
                    <a:pt x="1605" y="50"/>
                  </a:lnTo>
                  <a:lnTo>
                    <a:pt x="1614" y="53"/>
                  </a:lnTo>
                  <a:lnTo>
                    <a:pt x="1624" y="54"/>
                  </a:lnTo>
                  <a:lnTo>
                    <a:pt x="1634" y="56"/>
                  </a:lnTo>
                  <a:lnTo>
                    <a:pt x="1644" y="57"/>
                  </a:lnTo>
                  <a:lnTo>
                    <a:pt x="1655" y="57"/>
                  </a:lnTo>
                  <a:lnTo>
                    <a:pt x="1663" y="57"/>
                  </a:lnTo>
                  <a:lnTo>
                    <a:pt x="1670" y="57"/>
                  </a:lnTo>
                  <a:lnTo>
                    <a:pt x="1678" y="56"/>
                  </a:lnTo>
                  <a:lnTo>
                    <a:pt x="1686" y="54"/>
                  </a:lnTo>
                  <a:lnTo>
                    <a:pt x="1694" y="53"/>
                  </a:lnTo>
                  <a:lnTo>
                    <a:pt x="1702" y="51"/>
                  </a:lnTo>
                  <a:lnTo>
                    <a:pt x="1710" y="49"/>
                  </a:lnTo>
                  <a:lnTo>
                    <a:pt x="1718" y="47"/>
                  </a:lnTo>
                  <a:lnTo>
                    <a:pt x="1726" y="45"/>
                  </a:lnTo>
                  <a:lnTo>
                    <a:pt x="1733" y="42"/>
                  </a:lnTo>
                  <a:lnTo>
                    <a:pt x="1741" y="40"/>
                  </a:lnTo>
                  <a:lnTo>
                    <a:pt x="1748" y="38"/>
                  </a:lnTo>
                  <a:lnTo>
                    <a:pt x="1756" y="35"/>
                  </a:lnTo>
                  <a:lnTo>
                    <a:pt x="1763" y="33"/>
                  </a:lnTo>
                  <a:lnTo>
                    <a:pt x="1770" y="31"/>
                  </a:lnTo>
                  <a:lnTo>
                    <a:pt x="1777" y="28"/>
                  </a:lnTo>
                  <a:lnTo>
                    <a:pt x="1783" y="27"/>
                  </a:lnTo>
                  <a:lnTo>
                    <a:pt x="1789" y="25"/>
                  </a:lnTo>
                  <a:lnTo>
                    <a:pt x="1795" y="24"/>
                  </a:lnTo>
                  <a:lnTo>
                    <a:pt x="1800" y="23"/>
                  </a:lnTo>
                  <a:lnTo>
                    <a:pt x="1805" y="22"/>
                  </a:lnTo>
                  <a:lnTo>
                    <a:pt x="1810" y="21"/>
                  </a:lnTo>
                  <a:lnTo>
                    <a:pt x="1814" y="20"/>
                  </a:lnTo>
                  <a:lnTo>
                    <a:pt x="1819" y="20"/>
                  </a:lnTo>
                  <a:lnTo>
                    <a:pt x="1829" y="21"/>
                  </a:lnTo>
                  <a:lnTo>
                    <a:pt x="1838" y="22"/>
                  </a:lnTo>
                  <a:lnTo>
                    <a:pt x="1848" y="24"/>
                  </a:lnTo>
                  <a:lnTo>
                    <a:pt x="1856" y="26"/>
                  </a:lnTo>
                  <a:lnTo>
                    <a:pt x="1866" y="28"/>
                  </a:lnTo>
                  <a:lnTo>
                    <a:pt x="1874" y="32"/>
                  </a:lnTo>
                  <a:lnTo>
                    <a:pt x="1883" y="35"/>
                  </a:lnTo>
                  <a:lnTo>
                    <a:pt x="1892" y="38"/>
                  </a:lnTo>
                  <a:lnTo>
                    <a:pt x="1902" y="42"/>
                  </a:lnTo>
                  <a:lnTo>
                    <a:pt x="1911" y="45"/>
                  </a:lnTo>
                  <a:lnTo>
                    <a:pt x="1920" y="49"/>
                  </a:lnTo>
                  <a:lnTo>
                    <a:pt x="1930" y="51"/>
                  </a:lnTo>
                  <a:lnTo>
                    <a:pt x="1939" y="53"/>
                  </a:lnTo>
                  <a:lnTo>
                    <a:pt x="1949" y="56"/>
                  </a:lnTo>
                  <a:lnTo>
                    <a:pt x="1960" y="56"/>
                  </a:lnTo>
                  <a:lnTo>
                    <a:pt x="1970" y="57"/>
                  </a:lnTo>
                  <a:lnTo>
                    <a:pt x="1981" y="56"/>
                  </a:lnTo>
                  <a:lnTo>
                    <a:pt x="1991" y="55"/>
                  </a:lnTo>
                  <a:lnTo>
                    <a:pt x="2002" y="53"/>
                  </a:lnTo>
                  <a:lnTo>
                    <a:pt x="2013" y="51"/>
                  </a:lnTo>
                  <a:lnTo>
                    <a:pt x="2024" y="48"/>
                  </a:lnTo>
                  <a:lnTo>
                    <a:pt x="2035" y="45"/>
                  </a:lnTo>
                  <a:lnTo>
                    <a:pt x="2046" y="42"/>
                  </a:lnTo>
                  <a:lnTo>
                    <a:pt x="2056" y="38"/>
                  </a:lnTo>
                  <a:lnTo>
                    <a:pt x="2067" y="35"/>
                  </a:lnTo>
                  <a:lnTo>
                    <a:pt x="2077" y="31"/>
                  </a:lnTo>
                  <a:lnTo>
                    <a:pt x="2087" y="28"/>
                  </a:lnTo>
                  <a:lnTo>
                    <a:pt x="2097" y="26"/>
                  </a:lnTo>
                  <a:lnTo>
                    <a:pt x="2105" y="23"/>
                  </a:lnTo>
                  <a:lnTo>
                    <a:pt x="2114" y="22"/>
                  </a:lnTo>
                  <a:lnTo>
                    <a:pt x="2122" y="20"/>
                  </a:lnTo>
                  <a:lnTo>
                    <a:pt x="2129" y="20"/>
                  </a:lnTo>
                  <a:lnTo>
                    <a:pt x="2138" y="20"/>
                  </a:lnTo>
                  <a:lnTo>
                    <a:pt x="2148" y="21"/>
                  </a:lnTo>
                  <a:lnTo>
                    <a:pt x="2157" y="23"/>
                  </a:lnTo>
                  <a:lnTo>
                    <a:pt x="2167" y="25"/>
                  </a:lnTo>
                  <a:lnTo>
                    <a:pt x="2175" y="28"/>
                  </a:lnTo>
                  <a:lnTo>
                    <a:pt x="2185" y="31"/>
                  </a:lnTo>
                  <a:lnTo>
                    <a:pt x="2193" y="34"/>
                  </a:lnTo>
                  <a:lnTo>
                    <a:pt x="2202" y="38"/>
                  </a:lnTo>
                  <a:lnTo>
                    <a:pt x="2211" y="41"/>
                  </a:lnTo>
                  <a:lnTo>
                    <a:pt x="2220" y="45"/>
                  </a:lnTo>
                  <a:lnTo>
                    <a:pt x="2230" y="48"/>
                  </a:lnTo>
                  <a:lnTo>
                    <a:pt x="2239" y="51"/>
                  </a:lnTo>
                  <a:lnTo>
                    <a:pt x="2248" y="53"/>
                  </a:lnTo>
                  <a:lnTo>
                    <a:pt x="2259" y="54"/>
                  </a:lnTo>
                  <a:lnTo>
                    <a:pt x="2268" y="56"/>
                  </a:lnTo>
                  <a:lnTo>
                    <a:pt x="2279" y="56"/>
                  </a:lnTo>
                  <a:lnTo>
                    <a:pt x="2292" y="56"/>
                  </a:lnTo>
                  <a:lnTo>
                    <a:pt x="2304" y="54"/>
                  </a:lnTo>
                  <a:lnTo>
                    <a:pt x="2316" y="52"/>
                  </a:lnTo>
                  <a:lnTo>
                    <a:pt x="2329" y="49"/>
                  </a:lnTo>
                  <a:lnTo>
                    <a:pt x="2341" y="47"/>
                  </a:lnTo>
                  <a:lnTo>
                    <a:pt x="2353" y="42"/>
                  </a:lnTo>
                  <a:lnTo>
                    <a:pt x="2366" y="39"/>
                  </a:lnTo>
                  <a:lnTo>
                    <a:pt x="2377" y="35"/>
                  </a:lnTo>
                  <a:lnTo>
                    <a:pt x="2387" y="32"/>
                  </a:lnTo>
                  <a:lnTo>
                    <a:pt x="2396" y="29"/>
                  </a:lnTo>
                  <a:lnTo>
                    <a:pt x="2405" y="26"/>
                  </a:lnTo>
                  <a:lnTo>
                    <a:pt x="2413" y="24"/>
                  </a:lnTo>
                  <a:lnTo>
                    <a:pt x="2422" y="22"/>
                  </a:lnTo>
                  <a:lnTo>
                    <a:pt x="2429" y="20"/>
                  </a:lnTo>
                  <a:lnTo>
                    <a:pt x="2437" y="20"/>
                  </a:lnTo>
                  <a:lnTo>
                    <a:pt x="2443" y="19"/>
                  </a:lnTo>
                  <a:lnTo>
                    <a:pt x="2443" y="0"/>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30" name="Freeform 6"/>
            <p:cNvSpPr>
              <a:spLocks/>
            </p:cNvSpPr>
            <p:nvPr/>
          </p:nvSpPr>
          <p:spPr bwMode="auto">
            <a:xfrm>
              <a:off x="3214" y="3913"/>
              <a:ext cx="2447" cy="62"/>
            </a:xfrm>
            <a:custGeom>
              <a:avLst/>
              <a:gdLst/>
              <a:ahLst/>
              <a:cxnLst>
                <a:cxn ang="0">
                  <a:pos x="73" y="25"/>
                </a:cxn>
                <a:cxn ang="0">
                  <a:pos x="161" y="41"/>
                </a:cxn>
                <a:cxn ang="0">
                  <a:pos x="263" y="16"/>
                </a:cxn>
                <a:cxn ang="0">
                  <a:pos x="316" y="5"/>
                </a:cxn>
                <a:cxn ang="0">
                  <a:pos x="389" y="23"/>
                </a:cxn>
                <a:cxn ang="0">
                  <a:pos x="477" y="41"/>
                </a:cxn>
                <a:cxn ang="0">
                  <a:pos x="577" y="15"/>
                </a:cxn>
                <a:cxn ang="0">
                  <a:pos x="639" y="5"/>
                </a:cxn>
                <a:cxn ang="0">
                  <a:pos x="721" y="29"/>
                </a:cxn>
                <a:cxn ang="0">
                  <a:pos x="814" y="37"/>
                </a:cxn>
                <a:cxn ang="0">
                  <a:pos x="911" y="8"/>
                </a:cxn>
                <a:cxn ang="0">
                  <a:pos x="973" y="8"/>
                </a:cxn>
                <a:cxn ang="0">
                  <a:pos x="1055" y="35"/>
                </a:cxn>
                <a:cxn ang="0">
                  <a:pos x="1152" y="30"/>
                </a:cxn>
                <a:cxn ang="0">
                  <a:pos x="1246" y="3"/>
                </a:cxn>
                <a:cxn ang="0">
                  <a:pos x="1289" y="6"/>
                </a:cxn>
                <a:cxn ang="0">
                  <a:pos x="1370" y="34"/>
                </a:cxn>
                <a:cxn ang="0">
                  <a:pos x="1467" y="30"/>
                </a:cxn>
                <a:cxn ang="0">
                  <a:pos x="1560" y="3"/>
                </a:cxn>
                <a:cxn ang="0">
                  <a:pos x="1639" y="19"/>
                </a:cxn>
                <a:cxn ang="0">
                  <a:pos x="1726" y="38"/>
                </a:cxn>
                <a:cxn ang="0">
                  <a:pos x="1825" y="15"/>
                </a:cxn>
                <a:cxn ang="0">
                  <a:pos x="1887" y="1"/>
                </a:cxn>
                <a:cxn ang="0">
                  <a:pos x="1970" y="24"/>
                </a:cxn>
                <a:cxn ang="0">
                  <a:pos x="2060" y="35"/>
                </a:cxn>
                <a:cxn ang="0">
                  <a:pos x="2155" y="9"/>
                </a:cxn>
                <a:cxn ang="0">
                  <a:pos x="2235" y="6"/>
                </a:cxn>
                <a:cxn ang="0">
                  <a:pos x="2316" y="33"/>
                </a:cxn>
                <a:cxn ang="0">
                  <a:pos x="2422" y="23"/>
                </a:cxn>
                <a:cxn ang="0">
                  <a:pos x="2410" y="45"/>
                </a:cxn>
                <a:cxn ang="0">
                  <a:pos x="2307" y="50"/>
                </a:cxn>
                <a:cxn ang="0">
                  <a:pos x="2226" y="22"/>
                </a:cxn>
                <a:cxn ang="0">
                  <a:pos x="2145" y="31"/>
                </a:cxn>
                <a:cxn ang="0">
                  <a:pos x="2049" y="55"/>
                </a:cxn>
                <a:cxn ang="0">
                  <a:pos x="1961" y="39"/>
                </a:cxn>
                <a:cxn ang="0">
                  <a:pos x="1880" y="20"/>
                </a:cxn>
                <a:cxn ang="0">
                  <a:pos x="1793" y="45"/>
                </a:cxn>
                <a:cxn ang="0">
                  <a:pos x="1695" y="54"/>
                </a:cxn>
                <a:cxn ang="0">
                  <a:pos x="1613" y="27"/>
                </a:cxn>
                <a:cxn ang="0">
                  <a:pos x="1532" y="30"/>
                </a:cxn>
                <a:cxn ang="0">
                  <a:pos x="1434" y="56"/>
                </a:cxn>
                <a:cxn ang="0">
                  <a:pos x="1343" y="45"/>
                </a:cxn>
                <a:cxn ang="0">
                  <a:pos x="1262" y="21"/>
                </a:cxn>
                <a:cxn ang="0">
                  <a:pos x="1216" y="29"/>
                </a:cxn>
                <a:cxn ang="0">
                  <a:pos x="1118" y="57"/>
                </a:cxn>
                <a:cxn ang="0">
                  <a:pos x="1027" y="44"/>
                </a:cxn>
                <a:cxn ang="0">
                  <a:pos x="944" y="22"/>
                </a:cxn>
                <a:cxn ang="0">
                  <a:pos x="859" y="44"/>
                </a:cxn>
                <a:cxn ang="0">
                  <a:pos x="759" y="58"/>
                </a:cxn>
                <a:cxn ang="0">
                  <a:pos x="676" y="31"/>
                </a:cxn>
                <a:cxn ang="0">
                  <a:pos x="597" y="29"/>
                </a:cxn>
                <a:cxn ang="0">
                  <a:pos x="500" y="57"/>
                </a:cxn>
                <a:cxn ang="0">
                  <a:pos x="407" y="50"/>
                </a:cxn>
                <a:cxn ang="0">
                  <a:pos x="326" y="25"/>
                </a:cxn>
                <a:cxn ang="0">
                  <a:pos x="281" y="29"/>
                </a:cxn>
                <a:cxn ang="0">
                  <a:pos x="184" y="57"/>
                </a:cxn>
                <a:cxn ang="0">
                  <a:pos x="92" y="50"/>
                </a:cxn>
                <a:cxn ang="0">
                  <a:pos x="10" y="25"/>
                </a:cxn>
              </a:cxnLst>
              <a:rect l="0" t="0" r="r" b="b"/>
              <a:pathLst>
                <a:path w="2447" h="62">
                  <a:moveTo>
                    <a:pt x="1" y="5"/>
                  </a:moveTo>
                  <a:lnTo>
                    <a:pt x="10" y="6"/>
                  </a:lnTo>
                  <a:lnTo>
                    <a:pt x="19" y="7"/>
                  </a:lnTo>
                  <a:lnTo>
                    <a:pt x="29" y="10"/>
                  </a:lnTo>
                  <a:lnTo>
                    <a:pt x="38" y="13"/>
                  </a:lnTo>
                  <a:lnTo>
                    <a:pt x="46" y="15"/>
                  </a:lnTo>
                  <a:lnTo>
                    <a:pt x="56" y="19"/>
                  </a:lnTo>
                  <a:lnTo>
                    <a:pt x="64" y="21"/>
                  </a:lnTo>
                  <a:lnTo>
                    <a:pt x="73" y="25"/>
                  </a:lnTo>
                  <a:lnTo>
                    <a:pt x="82" y="29"/>
                  </a:lnTo>
                  <a:lnTo>
                    <a:pt x="91" y="31"/>
                  </a:lnTo>
                  <a:lnTo>
                    <a:pt x="101" y="34"/>
                  </a:lnTo>
                  <a:lnTo>
                    <a:pt x="110" y="37"/>
                  </a:lnTo>
                  <a:lnTo>
                    <a:pt x="119" y="39"/>
                  </a:lnTo>
                  <a:lnTo>
                    <a:pt x="130" y="41"/>
                  </a:lnTo>
                  <a:lnTo>
                    <a:pt x="139" y="42"/>
                  </a:lnTo>
                  <a:lnTo>
                    <a:pt x="151" y="42"/>
                  </a:lnTo>
                  <a:lnTo>
                    <a:pt x="161" y="41"/>
                  </a:lnTo>
                  <a:lnTo>
                    <a:pt x="173" y="40"/>
                  </a:lnTo>
                  <a:lnTo>
                    <a:pt x="184" y="38"/>
                  </a:lnTo>
                  <a:lnTo>
                    <a:pt x="196" y="35"/>
                  </a:lnTo>
                  <a:lnTo>
                    <a:pt x="208" y="32"/>
                  </a:lnTo>
                  <a:lnTo>
                    <a:pt x="219" y="30"/>
                  </a:lnTo>
                  <a:lnTo>
                    <a:pt x="230" y="26"/>
                  </a:lnTo>
                  <a:lnTo>
                    <a:pt x="242" y="22"/>
                  </a:lnTo>
                  <a:lnTo>
                    <a:pt x="253" y="19"/>
                  </a:lnTo>
                  <a:lnTo>
                    <a:pt x="263" y="16"/>
                  </a:lnTo>
                  <a:lnTo>
                    <a:pt x="274" y="12"/>
                  </a:lnTo>
                  <a:lnTo>
                    <a:pt x="283" y="10"/>
                  </a:lnTo>
                  <a:lnTo>
                    <a:pt x="292" y="7"/>
                  </a:lnTo>
                  <a:lnTo>
                    <a:pt x="301" y="6"/>
                  </a:lnTo>
                  <a:lnTo>
                    <a:pt x="309" y="5"/>
                  </a:lnTo>
                  <a:lnTo>
                    <a:pt x="316" y="5"/>
                  </a:lnTo>
                  <a:lnTo>
                    <a:pt x="317" y="5"/>
                  </a:lnTo>
                  <a:lnTo>
                    <a:pt x="316" y="5"/>
                  </a:lnTo>
                  <a:lnTo>
                    <a:pt x="316" y="5"/>
                  </a:lnTo>
                  <a:lnTo>
                    <a:pt x="316" y="5"/>
                  </a:lnTo>
                  <a:lnTo>
                    <a:pt x="325" y="5"/>
                  </a:lnTo>
                  <a:lnTo>
                    <a:pt x="335" y="6"/>
                  </a:lnTo>
                  <a:lnTo>
                    <a:pt x="344" y="8"/>
                  </a:lnTo>
                  <a:lnTo>
                    <a:pt x="353" y="11"/>
                  </a:lnTo>
                  <a:lnTo>
                    <a:pt x="362" y="13"/>
                  </a:lnTo>
                  <a:lnTo>
                    <a:pt x="371" y="17"/>
                  </a:lnTo>
                  <a:lnTo>
                    <a:pt x="381" y="20"/>
                  </a:lnTo>
                  <a:lnTo>
                    <a:pt x="389" y="23"/>
                  </a:lnTo>
                  <a:lnTo>
                    <a:pt x="399" y="27"/>
                  </a:lnTo>
                  <a:lnTo>
                    <a:pt x="407" y="30"/>
                  </a:lnTo>
                  <a:lnTo>
                    <a:pt x="417" y="33"/>
                  </a:lnTo>
                  <a:lnTo>
                    <a:pt x="426" y="36"/>
                  </a:lnTo>
                  <a:lnTo>
                    <a:pt x="436" y="38"/>
                  </a:lnTo>
                  <a:lnTo>
                    <a:pt x="445" y="40"/>
                  </a:lnTo>
                  <a:lnTo>
                    <a:pt x="456" y="41"/>
                  </a:lnTo>
                  <a:lnTo>
                    <a:pt x="467" y="41"/>
                  </a:lnTo>
                  <a:lnTo>
                    <a:pt x="477" y="41"/>
                  </a:lnTo>
                  <a:lnTo>
                    <a:pt x="489" y="40"/>
                  </a:lnTo>
                  <a:lnTo>
                    <a:pt x="500" y="37"/>
                  </a:lnTo>
                  <a:lnTo>
                    <a:pt x="511" y="35"/>
                  </a:lnTo>
                  <a:lnTo>
                    <a:pt x="523" y="32"/>
                  </a:lnTo>
                  <a:lnTo>
                    <a:pt x="534" y="29"/>
                  </a:lnTo>
                  <a:lnTo>
                    <a:pt x="545" y="26"/>
                  </a:lnTo>
                  <a:lnTo>
                    <a:pt x="556" y="21"/>
                  </a:lnTo>
                  <a:lnTo>
                    <a:pt x="567" y="18"/>
                  </a:lnTo>
                  <a:lnTo>
                    <a:pt x="577" y="15"/>
                  </a:lnTo>
                  <a:lnTo>
                    <a:pt x="588" y="12"/>
                  </a:lnTo>
                  <a:lnTo>
                    <a:pt x="597" y="9"/>
                  </a:lnTo>
                  <a:lnTo>
                    <a:pt x="606" y="7"/>
                  </a:lnTo>
                  <a:lnTo>
                    <a:pt x="615" y="5"/>
                  </a:lnTo>
                  <a:lnTo>
                    <a:pt x="623" y="4"/>
                  </a:lnTo>
                  <a:lnTo>
                    <a:pt x="630" y="4"/>
                  </a:lnTo>
                  <a:lnTo>
                    <a:pt x="631" y="4"/>
                  </a:lnTo>
                  <a:lnTo>
                    <a:pt x="630" y="4"/>
                  </a:lnTo>
                  <a:lnTo>
                    <a:pt x="639" y="5"/>
                  </a:lnTo>
                  <a:lnTo>
                    <a:pt x="650" y="5"/>
                  </a:lnTo>
                  <a:lnTo>
                    <a:pt x="658" y="7"/>
                  </a:lnTo>
                  <a:lnTo>
                    <a:pt x="668" y="10"/>
                  </a:lnTo>
                  <a:lnTo>
                    <a:pt x="676" y="12"/>
                  </a:lnTo>
                  <a:lnTo>
                    <a:pt x="686" y="16"/>
                  </a:lnTo>
                  <a:lnTo>
                    <a:pt x="695" y="19"/>
                  </a:lnTo>
                  <a:lnTo>
                    <a:pt x="703" y="22"/>
                  </a:lnTo>
                  <a:lnTo>
                    <a:pt x="713" y="26"/>
                  </a:lnTo>
                  <a:lnTo>
                    <a:pt x="721" y="29"/>
                  </a:lnTo>
                  <a:lnTo>
                    <a:pt x="730" y="32"/>
                  </a:lnTo>
                  <a:lnTo>
                    <a:pt x="740" y="35"/>
                  </a:lnTo>
                  <a:lnTo>
                    <a:pt x="750" y="37"/>
                  </a:lnTo>
                  <a:lnTo>
                    <a:pt x="759" y="40"/>
                  </a:lnTo>
                  <a:lnTo>
                    <a:pt x="770" y="40"/>
                  </a:lnTo>
                  <a:lnTo>
                    <a:pt x="780" y="41"/>
                  </a:lnTo>
                  <a:lnTo>
                    <a:pt x="791" y="40"/>
                  </a:lnTo>
                  <a:lnTo>
                    <a:pt x="803" y="39"/>
                  </a:lnTo>
                  <a:lnTo>
                    <a:pt x="814" y="37"/>
                  </a:lnTo>
                  <a:lnTo>
                    <a:pt x="825" y="34"/>
                  </a:lnTo>
                  <a:lnTo>
                    <a:pt x="837" y="31"/>
                  </a:lnTo>
                  <a:lnTo>
                    <a:pt x="849" y="28"/>
                  </a:lnTo>
                  <a:lnTo>
                    <a:pt x="859" y="25"/>
                  </a:lnTo>
                  <a:lnTo>
                    <a:pt x="870" y="21"/>
                  </a:lnTo>
                  <a:lnTo>
                    <a:pt x="881" y="17"/>
                  </a:lnTo>
                  <a:lnTo>
                    <a:pt x="892" y="14"/>
                  </a:lnTo>
                  <a:lnTo>
                    <a:pt x="902" y="11"/>
                  </a:lnTo>
                  <a:lnTo>
                    <a:pt x="911" y="8"/>
                  </a:lnTo>
                  <a:lnTo>
                    <a:pt x="921" y="6"/>
                  </a:lnTo>
                  <a:lnTo>
                    <a:pt x="929" y="5"/>
                  </a:lnTo>
                  <a:lnTo>
                    <a:pt x="937" y="3"/>
                  </a:lnTo>
                  <a:lnTo>
                    <a:pt x="945" y="3"/>
                  </a:lnTo>
                  <a:lnTo>
                    <a:pt x="944" y="3"/>
                  </a:lnTo>
                  <a:lnTo>
                    <a:pt x="945" y="3"/>
                  </a:lnTo>
                  <a:lnTo>
                    <a:pt x="954" y="5"/>
                  </a:lnTo>
                  <a:lnTo>
                    <a:pt x="964" y="6"/>
                  </a:lnTo>
                  <a:lnTo>
                    <a:pt x="973" y="8"/>
                  </a:lnTo>
                  <a:lnTo>
                    <a:pt x="982" y="11"/>
                  </a:lnTo>
                  <a:lnTo>
                    <a:pt x="991" y="13"/>
                  </a:lnTo>
                  <a:lnTo>
                    <a:pt x="1000" y="17"/>
                  </a:lnTo>
                  <a:lnTo>
                    <a:pt x="1009" y="20"/>
                  </a:lnTo>
                  <a:lnTo>
                    <a:pt x="1018" y="23"/>
                  </a:lnTo>
                  <a:lnTo>
                    <a:pt x="1027" y="26"/>
                  </a:lnTo>
                  <a:lnTo>
                    <a:pt x="1036" y="29"/>
                  </a:lnTo>
                  <a:lnTo>
                    <a:pt x="1045" y="32"/>
                  </a:lnTo>
                  <a:lnTo>
                    <a:pt x="1055" y="35"/>
                  </a:lnTo>
                  <a:lnTo>
                    <a:pt x="1064" y="37"/>
                  </a:lnTo>
                  <a:lnTo>
                    <a:pt x="1074" y="38"/>
                  </a:lnTo>
                  <a:lnTo>
                    <a:pt x="1084" y="40"/>
                  </a:lnTo>
                  <a:lnTo>
                    <a:pt x="1095" y="40"/>
                  </a:lnTo>
                  <a:lnTo>
                    <a:pt x="1106" y="39"/>
                  </a:lnTo>
                  <a:lnTo>
                    <a:pt x="1118" y="38"/>
                  </a:lnTo>
                  <a:lnTo>
                    <a:pt x="1129" y="35"/>
                  </a:lnTo>
                  <a:lnTo>
                    <a:pt x="1140" y="33"/>
                  </a:lnTo>
                  <a:lnTo>
                    <a:pt x="1152" y="30"/>
                  </a:lnTo>
                  <a:lnTo>
                    <a:pt x="1163" y="27"/>
                  </a:lnTo>
                  <a:lnTo>
                    <a:pt x="1175" y="24"/>
                  </a:lnTo>
                  <a:lnTo>
                    <a:pt x="1186" y="20"/>
                  </a:lnTo>
                  <a:lnTo>
                    <a:pt x="1197" y="16"/>
                  </a:lnTo>
                  <a:lnTo>
                    <a:pt x="1207" y="13"/>
                  </a:lnTo>
                  <a:lnTo>
                    <a:pt x="1217" y="10"/>
                  </a:lnTo>
                  <a:lnTo>
                    <a:pt x="1228" y="7"/>
                  </a:lnTo>
                  <a:lnTo>
                    <a:pt x="1237" y="5"/>
                  </a:lnTo>
                  <a:lnTo>
                    <a:pt x="1246" y="3"/>
                  </a:lnTo>
                  <a:lnTo>
                    <a:pt x="1254" y="2"/>
                  </a:lnTo>
                  <a:lnTo>
                    <a:pt x="1261" y="2"/>
                  </a:lnTo>
                  <a:lnTo>
                    <a:pt x="1262" y="2"/>
                  </a:lnTo>
                  <a:lnTo>
                    <a:pt x="1261" y="2"/>
                  </a:lnTo>
                  <a:lnTo>
                    <a:pt x="1260" y="2"/>
                  </a:lnTo>
                  <a:lnTo>
                    <a:pt x="1261" y="2"/>
                  </a:lnTo>
                  <a:lnTo>
                    <a:pt x="1270" y="3"/>
                  </a:lnTo>
                  <a:lnTo>
                    <a:pt x="1280" y="4"/>
                  </a:lnTo>
                  <a:lnTo>
                    <a:pt x="1289" y="6"/>
                  </a:lnTo>
                  <a:lnTo>
                    <a:pt x="1298" y="9"/>
                  </a:lnTo>
                  <a:lnTo>
                    <a:pt x="1307" y="11"/>
                  </a:lnTo>
                  <a:lnTo>
                    <a:pt x="1316" y="15"/>
                  </a:lnTo>
                  <a:lnTo>
                    <a:pt x="1325" y="18"/>
                  </a:lnTo>
                  <a:lnTo>
                    <a:pt x="1334" y="21"/>
                  </a:lnTo>
                  <a:lnTo>
                    <a:pt x="1342" y="25"/>
                  </a:lnTo>
                  <a:lnTo>
                    <a:pt x="1352" y="28"/>
                  </a:lnTo>
                  <a:lnTo>
                    <a:pt x="1361" y="31"/>
                  </a:lnTo>
                  <a:lnTo>
                    <a:pt x="1370" y="34"/>
                  </a:lnTo>
                  <a:lnTo>
                    <a:pt x="1380" y="37"/>
                  </a:lnTo>
                  <a:lnTo>
                    <a:pt x="1390" y="38"/>
                  </a:lnTo>
                  <a:lnTo>
                    <a:pt x="1400" y="39"/>
                  </a:lnTo>
                  <a:lnTo>
                    <a:pt x="1411" y="40"/>
                  </a:lnTo>
                  <a:lnTo>
                    <a:pt x="1421" y="39"/>
                  </a:lnTo>
                  <a:lnTo>
                    <a:pt x="1433" y="38"/>
                  </a:lnTo>
                  <a:lnTo>
                    <a:pt x="1444" y="35"/>
                  </a:lnTo>
                  <a:lnTo>
                    <a:pt x="1456" y="33"/>
                  </a:lnTo>
                  <a:lnTo>
                    <a:pt x="1467" y="30"/>
                  </a:lnTo>
                  <a:lnTo>
                    <a:pt x="1478" y="27"/>
                  </a:lnTo>
                  <a:lnTo>
                    <a:pt x="1490" y="23"/>
                  </a:lnTo>
                  <a:lnTo>
                    <a:pt x="1500" y="20"/>
                  </a:lnTo>
                  <a:lnTo>
                    <a:pt x="1511" y="16"/>
                  </a:lnTo>
                  <a:lnTo>
                    <a:pt x="1522" y="13"/>
                  </a:lnTo>
                  <a:lnTo>
                    <a:pt x="1532" y="10"/>
                  </a:lnTo>
                  <a:lnTo>
                    <a:pt x="1542" y="7"/>
                  </a:lnTo>
                  <a:lnTo>
                    <a:pt x="1551" y="5"/>
                  </a:lnTo>
                  <a:lnTo>
                    <a:pt x="1560" y="3"/>
                  </a:lnTo>
                  <a:lnTo>
                    <a:pt x="1568" y="2"/>
                  </a:lnTo>
                  <a:lnTo>
                    <a:pt x="1575" y="2"/>
                  </a:lnTo>
                  <a:lnTo>
                    <a:pt x="1584" y="3"/>
                  </a:lnTo>
                  <a:lnTo>
                    <a:pt x="1594" y="5"/>
                  </a:lnTo>
                  <a:lnTo>
                    <a:pt x="1603" y="6"/>
                  </a:lnTo>
                  <a:lnTo>
                    <a:pt x="1613" y="9"/>
                  </a:lnTo>
                  <a:lnTo>
                    <a:pt x="1621" y="12"/>
                  </a:lnTo>
                  <a:lnTo>
                    <a:pt x="1631" y="15"/>
                  </a:lnTo>
                  <a:lnTo>
                    <a:pt x="1639" y="19"/>
                  </a:lnTo>
                  <a:lnTo>
                    <a:pt x="1648" y="21"/>
                  </a:lnTo>
                  <a:lnTo>
                    <a:pt x="1657" y="25"/>
                  </a:lnTo>
                  <a:lnTo>
                    <a:pt x="1667" y="28"/>
                  </a:lnTo>
                  <a:lnTo>
                    <a:pt x="1676" y="31"/>
                  </a:lnTo>
                  <a:lnTo>
                    <a:pt x="1685" y="34"/>
                  </a:lnTo>
                  <a:lnTo>
                    <a:pt x="1695" y="35"/>
                  </a:lnTo>
                  <a:lnTo>
                    <a:pt x="1705" y="37"/>
                  </a:lnTo>
                  <a:lnTo>
                    <a:pt x="1715" y="38"/>
                  </a:lnTo>
                  <a:lnTo>
                    <a:pt x="1726" y="38"/>
                  </a:lnTo>
                  <a:lnTo>
                    <a:pt x="1737" y="38"/>
                  </a:lnTo>
                  <a:lnTo>
                    <a:pt x="1748" y="37"/>
                  </a:lnTo>
                  <a:lnTo>
                    <a:pt x="1759" y="34"/>
                  </a:lnTo>
                  <a:lnTo>
                    <a:pt x="1770" y="32"/>
                  </a:lnTo>
                  <a:lnTo>
                    <a:pt x="1782" y="29"/>
                  </a:lnTo>
                  <a:lnTo>
                    <a:pt x="1792" y="26"/>
                  </a:lnTo>
                  <a:lnTo>
                    <a:pt x="1804" y="22"/>
                  </a:lnTo>
                  <a:lnTo>
                    <a:pt x="1814" y="19"/>
                  </a:lnTo>
                  <a:lnTo>
                    <a:pt x="1825" y="15"/>
                  </a:lnTo>
                  <a:lnTo>
                    <a:pt x="1835" y="12"/>
                  </a:lnTo>
                  <a:lnTo>
                    <a:pt x="1845" y="9"/>
                  </a:lnTo>
                  <a:lnTo>
                    <a:pt x="1855" y="6"/>
                  </a:lnTo>
                  <a:lnTo>
                    <a:pt x="1863" y="3"/>
                  </a:lnTo>
                  <a:lnTo>
                    <a:pt x="1872" y="2"/>
                  </a:lnTo>
                  <a:lnTo>
                    <a:pt x="1880" y="1"/>
                  </a:lnTo>
                  <a:lnTo>
                    <a:pt x="1887" y="1"/>
                  </a:lnTo>
                  <a:lnTo>
                    <a:pt x="1888" y="1"/>
                  </a:lnTo>
                  <a:lnTo>
                    <a:pt x="1887" y="1"/>
                  </a:lnTo>
                  <a:lnTo>
                    <a:pt x="1897" y="2"/>
                  </a:lnTo>
                  <a:lnTo>
                    <a:pt x="1907" y="3"/>
                  </a:lnTo>
                  <a:lnTo>
                    <a:pt x="1916" y="5"/>
                  </a:lnTo>
                  <a:lnTo>
                    <a:pt x="1925" y="8"/>
                  </a:lnTo>
                  <a:lnTo>
                    <a:pt x="1933" y="11"/>
                  </a:lnTo>
                  <a:lnTo>
                    <a:pt x="1943" y="14"/>
                  </a:lnTo>
                  <a:lnTo>
                    <a:pt x="1952" y="17"/>
                  </a:lnTo>
                  <a:lnTo>
                    <a:pt x="1961" y="20"/>
                  </a:lnTo>
                  <a:lnTo>
                    <a:pt x="1970" y="24"/>
                  </a:lnTo>
                  <a:lnTo>
                    <a:pt x="1978" y="27"/>
                  </a:lnTo>
                  <a:lnTo>
                    <a:pt x="1988" y="30"/>
                  </a:lnTo>
                  <a:lnTo>
                    <a:pt x="1997" y="32"/>
                  </a:lnTo>
                  <a:lnTo>
                    <a:pt x="2007" y="34"/>
                  </a:lnTo>
                  <a:lnTo>
                    <a:pt x="2017" y="36"/>
                  </a:lnTo>
                  <a:lnTo>
                    <a:pt x="2027" y="37"/>
                  </a:lnTo>
                  <a:lnTo>
                    <a:pt x="2038" y="37"/>
                  </a:lnTo>
                  <a:lnTo>
                    <a:pt x="2049" y="37"/>
                  </a:lnTo>
                  <a:lnTo>
                    <a:pt x="2060" y="35"/>
                  </a:lnTo>
                  <a:lnTo>
                    <a:pt x="2070" y="34"/>
                  </a:lnTo>
                  <a:lnTo>
                    <a:pt x="2081" y="31"/>
                  </a:lnTo>
                  <a:lnTo>
                    <a:pt x="2092" y="29"/>
                  </a:lnTo>
                  <a:lnTo>
                    <a:pt x="2103" y="25"/>
                  </a:lnTo>
                  <a:lnTo>
                    <a:pt x="2114" y="22"/>
                  </a:lnTo>
                  <a:lnTo>
                    <a:pt x="2125" y="19"/>
                  </a:lnTo>
                  <a:lnTo>
                    <a:pt x="2135" y="15"/>
                  </a:lnTo>
                  <a:lnTo>
                    <a:pt x="2145" y="12"/>
                  </a:lnTo>
                  <a:lnTo>
                    <a:pt x="2155" y="9"/>
                  </a:lnTo>
                  <a:lnTo>
                    <a:pt x="2164" y="6"/>
                  </a:lnTo>
                  <a:lnTo>
                    <a:pt x="2173" y="3"/>
                  </a:lnTo>
                  <a:lnTo>
                    <a:pt x="2182" y="2"/>
                  </a:lnTo>
                  <a:lnTo>
                    <a:pt x="2190" y="1"/>
                  </a:lnTo>
                  <a:lnTo>
                    <a:pt x="2197" y="0"/>
                  </a:lnTo>
                  <a:lnTo>
                    <a:pt x="2206" y="1"/>
                  </a:lnTo>
                  <a:lnTo>
                    <a:pt x="2217" y="1"/>
                  </a:lnTo>
                  <a:lnTo>
                    <a:pt x="2225" y="3"/>
                  </a:lnTo>
                  <a:lnTo>
                    <a:pt x="2235" y="6"/>
                  </a:lnTo>
                  <a:lnTo>
                    <a:pt x="2243" y="8"/>
                  </a:lnTo>
                  <a:lnTo>
                    <a:pt x="2253" y="12"/>
                  </a:lnTo>
                  <a:lnTo>
                    <a:pt x="2261" y="15"/>
                  </a:lnTo>
                  <a:lnTo>
                    <a:pt x="2270" y="18"/>
                  </a:lnTo>
                  <a:lnTo>
                    <a:pt x="2279" y="21"/>
                  </a:lnTo>
                  <a:lnTo>
                    <a:pt x="2288" y="25"/>
                  </a:lnTo>
                  <a:lnTo>
                    <a:pt x="2297" y="29"/>
                  </a:lnTo>
                  <a:lnTo>
                    <a:pt x="2307" y="31"/>
                  </a:lnTo>
                  <a:lnTo>
                    <a:pt x="2316" y="33"/>
                  </a:lnTo>
                  <a:lnTo>
                    <a:pt x="2326" y="35"/>
                  </a:lnTo>
                  <a:lnTo>
                    <a:pt x="2337" y="36"/>
                  </a:lnTo>
                  <a:lnTo>
                    <a:pt x="2347" y="37"/>
                  </a:lnTo>
                  <a:lnTo>
                    <a:pt x="2360" y="36"/>
                  </a:lnTo>
                  <a:lnTo>
                    <a:pt x="2372" y="35"/>
                  </a:lnTo>
                  <a:lnTo>
                    <a:pt x="2384" y="32"/>
                  </a:lnTo>
                  <a:lnTo>
                    <a:pt x="2396"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4" y="51"/>
                  </a:lnTo>
                  <a:lnTo>
                    <a:pt x="2372" y="54"/>
                  </a:lnTo>
                  <a:lnTo>
                    <a:pt x="2360" y="55"/>
                  </a:lnTo>
                  <a:lnTo>
                    <a:pt x="2347" y="56"/>
                  </a:lnTo>
                  <a:lnTo>
                    <a:pt x="2337" y="55"/>
                  </a:lnTo>
                  <a:lnTo>
                    <a:pt x="2326" y="54"/>
                  </a:lnTo>
                  <a:lnTo>
                    <a:pt x="2317" y="52"/>
                  </a:lnTo>
                  <a:lnTo>
                    <a:pt x="2307" y="50"/>
                  </a:lnTo>
                  <a:lnTo>
                    <a:pt x="2297" y="47"/>
                  </a:lnTo>
                  <a:lnTo>
                    <a:pt x="2289" y="44"/>
                  </a:lnTo>
                  <a:lnTo>
                    <a:pt x="2279" y="41"/>
                  </a:lnTo>
                  <a:lnTo>
                    <a:pt x="2271" y="37"/>
                  </a:lnTo>
                  <a:lnTo>
                    <a:pt x="2261" y="34"/>
                  </a:lnTo>
                  <a:lnTo>
                    <a:pt x="2253" y="30"/>
                  </a:lnTo>
                  <a:lnTo>
                    <a:pt x="2244" y="27"/>
                  </a:lnTo>
                  <a:lnTo>
                    <a:pt x="2235" y="25"/>
                  </a:lnTo>
                  <a:lnTo>
                    <a:pt x="2226" y="22"/>
                  </a:lnTo>
                  <a:lnTo>
                    <a:pt x="2217" y="20"/>
                  </a:lnTo>
                  <a:lnTo>
                    <a:pt x="2206" y="19"/>
                  </a:lnTo>
                  <a:lnTo>
                    <a:pt x="2197" y="19"/>
                  </a:lnTo>
                  <a:lnTo>
                    <a:pt x="2190" y="20"/>
                  </a:lnTo>
                  <a:lnTo>
                    <a:pt x="2182" y="21"/>
                  </a:lnTo>
                  <a:lnTo>
                    <a:pt x="2173" y="23"/>
                  </a:lnTo>
                  <a:lnTo>
                    <a:pt x="2164" y="25"/>
                  </a:lnTo>
                  <a:lnTo>
                    <a:pt x="2155" y="28"/>
                  </a:lnTo>
                  <a:lnTo>
                    <a:pt x="2145" y="31"/>
                  </a:lnTo>
                  <a:lnTo>
                    <a:pt x="2135" y="34"/>
                  </a:lnTo>
                  <a:lnTo>
                    <a:pt x="2125" y="38"/>
                  </a:lnTo>
                  <a:lnTo>
                    <a:pt x="2114" y="41"/>
                  </a:lnTo>
                  <a:lnTo>
                    <a:pt x="2103" y="44"/>
                  </a:lnTo>
                  <a:lnTo>
                    <a:pt x="2092" y="48"/>
                  </a:lnTo>
                  <a:lnTo>
                    <a:pt x="2081" y="50"/>
                  </a:lnTo>
                  <a:lnTo>
                    <a:pt x="2070" y="52"/>
                  </a:lnTo>
                  <a:lnTo>
                    <a:pt x="2060" y="54"/>
                  </a:lnTo>
                  <a:lnTo>
                    <a:pt x="2049" y="55"/>
                  </a:lnTo>
                  <a:lnTo>
                    <a:pt x="2039" y="56"/>
                  </a:lnTo>
                  <a:lnTo>
                    <a:pt x="2028" y="56"/>
                  </a:lnTo>
                  <a:lnTo>
                    <a:pt x="2018" y="55"/>
                  </a:lnTo>
                  <a:lnTo>
                    <a:pt x="2007" y="53"/>
                  </a:lnTo>
                  <a:lnTo>
                    <a:pt x="1998" y="51"/>
                  </a:lnTo>
                  <a:lnTo>
                    <a:pt x="1989" y="48"/>
                  </a:lnTo>
                  <a:lnTo>
                    <a:pt x="1979" y="45"/>
                  </a:lnTo>
                  <a:lnTo>
                    <a:pt x="1970" y="42"/>
                  </a:lnTo>
                  <a:lnTo>
                    <a:pt x="1961" y="39"/>
                  </a:lnTo>
                  <a:lnTo>
                    <a:pt x="1952" y="35"/>
                  </a:lnTo>
                  <a:lnTo>
                    <a:pt x="1943" y="32"/>
                  </a:lnTo>
                  <a:lnTo>
                    <a:pt x="1934" y="29"/>
                  </a:lnTo>
                  <a:lnTo>
                    <a:pt x="1925" y="27"/>
                  </a:lnTo>
                  <a:lnTo>
                    <a:pt x="1916" y="24"/>
                  </a:lnTo>
                  <a:lnTo>
                    <a:pt x="1907" y="22"/>
                  </a:lnTo>
                  <a:lnTo>
                    <a:pt x="1897" y="20"/>
                  </a:lnTo>
                  <a:lnTo>
                    <a:pt x="1887" y="20"/>
                  </a:lnTo>
                  <a:lnTo>
                    <a:pt x="1880" y="20"/>
                  </a:lnTo>
                  <a:lnTo>
                    <a:pt x="1872" y="21"/>
                  </a:lnTo>
                  <a:lnTo>
                    <a:pt x="1864" y="23"/>
                  </a:lnTo>
                  <a:lnTo>
                    <a:pt x="1855" y="25"/>
                  </a:lnTo>
                  <a:lnTo>
                    <a:pt x="1845" y="28"/>
                  </a:lnTo>
                  <a:lnTo>
                    <a:pt x="1836" y="31"/>
                  </a:lnTo>
                  <a:lnTo>
                    <a:pt x="1825" y="34"/>
                  </a:lnTo>
                  <a:lnTo>
                    <a:pt x="1815" y="38"/>
                  </a:lnTo>
                  <a:lnTo>
                    <a:pt x="1804" y="41"/>
                  </a:lnTo>
                  <a:lnTo>
                    <a:pt x="1793" y="45"/>
                  </a:lnTo>
                  <a:lnTo>
                    <a:pt x="1782" y="48"/>
                  </a:lnTo>
                  <a:lnTo>
                    <a:pt x="1771" y="51"/>
                  </a:lnTo>
                  <a:lnTo>
                    <a:pt x="1759" y="54"/>
                  </a:lnTo>
                  <a:lnTo>
                    <a:pt x="1748" y="56"/>
                  </a:lnTo>
                  <a:lnTo>
                    <a:pt x="1737" y="57"/>
                  </a:lnTo>
                  <a:lnTo>
                    <a:pt x="1726" y="58"/>
                  </a:lnTo>
                  <a:lnTo>
                    <a:pt x="1715" y="57"/>
                  </a:lnTo>
                  <a:lnTo>
                    <a:pt x="1705" y="56"/>
                  </a:lnTo>
                  <a:lnTo>
                    <a:pt x="1695" y="54"/>
                  </a:lnTo>
                  <a:lnTo>
                    <a:pt x="1685" y="52"/>
                  </a:lnTo>
                  <a:lnTo>
                    <a:pt x="1676" y="50"/>
                  </a:lnTo>
                  <a:lnTo>
                    <a:pt x="1667" y="46"/>
                  </a:lnTo>
                  <a:lnTo>
                    <a:pt x="1657" y="42"/>
                  </a:lnTo>
                  <a:lnTo>
                    <a:pt x="1648" y="39"/>
                  </a:lnTo>
                  <a:lnTo>
                    <a:pt x="1639" y="36"/>
                  </a:lnTo>
                  <a:lnTo>
                    <a:pt x="1631" y="32"/>
                  </a:lnTo>
                  <a:lnTo>
                    <a:pt x="1621" y="29"/>
                  </a:lnTo>
                  <a:lnTo>
                    <a:pt x="1613" y="27"/>
                  </a:lnTo>
                  <a:lnTo>
                    <a:pt x="1603" y="25"/>
                  </a:lnTo>
                  <a:lnTo>
                    <a:pt x="1594" y="22"/>
                  </a:lnTo>
                  <a:lnTo>
                    <a:pt x="1584" y="21"/>
                  </a:lnTo>
                  <a:lnTo>
                    <a:pt x="1575" y="21"/>
                  </a:lnTo>
                  <a:lnTo>
                    <a:pt x="1568" y="21"/>
                  </a:lnTo>
                  <a:lnTo>
                    <a:pt x="1560" y="23"/>
                  </a:lnTo>
                  <a:lnTo>
                    <a:pt x="1551" y="25"/>
                  </a:lnTo>
                  <a:lnTo>
                    <a:pt x="1542" y="27"/>
                  </a:lnTo>
                  <a:lnTo>
                    <a:pt x="1532" y="30"/>
                  </a:lnTo>
                  <a:lnTo>
                    <a:pt x="1522" y="32"/>
                  </a:lnTo>
                  <a:lnTo>
                    <a:pt x="1512" y="36"/>
                  </a:lnTo>
                  <a:lnTo>
                    <a:pt x="1501" y="40"/>
                  </a:lnTo>
                  <a:lnTo>
                    <a:pt x="1490" y="43"/>
                  </a:lnTo>
                  <a:lnTo>
                    <a:pt x="1478" y="46"/>
                  </a:lnTo>
                  <a:lnTo>
                    <a:pt x="1468" y="50"/>
                  </a:lnTo>
                  <a:lnTo>
                    <a:pt x="1456" y="52"/>
                  </a:lnTo>
                  <a:lnTo>
                    <a:pt x="1445" y="55"/>
                  </a:lnTo>
                  <a:lnTo>
                    <a:pt x="1434" y="56"/>
                  </a:lnTo>
                  <a:lnTo>
                    <a:pt x="1422" y="58"/>
                  </a:lnTo>
                  <a:lnTo>
                    <a:pt x="1411" y="58"/>
                  </a:lnTo>
                  <a:lnTo>
                    <a:pt x="1400" y="58"/>
                  </a:lnTo>
                  <a:lnTo>
                    <a:pt x="1390" y="57"/>
                  </a:lnTo>
                  <a:lnTo>
                    <a:pt x="1380" y="55"/>
                  </a:lnTo>
                  <a:lnTo>
                    <a:pt x="1371" y="54"/>
                  </a:lnTo>
                  <a:lnTo>
                    <a:pt x="1362" y="51"/>
                  </a:lnTo>
                  <a:lnTo>
                    <a:pt x="1352" y="48"/>
                  </a:lnTo>
                  <a:lnTo>
                    <a:pt x="1343" y="45"/>
                  </a:lnTo>
                  <a:lnTo>
                    <a:pt x="1335" y="41"/>
                  </a:lnTo>
                  <a:lnTo>
                    <a:pt x="1325" y="38"/>
                  </a:lnTo>
                  <a:lnTo>
                    <a:pt x="1317" y="35"/>
                  </a:lnTo>
                  <a:lnTo>
                    <a:pt x="1308" y="32"/>
                  </a:lnTo>
                  <a:lnTo>
                    <a:pt x="1299" y="29"/>
                  </a:lnTo>
                  <a:lnTo>
                    <a:pt x="1290" y="26"/>
                  </a:lnTo>
                  <a:lnTo>
                    <a:pt x="1280" y="25"/>
                  </a:lnTo>
                  <a:lnTo>
                    <a:pt x="1271" y="23"/>
                  </a:lnTo>
                  <a:lnTo>
                    <a:pt x="1262" y="21"/>
                  </a:lnTo>
                  <a:lnTo>
                    <a:pt x="1261" y="21"/>
                  </a:lnTo>
                  <a:lnTo>
                    <a:pt x="1260" y="21"/>
                  </a:lnTo>
                  <a:lnTo>
                    <a:pt x="1259" y="21"/>
                  </a:lnTo>
                  <a:lnTo>
                    <a:pt x="1258" y="21"/>
                  </a:lnTo>
                  <a:lnTo>
                    <a:pt x="1251" y="21"/>
                  </a:lnTo>
                  <a:lnTo>
                    <a:pt x="1243" y="23"/>
                  </a:lnTo>
                  <a:lnTo>
                    <a:pt x="1234" y="25"/>
                  </a:lnTo>
                  <a:lnTo>
                    <a:pt x="1225" y="27"/>
                  </a:lnTo>
                  <a:lnTo>
                    <a:pt x="1216" y="29"/>
                  </a:lnTo>
                  <a:lnTo>
                    <a:pt x="1206" y="32"/>
                  </a:lnTo>
                  <a:lnTo>
                    <a:pt x="1196" y="35"/>
                  </a:lnTo>
                  <a:lnTo>
                    <a:pt x="1185" y="39"/>
                  </a:lnTo>
                  <a:lnTo>
                    <a:pt x="1174" y="43"/>
                  </a:lnTo>
                  <a:lnTo>
                    <a:pt x="1163" y="46"/>
                  </a:lnTo>
                  <a:lnTo>
                    <a:pt x="1152" y="50"/>
                  </a:lnTo>
                  <a:lnTo>
                    <a:pt x="1141" y="52"/>
                  </a:lnTo>
                  <a:lnTo>
                    <a:pt x="1129" y="55"/>
                  </a:lnTo>
                  <a:lnTo>
                    <a:pt x="1118" y="57"/>
                  </a:lnTo>
                  <a:lnTo>
                    <a:pt x="1107" y="58"/>
                  </a:lnTo>
                  <a:lnTo>
                    <a:pt x="1096" y="59"/>
                  </a:lnTo>
                  <a:lnTo>
                    <a:pt x="1085" y="58"/>
                  </a:lnTo>
                  <a:lnTo>
                    <a:pt x="1075" y="58"/>
                  </a:lnTo>
                  <a:lnTo>
                    <a:pt x="1065" y="55"/>
                  </a:lnTo>
                  <a:lnTo>
                    <a:pt x="1056"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0" y="26"/>
                  </a:lnTo>
                  <a:lnTo>
                    <a:pt x="911" y="28"/>
                  </a:lnTo>
                  <a:lnTo>
                    <a:pt x="901" y="31"/>
                  </a:lnTo>
                  <a:lnTo>
                    <a:pt x="891" y="34"/>
                  </a:lnTo>
                  <a:lnTo>
                    <a:pt x="881" y="37"/>
                  </a:lnTo>
                  <a:lnTo>
                    <a:pt x="870" y="41"/>
                  </a:lnTo>
                  <a:lnTo>
                    <a:pt x="859" y="44"/>
                  </a:lnTo>
                  <a:lnTo>
                    <a:pt x="848" y="48"/>
                  </a:lnTo>
                  <a:lnTo>
                    <a:pt x="837" y="51"/>
                  </a:lnTo>
                  <a:lnTo>
                    <a:pt x="825" y="54"/>
                  </a:lnTo>
                  <a:lnTo>
                    <a:pt x="814" y="56"/>
                  </a:lnTo>
                  <a:lnTo>
                    <a:pt x="803" y="58"/>
                  </a:lnTo>
                  <a:lnTo>
                    <a:pt x="791" y="59"/>
                  </a:lnTo>
                  <a:lnTo>
                    <a:pt x="780" y="59"/>
                  </a:lnTo>
                  <a:lnTo>
                    <a:pt x="770" y="59"/>
                  </a:lnTo>
                  <a:lnTo>
                    <a:pt x="759" y="58"/>
                  </a:lnTo>
                  <a:lnTo>
                    <a:pt x="750" y="56"/>
                  </a:lnTo>
                  <a:lnTo>
                    <a:pt x="740" y="54"/>
                  </a:lnTo>
                  <a:lnTo>
                    <a:pt x="730" y="51"/>
                  </a:lnTo>
                  <a:lnTo>
                    <a:pt x="721" y="48"/>
                  </a:lnTo>
                  <a:lnTo>
                    <a:pt x="713" y="45"/>
                  </a:lnTo>
                  <a:lnTo>
                    <a:pt x="703" y="41"/>
                  </a:lnTo>
                  <a:lnTo>
                    <a:pt x="695" y="38"/>
                  </a:lnTo>
                  <a:lnTo>
                    <a:pt x="686" y="34"/>
                  </a:lnTo>
                  <a:lnTo>
                    <a:pt x="676" y="31"/>
                  </a:lnTo>
                  <a:lnTo>
                    <a:pt x="668" y="29"/>
                  </a:lnTo>
                  <a:lnTo>
                    <a:pt x="658" y="26"/>
                  </a:lnTo>
                  <a:lnTo>
                    <a:pt x="650" y="25"/>
                  </a:lnTo>
                  <a:lnTo>
                    <a:pt x="639" y="24"/>
                  </a:lnTo>
                  <a:lnTo>
                    <a:pt x="630" y="23"/>
                  </a:lnTo>
                  <a:lnTo>
                    <a:pt x="623" y="24"/>
                  </a:lnTo>
                  <a:lnTo>
                    <a:pt x="615" y="25"/>
                  </a:lnTo>
                  <a:lnTo>
                    <a:pt x="606" y="27"/>
                  </a:lnTo>
                  <a:lnTo>
                    <a:pt x="597" y="29"/>
                  </a:lnTo>
                  <a:lnTo>
                    <a:pt x="588" y="32"/>
                  </a:lnTo>
                  <a:lnTo>
                    <a:pt x="577" y="35"/>
                  </a:lnTo>
                  <a:lnTo>
                    <a:pt x="567" y="38"/>
                  </a:lnTo>
                  <a:lnTo>
                    <a:pt x="556" y="42"/>
                  </a:lnTo>
                  <a:lnTo>
                    <a:pt x="545" y="45"/>
                  </a:lnTo>
                  <a:lnTo>
                    <a:pt x="534" y="48"/>
                  </a:lnTo>
                  <a:lnTo>
                    <a:pt x="523" y="52"/>
                  </a:lnTo>
                  <a:lnTo>
                    <a:pt x="511" y="55"/>
                  </a:lnTo>
                  <a:lnTo>
                    <a:pt x="500" y="57"/>
                  </a:lnTo>
                  <a:lnTo>
                    <a:pt x="489" y="59"/>
                  </a:lnTo>
                  <a:lnTo>
                    <a:pt x="477" y="60"/>
                  </a:lnTo>
                  <a:lnTo>
                    <a:pt x="467" y="60"/>
                  </a:lnTo>
                  <a:lnTo>
                    <a:pt x="456" y="60"/>
                  </a:lnTo>
                  <a:lnTo>
                    <a:pt x="445" y="59"/>
                  </a:lnTo>
                  <a:lnTo>
                    <a:pt x="436" y="58"/>
                  </a:lnTo>
                  <a:lnTo>
                    <a:pt x="426" y="56"/>
                  </a:lnTo>
                  <a:lnTo>
                    <a:pt x="417" y="53"/>
                  </a:lnTo>
                  <a:lnTo>
                    <a:pt x="407" y="50"/>
                  </a:lnTo>
                  <a:lnTo>
                    <a:pt x="399" y="47"/>
                  </a:lnTo>
                  <a:lnTo>
                    <a:pt x="390" y="44"/>
                  </a:lnTo>
                  <a:lnTo>
                    <a:pt x="381"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59"/>
                  </a:lnTo>
                  <a:lnTo>
                    <a:pt x="120" y="58"/>
                  </a:lnTo>
                  <a:lnTo>
                    <a:pt x="111" y="55"/>
                  </a:lnTo>
                  <a:lnTo>
                    <a:pt x="101" y="52"/>
                  </a:lnTo>
                  <a:lnTo>
                    <a:pt x="92" y="50"/>
                  </a:lnTo>
                  <a:lnTo>
                    <a:pt x="82" y="46"/>
                  </a:lnTo>
                  <a:lnTo>
                    <a:pt x="74" y="42"/>
                  </a:lnTo>
                  <a:lnTo>
                    <a:pt x="64" y="39"/>
                  </a:lnTo>
                  <a:lnTo>
                    <a:pt x="56" y="35"/>
                  </a:lnTo>
                  <a:lnTo>
                    <a:pt x="46" y="32"/>
                  </a:lnTo>
                  <a:lnTo>
                    <a:pt x="38" y="30"/>
                  </a:lnTo>
                  <a:lnTo>
                    <a:pt x="28" y="27"/>
                  </a:lnTo>
                  <a:lnTo>
                    <a:pt x="19" y="26"/>
                  </a:lnTo>
                  <a:lnTo>
                    <a:pt x="10" y="25"/>
                  </a:lnTo>
                  <a:lnTo>
                    <a:pt x="0" y="25"/>
                  </a:lnTo>
                  <a:lnTo>
                    <a:pt x="1" y="5"/>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5" name="Freeform 7"/>
            <p:cNvSpPr>
              <a:spLocks/>
            </p:cNvSpPr>
            <p:nvPr/>
          </p:nvSpPr>
          <p:spPr bwMode="auto">
            <a:xfrm>
              <a:off x="3238" y="3954"/>
              <a:ext cx="2447" cy="62"/>
            </a:xfrm>
            <a:custGeom>
              <a:avLst/>
              <a:gdLst/>
              <a:ahLst/>
              <a:cxnLst>
                <a:cxn ang="0">
                  <a:pos x="73" y="25"/>
                </a:cxn>
                <a:cxn ang="0">
                  <a:pos x="161" y="41"/>
                </a:cxn>
                <a:cxn ang="0">
                  <a:pos x="263" y="16"/>
                </a:cxn>
                <a:cxn ang="0">
                  <a:pos x="315" y="5"/>
                </a:cxn>
                <a:cxn ang="0">
                  <a:pos x="388" y="23"/>
                </a:cxn>
                <a:cxn ang="0">
                  <a:pos x="477" y="41"/>
                </a:cxn>
                <a:cxn ang="0">
                  <a:pos x="577" y="15"/>
                </a:cxn>
                <a:cxn ang="0">
                  <a:pos x="658" y="7"/>
                </a:cxn>
                <a:cxn ang="0">
                  <a:pos x="740" y="35"/>
                </a:cxn>
                <a:cxn ang="0">
                  <a:pos x="837" y="31"/>
                </a:cxn>
                <a:cxn ang="0">
                  <a:pos x="929" y="4"/>
                </a:cxn>
                <a:cxn ang="0">
                  <a:pos x="1009" y="19"/>
                </a:cxn>
                <a:cxn ang="0">
                  <a:pos x="1095" y="40"/>
                </a:cxn>
                <a:cxn ang="0">
                  <a:pos x="1197" y="16"/>
                </a:cxn>
                <a:cxn ang="0">
                  <a:pos x="1261" y="2"/>
                </a:cxn>
                <a:cxn ang="0">
                  <a:pos x="1342" y="25"/>
                </a:cxn>
                <a:cxn ang="0">
                  <a:pos x="1434" y="38"/>
                </a:cxn>
                <a:cxn ang="0">
                  <a:pos x="1533" y="10"/>
                </a:cxn>
                <a:cxn ang="0">
                  <a:pos x="1613" y="9"/>
                </a:cxn>
                <a:cxn ang="0">
                  <a:pos x="1695" y="35"/>
                </a:cxn>
                <a:cxn ang="0">
                  <a:pos x="1793" y="26"/>
                </a:cxn>
                <a:cxn ang="0">
                  <a:pos x="1881" y="1"/>
                </a:cxn>
                <a:cxn ang="0">
                  <a:pos x="1961" y="20"/>
                </a:cxn>
                <a:cxn ang="0">
                  <a:pos x="2049" y="37"/>
                </a:cxn>
                <a:cxn ang="0">
                  <a:pos x="2146" y="12"/>
                </a:cxn>
                <a:cxn ang="0">
                  <a:pos x="2226" y="3"/>
                </a:cxn>
                <a:cxn ang="0">
                  <a:pos x="2308" y="31"/>
                </a:cxn>
                <a:cxn ang="0">
                  <a:pos x="2410" y="26"/>
                </a:cxn>
                <a:cxn ang="0">
                  <a:pos x="2422" y="42"/>
                </a:cxn>
                <a:cxn ang="0">
                  <a:pos x="2317" y="52"/>
                </a:cxn>
                <a:cxn ang="0">
                  <a:pos x="2235" y="25"/>
                </a:cxn>
                <a:cxn ang="0">
                  <a:pos x="2156" y="28"/>
                </a:cxn>
                <a:cxn ang="0">
                  <a:pos x="2060" y="54"/>
                </a:cxn>
                <a:cxn ang="0">
                  <a:pos x="1970" y="42"/>
                </a:cxn>
                <a:cxn ang="0">
                  <a:pos x="1888" y="20"/>
                </a:cxn>
                <a:cxn ang="0">
                  <a:pos x="1804" y="41"/>
                </a:cxn>
                <a:cxn ang="0">
                  <a:pos x="1705" y="56"/>
                </a:cxn>
                <a:cxn ang="0">
                  <a:pos x="1622" y="29"/>
                </a:cxn>
                <a:cxn ang="0">
                  <a:pos x="1542" y="27"/>
                </a:cxn>
                <a:cxn ang="0">
                  <a:pos x="1445" y="55"/>
                </a:cxn>
                <a:cxn ang="0">
                  <a:pos x="1352" y="48"/>
                </a:cxn>
                <a:cxn ang="0">
                  <a:pos x="1271" y="23"/>
                </a:cxn>
                <a:cxn ang="0">
                  <a:pos x="1226" y="27"/>
                </a:cxn>
                <a:cxn ang="0">
                  <a:pos x="1129" y="55"/>
                </a:cxn>
                <a:cxn ang="0">
                  <a:pos x="1036" y="47"/>
                </a:cxn>
                <a:cxn ang="0">
                  <a:pos x="954" y="23"/>
                </a:cxn>
                <a:cxn ang="0">
                  <a:pos x="871" y="41"/>
                </a:cxn>
                <a:cxn ang="0">
                  <a:pos x="770" y="59"/>
                </a:cxn>
                <a:cxn ang="0">
                  <a:pos x="686" y="34"/>
                </a:cxn>
                <a:cxn ang="0">
                  <a:pos x="606" y="26"/>
                </a:cxn>
                <a:cxn ang="0">
                  <a:pos x="512" y="55"/>
                </a:cxn>
                <a:cxn ang="0">
                  <a:pos x="417" y="53"/>
                </a:cxn>
                <a:cxn ang="0">
                  <a:pos x="336" y="27"/>
                </a:cxn>
                <a:cxn ang="0">
                  <a:pos x="289" y="26"/>
                </a:cxn>
                <a:cxn ang="0">
                  <a:pos x="196" y="55"/>
                </a:cxn>
                <a:cxn ang="0">
                  <a:pos x="101" y="53"/>
                </a:cxn>
                <a:cxn ang="0">
                  <a:pos x="19" y="26"/>
                </a:cxn>
              </a:cxnLst>
              <a:rect l="0" t="0" r="r" b="b"/>
              <a:pathLst>
                <a:path w="2447" h="62">
                  <a:moveTo>
                    <a:pt x="0" y="5"/>
                  </a:moveTo>
                  <a:lnTo>
                    <a:pt x="10" y="6"/>
                  </a:lnTo>
                  <a:lnTo>
                    <a:pt x="19" y="7"/>
                  </a:lnTo>
                  <a:lnTo>
                    <a:pt x="28" y="10"/>
                  </a:lnTo>
                  <a:lnTo>
                    <a:pt x="38" y="13"/>
                  </a:lnTo>
                  <a:lnTo>
                    <a:pt x="46" y="15"/>
                  </a:lnTo>
                  <a:lnTo>
                    <a:pt x="55" y="19"/>
                  </a:lnTo>
                  <a:lnTo>
                    <a:pt x="64" y="21"/>
                  </a:lnTo>
                  <a:lnTo>
                    <a:pt x="73" y="25"/>
                  </a:lnTo>
                  <a:lnTo>
                    <a:pt x="82" y="29"/>
                  </a:lnTo>
                  <a:lnTo>
                    <a:pt x="91" y="31"/>
                  </a:lnTo>
                  <a:lnTo>
                    <a:pt x="101" y="34"/>
                  </a:lnTo>
                  <a:lnTo>
                    <a:pt x="110" y="37"/>
                  </a:lnTo>
                  <a:lnTo>
                    <a:pt x="119" y="39"/>
                  </a:lnTo>
                  <a:lnTo>
                    <a:pt x="130" y="41"/>
                  </a:lnTo>
                  <a:lnTo>
                    <a:pt x="140" y="42"/>
                  </a:lnTo>
                  <a:lnTo>
                    <a:pt x="151" y="42"/>
                  </a:lnTo>
                  <a:lnTo>
                    <a:pt x="161" y="41"/>
                  </a:lnTo>
                  <a:lnTo>
                    <a:pt x="173" y="40"/>
                  </a:lnTo>
                  <a:lnTo>
                    <a:pt x="184" y="38"/>
                  </a:lnTo>
                  <a:lnTo>
                    <a:pt x="196" y="35"/>
                  </a:lnTo>
                  <a:lnTo>
                    <a:pt x="207" y="32"/>
                  </a:lnTo>
                  <a:lnTo>
                    <a:pt x="218" y="30"/>
                  </a:lnTo>
                  <a:lnTo>
                    <a:pt x="229" y="26"/>
                  </a:lnTo>
                  <a:lnTo>
                    <a:pt x="241" y="22"/>
                  </a:lnTo>
                  <a:lnTo>
                    <a:pt x="252" y="19"/>
                  </a:lnTo>
                  <a:lnTo>
                    <a:pt x="263" y="16"/>
                  </a:lnTo>
                  <a:lnTo>
                    <a:pt x="273" y="12"/>
                  </a:lnTo>
                  <a:lnTo>
                    <a:pt x="282" y="10"/>
                  </a:lnTo>
                  <a:lnTo>
                    <a:pt x="292" y="7"/>
                  </a:lnTo>
                  <a:lnTo>
                    <a:pt x="300" y="6"/>
                  </a:lnTo>
                  <a:lnTo>
                    <a:pt x="308" y="5"/>
                  </a:lnTo>
                  <a:lnTo>
                    <a:pt x="316" y="5"/>
                  </a:lnTo>
                  <a:lnTo>
                    <a:pt x="316" y="5"/>
                  </a:lnTo>
                  <a:lnTo>
                    <a:pt x="316" y="5"/>
                  </a:lnTo>
                  <a:lnTo>
                    <a:pt x="315" y="5"/>
                  </a:lnTo>
                  <a:lnTo>
                    <a:pt x="316" y="5"/>
                  </a:lnTo>
                  <a:lnTo>
                    <a:pt x="325" y="5"/>
                  </a:lnTo>
                  <a:lnTo>
                    <a:pt x="334" y="6"/>
                  </a:lnTo>
                  <a:lnTo>
                    <a:pt x="344" y="8"/>
                  </a:lnTo>
                  <a:lnTo>
                    <a:pt x="353" y="11"/>
                  </a:lnTo>
                  <a:lnTo>
                    <a:pt x="362" y="13"/>
                  </a:lnTo>
                  <a:lnTo>
                    <a:pt x="371" y="16"/>
                  </a:lnTo>
                  <a:lnTo>
                    <a:pt x="380" y="20"/>
                  </a:lnTo>
                  <a:lnTo>
                    <a:pt x="388" y="23"/>
                  </a:lnTo>
                  <a:lnTo>
                    <a:pt x="397" y="26"/>
                  </a:lnTo>
                  <a:lnTo>
                    <a:pt x="407" y="30"/>
                  </a:lnTo>
                  <a:lnTo>
                    <a:pt x="416" y="33"/>
                  </a:lnTo>
                  <a:lnTo>
                    <a:pt x="425" y="35"/>
                  </a:lnTo>
                  <a:lnTo>
                    <a:pt x="435" y="38"/>
                  </a:lnTo>
                  <a:lnTo>
                    <a:pt x="445" y="40"/>
                  </a:lnTo>
                  <a:lnTo>
                    <a:pt x="455" y="41"/>
                  </a:lnTo>
                  <a:lnTo>
                    <a:pt x="466" y="41"/>
                  </a:lnTo>
                  <a:lnTo>
                    <a:pt x="477" y="41"/>
                  </a:lnTo>
                  <a:lnTo>
                    <a:pt x="488" y="40"/>
                  </a:lnTo>
                  <a:lnTo>
                    <a:pt x="499" y="37"/>
                  </a:lnTo>
                  <a:lnTo>
                    <a:pt x="511" y="35"/>
                  </a:lnTo>
                  <a:lnTo>
                    <a:pt x="523" y="32"/>
                  </a:lnTo>
                  <a:lnTo>
                    <a:pt x="534" y="29"/>
                  </a:lnTo>
                  <a:lnTo>
                    <a:pt x="545" y="26"/>
                  </a:lnTo>
                  <a:lnTo>
                    <a:pt x="556" y="21"/>
                  </a:lnTo>
                  <a:lnTo>
                    <a:pt x="566" y="18"/>
                  </a:lnTo>
                  <a:lnTo>
                    <a:pt x="577" y="15"/>
                  </a:lnTo>
                  <a:lnTo>
                    <a:pt x="587" y="12"/>
                  </a:lnTo>
                  <a:lnTo>
                    <a:pt x="597" y="9"/>
                  </a:lnTo>
                  <a:lnTo>
                    <a:pt x="606" y="7"/>
                  </a:lnTo>
                  <a:lnTo>
                    <a:pt x="615" y="5"/>
                  </a:lnTo>
                  <a:lnTo>
                    <a:pt x="623" y="4"/>
                  </a:lnTo>
                  <a:lnTo>
                    <a:pt x="630" y="4"/>
                  </a:lnTo>
                  <a:lnTo>
                    <a:pt x="640" y="5"/>
                  </a:lnTo>
                  <a:lnTo>
                    <a:pt x="649" y="5"/>
                  </a:lnTo>
                  <a:lnTo>
                    <a:pt x="658" y="7"/>
                  </a:lnTo>
                  <a:lnTo>
                    <a:pt x="668" y="10"/>
                  </a:lnTo>
                  <a:lnTo>
                    <a:pt x="677" y="12"/>
                  </a:lnTo>
                  <a:lnTo>
                    <a:pt x="685" y="16"/>
                  </a:lnTo>
                  <a:lnTo>
                    <a:pt x="695" y="19"/>
                  </a:lnTo>
                  <a:lnTo>
                    <a:pt x="703" y="22"/>
                  </a:lnTo>
                  <a:lnTo>
                    <a:pt x="712" y="26"/>
                  </a:lnTo>
                  <a:lnTo>
                    <a:pt x="722" y="29"/>
                  </a:lnTo>
                  <a:lnTo>
                    <a:pt x="731" y="32"/>
                  </a:lnTo>
                  <a:lnTo>
                    <a:pt x="740" y="35"/>
                  </a:lnTo>
                  <a:lnTo>
                    <a:pt x="750" y="37"/>
                  </a:lnTo>
                  <a:lnTo>
                    <a:pt x="760" y="40"/>
                  </a:lnTo>
                  <a:lnTo>
                    <a:pt x="770" y="40"/>
                  </a:lnTo>
                  <a:lnTo>
                    <a:pt x="781" y="41"/>
                  </a:lnTo>
                  <a:lnTo>
                    <a:pt x="792" y="40"/>
                  </a:lnTo>
                  <a:lnTo>
                    <a:pt x="803" y="39"/>
                  </a:lnTo>
                  <a:lnTo>
                    <a:pt x="814" y="37"/>
                  </a:lnTo>
                  <a:lnTo>
                    <a:pt x="826" y="34"/>
                  </a:lnTo>
                  <a:lnTo>
                    <a:pt x="837" y="31"/>
                  </a:lnTo>
                  <a:lnTo>
                    <a:pt x="848" y="28"/>
                  </a:lnTo>
                  <a:lnTo>
                    <a:pt x="860" y="25"/>
                  </a:lnTo>
                  <a:lnTo>
                    <a:pt x="871" y="21"/>
                  </a:lnTo>
                  <a:lnTo>
                    <a:pt x="881" y="17"/>
                  </a:lnTo>
                  <a:lnTo>
                    <a:pt x="892" y="14"/>
                  </a:lnTo>
                  <a:lnTo>
                    <a:pt x="901" y="11"/>
                  </a:lnTo>
                  <a:lnTo>
                    <a:pt x="911" y="8"/>
                  </a:lnTo>
                  <a:lnTo>
                    <a:pt x="921" y="6"/>
                  </a:lnTo>
                  <a:lnTo>
                    <a:pt x="929" y="4"/>
                  </a:lnTo>
                  <a:lnTo>
                    <a:pt x="937" y="3"/>
                  </a:lnTo>
                  <a:lnTo>
                    <a:pt x="944" y="3"/>
                  </a:lnTo>
                  <a:lnTo>
                    <a:pt x="954" y="4"/>
                  </a:lnTo>
                  <a:lnTo>
                    <a:pt x="964" y="5"/>
                  </a:lnTo>
                  <a:lnTo>
                    <a:pt x="973" y="7"/>
                  </a:lnTo>
                  <a:lnTo>
                    <a:pt x="982" y="11"/>
                  </a:lnTo>
                  <a:lnTo>
                    <a:pt x="991" y="13"/>
                  </a:lnTo>
                  <a:lnTo>
                    <a:pt x="1000" y="16"/>
                  </a:lnTo>
                  <a:lnTo>
                    <a:pt x="1009" y="19"/>
                  </a:lnTo>
                  <a:lnTo>
                    <a:pt x="1018" y="23"/>
                  </a:lnTo>
                  <a:lnTo>
                    <a:pt x="1027" y="26"/>
                  </a:lnTo>
                  <a:lnTo>
                    <a:pt x="1036" y="29"/>
                  </a:lnTo>
                  <a:lnTo>
                    <a:pt x="1046" y="32"/>
                  </a:lnTo>
                  <a:lnTo>
                    <a:pt x="1055" y="34"/>
                  </a:lnTo>
                  <a:lnTo>
                    <a:pt x="1064" y="37"/>
                  </a:lnTo>
                  <a:lnTo>
                    <a:pt x="1075" y="38"/>
                  </a:lnTo>
                  <a:lnTo>
                    <a:pt x="1085" y="40"/>
                  </a:lnTo>
                  <a:lnTo>
                    <a:pt x="1095" y="40"/>
                  </a:lnTo>
                  <a:lnTo>
                    <a:pt x="1107" y="39"/>
                  </a:lnTo>
                  <a:lnTo>
                    <a:pt x="1118" y="38"/>
                  </a:lnTo>
                  <a:lnTo>
                    <a:pt x="1129" y="35"/>
                  </a:lnTo>
                  <a:lnTo>
                    <a:pt x="1140" y="33"/>
                  </a:lnTo>
                  <a:lnTo>
                    <a:pt x="1152" y="30"/>
                  </a:lnTo>
                  <a:lnTo>
                    <a:pt x="1164" y="27"/>
                  </a:lnTo>
                  <a:lnTo>
                    <a:pt x="1174" y="24"/>
                  </a:lnTo>
                  <a:lnTo>
                    <a:pt x="1186" y="20"/>
                  </a:lnTo>
                  <a:lnTo>
                    <a:pt x="1197" y="16"/>
                  </a:lnTo>
                  <a:lnTo>
                    <a:pt x="1208" y="13"/>
                  </a:lnTo>
                  <a:lnTo>
                    <a:pt x="1218" y="10"/>
                  </a:lnTo>
                  <a:lnTo>
                    <a:pt x="1227" y="7"/>
                  </a:lnTo>
                  <a:lnTo>
                    <a:pt x="1237" y="5"/>
                  </a:lnTo>
                  <a:lnTo>
                    <a:pt x="1245" y="3"/>
                  </a:lnTo>
                  <a:lnTo>
                    <a:pt x="1253" y="2"/>
                  </a:lnTo>
                  <a:lnTo>
                    <a:pt x="1261" y="2"/>
                  </a:lnTo>
                  <a:lnTo>
                    <a:pt x="1260" y="2"/>
                  </a:lnTo>
                  <a:lnTo>
                    <a:pt x="1261" y="2"/>
                  </a:lnTo>
                  <a:lnTo>
                    <a:pt x="1270" y="3"/>
                  </a:lnTo>
                  <a:lnTo>
                    <a:pt x="1279" y="4"/>
                  </a:lnTo>
                  <a:lnTo>
                    <a:pt x="1289" y="6"/>
                  </a:lnTo>
                  <a:lnTo>
                    <a:pt x="1298" y="8"/>
                  </a:lnTo>
                  <a:lnTo>
                    <a:pt x="1307" y="11"/>
                  </a:lnTo>
                  <a:lnTo>
                    <a:pt x="1315" y="14"/>
                  </a:lnTo>
                  <a:lnTo>
                    <a:pt x="1325" y="17"/>
                  </a:lnTo>
                  <a:lnTo>
                    <a:pt x="1334" y="21"/>
                  </a:lnTo>
                  <a:lnTo>
                    <a:pt x="1342" y="25"/>
                  </a:lnTo>
                  <a:lnTo>
                    <a:pt x="1352" y="28"/>
                  </a:lnTo>
                  <a:lnTo>
                    <a:pt x="1361" y="31"/>
                  </a:lnTo>
                  <a:lnTo>
                    <a:pt x="1371" y="34"/>
                  </a:lnTo>
                  <a:lnTo>
                    <a:pt x="1380" y="36"/>
                  </a:lnTo>
                  <a:lnTo>
                    <a:pt x="1390" y="38"/>
                  </a:lnTo>
                  <a:lnTo>
                    <a:pt x="1400" y="39"/>
                  </a:lnTo>
                  <a:lnTo>
                    <a:pt x="1411" y="40"/>
                  </a:lnTo>
                  <a:lnTo>
                    <a:pt x="1422" y="39"/>
                  </a:lnTo>
                  <a:lnTo>
                    <a:pt x="1434" y="38"/>
                  </a:lnTo>
                  <a:lnTo>
                    <a:pt x="1444" y="35"/>
                  </a:lnTo>
                  <a:lnTo>
                    <a:pt x="1456" y="33"/>
                  </a:lnTo>
                  <a:lnTo>
                    <a:pt x="1468" y="30"/>
                  </a:lnTo>
                  <a:lnTo>
                    <a:pt x="1479" y="27"/>
                  </a:lnTo>
                  <a:lnTo>
                    <a:pt x="1490" y="23"/>
                  </a:lnTo>
                  <a:lnTo>
                    <a:pt x="1501" y="20"/>
                  </a:lnTo>
                  <a:lnTo>
                    <a:pt x="1512" y="16"/>
                  </a:lnTo>
                  <a:lnTo>
                    <a:pt x="1522" y="13"/>
                  </a:lnTo>
                  <a:lnTo>
                    <a:pt x="1533" y="10"/>
                  </a:lnTo>
                  <a:lnTo>
                    <a:pt x="1542" y="7"/>
                  </a:lnTo>
                  <a:lnTo>
                    <a:pt x="1551" y="5"/>
                  </a:lnTo>
                  <a:lnTo>
                    <a:pt x="1560" y="3"/>
                  </a:lnTo>
                  <a:lnTo>
                    <a:pt x="1568" y="2"/>
                  </a:lnTo>
                  <a:lnTo>
                    <a:pt x="1575" y="2"/>
                  </a:lnTo>
                  <a:lnTo>
                    <a:pt x="1585" y="3"/>
                  </a:lnTo>
                  <a:lnTo>
                    <a:pt x="1594" y="4"/>
                  </a:lnTo>
                  <a:lnTo>
                    <a:pt x="1604" y="6"/>
                  </a:lnTo>
                  <a:lnTo>
                    <a:pt x="1613" y="9"/>
                  </a:lnTo>
                  <a:lnTo>
                    <a:pt x="1622" y="12"/>
                  </a:lnTo>
                  <a:lnTo>
                    <a:pt x="1630" y="15"/>
                  </a:lnTo>
                  <a:lnTo>
                    <a:pt x="1640" y="18"/>
                  </a:lnTo>
                  <a:lnTo>
                    <a:pt x="1648" y="21"/>
                  </a:lnTo>
                  <a:lnTo>
                    <a:pt x="1657" y="25"/>
                  </a:lnTo>
                  <a:lnTo>
                    <a:pt x="1666" y="28"/>
                  </a:lnTo>
                  <a:lnTo>
                    <a:pt x="1676" y="31"/>
                  </a:lnTo>
                  <a:lnTo>
                    <a:pt x="1685" y="33"/>
                  </a:lnTo>
                  <a:lnTo>
                    <a:pt x="1695" y="35"/>
                  </a:lnTo>
                  <a:lnTo>
                    <a:pt x="1705" y="37"/>
                  </a:lnTo>
                  <a:lnTo>
                    <a:pt x="1715" y="38"/>
                  </a:lnTo>
                  <a:lnTo>
                    <a:pt x="1726" y="38"/>
                  </a:lnTo>
                  <a:lnTo>
                    <a:pt x="1737" y="38"/>
                  </a:lnTo>
                  <a:lnTo>
                    <a:pt x="1748" y="37"/>
                  </a:lnTo>
                  <a:lnTo>
                    <a:pt x="1759" y="34"/>
                  </a:lnTo>
                  <a:lnTo>
                    <a:pt x="1771" y="32"/>
                  </a:lnTo>
                  <a:lnTo>
                    <a:pt x="1782" y="29"/>
                  </a:lnTo>
                  <a:lnTo>
                    <a:pt x="1793" y="26"/>
                  </a:lnTo>
                  <a:lnTo>
                    <a:pt x="1804" y="23"/>
                  </a:lnTo>
                  <a:lnTo>
                    <a:pt x="1815" y="19"/>
                  </a:lnTo>
                  <a:lnTo>
                    <a:pt x="1826" y="15"/>
                  </a:lnTo>
                  <a:lnTo>
                    <a:pt x="1836" y="12"/>
                  </a:lnTo>
                  <a:lnTo>
                    <a:pt x="1846" y="9"/>
                  </a:lnTo>
                  <a:lnTo>
                    <a:pt x="1855" y="6"/>
                  </a:lnTo>
                  <a:lnTo>
                    <a:pt x="1864" y="3"/>
                  </a:lnTo>
                  <a:lnTo>
                    <a:pt x="1873" y="2"/>
                  </a:lnTo>
                  <a:lnTo>
                    <a:pt x="1881" y="1"/>
                  </a:lnTo>
                  <a:lnTo>
                    <a:pt x="1888" y="1"/>
                  </a:lnTo>
                  <a:lnTo>
                    <a:pt x="1897" y="2"/>
                  </a:lnTo>
                  <a:lnTo>
                    <a:pt x="1907" y="3"/>
                  </a:lnTo>
                  <a:lnTo>
                    <a:pt x="1916" y="5"/>
                  </a:lnTo>
                  <a:lnTo>
                    <a:pt x="1926" y="8"/>
                  </a:lnTo>
                  <a:lnTo>
                    <a:pt x="1934" y="11"/>
                  </a:lnTo>
                  <a:lnTo>
                    <a:pt x="1943" y="14"/>
                  </a:lnTo>
                  <a:lnTo>
                    <a:pt x="1952" y="17"/>
                  </a:lnTo>
                  <a:lnTo>
                    <a:pt x="1961" y="20"/>
                  </a:lnTo>
                  <a:lnTo>
                    <a:pt x="1970" y="24"/>
                  </a:lnTo>
                  <a:lnTo>
                    <a:pt x="1979" y="27"/>
                  </a:lnTo>
                  <a:lnTo>
                    <a:pt x="1989" y="30"/>
                  </a:lnTo>
                  <a:lnTo>
                    <a:pt x="1998" y="32"/>
                  </a:lnTo>
                  <a:lnTo>
                    <a:pt x="2007" y="34"/>
                  </a:lnTo>
                  <a:lnTo>
                    <a:pt x="2018" y="36"/>
                  </a:lnTo>
                  <a:lnTo>
                    <a:pt x="2027" y="37"/>
                  </a:lnTo>
                  <a:lnTo>
                    <a:pt x="2039" y="37"/>
                  </a:lnTo>
                  <a:lnTo>
                    <a:pt x="2049" y="37"/>
                  </a:lnTo>
                  <a:lnTo>
                    <a:pt x="2060" y="35"/>
                  </a:lnTo>
                  <a:lnTo>
                    <a:pt x="2071" y="34"/>
                  </a:lnTo>
                  <a:lnTo>
                    <a:pt x="2082" y="31"/>
                  </a:lnTo>
                  <a:lnTo>
                    <a:pt x="2093" y="29"/>
                  </a:lnTo>
                  <a:lnTo>
                    <a:pt x="2104" y="25"/>
                  </a:lnTo>
                  <a:lnTo>
                    <a:pt x="2114" y="22"/>
                  </a:lnTo>
                  <a:lnTo>
                    <a:pt x="2125" y="19"/>
                  </a:lnTo>
                  <a:lnTo>
                    <a:pt x="2135" y="15"/>
                  </a:lnTo>
                  <a:lnTo>
                    <a:pt x="2146" y="12"/>
                  </a:lnTo>
                  <a:lnTo>
                    <a:pt x="2156" y="9"/>
                  </a:lnTo>
                  <a:lnTo>
                    <a:pt x="2165" y="6"/>
                  </a:lnTo>
                  <a:lnTo>
                    <a:pt x="2174" y="3"/>
                  </a:lnTo>
                  <a:lnTo>
                    <a:pt x="2183" y="2"/>
                  </a:lnTo>
                  <a:lnTo>
                    <a:pt x="2190" y="1"/>
                  </a:lnTo>
                  <a:lnTo>
                    <a:pt x="2197" y="0"/>
                  </a:lnTo>
                  <a:lnTo>
                    <a:pt x="2207" y="1"/>
                  </a:lnTo>
                  <a:lnTo>
                    <a:pt x="2217" y="1"/>
                  </a:lnTo>
                  <a:lnTo>
                    <a:pt x="2226" y="3"/>
                  </a:lnTo>
                  <a:lnTo>
                    <a:pt x="2235" y="6"/>
                  </a:lnTo>
                  <a:lnTo>
                    <a:pt x="2244" y="8"/>
                  </a:lnTo>
                  <a:lnTo>
                    <a:pt x="2253" y="12"/>
                  </a:lnTo>
                  <a:lnTo>
                    <a:pt x="2262" y="15"/>
                  </a:lnTo>
                  <a:lnTo>
                    <a:pt x="2271" y="18"/>
                  </a:lnTo>
                  <a:lnTo>
                    <a:pt x="2279" y="21"/>
                  </a:lnTo>
                  <a:lnTo>
                    <a:pt x="2289" y="25"/>
                  </a:lnTo>
                  <a:lnTo>
                    <a:pt x="2298" y="29"/>
                  </a:lnTo>
                  <a:lnTo>
                    <a:pt x="2308" y="31"/>
                  </a:lnTo>
                  <a:lnTo>
                    <a:pt x="2317" y="33"/>
                  </a:lnTo>
                  <a:lnTo>
                    <a:pt x="2327" y="35"/>
                  </a:lnTo>
                  <a:lnTo>
                    <a:pt x="2337" y="36"/>
                  </a:lnTo>
                  <a:lnTo>
                    <a:pt x="2348" y="37"/>
                  </a:lnTo>
                  <a:lnTo>
                    <a:pt x="2361" y="36"/>
                  </a:lnTo>
                  <a:lnTo>
                    <a:pt x="2373" y="35"/>
                  </a:lnTo>
                  <a:lnTo>
                    <a:pt x="2385" y="32"/>
                  </a:lnTo>
                  <a:lnTo>
                    <a:pt x="2397"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5" y="51"/>
                  </a:lnTo>
                  <a:lnTo>
                    <a:pt x="2373" y="54"/>
                  </a:lnTo>
                  <a:lnTo>
                    <a:pt x="2361" y="55"/>
                  </a:lnTo>
                  <a:lnTo>
                    <a:pt x="2348" y="56"/>
                  </a:lnTo>
                  <a:lnTo>
                    <a:pt x="2337" y="55"/>
                  </a:lnTo>
                  <a:lnTo>
                    <a:pt x="2327" y="54"/>
                  </a:lnTo>
                  <a:lnTo>
                    <a:pt x="2317" y="52"/>
                  </a:lnTo>
                  <a:lnTo>
                    <a:pt x="2308" y="50"/>
                  </a:lnTo>
                  <a:lnTo>
                    <a:pt x="2298" y="47"/>
                  </a:lnTo>
                  <a:lnTo>
                    <a:pt x="2289" y="44"/>
                  </a:lnTo>
                  <a:lnTo>
                    <a:pt x="2280" y="41"/>
                  </a:lnTo>
                  <a:lnTo>
                    <a:pt x="2271" y="37"/>
                  </a:lnTo>
                  <a:lnTo>
                    <a:pt x="2262" y="34"/>
                  </a:lnTo>
                  <a:lnTo>
                    <a:pt x="2254" y="30"/>
                  </a:lnTo>
                  <a:lnTo>
                    <a:pt x="2244" y="27"/>
                  </a:lnTo>
                  <a:lnTo>
                    <a:pt x="2235" y="25"/>
                  </a:lnTo>
                  <a:lnTo>
                    <a:pt x="2226" y="22"/>
                  </a:lnTo>
                  <a:lnTo>
                    <a:pt x="2217" y="20"/>
                  </a:lnTo>
                  <a:lnTo>
                    <a:pt x="2207" y="19"/>
                  </a:lnTo>
                  <a:lnTo>
                    <a:pt x="2197" y="19"/>
                  </a:lnTo>
                  <a:lnTo>
                    <a:pt x="2190" y="20"/>
                  </a:lnTo>
                  <a:lnTo>
                    <a:pt x="2183" y="21"/>
                  </a:lnTo>
                  <a:lnTo>
                    <a:pt x="2174" y="23"/>
                  </a:lnTo>
                  <a:lnTo>
                    <a:pt x="2165" y="25"/>
                  </a:lnTo>
                  <a:lnTo>
                    <a:pt x="2156" y="28"/>
                  </a:lnTo>
                  <a:lnTo>
                    <a:pt x="2146" y="31"/>
                  </a:lnTo>
                  <a:lnTo>
                    <a:pt x="2135" y="34"/>
                  </a:lnTo>
                  <a:lnTo>
                    <a:pt x="2125" y="38"/>
                  </a:lnTo>
                  <a:lnTo>
                    <a:pt x="2114" y="41"/>
                  </a:lnTo>
                  <a:lnTo>
                    <a:pt x="2104" y="44"/>
                  </a:lnTo>
                  <a:lnTo>
                    <a:pt x="2093" y="48"/>
                  </a:lnTo>
                  <a:lnTo>
                    <a:pt x="2082" y="50"/>
                  </a:lnTo>
                  <a:lnTo>
                    <a:pt x="2071" y="52"/>
                  </a:lnTo>
                  <a:lnTo>
                    <a:pt x="2060" y="54"/>
                  </a:lnTo>
                  <a:lnTo>
                    <a:pt x="2050" y="55"/>
                  </a:lnTo>
                  <a:lnTo>
                    <a:pt x="2039" y="56"/>
                  </a:lnTo>
                  <a:lnTo>
                    <a:pt x="2028" y="56"/>
                  </a:lnTo>
                  <a:lnTo>
                    <a:pt x="2018" y="55"/>
                  </a:lnTo>
                  <a:lnTo>
                    <a:pt x="2008" y="53"/>
                  </a:lnTo>
                  <a:lnTo>
                    <a:pt x="1999" y="51"/>
                  </a:lnTo>
                  <a:lnTo>
                    <a:pt x="1989" y="48"/>
                  </a:lnTo>
                  <a:lnTo>
                    <a:pt x="1980" y="45"/>
                  </a:lnTo>
                  <a:lnTo>
                    <a:pt x="1970" y="42"/>
                  </a:lnTo>
                  <a:lnTo>
                    <a:pt x="1962" y="39"/>
                  </a:lnTo>
                  <a:lnTo>
                    <a:pt x="1952" y="35"/>
                  </a:lnTo>
                  <a:lnTo>
                    <a:pt x="1944" y="32"/>
                  </a:lnTo>
                  <a:lnTo>
                    <a:pt x="1935" y="29"/>
                  </a:lnTo>
                  <a:lnTo>
                    <a:pt x="1926" y="27"/>
                  </a:lnTo>
                  <a:lnTo>
                    <a:pt x="1917" y="24"/>
                  </a:lnTo>
                  <a:lnTo>
                    <a:pt x="1907" y="22"/>
                  </a:lnTo>
                  <a:lnTo>
                    <a:pt x="1897" y="20"/>
                  </a:lnTo>
                  <a:lnTo>
                    <a:pt x="1888" y="20"/>
                  </a:lnTo>
                  <a:lnTo>
                    <a:pt x="1881" y="20"/>
                  </a:lnTo>
                  <a:lnTo>
                    <a:pt x="1873" y="21"/>
                  </a:lnTo>
                  <a:lnTo>
                    <a:pt x="1864" y="23"/>
                  </a:lnTo>
                  <a:lnTo>
                    <a:pt x="1855" y="25"/>
                  </a:lnTo>
                  <a:lnTo>
                    <a:pt x="1846" y="28"/>
                  </a:lnTo>
                  <a:lnTo>
                    <a:pt x="1836" y="31"/>
                  </a:lnTo>
                  <a:lnTo>
                    <a:pt x="1826" y="34"/>
                  </a:lnTo>
                  <a:lnTo>
                    <a:pt x="1815" y="38"/>
                  </a:lnTo>
                  <a:lnTo>
                    <a:pt x="1804" y="41"/>
                  </a:lnTo>
                  <a:lnTo>
                    <a:pt x="1793" y="45"/>
                  </a:lnTo>
                  <a:lnTo>
                    <a:pt x="1782" y="48"/>
                  </a:lnTo>
                  <a:lnTo>
                    <a:pt x="1771" y="51"/>
                  </a:lnTo>
                  <a:lnTo>
                    <a:pt x="1760" y="54"/>
                  </a:lnTo>
                  <a:lnTo>
                    <a:pt x="1748" y="56"/>
                  </a:lnTo>
                  <a:lnTo>
                    <a:pt x="1737" y="57"/>
                  </a:lnTo>
                  <a:lnTo>
                    <a:pt x="1727" y="58"/>
                  </a:lnTo>
                  <a:lnTo>
                    <a:pt x="1716" y="57"/>
                  </a:lnTo>
                  <a:lnTo>
                    <a:pt x="1705" y="56"/>
                  </a:lnTo>
                  <a:lnTo>
                    <a:pt x="1695" y="54"/>
                  </a:lnTo>
                  <a:lnTo>
                    <a:pt x="1686" y="52"/>
                  </a:lnTo>
                  <a:lnTo>
                    <a:pt x="1677" y="50"/>
                  </a:lnTo>
                  <a:lnTo>
                    <a:pt x="1667" y="46"/>
                  </a:lnTo>
                  <a:lnTo>
                    <a:pt x="1658" y="42"/>
                  </a:lnTo>
                  <a:lnTo>
                    <a:pt x="1648" y="39"/>
                  </a:lnTo>
                  <a:lnTo>
                    <a:pt x="1640" y="36"/>
                  </a:lnTo>
                  <a:lnTo>
                    <a:pt x="1630" y="32"/>
                  </a:lnTo>
                  <a:lnTo>
                    <a:pt x="1622" y="29"/>
                  </a:lnTo>
                  <a:lnTo>
                    <a:pt x="1612" y="27"/>
                  </a:lnTo>
                  <a:lnTo>
                    <a:pt x="1604" y="25"/>
                  </a:lnTo>
                  <a:lnTo>
                    <a:pt x="1594" y="22"/>
                  </a:lnTo>
                  <a:lnTo>
                    <a:pt x="1585" y="21"/>
                  </a:lnTo>
                  <a:lnTo>
                    <a:pt x="1575" y="21"/>
                  </a:lnTo>
                  <a:lnTo>
                    <a:pt x="1567" y="21"/>
                  </a:lnTo>
                  <a:lnTo>
                    <a:pt x="1559" y="23"/>
                  </a:lnTo>
                  <a:lnTo>
                    <a:pt x="1551" y="25"/>
                  </a:lnTo>
                  <a:lnTo>
                    <a:pt x="1542" y="27"/>
                  </a:lnTo>
                  <a:lnTo>
                    <a:pt x="1532" y="30"/>
                  </a:lnTo>
                  <a:lnTo>
                    <a:pt x="1522" y="32"/>
                  </a:lnTo>
                  <a:lnTo>
                    <a:pt x="1512" y="36"/>
                  </a:lnTo>
                  <a:lnTo>
                    <a:pt x="1501" y="40"/>
                  </a:lnTo>
                  <a:lnTo>
                    <a:pt x="1490" y="43"/>
                  </a:lnTo>
                  <a:lnTo>
                    <a:pt x="1479" y="46"/>
                  </a:lnTo>
                  <a:lnTo>
                    <a:pt x="1468" y="50"/>
                  </a:lnTo>
                  <a:lnTo>
                    <a:pt x="1456" y="52"/>
                  </a:lnTo>
                  <a:lnTo>
                    <a:pt x="1445" y="55"/>
                  </a:lnTo>
                  <a:lnTo>
                    <a:pt x="1434" y="56"/>
                  </a:lnTo>
                  <a:lnTo>
                    <a:pt x="1422" y="58"/>
                  </a:lnTo>
                  <a:lnTo>
                    <a:pt x="1411" y="58"/>
                  </a:lnTo>
                  <a:lnTo>
                    <a:pt x="1400" y="58"/>
                  </a:lnTo>
                  <a:lnTo>
                    <a:pt x="1390" y="57"/>
                  </a:lnTo>
                  <a:lnTo>
                    <a:pt x="1381" y="55"/>
                  </a:lnTo>
                  <a:lnTo>
                    <a:pt x="1371" y="54"/>
                  </a:lnTo>
                  <a:lnTo>
                    <a:pt x="1362" y="51"/>
                  </a:lnTo>
                  <a:lnTo>
                    <a:pt x="1352" y="48"/>
                  </a:lnTo>
                  <a:lnTo>
                    <a:pt x="1344" y="45"/>
                  </a:lnTo>
                  <a:lnTo>
                    <a:pt x="1334" y="41"/>
                  </a:lnTo>
                  <a:lnTo>
                    <a:pt x="1326" y="38"/>
                  </a:lnTo>
                  <a:lnTo>
                    <a:pt x="1317" y="35"/>
                  </a:lnTo>
                  <a:lnTo>
                    <a:pt x="1308" y="32"/>
                  </a:lnTo>
                  <a:lnTo>
                    <a:pt x="1299" y="29"/>
                  </a:lnTo>
                  <a:lnTo>
                    <a:pt x="1290" y="26"/>
                  </a:lnTo>
                  <a:lnTo>
                    <a:pt x="1281" y="25"/>
                  </a:lnTo>
                  <a:lnTo>
                    <a:pt x="1271" y="23"/>
                  </a:lnTo>
                  <a:lnTo>
                    <a:pt x="1262" y="21"/>
                  </a:lnTo>
                  <a:lnTo>
                    <a:pt x="1261" y="21"/>
                  </a:lnTo>
                  <a:lnTo>
                    <a:pt x="1261" y="21"/>
                  </a:lnTo>
                  <a:lnTo>
                    <a:pt x="1259" y="21"/>
                  </a:lnTo>
                  <a:lnTo>
                    <a:pt x="1258" y="21"/>
                  </a:lnTo>
                  <a:lnTo>
                    <a:pt x="1251" y="21"/>
                  </a:lnTo>
                  <a:lnTo>
                    <a:pt x="1243" y="23"/>
                  </a:lnTo>
                  <a:lnTo>
                    <a:pt x="1235" y="25"/>
                  </a:lnTo>
                  <a:lnTo>
                    <a:pt x="1226" y="27"/>
                  </a:lnTo>
                  <a:lnTo>
                    <a:pt x="1216" y="29"/>
                  </a:lnTo>
                  <a:lnTo>
                    <a:pt x="1206" y="32"/>
                  </a:lnTo>
                  <a:lnTo>
                    <a:pt x="1195" y="35"/>
                  </a:lnTo>
                  <a:lnTo>
                    <a:pt x="1185" y="39"/>
                  </a:lnTo>
                  <a:lnTo>
                    <a:pt x="1174" y="43"/>
                  </a:lnTo>
                  <a:lnTo>
                    <a:pt x="1163" y="46"/>
                  </a:lnTo>
                  <a:lnTo>
                    <a:pt x="1151" y="50"/>
                  </a:lnTo>
                  <a:lnTo>
                    <a:pt x="1140" y="52"/>
                  </a:lnTo>
                  <a:lnTo>
                    <a:pt x="1129" y="55"/>
                  </a:lnTo>
                  <a:lnTo>
                    <a:pt x="1118" y="57"/>
                  </a:lnTo>
                  <a:lnTo>
                    <a:pt x="1107" y="58"/>
                  </a:lnTo>
                  <a:lnTo>
                    <a:pt x="1095" y="59"/>
                  </a:lnTo>
                  <a:lnTo>
                    <a:pt x="1085" y="58"/>
                  </a:lnTo>
                  <a:lnTo>
                    <a:pt x="1075" y="58"/>
                  </a:lnTo>
                  <a:lnTo>
                    <a:pt x="1064" y="55"/>
                  </a:lnTo>
                  <a:lnTo>
                    <a:pt x="1055"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1" y="26"/>
                  </a:lnTo>
                  <a:lnTo>
                    <a:pt x="911" y="28"/>
                  </a:lnTo>
                  <a:lnTo>
                    <a:pt x="901" y="31"/>
                  </a:lnTo>
                  <a:lnTo>
                    <a:pt x="892" y="34"/>
                  </a:lnTo>
                  <a:lnTo>
                    <a:pt x="881" y="37"/>
                  </a:lnTo>
                  <a:lnTo>
                    <a:pt x="871" y="41"/>
                  </a:lnTo>
                  <a:lnTo>
                    <a:pt x="860" y="44"/>
                  </a:lnTo>
                  <a:lnTo>
                    <a:pt x="848" y="48"/>
                  </a:lnTo>
                  <a:lnTo>
                    <a:pt x="837" y="51"/>
                  </a:lnTo>
                  <a:lnTo>
                    <a:pt x="826" y="54"/>
                  </a:lnTo>
                  <a:lnTo>
                    <a:pt x="814" y="56"/>
                  </a:lnTo>
                  <a:lnTo>
                    <a:pt x="803" y="58"/>
                  </a:lnTo>
                  <a:lnTo>
                    <a:pt x="792" y="59"/>
                  </a:lnTo>
                  <a:lnTo>
                    <a:pt x="781" y="59"/>
                  </a:lnTo>
                  <a:lnTo>
                    <a:pt x="770" y="59"/>
                  </a:lnTo>
                  <a:lnTo>
                    <a:pt x="760" y="58"/>
                  </a:lnTo>
                  <a:lnTo>
                    <a:pt x="750" y="56"/>
                  </a:lnTo>
                  <a:lnTo>
                    <a:pt x="740" y="54"/>
                  </a:lnTo>
                  <a:lnTo>
                    <a:pt x="731" y="51"/>
                  </a:lnTo>
                  <a:lnTo>
                    <a:pt x="722" y="48"/>
                  </a:lnTo>
                  <a:lnTo>
                    <a:pt x="713" y="45"/>
                  </a:lnTo>
                  <a:lnTo>
                    <a:pt x="703" y="41"/>
                  </a:lnTo>
                  <a:lnTo>
                    <a:pt x="695" y="38"/>
                  </a:lnTo>
                  <a:lnTo>
                    <a:pt x="686" y="34"/>
                  </a:lnTo>
                  <a:lnTo>
                    <a:pt x="677" y="31"/>
                  </a:lnTo>
                  <a:lnTo>
                    <a:pt x="668" y="29"/>
                  </a:lnTo>
                  <a:lnTo>
                    <a:pt x="658" y="26"/>
                  </a:lnTo>
                  <a:lnTo>
                    <a:pt x="650" y="25"/>
                  </a:lnTo>
                  <a:lnTo>
                    <a:pt x="640" y="23"/>
                  </a:lnTo>
                  <a:lnTo>
                    <a:pt x="630" y="23"/>
                  </a:lnTo>
                  <a:lnTo>
                    <a:pt x="623" y="23"/>
                  </a:lnTo>
                  <a:lnTo>
                    <a:pt x="615" y="25"/>
                  </a:lnTo>
                  <a:lnTo>
                    <a:pt x="606" y="26"/>
                  </a:lnTo>
                  <a:lnTo>
                    <a:pt x="597" y="29"/>
                  </a:lnTo>
                  <a:lnTo>
                    <a:pt x="587" y="31"/>
                  </a:lnTo>
                  <a:lnTo>
                    <a:pt x="577" y="35"/>
                  </a:lnTo>
                  <a:lnTo>
                    <a:pt x="567" y="38"/>
                  </a:lnTo>
                  <a:lnTo>
                    <a:pt x="557" y="41"/>
                  </a:lnTo>
                  <a:lnTo>
                    <a:pt x="545" y="45"/>
                  </a:lnTo>
                  <a:lnTo>
                    <a:pt x="534" y="48"/>
                  </a:lnTo>
                  <a:lnTo>
                    <a:pt x="523" y="52"/>
                  </a:lnTo>
                  <a:lnTo>
                    <a:pt x="512" y="55"/>
                  </a:lnTo>
                  <a:lnTo>
                    <a:pt x="500" y="57"/>
                  </a:lnTo>
                  <a:lnTo>
                    <a:pt x="489" y="59"/>
                  </a:lnTo>
                  <a:lnTo>
                    <a:pt x="478" y="60"/>
                  </a:lnTo>
                  <a:lnTo>
                    <a:pt x="467" y="60"/>
                  </a:lnTo>
                  <a:lnTo>
                    <a:pt x="456" y="60"/>
                  </a:lnTo>
                  <a:lnTo>
                    <a:pt x="446" y="59"/>
                  </a:lnTo>
                  <a:lnTo>
                    <a:pt x="436" y="58"/>
                  </a:lnTo>
                  <a:lnTo>
                    <a:pt x="426" y="56"/>
                  </a:lnTo>
                  <a:lnTo>
                    <a:pt x="417" y="53"/>
                  </a:lnTo>
                  <a:lnTo>
                    <a:pt x="407" y="50"/>
                  </a:lnTo>
                  <a:lnTo>
                    <a:pt x="399" y="47"/>
                  </a:lnTo>
                  <a:lnTo>
                    <a:pt x="390" y="44"/>
                  </a:lnTo>
                  <a:lnTo>
                    <a:pt x="380"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60"/>
                  </a:lnTo>
                  <a:lnTo>
                    <a:pt x="120" y="58"/>
                  </a:lnTo>
                  <a:lnTo>
                    <a:pt x="111" y="55"/>
                  </a:lnTo>
                  <a:lnTo>
                    <a:pt x="101" y="53"/>
                  </a:lnTo>
                  <a:lnTo>
                    <a:pt x="92" y="50"/>
                  </a:lnTo>
                  <a:lnTo>
                    <a:pt x="82" y="46"/>
                  </a:lnTo>
                  <a:lnTo>
                    <a:pt x="74" y="42"/>
                  </a:lnTo>
                  <a:lnTo>
                    <a:pt x="64" y="40"/>
                  </a:lnTo>
                  <a:lnTo>
                    <a:pt x="56" y="36"/>
                  </a:lnTo>
                  <a:lnTo>
                    <a:pt x="46" y="32"/>
                  </a:lnTo>
                  <a:lnTo>
                    <a:pt x="38" y="30"/>
                  </a:lnTo>
                  <a:lnTo>
                    <a:pt x="28" y="28"/>
                  </a:lnTo>
                  <a:lnTo>
                    <a:pt x="19" y="26"/>
                  </a:lnTo>
                  <a:lnTo>
                    <a:pt x="10" y="25"/>
                  </a:lnTo>
                  <a:lnTo>
                    <a:pt x="0" y="25"/>
                  </a:lnTo>
                  <a:lnTo>
                    <a:pt x="0" y="5"/>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6" name="Freeform 8"/>
            <p:cNvSpPr>
              <a:spLocks/>
            </p:cNvSpPr>
            <p:nvPr/>
          </p:nvSpPr>
          <p:spPr bwMode="auto">
            <a:xfrm>
              <a:off x="3233" y="3996"/>
              <a:ext cx="2447" cy="61"/>
            </a:xfrm>
            <a:custGeom>
              <a:avLst/>
              <a:gdLst/>
              <a:ahLst/>
              <a:cxnLst>
                <a:cxn ang="0">
                  <a:pos x="73" y="43"/>
                </a:cxn>
                <a:cxn ang="0">
                  <a:pos x="161" y="59"/>
                </a:cxn>
                <a:cxn ang="0">
                  <a:pos x="261" y="34"/>
                </a:cxn>
                <a:cxn ang="0">
                  <a:pos x="316" y="24"/>
                </a:cxn>
                <a:cxn ang="0">
                  <a:pos x="389" y="43"/>
                </a:cxn>
                <a:cxn ang="0">
                  <a:pos x="477" y="59"/>
                </a:cxn>
                <a:cxn ang="0">
                  <a:pos x="577" y="34"/>
                </a:cxn>
                <a:cxn ang="0">
                  <a:pos x="658" y="27"/>
                </a:cxn>
                <a:cxn ang="0">
                  <a:pos x="740" y="54"/>
                </a:cxn>
                <a:cxn ang="0">
                  <a:pos x="837" y="50"/>
                </a:cxn>
                <a:cxn ang="0">
                  <a:pos x="929" y="24"/>
                </a:cxn>
                <a:cxn ang="0">
                  <a:pos x="1008" y="38"/>
                </a:cxn>
                <a:cxn ang="0">
                  <a:pos x="1095" y="58"/>
                </a:cxn>
                <a:cxn ang="0">
                  <a:pos x="1195" y="35"/>
                </a:cxn>
                <a:cxn ang="0">
                  <a:pos x="1260" y="22"/>
                </a:cxn>
                <a:cxn ang="0">
                  <a:pos x="1326" y="38"/>
                </a:cxn>
                <a:cxn ang="0">
                  <a:pos x="1411" y="58"/>
                </a:cxn>
                <a:cxn ang="0">
                  <a:pos x="1512" y="35"/>
                </a:cxn>
                <a:cxn ang="0">
                  <a:pos x="1594" y="24"/>
                </a:cxn>
                <a:cxn ang="0">
                  <a:pos x="1676" y="49"/>
                </a:cxn>
                <a:cxn ang="0">
                  <a:pos x="1770" y="51"/>
                </a:cxn>
                <a:cxn ang="0">
                  <a:pos x="1864" y="23"/>
                </a:cxn>
                <a:cxn ang="0">
                  <a:pos x="1943" y="32"/>
                </a:cxn>
                <a:cxn ang="0">
                  <a:pos x="2027" y="55"/>
                </a:cxn>
                <a:cxn ang="0">
                  <a:pos x="2125" y="38"/>
                </a:cxn>
                <a:cxn ang="0">
                  <a:pos x="2207" y="19"/>
                </a:cxn>
                <a:cxn ang="0">
                  <a:pos x="2288" y="44"/>
                </a:cxn>
                <a:cxn ang="0">
                  <a:pos x="2385" y="51"/>
                </a:cxn>
                <a:cxn ang="0">
                  <a:pos x="2445" y="16"/>
                </a:cxn>
                <a:cxn ang="0">
                  <a:pos x="2337" y="37"/>
                </a:cxn>
                <a:cxn ang="0">
                  <a:pos x="2252" y="12"/>
                </a:cxn>
                <a:cxn ang="0">
                  <a:pos x="2174" y="3"/>
                </a:cxn>
                <a:cxn ang="0">
                  <a:pos x="2082" y="31"/>
                </a:cxn>
                <a:cxn ang="0">
                  <a:pos x="1988" y="29"/>
                </a:cxn>
                <a:cxn ang="0">
                  <a:pos x="1906" y="3"/>
                </a:cxn>
                <a:cxn ang="0">
                  <a:pos x="1826" y="16"/>
                </a:cxn>
                <a:cxn ang="0">
                  <a:pos x="1726" y="39"/>
                </a:cxn>
                <a:cxn ang="0">
                  <a:pos x="1640" y="17"/>
                </a:cxn>
                <a:cxn ang="0">
                  <a:pos x="1560" y="4"/>
                </a:cxn>
                <a:cxn ang="0">
                  <a:pos x="1467" y="31"/>
                </a:cxn>
                <a:cxn ang="0">
                  <a:pos x="1370" y="33"/>
                </a:cxn>
                <a:cxn ang="0">
                  <a:pos x="1289" y="6"/>
                </a:cxn>
                <a:cxn ang="0">
                  <a:pos x="1242" y="4"/>
                </a:cxn>
                <a:cxn ang="0">
                  <a:pos x="1151" y="31"/>
                </a:cxn>
                <a:cxn ang="0">
                  <a:pos x="1055" y="35"/>
                </a:cxn>
                <a:cxn ang="0">
                  <a:pos x="972" y="7"/>
                </a:cxn>
                <a:cxn ang="0">
                  <a:pos x="891" y="15"/>
                </a:cxn>
                <a:cxn ang="0">
                  <a:pos x="791" y="40"/>
                </a:cxn>
                <a:cxn ang="0">
                  <a:pos x="703" y="23"/>
                </a:cxn>
                <a:cxn ang="0">
                  <a:pos x="623" y="5"/>
                </a:cxn>
                <a:cxn ang="0">
                  <a:pos x="534" y="29"/>
                </a:cxn>
                <a:cxn ang="0">
                  <a:pos x="435" y="38"/>
                </a:cxn>
                <a:cxn ang="0">
                  <a:pos x="354" y="11"/>
                </a:cxn>
                <a:cxn ang="0">
                  <a:pos x="305" y="5"/>
                </a:cxn>
                <a:cxn ang="0">
                  <a:pos x="218" y="29"/>
                </a:cxn>
                <a:cxn ang="0">
                  <a:pos x="120" y="39"/>
                </a:cxn>
                <a:cxn ang="0">
                  <a:pos x="38" y="12"/>
                </a:cxn>
              </a:cxnLst>
              <a:rect l="0" t="0" r="r" b="b"/>
              <a:pathLst>
                <a:path w="2447" h="61">
                  <a:moveTo>
                    <a:pt x="0" y="24"/>
                  </a:moveTo>
                  <a:lnTo>
                    <a:pt x="10" y="25"/>
                  </a:lnTo>
                  <a:lnTo>
                    <a:pt x="19" y="27"/>
                  </a:lnTo>
                  <a:lnTo>
                    <a:pt x="28" y="29"/>
                  </a:lnTo>
                  <a:lnTo>
                    <a:pt x="38" y="31"/>
                  </a:lnTo>
                  <a:lnTo>
                    <a:pt x="46" y="34"/>
                  </a:lnTo>
                  <a:lnTo>
                    <a:pt x="55" y="37"/>
                  </a:lnTo>
                  <a:lnTo>
                    <a:pt x="64" y="40"/>
                  </a:lnTo>
                  <a:lnTo>
                    <a:pt x="73" y="43"/>
                  </a:lnTo>
                  <a:lnTo>
                    <a:pt x="82" y="47"/>
                  </a:lnTo>
                  <a:lnTo>
                    <a:pt x="91" y="50"/>
                  </a:lnTo>
                  <a:lnTo>
                    <a:pt x="101" y="53"/>
                  </a:lnTo>
                  <a:lnTo>
                    <a:pt x="110" y="55"/>
                  </a:lnTo>
                  <a:lnTo>
                    <a:pt x="119" y="57"/>
                  </a:lnTo>
                  <a:lnTo>
                    <a:pt x="130" y="59"/>
                  </a:lnTo>
                  <a:lnTo>
                    <a:pt x="139" y="60"/>
                  </a:lnTo>
                  <a:lnTo>
                    <a:pt x="151" y="60"/>
                  </a:lnTo>
                  <a:lnTo>
                    <a:pt x="161" y="59"/>
                  </a:lnTo>
                  <a:lnTo>
                    <a:pt x="173" y="58"/>
                  </a:lnTo>
                  <a:lnTo>
                    <a:pt x="184" y="57"/>
                  </a:lnTo>
                  <a:lnTo>
                    <a:pt x="195" y="54"/>
                  </a:lnTo>
                  <a:lnTo>
                    <a:pt x="207" y="51"/>
                  </a:lnTo>
                  <a:lnTo>
                    <a:pt x="218" y="48"/>
                  </a:lnTo>
                  <a:lnTo>
                    <a:pt x="229" y="44"/>
                  </a:lnTo>
                  <a:lnTo>
                    <a:pt x="240" y="41"/>
                  </a:lnTo>
                  <a:lnTo>
                    <a:pt x="250" y="38"/>
                  </a:lnTo>
                  <a:lnTo>
                    <a:pt x="261" y="34"/>
                  </a:lnTo>
                  <a:lnTo>
                    <a:pt x="271" y="31"/>
                  </a:lnTo>
                  <a:lnTo>
                    <a:pt x="281" y="28"/>
                  </a:lnTo>
                  <a:lnTo>
                    <a:pt x="289" y="27"/>
                  </a:lnTo>
                  <a:lnTo>
                    <a:pt x="298" y="25"/>
                  </a:lnTo>
                  <a:lnTo>
                    <a:pt x="306" y="24"/>
                  </a:lnTo>
                  <a:lnTo>
                    <a:pt x="313" y="24"/>
                  </a:lnTo>
                  <a:lnTo>
                    <a:pt x="314" y="24"/>
                  </a:lnTo>
                  <a:lnTo>
                    <a:pt x="316" y="24"/>
                  </a:lnTo>
                  <a:lnTo>
                    <a:pt x="316" y="24"/>
                  </a:lnTo>
                  <a:lnTo>
                    <a:pt x="317" y="24"/>
                  </a:lnTo>
                  <a:lnTo>
                    <a:pt x="326" y="25"/>
                  </a:lnTo>
                  <a:lnTo>
                    <a:pt x="336" y="27"/>
                  </a:lnTo>
                  <a:lnTo>
                    <a:pt x="345" y="28"/>
                  </a:lnTo>
                  <a:lnTo>
                    <a:pt x="354" y="31"/>
                  </a:lnTo>
                  <a:lnTo>
                    <a:pt x="363" y="34"/>
                  </a:lnTo>
                  <a:lnTo>
                    <a:pt x="372" y="37"/>
                  </a:lnTo>
                  <a:lnTo>
                    <a:pt x="380" y="40"/>
                  </a:lnTo>
                  <a:lnTo>
                    <a:pt x="389" y="43"/>
                  </a:lnTo>
                  <a:lnTo>
                    <a:pt x="399" y="47"/>
                  </a:lnTo>
                  <a:lnTo>
                    <a:pt x="407" y="50"/>
                  </a:lnTo>
                  <a:lnTo>
                    <a:pt x="417" y="53"/>
                  </a:lnTo>
                  <a:lnTo>
                    <a:pt x="426" y="55"/>
                  </a:lnTo>
                  <a:lnTo>
                    <a:pt x="436" y="57"/>
                  </a:lnTo>
                  <a:lnTo>
                    <a:pt x="445" y="59"/>
                  </a:lnTo>
                  <a:lnTo>
                    <a:pt x="455" y="59"/>
                  </a:lnTo>
                  <a:lnTo>
                    <a:pt x="466" y="60"/>
                  </a:lnTo>
                  <a:lnTo>
                    <a:pt x="477" y="59"/>
                  </a:lnTo>
                  <a:lnTo>
                    <a:pt x="488" y="58"/>
                  </a:lnTo>
                  <a:lnTo>
                    <a:pt x="500" y="56"/>
                  </a:lnTo>
                  <a:lnTo>
                    <a:pt x="511" y="54"/>
                  </a:lnTo>
                  <a:lnTo>
                    <a:pt x="522" y="51"/>
                  </a:lnTo>
                  <a:lnTo>
                    <a:pt x="534" y="48"/>
                  </a:lnTo>
                  <a:lnTo>
                    <a:pt x="545" y="44"/>
                  </a:lnTo>
                  <a:lnTo>
                    <a:pt x="556" y="40"/>
                  </a:lnTo>
                  <a:lnTo>
                    <a:pt x="567" y="37"/>
                  </a:lnTo>
                  <a:lnTo>
                    <a:pt x="577" y="34"/>
                  </a:lnTo>
                  <a:lnTo>
                    <a:pt x="587" y="31"/>
                  </a:lnTo>
                  <a:lnTo>
                    <a:pt x="597" y="28"/>
                  </a:lnTo>
                  <a:lnTo>
                    <a:pt x="606" y="26"/>
                  </a:lnTo>
                  <a:lnTo>
                    <a:pt x="615" y="24"/>
                  </a:lnTo>
                  <a:lnTo>
                    <a:pt x="623" y="23"/>
                  </a:lnTo>
                  <a:lnTo>
                    <a:pt x="630" y="23"/>
                  </a:lnTo>
                  <a:lnTo>
                    <a:pt x="640" y="24"/>
                  </a:lnTo>
                  <a:lnTo>
                    <a:pt x="649" y="25"/>
                  </a:lnTo>
                  <a:lnTo>
                    <a:pt x="658" y="27"/>
                  </a:lnTo>
                  <a:lnTo>
                    <a:pt x="668" y="30"/>
                  </a:lnTo>
                  <a:lnTo>
                    <a:pt x="676" y="32"/>
                  </a:lnTo>
                  <a:lnTo>
                    <a:pt x="685" y="36"/>
                  </a:lnTo>
                  <a:lnTo>
                    <a:pt x="694" y="39"/>
                  </a:lnTo>
                  <a:lnTo>
                    <a:pt x="703" y="42"/>
                  </a:lnTo>
                  <a:lnTo>
                    <a:pt x="712" y="45"/>
                  </a:lnTo>
                  <a:lnTo>
                    <a:pt x="721" y="49"/>
                  </a:lnTo>
                  <a:lnTo>
                    <a:pt x="731" y="52"/>
                  </a:lnTo>
                  <a:lnTo>
                    <a:pt x="740" y="54"/>
                  </a:lnTo>
                  <a:lnTo>
                    <a:pt x="750" y="56"/>
                  </a:lnTo>
                  <a:lnTo>
                    <a:pt x="760" y="58"/>
                  </a:lnTo>
                  <a:lnTo>
                    <a:pt x="770" y="59"/>
                  </a:lnTo>
                  <a:lnTo>
                    <a:pt x="781" y="59"/>
                  </a:lnTo>
                  <a:lnTo>
                    <a:pt x="792" y="58"/>
                  </a:lnTo>
                  <a:lnTo>
                    <a:pt x="803" y="57"/>
                  </a:lnTo>
                  <a:lnTo>
                    <a:pt x="814" y="55"/>
                  </a:lnTo>
                  <a:lnTo>
                    <a:pt x="825" y="53"/>
                  </a:lnTo>
                  <a:lnTo>
                    <a:pt x="837" y="50"/>
                  </a:lnTo>
                  <a:lnTo>
                    <a:pt x="848" y="47"/>
                  </a:lnTo>
                  <a:lnTo>
                    <a:pt x="859" y="43"/>
                  </a:lnTo>
                  <a:lnTo>
                    <a:pt x="870" y="40"/>
                  </a:lnTo>
                  <a:lnTo>
                    <a:pt x="881" y="37"/>
                  </a:lnTo>
                  <a:lnTo>
                    <a:pt x="891" y="33"/>
                  </a:lnTo>
                  <a:lnTo>
                    <a:pt x="901" y="30"/>
                  </a:lnTo>
                  <a:lnTo>
                    <a:pt x="911" y="27"/>
                  </a:lnTo>
                  <a:lnTo>
                    <a:pt x="920" y="25"/>
                  </a:lnTo>
                  <a:lnTo>
                    <a:pt x="929" y="24"/>
                  </a:lnTo>
                  <a:lnTo>
                    <a:pt x="937" y="23"/>
                  </a:lnTo>
                  <a:lnTo>
                    <a:pt x="944" y="23"/>
                  </a:lnTo>
                  <a:lnTo>
                    <a:pt x="954" y="23"/>
                  </a:lnTo>
                  <a:lnTo>
                    <a:pt x="963" y="25"/>
                  </a:lnTo>
                  <a:lnTo>
                    <a:pt x="972" y="27"/>
                  </a:lnTo>
                  <a:lnTo>
                    <a:pt x="982" y="29"/>
                  </a:lnTo>
                  <a:lnTo>
                    <a:pt x="991" y="32"/>
                  </a:lnTo>
                  <a:lnTo>
                    <a:pt x="1000" y="35"/>
                  </a:lnTo>
                  <a:lnTo>
                    <a:pt x="1008" y="38"/>
                  </a:lnTo>
                  <a:lnTo>
                    <a:pt x="1018" y="41"/>
                  </a:lnTo>
                  <a:lnTo>
                    <a:pt x="1027" y="44"/>
                  </a:lnTo>
                  <a:lnTo>
                    <a:pt x="1036" y="47"/>
                  </a:lnTo>
                  <a:lnTo>
                    <a:pt x="1045" y="50"/>
                  </a:lnTo>
                  <a:lnTo>
                    <a:pt x="1055" y="53"/>
                  </a:lnTo>
                  <a:lnTo>
                    <a:pt x="1064" y="55"/>
                  </a:lnTo>
                  <a:lnTo>
                    <a:pt x="1074" y="57"/>
                  </a:lnTo>
                  <a:lnTo>
                    <a:pt x="1085" y="58"/>
                  </a:lnTo>
                  <a:lnTo>
                    <a:pt x="1095" y="58"/>
                  </a:lnTo>
                  <a:lnTo>
                    <a:pt x="1106" y="58"/>
                  </a:lnTo>
                  <a:lnTo>
                    <a:pt x="1118" y="57"/>
                  </a:lnTo>
                  <a:lnTo>
                    <a:pt x="1128" y="54"/>
                  </a:lnTo>
                  <a:lnTo>
                    <a:pt x="1140" y="52"/>
                  </a:lnTo>
                  <a:lnTo>
                    <a:pt x="1151" y="49"/>
                  </a:lnTo>
                  <a:lnTo>
                    <a:pt x="1163" y="46"/>
                  </a:lnTo>
                  <a:lnTo>
                    <a:pt x="1173" y="43"/>
                  </a:lnTo>
                  <a:lnTo>
                    <a:pt x="1185" y="39"/>
                  </a:lnTo>
                  <a:lnTo>
                    <a:pt x="1195" y="35"/>
                  </a:lnTo>
                  <a:lnTo>
                    <a:pt x="1205" y="32"/>
                  </a:lnTo>
                  <a:lnTo>
                    <a:pt x="1215" y="29"/>
                  </a:lnTo>
                  <a:lnTo>
                    <a:pt x="1226" y="27"/>
                  </a:lnTo>
                  <a:lnTo>
                    <a:pt x="1234" y="24"/>
                  </a:lnTo>
                  <a:lnTo>
                    <a:pt x="1243" y="23"/>
                  </a:lnTo>
                  <a:lnTo>
                    <a:pt x="1251" y="22"/>
                  </a:lnTo>
                  <a:lnTo>
                    <a:pt x="1258" y="22"/>
                  </a:lnTo>
                  <a:lnTo>
                    <a:pt x="1259" y="22"/>
                  </a:lnTo>
                  <a:lnTo>
                    <a:pt x="1260" y="22"/>
                  </a:lnTo>
                  <a:lnTo>
                    <a:pt x="1260" y="22"/>
                  </a:lnTo>
                  <a:lnTo>
                    <a:pt x="1261" y="22"/>
                  </a:lnTo>
                  <a:lnTo>
                    <a:pt x="1270" y="23"/>
                  </a:lnTo>
                  <a:lnTo>
                    <a:pt x="1281" y="25"/>
                  </a:lnTo>
                  <a:lnTo>
                    <a:pt x="1289" y="27"/>
                  </a:lnTo>
                  <a:lnTo>
                    <a:pt x="1298" y="29"/>
                  </a:lnTo>
                  <a:lnTo>
                    <a:pt x="1307" y="32"/>
                  </a:lnTo>
                  <a:lnTo>
                    <a:pt x="1316" y="35"/>
                  </a:lnTo>
                  <a:lnTo>
                    <a:pt x="1326" y="38"/>
                  </a:lnTo>
                  <a:lnTo>
                    <a:pt x="1334" y="42"/>
                  </a:lnTo>
                  <a:lnTo>
                    <a:pt x="1343" y="44"/>
                  </a:lnTo>
                  <a:lnTo>
                    <a:pt x="1352" y="48"/>
                  </a:lnTo>
                  <a:lnTo>
                    <a:pt x="1361" y="50"/>
                  </a:lnTo>
                  <a:lnTo>
                    <a:pt x="1370" y="53"/>
                  </a:lnTo>
                  <a:lnTo>
                    <a:pt x="1380" y="55"/>
                  </a:lnTo>
                  <a:lnTo>
                    <a:pt x="1390" y="57"/>
                  </a:lnTo>
                  <a:lnTo>
                    <a:pt x="1400" y="58"/>
                  </a:lnTo>
                  <a:lnTo>
                    <a:pt x="1411" y="58"/>
                  </a:lnTo>
                  <a:lnTo>
                    <a:pt x="1422" y="57"/>
                  </a:lnTo>
                  <a:lnTo>
                    <a:pt x="1433" y="56"/>
                  </a:lnTo>
                  <a:lnTo>
                    <a:pt x="1444" y="54"/>
                  </a:lnTo>
                  <a:lnTo>
                    <a:pt x="1455" y="52"/>
                  </a:lnTo>
                  <a:lnTo>
                    <a:pt x="1467" y="49"/>
                  </a:lnTo>
                  <a:lnTo>
                    <a:pt x="1478" y="46"/>
                  </a:lnTo>
                  <a:lnTo>
                    <a:pt x="1490" y="42"/>
                  </a:lnTo>
                  <a:lnTo>
                    <a:pt x="1500" y="39"/>
                  </a:lnTo>
                  <a:lnTo>
                    <a:pt x="1512" y="35"/>
                  </a:lnTo>
                  <a:lnTo>
                    <a:pt x="1521" y="32"/>
                  </a:lnTo>
                  <a:lnTo>
                    <a:pt x="1532" y="29"/>
                  </a:lnTo>
                  <a:lnTo>
                    <a:pt x="1541" y="26"/>
                  </a:lnTo>
                  <a:lnTo>
                    <a:pt x="1550" y="24"/>
                  </a:lnTo>
                  <a:lnTo>
                    <a:pt x="1559" y="23"/>
                  </a:lnTo>
                  <a:lnTo>
                    <a:pt x="1567" y="22"/>
                  </a:lnTo>
                  <a:lnTo>
                    <a:pt x="1574" y="22"/>
                  </a:lnTo>
                  <a:lnTo>
                    <a:pt x="1584" y="22"/>
                  </a:lnTo>
                  <a:lnTo>
                    <a:pt x="1594" y="24"/>
                  </a:lnTo>
                  <a:lnTo>
                    <a:pt x="1603" y="25"/>
                  </a:lnTo>
                  <a:lnTo>
                    <a:pt x="1612" y="28"/>
                  </a:lnTo>
                  <a:lnTo>
                    <a:pt x="1621" y="31"/>
                  </a:lnTo>
                  <a:lnTo>
                    <a:pt x="1630" y="33"/>
                  </a:lnTo>
                  <a:lnTo>
                    <a:pt x="1640" y="37"/>
                  </a:lnTo>
                  <a:lnTo>
                    <a:pt x="1648" y="40"/>
                  </a:lnTo>
                  <a:lnTo>
                    <a:pt x="1657" y="43"/>
                  </a:lnTo>
                  <a:lnTo>
                    <a:pt x="1667" y="46"/>
                  </a:lnTo>
                  <a:lnTo>
                    <a:pt x="1676" y="49"/>
                  </a:lnTo>
                  <a:lnTo>
                    <a:pt x="1686" y="52"/>
                  </a:lnTo>
                  <a:lnTo>
                    <a:pt x="1695" y="54"/>
                  </a:lnTo>
                  <a:lnTo>
                    <a:pt x="1705" y="55"/>
                  </a:lnTo>
                  <a:lnTo>
                    <a:pt x="1715" y="57"/>
                  </a:lnTo>
                  <a:lnTo>
                    <a:pt x="1726" y="57"/>
                  </a:lnTo>
                  <a:lnTo>
                    <a:pt x="1737" y="56"/>
                  </a:lnTo>
                  <a:lnTo>
                    <a:pt x="1748" y="55"/>
                  </a:lnTo>
                  <a:lnTo>
                    <a:pt x="1760" y="53"/>
                  </a:lnTo>
                  <a:lnTo>
                    <a:pt x="1770" y="51"/>
                  </a:lnTo>
                  <a:lnTo>
                    <a:pt x="1782" y="48"/>
                  </a:lnTo>
                  <a:lnTo>
                    <a:pt x="1793" y="44"/>
                  </a:lnTo>
                  <a:lnTo>
                    <a:pt x="1804" y="41"/>
                  </a:lnTo>
                  <a:lnTo>
                    <a:pt x="1814" y="38"/>
                  </a:lnTo>
                  <a:lnTo>
                    <a:pt x="1826" y="34"/>
                  </a:lnTo>
                  <a:lnTo>
                    <a:pt x="1835" y="31"/>
                  </a:lnTo>
                  <a:lnTo>
                    <a:pt x="1846" y="28"/>
                  </a:lnTo>
                  <a:lnTo>
                    <a:pt x="1855" y="25"/>
                  </a:lnTo>
                  <a:lnTo>
                    <a:pt x="1864" y="23"/>
                  </a:lnTo>
                  <a:lnTo>
                    <a:pt x="1872" y="22"/>
                  </a:lnTo>
                  <a:lnTo>
                    <a:pt x="1880" y="20"/>
                  </a:lnTo>
                  <a:lnTo>
                    <a:pt x="1888" y="20"/>
                  </a:lnTo>
                  <a:lnTo>
                    <a:pt x="1897" y="21"/>
                  </a:lnTo>
                  <a:lnTo>
                    <a:pt x="1907" y="23"/>
                  </a:lnTo>
                  <a:lnTo>
                    <a:pt x="1916" y="24"/>
                  </a:lnTo>
                  <a:lnTo>
                    <a:pt x="1925" y="27"/>
                  </a:lnTo>
                  <a:lnTo>
                    <a:pt x="1934" y="29"/>
                  </a:lnTo>
                  <a:lnTo>
                    <a:pt x="1943" y="32"/>
                  </a:lnTo>
                  <a:lnTo>
                    <a:pt x="1952" y="36"/>
                  </a:lnTo>
                  <a:lnTo>
                    <a:pt x="1961" y="39"/>
                  </a:lnTo>
                  <a:lnTo>
                    <a:pt x="1970" y="42"/>
                  </a:lnTo>
                  <a:lnTo>
                    <a:pt x="1979" y="45"/>
                  </a:lnTo>
                  <a:lnTo>
                    <a:pt x="1988" y="48"/>
                  </a:lnTo>
                  <a:lnTo>
                    <a:pt x="1997" y="50"/>
                  </a:lnTo>
                  <a:lnTo>
                    <a:pt x="2007" y="53"/>
                  </a:lnTo>
                  <a:lnTo>
                    <a:pt x="2017" y="54"/>
                  </a:lnTo>
                  <a:lnTo>
                    <a:pt x="2027" y="55"/>
                  </a:lnTo>
                  <a:lnTo>
                    <a:pt x="2038" y="55"/>
                  </a:lnTo>
                  <a:lnTo>
                    <a:pt x="2049" y="55"/>
                  </a:lnTo>
                  <a:lnTo>
                    <a:pt x="2060" y="54"/>
                  </a:lnTo>
                  <a:lnTo>
                    <a:pt x="2071" y="52"/>
                  </a:lnTo>
                  <a:lnTo>
                    <a:pt x="2082" y="50"/>
                  </a:lnTo>
                  <a:lnTo>
                    <a:pt x="2092" y="47"/>
                  </a:lnTo>
                  <a:lnTo>
                    <a:pt x="2103" y="44"/>
                  </a:lnTo>
                  <a:lnTo>
                    <a:pt x="2114" y="41"/>
                  </a:lnTo>
                  <a:lnTo>
                    <a:pt x="2125" y="38"/>
                  </a:lnTo>
                  <a:lnTo>
                    <a:pt x="2135" y="34"/>
                  </a:lnTo>
                  <a:lnTo>
                    <a:pt x="2145" y="31"/>
                  </a:lnTo>
                  <a:lnTo>
                    <a:pt x="2155" y="28"/>
                  </a:lnTo>
                  <a:lnTo>
                    <a:pt x="2165" y="25"/>
                  </a:lnTo>
                  <a:lnTo>
                    <a:pt x="2174" y="23"/>
                  </a:lnTo>
                  <a:lnTo>
                    <a:pt x="2182" y="21"/>
                  </a:lnTo>
                  <a:lnTo>
                    <a:pt x="2190" y="20"/>
                  </a:lnTo>
                  <a:lnTo>
                    <a:pt x="2197" y="19"/>
                  </a:lnTo>
                  <a:lnTo>
                    <a:pt x="2207" y="19"/>
                  </a:lnTo>
                  <a:lnTo>
                    <a:pt x="2216" y="20"/>
                  </a:lnTo>
                  <a:lnTo>
                    <a:pt x="2225" y="22"/>
                  </a:lnTo>
                  <a:lnTo>
                    <a:pt x="2235" y="24"/>
                  </a:lnTo>
                  <a:lnTo>
                    <a:pt x="2244" y="27"/>
                  </a:lnTo>
                  <a:lnTo>
                    <a:pt x="2252" y="30"/>
                  </a:lnTo>
                  <a:lnTo>
                    <a:pt x="2262" y="33"/>
                  </a:lnTo>
                  <a:lnTo>
                    <a:pt x="2270" y="37"/>
                  </a:lnTo>
                  <a:lnTo>
                    <a:pt x="2279" y="40"/>
                  </a:lnTo>
                  <a:lnTo>
                    <a:pt x="2288" y="44"/>
                  </a:lnTo>
                  <a:lnTo>
                    <a:pt x="2298" y="47"/>
                  </a:lnTo>
                  <a:lnTo>
                    <a:pt x="2307" y="50"/>
                  </a:lnTo>
                  <a:lnTo>
                    <a:pt x="2317" y="52"/>
                  </a:lnTo>
                  <a:lnTo>
                    <a:pt x="2327" y="54"/>
                  </a:lnTo>
                  <a:lnTo>
                    <a:pt x="2337" y="55"/>
                  </a:lnTo>
                  <a:lnTo>
                    <a:pt x="2348" y="55"/>
                  </a:lnTo>
                  <a:lnTo>
                    <a:pt x="2360" y="55"/>
                  </a:lnTo>
                  <a:lnTo>
                    <a:pt x="2372" y="53"/>
                  </a:lnTo>
                  <a:lnTo>
                    <a:pt x="2385" y="51"/>
                  </a:lnTo>
                  <a:lnTo>
                    <a:pt x="2397" y="48"/>
                  </a:lnTo>
                  <a:lnTo>
                    <a:pt x="2409" y="45"/>
                  </a:lnTo>
                  <a:lnTo>
                    <a:pt x="2422" y="41"/>
                  </a:lnTo>
                  <a:lnTo>
                    <a:pt x="2434" y="38"/>
                  </a:lnTo>
                  <a:lnTo>
                    <a:pt x="2446" y="33"/>
                  </a:lnTo>
                  <a:lnTo>
                    <a:pt x="2446" y="29"/>
                  </a:lnTo>
                  <a:lnTo>
                    <a:pt x="2446" y="25"/>
                  </a:lnTo>
                  <a:lnTo>
                    <a:pt x="2445" y="21"/>
                  </a:lnTo>
                  <a:lnTo>
                    <a:pt x="2445" y="16"/>
                  </a:lnTo>
                  <a:lnTo>
                    <a:pt x="2434" y="19"/>
                  </a:lnTo>
                  <a:lnTo>
                    <a:pt x="2422" y="23"/>
                  </a:lnTo>
                  <a:lnTo>
                    <a:pt x="2409" y="27"/>
                  </a:lnTo>
                  <a:lnTo>
                    <a:pt x="2397" y="29"/>
                  </a:lnTo>
                  <a:lnTo>
                    <a:pt x="2384" y="32"/>
                  </a:lnTo>
                  <a:lnTo>
                    <a:pt x="2372" y="35"/>
                  </a:lnTo>
                  <a:lnTo>
                    <a:pt x="2359" y="37"/>
                  </a:lnTo>
                  <a:lnTo>
                    <a:pt x="2348" y="37"/>
                  </a:lnTo>
                  <a:lnTo>
                    <a:pt x="2337" y="37"/>
                  </a:lnTo>
                  <a:lnTo>
                    <a:pt x="2327" y="36"/>
                  </a:lnTo>
                  <a:lnTo>
                    <a:pt x="2317" y="33"/>
                  </a:lnTo>
                  <a:lnTo>
                    <a:pt x="2307" y="31"/>
                  </a:lnTo>
                  <a:lnTo>
                    <a:pt x="2298" y="29"/>
                  </a:lnTo>
                  <a:lnTo>
                    <a:pt x="2288" y="25"/>
                  </a:lnTo>
                  <a:lnTo>
                    <a:pt x="2279" y="22"/>
                  </a:lnTo>
                  <a:lnTo>
                    <a:pt x="2270" y="18"/>
                  </a:lnTo>
                  <a:lnTo>
                    <a:pt x="2262" y="15"/>
                  </a:lnTo>
                  <a:lnTo>
                    <a:pt x="2252" y="12"/>
                  </a:lnTo>
                  <a:lnTo>
                    <a:pt x="2244" y="9"/>
                  </a:lnTo>
                  <a:lnTo>
                    <a:pt x="2235" y="6"/>
                  </a:lnTo>
                  <a:lnTo>
                    <a:pt x="2225" y="3"/>
                  </a:lnTo>
                  <a:lnTo>
                    <a:pt x="2216" y="2"/>
                  </a:lnTo>
                  <a:lnTo>
                    <a:pt x="2207" y="1"/>
                  </a:lnTo>
                  <a:lnTo>
                    <a:pt x="2197" y="0"/>
                  </a:lnTo>
                  <a:lnTo>
                    <a:pt x="2190" y="1"/>
                  </a:lnTo>
                  <a:lnTo>
                    <a:pt x="2182" y="2"/>
                  </a:lnTo>
                  <a:lnTo>
                    <a:pt x="2174" y="3"/>
                  </a:lnTo>
                  <a:lnTo>
                    <a:pt x="2165" y="6"/>
                  </a:lnTo>
                  <a:lnTo>
                    <a:pt x="2154" y="9"/>
                  </a:lnTo>
                  <a:lnTo>
                    <a:pt x="2145" y="12"/>
                  </a:lnTo>
                  <a:lnTo>
                    <a:pt x="2135" y="15"/>
                  </a:lnTo>
                  <a:lnTo>
                    <a:pt x="2124" y="18"/>
                  </a:lnTo>
                  <a:lnTo>
                    <a:pt x="2114" y="22"/>
                  </a:lnTo>
                  <a:lnTo>
                    <a:pt x="2103" y="25"/>
                  </a:lnTo>
                  <a:lnTo>
                    <a:pt x="2092" y="28"/>
                  </a:lnTo>
                  <a:lnTo>
                    <a:pt x="2082" y="31"/>
                  </a:lnTo>
                  <a:lnTo>
                    <a:pt x="2070" y="33"/>
                  </a:lnTo>
                  <a:lnTo>
                    <a:pt x="2059" y="35"/>
                  </a:lnTo>
                  <a:lnTo>
                    <a:pt x="2049" y="37"/>
                  </a:lnTo>
                  <a:lnTo>
                    <a:pt x="2038" y="37"/>
                  </a:lnTo>
                  <a:lnTo>
                    <a:pt x="2027" y="37"/>
                  </a:lnTo>
                  <a:lnTo>
                    <a:pt x="2017" y="36"/>
                  </a:lnTo>
                  <a:lnTo>
                    <a:pt x="2008" y="34"/>
                  </a:lnTo>
                  <a:lnTo>
                    <a:pt x="1997" y="32"/>
                  </a:lnTo>
                  <a:lnTo>
                    <a:pt x="1988" y="29"/>
                  </a:lnTo>
                  <a:lnTo>
                    <a:pt x="1979" y="26"/>
                  </a:lnTo>
                  <a:lnTo>
                    <a:pt x="1970" y="23"/>
                  </a:lnTo>
                  <a:lnTo>
                    <a:pt x="1961" y="19"/>
                  </a:lnTo>
                  <a:lnTo>
                    <a:pt x="1952" y="16"/>
                  </a:lnTo>
                  <a:lnTo>
                    <a:pt x="1943" y="13"/>
                  </a:lnTo>
                  <a:lnTo>
                    <a:pt x="1934" y="10"/>
                  </a:lnTo>
                  <a:lnTo>
                    <a:pt x="1925" y="7"/>
                  </a:lnTo>
                  <a:lnTo>
                    <a:pt x="1916" y="5"/>
                  </a:lnTo>
                  <a:lnTo>
                    <a:pt x="1906" y="3"/>
                  </a:lnTo>
                  <a:lnTo>
                    <a:pt x="1897" y="2"/>
                  </a:lnTo>
                  <a:lnTo>
                    <a:pt x="1888" y="1"/>
                  </a:lnTo>
                  <a:lnTo>
                    <a:pt x="1880" y="2"/>
                  </a:lnTo>
                  <a:lnTo>
                    <a:pt x="1872" y="3"/>
                  </a:lnTo>
                  <a:lnTo>
                    <a:pt x="1864" y="5"/>
                  </a:lnTo>
                  <a:lnTo>
                    <a:pt x="1855" y="7"/>
                  </a:lnTo>
                  <a:lnTo>
                    <a:pt x="1846" y="10"/>
                  </a:lnTo>
                  <a:lnTo>
                    <a:pt x="1835" y="13"/>
                  </a:lnTo>
                  <a:lnTo>
                    <a:pt x="1826" y="16"/>
                  </a:lnTo>
                  <a:lnTo>
                    <a:pt x="1814" y="20"/>
                  </a:lnTo>
                  <a:lnTo>
                    <a:pt x="1804" y="23"/>
                  </a:lnTo>
                  <a:lnTo>
                    <a:pt x="1793" y="27"/>
                  </a:lnTo>
                  <a:lnTo>
                    <a:pt x="1781" y="29"/>
                  </a:lnTo>
                  <a:lnTo>
                    <a:pt x="1770" y="32"/>
                  </a:lnTo>
                  <a:lnTo>
                    <a:pt x="1759" y="35"/>
                  </a:lnTo>
                  <a:lnTo>
                    <a:pt x="1748" y="37"/>
                  </a:lnTo>
                  <a:lnTo>
                    <a:pt x="1736" y="38"/>
                  </a:lnTo>
                  <a:lnTo>
                    <a:pt x="1726" y="39"/>
                  </a:lnTo>
                  <a:lnTo>
                    <a:pt x="1715" y="38"/>
                  </a:lnTo>
                  <a:lnTo>
                    <a:pt x="1704" y="38"/>
                  </a:lnTo>
                  <a:lnTo>
                    <a:pt x="1695" y="36"/>
                  </a:lnTo>
                  <a:lnTo>
                    <a:pt x="1685" y="33"/>
                  </a:lnTo>
                  <a:lnTo>
                    <a:pt x="1676" y="31"/>
                  </a:lnTo>
                  <a:lnTo>
                    <a:pt x="1666" y="28"/>
                  </a:lnTo>
                  <a:lnTo>
                    <a:pt x="1657" y="24"/>
                  </a:lnTo>
                  <a:lnTo>
                    <a:pt x="1648" y="21"/>
                  </a:lnTo>
                  <a:lnTo>
                    <a:pt x="1640" y="17"/>
                  </a:lnTo>
                  <a:lnTo>
                    <a:pt x="1630" y="14"/>
                  </a:lnTo>
                  <a:lnTo>
                    <a:pt x="1621" y="11"/>
                  </a:lnTo>
                  <a:lnTo>
                    <a:pt x="1612" y="8"/>
                  </a:lnTo>
                  <a:lnTo>
                    <a:pt x="1603" y="6"/>
                  </a:lnTo>
                  <a:lnTo>
                    <a:pt x="1594" y="4"/>
                  </a:lnTo>
                  <a:lnTo>
                    <a:pt x="1584" y="3"/>
                  </a:lnTo>
                  <a:lnTo>
                    <a:pt x="1575" y="2"/>
                  </a:lnTo>
                  <a:lnTo>
                    <a:pt x="1568" y="3"/>
                  </a:lnTo>
                  <a:lnTo>
                    <a:pt x="1560" y="4"/>
                  </a:lnTo>
                  <a:lnTo>
                    <a:pt x="1551" y="6"/>
                  </a:lnTo>
                  <a:lnTo>
                    <a:pt x="1542" y="8"/>
                  </a:lnTo>
                  <a:lnTo>
                    <a:pt x="1532" y="11"/>
                  </a:lnTo>
                  <a:lnTo>
                    <a:pt x="1522" y="14"/>
                  </a:lnTo>
                  <a:lnTo>
                    <a:pt x="1512" y="17"/>
                  </a:lnTo>
                  <a:lnTo>
                    <a:pt x="1500" y="21"/>
                  </a:lnTo>
                  <a:lnTo>
                    <a:pt x="1490" y="24"/>
                  </a:lnTo>
                  <a:lnTo>
                    <a:pt x="1479" y="27"/>
                  </a:lnTo>
                  <a:lnTo>
                    <a:pt x="1467" y="31"/>
                  </a:lnTo>
                  <a:lnTo>
                    <a:pt x="1455" y="33"/>
                  </a:lnTo>
                  <a:lnTo>
                    <a:pt x="1444" y="36"/>
                  </a:lnTo>
                  <a:lnTo>
                    <a:pt x="1433" y="38"/>
                  </a:lnTo>
                  <a:lnTo>
                    <a:pt x="1422" y="39"/>
                  </a:lnTo>
                  <a:lnTo>
                    <a:pt x="1411" y="39"/>
                  </a:lnTo>
                  <a:lnTo>
                    <a:pt x="1400" y="39"/>
                  </a:lnTo>
                  <a:lnTo>
                    <a:pt x="1390" y="38"/>
                  </a:lnTo>
                  <a:lnTo>
                    <a:pt x="1380" y="36"/>
                  </a:lnTo>
                  <a:lnTo>
                    <a:pt x="1370" y="33"/>
                  </a:lnTo>
                  <a:lnTo>
                    <a:pt x="1361" y="31"/>
                  </a:lnTo>
                  <a:lnTo>
                    <a:pt x="1352" y="28"/>
                  </a:lnTo>
                  <a:lnTo>
                    <a:pt x="1343" y="24"/>
                  </a:lnTo>
                  <a:lnTo>
                    <a:pt x="1334" y="21"/>
                  </a:lnTo>
                  <a:lnTo>
                    <a:pt x="1326" y="18"/>
                  </a:lnTo>
                  <a:lnTo>
                    <a:pt x="1316" y="14"/>
                  </a:lnTo>
                  <a:lnTo>
                    <a:pt x="1307" y="11"/>
                  </a:lnTo>
                  <a:lnTo>
                    <a:pt x="1298" y="9"/>
                  </a:lnTo>
                  <a:lnTo>
                    <a:pt x="1289" y="6"/>
                  </a:lnTo>
                  <a:lnTo>
                    <a:pt x="1281" y="4"/>
                  </a:lnTo>
                  <a:lnTo>
                    <a:pt x="1270" y="3"/>
                  </a:lnTo>
                  <a:lnTo>
                    <a:pt x="1261" y="3"/>
                  </a:lnTo>
                  <a:lnTo>
                    <a:pt x="1260" y="3"/>
                  </a:lnTo>
                  <a:lnTo>
                    <a:pt x="1260" y="3"/>
                  </a:lnTo>
                  <a:lnTo>
                    <a:pt x="1258" y="3"/>
                  </a:lnTo>
                  <a:lnTo>
                    <a:pt x="1257" y="3"/>
                  </a:lnTo>
                  <a:lnTo>
                    <a:pt x="1250" y="3"/>
                  </a:lnTo>
                  <a:lnTo>
                    <a:pt x="1242" y="4"/>
                  </a:lnTo>
                  <a:lnTo>
                    <a:pt x="1234" y="6"/>
                  </a:lnTo>
                  <a:lnTo>
                    <a:pt x="1225" y="8"/>
                  </a:lnTo>
                  <a:lnTo>
                    <a:pt x="1215" y="10"/>
                  </a:lnTo>
                  <a:lnTo>
                    <a:pt x="1205" y="14"/>
                  </a:lnTo>
                  <a:lnTo>
                    <a:pt x="1195" y="17"/>
                  </a:lnTo>
                  <a:lnTo>
                    <a:pt x="1185" y="20"/>
                  </a:lnTo>
                  <a:lnTo>
                    <a:pt x="1173" y="24"/>
                  </a:lnTo>
                  <a:lnTo>
                    <a:pt x="1163" y="28"/>
                  </a:lnTo>
                  <a:lnTo>
                    <a:pt x="1151" y="31"/>
                  </a:lnTo>
                  <a:lnTo>
                    <a:pt x="1140" y="33"/>
                  </a:lnTo>
                  <a:lnTo>
                    <a:pt x="1128" y="36"/>
                  </a:lnTo>
                  <a:lnTo>
                    <a:pt x="1118" y="38"/>
                  </a:lnTo>
                  <a:lnTo>
                    <a:pt x="1106" y="39"/>
                  </a:lnTo>
                  <a:lnTo>
                    <a:pt x="1095" y="40"/>
                  </a:lnTo>
                  <a:lnTo>
                    <a:pt x="1085" y="39"/>
                  </a:lnTo>
                  <a:lnTo>
                    <a:pt x="1074" y="39"/>
                  </a:lnTo>
                  <a:lnTo>
                    <a:pt x="1065" y="37"/>
                  </a:lnTo>
                  <a:lnTo>
                    <a:pt x="1055" y="35"/>
                  </a:lnTo>
                  <a:lnTo>
                    <a:pt x="1045" y="32"/>
                  </a:lnTo>
                  <a:lnTo>
                    <a:pt x="1036" y="29"/>
                  </a:lnTo>
                  <a:lnTo>
                    <a:pt x="1027" y="25"/>
                  </a:lnTo>
                  <a:lnTo>
                    <a:pt x="1018" y="22"/>
                  </a:lnTo>
                  <a:lnTo>
                    <a:pt x="1008" y="18"/>
                  </a:lnTo>
                  <a:lnTo>
                    <a:pt x="1000" y="15"/>
                  </a:lnTo>
                  <a:lnTo>
                    <a:pt x="991" y="12"/>
                  </a:lnTo>
                  <a:lnTo>
                    <a:pt x="982" y="9"/>
                  </a:lnTo>
                  <a:lnTo>
                    <a:pt x="972" y="7"/>
                  </a:lnTo>
                  <a:lnTo>
                    <a:pt x="963" y="5"/>
                  </a:lnTo>
                  <a:lnTo>
                    <a:pt x="954" y="4"/>
                  </a:lnTo>
                  <a:lnTo>
                    <a:pt x="944" y="3"/>
                  </a:lnTo>
                  <a:lnTo>
                    <a:pt x="937" y="4"/>
                  </a:lnTo>
                  <a:lnTo>
                    <a:pt x="929" y="5"/>
                  </a:lnTo>
                  <a:lnTo>
                    <a:pt x="920" y="7"/>
                  </a:lnTo>
                  <a:lnTo>
                    <a:pt x="911" y="9"/>
                  </a:lnTo>
                  <a:lnTo>
                    <a:pt x="901" y="12"/>
                  </a:lnTo>
                  <a:lnTo>
                    <a:pt x="891" y="15"/>
                  </a:lnTo>
                  <a:lnTo>
                    <a:pt x="881" y="18"/>
                  </a:lnTo>
                  <a:lnTo>
                    <a:pt x="870" y="22"/>
                  </a:lnTo>
                  <a:lnTo>
                    <a:pt x="859" y="25"/>
                  </a:lnTo>
                  <a:lnTo>
                    <a:pt x="848" y="28"/>
                  </a:lnTo>
                  <a:lnTo>
                    <a:pt x="836" y="32"/>
                  </a:lnTo>
                  <a:lnTo>
                    <a:pt x="825" y="35"/>
                  </a:lnTo>
                  <a:lnTo>
                    <a:pt x="814" y="37"/>
                  </a:lnTo>
                  <a:lnTo>
                    <a:pt x="802" y="39"/>
                  </a:lnTo>
                  <a:lnTo>
                    <a:pt x="791" y="40"/>
                  </a:lnTo>
                  <a:lnTo>
                    <a:pt x="780" y="40"/>
                  </a:lnTo>
                  <a:lnTo>
                    <a:pt x="769" y="40"/>
                  </a:lnTo>
                  <a:lnTo>
                    <a:pt x="759" y="39"/>
                  </a:lnTo>
                  <a:lnTo>
                    <a:pt x="750" y="38"/>
                  </a:lnTo>
                  <a:lnTo>
                    <a:pt x="739" y="35"/>
                  </a:lnTo>
                  <a:lnTo>
                    <a:pt x="730" y="32"/>
                  </a:lnTo>
                  <a:lnTo>
                    <a:pt x="721" y="29"/>
                  </a:lnTo>
                  <a:lnTo>
                    <a:pt x="712" y="26"/>
                  </a:lnTo>
                  <a:lnTo>
                    <a:pt x="703" y="23"/>
                  </a:lnTo>
                  <a:lnTo>
                    <a:pt x="694" y="19"/>
                  </a:lnTo>
                  <a:lnTo>
                    <a:pt x="685" y="16"/>
                  </a:lnTo>
                  <a:lnTo>
                    <a:pt x="676" y="13"/>
                  </a:lnTo>
                  <a:lnTo>
                    <a:pt x="668" y="10"/>
                  </a:lnTo>
                  <a:lnTo>
                    <a:pt x="658" y="8"/>
                  </a:lnTo>
                  <a:lnTo>
                    <a:pt x="649" y="6"/>
                  </a:lnTo>
                  <a:lnTo>
                    <a:pt x="640" y="5"/>
                  </a:lnTo>
                  <a:lnTo>
                    <a:pt x="630" y="4"/>
                  </a:lnTo>
                  <a:lnTo>
                    <a:pt x="623" y="5"/>
                  </a:lnTo>
                  <a:lnTo>
                    <a:pt x="615" y="6"/>
                  </a:lnTo>
                  <a:lnTo>
                    <a:pt x="606" y="8"/>
                  </a:lnTo>
                  <a:lnTo>
                    <a:pt x="597" y="10"/>
                  </a:lnTo>
                  <a:lnTo>
                    <a:pt x="587" y="13"/>
                  </a:lnTo>
                  <a:lnTo>
                    <a:pt x="577" y="16"/>
                  </a:lnTo>
                  <a:lnTo>
                    <a:pt x="566" y="20"/>
                  </a:lnTo>
                  <a:lnTo>
                    <a:pt x="556" y="23"/>
                  </a:lnTo>
                  <a:lnTo>
                    <a:pt x="545" y="26"/>
                  </a:lnTo>
                  <a:lnTo>
                    <a:pt x="534" y="29"/>
                  </a:lnTo>
                  <a:lnTo>
                    <a:pt x="522" y="33"/>
                  </a:lnTo>
                  <a:lnTo>
                    <a:pt x="511" y="36"/>
                  </a:lnTo>
                  <a:lnTo>
                    <a:pt x="499" y="38"/>
                  </a:lnTo>
                  <a:lnTo>
                    <a:pt x="488" y="40"/>
                  </a:lnTo>
                  <a:lnTo>
                    <a:pt x="477" y="41"/>
                  </a:lnTo>
                  <a:lnTo>
                    <a:pt x="466" y="42"/>
                  </a:lnTo>
                  <a:lnTo>
                    <a:pt x="455" y="41"/>
                  </a:lnTo>
                  <a:lnTo>
                    <a:pt x="445" y="40"/>
                  </a:lnTo>
                  <a:lnTo>
                    <a:pt x="435" y="38"/>
                  </a:lnTo>
                  <a:lnTo>
                    <a:pt x="425" y="36"/>
                  </a:lnTo>
                  <a:lnTo>
                    <a:pt x="416" y="33"/>
                  </a:lnTo>
                  <a:lnTo>
                    <a:pt x="407" y="30"/>
                  </a:lnTo>
                  <a:lnTo>
                    <a:pt x="398" y="27"/>
                  </a:lnTo>
                  <a:lnTo>
                    <a:pt x="389" y="23"/>
                  </a:lnTo>
                  <a:lnTo>
                    <a:pt x="380" y="20"/>
                  </a:lnTo>
                  <a:lnTo>
                    <a:pt x="372" y="17"/>
                  </a:lnTo>
                  <a:lnTo>
                    <a:pt x="363" y="13"/>
                  </a:lnTo>
                  <a:lnTo>
                    <a:pt x="354" y="11"/>
                  </a:lnTo>
                  <a:lnTo>
                    <a:pt x="345" y="9"/>
                  </a:lnTo>
                  <a:lnTo>
                    <a:pt x="336" y="6"/>
                  </a:lnTo>
                  <a:lnTo>
                    <a:pt x="326" y="6"/>
                  </a:lnTo>
                  <a:lnTo>
                    <a:pt x="317" y="5"/>
                  </a:lnTo>
                  <a:lnTo>
                    <a:pt x="316" y="5"/>
                  </a:lnTo>
                  <a:lnTo>
                    <a:pt x="315" y="5"/>
                  </a:lnTo>
                  <a:lnTo>
                    <a:pt x="314" y="5"/>
                  </a:lnTo>
                  <a:lnTo>
                    <a:pt x="313" y="5"/>
                  </a:lnTo>
                  <a:lnTo>
                    <a:pt x="305" y="5"/>
                  </a:lnTo>
                  <a:lnTo>
                    <a:pt x="297" y="6"/>
                  </a:lnTo>
                  <a:lnTo>
                    <a:pt x="289" y="8"/>
                  </a:lnTo>
                  <a:lnTo>
                    <a:pt x="280" y="10"/>
                  </a:lnTo>
                  <a:lnTo>
                    <a:pt x="271" y="13"/>
                  </a:lnTo>
                  <a:lnTo>
                    <a:pt x="260" y="16"/>
                  </a:lnTo>
                  <a:lnTo>
                    <a:pt x="250" y="19"/>
                  </a:lnTo>
                  <a:lnTo>
                    <a:pt x="239" y="23"/>
                  </a:lnTo>
                  <a:lnTo>
                    <a:pt x="229" y="26"/>
                  </a:lnTo>
                  <a:lnTo>
                    <a:pt x="218" y="29"/>
                  </a:lnTo>
                  <a:lnTo>
                    <a:pt x="206" y="33"/>
                  </a:lnTo>
                  <a:lnTo>
                    <a:pt x="195" y="36"/>
                  </a:lnTo>
                  <a:lnTo>
                    <a:pt x="184" y="38"/>
                  </a:lnTo>
                  <a:lnTo>
                    <a:pt x="173" y="40"/>
                  </a:lnTo>
                  <a:lnTo>
                    <a:pt x="161" y="42"/>
                  </a:lnTo>
                  <a:lnTo>
                    <a:pt x="151" y="42"/>
                  </a:lnTo>
                  <a:lnTo>
                    <a:pt x="139" y="42"/>
                  </a:lnTo>
                  <a:lnTo>
                    <a:pt x="130" y="40"/>
                  </a:lnTo>
                  <a:lnTo>
                    <a:pt x="120" y="39"/>
                  </a:lnTo>
                  <a:lnTo>
                    <a:pt x="110" y="37"/>
                  </a:lnTo>
                  <a:lnTo>
                    <a:pt x="101" y="33"/>
                  </a:lnTo>
                  <a:lnTo>
                    <a:pt x="91" y="31"/>
                  </a:lnTo>
                  <a:lnTo>
                    <a:pt x="82" y="27"/>
                  </a:lnTo>
                  <a:lnTo>
                    <a:pt x="73" y="24"/>
                  </a:lnTo>
                  <a:lnTo>
                    <a:pt x="64" y="21"/>
                  </a:lnTo>
                  <a:lnTo>
                    <a:pt x="55" y="17"/>
                  </a:lnTo>
                  <a:lnTo>
                    <a:pt x="46" y="14"/>
                  </a:lnTo>
                  <a:lnTo>
                    <a:pt x="38" y="12"/>
                  </a:lnTo>
                  <a:lnTo>
                    <a:pt x="28" y="9"/>
                  </a:lnTo>
                  <a:lnTo>
                    <a:pt x="19" y="8"/>
                  </a:lnTo>
                  <a:lnTo>
                    <a:pt x="10" y="6"/>
                  </a:lnTo>
                  <a:lnTo>
                    <a:pt x="1" y="6"/>
                  </a:lnTo>
                  <a:lnTo>
                    <a:pt x="0" y="24"/>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7" name="Freeform 9"/>
            <p:cNvSpPr>
              <a:spLocks/>
            </p:cNvSpPr>
            <p:nvPr/>
          </p:nvSpPr>
          <p:spPr bwMode="auto">
            <a:xfrm>
              <a:off x="795" y="4001"/>
              <a:ext cx="2444" cy="62"/>
            </a:xfrm>
            <a:custGeom>
              <a:avLst/>
              <a:gdLst/>
              <a:ahLst/>
              <a:cxnLst>
                <a:cxn ang="0">
                  <a:pos x="2377" y="34"/>
                </a:cxn>
                <a:cxn ang="0">
                  <a:pos x="2268" y="56"/>
                </a:cxn>
                <a:cxn ang="0">
                  <a:pos x="2184" y="31"/>
                </a:cxn>
                <a:cxn ang="0">
                  <a:pos x="2104" y="23"/>
                </a:cxn>
                <a:cxn ang="0">
                  <a:pos x="2012" y="50"/>
                </a:cxn>
                <a:cxn ang="0">
                  <a:pos x="1919" y="49"/>
                </a:cxn>
                <a:cxn ang="0">
                  <a:pos x="1837" y="22"/>
                </a:cxn>
                <a:cxn ang="0">
                  <a:pos x="1782" y="26"/>
                </a:cxn>
                <a:cxn ang="0">
                  <a:pos x="1716" y="46"/>
                </a:cxn>
                <a:cxn ang="0">
                  <a:pos x="1643" y="58"/>
                </a:cxn>
                <a:cxn ang="0">
                  <a:pos x="1559" y="35"/>
                </a:cxn>
                <a:cxn ang="0">
                  <a:pos x="1501" y="21"/>
                </a:cxn>
                <a:cxn ang="0">
                  <a:pos x="1428" y="38"/>
                </a:cxn>
                <a:cxn ang="0">
                  <a:pos x="1328" y="58"/>
                </a:cxn>
                <a:cxn ang="0">
                  <a:pos x="1243" y="34"/>
                </a:cxn>
                <a:cxn ang="0">
                  <a:pos x="1163" y="24"/>
                </a:cxn>
                <a:cxn ang="0">
                  <a:pos x="1069" y="52"/>
                </a:cxn>
                <a:cxn ang="0">
                  <a:pos x="974" y="51"/>
                </a:cxn>
                <a:cxn ang="0">
                  <a:pos x="892" y="25"/>
                </a:cxn>
                <a:cxn ang="0">
                  <a:pos x="810" y="36"/>
                </a:cxn>
                <a:cxn ang="0">
                  <a:pos x="709" y="59"/>
                </a:cxn>
                <a:cxn ang="0">
                  <a:pos x="624" y="39"/>
                </a:cxn>
                <a:cxn ang="0">
                  <a:pos x="558" y="23"/>
                </a:cxn>
                <a:cxn ang="0">
                  <a:pos x="493" y="37"/>
                </a:cxn>
                <a:cxn ang="0">
                  <a:pos x="393" y="60"/>
                </a:cxn>
                <a:cxn ang="0">
                  <a:pos x="307" y="40"/>
                </a:cxn>
                <a:cxn ang="0">
                  <a:pos x="227" y="25"/>
                </a:cxn>
                <a:cxn ang="0">
                  <a:pos x="135" y="52"/>
                </a:cxn>
                <a:cxn ang="0">
                  <a:pos x="37" y="55"/>
                </a:cxn>
                <a:cxn ang="0">
                  <a:pos x="9" y="26"/>
                </a:cxn>
                <a:cxn ang="0">
                  <a:pos x="101" y="40"/>
                </a:cxn>
                <a:cxn ang="0">
                  <a:pos x="201" y="13"/>
                </a:cxn>
                <a:cxn ang="0">
                  <a:pos x="280" y="11"/>
                </a:cxn>
                <a:cxn ang="0">
                  <a:pos x="363" y="38"/>
                </a:cxn>
                <a:cxn ang="0">
                  <a:pos x="461" y="29"/>
                </a:cxn>
                <a:cxn ang="0">
                  <a:pos x="549" y="4"/>
                </a:cxn>
                <a:cxn ang="0">
                  <a:pos x="597" y="10"/>
                </a:cxn>
                <a:cxn ang="0">
                  <a:pos x="678" y="38"/>
                </a:cxn>
                <a:cxn ang="0">
                  <a:pos x="777" y="29"/>
                </a:cxn>
                <a:cxn ang="0">
                  <a:pos x="866" y="4"/>
                </a:cxn>
                <a:cxn ang="0">
                  <a:pos x="946" y="21"/>
                </a:cxn>
                <a:cxn ang="0">
                  <a:pos x="1034" y="39"/>
                </a:cxn>
                <a:cxn ang="0">
                  <a:pos x="1134" y="14"/>
                </a:cxn>
                <a:cxn ang="0">
                  <a:pos x="1216" y="6"/>
                </a:cxn>
                <a:cxn ang="0">
                  <a:pos x="1298" y="34"/>
                </a:cxn>
                <a:cxn ang="0">
                  <a:pos x="1394" y="30"/>
                </a:cxn>
                <a:cxn ang="0">
                  <a:pos x="1485" y="3"/>
                </a:cxn>
                <a:cxn ang="0">
                  <a:pos x="1533" y="5"/>
                </a:cxn>
                <a:cxn ang="0">
                  <a:pos x="1614" y="33"/>
                </a:cxn>
                <a:cxn ang="0">
                  <a:pos x="1692" y="34"/>
                </a:cxn>
                <a:cxn ang="0">
                  <a:pos x="1762" y="14"/>
                </a:cxn>
                <a:cxn ang="0">
                  <a:pos x="1814" y="1"/>
                </a:cxn>
                <a:cxn ang="0">
                  <a:pos x="1891" y="20"/>
                </a:cxn>
                <a:cxn ang="0">
                  <a:pos x="1980" y="38"/>
                </a:cxn>
                <a:cxn ang="0">
                  <a:pos x="2076" y="12"/>
                </a:cxn>
                <a:cxn ang="0">
                  <a:pos x="2156" y="4"/>
                </a:cxn>
                <a:cxn ang="0">
                  <a:pos x="2238" y="32"/>
                </a:cxn>
                <a:cxn ang="0">
                  <a:pos x="2340" y="27"/>
                </a:cxn>
                <a:cxn ang="0">
                  <a:pos x="2429" y="1"/>
                </a:cxn>
              </a:cxnLst>
              <a:rect l="0" t="0" r="r" b="b"/>
              <a:pathLst>
                <a:path w="2444" h="62">
                  <a:moveTo>
                    <a:pt x="2442" y="19"/>
                  </a:moveTo>
                  <a:lnTo>
                    <a:pt x="2436" y="19"/>
                  </a:lnTo>
                  <a:lnTo>
                    <a:pt x="2429" y="20"/>
                  </a:lnTo>
                  <a:lnTo>
                    <a:pt x="2421" y="21"/>
                  </a:lnTo>
                  <a:lnTo>
                    <a:pt x="2413" y="23"/>
                  </a:lnTo>
                  <a:lnTo>
                    <a:pt x="2405" y="25"/>
                  </a:lnTo>
                  <a:lnTo>
                    <a:pt x="2396" y="28"/>
                  </a:lnTo>
                  <a:lnTo>
                    <a:pt x="2387" y="31"/>
                  </a:lnTo>
                  <a:lnTo>
                    <a:pt x="2377" y="34"/>
                  </a:lnTo>
                  <a:lnTo>
                    <a:pt x="2366" y="38"/>
                  </a:lnTo>
                  <a:lnTo>
                    <a:pt x="2353" y="42"/>
                  </a:lnTo>
                  <a:lnTo>
                    <a:pt x="2341" y="46"/>
                  </a:lnTo>
                  <a:lnTo>
                    <a:pt x="2328" y="49"/>
                  </a:lnTo>
                  <a:lnTo>
                    <a:pt x="2316" y="52"/>
                  </a:lnTo>
                  <a:lnTo>
                    <a:pt x="2303" y="54"/>
                  </a:lnTo>
                  <a:lnTo>
                    <a:pt x="2291" y="56"/>
                  </a:lnTo>
                  <a:lnTo>
                    <a:pt x="2279" y="56"/>
                  </a:lnTo>
                  <a:lnTo>
                    <a:pt x="2268" y="56"/>
                  </a:lnTo>
                  <a:lnTo>
                    <a:pt x="2258" y="54"/>
                  </a:lnTo>
                  <a:lnTo>
                    <a:pt x="2247" y="53"/>
                  </a:lnTo>
                  <a:lnTo>
                    <a:pt x="2238" y="50"/>
                  </a:lnTo>
                  <a:lnTo>
                    <a:pt x="2229" y="48"/>
                  </a:lnTo>
                  <a:lnTo>
                    <a:pt x="2219" y="45"/>
                  </a:lnTo>
                  <a:lnTo>
                    <a:pt x="2210" y="41"/>
                  </a:lnTo>
                  <a:lnTo>
                    <a:pt x="2201" y="38"/>
                  </a:lnTo>
                  <a:lnTo>
                    <a:pt x="2193" y="34"/>
                  </a:lnTo>
                  <a:lnTo>
                    <a:pt x="2184" y="31"/>
                  </a:lnTo>
                  <a:lnTo>
                    <a:pt x="2174" y="27"/>
                  </a:lnTo>
                  <a:lnTo>
                    <a:pt x="2166" y="25"/>
                  </a:lnTo>
                  <a:lnTo>
                    <a:pt x="2156" y="22"/>
                  </a:lnTo>
                  <a:lnTo>
                    <a:pt x="2148" y="21"/>
                  </a:lnTo>
                  <a:lnTo>
                    <a:pt x="2138" y="19"/>
                  </a:lnTo>
                  <a:lnTo>
                    <a:pt x="2128" y="19"/>
                  </a:lnTo>
                  <a:lnTo>
                    <a:pt x="2121" y="20"/>
                  </a:lnTo>
                  <a:lnTo>
                    <a:pt x="2113" y="21"/>
                  </a:lnTo>
                  <a:lnTo>
                    <a:pt x="2104" y="23"/>
                  </a:lnTo>
                  <a:lnTo>
                    <a:pt x="2095" y="26"/>
                  </a:lnTo>
                  <a:lnTo>
                    <a:pt x="2086" y="28"/>
                  </a:lnTo>
                  <a:lnTo>
                    <a:pt x="2076" y="32"/>
                  </a:lnTo>
                  <a:lnTo>
                    <a:pt x="2066" y="35"/>
                  </a:lnTo>
                  <a:lnTo>
                    <a:pt x="2056" y="38"/>
                  </a:lnTo>
                  <a:lnTo>
                    <a:pt x="2045" y="42"/>
                  </a:lnTo>
                  <a:lnTo>
                    <a:pt x="2034" y="45"/>
                  </a:lnTo>
                  <a:lnTo>
                    <a:pt x="2023" y="48"/>
                  </a:lnTo>
                  <a:lnTo>
                    <a:pt x="2012" y="50"/>
                  </a:lnTo>
                  <a:lnTo>
                    <a:pt x="2002" y="53"/>
                  </a:lnTo>
                  <a:lnTo>
                    <a:pt x="1991" y="54"/>
                  </a:lnTo>
                  <a:lnTo>
                    <a:pt x="1980" y="56"/>
                  </a:lnTo>
                  <a:lnTo>
                    <a:pt x="1969" y="56"/>
                  </a:lnTo>
                  <a:lnTo>
                    <a:pt x="1958" y="56"/>
                  </a:lnTo>
                  <a:lnTo>
                    <a:pt x="1948" y="55"/>
                  </a:lnTo>
                  <a:lnTo>
                    <a:pt x="1938" y="53"/>
                  </a:lnTo>
                  <a:lnTo>
                    <a:pt x="1928" y="51"/>
                  </a:lnTo>
                  <a:lnTo>
                    <a:pt x="1919" y="49"/>
                  </a:lnTo>
                  <a:lnTo>
                    <a:pt x="1910" y="46"/>
                  </a:lnTo>
                  <a:lnTo>
                    <a:pt x="1900" y="43"/>
                  </a:lnTo>
                  <a:lnTo>
                    <a:pt x="1891" y="39"/>
                  </a:lnTo>
                  <a:lnTo>
                    <a:pt x="1882" y="36"/>
                  </a:lnTo>
                  <a:lnTo>
                    <a:pt x="1874" y="33"/>
                  </a:lnTo>
                  <a:lnTo>
                    <a:pt x="1865" y="30"/>
                  </a:lnTo>
                  <a:lnTo>
                    <a:pt x="1855" y="27"/>
                  </a:lnTo>
                  <a:lnTo>
                    <a:pt x="1846" y="25"/>
                  </a:lnTo>
                  <a:lnTo>
                    <a:pt x="1837" y="22"/>
                  </a:lnTo>
                  <a:lnTo>
                    <a:pt x="1827" y="21"/>
                  </a:lnTo>
                  <a:lnTo>
                    <a:pt x="1818" y="20"/>
                  </a:lnTo>
                  <a:lnTo>
                    <a:pt x="1813" y="20"/>
                  </a:lnTo>
                  <a:lnTo>
                    <a:pt x="1808" y="20"/>
                  </a:lnTo>
                  <a:lnTo>
                    <a:pt x="1804" y="21"/>
                  </a:lnTo>
                  <a:lnTo>
                    <a:pt x="1799" y="22"/>
                  </a:lnTo>
                  <a:lnTo>
                    <a:pt x="1793" y="23"/>
                  </a:lnTo>
                  <a:lnTo>
                    <a:pt x="1788" y="24"/>
                  </a:lnTo>
                  <a:lnTo>
                    <a:pt x="1782" y="26"/>
                  </a:lnTo>
                  <a:lnTo>
                    <a:pt x="1776" y="27"/>
                  </a:lnTo>
                  <a:lnTo>
                    <a:pt x="1768" y="30"/>
                  </a:lnTo>
                  <a:lnTo>
                    <a:pt x="1762" y="32"/>
                  </a:lnTo>
                  <a:lnTo>
                    <a:pt x="1755" y="35"/>
                  </a:lnTo>
                  <a:lnTo>
                    <a:pt x="1747" y="37"/>
                  </a:lnTo>
                  <a:lnTo>
                    <a:pt x="1739" y="39"/>
                  </a:lnTo>
                  <a:lnTo>
                    <a:pt x="1732" y="42"/>
                  </a:lnTo>
                  <a:lnTo>
                    <a:pt x="1724" y="44"/>
                  </a:lnTo>
                  <a:lnTo>
                    <a:pt x="1716" y="46"/>
                  </a:lnTo>
                  <a:lnTo>
                    <a:pt x="1708" y="49"/>
                  </a:lnTo>
                  <a:lnTo>
                    <a:pt x="1701" y="50"/>
                  </a:lnTo>
                  <a:lnTo>
                    <a:pt x="1693" y="53"/>
                  </a:lnTo>
                  <a:lnTo>
                    <a:pt x="1685" y="54"/>
                  </a:lnTo>
                  <a:lnTo>
                    <a:pt x="1677" y="56"/>
                  </a:lnTo>
                  <a:lnTo>
                    <a:pt x="1669" y="56"/>
                  </a:lnTo>
                  <a:lnTo>
                    <a:pt x="1662" y="57"/>
                  </a:lnTo>
                  <a:lnTo>
                    <a:pt x="1654" y="58"/>
                  </a:lnTo>
                  <a:lnTo>
                    <a:pt x="1643" y="58"/>
                  </a:lnTo>
                  <a:lnTo>
                    <a:pt x="1633" y="56"/>
                  </a:lnTo>
                  <a:lnTo>
                    <a:pt x="1623" y="54"/>
                  </a:lnTo>
                  <a:lnTo>
                    <a:pt x="1614" y="53"/>
                  </a:lnTo>
                  <a:lnTo>
                    <a:pt x="1604" y="50"/>
                  </a:lnTo>
                  <a:lnTo>
                    <a:pt x="1596" y="48"/>
                  </a:lnTo>
                  <a:lnTo>
                    <a:pt x="1586" y="44"/>
                  </a:lnTo>
                  <a:lnTo>
                    <a:pt x="1577" y="41"/>
                  </a:lnTo>
                  <a:lnTo>
                    <a:pt x="1569" y="38"/>
                  </a:lnTo>
                  <a:lnTo>
                    <a:pt x="1559" y="35"/>
                  </a:lnTo>
                  <a:lnTo>
                    <a:pt x="1551" y="32"/>
                  </a:lnTo>
                  <a:lnTo>
                    <a:pt x="1542" y="29"/>
                  </a:lnTo>
                  <a:lnTo>
                    <a:pt x="1533" y="26"/>
                  </a:lnTo>
                  <a:lnTo>
                    <a:pt x="1524" y="24"/>
                  </a:lnTo>
                  <a:lnTo>
                    <a:pt x="1514" y="22"/>
                  </a:lnTo>
                  <a:lnTo>
                    <a:pt x="1505" y="21"/>
                  </a:lnTo>
                  <a:lnTo>
                    <a:pt x="1504" y="21"/>
                  </a:lnTo>
                  <a:lnTo>
                    <a:pt x="1503" y="21"/>
                  </a:lnTo>
                  <a:lnTo>
                    <a:pt x="1501" y="21"/>
                  </a:lnTo>
                  <a:lnTo>
                    <a:pt x="1501" y="21"/>
                  </a:lnTo>
                  <a:lnTo>
                    <a:pt x="1493" y="21"/>
                  </a:lnTo>
                  <a:lnTo>
                    <a:pt x="1485" y="22"/>
                  </a:lnTo>
                  <a:lnTo>
                    <a:pt x="1477" y="23"/>
                  </a:lnTo>
                  <a:lnTo>
                    <a:pt x="1468" y="26"/>
                  </a:lnTo>
                  <a:lnTo>
                    <a:pt x="1459" y="28"/>
                  </a:lnTo>
                  <a:lnTo>
                    <a:pt x="1448" y="32"/>
                  </a:lnTo>
                  <a:lnTo>
                    <a:pt x="1439" y="35"/>
                  </a:lnTo>
                  <a:lnTo>
                    <a:pt x="1428" y="38"/>
                  </a:lnTo>
                  <a:lnTo>
                    <a:pt x="1417" y="42"/>
                  </a:lnTo>
                  <a:lnTo>
                    <a:pt x="1406" y="45"/>
                  </a:lnTo>
                  <a:lnTo>
                    <a:pt x="1394" y="49"/>
                  </a:lnTo>
                  <a:lnTo>
                    <a:pt x="1383" y="52"/>
                  </a:lnTo>
                  <a:lnTo>
                    <a:pt x="1372" y="54"/>
                  </a:lnTo>
                  <a:lnTo>
                    <a:pt x="1361" y="56"/>
                  </a:lnTo>
                  <a:lnTo>
                    <a:pt x="1349" y="57"/>
                  </a:lnTo>
                  <a:lnTo>
                    <a:pt x="1339" y="58"/>
                  </a:lnTo>
                  <a:lnTo>
                    <a:pt x="1328" y="58"/>
                  </a:lnTo>
                  <a:lnTo>
                    <a:pt x="1318" y="56"/>
                  </a:lnTo>
                  <a:lnTo>
                    <a:pt x="1307" y="54"/>
                  </a:lnTo>
                  <a:lnTo>
                    <a:pt x="1298" y="52"/>
                  </a:lnTo>
                  <a:lnTo>
                    <a:pt x="1289" y="50"/>
                  </a:lnTo>
                  <a:lnTo>
                    <a:pt x="1279" y="47"/>
                  </a:lnTo>
                  <a:lnTo>
                    <a:pt x="1270" y="44"/>
                  </a:lnTo>
                  <a:lnTo>
                    <a:pt x="1261" y="40"/>
                  </a:lnTo>
                  <a:lnTo>
                    <a:pt x="1252" y="38"/>
                  </a:lnTo>
                  <a:lnTo>
                    <a:pt x="1243" y="34"/>
                  </a:lnTo>
                  <a:lnTo>
                    <a:pt x="1234" y="31"/>
                  </a:lnTo>
                  <a:lnTo>
                    <a:pt x="1225" y="28"/>
                  </a:lnTo>
                  <a:lnTo>
                    <a:pt x="1216" y="26"/>
                  </a:lnTo>
                  <a:lnTo>
                    <a:pt x="1206" y="24"/>
                  </a:lnTo>
                  <a:lnTo>
                    <a:pt x="1197" y="22"/>
                  </a:lnTo>
                  <a:lnTo>
                    <a:pt x="1187" y="22"/>
                  </a:lnTo>
                  <a:lnTo>
                    <a:pt x="1180" y="22"/>
                  </a:lnTo>
                  <a:lnTo>
                    <a:pt x="1172" y="23"/>
                  </a:lnTo>
                  <a:lnTo>
                    <a:pt x="1163" y="24"/>
                  </a:lnTo>
                  <a:lnTo>
                    <a:pt x="1154" y="26"/>
                  </a:lnTo>
                  <a:lnTo>
                    <a:pt x="1145" y="29"/>
                  </a:lnTo>
                  <a:lnTo>
                    <a:pt x="1134" y="32"/>
                  </a:lnTo>
                  <a:lnTo>
                    <a:pt x="1124" y="36"/>
                  </a:lnTo>
                  <a:lnTo>
                    <a:pt x="1113" y="39"/>
                  </a:lnTo>
                  <a:lnTo>
                    <a:pt x="1103" y="43"/>
                  </a:lnTo>
                  <a:lnTo>
                    <a:pt x="1091" y="46"/>
                  </a:lnTo>
                  <a:lnTo>
                    <a:pt x="1080" y="49"/>
                  </a:lnTo>
                  <a:lnTo>
                    <a:pt x="1069" y="52"/>
                  </a:lnTo>
                  <a:lnTo>
                    <a:pt x="1057" y="54"/>
                  </a:lnTo>
                  <a:lnTo>
                    <a:pt x="1046" y="57"/>
                  </a:lnTo>
                  <a:lnTo>
                    <a:pt x="1035" y="58"/>
                  </a:lnTo>
                  <a:lnTo>
                    <a:pt x="1024" y="59"/>
                  </a:lnTo>
                  <a:lnTo>
                    <a:pt x="1013" y="59"/>
                  </a:lnTo>
                  <a:lnTo>
                    <a:pt x="1003" y="58"/>
                  </a:lnTo>
                  <a:lnTo>
                    <a:pt x="993" y="56"/>
                  </a:lnTo>
                  <a:lnTo>
                    <a:pt x="983" y="53"/>
                  </a:lnTo>
                  <a:lnTo>
                    <a:pt x="974" y="51"/>
                  </a:lnTo>
                  <a:lnTo>
                    <a:pt x="964" y="48"/>
                  </a:lnTo>
                  <a:lnTo>
                    <a:pt x="955" y="45"/>
                  </a:lnTo>
                  <a:lnTo>
                    <a:pt x="946" y="42"/>
                  </a:lnTo>
                  <a:lnTo>
                    <a:pt x="938" y="38"/>
                  </a:lnTo>
                  <a:lnTo>
                    <a:pt x="928" y="35"/>
                  </a:lnTo>
                  <a:lnTo>
                    <a:pt x="920" y="32"/>
                  </a:lnTo>
                  <a:lnTo>
                    <a:pt x="911" y="29"/>
                  </a:lnTo>
                  <a:lnTo>
                    <a:pt x="901" y="26"/>
                  </a:lnTo>
                  <a:lnTo>
                    <a:pt x="892" y="25"/>
                  </a:lnTo>
                  <a:lnTo>
                    <a:pt x="883" y="23"/>
                  </a:lnTo>
                  <a:lnTo>
                    <a:pt x="873" y="22"/>
                  </a:lnTo>
                  <a:lnTo>
                    <a:pt x="866" y="22"/>
                  </a:lnTo>
                  <a:lnTo>
                    <a:pt x="858" y="23"/>
                  </a:lnTo>
                  <a:lnTo>
                    <a:pt x="849" y="25"/>
                  </a:lnTo>
                  <a:lnTo>
                    <a:pt x="840" y="27"/>
                  </a:lnTo>
                  <a:lnTo>
                    <a:pt x="831" y="30"/>
                  </a:lnTo>
                  <a:lnTo>
                    <a:pt x="821" y="34"/>
                  </a:lnTo>
                  <a:lnTo>
                    <a:pt x="810" y="36"/>
                  </a:lnTo>
                  <a:lnTo>
                    <a:pt x="799" y="40"/>
                  </a:lnTo>
                  <a:lnTo>
                    <a:pt x="788" y="44"/>
                  </a:lnTo>
                  <a:lnTo>
                    <a:pt x="777" y="47"/>
                  </a:lnTo>
                  <a:lnTo>
                    <a:pt x="765" y="50"/>
                  </a:lnTo>
                  <a:lnTo>
                    <a:pt x="754" y="53"/>
                  </a:lnTo>
                  <a:lnTo>
                    <a:pt x="743" y="56"/>
                  </a:lnTo>
                  <a:lnTo>
                    <a:pt x="731" y="58"/>
                  </a:lnTo>
                  <a:lnTo>
                    <a:pt x="720" y="59"/>
                  </a:lnTo>
                  <a:lnTo>
                    <a:pt x="709" y="59"/>
                  </a:lnTo>
                  <a:lnTo>
                    <a:pt x="698" y="59"/>
                  </a:lnTo>
                  <a:lnTo>
                    <a:pt x="688" y="58"/>
                  </a:lnTo>
                  <a:lnTo>
                    <a:pt x="678" y="56"/>
                  </a:lnTo>
                  <a:lnTo>
                    <a:pt x="669" y="54"/>
                  </a:lnTo>
                  <a:lnTo>
                    <a:pt x="659" y="52"/>
                  </a:lnTo>
                  <a:lnTo>
                    <a:pt x="650" y="49"/>
                  </a:lnTo>
                  <a:lnTo>
                    <a:pt x="641" y="46"/>
                  </a:lnTo>
                  <a:lnTo>
                    <a:pt x="632" y="43"/>
                  </a:lnTo>
                  <a:lnTo>
                    <a:pt x="624" y="39"/>
                  </a:lnTo>
                  <a:lnTo>
                    <a:pt x="615" y="36"/>
                  </a:lnTo>
                  <a:lnTo>
                    <a:pt x="606" y="34"/>
                  </a:lnTo>
                  <a:lnTo>
                    <a:pt x="597" y="31"/>
                  </a:lnTo>
                  <a:lnTo>
                    <a:pt x="588" y="27"/>
                  </a:lnTo>
                  <a:lnTo>
                    <a:pt x="579" y="26"/>
                  </a:lnTo>
                  <a:lnTo>
                    <a:pt x="569" y="24"/>
                  </a:lnTo>
                  <a:lnTo>
                    <a:pt x="560" y="23"/>
                  </a:lnTo>
                  <a:lnTo>
                    <a:pt x="559" y="23"/>
                  </a:lnTo>
                  <a:lnTo>
                    <a:pt x="558" y="23"/>
                  </a:lnTo>
                  <a:lnTo>
                    <a:pt x="557" y="23"/>
                  </a:lnTo>
                  <a:lnTo>
                    <a:pt x="557" y="23"/>
                  </a:lnTo>
                  <a:lnTo>
                    <a:pt x="549" y="23"/>
                  </a:lnTo>
                  <a:lnTo>
                    <a:pt x="541" y="24"/>
                  </a:lnTo>
                  <a:lnTo>
                    <a:pt x="533" y="26"/>
                  </a:lnTo>
                  <a:lnTo>
                    <a:pt x="524" y="27"/>
                  </a:lnTo>
                  <a:lnTo>
                    <a:pt x="514" y="31"/>
                  </a:lnTo>
                  <a:lnTo>
                    <a:pt x="504" y="34"/>
                  </a:lnTo>
                  <a:lnTo>
                    <a:pt x="493" y="37"/>
                  </a:lnTo>
                  <a:lnTo>
                    <a:pt x="483" y="40"/>
                  </a:lnTo>
                  <a:lnTo>
                    <a:pt x="472" y="44"/>
                  </a:lnTo>
                  <a:lnTo>
                    <a:pt x="461" y="48"/>
                  </a:lnTo>
                  <a:lnTo>
                    <a:pt x="449" y="50"/>
                  </a:lnTo>
                  <a:lnTo>
                    <a:pt x="438" y="53"/>
                  </a:lnTo>
                  <a:lnTo>
                    <a:pt x="427" y="56"/>
                  </a:lnTo>
                  <a:lnTo>
                    <a:pt x="416" y="58"/>
                  </a:lnTo>
                  <a:lnTo>
                    <a:pt x="404" y="59"/>
                  </a:lnTo>
                  <a:lnTo>
                    <a:pt x="393" y="60"/>
                  </a:lnTo>
                  <a:lnTo>
                    <a:pt x="383" y="60"/>
                  </a:lnTo>
                  <a:lnTo>
                    <a:pt x="372" y="59"/>
                  </a:lnTo>
                  <a:lnTo>
                    <a:pt x="363" y="57"/>
                  </a:lnTo>
                  <a:lnTo>
                    <a:pt x="353" y="54"/>
                  </a:lnTo>
                  <a:lnTo>
                    <a:pt x="343" y="52"/>
                  </a:lnTo>
                  <a:lnTo>
                    <a:pt x="334" y="49"/>
                  </a:lnTo>
                  <a:lnTo>
                    <a:pt x="325" y="46"/>
                  </a:lnTo>
                  <a:lnTo>
                    <a:pt x="316" y="43"/>
                  </a:lnTo>
                  <a:lnTo>
                    <a:pt x="307" y="40"/>
                  </a:lnTo>
                  <a:lnTo>
                    <a:pt x="298" y="36"/>
                  </a:lnTo>
                  <a:lnTo>
                    <a:pt x="289" y="34"/>
                  </a:lnTo>
                  <a:lnTo>
                    <a:pt x="280" y="31"/>
                  </a:lnTo>
                  <a:lnTo>
                    <a:pt x="271" y="28"/>
                  </a:lnTo>
                  <a:lnTo>
                    <a:pt x="261" y="26"/>
                  </a:lnTo>
                  <a:lnTo>
                    <a:pt x="252" y="25"/>
                  </a:lnTo>
                  <a:lnTo>
                    <a:pt x="242" y="23"/>
                  </a:lnTo>
                  <a:lnTo>
                    <a:pt x="235" y="23"/>
                  </a:lnTo>
                  <a:lnTo>
                    <a:pt x="227" y="25"/>
                  </a:lnTo>
                  <a:lnTo>
                    <a:pt x="218" y="26"/>
                  </a:lnTo>
                  <a:lnTo>
                    <a:pt x="209" y="29"/>
                  </a:lnTo>
                  <a:lnTo>
                    <a:pt x="200" y="31"/>
                  </a:lnTo>
                  <a:lnTo>
                    <a:pt x="189" y="35"/>
                  </a:lnTo>
                  <a:lnTo>
                    <a:pt x="180" y="38"/>
                  </a:lnTo>
                  <a:lnTo>
                    <a:pt x="168" y="41"/>
                  </a:lnTo>
                  <a:lnTo>
                    <a:pt x="158" y="45"/>
                  </a:lnTo>
                  <a:lnTo>
                    <a:pt x="146" y="49"/>
                  </a:lnTo>
                  <a:lnTo>
                    <a:pt x="135" y="52"/>
                  </a:lnTo>
                  <a:lnTo>
                    <a:pt x="124" y="54"/>
                  </a:lnTo>
                  <a:lnTo>
                    <a:pt x="112" y="57"/>
                  </a:lnTo>
                  <a:lnTo>
                    <a:pt x="101" y="59"/>
                  </a:lnTo>
                  <a:lnTo>
                    <a:pt x="90" y="60"/>
                  </a:lnTo>
                  <a:lnTo>
                    <a:pt x="79" y="61"/>
                  </a:lnTo>
                  <a:lnTo>
                    <a:pt x="68" y="60"/>
                  </a:lnTo>
                  <a:lnTo>
                    <a:pt x="57" y="59"/>
                  </a:lnTo>
                  <a:lnTo>
                    <a:pt x="47" y="58"/>
                  </a:lnTo>
                  <a:lnTo>
                    <a:pt x="37" y="55"/>
                  </a:lnTo>
                  <a:lnTo>
                    <a:pt x="28" y="52"/>
                  </a:lnTo>
                  <a:lnTo>
                    <a:pt x="19" y="49"/>
                  </a:lnTo>
                  <a:lnTo>
                    <a:pt x="9" y="46"/>
                  </a:lnTo>
                  <a:lnTo>
                    <a:pt x="0" y="42"/>
                  </a:lnTo>
                  <a:lnTo>
                    <a:pt x="0" y="38"/>
                  </a:lnTo>
                  <a:lnTo>
                    <a:pt x="0" y="34"/>
                  </a:lnTo>
                  <a:lnTo>
                    <a:pt x="0" y="29"/>
                  </a:lnTo>
                  <a:lnTo>
                    <a:pt x="0" y="23"/>
                  </a:lnTo>
                  <a:lnTo>
                    <a:pt x="9" y="26"/>
                  </a:lnTo>
                  <a:lnTo>
                    <a:pt x="18" y="30"/>
                  </a:lnTo>
                  <a:lnTo>
                    <a:pt x="27" y="34"/>
                  </a:lnTo>
                  <a:lnTo>
                    <a:pt x="37" y="36"/>
                  </a:lnTo>
                  <a:lnTo>
                    <a:pt x="47" y="39"/>
                  </a:lnTo>
                  <a:lnTo>
                    <a:pt x="57" y="40"/>
                  </a:lnTo>
                  <a:lnTo>
                    <a:pt x="68" y="42"/>
                  </a:lnTo>
                  <a:lnTo>
                    <a:pt x="79" y="42"/>
                  </a:lnTo>
                  <a:lnTo>
                    <a:pt x="90" y="42"/>
                  </a:lnTo>
                  <a:lnTo>
                    <a:pt x="101" y="40"/>
                  </a:lnTo>
                  <a:lnTo>
                    <a:pt x="112" y="39"/>
                  </a:lnTo>
                  <a:lnTo>
                    <a:pt x="124" y="36"/>
                  </a:lnTo>
                  <a:lnTo>
                    <a:pt x="135" y="34"/>
                  </a:lnTo>
                  <a:lnTo>
                    <a:pt x="147" y="30"/>
                  </a:lnTo>
                  <a:lnTo>
                    <a:pt x="158" y="26"/>
                  </a:lnTo>
                  <a:lnTo>
                    <a:pt x="168" y="23"/>
                  </a:lnTo>
                  <a:lnTo>
                    <a:pt x="180" y="19"/>
                  </a:lnTo>
                  <a:lnTo>
                    <a:pt x="190" y="17"/>
                  </a:lnTo>
                  <a:lnTo>
                    <a:pt x="201" y="13"/>
                  </a:lnTo>
                  <a:lnTo>
                    <a:pt x="210" y="10"/>
                  </a:lnTo>
                  <a:lnTo>
                    <a:pt x="219" y="8"/>
                  </a:lnTo>
                  <a:lnTo>
                    <a:pt x="228" y="6"/>
                  </a:lnTo>
                  <a:lnTo>
                    <a:pt x="236" y="5"/>
                  </a:lnTo>
                  <a:lnTo>
                    <a:pt x="243" y="5"/>
                  </a:lnTo>
                  <a:lnTo>
                    <a:pt x="252" y="5"/>
                  </a:lnTo>
                  <a:lnTo>
                    <a:pt x="262" y="7"/>
                  </a:lnTo>
                  <a:lnTo>
                    <a:pt x="271" y="8"/>
                  </a:lnTo>
                  <a:lnTo>
                    <a:pt x="280" y="11"/>
                  </a:lnTo>
                  <a:lnTo>
                    <a:pt x="289" y="13"/>
                  </a:lnTo>
                  <a:lnTo>
                    <a:pt x="298" y="17"/>
                  </a:lnTo>
                  <a:lnTo>
                    <a:pt x="308" y="20"/>
                  </a:lnTo>
                  <a:lnTo>
                    <a:pt x="316" y="23"/>
                  </a:lnTo>
                  <a:lnTo>
                    <a:pt x="326" y="26"/>
                  </a:lnTo>
                  <a:lnTo>
                    <a:pt x="334" y="30"/>
                  </a:lnTo>
                  <a:lnTo>
                    <a:pt x="343" y="33"/>
                  </a:lnTo>
                  <a:lnTo>
                    <a:pt x="353" y="36"/>
                  </a:lnTo>
                  <a:lnTo>
                    <a:pt x="363" y="38"/>
                  </a:lnTo>
                  <a:lnTo>
                    <a:pt x="372" y="40"/>
                  </a:lnTo>
                  <a:lnTo>
                    <a:pt x="383" y="40"/>
                  </a:lnTo>
                  <a:lnTo>
                    <a:pt x="393" y="41"/>
                  </a:lnTo>
                  <a:lnTo>
                    <a:pt x="404" y="40"/>
                  </a:lnTo>
                  <a:lnTo>
                    <a:pt x="416" y="39"/>
                  </a:lnTo>
                  <a:lnTo>
                    <a:pt x="427" y="38"/>
                  </a:lnTo>
                  <a:lnTo>
                    <a:pt x="438" y="35"/>
                  </a:lnTo>
                  <a:lnTo>
                    <a:pt x="449" y="32"/>
                  </a:lnTo>
                  <a:lnTo>
                    <a:pt x="461" y="29"/>
                  </a:lnTo>
                  <a:lnTo>
                    <a:pt x="472" y="25"/>
                  </a:lnTo>
                  <a:lnTo>
                    <a:pt x="483" y="22"/>
                  </a:lnTo>
                  <a:lnTo>
                    <a:pt x="493" y="18"/>
                  </a:lnTo>
                  <a:lnTo>
                    <a:pt x="504" y="15"/>
                  </a:lnTo>
                  <a:lnTo>
                    <a:pt x="514" y="12"/>
                  </a:lnTo>
                  <a:lnTo>
                    <a:pt x="523" y="9"/>
                  </a:lnTo>
                  <a:lnTo>
                    <a:pt x="532" y="7"/>
                  </a:lnTo>
                  <a:lnTo>
                    <a:pt x="541" y="5"/>
                  </a:lnTo>
                  <a:lnTo>
                    <a:pt x="549" y="4"/>
                  </a:lnTo>
                  <a:lnTo>
                    <a:pt x="556" y="4"/>
                  </a:lnTo>
                  <a:lnTo>
                    <a:pt x="557" y="4"/>
                  </a:lnTo>
                  <a:lnTo>
                    <a:pt x="558" y="4"/>
                  </a:lnTo>
                  <a:lnTo>
                    <a:pt x="558" y="4"/>
                  </a:lnTo>
                  <a:lnTo>
                    <a:pt x="560" y="4"/>
                  </a:lnTo>
                  <a:lnTo>
                    <a:pt x="569" y="5"/>
                  </a:lnTo>
                  <a:lnTo>
                    <a:pt x="579" y="5"/>
                  </a:lnTo>
                  <a:lnTo>
                    <a:pt x="588" y="8"/>
                  </a:lnTo>
                  <a:lnTo>
                    <a:pt x="597" y="10"/>
                  </a:lnTo>
                  <a:lnTo>
                    <a:pt x="606" y="12"/>
                  </a:lnTo>
                  <a:lnTo>
                    <a:pt x="615" y="16"/>
                  </a:lnTo>
                  <a:lnTo>
                    <a:pt x="624" y="19"/>
                  </a:lnTo>
                  <a:lnTo>
                    <a:pt x="632" y="22"/>
                  </a:lnTo>
                  <a:lnTo>
                    <a:pt x="641" y="26"/>
                  </a:lnTo>
                  <a:lnTo>
                    <a:pt x="650" y="29"/>
                  </a:lnTo>
                  <a:lnTo>
                    <a:pt x="659" y="33"/>
                  </a:lnTo>
                  <a:lnTo>
                    <a:pt x="669" y="35"/>
                  </a:lnTo>
                  <a:lnTo>
                    <a:pt x="678" y="38"/>
                  </a:lnTo>
                  <a:lnTo>
                    <a:pt x="688" y="40"/>
                  </a:lnTo>
                  <a:lnTo>
                    <a:pt x="698" y="40"/>
                  </a:lnTo>
                  <a:lnTo>
                    <a:pt x="709" y="41"/>
                  </a:lnTo>
                  <a:lnTo>
                    <a:pt x="720" y="40"/>
                  </a:lnTo>
                  <a:lnTo>
                    <a:pt x="731" y="39"/>
                  </a:lnTo>
                  <a:lnTo>
                    <a:pt x="742" y="38"/>
                  </a:lnTo>
                  <a:lnTo>
                    <a:pt x="754" y="35"/>
                  </a:lnTo>
                  <a:lnTo>
                    <a:pt x="765" y="32"/>
                  </a:lnTo>
                  <a:lnTo>
                    <a:pt x="777" y="29"/>
                  </a:lnTo>
                  <a:lnTo>
                    <a:pt x="788" y="25"/>
                  </a:lnTo>
                  <a:lnTo>
                    <a:pt x="799" y="22"/>
                  </a:lnTo>
                  <a:lnTo>
                    <a:pt x="810" y="19"/>
                  </a:lnTo>
                  <a:lnTo>
                    <a:pt x="821" y="15"/>
                  </a:lnTo>
                  <a:lnTo>
                    <a:pt x="831" y="12"/>
                  </a:lnTo>
                  <a:lnTo>
                    <a:pt x="840" y="9"/>
                  </a:lnTo>
                  <a:lnTo>
                    <a:pt x="849" y="7"/>
                  </a:lnTo>
                  <a:lnTo>
                    <a:pt x="858" y="5"/>
                  </a:lnTo>
                  <a:lnTo>
                    <a:pt x="866" y="4"/>
                  </a:lnTo>
                  <a:lnTo>
                    <a:pt x="873" y="3"/>
                  </a:lnTo>
                  <a:lnTo>
                    <a:pt x="883" y="4"/>
                  </a:lnTo>
                  <a:lnTo>
                    <a:pt x="892" y="4"/>
                  </a:lnTo>
                  <a:lnTo>
                    <a:pt x="901" y="7"/>
                  </a:lnTo>
                  <a:lnTo>
                    <a:pt x="910" y="9"/>
                  </a:lnTo>
                  <a:lnTo>
                    <a:pt x="920" y="11"/>
                  </a:lnTo>
                  <a:lnTo>
                    <a:pt x="928" y="15"/>
                  </a:lnTo>
                  <a:lnTo>
                    <a:pt x="937" y="18"/>
                  </a:lnTo>
                  <a:lnTo>
                    <a:pt x="946" y="21"/>
                  </a:lnTo>
                  <a:lnTo>
                    <a:pt x="955" y="25"/>
                  </a:lnTo>
                  <a:lnTo>
                    <a:pt x="964" y="28"/>
                  </a:lnTo>
                  <a:lnTo>
                    <a:pt x="973" y="32"/>
                  </a:lnTo>
                  <a:lnTo>
                    <a:pt x="983" y="34"/>
                  </a:lnTo>
                  <a:lnTo>
                    <a:pt x="992" y="36"/>
                  </a:lnTo>
                  <a:lnTo>
                    <a:pt x="1002" y="39"/>
                  </a:lnTo>
                  <a:lnTo>
                    <a:pt x="1012" y="39"/>
                  </a:lnTo>
                  <a:lnTo>
                    <a:pt x="1023" y="40"/>
                  </a:lnTo>
                  <a:lnTo>
                    <a:pt x="1034" y="39"/>
                  </a:lnTo>
                  <a:lnTo>
                    <a:pt x="1046" y="38"/>
                  </a:lnTo>
                  <a:lnTo>
                    <a:pt x="1057" y="36"/>
                  </a:lnTo>
                  <a:lnTo>
                    <a:pt x="1068" y="34"/>
                  </a:lnTo>
                  <a:lnTo>
                    <a:pt x="1080" y="31"/>
                  </a:lnTo>
                  <a:lnTo>
                    <a:pt x="1091" y="27"/>
                  </a:lnTo>
                  <a:lnTo>
                    <a:pt x="1102" y="25"/>
                  </a:lnTo>
                  <a:lnTo>
                    <a:pt x="1113" y="21"/>
                  </a:lnTo>
                  <a:lnTo>
                    <a:pt x="1124" y="18"/>
                  </a:lnTo>
                  <a:lnTo>
                    <a:pt x="1134" y="14"/>
                  </a:lnTo>
                  <a:lnTo>
                    <a:pt x="1145" y="11"/>
                  </a:lnTo>
                  <a:lnTo>
                    <a:pt x="1154" y="8"/>
                  </a:lnTo>
                  <a:lnTo>
                    <a:pt x="1163" y="6"/>
                  </a:lnTo>
                  <a:lnTo>
                    <a:pt x="1172" y="4"/>
                  </a:lnTo>
                  <a:lnTo>
                    <a:pt x="1180" y="3"/>
                  </a:lnTo>
                  <a:lnTo>
                    <a:pt x="1187" y="3"/>
                  </a:lnTo>
                  <a:lnTo>
                    <a:pt x="1197" y="3"/>
                  </a:lnTo>
                  <a:lnTo>
                    <a:pt x="1206" y="4"/>
                  </a:lnTo>
                  <a:lnTo>
                    <a:pt x="1216" y="6"/>
                  </a:lnTo>
                  <a:lnTo>
                    <a:pt x="1225" y="8"/>
                  </a:lnTo>
                  <a:lnTo>
                    <a:pt x="1234" y="11"/>
                  </a:lnTo>
                  <a:lnTo>
                    <a:pt x="1243" y="14"/>
                  </a:lnTo>
                  <a:lnTo>
                    <a:pt x="1252" y="18"/>
                  </a:lnTo>
                  <a:lnTo>
                    <a:pt x="1261" y="21"/>
                  </a:lnTo>
                  <a:lnTo>
                    <a:pt x="1270" y="25"/>
                  </a:lnTo>
                  <a:lnTo>
                    <a:pt x="1279" y="28"/>
                  </a:lnTo>
                  <a:lnTo>
                    <a:pt x="1289" y="31"/>
                  </a:lnTo>
                  <a:lnTo>
                    <a:pt x="1298" y="34"/>
                  </a:lnTo>
                  <a:lnTo>
                    <a:pt x="1307" y="36"/>
                  </a:lnTo>
                  <a:lnTo>
                    <a:pt x="1318" y="38"/>
                  </a:lnTo>
                  <a:lnTo>
                    <a:pt x="1328" y="39"/>
                  </a:lnTo>
                  <a:lnTo>
                    <a:pt x="1339" y="39"/>
                  </a:lnTo>
                  <a:lnTo>
                    <a:pt x="1349" y="39"/>
                  </a:lnTo>
                  <a:lnTo>
                    <a:pt x="1361" y="38"/>
                  </a:lnTo>
                  <a:lnTo>
                    <a:pt x="1372" y="35"/>
                  </a:lnTo>
                  <a:lnTo>
                    <a:pt x="1383" y="33"/>
                  </a:lnTo>
                  <a:lnTo>
                    <a:pt x="1394" y="30"/>
                  </a:lnTo>
                  <a:lnTo>
                    <a:pt x="1406" y="26"/>
                  </a:lnTo>
                  <a:lnTo>
                    <a:pt x="1417" y="23"/>
                  </a:lnTo>
                  <a:lnTo>
                    <a:pt x="1428" y="19"/>
                  </a:lnTo>
                  <a:lnTo>
                    <a:pt x="1439" y="16"/>
                  </a:lnTo>
                  <a:lnTo>
                    <a:pt x="1448" y="12"/>
                  </a:lnTo>
                  <a:lnTo>
                    <a:pt x="1459" y="9"/>
                  </a:lnTo>
                  <a:lnTo>
                    <a:pt x="1468" y="7"/>
                  </a:lnTo>
                  <a:lnTo>
                    <a:pt x="1477" y="4"/>
                  </a:lnTo>
                  <a:lnTo>
                    <a:pt x="1485" y="3"/>
                  </a:lnTo>
                  <a:lnTo>
                    <a:pt x="1493" y="2"/>
                  </a:lnTo>
                  <a:lnTo>
                    <a:pt x="1501" y="2"/>
                  </a:lnTo>
                  <a:lnTo>
                    <a:pt x="1501" y="2"/>
                  </a:lnTo>
                  <a:lnTo>
                    <a:pt x="1503" y="2"/>
                  </a:lnTo>
                  <a:lnTo>
                    <a:pt x="1504" y="2"/>
                  </a:lnTo>
                  <a:lnTo>
                    <a:pt x="1505" y="2"/>
                  </a:lnTo>
                  <a:lnTo>
                    <a:pt x="1514" y="3"/>
                  </a:lnTo>
                  <a:lnTo>
                    <a:pt x="1524" y="3"/>
                  </a:lnTo>
                  <a:lnTo>
                    <a:pt x="1533" y="5"/>
                  </a:lnTo>
                  <a:lnTo>
                    <a:pt x="1542" y="8"/>
                  </a:lnTo>
                  <a:lnTo>
                    <a:pt x="1551" y="10"/>
                  </a:lnTo>
                  <a:lnTo>
                    <a:pt x="1559" y="13"/>
                  </a:lnTo>
                  <a:lnTo>
                    <a:pt x="1569" y="17"/>
                  </a:lnTo>
                  <a:lnTo>
                    <a:pt x="1577" y="20"/>
                  </a:lnTo>
                  <a:lnTo>
                    <a:pt x="1586" y="23"/>
                  </a:lnTo>
                  <a:lnTo>
                    <a:pt x="1596" y="27"/>
                  </a:lnTo>
                  <a:lnTo>
                    <a:pt x="1604" y="31"/>
                  </a:lnTo>
                  <a:lnTo>
                    <a:pt x="1614" y="33"/>
                  </a:lnTo>
                  <a:lnTo>
                    <a:pt x="1623" y="35"/>
                  </a:lnTo>
                  <a:lnTo>
                    <a:pt x="1633" y="38"/>
                  </a:lnTo>
                  <a:lnTo>
                    <a:pt x="1643" y="38"/>
                  </a:lnTo>
                  <a:lnTo>
                    <a:pt x="1654" y="39"/>
                  </a:lnTo>
                  <a:lnTo>
                    <a:pt x="1661" y="39"/>
                  </a:lnTo>
                  <a:lnTo>
                    <a:pt x="1669" y="38"/>
                  </a:lnTo>
                  <a:lnTo>
                    <a:pt x="1677" y="37"/>
                  </a:lnTo>
                  <a:lnTo>
                    <a:pt x="1684" y="36"/>
                  </a:lnTo>
                  <a:lnTo>
                    <a:pt x="1692" y="34"/>
                  </a:lnTo>
                  <a:lnTo>
                    <a:pt x="1700" y="32"/>
                  </a:lnTo>
                  <a:lnTo>
                    <a:pt x="1708" y="31"/>
                  </a:lnTo>
                  <a:lnTo>
                    <a:pt x="1716" y="28"/>
                  </a:lnTo>
                  <a:lnTo>
                    <a:pt x="1724" y="26"/>
                  </a:lnTo>
                  <a:lnTo>
                    <a:pt x="1732" y="23"/>
                  </a:lnTo>
                  <a:lnTo>
                    <a:pt x="1739" y="21"/>
                  </a:lnTo>
                  <a:lnTo>
                    <a:pt x="1747" y="19"/>
                  </a:lnTo>
                  <a:lnTo>
                    <a:pt x="1755" y="17"/>
                  </a:lnTo>
                  <a:lnTo>
                    <a:pt x="1762" y="14"/>
                  </a:lnTo>
                  <a:lnTo>
                    <a:pt x="1768" y="12"/>
                  </a:lnTo>
                  <a:lnTo>
                    <a:pt x="1776" y="9"/>
                  </a:lnTo>
                  <a:lnTo>
                    <a:pt x="1782" y="8"/>
                  </a:lnTo>
                  <a:lnTo>
                    <a:pt x="1788" y="6"/>
                  </a:lnTo>
                  <a:lnTo>
                    <a:pt x="1794" y="5"/>
                  </a:lnTo>
                  <a:lnTo>
                    <a:pt x="1799" y="4"/>
                  </a:lnTo>
                  <a:lnTo>
                    <a:pt x="1804" y="3"/>
                  </a:lnTo>
                  <a:lnTo>
                    <a:pt x="1809" y="2"/>
                  </a:lnTo>
                  <a:lnTo>
                    <a:pt x="1814" y="1"/>
                  </a:lnTo>
                  <a:lnTo>
                    <a:pt x="1818" y="1"/>
                  </a:lnTo>
                  <a:lnTo>
                    <a:pt x="1828" y="2"/>
                  </a:lnTo>
                  <a:lnTo>
                    <a:pt x="1837" y="3"/>
                  </a:lnTo>
                  <a:lnTo>
                    <a:pt x="1846" y="5"/>
                  </a:lnTo>
                  <a:lnTo>
                    <a:pt x="1855" y="7"/>
                  </a:lnTo>
                  <a:lnTo>
                    <a:pt x="1865" y="10"/>
                  </a:lnTo>
                  <a:lnTo>
                    <a:pt x="1874" y="13"/>
                  </a:lnTo>
                  <a:lnTo>
                    <a:pt x="1883" y="17"/>
                  </a:lnTo>
                  <a:lnTo>
                    <a:pt x="1891" y="20"/>
                  </a:lnTo>
                  <a:lnTo>
                    <a:pt x="1901" y="23"/>
                  </a:lnTo>
                  <a:lnTo>
                    <a:pt x="1910" y="27"/>
                  </a:lnTo>
                  <a:lnTo>
                    <a:pt x="1919" y="30"/>
                  </a:lnTo>
                  <a:lnTo>
                    <a:pt x="1928" y="33"/>
                  </a:lnTo>
                  <a:lnTo>
                    <a:pt x="1939" y="35"/>
                  </a:lnTo>
                  <a:lnTo>
                    <a:pt x="1948" y="37"/>
                  </a:lnTo>
                  <a:lnTo>
                    <a:pt x="1958" y="38"/>
                  </a:lnTo>
                  <a:lnTo>
                    <a:pt x="1969" y="38"/>
                  </a:lnTo>
                  <a:lnTo>
                    <a:pt x="1980" y="38"/>
                  </a:lnTo>
                  <a:lnTo>
                    <a:pt x="1991" y="36"/>
                  </a:lnTo>
                  <a:lnTo>
                    <a:pt x="2002" y="35"/>
                  </a:lnTo>
                  <a:lnTo>
                    <a:pt x="2012" y="32"/>
                  </a:lnTo>
                  <a:lnTo>
                    <a:pt x="2023" y="29"/>
                  </a:lnTo>
                  <a:lnTo>
                    <a:pt x="2034" y="26"/>
                  </a:lnTo>
                  <a:lnTo>
                    <a:pt x="2045" y="23"/>
                  </a:lnTo>
                  <a:lnTo>
                    <a:pt x="2056" y="19"/>
                  </a:lnTo>
                  <a:lnTo>
                    <a:pt x="2066" y="16"/>
                  </a:lnTo>
                  <a:lnTo>
                    <a:pt x="2076" y="12"/>
                  </a:lnTo>
                  <a:lnTo>
                    <a:pt x="2086" y="9"/>
                  </a:lnTo>
                  <a:lnTo>
                    <a:pt x="2095" y="7"/>
                  </a:lnTo>
                  <a:lnTo>
                    <a:pt x="2104" y="4"/>
                  </a:lnTo>
                  <a:lnTo>
                    <a:pt x="2113" y="3"/>
                  </a:lnTo>
                  <a:lnTo>
                    <a:pt x="2121" y="1"/>
                  </a:lnTo>
                  <a:lnTo>
                    <a:pt x="2128" y="1"/>
                  </a:lnTo>
                  <a:lnTo>
                    <a:pt x="2138" y="1"/>
                  </a:lnTo>
                  <a:lnTo>
                    <a:pt x="2147" y="2"/>
                  </a:lnTo>
                  <a:lnTo>
                    <a:pt x="2156" y="4"/>
                  </a:lnTo>
                  <a:lnTo>
                    <a:pt x="2166" y="7"/>
                  </a:lnTo>
                  <a:lnTo>
                    <a:pt x="2174" y="9"/>
                  </a:lnTo>
                  <a:lnTo>
                    <a:pt x="2183" y="12"/>
                  </a:lnTo>
                  <a:lnTo>
                    <a:pt x="2193" y="16"/>
                  </a:lnTo>
                  <a:lnTo>
                    <a:pt x="2201" y="19"/>
                  </a:lnTo>
                  <a:lnTo>
                    <a:pt x="2210" y="22"/>
                  </a:lnTo>
                  <a:lnTo>
                    <a:pt x="2219" y="26"/>
                  </a:lnTo>
                  <a:lnTo>
                    <a:pt x="2229" y="29"/>
                  </a:lnTo>
                  <a:lnTo>
                    <a:pt x="2238" y="32"/>
                  </a:lnTo>
                  <a:lnTo>
                    <a:pt x="2247" y="34"/>
                  </a:lnTo>
                  <a:lnTo>
                    <a:pt x="2258" y="36"/>
                  </a:lnTo>
                  <a:lnTo>
                    <a:pt x="2268" y="37"/>
                  </a:lnTo>
                  <a:lnTo>
                    <a:pt x="2279" y="38"/>
                  </a:lnTo>
                  <a:lnTo>
                    <a:pt x="2290" y="37"/>
                  </a:lnTo>
                  <a:lnTo>
                    <a:pt x="2302" y="36"/>
                  </a:lnTo>
                  <a:lnTo>
                    <a:pt x="2315" y="34"/>
                  </a:lnTo>
                  <a:lnTo>
                    <a:pt x="2328" y="31"/>
                  </a:lnTo>
                  <a:lnTo>
                    <a:pt x="2340" y="27"/>
                  </a:lnTo>
                  <a:lnTo>
                    <a:pt x="2352" y="23"/>
                  </a:lnTo>
                  <a:lnTo>
                    <a:pt x="2365" y="19"/>
                  </a:lnTo>
                  <a:lnTo>
                    <a:pt x="2376" y="16"/>
                  </a:lnTo>
                  <a:lnTo>
                    <a:pt x="2386" y="13"/>
                  </a:lnTo>
                  <a:lnTo>
                    <a:pt x="2395" y="10"/>
                  </a:lnTo>
                  <a:lnTo>
                    <a:pt x="2405" y="7"/>
                  </a:lnTo>
                  <a:lnTo>
                    <a:pt x="2413" y="5"/>
                  </a:lnTo>
                  <a:lnTo>
                    <a:pt x="2421" y="3"/>
                  </a:lnTo>
                  <a:lnTo>
                    <a:pt x="2429" y="1"/>
                  </a:lnTo>
                  <a:lnTo>
                    <a:pt x="2437" y="1"/>
                  </a:lnTo>
                  <a:lnTo>
                    <a:pt x="2443" y="0"/>
                  </a:lnTo>
                  <a:lnTo>
                    <a:pt x="2442" y="19"/>
                  </a:lnTo>
                </a:path>
              </a:pathLst>
            </a:custGeom>
            <a:solidFill>
              <a:srgbClr val="AAFFF4"/>
            </a:solidFill>
            <a:ln w="9525" cap="rnd">
              <a:noFill/>
              <a:round/>
              <a:headEnd/>
              <a:tailEnd/>
            </a:ln>
            <a:effectLst/>
          </p:spPr>
          <p:txBody>
            <a:bodyPr/>
            <a:lstStyle/>
            <a:p>
              <a:pPr algn="ctr">
                <a:defRPr/>
              </a:pPr>
              <a:endParaRPr lang="ru-RU" sz="4000">
                <a:cs typeface="+mn-cs"/>
              </a:endParaRPr>
            </a:p>
          </p:txBody>
        </p:sp>
      </p:grpSp>
      <p:sp>
        <p:nvSpPr>
          <p:cNvPr id="1027" name="Rectangle 11"/>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ru-RU" smtClean="0"/>
              <a:t>Click to edit Master title style</a:t>
            </a:r>
          </a:p>
        </p:txBody>
      </p:sp>
      <p:sp>
        <p:nvSpPr>
          <p:cNvPr id="1028" name="Rectangle 12"/>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038" name="Rectangle 1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b="0">
                <a:cs typeface="+mn-cs"/>
              </a:defRPr>
            </a:lvl1pPr>
          </a:lstStyle>
          <a:p>
            <a:pPr>
              <a:defRPr/>
            </a:pPr>
            <a:endParaRPr lang="ru-RU"/>
          </a:p>
        </p:txBody>
      </p:sp>
      <p:sp>
        <p:nvSpPr>
          <p:cNvPr id="1039" name="Rectangle 15"/>
          <p:cNvSpPr>
            <a:spLocks noGrp="1" noChangeArrowheads="1"/>
          </p:cNvSpPr>
          <p:nvPr>
            <p:ph type="sldNum" sz="quarter" idx="4"/>
          </p:nvPr>
        </p:nvSpPr>
        <p:spPr bwMode="auto">
          <a:xfrm>
            <a:off x="304800" y="6248400"/>
            <a:ext cx="1447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1400" b="0">
                <a:cs typeface="+mn-cs"/>
              </a:defRPr>
            </a:lvl1pPr>
          </a:lstStyle>
          <a:p>
            <a:pPr>
              <a:defRPr/>
            </a:pPr>
            <a:fld id="{47102ED1-4B23-4F85-A910-B34CAA56CEA2}" type="slidenum">
              <a:rPr lang="ru-RU"/>
              <a:pPr>
                <a:defRPr/>
              </a:pPr>
              <a:t>‹№›</a:t>
            </a:fld>
            <a:endParaRPr lang="ru-RU"/>
          </a:p>
        </p:txBody>
      </p:sp>
      <p:grpSp>
        <p:nvGrpSpPr>
          <p:cNvPr id="1031" name="Group 26"/>
          <p:cNvGrpSpPr>
            <a:grpSpLocks/>
          </p:cNvGrpSpPr>
          <p:nvPr/>
        </p:nvGrpSpPr>
        <p:grpSpPr bwMode="auto">
          <a:xfrm>
            <a:off x="1143000" y="152400"/>
            <a:ext cx="8001000" cy="387350"/>
            <a:chOff x="720" y="96"/>
            <a:chExt cx="5040" cy="244"/>
          </a:xfrm>
        </p:grpSpPr>
        <p:sp>
          <p:nvSpPr>
            <p:cNvPr id="1042" name="Rectangle 18"/>
            <p:cNvSpPr>
              <a:spLocks noChangeArrowheads="1"/>
            </p:cNvSpPr>
            <p:nvPr/>
          </p:nvSpPr>
          <p:spPr bwMode="auto">
            <a:xfrm>
              <a:off x="720" y="96"/>
              <a:ext cx="5028" cy="244"/>
            </a:xfrm>
            <a:prstGeom prst="rect">
              <a:avLst/>
            </a:prstGeom>
            <a:solidFill>
              <a:srgbClr val="0000FF"/>
            </a:solidFill>
            <a:ln w="9525">
              <a:noFill/>
              <a:miter lim="800000"/>
              <a:headEnd/>
              <a:tailEnd/>
            </a:ln>
            <a:effectLst/>
          </p:spPr>
          <p:txBody>
            <a:bodyPr wrap="none" anchor="ctr"/>
            <a:lstStyle/>
            <a:p>
              <a:pPr algn="ctr">
                <a:defRPr/>
              </a:pPr>
              <a:endParaRPr lang="ru-RU" sz="4000">
                <a:cs typeface="+mn-cs"/>
              </a:endParaRPr>
            </a:p>
          </p:txBody>
        </p:sp>
        <p:sp>
          <p:nvSpPr>
            <p:cNvPr id="1043" name="Rectangle 19"/>
            <p:cNvSpPr>
              <a:spLocks noChangeArrowheads="1"/>
            </p:cNvSpPr>
            <p:nvPr/>
          </p:nvSpPr>
          <p:spPr bwMode="auto">
            <a:xfrm>
              <a:off x="732" y="96"/>
              <a:ext cx="5028" cy="77"/>
            </a:xfrm>
            <a:prstGeom prst="rect">
              <a:avLst/>
            </a:prstGeom>
            <a:solidFill>
              <a:srgbClr val="FFFF00"/>
            </a:solidFill>
            <a:ln w="9525">
              <a:noFill/>
              <a:miter lim="800000"/>
              <a:headEnd/>
              <a:tailEnd/>
            </a:ln>
            <a:effectLst/>
          </p:spPr>
          <p:txBody>
            <a:bodyPr wrap="none" anchor="ctr"/>
            <a:lstStyle/>
            <a:p>
              <a:pPr algn="ctr">
                <a:defRPr/>
              </a:pPr>
              <a:endParaRPr lang="ru-RU" sz="4000">
                <a:cs typeface="+mn-cs"/>
              </a:endParaRPr>
            </a:p>
          </p:txBody>
        </p:sp>
        <p:sp>
          <p:nvSpPr>
            <p:cNvPr id="1044" name="Freeform 20"/>
            <p:cNvSpPr>
              <a:spLocks/>
            </p:cNvSpPr>
            <p:nvPr/>
          </p:nvSpPr>
          <p:spPr bwMode="auto">
            <a:xfrm>
              <a:off x="819" y="126"/>
              <a:ext cx="2444" cy="63"/>
            </a:xfrm>
            <a:custGeom>
              <a:avLst/>
              <a:gdLst/>
              <a:ahLst/>
              <a:cxnLst>
                <a:cxn ang="0">
                  <a:pos x="2387" y="12"/>
                </a:cxn>
                <a:cxn ang="0">
                  <a:pos x="2279" y="38"/>
                </a:cxn>
                <a:cxn ang="0">
                  <a:pos x="2193" y="16"/>
                </a:cxn>
                <a:cxn ang="0">
                  <a:pos x="2113" y="2"/>
                </a:cxn>
                <a:cxn ang="0">
                  <a:pos x="2023" y="29"/>
                </a:cxn>
                <a:cxn ang="0">
                  <a:pos x="1928" y="33"/>
                </a:cxn>
                <a:cxn ang="0">
                  <a:pos x="1847" y="6"/>
                </a:cxn>
                <a:cxn ang="0">
                  <a:pos x="1788" y="5"/>
                </a:cxn>
                <a:cxn ang="0">
                  <a:pos x="1724" y="26"/>
                </a:cxn>
                <a:cxn ang="0">
                  <a:pos x="1654" y="40"/>
                </a:cxn>
                <a:cxn ang="0">
                  <a:pos x="1568" y="17"/>
                </a:cxn>
                <a:cxn ang="0">
                  <a:pos x="1505" y="2"/>
                </a:cxn>
                <a:cxn ang="0">
                  <a:pos x="1441" y="16"/>
                </a:cxn>
                <a:cxn ang="0">
                  <a:pos x="1339" y="40"/>
                </a:cxn>
                <a:cxn ang="0">
                  <a:pos x="1253" y="20"/>
                </a:cxn>
                <a:cxn ang="0">
                  <a:pos x="1188" y="2"/>
                </a:cxn>
                <a:cxn ang="0">
                  <a:pos x="1103" y="24"/>
                </a:cxn>
                <a:cxn ang="0">
                  <a:pos x="1003" y="40"/>
                </a:cxn>
                <a:cxn ang="0">
                  <a:pos x="920" y="12"/>
                </a:cxn>
                <a:cxn ang="0">
                  <a:pos x="858" y="5"/>
                </a:cxn>
                <a:cxn ang="0">
                  <a:pos x="765" y="32"/>
                </a:cxn>
                <a:cxn ang="0">
                  <a:pos x="669" y="36"/>
                </a:cxn>
                <a:cxn ang="0">
                  <a:pos x="587" y="8"/>
                </a:cxn>
                <a:cxn ang="0">
                  <a:pos x="544" y="5"/>
                </a:cxn>
                <a:cxn ang="0">
                  <a:pos x="450" y="33"/>
                </a:cxn>
                <a:cxn ang="0">
                  <a:pos x="353" y="37"/>
                </a:cxn>
                <a:cxn ang="0">
                  <a:pos x="271" y="10"/>
                </a:cxn>
                <a:cxn ang="0">
                  <a:pos x="190" y="16"/>
                </a:cxn>
                <a:cxn ang="0">
                  <a:pos x="90" y="42"/>
                </a:cxn>
                <a:cxn ang="0">
                  <a:pos x="0" y="24"/>
                </a:cxn>
                <a:cxn ang="0">
                  <a:pos x="48" y="59"/>
                </a:cxn>
                <a:cxn ang="0">
                  <a:pos x="147" y="50"/>
                </a:cxn>
                <a:cxn ang="0">
                  <a:pos x="235" y="25"/>
                </a:cxn>
                <a:cxn ang="0">
                  <a:pos x="316" y="42"/>
                </a:cxn>
                <a:cxn ang="0">
                  <a:pos x="405" y="60"/>
                </a:cxn>
                <a:cxn ang="0">
                  <a:pos x="504" y="34"/>
                </a:cxn>
                <a:cxn ang="0">
                  <a:pos x="559" y="24"/>
                </a:cxn>
                <a:cxn ang="0">
                  <a:pos x="633" y="44"/>
                </a:cxn>
                <a:cxn ang="0">
                  <a:pos x="721" y="60"/>
                </a:cxn>
                <a:cxn ang="0">
                  <a:pos x="821" y="35"/>
                </a:cxn>
                <a:cxn ang="0">
                  <a:pos x="901" y="26"/>
                </a:cxn>
                <a:cxn ang="0">
                  <a:pos x="983" y="54"/>
                </a:cxn>
                <a:cxn ang="0">
                  <a:pos x="1080" y="51"/>
                </a:cxn>
                <a:cxn ang="0">
                  <a:pos x="1172" y="24"/>
                </a:cxn>
                <a:cxn ang="0">
                  <a:pos x="1253" y="37"/>
                </a:cxn>
                <a:cxn ang="0">
                  <a:pos x="1339" y="59"/>
                </a:cxn>
                <a:cxn ang="0">
                  <a:pos x="1439" y="35"/>
                </a:cxn>
                <a:cxn ang="0">
                  <a:pos x="1504" y="21"/>
                </a:cxn>
                <a:cxn ang="0">
                  <a:pos x="1569" y="38"/>
                </a:cxn>
                <a:cxn ang="0">
                  <a:pos x="1655" y="59"/>
                </a:cxn>
                <a:cxn ang="0">
                  <a:pos x="1725" y="46"/>
                </a:cxn>
                <a:cxn ang="0">
                  <a:pos x="1788" y="25"/>
                </a:cxn>
                <a:cxn ang="0">
                  <a:pos x="1847" y="24"/>
                </a:cxn>
                <a:cxn ang="0">
                  <a:pos x="1929" y="52"/>
                </a:cxn>
                <a:cxn ang="0">
                  <a:pos x="2023" y="49"/>
                </a:cxn>
                <a:cxn ang="0">
                  <a:pos x="2113" y="22"/>
                </a:cxn>
                <a:cxn ang="0">
                  <a:pos x="2193" y="35"/>
                </a:cxn>
                <a:cxn ang="0">
                  <a:pos x="2279" y="57"/>
                </a:cxn>
                <a:cxn ang="0">
                  <a:pos x="2387" y="33"/>
                </a:cxn>
              </a:cxnLst>
              <a:rect l="0" t="0" r="r" b="b"/>
              <a:pathLst>
                <a:path w="2444" h="63">
                  <a:moveTo>
                    <a:pt x="2443" y="0"/>
                  </a:moveTo>
                  <a:lnTo>
                    <a:pt x="2443" y="0"/>
                  </a:lnTo>
                  <a:lnTo>
                    <a:pt x="2437" y="0"/>
                  </a:lnTo>
                  <a:lnTo>
                    <a:pt x="2429" y="1"/>
                  </a:lnTo>
                  <a:lnTo>
                    <a:pt x="2422" y="2"/>
                  </a:lnTo>
                  <a:lnTo>
                    <a:pt x="2413" y="4"/>
                  </a:lnTo>
                  <a:lnTo>
                    <a:pt x="2405" y="7"/>
                  </a:lnTo>
                  <a:lnTo>
                    <a:pt x="2396" y="10"/>
                  </a:lnTo>
                  <a:lnTo>
                    <a:pt x="2387" y="12"/>
                  </a:lnTo>
                  <a:lnTo>
                    <a:pt x="2377" y="15"/>
                  </a:lnTo>
                  <a:lnTo>
                    <a:pt x="2366" y="20"/>
                  </a:lnTo>
                  <a:lnTo>
                    <a:pt x="2353" y="24"/>
                  </a:lnTo>
                  <a:lnTo>
                    <a:pt x="2341" y="27"/>
                  </a:lnTo>
                  <a:lnTo>
                    <a:pt x="2328" y="31"/>
                  </a:lnTo>
                  <a:lnTo>
                    <a:pt x="2316" y="34"/>
                  </a:lnTo>
                  <a:lnTo>
                    <a:pt x="2303" y="36"/>
                  </a:lnTo>
                  <a:lnTo>
                    <a:pt x="2291" y="37"/>
                  </a:lnTo>
                  <a:lnTo>
                    <a:pt x="2279" y="38"/>
                  </a:lnTo>
                  <a:lnTo>
                    <a:pt x="2268" y="37"/>
                  </a:lnTo>
                  <a:lnTo>
                    <a:pt x="2258" y="37"/>
                  </a:lnTo>
                  <a:lnTo>
                    <a:pt x="2247" y="34"/>
                  </a:lnTo>
                  <a:lnTo>
                    <a:pt x="2238" y="32"/>
                  </a:lnTo>
                  <a:lnTo>
                    <a:pt x="2229" y="29"/>
                  </a:lnTo>
                  <a:lnTo>
                    <a:pt x="2219" y="26"/>
                  </a:lnTo>
                  <a:lnTo>
                    <a:pt x="2211" y="22"/>
                  </a:lnTo>
                  <a:lnTo>
                    <a:pt x="2201" y="19"/>
                  </a:lnTo>
                  <a:lnTo>
                    <a:pt x="2193" y="16"/>
                  </a:lnTo>
                  <a:lnTo>
                    <a:pt x="2184" y="12"/>
                  </a:lnTo>
                  <a:lnTo>
                    <a:pt x="2175" y="9"/>
                  </a:lnTo>
                  <a:lnTo>
                    <a:pt x="2166" y="7"/>
                  </a:lnTo>
                  <a:lnTo>
                    <a:pt x="2156" y="4"/>
                  </a:lnTo>
                  <a:lnTo>
                    <a:pt x="2148" y="2"/>
                  </a:lnTo>
                  <a:lnTo>
                    <a:pt x="2138" y="1"/>
                  </a:lnTo>
                  <a:lnTo>
                    <a:pt x="2128" y="1"/>
                  </a:lnTo>
                  <a:lnTo>
                    <a:pt x="2121" y="1"/>
                  </a:lnTo>
                  <a:lnTo>
                    <a:pt x="2113" y="2"/>
                  </a:lnTo>
                  <a:lnTo>
                    <a:pt x="2104" y="4"/>
                  </a:lnTo>
                  <a:lnTo>
                    <a:pt x="2096" y="7"/>
                  </a:lnTo>
                  <a:lnTo>
                    <a:pt x="2086" y="10"/>
                  </a:lnTo>
                  <a:lnTo>
                    <a:pt x="2076" y="12"/>
                  </a:lnTo>
                  <a:lnTo>
                    <a:pt x="2066" y="16"/>
                  </a:lnTo>
                  <a:lnTo>
                    <a:pt x="2056" y="20"/>
                  </a:lnTo>
                  <a:lnTo>
                    <a:pt x="2045" y="23"/>
                  </a:lnTo>
                  <a:lnTo>
                    <a:pt x="2034" y="27"/>
                  </a:lnTo>
                  <a:lnTo>
                    <a:pt x="2023" y="29"/>
                  </a:lnTo>
                  <a:lnTo>
                    <a:pt x="2012" y="33"/>
                  </a:lnTo>
                  <a:lnTo>
                    <a:pt x="2002" y="35"/>
                  </a:lnTo>
                  <a:lnTo>
                    <a:pt x="1991" y="37"/>
                  </a:lnTo>
                  <a:lnTo>
                    <a:pt x="1980" y="38"/>
                  </a:lnTo>
                  <a:lnTo>
                    <a:pt x="1969" y="38"/>
                  </a:lnTo>
                  <a:lnTo>
                    <a:pt x="1958" y="38"/>
                  </a:lnTo>
                  <a:lnTo>
                    <a:pt x="1948" y="37"/>
                  </a:lnTo>
                  <a:lnTo>
                    <a:pt x="1939" y="35"/>
                  </a:lnTo>
                  <a:lnTo>
                    <a:pt x="1928" y="33"/>
                  </a:lnTo>
                  <a:lnTo>
                    <a:pt x="1919" y="31"/>
                  </a:lnTo>
                  <a:lnTo>
                    <a:pt x="1910" y="28"/>
                  </a:lnTo>
                  <a:lnTo>
                    <a:pt x="1901" y="25"/>
                  </a:lnTo>
                  <a:lnTo>
                    <a:pt x="1891" y="21"/>
                  </a:lnTo>
                  <a:lnTo>
                    <a:pt x="1883" y="18"/>
                  </a:lnTo>
                  <a:lnTo>
                    <a:pt x="1874" y="15"/>
                  </a:lnTo>
                  <a:lnTo>
                    <a:pt x="1865" y="11"/>
                  </a:lnTo>
                  <a:lnTo>
                    <a:pt x="1856" y="9"/>
                  </a:lnTo>
                  <a:lnTo>
                    <a:pt x="1847" y="6"/>
                  </a:lnTo>
                  <a:lnTo>
                    <a:pt x="1837" y="4"/>
                  </a:lnTo>
                  <a:lnTo>
                    <a:pt x="1828" y="2"/>
                  </a:lnTo>
                  <a:lnTo>
                    <a:pt x="1819" y="1"/>
                  </a:lnTo>
                  <a:lnTo>
                    <a:pt x="1814" y="1"/>
                  </a:lnTo>
                  <a:lnTo>
                    <a:pt x="1809" y="1"/>
                  </a:lnTo>
                  <a:lnTo>
                    <a:pt x="1804" y="2"/>
                  </a:lnTo>
                  <a:lnTo>
                    <a:pt x="1799" y="3"/>
                  </a:lnTo>
                  <a:lnTo>
                    <a:pt x="1794" y="4"/>
                  </a:lnTo>
                  <a:lnTo>
                    <a:pt x="1788" y="5"/>
                  </a:lnTo>
                  <a:lnTo>
                    <a:pt x="1782" y="7"/>
                  </a:lnTo>
                  <a:lnTo>
                    <a:pt x="1776" y="9"/>
                  </a:lnTo>
                  <a:lnTo>
                    <a:pt x="1769" y="11"/>
                  </a:lnTo>
                  <a:lnTo>
                    <a:pt x="1762" y="14"/>
                  </a:lnTo>
                  <a:lnTo>
                    <a:pt x="1755" y="16"/>
                  </a:lnTo>
                  <a:lnTo>
                    <a:pt x="1747" y="18"/>
                  </a:lnTo>
                  <a:lnTo>
                    <a:pt x="1740" y="21"/>
                  </a:lnTo>
                  <a:lnTo>
                    <a:pt x="1732" y="24"/>
                  </a:lnTo>
                  <a:lnTo>
                    <a:pt x="1724" y="26"/>
                  </a:lnTo>
                  <a:lnTo>
                    <a:pt x="1716" y="28"/>
                  </a:lnTo>
                  <a:lnTo>
                    <a:pt x="1708" y="31"/>
                  </a:lnTo>
                  <a:lnTo>
                    <a:pt x="1700" y="33"/>
                  </a:lnTo>
                  <a:lnTo>
                    <a:pt x="1692" y="34"/>
                  </a:lnTo>
                  <a:lnTo>
                    <a:pt x="1684" y="36"/>
                  </a:lnTo>
                  <a:lnTo>
                    <a:pt x="1677" y="37"/>
                  </a:lnTo>
                  <a:lnTo>
                    <a:pt x="1670" y="38"/>
                  </a:lnTo>
                  <a:lnTo>
                    <a:pt x="1662" y="39"/>
                  </a:lnTo>
                  <a:lnTo>
                    <a:pt x="1654" y="40"/>
                  </a:lnTo>
                  <a:lnTo>
                    <a:pt x="1643" y="39"/>
                  </a:lnTo>
                  <a:lnTo>
                    <a:pt x="1633" y="38"/>
                  </a:lnTo>
                  <a:lnTo>
                    <a:pt x="1624" y="36"/>
                  </a:lnTo>
                  <a:lnTo>
                    <a:pt x="1614" y="34"/>
                  </a:lnTo>
                  <a:lnTo>
                    <a:pt x="1604" y="31"/>
                  </a:lnTo>
                  <a:lnTo>
                    <a:pt x="1596" y="28"/>
                  </a:lnTo>
                  <a:lnTo>
                    <a:pt x="1586" y="24"/>
                  </a:lnTo>
                  <a:lnTo>
                    <a:pt x="1577" y="21"/>
                  </a:lnTo>
                  <a:lnTo>
                    <a:pt x="1568" y="17"/>
                  </a:lnTo>
                  <a:lnTo>
                    <a:pt x="1559" y="14"/>
                  </a:lnTo>
                  <a:lnTo>
                    <a:pt x="1551" y="11"/>
                  </a:lnTo>
                  <a:lnTo>
                    <a:pt x="1542" y="8"/>
                  </a:lnTo>
                  <a:lnTo>
                    <a:pt x="1533" y="5"/>
                  </a:lnTo>
                  <a:lnTo>
                    <a:pt x="1523" y="4"/>
                  </a:lnTo>
                  <a:lnTo>
                    <a:pt x="1514" y="2"/>
                  </a:lnTo>
                  <a:lnTo>
                    <a:pt x="1505" y="2"/>
                  </a:lnTo>
                  <a:lnTo>
                    <a:pt x="1504" y="2"/>
                  </a:lnTo>
                  <a:lnTo>
                    <a:pt x="1505" y="2"/>
                  </a:lnTo>
                  <a:lnTo>
                    <a:pt x="1505" y="2"/>
                  </a:lnTo>
                  <a:lnTo>
                    <a:pt x="1505" y="2"/>
                  </a:lnTo>
                  <a:lnTo>
                    <a:pt x="1497" y="2"/>
                  </a:lnTo>
                  <a:lnTo>
                    <a:pt x="1489" y="3"/>
                  </a:lnTo>
                  <a:lnTo>
                    <a:pt x="1481" y="5"/>
                  </a:lnTo>
                  <a:lnTo>
                    <a:pt x="1471" y="7"/>
                  </a:lnTo>
                  <a:lnTo>
                    <a:pt x="1461" y="10"/>
                  </a:lnTo>
                  <a:lnTo>
                    <a:pt x="1451" y="13"/>
                  </a:lnTo>
                  <a:lnTo>
                    <a:pt x="1441" y="16"/>
                  </a:lnTo>
                  <a:lnTo>
                    <a:pt x="1429" y="20"/>
                  </a:lnTo>
                  <a:lnTo>
                    <a:pt x="1418" y="24"/>
                  </a:lnTo>
                  <a:lnTo>
                    <a:pt x="1407" y="27"/>
                  </a:lnTo>
                  <a:lnTo>
                    <a:pt x="1395" y="30"/>
                  </a:lnTo>
                  <a:lnTo>
                    <a:pt x="1384" y="33"/>
                  </a:lnTo>
                  <a:lnTo>
                    <a:pt x="1372" y="35"/>
                  </a:lnTo>
                  <a:lnTo>
                    <a:pt x="1361" y="38"/>
                  </a:lnTo>
                  <a:lnTo>
                    <a:pt x="1349" y="39"/>
                  </a:lnTo>
                  <a:lnTo>
                    <a:pt x="1339" y="40"/>
                  </a:lnTo>
                  <a:lnTo>
                    <a:pt x="1328" y="40"/>
                  </a:lnTo>
                  <a:lnTo>
                    <a:pt x="1318" y="38"/>
                  </a:lnTo>
                  <a:lnTo>
                    <a:pt x="1307" y="37"/>
                  </a:lnTo>
                  <a:lnTo>
                    <a:pt x="1298" y="35"/>
                  </a:lnTo>
                  <a:lnTo>
                    <a:pt x="1289" y="32"/>
                  </a:lnTo>
                  <a:lnTo>
                    <a:pt x="1279" y="29"/>
                  </a:lnTo>
                  <a:lnTo>
                    <a:pt x="1270" y="26"/>
                  </a:lnTo>
                  <a:lnTo>
                    <a:pt x="1261" y="22"/>
                  </a:lnTo>
                  <a:lnTo>
                    <a:pt x="1253" y="20"/>
                  </a:lnTo>
                  <a:lnTo>
                    <a:pt x="1243" y="16"/>
                  </a:lnTo>
                  <a:lnTo>
                    <a:pt x="1235" y="13"/>
                  </a:lnTo>
                  <a:lnTo>
                    <a:pt x="1226" y="10"/>
                  </a:lnTo>
                  <a:lnTo>
                    <a:pt x="1216" y="7"/>
                  </a:lnTo>
                  <a:lnTo>
                    <a:pt x="1207" y="5"/>
                  </a:lnTo>
                  <a:lnTo>
                    <a:pt x="1198" y="4"/>
                  </a:lnTo>
                  <a:lnTo>
                    <a:pt x="1188" y="2"/>
                  </a:lnTo>
                  <a:lnTo>
                    <a:pt x="1187" y="2"/>
                  </a:lnTo>
                  <a:lnTo>
                    <a:pt x="1188" y="2"/>
                  </a:lnTo>
                  <a:lnTo>
                    <a:pt x="1181" y="2"/>
                  </a:lnTo>
                  <a:lnTo>
                    <a:pt x="1173" y="4"/>
                  </a:lnTo>
                  <a:lnTo>
                    <a:pt x="1164" y="5"/>
                  </a:lnTo>
                  <a:lnTo>
                    <a:pt x="1155" y="8"/>
                  </a:lnTo>
                  <a:lnTo>
                    <a:pt x="1145" y="11"/>
                  </a:lnTo>
                  <a:lnTo>
                    <a:pt x="1136" y="14"/>
                  </a:lnTo>
                  <a:lnTo>
                    <a:pt x="1124" y="17"/>
                  </a:lnTo>
                  <a:lnTo>
                    <a:pt x="1114" y="21"/>
                  </a:lnTo>
                  <a:lnTo>
                    <a:pt x="1103" y="24"/>
                  </a:lnTo>
                  <a:lnTo>
                    <a:pt x="1092" y="28"/>
                  </a:lnTo>
                  <a:lnTo>
                    <a:pt x="1080" y="31"/>
                  </a:lnTo>
                  <a:lnTo>
                    <a:pt x="1069" y="34"/>
                  </a:lnTo>
                  <a:lnTo>
                    <a:pt x="1057" y="37"/>
                  </a:lnTo>
                  <a:lnTo>
                    <a:pt x="1046" y="39"/>
                  </a:lnTo>
                  <a:lnTo>
                    <a:pt x="1035" y="40"/>
                  </a:lnTo>
                  <a:lnTo>
                    <a:pt x="1024" y="41"/>
                  </a:lnTo>
                  <a:lnTo>
                    <a:pt x="1013" y="40"/>
                  </a:lnTo>
                  <a:lnTo>
                    <a:pt x="1003" y="40"/>
                  </a:lnTo>
                  <a:lnTo>
                    <a:pt x="993" y="37"/>
                  </a:lnTo>
                  <a:lnTo>
                    <a:pt x="983" y="35"/>
                  </a:lnTo>
                  <a:lnTo>
                    <a:pt x="974" y="33"/>
                  </a:lnTo>
                  <a:lnTo>
                    <a:pt x="964" y="29"/>
                  </a:lnTo>
                  <a:lnTo>
                    <a:pt x="956" y="25"/>
                  </a:lnTo>
                  <a:lnTo>
                    <a:pt x="946" y="22"/>
                  </a:lnTo>
                  <a:lnTo>
                    <a:pt x="938" y="19"/>
                  </a:lnTo>
                  <a:lnTo>
                    <a:pt x="929" y="15"/>
                  </a:lnTo>
                  <a:lnTo>
                    <a:pt x="920" y="12"/>
                  </a:lnTo>
                  <a:lnTo>
                    <a:pt x="911" y="10"/>
                  </a:lnTo>
                  <a:lnTo>
                    <a:pt x="901" y="7"/>
                  </a:lnTo>
                  <a:lnTo>
                    <a:pt x="893" y="5"/>
                  </a:lnTo>
                  <a:lnTo>
                    <a:pt x="883" y="4"/>
                  </a:lnTo>
                  <a:lnTo>
                    <a:pt x="873" y="4"/>
                  </a:lnTo>
                  <a:lnTo>
                    <a:pt x="874" y="4"/>
                  </a:lnTo>
                  <a:lnTo>
                    <a:pt x="873" y="4"/>
                  </a:lnTo>
                  <a:lnTo>
                    <a:pt x="866" y="4"/>
                  </a:lnTo>
                  <a:lnTo>
                    <a:pt x="858" y="5"/>
                  </a:lnTo>
                  <a:lnTo>
                    <a:pt x="850" y="7"/>
                  </a:lnTo>
                  <a:lnTo>
                    <a:pt x="840" y="9"/>
                  </a:lnTo>
                  <a:lnTo>
                    <a:pt x="831" y="11"/>
                  </a:lnTo>
                  <a:lnTo>
                    <a:pt x="821" y="15"/>
                  </a:lnTo>
                  <a:lnTo>
                    <a:pt x="810" y="18"/>
                  </a:lnTo>
                  <a:lnTo>
                    <a:pt x="800" y="21"/>
                  </a:lnTo>
                  <a:lnTo>
                    <a:pt x="788" y="25"/>
                  </a:lnTo>
                  <a:lnTo>
                    <a:pt x="777" y="29"/>
                  </a:lnTo>
                  <a:lnTo>
                    <a:pt x="765" y="32"/>
                  </a:lnTo>
                  <a:lnTo>
                    <a:pt x="754" y="35"/>
                  </a:lnTo>
                  <a:lnTo>
                    <a:pt x="743" y="37"/>
                  </a:lnTo>
                  <a:lnTo>
                    <a:pt x="731" y="40"/>
                  </a:lnTo>
                  <a:lnTo>
                    <a:pt x="720" y="41"/>
                  </a:lnTo>
                  <a:lnTo>
                    <a:pt x="709" y="41"/>
                  </a:lnTo>
                  <a:lnTo>
                    <a:pt x="698" y="41"/>
                  </a:lnTo>
                  <a:lnTo>
                    <a:pt x="688" y="40"/>
                  </a:lnTo>
                  <a:lnTo>
                    <a:pt x="679" y="38"/>
                  </a:lnTo>
                  <a:lnTo>
                    <a:pt x="669" y="36"/>
                  </a:lnTo>
                  <a:lnTo>
                    <a:pt x="659" y="33"/>
                  </a:lnTo>
                  <a:lnTo>
                    <a:pt x="651" y="30"/>
                  </a:lnTo>
                  <a:lnTo>
                    <a:pt x="641" y="27"/>
                  </a:lnTo>
                  <a:lnTo>
                    <a:pt x="632" y="23"/>
                  </a:lnTo>
                  <a:lnTo>
                    <a:pt x="623" y="20"/>
                  </a:lnTo>
                  <a:lnTo>
                    <a:pt x="614" y="16"/>
                  </a:lnTo>
                  <a:lnTo>
                    <a:pt x="606" y="13"/>
                  </a:lnTo>
                  <a:lnTo>
                    <a:pt x="596" y="10"/>
                  </a:lnTo>
                  <a:lnTo>
                    <a:pt x="587" y="8"/>
                  </a:lnTo>
                  <a:lnTo>
                    <a:pt x="578" y="6"/>
                  </a:lnTo>
                  <a:lnTo>
                    <a:pt x="569" y="5"/>
                  </a:lnTo>
                  <a:lnTo>
                    <a:pt x="559" y="4"/>
                  </a:lnTo>
                  <a:lnTo>
                    <a:pt x="558" y="4"/>
                  </a:lnTo>
                  <a:lnTo>
                    <a:pt x="559" y="4"/>
                  </a:lnTo>
                  <a:lnTo>
                    <a:pt x="560" y="4"/>
                  </a:lnTo>
                  <a:lnTo>
                    <a:pt x="559" y="4"/>
                  </a:lnTo>
                  <a:lnTo>
                    <a:pt x="552" y="4"/>
                  </a:lnTo>
                  <a:lnTo>
                    <a:pt x="544" y="5"/>
                  </a:lnTo>
                  <a:lnTo>
                    <a:pt x="536" y="7"/>
                  </a:lnTo>
                  <a:lnTo>
                    <a:pt x="526" y="10"/>
                  </a:lnTo>
                  <a:lnTo>
                    <a:pt x="516" y="12"/>
                  </a:lnTo>
                  <a:lnTo>
                    <a:pt x="506" y="15"/>
                  </a:lnTo>
                  <a:lnTo>
                    <a:pt x="496" y="18"/>
                  </a:lnTo>
                  <a:lnTo>
                    <a:pt x="484" y="22"/>
                  </a:lnTo>
                  <a:lnTo>
                    <a:pt x="473" y="26"/>
                  </a:lnTo>
                  <a:lnTo>
                    <a:pt x="462" y="29"/>
                  </a:lnTo>
                  <a:lnTo>
                    <a:pt x="450" y="33"/>
                  </a:lnTo>
                  <a:lnTo>
                    <a:pt x="438" y="35"/>
                  </a:lnTo>
                  <a:lnTo>
                    <a:pt x="427" y="38"/>
                  </a:lnTo>
                  <a:lnTo>
                    <a:pt x="416" y="40"/>
                  </a:lnTo>
                  <a:lnTo>
                    <a:pt x="404" y="41"/>
                  </a:lnTo>
                  <a:lnTo>
                    <a:pt x="394" y="42"/>
                  </a:lnTo>
                  <a:lnTo>
                    <a:pt x="383" y="42"/>
                  </a:lnTo>
                  <a:lnTo>
                    <a:pt x="373" y="41"/>
                  </a:lnTo>
                  <a:lnTo>
                    <a:pt x="363" y="39"/>
                  </a:lnTo>
                  <a:lnTo>
                    <a:pt x="353" y="37"/>
                  </a:lnTo>
                  <a:lnTo>
                    <a:pt x="344" y="34"/>
                  </a:lnTo>
                  <a:lnTo>
                    <a:pt x="334" y="31"/>
                  </a:lnTo>
                  <a:lnTo>
                    <a:pt x="325" y="28"/>
                  </a:lnTo>
                  <a:lnTo>
                    <a:pt x="316" y="25"/>
                  </a:lnTo>
                  <a:lnTo>
                    <a:pt x="308" y="21"/>
                  </a:lnTo>
                  <a:lnTo>
                    <a:pt x="298" y="18"/>
                  </a:lnTo>
                  <a:lnTo>
                    <a:pt x="289" y="15"/>
                  </a:lnTo>
                  <a:lnTo>
                    <a:pt x="281" y="12"/>
                  </a:lnTo>
                  <a:lnTo>
                    <a:pt x="271" y="10"/>
                  </a:lnTo>
                  <a:lnTo>
                    <a:pt x="262" y="7"/>
                  </a:lnTo>
                  <a:lnTo>
                    <a:pt x="252" y="6"/>
                  </a:lnTo>
                  <a:lnTo>
                    <a:pt x="243" y="5"/>
                  </a:lnTo>
                  <a:lnTo>
                    <a:pt x="236" y="5"/>
                  </a:lnTo>
                  <a:lnTo>
                    <a:pt x="228" y="6"/>
                  </a:lnTo>
                  <a:lnTo>
                    <a:pt x="219" y="8"/>
                  </a:lnTo>
                  <a:lnTo>
                    <a:pt x="210" y="10"/>
                  </a:lnTo>
                  <a:lnTo>
                    <a:pt x="201" y="12"/>
                  </a:lnTo>
                  <a:lnTo>
                    <a:pt x="190" y="16"/>
                  </a:lnTo>
                  <a:lnTo>
                    <a:pt x="180" y="19"/>
                  </a:lnTo>
                  <a:lnTo>
                    <a:pt x="168" y="22"/>
                  </a:lnTo>
                  <a:lnTo>
                    <a:pt x="158" y="27"/>
                  </a:lnTo>
                  <a:lnTo>
                    <a:pt x="147" y="30"/>
                  </a:lnTo>
                  <a:lnTo>
                    <a:pt x="135" y="33"/>
                  </a:lnTo>
                  <a:lnTo>
                    <a:pt x="124" y="36"/>
                  </a:lnTo>
                  <a:lnTo>
                    <a:pt x="112" y="38"/>
                  </a:lnTo>
                  <a:lnTo>
                    <a:pt x="101" y="41"/>
                  </a:lnTo>
                  <a:lnTo>
                    <a:pt x="90" y="42"/>
                  </a:lnTo>
                  <a:lnTo>
                    <a:pt x="79" y="42"/>
                  </a:lnTo>
                  <a:lnTo>
                    <a:pt x="68" y="42"/>
                  </a:lnTo>
                  <a:lnTo>
                    <a:pt x="57" y="41"/>
                  </a:lnTo>
                  <a:lnTo>
                    <a:pt x="47" y="40"/>
                  </a:lnTo>
                  <a:lnTo>
                    <a:pt x="38" y="37"/>
                  </a:lnTo>
                  <a:lnTo>
                    <a:pt x="28" y="34"/>
                  </a:lnTo>
                  <a:lnTo>
                    <a:pt x="19" y="31"/>
                  </a:lnTo>
                  <a:lnTo>
                    <a:pt x="10" y="27"/>
                  </a:lnTo>
                  <a:lnTo>
                    <a:pt x="0" y="24"/>
                  </a:lnTo>
                  <a:lnTo>
                    <a:pt x="0" y="28"/>
                  </a:lnTo>
                  <a:lnTo>
                    <a:pt x="1" y="34"/>
                  </a:lnTo>
                  <a:lnTo>
                    <a:pt x="1" y="38"/>
                  </a:lnTo>
                  <a:lnTo>
                    <a:pt x="1" y="43"/>
                  </a:lnTo>
                  <a:lnTo>
                    <a:pt x="10" y="47"/>
                  </a:lnTo>
                  <a:lnTo>
                    <a:pt x="19" y="50"/>
                  </a:lnTo>
                  <a:lnTo>
                    <a:pt x="28" y="53"/>
                  </a:lnTo>
                  <a:lnTo>
                    <a:pt x="38" y="56"/>
                  </a:lnTo>
                  <a:lnTo>
                    <a:pt x="48" y="59"/>
                  </a:lnTo>
                  <a:lnTo>
                    <a:pt x="58" y="60"/>
                  </a:lnTo>
                  <a:lnTo>
                    <a:pt x="68" y="61"/>
                  </a:lnTo>
                  <a:lnTo>
                    <a:pt x="79" y="62"/>
                  </a:lnTo>
                  <a:lnTo>
                    <a:pt x="90" y="61"/>
                  </a:lnTo>
                  <a:lnTo>
                    <a:pt x="101" y="60"/>
                  </a:lnTo>
                  <a:lnTo>
                    <a:pt x="113" y="59"/>
                  </a:lnTo>
                  <a:lnTo>
                    <a:pt x="124" y="56"/>
                  </a:lnTo>
                  <a:lnTo>
                    <a:pt x="135" y="53"/>
                  </a:lnTo>
                  <a:lnTo>
                    <a:pt x="147" y="50"/>
                  </a:lnTo>
                  <a:lnTo>
                    <a:pt x="158" y="47"/>
                  </a:lnTo>
                  <a:lnTo>
                    <a:pt x="168" y="43"/>
                  </a:lnTo>
                  <a:lnTo>
                    <a:pt x="180" y="40"/>
                  </a:lnTo>
                  <a:lnTo>
                    <a:pt x="189" y="36"/>
                  </a:lnTo>
                  <a:lnTo>
                    <a:pt x="200" y="33"/>
                  </a:lnTo>
                  <a:lnTo>
                    <a:pt x="210" y="30"/>
                  </a:lnTo>
                  <a:lnTo>
                    <a:pt x="218" y="28"/>
                  </a:lnTo>
                  <a:lnTo>
                    <a:pt x="227" y="26"/>
                  </a:lnTo>
                  <a:lnTo>
                    <a:pt x="235" y="25"/>
                  </a:lnTo>
                  <a:lnTo>
                    <a:pt x="242" y="24"/>
                  </a:lnTo>
                  <a:lnTo>
                    <a:pt x="252" y="25"/>
                  </a:lnTo>
                  <a:lnTo>
                    <a:pt x="262" y="25"/>
                  </a:lnTo>
                  <a:lnTo>
                    <a:pt x="271" y="27"/>
                  </a:lnTo>
                  <a:lnTo>
                    <a:pt x="280" y="29"/>
                  </a:lnTo>
                  <a:lnTo>
                    <a:pt x="289" y="33"/>
                  </a:lnTo>
                  <a:lnTo>
                    <a:pt x="298" y="35"/>
                  </a:lnTo>
                  <a:lnTo>
                    <a:pt x="308" y="39"/>
                  </a:lnTo>
                  <a:lnTo>
                    <a:pt x="316" y="42"/>
                  </a:lnTo>
                  <a:lnTo>
                    <a:pt x="326" y="46"/>
                  </a:lnTo>
                  <a:lnTo>
                    <a:pt x="335" y="50"/>
                  </a:lnTo>
                  <a:lnTo>
                    <a:pt x="345" y="52"/>
                  </a:lnTo>
                  <a:lnTo>
                    <a:pt x="354" y="55"/>
                  </a:lnTo>
                  <a:lnTo>
                    <a:pt x="363" y="58"/>
                  </a:lnTo>
                  <a:lnTo>
                    <a:pt x="374" y="60"/>
                  </a:lnTo>
                  <a:lnTo>
                    <a:pt x="383" y="60"/>
                  </a:lnTo>
                  <a:lnTo>
                    <a:pt x="395" y="61"/>
                  </a:lnTo>
                  <a:lnTo>
                    <a:pt x="405" y="60"/>
                  </a:lnTo>
                  <a:lnTo>
                    <a:pt x="417" y="59"/>
                  </a:lnTo>
                  <a:lnTo>
                    <a:pt x="428" y="57"/>
                  </a:lnTo>
                  <a:lnTo>
                    <a:pt x="439" y="55"/>
                  </a:lnTo>
                  <a:lnTo>
                    <a:pt x="450" y="52"/>
                  </a:lnTo>
                  <a:lnTo>
                    <a:pt x="462" y="48"/>
                  </a:lnTo>
                  <a:lnTo>
                    <a:pt x="473" y="45"/>
                  </a:lnTo>
                  <a:lnTo>
                    <a:pt x="483" y="41"/>
                  </a:lnTo>
                  <a:lnTo>
                    <a:pt x="494" y="38"/>
                  </a:lnTo>
                  <a:lnTo>
                    <a:pt x="504" y="34"/>
                  </a:lnTo>
                  <a:lnTo>
                    <a:pt x="515" y="31"/>
                  </a:lnTo>
                  <a:lnTo>
                    <a:pt x="524" y="28"/>
                  </a:lnTo>
                  <a:lnTo>
                    <a:pt x="533" y="26"/>
                  </a:lnTo>
                  <a:lnTo>
                    <a:pt x="541" y="24"/>
                  </a:lnTo>
                  <a:lnTo>
                    <a:pt x="549" y="23"/>
                  </a:lnTo>
                  <a:lnTo>
                    <a:pt x="557" y="23"/>
                  </a:lnTo>
                  <a:lnTo>
                    <a:pt x="557" y="23"/>
                  </a:lnTo>
                  <a:lnTo>
                    <a:pt x="558" y="23"/>
                  </a:lnTo>
                  <a:lnTo>
                    <a:pt x="559" y="24"/>
                  </a:lnTo>
                  <a:lnTo>
                    <a:pt x="560" y="24"/>
                  </a:lnTo>
                  <a:lnTo>
                    <a:pt x="569" y="25"/>
                  </a:lnTo>
                  <a:lnTo>
                    <a:pt x="579" y="27"/>
                  </a:lnTo>
                  <a:lnTo>
                    <a:pt x="588" y="28"/>
                  </a:lnTo>
                  <a:lnTo>
                    <a:pt x="597" y="31"/>
                  </a:lnTo>
                  <a:lnTo>
                    <a:pt x="606" y="34"/>
                  </a:lnTo>
                  <a:lnTo>
                    <a:pt x="615" y="37"/>
                  </a:lnTo>
                  <a:lnTo>
                    <a:pt x="624" y="41"/>
                  </a:lnTo>
                  <a:lnTo>
                    <a:pt x="633" y="44"/>
                  </a:lnTo>
                  <a:lnTo>
                    <a:pt x="642" y="47"/>
                  </a:lnTo>
                  <a:lnTo>
                    <a:pt x="651" y="50"/>
                  </a:lnTo>
                  <a:lnTo>
                    <a:pt x="660" y="53"/>
                  </a:lnTo>
                  <a:lnTo>
                    <a:pt x="669" y="56"/>
                  </a:lnTo>
                  <a:lnTo>
                    <a:pt x="679" y="58"/>
                  </a:lnTo>
                  <a:lnTo>
                    <a:pt x="689" y="60"/>
                  </a:lnTo>
                  <a:lnTo>
                    <a:pt x="699" y="61"/>
                  </a:lnTo>
                  <a:lnTo>
                    <a:pt x="710" y="61"/>
                  </a:lnTo>
                  <a:lnTo>
                    <a:pt x="721" y="60"/>
                  </a:lnTo>
                  <a:lnTo>
                    <a:pt x="732" y="59"/>
                  </a:lnTo>
                  <a:lnTo>
                    <a:pt x="743" y="57"/>
                  </a:lnTo>
                  <a:lnTo>
                    <a:pt x="755" y="55"/>
                  </a:lnTo>
                  <a:lnTo>
                    <a:pt x="766" y="52"/>
                  </a:lnTo>
                  <a:lnTo>
                    <a:pt x="777" y="48"/>
                  </a:lnTo>
                  <a:lnTo>
                    <a:pt x="789" y="45"/>
                  </a:lnTo>
                  <a:lnTo>
                    <a:pt x="800" y="41"/>
                  </a:lnTo>
                  <a:lnTo>
                    <a:pt x="810" y="38"/>
                  </a:lnTo>
                  <a:lnTo>
                    <a:pt x="821" y="35"/>
                  </a:lnTo>
                  <a:lnTo>
                    <a:pt x="831" y="31"/>
                  </a:lnTo>
                  <a:lnTo>
                    <a:pt x="840" y="28"/>
                  </a:lnTo>
                  <a:lnTo>
                    <a:pt x="850" y="26"/>
                  </a:lnTo>
                  <a:lnTo>
                    <a:pt x="858" y="24"/>
                  </a:lnTo>
                  <a:lnTo>
                    <a:pt x="866" y="23"/>
                  </a:lnTo>
                  <a:lnTo>
                    <a:pt x="873" y="22"/>
                  </a:lnTo>
                  <a:lnTo>
                    <a:pt x="883" y="23"/>
                  </a:lnTo>
                  <a:lnTo>
                    <a:pt x="893" y="24"/>
                  </a:lnTo>
                  <a:lnTo>
                    <a:pt x="901" y="26"/>
                  </a:lnTo>
                  <a:lnTo>
                    <a:pt x="911" y="28"/>
                  </a:lnTo>
                  <a:lnTo>
                    <a:pt x="920" y="31"/>
                  </a:lnTo>
                  <a:lnTo>
                    <a:pt x="929" y="34"/>
                  </a:lnTo>
                  <a:lnTo>
                    <a:pt x="938" y="38"/>
                  </a:lnTo>
                  <a:lnTo>
                    <a:pt x="946" y="41"/>
                  </a:lnTo>
                  <a:lnTo>
                    <a:pt x="956" y="45"/>
                  </a:lnTo>
                  <a:lnTo>
                    <a:pt x="964" y="48"/>
                  </a:lnTo>
                  <a:lnTo>
                    <a:pt x="974" y="51"/>
                  </a:lnTo>
                  <a:lnTo>
                    <a:pt x="983" y="54"/>
                  </a:lnTo>
                  <a:lnTo>
                    <a:pt x="993" y="57"/>
                  </a:lnTo>
                  <a:lnTo>
                    <a:pt x="1003" y="59"/>
                  </a:lnTo>
                  <a:lnTo>
                    <a:pt x="1013" y="59"/>
                  </a:lnTo>
                  <a:lnTo>
                    <a:pt x="1024" y="60"/>
                  </a:lnTo>
                  <a:lnTo>
                    <a:pt x="1035" y="59"/>
                  </a:lnTo>
                  <a:lnTo>
                    <a:pt x="1046" y="58"/>
                  </a:lnTo>
                  <a:lnTo>
                    <a:pt x="1057" y="56"/>
                  </a:lnTo>
                  <a:lnTo>
                    <a:pt x="1069" y="54"/>
                  </a:lnTo>
                  <a:lnTo>
                    <a:pt x="1080" y="51"/>
                  </a:lnTo>
                  <a:lnTo>
                    <a:pt x="1091" y="48"/>
                  </a:lnTo>
                  <a:lnTo>
                    <a:pt x="1103" y="44"/>
                  </a:lnTo>
                  <a:lnTo>
                    <a:pt x="1114" y="41"/>
                  </a:lnTo>
                  <a:lnTo>
                    <a:pt x="1124" y="37"/>
                  </a:lnTo>
                  <a:lnTo>
                    <a:pt x="1135" y="34"/>
                  </a:lnTo>
                  <a:lnTo>
                    <a:pt x="1145" y="31"/>
                  </a:lnTo>
                  <a:lnTo>
                    <a:pt x="1154" y="28"/>
                  </a:lnTo>
                  <a:lnTo>
                    <a:pt x="1164" y="25"/>
                  </a:lnTo>
                  <a:lnTo>
                    <a:pt x="1172" y="24"/>
                  </a:lnTo>
                  <a:lnTo>
                    <a:pt x="1180" y="22"/>
                  </a:lnTo>
                  <a:lnTo>
                    <a:pt x="1187" y="22"/>
                  </a:lnTo>
                  <a:lnTo>
                    <a:pt x="1198" y="22"/>
                  </a:lnTo>
                  <a:lnTo>
                    <a:pt x="1207" y="23"/>
                  </a:lnTo>
                  <a:lnTo>
                    <a:pt x="1216" y="25"/>
                  </a:lnTo>
                  <a:lnTo>
                    <a:pt x="1225" y="28"/>
                  </a:lnTo>
                  <a:lnTo>
                    <a:pt x="1235" y="30"/>
                  </a:lnTo>
                  <a:lnTo>
                    <a:pt x="1243" y="34"/>
                  </a:lnTo>
                  <a:lnTo>
                    <a:pt x="1253" y="37"/>
                  </a:lnTo>
                  <a:lnTo>
                    <a:pt x="1261" y="40"/>
                  </a:lnTo>
                  <a:lnTo>
                    <a:pt x="1271" y="44"/>
                  </a:lnTo>
                  <a:lnTo>
                    <a:pt x="1279" y="47"/>
                  </a:lnTo>
                  <a:lnTo>
                    <a:pt x="1289" y="51"/>
                  </a:lnTo>
                  <a:lnTo>
                    <a:pt x="1298" y="53"/>
                  </a:lnTo>
                  <a:lnTo>
                    <a:pt x="1308" y="55"/>
                  </a:lnTo>
                  <a:lnTo>
                    <a:pt x="1318" y="58"/>
                  </a:lnTo>
                  <a:lnTo>
                    <a:pt x="1328" y="59"/>
                  </a:lnTo>
                  <a:lnTo>
                    <a:pt x="1339" y="59"/>
                  </a:lnTo>
                  <a:lnTo>
                    <a:pt x="1349" y="59"/>
                  </a:lnTo>
                  <a:lnTo>
                    <a:pt x="1361" y="57"/>
                  </a:lnTo>
                  <a:lnTo>
                    <a:pt x="1372" y="55"/>
                  </a:lnTo>
                  <a:lnTo>
                    <a:pt x="1384" y="52"/>
                  </a:lnTo>
                  <a:lnTo>
                    <a:pt x="1395" y="50"/>
                  </a:lnTo>
                  <a:lnTo>
                    <a:pt x="1406" y="47"/>
                  </a:lnTo>
                  <a:lnTo>
                    <a:pt x="1418" y="43"/>
                  </a:lnTo>
                  <a:lnTo>
                    <a:pt x="1428" y="39"/>
                  </a:lnTo>
                  <a:lnTo>
                    <a:pt x="1439" y="35"/>
                  </a:lnTo>
                  <a:lnTo>
                    <a:pt x="1449" y="33"/>
                  </a:lnTo>
                  <a:lnTo>
                    <a:pt x="1460" y="29"/>
                  </a:lnTo>
                  <a:lnTo>
                    <a:pt x="1469" y="27"/>
                  </a:lnTo>
                  <a:lnTo>
                    <a:pt x="1477" y="24"/>
                  </a:lnTo>
                  <a:lnTo>
                    <a:pt x="1486" y="22"/>
                  </a:lnTo>
                  <a:lnTo>
                    <a:pt x="1494" y="21"/>
                  </a:lnTo>
                  <a:lnTo>
                    <a:pt x="1501" y="21"/>
                  </a:lnTo>
                  <a:lnTo>
                    <a:pt x="1502" y="21"/>
                  </a:lnTo>
                  <a:lnTo>
                    <a:pt x="1504" y="21"/>
                  </a:lnTo>
                  <a:lnTo>
                    <a:pt x="1505" y="21"/>
                  </a:lnTo>
                  <a:lnTo>
                    <a:pt x="1505" y="21"/>
                  </a:lnTo>
                  <a:lnTo>
                    <a:pt x="1514" y="22"/>
                  </a:lnTo>
                  <a:lnTo>
                    <a:pt x="1524" y="24"/>
                  </a:lnTo>
                  <a:lnTo>
                    <a:pt x="1533" y="26"/>
                  </a:lnTo>
                  <a:lnTo>
                    <a:pt x="1542" y="29"/>
                  </a:lnTo>
                  <a:lnTo>
                    <a:pt x="1551" y="32"/>
                  </a:lnTo>
                  <a:lnTo>
                    <a:pt x="1560" y="35"/>
                  </a:lnTo>
                  <a:lnTo>
                    <a:pt x="1569" y="38"/>
                  </a:lnTo>
                  <a:lnTo>
                    <a:pt x="1578" y="41"/>
                  </a:lnTo>
                  <a:lnTo>
                    <a:pt x="1587" y="45"/>
                  </a:lnTo>
                  <a:lnTo>
                    <a:pt x="1596" y="48"/>
                  </a:lnTo>
                  <a:lnTo>
                    <a:pt x="1605" y="51"/>
                  </a:lnTo>
                  <a:lnTo>
                    <a:pt x="1614" y="54"/>
                  </a:lnTo>
                  <a:lnTo>
                    <a:pt x="1624" y="55"/>
                  </a:lnTo>
                  <a:lnTo>
                    <a:pt x="1634" y="57"/>
                  </a:lnTo>
                  <a:lnTo>
                    <a:pt x="1644" y="59"/>
                  </a:lnTo>
                  <a:lnTo>
                    <a:pt x="1655" y="59"/>
                  </a:lnTo>
                  <a:lnTo>
                    <a:pt x="1662" y="59"/>
                  </a:lnTo>
                  <a:lnTo>
                    <a:pt x="1670" y="58"/>
                  </a:lnTo>
                  <a:lnTo>
                    <a:pt x="1678" y="57"/>
                  </a:lnTo>
                  <a:lnTo>
                    <a:pt x="1685" y="55"/>
                  </a:lnTo>
                  <a:lnTo>
                    <a:pt x="1693" y="54"/>
                  </a:lnTo>
                  <a:lnTo>
                    <a:pt x="1701" y="52"/>
                  </a:lnTo>
                  <a:lnTo>
                    <a:pt x="1709" y="50"/>
                  </a:lnTo>
                  <a:lnTo>
                    <a:pt x="1717" y="48"/>
                  </a:lnTo>
                  <a:lnTo>
                    <a:pt x="1725" y="46"/>
                  </a:lnTo>
                  <a:lnTo>
                    <a:pt x="1732" y="43"/>
                  </a:lnTo>
                  <a:lnTo>
                    <a:pt x="1740" y="41"/>
                  </a:lnTo>
                  <a:lnTo>
                    <a:pt x="1748" y="38"/>
                  </a:lnTo>
                  <a:lnTo>
                    <a:pt x="1755" y="36"/>
                  </a:lnTo>
                  <a:lnTo>
                    <a:pt x="1763" y="34"/>
                  </a:lnTo>
                  <a:lnTo>
                    <a:pt x="1769" y="31"/>
                  </a:lnTo>
                  <a:lnTo>
                    <a:pt x="1777" y="29"/>
                  </a:lnTo>
                  <a:lnTo>
                    <a:pt x="1782" y="27"/>
                  </a:lnTo>
                  <a:lnTo>
                    <a:pt x="1788" y="25"/>
                  </a:lnTo>
                  <a:lnTo>
                    <a:pt x="1794" y="24"/>
                  </a:lnTo>
                  <a:lnTo>
                    <a:pt x="1799" y="23"/>
                  </a:lnTo>
                  <a:lnTo>
                    <a:pt x="1804" y="22"/>
                  </a:lnTo>
                  <a:lnTo>
                    <a:pt x="1809" y="21"/>
                  </a:lnTo>
                  <a:lnTo>
                    <a:pt x="1814" y="21"/>
                  </a:lnTo>
                  <a:lnTo>
                    <a:pt x="1819" y="21"/>
                  </a:lnTo>
                  <a:lnTo>
                    <a:pt x="1828" y="21"/>
                  </a:lnTo>
                  <a:lnTo>
                    <a:pt x="1837" y="22"/>
                  </a:lnTo>
                  <a:lnTo>
                    <a:pt x="1847" y="24"/>
                  </a:lnTo>
                  <a:lnTo>
                    <a:pt x="1856" y="27"/>
                  </a:lnTo>
                  <a:lnTo>
                    <a:pt x="1865" y="29"/>
                  </a:lnTo>
                  <a:lnTo>
                    <a:pt x="1874" y="33"/>
                  </a:lnTo>
                  <a:lnTo>
                    <a:pt x="1883" y="36"/>
                  </a:lnTo>
                  <a:lnTo>
                    <a:pt x="1892" y="39"/>
                  </a:lnTo>
                  <a:lnTo>
                    <a:pt x="1901" y="42"/>
                  </a:lnTo>
                  <a:lnTo>
                    <a:pt x="1910" y="46"/>
                  </a:lnTo>
                  <a:lnTo>
                    <a:pt x="1920" y="50"/>
                  </a:lnTo>
                  <a:lnTo>
                    <a:pt x="1929" y="52"/>
                  </a:lnTo>
                  <a:lnTo>
                    <a:pt x="1939" y="54"/>
                  </a:lnTo>
                  <a:lnTo>
                    <a:pt x="1949" y="57"/>
                  </a:lnTo>
                  <a:lnTo>
                    <a:pt x="1959" y="57"/>
                  </a:lnTo>
                  <a:lnTo>
                    <a:pt x="1970" y="58"/>
                  </a:lnTo>
                  <a:lnTo>
                    <a:pt x="1981" y="57"/>
                  </a:lnTo>
                  <a:lnTo>
                    <a:pt x="1991" y="56"/>
                  </a:lnTo>
                  <a:lnTo>
                    <a:pt x="2002" y="54"/>
                  </a:lnTo>
                  <a:lnTo>
                    <a:pt x="2012" y="52"/>
                  </a:lnTo>
                  <a:lnTo>
                    <a:pt x="2023" y="49"/>
                  </a:lnTo>
                  <a:lnTo>
                    <a:pt x="2034" y="46"/>
                  </a:lnTo>
                  <a:lnTo>
                    <a:pt x="2045" y="42"/>
                  </a:lnTo>
                  <a:lnTo>
                    <a:pt x="2056" y="39"/>
                  </a:lnTo>
                  <a:lnTo>
                    <a:pt x="2066" y="35"/>
                  </a:lnTo>
                  <a:lnTo>
                    <a:pt x="2076" y="32"/>
                  </a:lnTo>
                  <a:lnTo>
                    <a:pt x="2086" y="29"/>
                  </a:lnTo>
                  <a:lnTo>
                    <a:pt x="2096" y="26"/>
                  </a:lnTo>
                  <a:lnTo>
                    <a:pt x="2104" y="24"/>
                  </a:lnTo>
                  <a:lnTo>
                    <a:pt x="2113" y="22"/>
                  </a:lnTo>
                  <a:lnTo>
                    <a:pt x="2121" y="21"/>
                  </a:lnTo>
                  <a:lnTo>
                    <a:pt x="2128" y="20"/>
                  </a:lnTo>
                  <a:lnTo>
                    <a:pt x="2138" y="20"/>
                  </a:lnTo>
                  <a:lnTo>
                    <a:pt x="2148" y="21"/>
                  </a:lnTo>
                  <a:lnTo>
                    <a:pt x="2157" y="23"/>
                  </a:lnTo>
                  <a:lnTo>
                    <a:pt x="2166" y="25"/>
                  </a:lnTo>
                  <a:lnTo>
                    <a:pt x="2175" y="28"/>
                  </a:lnTo>
                  <a:lnTo>
                    <a:pt x="2184" y="31"/>
                  </a:lnTo>
                  <a:lnTo>
                    <a:pt x="2193" y="35"/>
                  </a:lnTo>
                  <a:lnTo>
                    <a:pt x="2202" y="38"/>
                  </a:lnTo>
                  <a:lnTo>
                    <a:pt x="2211" y="42"/>
                  </a:lnTo>
                  <a:lnTo>
                    <a:pt x="2220" y="46"/>
                  </a:lnTo>
                  <a:lnTo>
                    <a:pt x="2229" y="48"/>
                  </a:lnTo>
                  <a:lnTo>
                    <a:pt x="2238" y="51"/>
                  </a:lnTo>
                  <a:lnTo>
                    <a:pt x="2248" y="54"/>
                  </a:lnTo>
                  <a:lnTo>
                    <a:pt x="2258" y="55"/>
                  </a:lnTo>
                  <a:lnTo>
                    <a:pt x="2268" y="57"/>
                  </a:lnTo>
                  <a:lnTo>
                    <a:pt x="2279" y="57"/>
                  </a:lnTo>
                  <a:lnTo>
                    <a:pt x="2291" y="57"/>
                  </a:lnTo>
                  <a:lnTo>
                    <a:pt x="2303" y="55"/>
                  </a:lnTo>
                  <a:lnTo>
                    <a:pt x="2316" y="53"/>
                  </a:lnTo>
                  <a:lnTo>
                    <a:pt x="2329" y="50"/>
                  </a:lnTo>
                  <a:lnTo>
                    <a:pt x="2341" y="47"/>
                  </a:lnTo>
                  <a:lnTo>
                    <a:pt x="2353" y="43"/>
                  </a:lnTo>
                  <a:lnTo>
                    <a:pt x="2366" y="39"/>
                  </a:lnTo>
                  <a:lnTo>
                    <a:pt x="2377" y="35"/>
                  </a:lnTo>
                  <a:lnTo>
                    <a:pt x="2387" y="33"/>
                  </a:lnTo>
                  <a:lnTo>
                    <a:pt x="2396" y="29"/>
                  </a:lnTo>
                  <a:lnTo>
                    <a:pt x="2405" y="27"/>
                  </a:lnTo>
                  <a:lnTo>
                    <a:pt x="2413" y="24"/>
                  </a:lnTo>
                  <a:lnTo>
                    <a:pt x="2421" y="22"/>
                  </a:lnTo>
                  <a:lnTo>
                    <a:pt x="2429" y="21"/>
                  </a:lnTo>
                  <a:lnTo>
                    <a:pt x="2436" y="20"/>
                  </a:lnTo>
                  <a:lnTo>
                    <a:pt x="2442" y="20"/>
                  </a:lnTo>
                  <a:lnTo>
                    <a:pt x="2443" y="0"/>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45" name="Freeform 21"/>
            <p:cNvSpPr>
              <a:spLocks/>
            </p:cNvSpPr>
            <p:nvPr/>
          </p:nvSpPr>
          <p:spPr bwMode="auto">
            <a:xfrm>
              <a:off x="789" y="167"/>
              <a:ext cx="2444" cy="62"/>
            </a:xfrm>
            <a:custGeom>
              <a:avLst/>
              <a:gdLst/>
              <a:ahLst/>
              <a:cxnLst>
                <a:cxn ang="0">
                  <a:pos x="2387" y="12"/>
                </a:cxn>
                <a:cxn ang="0">
                  <a:pos x="2279" y="37"/>
                </a:cxn>
                <a:cxn ang="0">
                  <a:pos x="2193" y="16"/>
                </a:cxn>
                <a:cxn ang="0">
                  <a:pos x="2114" y="2"/>
                </a:cxn>
                <a:cxn ang="0">
                  <a:pos x="2024" y="29"/>
                </a:cxn>
                <a:cxn ang="0">
                  <a:pos x="1929" y="33"/>
                </a:cxn>
                <a:cxn ang="0">
                  <a:pos x="1848" y="6"/>
                </a:cxn>
                <a:cxn ang="0">
                  <a:pos x="1800" y="3"/>
                </a:cxn>
                <a:cxn ang="0">
                  <a:pos x="1740" y="20"/>
                </a:cxn>
                <a:cxn ang="0">
                  <a:pos x="1670" y="38"/>
                </a:cxn>
                <a:cxn ang="0">
                  <a:pos x="1586" y="23"/>
                </a:cxn>
                <a:cxn ang="0">
                  <a:pos x="1505" y="2"/>
                </a:cxn>
                <a:cxn ang="0">
                  <a:pos x="1441" y="16"/>
                </a:cxn>
                <a:cxn ang="0">
                  <a:pos x="1339" y="39"/>
                </a:cxn>
                <a:cxn ang="0">
                  <a:pos x="1253" y="19"/>
                </a:cxn>
                <a:cxn ang="0">
                  <a:pos x="1173" y="3"/>
                </a:cxn>
                <a:cxn ang="0">
                  <a:pos x="1081" y="31"/>
                </a:cxn>
                <a:cxn ang="0">
                  <a:pos x="984" y="34"/>
                </a:cxn>
                <a:cxn ang="0">
                  <a:pos x="902" y="7"/>
                </a:cxn>
                <a:cxn ang="0">
                  <a:pos x="821" y="14"/>
                </a:cxn>
                <a:cxn ang="0">
                  <a:pos x="721" y="40"/>
                </a:cxn>
                <a:cxn ang="0">
                  <a:pos x="632" y="22"/>
                </a:cxn>
                <a:cxn ang="0">
                  <a:pos x="558" y="4"/>
                </a:cxn>
                <a:cxn ang="0">
                  <a:pos x="507" y="15"/>
                </a:cxn>
                <a:cxn ang="0">
                  <a:pos x="405" y="41"/>
                </a:cxn>
                <a:cxn ang="0">
                  <a:pos x="317" y="24"/>
                </a:cxn>
                <a:cxn ang="0">
                  <a:pos x="236" y="5"/>
                </a:cxn>
                <a:cxn ang="0">
                  <a:pos x="147" y="30"/>
                </a:cxn>
                <a:cxn ang="0">
                  <a:pos x="48" y="39"/>
                </a:cxn>
                <a:cxn ang="0">
                  <a:pos x="0" y="42"/>
                </a:cxn>
                <a:cxn ang="0">
                  <a:pos x="90" y="60"/>
                </a:cxn>
                <a:cxn ang="0">
                  <a:pos x="190" y="35"/>
                </a:cxn>
                <a:cxn ang="0">
                  <a:pos x="272" y="27"/>
                </a:cxn>
                <a:cxn ang="0">
                  <a:pos x="354" y="54"/>
                </a:cxn>
                <a:cxn ang="0">
                  <a:pos x="451" y="51"/>
                </a:cxn>
                <a:cxn ang="0">
                  <a:pos x="542" y="24"/>
                </a:cxn>
                <a:cxn ang="0">
                  <a:pos x="589" y="28"/>
                </a:cxn>
                <a:cxn ang="0">
                  <a:pos x="670" y="55"/>
                </a:cxn>
                <a:cxn ang="0">
                  <a:pos x="767" y="51"/>
                </a:cxn>
                <a:cxn ang="0">
                  <a:pos x="859" y="24"/>
                </a:cxn>
                <a:cxn ang="0">
                  <a:pos x="938" y="37"/>
                </a:cxn>
                <a:cxn ang="0">
                  <a:pos x="1025" y="59"/>
                </a:cxn>
                <a:cxn ang="0">
                  <a:pos x="1125" y="37"/>
                </a:cxn>
                <a:cxn ang="0">
                  <a:pos x="1208" y="23"/>
                </a:cxn>
                <a:cxn ang="0">
                  <a:pos x="1290" y="50"/>
                </a:cxn>
                <a:cxn ang="0">
                  <a:pos x="1384" y="52"/>
                </a:cxn>
                <a:cxn ang="0">
                  <a:pos x="1478" y="24"/>
                </a:cxn>
                <a:cxn ang="0">
                  <a:pos x="1525" y="24"/>
                </a:cxn>
                <a:cxn ang="0">
                  <a:pos x="1605" y="50"/>
                </a:cxn>
                <a:cxn ang="0">
                  <a:pos x="1686" y="54"/>
                </a:cxn>
                <a:cxn ang="0">
                  <a:pos x="1756" y="35"/>
                </a:cxn>
                <a:cxn ang="0">
                  <a:pos x="1810" y="21"/>
                </a:cxn>
                <a:cxn ang="0">
                  <a:pos x="1883" y="35"/>
                </a:cxn>
                <a:cxn ang="0">
                  <a:pos x="1970" y="57"/>
                </a:cxn>
                <a:cxn ang="0">
                  <a:pos x="2067" y="35"/>
                </a:cxn>
                <a:cxn ang="0">
                  <a:pos x="2148" y="21"/>
                </a:cxn>
                <a:cxn ang="0">
                  <a:pos x="2230" y="48"/>
                </a:cxn>
                <a:cxn ang="0">
                  <a:pos x="2329" y="49"/>
                </a:cxn>
                <a:cxn ang="0">
                  <a:pos x="2422" y="22"/>
                </a:cxn>
              </a:cxnLst>
              <a:rect l="0" t="0" r="r" b="b"/>
              <a:pathLst>
                <a:path w="2444" h="62">
                  <a:moveTo>
                    <a:pt x="2443" y="0"/>
                  </a:moveTo>
                  <a:lnTo>
                    <a:pt x="2443" y="0"/>
                  </a:lnTo>
                  <a:lnTo>
                    <a:pt x="2437" y="0"/>
                  </a:lnTo>
                  <a:lnTo>
                    <a:pt x="2429" y="1"/>
                  </a:lnTo>
                  <a:lnTo>
                    <a:pt x="2422" y="2"/>
                  </a:lnTo>
                  <a:lnTo>
                    <a:pt x="2414" y="4"/>
                  </a:lnTo>
                  <a:lnTo>
                    <a:pt x="2405" y="7"/>
                  </a:lnTo>
                  <a:lnTo>
                    <a:pt x="2396" y="9"/>
                  </a:lnTo>
                  <a:lnTo>
                    <a:pt x="2387" y="12"/>
                  </a:lnTo>
                  <a:lnTo>
                    <a:pt x="2378" y="15"/>
                  </a:lnTo>
                  <a:lnTo>
                    <a:pt x="2366" y="19"/>
                  </a:lnTo>
                  <a:lnTo>
                    <a:pt x="2353" y="23"/>
                  </a:lnTo>
                  <a:lnTo>
                    <a:pt x="2341" y="27"/>
                  </a:lnTo>
                  <a:lnTo>
                    <a:pt x="2329" y="30"/>
                  </a:lnTo>
                  <a:lnTo>
                    <a:pt x="2316" y="33"/>
                  </a:lnTo>
                  <a:lnTo>
                    <a:pt x="2304" y="35"/>
                  </a:lnTo>
                  <a:lnTo>
                    <a:pt x="2292" y="37"/>
                  </a:lnTo>
                  <a:lnTo>
                    <a:pt x="2279" y="37"/>
                  </a:lnTo>
                  <a:lnTo>
                    <a:pt x="2268" y="37"/>
                  </a:lnTo>
                  <a:lnTo>
                    <a:pt x="2259" y="36"/>
                  </a:lnTo>
                  <a:lnTo>
                    <a:pt x="2248" y="34"/>
                  </a:lnTo>
                  <a:lnTo>
                    <a:pt x="2239" y="31"/>
                  </a:lnTo>
                  <a:lnTo>
                    <a:pt x="2230" y="29"/>
                  </a:lnTo>
                  <a:lnTo>
                    <a:pt x="2220" y="26"/>
                  </a:lnTo>
                  <a:lnTo>
                    <a:pt x="2211" y="22"/>
                  </a:lnTo>
                  <a:lnTo>
                    <a:pt x="2202" y="19"/>
                  </a:lnTo>
                  <a:lnTo>
                    <a:pt x="2193" y="16"/>
                  </a:lnTo>
                  <a:lnTo>
                    <a:pt x="2184" y="12"/>
                  </a:lnTo>
                  <a:lnTo>
                    <a:pt x="2175" y="9"/>
                  </a:lnTo>
                  <a:lnTo>
                    <a:pt x="2167" y="7"/>
                  </a:lnTo>
                  <a:lnTo>
                    <a:pt x="2157" y="4"/>
                  </a:lnTo>
                  <a:lnTo>
                    <a:pt x="2148" y="2"/>
                  </a:lnTo>
                  <a:lnTo>
                    <a:pt x="2138" y="1"/>
                  </a:lnTo>
                  <a:lnTo>
                    <a:pt x="2129" y="1"/>
                  </a:lnTo>
                  <a:lnTo>
                    <a:pt x="2122" y="1"/>
                  </a:lnTo>
                  <a:lnTo>
                    <a:pt x="2114" y="2"/>
                  </a:lnTo>
                  <a:lnTo>
                    <a:pt x="2105" y="4"/>
                  </a:lnTo>
                  <a:lnTo>
                    <a:pt x="2097" y="7"/>
                  </a:lnTo>
                  <a:lnTo>
                    <a:pt x="2087" y="9"/>
                  </a:lnTo>
                  <a:lnTo>
                    <a:pt x="2077" y="12"/>
                  </a:lnTo>
                  <a:lnTo>
                    <a:pt x="2067" y="16"/>
                  </a:lnTo>
                  <a:lnTo>
                    <a:pt x="2056" y="19"/>
                  </a:lnTo>
                  <a:lnTo>
                    <a:pt x="2046" y="23"/>
                  </a:lnTo>
                  <a:lnTo>
                    <a:pt x="2035" y="26"/>
                  </a:lnTo>
                  <a:lnTo>
                    <a:pt x="2024" y="29"/>
                  </a:lnTo>
                  <a:lnTo>
                    <a:pt x="2013" y="32"/>
                  </a:lnTo>
                  <a:lnTo>
                    <a:pt x="2002" y="34"/>
                  </a:lnTo>
                  <a:lnTo>
                    <a:pt x="1991" y="36"/>
                  </a:lnTo>
                  <a:lnTo>
                    <a:pt x="1981" y="37"/>
                  </a:lnTo>
                  <a:lnTo>
                    <a:pt x="1970" y="38"/>
                  </a:lnTo>
                  <a:lnTo>
                    <a:pt x="1959" y="38"/>
                  </a:lnTo>
                  <a:lnTo>
                    <a:pt x="1949" y="37"/>
                  </a:lnTo>
                  <a:lnTo>
                    <a:pt x="1939" y="35"/>
                  </a:lnTo>
                  <a:lnTo>
                    <a:pt x="1929" y="33"/>
                  </a:lnTo>
                  <a:lnTo>
                    <a:pt x="1920" y="30"/>
                  </a:lnTo>
                  <a:lnTo>
                    <a:pt x="1910" y="27"/>
                  </a:lnTo>
                  <a:lnTo>
                    <a:pt x="1901" y="24"/>
                  </a:lnTo>
                  <a:lnTo>
                    <a:pt x="1892" y="21"/>
                  </a:lnTo>
                  <a:lnTo>
                    <a:pt x="1883" y="18"/>
                  </a:lnTo>
                  <a:lnTo>
                    <a:pt x="1874" y="14"/>
                  </a:lnTo>
                  <a:lnTo>
                    <a:pt x="1866" y="11"/>
                  </a:lnTo>
                  <a:lnTo>
                    <a:pt x="1857" y="9"/>
                  </a:lnTo>
                  <a:lnTo>
                    <a:pt x="1848" y="6"/>
                  </a:lnTo>
                  <a:lnTo>
                    <a:pt x="1838" y="3"/>
                  </a:lnTo>
                  <a:lnTo>
                    <a:pt x="1829" y="2"/>
                  </a:lnTo>
                  <a:lnTo>
                    <a:pt x="1819" y="1"/>
                  </a:lnTo>
                  <a:lnTo>
                    <a:pt x="1819" y="1"/>
                  </a:lnTo>
                  <a:lnTo>
                    <a:pt x="1819" y="1"/>
                  </a:lnTo>
                  <a:lnTo>
                    <a:pt x="1815" y="1"/>
                  </a:lnTo>
                  <a:lnTo>
                    <a:pt x="1810" y="1"/>
                  </a:lnTo>
                  <a:lnTo>
                    <a:pt x="1805" y="2"/>
                  </a:lnTo>
                  <a:lnTo>
                    <a:pt x="1800" y="3"/>
                  </a:lnTo>
                  <a:lnTo>
                    <a:pt x="1795" y="4"/>
                  </a:lnTo>
                  <a:lnTo>
                    <a:pt x="1789" y="5"/>
                  </a:lnTo>
                  <a:lnTo>
                    <a:pt x="1783" y="7"/>
                  </a:lnTo>
                  <a:lnTo>
                    <a:pt x="1777" y="9"/>
                  </a:lnTo>
                  <a:lnTo>
                    <a:pt x="1770" y="11"/>
                  </a:lnTo>
                  <a:lnTo>
                    <a:pt x="1763" y="13"/>
                  </a:lnTo>
                  <a:lnTo>
                    <a:pt x="1755" y="16"/>
                  </a:lnTo>
                  <a:lnTo>
                    <a:pt x="1748" y="18"/>
                  </a:lnTo>
                  <a:lnTo>
                    <a:pt x="1740" y="20"/>
                  </a:lnTo>
                  <a:lnTo>
                    <a:pt x="1733" y="23"/>
                  </a:lnTo>
                  <a:lnTo>
                    <a:pt x="1725" y="26"/>
                  </a:lnTo>
                  <a:lnTo>
                    <a:pt x="1717" y="28"/>
                  </a:lnTo>
                  <a:lnTo>
                    <a:pt x="1709" y="30"/>
                  </a:lnTo>
                  <a:lnTo>
                    <a:pt x="1701" y="32"/>
                  </a:lnTo>
                  <a:lnTo>
                    <a:pt x="1693" y="34"/>
                  </a:lnTo>
                  <a:lnTo>
                    <a:pt x="1685" y="35"/>
                  </a:lnTo>
                  <a:lnTo>
                    <a:pt x="1678" y="37"/>
                  </a:lnTo>
                  <a:lnTo>
                    <a:pt x="1670" y="38"/>
                  </a:lnTo>
                  <a:lnTo>
                    <a:pt x="1662" y="38"/>
                  </a:lnTo>
                  <a:lnTo>
                    <a:pt x="1655" y="38"/>
                  </a:lnTo>
                  <a:lnTo>
                    <a:pt x="1644" y="38"/>
                  </a:lnTo>
                  <a:lnTo>
                    <a:pt x="1634" y="37"/>
                  </a:lnTo>
                  <a:lnTo>
                    <a:pt x="1624" y="35"/>
                  </a:lnTo>
                  <a:lnTo>
                    <a:pt x="1614" y="33"/>
                  </a:lnTo>
                  <a:lnTo>
                    <a:pt x="1605" y="30"/>
                  </a:lnTo>
                  <a:lnTo>
                    <a:pt x="1596" y="27"/>
                  </a:lnTo>
                  <a:lnTo>
                    <a:pt x="1586" y="23"/>
                  </a:lnTo>
                  <a:lnTo>
                    <a:pt x="1577" y="20"/>
                  </a:lnTo>
                  <a:lnTo>
                    <a:pt x="1569" y="17"/>
                  </a:lnTo>
                  <a:lnTo>
                    <a:pt x="1559" y="13"/>
                  </a:lnTo>
                  <a:lnTo>
                    <a:pt x="1551" y="10"/>
                  </a:lnTo>
                  <a:lnTo>
                    <a:pt x="1542" y="8"/>
                  </a:lnTo>
                  <a:lnTo>
                    <a:pt x="1533" y="5"/>
                  </a:lnTo>
                  <a:lnTo>
                    <a:pt x="1523" y="3"/>
                  </a:lnTo>
                  <a:lnTo>
                    <a:pt x="1514" y="2"/>
                  </a:lnTo>
                  <a:lnTo>
                    <a:pt x="1505" y="2"/>
                  </a:lnTo>
                  <a:lnTo>
                    <a:pt x="1504" y="2"/>
                  </a:lnTo>
                  <a:lnTo>
                    <a:pt x="1505" y="2"/>
                  </a:lnTo>
                  <a:lnTo>
                    <a:pt x="1497" y="2"/>
                  </a:lnTo>
                  <a:lnTo>
                    <a:pt x="1489" y="3"/>
                  </a:lnTo>
                  <a:lnTo>
                    <a:pt x="1481" y="5"/>
                  </a:lnTo>
                  <a:lnTo>
                    <a:pt x="1471" y="7"/>
                  </a:lnTo>
                  <a:lnTo>
                    <a:pt x="1462" y="9"/>
                  </a:lnTo>
                  <a:lnTo>
                    <a:pt x="1452" y="13"/>
                  </a:lnTo>
                  <a:lnTo>
                    <a:pt x="1441" y="16"/>
                  </a:lnTo>
                  <a:lnTo>
                    <a:pt x="1430" y="19"/>
                  </a:lnTo>
                  <a:lnTo>
                    <a:pt x="1418" y="23"/>
                  </a:lnTo>
                  <a:lnTo>
                    <a:pt x="1407" y="27"/>
                  </a:lnTo>
                  <a:lnTo>
                    <a:pt x="1396" y="30"/>
                  </a:lnTo>
                  <a:lnTo>
                    <a:pt x="1384" y="33"/>
                  </a:lnTo>
                  <a:lnTo>
                    <a:pt x="1373" y="35"/>
                  </a:lnTo>
                  <a:lnTo>
                    <a:pt x="1362" y="37"/>
                  </a:lnTo>
                  <a:lnTo>
                    <a:pt x="1350" y="38"/>
                  </a:lnTo>
                  <a:lnTo>
                    <a:pt x="1339" y="39"/>
                  </a:lnTo>
                  <a:lnTo>
                    <a:pt x="1328" y="39"/>
                  </a:lnTo>
                  <a:lnTo>
                    <a:pt x="1319" y="38"/>
                  </a:lnTo>
                  <a:lnTo>
                    <a:pt x="1308" y="36"/>
                  </a:lnTo>
                  <a:lnTo>
                    <a:pt x="1299" y="34"/>
                  </a:lnTo>
                  <a:lnTo>
                    <a:pt x="1290" y="31"/>
                  </a:lnTo>
                  <a:lnTo>
                    <a:pt x="1280" y="28"/>
                  </a:lnTo>
                  <a:lnTo>
                    <a:pt x="1271" y="26"/>
                  </a:lnTo>
                  <a:lnTo>
                    <a:pt x="1262" y="22"/>
                  </a:lnTo>
                  <a:lnTo>
                    <a:pt x="1253" y="19"/>
                  </a:lnTo>
                  <a:lnTo>
                    <a:pt x="1244" y="16"/>
                  </a:lnTo>
                  <a:lnTo>
                    <a:pt x="1235" y="12"/>
                  </a:lnTo>
                  <a:lnTo>
                    <a:pt x="1226" y="10"/>
                  </a:lnTo>
                  <a:lnTo>
                    <a:pt x="1217" y="7"/>
                  </a:lnTo>
                  <a:lnTo>
                    <a:pt x="1208" y="5"/>
                  </a:lnTo>
                  <a:lnTo>
                    <a:pt x="1198" y="3"/>
                  </a:lnTo>
                  <a:lnTo>
                    <a:pt x="1188" y="2"/>
                  </a:lnTo>
                  <a:lnTo>
                    <a:pt x="1181" y="2"/>
                  </a:lnTo>
                  <a:lnTo>
                    <a:pt x="1173" y="3"/>
                  </a:lnTo>
                  <a:lnTo>
                    <a:pt x="1164" y="5"/>
                  </a:lnTo>
                  <a:lnTo>
                    <a:pt x="1155" y="8"/>
                  </a:lnTo>
                  <a:lnTo>
                    <a:pt x="1145" y="10"/>
                  </a:lnTo>
                  <a:lnTo>
                    <a:pt x="1136" y="13"/>
                  </a:lnTo>
                  <a:lnTo>
                    <a:pt x="1125" y="17"/>
                  </a:lnTo>
                  <a:lnTo>
                    <a:pt x="1114" y="20"/>
                  </a:lnTo>
                  <a:lnTo>
                    <a:pt x="1104" y="24"/>
                  </a:lnTo>
                  <a:lnTo>
                    <a:pt x="1092" y="27"/>
                  </a:lnTo>
                  <a:lnTo>
                    <a:pt x="1081" y="31"/>
                  </a:lnTo>
                  <a:lnTo>
                    <a:pt x="1070" y="34"/>
                  </a:lnTo>
                  <a:lnTo>
                    <a:pt x="1058" y="36"/>
                  </a:lnTo>
                  <a:lnTo>
                    <a:pt x="1047" y="38"/>
                  </a:lnTo>
                  <a:lnTo>
                    <a:pt x="1036" y="39"/>
                  </a:lnTo>
                  <a:lnTo>
                    <a:pt x="1025" y="40"/>
                  </a:lnTo>
                  <a:lnTo>
                    <a:pt x="1014" y="39"/>
                  </a:lnTo>
                  <a:lnTo>
                    <a:pt x="1004" y="39"/>
                  </a:lnTo>
                  <a:lnTo>
                    <a:pt x="993" y="37"/>
                  </a:lnTo>
                  <a:lnTo>
                    <a:pt x="984" y="34"/>
                  </a:lnTo>
                  <a:lnTo>
                    <a:pt x="975" y="32"/>
                  </a:lnTo>
                  <a:lnTo>
                    <a:pt x="965" y="28"/>
                  </a:lnTo>
                  <a:lnTo>
                    <a:pt x="956" y="25"/>
                  </a:lnTo>
                  <a:lnTo>
                    <a:pt x="947" y="22"/>
                  </a:lnTo>
                  <a:lnTo>
                    <a:pt x="938" y="19"/>
                  </a:lnTo>
                  <a:lnTo>
                    <a:pt x="929" y="15"/>
                  </a:lnTo>
                  <a:lnTo>
                    <a:pt x="921" y="12"/>
                  </a:lnTo>
                  <a:lnTo>
                    <a:pt x="912" y="9"/>
                  </a:lnTo>
                  <a:lnTo>
                    <a:pt x="902" y="7"/>
                  </a:lnTo>
                  <a:lnTo>
                    <a:pt x="893" y="5"/>
                  </a:lnTo>
                  <a:lnTo>
                    <a:pt x="884" y="4"/>
                  </a:lnTo>
                  <a:lnTo>
                    <a:pt x="874" y="3"/>
                  </a:lnTo>
                  <a:lnTo>
                    <a:pt x="867" y="3"/>
                  </a:lnTo>
                  <a:lnTo>
                    <a:pt x="859" y="5"/>
                  </a:lnTo>
                  <a:lnTo>
                    <a:pt x="850" y="7"/>
                  </a:lnTo>
                  <a:lnTo>
                    <a:pt x="841" y="9"/>
                  </a:lnTo>
                  <a:lnTo>
                    <a:pt x="831" y="11"/>
                  </a:lnTo>
                  <a:lnTo>
                    <a:pt x="821" y="14"/>
                  </a:lnTo>
                  <a:lnTo>
                    <a:pt x="810" y="18"/>
                  </a:lnTo>
                  <a:lnTo>
                    <a:pt x="800" y="21"/>
                  </a:lnTo>
                  <a:lnTo>
                    <a:pt x="789" y="25"/>
                  </a:lnTo>
                  <a:lnTo>
                    <a:pt x="778" y="28"/>
                  </a:lnTo>
                  <a:lnTo>
                    <a:pt x="766" y="31"/>
                  </a:lnTo>
                  <a:lnTo>
                    <a:pt x="755" y="34"/>
                  </a:lnTo>
                  <a:lnTo>
                    <a:pt x="743" y="37"/>
                  </a:lnTo>
                  <a:lnTo>
                    <a:pt x="732" y="39"/>
                  </a:lnTo>
                  <a:lnTo>
                    <a:pt x="721" y="40"/>
                  </a:lnTo>
                  <a:lnTo>
                    <a:pt x="710" y="41"/>
                  </a:lnTo>
                  <a:lnTo>
                    <a:pt x="699" y="40"/>
                  </a:lnTo>
                  <a:lnTo>
                    <a:pt x="689" y="39"/>
                  </a:lnTo>
                  <a:lnTo>
                    <a:pt x="679" y="37"/>
                  </a:lnTo>
                  <a:lnTo>
                    <a:pt x="669" y="35"/>
                  </a:lnTo>
                  <a:lnTo>
                    <a:pt x="660" y="33"/>
                  </a:lnTo>
                  <a:lnTo>
                    <a:pt x="651" y="29"/>
                  </a:lnTo>
                  <a:lnTo>
                    <a:pt x="641" y="26"/>
                  </a:lnTo>
                  <a:lnTo>
                    <a:pt x="632" y="22"/>
                  </a:lnTo>
                  <a:lnTo>
                    <a:pt x="624" y="19"/>
                  </a:lnTo>
                  <a:lnTo>
                    <a:pt x="614" y="16"/>
                  </a:lnTo>
                  <a:lnTo>
                    <a:pt x="606" y="12"/>
                  </a:lnTo>
                  <a:lnTo>
                    <a:pt x="597" y="10"/>
                  </a:lnTo>
                  <a:lnTo>
                    <a:pt x="587" y="8"/>
                  </a:lnTo>
                  <a:lnTo>
                    <a:pt x="578" y="5"/>
                  </a:lnTo>
                  <a:lnTo>
                    <a:pt x="569" y="5"/>
                  </a:lnTo>
                  <a:lnTo>
                    <a:pt x="559" y="4"/>
                  </a:lnTo>
                  <a:lnTo>
                    <a:pt x="558" y="4"/>
                  </a:lnTo>
                  <a:lnTo>
                    <a:pt x="559" y="4"/>
                  </a:lnTo>
                  <a:lnTo>
                    <a:pt x="560" y="4"/>
                  </a:lnTo>
                  <a:lnTo>
                    <a:pt x="559" y="4"/>
                  </a:lnTo>
                  <a:lnTo>
                    <a:pt x="552" y="4"/>
                  </a:lnTo>
                  <a:lnTo>
                    <a:pt x="544" y="5"/>
                  </a:lnTo>
                  <a:lnTo>
                    <a:pt x="536" y="7"/>
                  </a:lnTo>
                  <a:lnTo>
                    <a:pt x="526" y="9"/>
                  </a:lnTo>
                  <a:lnTo>
                    <a:pt x="517" y="12"/>
                  </a:lnTo>
                  <a:lnTo>
                    <a:pt x="507" y="15"/>
                  </a:lnTo>
                  <a:lnTo>
                    <a:pt x="496" y="18"/>
                  </a:lnTo>
                  <a:lnTo>
                    <a:pt x="485" y="22"/>
                  </a:lnTo>
                  <a:lnTo>
                    <a:pt x="473" y="26"/>
                  </a:lnTo>
                  <a:lnTo>
                    <a:pt x="462" y="29"/>
                  </a:lnTo>
                  <a:lnTo>
                    <a:pt x="451" y="32"/>
                  </a:lnTo>
                  <a:lnTo>
                    <a:pt x="439" y="35"/>
                  </a:lnTo>
                  <a:lnTo>
                    <a:pt x="428" y="37"/>
                  </a:lnTo>
                  <a:lnTo>
                    <a:pt x="417" y="39"/>
                  </a:lnTo>
                  <a:lnTo>
                    <a:pt x="405" y="41"/>
                  </a:lnTo>
                  <a:lnTo>
                    <a:pt x="395" y="41"/>
                  </a:lnTo>
                  <a:lnTo>
                    <a:pt x="383" y="41"/>
                  </a:lnTo>
                  <a:lnTo>
                    <a:pt x="374" y="40"/>
                  </a:lnTo>
                  <a:lnTo>
                    <a:pt x="363" y="38"/>
                  </a:lnTo>
                  <a:lnTo>
                    <a:pt x="354" y="36"/>
                  </a:lnTo>
                  <a:lnTo>
                    <a:pt x="345" y="34"/>
                  </a:lnTo>
                  <a:lnTo>
                    <a:pt x="335" y="31"/>
                  </a:lnTo>
                  <a:lnTo>
                    <a:pt x="326" y="28"/>
                  </a:lnTo>
                  <a:lnTo>
                    <a:pt x="317" y="24"/>
                  </a:lnTo>
                  <a:lnTo>
                    <a:pt x="308" y="21"/>
                  </a:lnTo>
                  <a:lnTo>
                    <a:pt x="299" y="18"/>
                  </a:lnTo>
                  <a:lnTo>
                    <a:pt x="290" y="14"/>
                  </a:lnTo>
                  <a:lnTo>
                    <a:pt x="281" y="12"/>
                  </a:lnTo>
                  <a:lnTo>
                    <a:pt x="272" y="9"/>
                  </a:lnTo>
                  <a:lnTo>
                    <a:pt x="263" y="7"/>
                  </a:lnTo>
                  <a:lnTo>
                    <a:pt x="252" y="6"/>
                  </a:lnTo>
                  <a:lnTo>
                    <a:pt x="243" y="5"/>
                  </a:lnTo>
                  <a:lnTo>
                    <a:pt x="236" y="5"/>
                  </a:lnTo>
                  <a:lnTo>
                    <a:pt x="228" y="6"/>
                  </a:lnTo>
                  <a:lnTo>
                    <a:pt x="219" y="8"/>
                  </a:lnTo>
                  <a:lnTo>
                    <a:pt x="210" y="10"/>
                  </a:lnTo>
                  <a:lnTo>
                    <a:pt x="201" y="12"/>
                  </a:lnTo>
                  <a:lnTo>
                    <a:pt x="190" y="16"/>
                  </a:lnTo>
                  <a:lnTo>
                    <a:pt x="180" y="19"/>
                  </a:lnTo>
                  <a:lnTo>
                    <a:pt x="169" y="22"/>
                  </a:lnTo>
                  <a:lnTo>
                    <a:pt x="159" y="26"/>
                  </a:lnTo>
                  <a:lnTo>
                    <a:pt x="147" y="30"/>
                  </a:lnTo>
                  <a:lnTo>
                    <a:pt x="136" y="33"/>
                  </a:lnTo>
                  <a:lnTo>
                    <a:pt x="124" y="35"/>
                  </a:lnTo>
                  <a:lnTo>
                    <a:pt x="113" y="38"/>
                  </a:lnTo>
                  <a:lnTo>
                    <a:pt x="102" y="40"/>
                  </a:lnTo>
                  <a:lnTo>
                    <a:pt x="90" y="41"/>
                  </a:lnTo>
                  <a:lnTo>
                    <a:pt x="80" y="42"/>
                  </a:lnTo>
                  <a:lnTo>
                    <a:pt x="69" y="42"/>
                  </a:lnTo>
                  <a:lnTo>
                    <a:pt x="58" y="41"/>
                  </a:lnTo>
                  <a:lnTo>
                    <a:pt x="48" y="39"/>
                  </a:lnTo>
                  <a:lnTo>
                    <a:pt x="38" y="36"/>
                  </a:lnTo>
                  <a:lnTo>
                    <a:pt x="29" y="33"/>
                  </a:lnTo>
                  <a:lnTo>
                    <a:pt x="19" y="30"/>
                  </a:lnTo>
                  <a:lnTo>
                    <a:pt x="10" y="27"/>
                  </a:lnTo>
                  <a:lnTo>
                    <a:pt x="1" y="23"/>
                  </a:lnTo>
                  <a:lnTo>
                    <a:pt x="1" y="28"/>
                  </a:lnTo>
                  <a:lnTo>
                    <a:pt x="1" y="32"/>
                  </a:lnTo>
                  <a:lnTo>
                    <a:pt x="0" y="37"/>
                  </a:lnTo>
                  <a:lnTo>
                    <a:pt x="0" y="42"/>
                  </a:lnTo>
                  <a:lnTo>
                    <a:pt x="10" y="45"/>
                  </a:lnTo>
                  <a:lnTo>
                    <a:pt x="19" y="49"/>
                  </a:lnTo>
                  <a:lnTo>
                    <a:pt x="28" y="52"/>
                  </a:lnTo>
                  <a:lnTo>
                    <a:pt x="38" y="54"/>
                  </a:lnTo>
                  <a:lnTo>
                    <a:pt x="48" y="57"/>
                  </a:lnTo>
                  <a:lnTo>
                    <a:pt x="58" y="59"/>
                  </a:lnTo>
                  <a:lnTo>
                    <a:pt x="69" y="60"/>
                  </a:lnTo>
                  <a:lnTo>
                    <a:pt x="80" y="61"/>
                  </a:lnTo>
                  <a:lnTo>
                    <a:pt x="90" y="60"/>
                  </a:lnTo>
                  <a:lnTo>
                    <a:pt x="102" y="59"/>
                  </a:lnTo>
                  <a:lnTo>
                    <a:pt x="113" y="57"/>
                  </a:lnTo>
                  <a:lnTo>
                    <a:pt x="124" y="55"/>
                  </a:lnTo>
                  <a:lnTo>
                    <a:pt x="136" y="52"/>
                  </a:lnTo>
                  <a:lnTo>
                    <a:pt x="147" y="49"/>
                  </a:lnTo>
                  <a:lnTo>
                    <a:pt x="159" y="46"/>
                  </a:lnTo>
                  <a:lnTo>
                    <a:pt x="169" y="42"/>
                  </a:lnTo>
                  <a:lnTo>
                    <a:pt x="180" y="39"/>
                  </a:lnTo>
                  <a:lnTo>
                    <a:pt x="190" y="35"/>
                  </a:lnTo>
                  <a:lnTo>
                    <a:pt x="201" y="33"/>
                  </a:lnTo>
                  <a:lnTo>
                    <a:pt x="210" y="30"/>
                  </a:lnTo>
                  <a:lnTo>
                    <a:pt x="219" y="27"/>
                  </a:lnTo>
                  <a:lnTo>
                    <a:pt x="228" y="26"/>
                  </a:lnTo>
                  <a:lnTo>
                    <a:pt x="236" y="24"/>
                  </a:lnTo>
                  <a:lnTo>
                    <a:pt x="243" y="24"/>
                  </a:lnTo>
                  <a:lnTo>
                    <a:pt x="253" y="24"/>
                  </a:lnTo>
                  <a:lnTo>
                    <a:pt x="263" y="25"/>
                  </a:lnTo>
                  <a:lnTo>
                    <a:pt x="272" y="27"/>
                  </a:lnTo>
                  <a:lnTo>
                    <a:pt x="281" y="29"/>
                  </a:lnTo>
                  <a:lnTo>
                    <a:pt x="290" y="32"/>
                  </a:lnTo>
                  <a:lnTo>
                    <a:pt x="299" y="35"/>
                  </a:lnTo>
                  <a:lnTo>
                    <a:pt x="308" y="38"/>
                  </a:lnTo>
                  <a:lnTo>
                    <a:pt x="317" y="42"/>
                  </a:lnTo>
                  <a:lnTo>
                    <a:pt x="326" y="45"/>
                  </a:lnTo>
                  <a:lnTo>
                    <a:pt x="335" y="49"/>
                  </a:lnTo>
                  <a:lnTo>
                    <a:pt x="345" y="52"/>
                  </a:lnTo>
                  <a:lnTo>
                    <a:pt x="354" y="54"/>
                  </a:lnTo>
                  <a:lnTo>
                    <a:pt x="364" y="57"/>
                  </a:lnTo>
                  <a:lnTo>
                    <a:pt x="374" y="59"/>
                  </a:lnTo>
                  <a:lnTo>
                    <a:pt x="383" y="59"/>
                  </a:lnTo>
                  <a:lnTo>
                    <a:pt x="395" y="60"/>
                  </a:lnTo>
                  <a:lnTo>
                    <a:pt x="405" y="59"/>
                  </a:lnTo>
                  <a:lnTo>
                    <a:pt x="417" y="58"/>
                  </a:lnTo>
                  <a:lnTo>
                    <a:pt x="428" y="56"/>
                  </a:lnTo>
                  <a:lnTo>
                    <a:pt x="439" y="54"/>
                  </a:lnTo>
                  <a:lnTo>
                    <a:pt x="451" y="51"/>
                  </a:lnTo>
                  <a:lnTo>
                    <a:pt x="462" y="48"/>
                  </a:lnTo>
                  <a:lnTo>
                    <a:pt x="473" y="44"/>
                  </a:lnTo>
                  <a:lnTo>
                    <a:pt x="484" y="41"/>
                  </a:lnTo>
                  <a:lnTo>
                    <a:pt x="494" y="37"/>
                  </a:lnTo>
                  <a:lnTo>
                    <a:pt x="505" y="34"/>
                  </a:lnTo>
                  <a:lnTo>
                    <a:pt x="515" y="31"/>
                  </a:lnTo>
                  <a:lnTo>
                    <a:pt x="525" y="28"/>
                  </a:lnTo>
                  <a:lnTo>
                    <a:pt x="533" y="26"/>
                  </a:lnTo>
                  <a:lnTo>
                    <a:pt x="542" y="24"/>
                  </a:lnTo>
                  <a:lnTo>
                    <a:pt x="550" y="23"/>
                  </a:lnTo>
                  <a:lnTo>
                    <a:pt x="557" y="23"/>
                  </a:lnTo>
                  <a:lnTo>
                    <a:pt x="558" y="23"/>
                  </a:lnTo>
                  <a:lnTo>
                    <a:pt x="559" y="23"/>
                  </a:lnTo>
                  <a:lnTo>
                    <a:pt x="560" y="23"/>
                  </a:lnTo>
                  <a:lnTo>
                    <a:pt x="561" y="23"/>
                  </a:lnTo>
                  <a:lnTo>
                    <a:pt x="570" y="24"/>
                  </a:lnTo>
                  <a:lnTo>
                    <a:pt x="580" y="26"/>
                  </a:lnTo>
                  <a:lnTo>
                    <a:pt x="589" y="28"/>
                  </a:lnTo>
                  <a:lnTo>
                    <a:pt x="598" y="31"/>
                  </a:lnTo>
                  <a:lnTo>
                    <a:pt x="607" y="34"/>
                  </a:lnTo>
                  <a:lnTo>
                    <a:pt x="616" y="37"/>
                  </a:lnTo>
                  <a:lnTo>
                    <a:pt x="624" y="40"/>
                  </a:lnTo>
                  <a:lnTo>
                    <a:pt x="634" y="43"/>
                  </a:lnTo>
                  <a:lnTo>
                    <a:pt x="643" y="47"/>
                  </a:lnTo>
                  <a:lnTo>
                    <a:pt x="651" y="49"/>
                  </a:lnTo>
                  <a:lnTo>
                    <a:pt x="661" y="52"/>
                  </a:lnTo>
                  <a:lnTo>
                    <a:pt x="670" y="55"/>
                  </a:lnTo>
                  <a:lnTo>
                    <a:pt x="680" y="57"/>
                  </a:lnTo>
                  <a:lnTo>
                    <a:pt x="690" y="59"/>
                  </a:lnTo>
                  <a:lnTo>
                    <a:pt x="700" y="60"/>
                  </a:lnTo>
                  <a:lnTo>
                    <a:pt x="711" y="60"/>
                  </a:lnTo>
                  <a:lnTo>
                    <a:pt x="722" y="59"/>
                  </a:lnTo>
                  <a:lnTo>
                    <a:pt x="733" y="58"/>
                  </a:lnTo>
                  <a:lnTo>
                    <a:pt x="744" y="56"/>
                  </a:lnTo>
                  <a:lnTo>
                    <a:pt x="756" y="54"/>
                  </a:lnTo>
                  <a:lnTo>
                    <a:pt x="767" y="51"/>
                  </a:lnTo>
                  <a:lnTo>
                    <a:pt x="778" y="48"/>
                  </a:lnTo>
                  <a:lnTo>
                    <a:pt x="789" y="44"/>
                  </a:lnTo>
                  <a:lnTo>
                    <a:pt x="800" y="41"/>
                  </a:lnTo>
                  <a:lnTo>
                    <a:pt x="811" y="38"/>
                  </a:lnTo>
                  <a:lnTo>
                    <a:pt x="821" y="34"/>
                  </a:lnTo>
                  <a:lnTo>
                    <a:pt x="831" y="31"/>
                  </a:lnTo>
                  <a:lnTo>
                    <a:pt x="841" y="28"/>
                  </a:lnTo>
                  <a:lnTo>
                    <a:pt x="850" y="26"/>
                  </a:lnTo>
                  <a:lnTo>
                    <a:pt x="859" y="24"/>
                  </a:lnTo>
                  <a:lnTo>
                    <a:pt x="867" y="23"/>
                  </a:lnTo>
                  <a:lnTo>
                    <a:pt x="874" y="22"/>
                  </a:lnTo>
                  <a:lnTo>
                    <a:pt x="884" y="23"/>
                  </a:lnTo>
                  <a:lnTo>
                    <a:pt x="893" y="24"/>
                  </a:lnTo>
                  <a:lnTo>
                    <a:pt x="902" y="26"/>
                  </a:lnTo>
                  <a:lnTo>
                    <a:pt x="912" y="28"/>
                  </a:lnTo>
                  <a:lnTo>
                    <a:pt x="921" y="31"/>
                  </a:lnTo>
                  <a:lnTo>
                    <a:pt x="930" y="34"/>
                  </a:lnTo>
                  <a:lnTo>
                    <a:pt x="938" y="37"/>
                  </a:lnTo>
                  <a:lnTo>
                    <a:pt x="947" y="41"/>
                  </a:lnTo>
                  <a:lnTo>
                    <a:pt x="957" y="44"/>
                  </a:lnTo>
                  <a:lnTo>
                    <a:pt x="965" y="48"/>
                  </a:lnTo>
                  <a:lnTo>
                    <a:pt x="975" y="51"/>
                  </a:lnTo>
                  <a:lnTo>
                    <a:pt x="984" y="53"/>
                  </a:lnTo>
                  <a:lnTo>
                    <a:pt x="993" y="56"/>
                  </a:lnTo>
                  <a:lnTo>
                    <a:pt x="1004" y="57"/>
                  </a:lnTo>
                  <a:lnTo>
                    <a:pt x="1014" y="58"/>
                  </a:lnTo>
                  <a:lnTo>
                    <a:pt x="1025" y="59"/>
                  </a:lnTo>
                  <a:lnTo>
                    <a:pt x="1036" y="58"/>
                  </a:lnTo>
                  <a:lnTo>
                    <a:pt x="1047" y="57"/>
                  </a:lnTo>
                  <a:lnTo>
                    <a:pt x="1058" y="55"/>
                  </a:lnTo>
                  <a:lnTo>
                    <a:pt x="1070" y="53"/>
                  </a:lnTo>
                  <a:lnTo>
                    <a:pt x="1081" y="50"/>
                  </a:lnTo>
                  <a:lnTo>
                    <a:pt x="1092" y="47"/>
                  </a:lnTo>
                  <a:lnTo>
                    <a:pt x="1104" y="43"/>
                  </a:lnTo>
                  <a:lnTo>
                    <a:pt x="1114" y="40"/>
                  </a:lnTo>
                  <a:lnTo>
                    <a:pt x="1125" y="37"/>
                  </a:lnTo>
                  <a:lnTo>
                    <a:pt x="1136" y="33"/>
                  </a:lnTo>
                  <a:lnTo>
                    <a:pt x="1145" y="30"/>
                  </a:lnTo>
                  <a:lnTo>
                    <a:pt x="1155" y="27"/>
                  </a:lnTo>
                  <a:lnTo>
                    <a:pt x="1164" y="25"/>
                  </a:lnTo>
                  <a:lnTo>
                    <a:pt x="1173" y="23"/>
                  </a:lnTo>
                  <a:lnTo>
                    <a:pt x="1181" y="22"/>
                  </a:lnTo>
                  <a:lnTo>
                    <a:pt x="1188" y="22"/>
                  </a:lnTo>
                  <a:lnTo>
                    <a:pt x="1198" y="22"/>
                  </a:lnTo>
                  <a:lnTo>
                    <a:pt x="1208" y="23"/>
                  </a:lnTo>
                  <a:lnTo>
                    <a:pt x="1217" y="25"/>
                  </a:lnTo>
                  <a:lnTo>
                    <a:pt x="1226" y="27"/>
                  </a:lnTo>
                  <a:lnTo>
                    <a:pt x="1235" y="30"/>
                  </a:lnTo>
                  <a:lnTo>
                    <a:pt x="1244" y="33"/>
                  </a:lnTo>
                  <a:lnTo>
                    <a:pt x="1253" y="37"/>
                  </a:lnTo>
                  <a:lnTo>
                    <a:pt x="1262" y="39"/>
                  </a:lnTo>
                  <a:lnTo>
                    <a:pt x="1271" y="43"/>
                  </a:lnTo>
                  <a:lnTo>
                    <a:pt x="1280" y="47"/>
                  </a:lnTo>
                  <a:lnTo>
                    <a:pt x="1290" y="50"/>
                  </a:lnTo>
                  <a:lnTo>
                    <a:pt x="1299" y="52"/>
                  </a:lnTo>
                  <a:lnTo>
                    <a:pt x="1308" y="54"/>
                  </a:lnTo>
                  <a:lnTo>
                    <a:pt x="1319" y="57"/>
                  </a:lnTo>
                  <a:lnTo>
                    <a:pt x="1328" y="57"/>
                  </a:lnTo>
                  <a:lnTo>
                    <a:pt x="1339" y="58"/>
                  </a:lnTo>
                  <a:lnTo>
                    <a:pt x="1350" y="57"/>
                  </a:lnTo>
                  <a:lnTo>
                    <a:pt x="1362" y="56"/>
                  </a:lnTo>
                  <a:lnTo>
                    <a:pt x="1373" y="54"/>
                  </a:lnTo>
                  <a:lnTo>
                    <a:pt x="1384" y="52"/>
                  </a:lnTo>
                  <a:lnTo>
                    <a:pt x="1395" y="49"/>
                  </a:lnTo>
                  <a:lnTo>
                    <a:pt x="1407" y="46"/>
                  </a:lnTo>
                  <a:lnTo>
                    <a:pt x="1418" y="42"/>
                  </a:lnTo>
                  <a:lnTo>
                    <a:pt x="1428" y="38"/>
                  </a:lnTo>
                  <a:lnTo>
                    <a:pt x="1439" y="35"/>
                  </a:lnTo>
                  <a:lnTo>
                    <a:pt x="1449" y="32"/>
                  </a:lnTo>
                  <a:lnTo>
                    <a:pt x="1460" y="28"/>
                  </a:lnTo>
                  <a:lnTo>
                    <a:pt x="1470" y="26"/>
                  </a:lnTo>
                  <a:lnTo>
                    <a:pt x="1478" y="24"/>
                  </a:lnTo>
                  <a:lnTo>
                    <a:pt x="1487" y="22"/>
                  </a:lnTo>
                  <a:lnTo>
                    <a:pt x="1495" y="21"/>
                  </a:lnTo>
                  <a:lnTo>
                    <a:pt x="1502" y="21"/>
                  </a:lnTo>
                  <a:lnTo>
                    <a:pt x="1503" y="21"/>
                  </a:lnTo>
                  <a:lnTo>
                    <a:pt x="1505" y="21"/>
                  </a:lnTo>
                  <a:lnTo>
                    <a:pt x="1505" y="21"/>
                  </a:lnTo>
                  <a:lnTo>
                    <a:pt x="1506" y="21"/>
                  </a:lnTo>
                  <a:lnTo>
                    <a:pt x="1515" y="22"/>
                  </a:lnTo>
                  <a:lnTo>
                    <a:pt x="1525" y="24"/>
                  </a:lnTo>
                  <a:lnTo>
                    <a:pt x="1534" y="26"/>
                  </a:lnTo>
                  <a:lnTo>
                    <a:pt x="1543" y="28"/>
                  </a:lnTo>
                  <a:lnTo>
                    <a:pt x="1552" y="31"/>
                  </a:lnTo>
                  <a:lnTo>
                    <a:pt x="1561" y="34"/>
                  </a:lnTo>
                  <a:lnTo>
                    <a:pt x="1570" y="38"/>
                  </a:lnTo>
                  <a:lnTo>
                    <a:pt x="1578" y="41"/>
                  </a:lnTo>
                  <a:lnTo>
                    <a:pt x="1587" y="44"/>
                  </a:lnTo>
                  <a:lnTo>
                    <a:pt x="1596" y="47"/>
                  </a:lnTo>
                  <a:lnTo>
                    <a:pt x="1605" y="50"/>
                  </a:lnTo>
                  <a:lnTo>
                    <a:pt x="1614" y="53"/>
                  </a:lnTo>
                  <a:lnTo>
                    <a:pt x="1624" y="54"/>
                  </a:lnTo>
                  <a:lnTo>
                    <a:pt x="1634" y="56"/>
                  </a:lnTo>
                  <a:lnTo>
                    <a:pt x="1644" y="57"/>
                  </a:lnTo>
                  <a:lnTo>
                    <a:pt x="1655" y="57"/>
                  </a:lnTo>
                  <a:lnTo>
                    <a:pt x="1663" y="57"/>
                  </a:lnTo>
                  <a:lnTo>
                    <a:pt x="1670" y="57"/>
                  </a:lnTo>
                  <a:lnTo>
                    <a:pt x="1678" y="56"/>
                  </a:lnTo>
                  <a:lnTo>
                    <a:pt x="1686" y="54"/>
                  </a:lnTo>
                  <a:lnTo>
                    <a:pt x="1694" y="53"/>
                  </a:lnTo>
                  <a:lnTo>
                    <a:pt x="1702" y="51"/>
                  </a:lnTo>
                  <a:lnTo>
                    <a:pt x="1710" y="49"/>
                  </a:lnTo>
                  <a:lnTo>
                    <a:pt x="1718" y="47"/>
                  </a:lnTo>
                  <a:lnTo>
                    <a:pt x="1726" y="45"/>
                  </a:lnTo>
                  <a:lnTo>
                    <a:pt x="1733" y="42"/>
                  </a:lnTo>
                  <a:lnTo>
                    <a:pt x="1741" y="40"/>
                  </a:lnTo>
                  <a:lnTo>
                    <a:pt x="1748" y="38"/>
                  </a:lnTo>
                  <a:lnTo>
                    <a:pt x="1756" y="35"/>
                  </a:lnTo>
                  <a:lnTo>
                    <a:pt x="1763" y="33"/>
                  </a:lnTo>
                  <a:lnTo>
                    <a:pt x="1770" y="31"/>
                  </a:lnTo>
                  <a:lnTo>
                    <a:pt x="1777" y="28"/>
                  </a:lnTo>
                  <a:lnTo>
                    <a:pt x="1783" y="27"/>
                  </a:lnTo>
                  <a:lnTo>
                    <a:pt x="1789" y="25"/>
                  </a:lnTo>
                  <a:lnTo>
                    <a:pt x="1795" y="24"/>
                  </a:lnTo>
                  <a:lnTo>
                    <a:pt x="1800" y="23"/>
                  </a:lnTo>
                  <a:lnTo>
                    <a:pt x="1805" y="22"/>
                  </a:lnTo>
                  <a:lnTo>
                    <a:pt x="1810" y="21"/>
                  </a:lnTo>
                  <a:lnTo>
                    <a:pt x="1814" y="20"/>
                  </a:lnTo>
                  <a:lnTo>
                    <a:pt x="1819" y="20"/>
                  </a:lnTo>
                  <a:lnTo>
                    <a:pt x="1829" y="21"/>
                  </a:lnTo>
                  <a:lnTo>
                    <a:pt x="1838" y="22"/>
                  </a:lnTo>
                  <a:lnTo>
                    <a:pt x="1848" y="24"/>
                  </a:lnTo>
                  <a:lnTo>
                    <a:pt x="1856" y="26"/>
                  </a:lnTo>
                  <a:lnTo>
                    <a:pt x="1866" y="28"/>
                  </a:lnTo>
                  <a:lnTo>
                    <a:pt x="1874" y="32"/>
                  </a:lnTo>
                  <a:lnTo>
                    <a:pt x="1883" y="35"/>
                  </a:lnTo>
                  <a:lnTo>
                    <a:pt x="1892" y="38"/>
                  </a:lnTo>
                  <a:lnTo>
                    <a:pt x="1902" y="42"/>
                  </a:lnTo>
                  <a:lnTo>
                    <a:pt x="1911" y="45"/>
                  </a:lnTo>
                  <a:lnTo>
                    <a:pt x="1920" y="49"/>
                  </a:lnTo>
                  <a:lnTo>
                    <a:pt x="1930" y="51"/>
                  </a:lnTo>
                  <a:lnTo>
                    <a:pt x="1939" y="53"/>
                  </a:lnTo>
                  <a:lnTo>
                    <a:pt x="1949" y="56"/>
                  </a:lnTo>
                  <a:lnTo>
                    <a:pt x="1960" y="56"/>
                  </a:lnTo>
                  <a:lnTo>
                    <a:pt x="1970" y="57"/>
                  </a:lnTo>
                  <a:lnTo>
                    <a:pt x="1981" y="56"/>
                  </a:lnTo>
                  <a:lnTo>
                    <a:pt x="1991" y="55"/>
                  </a:lnTo>
                  <a:lnTo>
                    <a:pt x="2002" y="53"/>
                  </a:lnTo>
                  <a:lnTo>
                    <a:pt x="2013" y="51"/>
                  </a:lnTo>
                  <a:lnTo>
                    <a:pt x="2024" y="48"/>
                  </a:lnTo>
                  <a:lnTo>
                    <a:pt x="2035" y="45"/>
                  </a:lnTo>
                  <a:lnTo>
                    <a:pt x="2046" y="42"/>
                  </a:lnTo>
                  <a:lnTo>
                    <a:pt x="2056" y="38"/>
                  </a:lnTo>
                  <a:lnTo>
                    <a:pt x="2067" y="35"/>
                  </a:lnTo>
                  <a:lnTo>
                    <a:pt x="2077" y="31"/>
                  </a:lnTo>
                  <a:lnTo>
                    <a:pt x="2087" y="28"/>
                  </a:lnTo>
                  <a:lnTo>
                    <a:pt x="2097" y="26"/>
                  </a:lnTo>
                  <a:lnTo>
                    <a:pt x="2105" y="23"/>
                  </a:lnTo>
                  <a:lnTo>
                    <a:pt x="2114" y="22"/>
                  </a:lnTo>
                  <a:lnTo>
                    <a:pt x="2122" y="20"/>
                  </a:lnTo>
                  <a:lnTo>
                    <a:pt x="2129" y="20"/>
                  </a:lnTo>
                  <a:lnTo>
                    <a:pt x="2138" y="20"/>
                  </a:lnTo>
                  <a:lnTo>
                    <a:pt x="2148" y="21"/>
                  </a:lnTo>
                  <a:lnTo>
                    <a:pt x="2157" y="23"/>
                  </a:lnTo>
                  <a:lnTo>
                    <a:pt x="2167" y="25"/>
                  </a:lnTo>
                  <a:lnTo>
                    <a:pt x="2175" y="28"/>
                  </a:lnTo>
                  <a:lnTo>
                    <a:pt x="2185" y="31"/>
                  </a:lnTo>
                  <a:lnTo>
                    <a:pt x="2193" y="34"/>
                  </a:lnTo>
                  <a:lnTo>
                    <a:pt x="2202" y="38"/>
                  </a:lnTo>
                  <a:lnTo>
                    <a:pt x="2211" y="41"/>
                  </a:lnTo>
                  <a:lnTo>
                    <a:pt x="2220" y="45"/>
                  </a:lnTo>
                  <a:lnTo>
                    <a:pt x="2230" y="48"/>
                  </a:lnTo>
                  <a:lnTo>
                    <a:pt x="2239" y="51"/>
                  </a:lnTo>
                  <a:lnTo>
                    <a:pt x="2248" y="53"/>
                  </a:lnTo>
                  <a:lnTo>
                    <a:pt x="2259" y="54"/>
                  </a:lnTo>
                  <a:lnTo>
                    <a:pt x="2268" y="56"/>
                  </a:lnTo>
                  <a:lnTo>
                    <a:pt x="2279" y="56"/>
                  </a:lnTo>
                  <a:lnTo>
                    <a:pt x="2292" y="56"/>
                  </a:lnTo>
                  <a:lnTo>
                    <a:pt x="2304" y="54"/>
                  </a:lnTo>
                  <a:lnTo>
                    <a:pt x="2316" y="52"/>
                  </a:lnTo>
                  <a:lnTo>
                    <a:pt x="2329" y="49"/>
                  </a:lnTo>
                  <a:lnTo>
                    <a:pt x="2341" y="47"/>
                  </a:lnTo>
                  <a:lnTo>
                    <a:pt x="2353" y="42"/>
                  </a:lnTo>
                  <a:lnTo>
                    <a:pt x="2366" y="39"/>
                  </a:lnTo>
                  <a:lnTo>
                    <a:pt x="2377" y="35"/>
                  </a:lnTo>
                  <a:lnTo>
                    <a:pt x="2387" y="32"/>
                  </a:lnTo>
                  <a:lnTo>
                    <a:pt x="2396" y="29"/>
                  </a:lnTo>
                  <a:lnTo>
                    <a:pt x="2405" y="26"/>
                  </a:lnTo>
                  <a:lnTo>
                    <a:pt x="2413" y="24"/>
                  </a:lnTo>
                  <a:lnTo>
                    <a:pt x="2422" y="22"/>
                  </a:lnTo>
                  <a:lnTo>
                    <a:pt x="2429" y="20"/>
                  </a:lnTo>
                  <a:lnTo>
                    <a:pt x="2437" y="20"/>
                  </a:lnTo>
                  <a:lnTo>
                    <a:pt x="2443" y="19"/>
                  </a:lnTo>
                  <a:lnTo>
                    <a:pt x="2443" y="0"/>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46" name="Freeform 22"/>
            <p:cNvSpPr>
              <a:spLocks/>
            </p:cNvSpPr>
            <p:nvPr/>
          </p:nvSpPr>
          <p:spPr bwMode="auto">
            <a:xfrm>
              <a:off x="3214" y="121"/>
              <a:ext cx="2447" cy="62"/>
            </a:xfrm>
            <a:custGeom>
              <a:avLst/>
              <a:gdLst/>
              <a:ahLst/>
              <a:cxnLst>
                <a:cxn ang="0">
                  <a:pos x="73" y="25"/>
                </a:cxn>
                <a:cxn ang="0">
                  <a:pos x="161" y="41"/>
                </a:cxn>
                <a:cxn ang="0">
                  <a:pos x="263" y="16"/>
                </a:cxn>
                <a:cxn ang="0">
                  <a:pos x="316" y="5"/>
                </a:cxn>
                <a:cxn ang="0">
                  <a:pos x="389" y="23"/>
                </a:cxn>
                <a:cxn ang="0">
                  <a:pos x="477" y="41"/>
                </a:cxn>
                <a:cxn ang="0">
                  <a:pos x="577" y="15"/>
                </a:cxn>
                <a:cxn ang="0">
                  <a:pos x="639" y="5"/>
                </a:cxn>
                <a:cxn ang="0">
                  <a:pos x="721" y="29"/>
                </a:cxn>
                <a:cxn ang="0">
                  <a:pos x="814" y="37"/>
                </a:cxn>
                <a:cxn ang="0">
                  <a:pos x="911" y="8"/>
                </a:cxn>
                <a:cxn ang="0">
                  <a:pos x="973" y="8"/>
                </a:cxn>
                <a:cxn ang="0">
                  <a:pos x="1055" y="35"/>
                </a:cxn>
                <a:cxn ang="0">
                  <a:pos x="1152" y="30"/>
                </a:cxn>
                <a:cxn ang="0">
                  <a:pos x="1246" y="3"/>
                </a:cxn>
                <a:cxn ang="0">
                  <a:pos x="1289" y="6"/>
                </a:cxn>
                <a:cxn ang="0">
                  <a:pos x="1370" y="34"/>
                </a:cxn>
                <a:cxn ang="0">
                  <a:pos x="1467" y="30"/>
                </a:cxn>
                <a:cxn ang="0">
                  <a:pos x="1560" y="3"/>
                </a:cxn>
                <a:cxn ang="0">
                  <a:pos x="1639" y="19"/>
                </a:cxn>
                <a:cxn ang="0">
                  <a:pos x="1726" y="38"/>
                </a:cxn>
                <a:cxn ang="0">
                  <a:pos x="1825" y="15"/>
                </a:cxn>
                <a:cxn ang="0">
                  <a:pos x="1887" y="1"/>
                </a:cxn>
                <a:cxn ang="0">
                  <a:pos x="1970" y="24"/>
                </a:cxn>
                <a:cxn ang="0">
                  <a:pos x="2060" y="35"/>
                </a:cxn>
                <a:cxn ang="0">
                  <a:pos x="2155" y="9"/>
                </a:cxn>
                <a:cxn ang="0">
                  <a:pos x="2235" y="6"/>
                </a:cxn>
                <a:cxn ang="0">
                  <a:pos x="2316" y="33"/>
                </a:cxn>
                <a:cxn ang="0">
                  <a:pos x="2422" y="23"/>
                </a:cxn>
                <a:cxn ang="0">
                  <a:pos x="2410" y="45"/>
                </a:cxn>
                <a:cxn ang="0">
                  <a:pos x="2307" y="50"/>
                </a:cxn>
                <a:cxn ang="0">
                  <a:pos x="2226" y="22"/>
                </a:cxn>
                <a:cxn ang="0">
                  <a:pos x="2145" y="31"/>
                </a:cxn>
                <a:cxn ang="0">
                  <a:pos x="2049" y="55"/>
                </a:cxn>
                <a:cxn ang="0">
                  <a:pos x="1961" y="39"/>
                </a:cxn>
                <a:cxn ang="0">
                  <a:pos x="1880" y="20"/>
                </a:cxn>
                <a:cxn ang="0">
                  <a:pos x="1793" y="45"/>
                </a:cxn>
                <a:cxn ang="0">
                  <a:pos x="1695" y="54"/>
                </a:cxn>
                <a:cxn ang="0">
                  <a:pos x="1613" y="27"/>
                </a:cxn>
                <a:cxn ang="0">
                  <a:pos x="1532" y="30"/>
                </a:cxn>
                <a:cxn ang="0">
                  <a:pos x="1434" y="56"/>
                </a:cxn>
                <a:cxn ang="0">
                  <a:pos x="1343" y="45"/>
                </a:cxn>
                <a:cxn ang="0">
                  <a:pos x="1262" y="21"/>
                </a:cxn>
                <a:cxn ang="0">
                  <a:pos x="1216" y="29"/>
                </a:cxn>
                <a:cxn ang="0">
                  <a:pos x="1118" y="57"/>
                </a:cxn>
                <a:cxn ang="0">
                  <a:pos x="1027" y="44"/>
                </a:cxn>
                <a:cxn ang="0">
                  <a:pos x="944" y="22"/>
                </a:cxn>
                <a:cxn ang="0">
                  <a:pos x="859" y="44"/>
                </a:cxn>
                <a:cxn ang="0">
                  <a:pos x="759" y="58"/>
                </a:cxn>
                <a:cxn ang="0">
                  <a:pos x="676" y="31"/>
                </a:cxn>
                <a:cxn ang="0">
                  <a:pos x="597" y="29"/>
                </a:cxn>
                <a:cxn ang="0">
                  <a:pos x="500" y="57"/>
                </a:cxn>
                <a:cxn ang="0">
                  <a:pos x="407" y="50"/>
                </a:cxn>
                <a:cxn ang="0">
                  <a:pos x="326" y="25"/>
                </a:cxn>
                <a:cxn ang="0">
                  <a:pos x="281" y="29"/>
                </a:cxn>
                <a:cxn ang="0">
                  <a:pos x="184" y="57"/>
                </a:cxn>
                <a:cxn ang="0">
                  <a:pos x="92" y="50"/>
                </a:cxn>
                <a:cxn ang="0">
                  <a:pos x="10" y="25"/>
                </a:cxn>
              </a:cxnLst>
              <a:rect l="0" t="0" r="r" b="b"/>
              <a:pathLst>
                <a:path w="2447" h="62">
                  <a:moveTo>
                    <a:pt x="1" y="5"/>
                  </a:moveTo>
                  <a:lnTo>
                    <a:pt x="10" y="6"/>
                  </a:lnTo>
                  <a:lnTo>
                    <a:pt x="19" y="7"/>
                  </a:lnTo>
                  <a:lnTo>
                    <a:pt x="29" y="10"/>
                  </a:lnTo>
                  <a:lnTo>
                    <a:pt x="38" y="13"/>
                  </a:lnTo>
                  <a:lnTo>
                    <a:pt x="46" y="15"/>
                  </a:lnTo>
                  <a:lnTo>
                    <a:pt x="56" y="19"/>
                  </a:lnTo>
                  <a:lnTo>
                    <a:pt x="64" y="21"/>
                  </a:lnTo>
                  <a:lnTo>
                    <a:pt x="73" y="25"/>
                  </a:lnTo>
                  <a:lnTo>
                    <a:pt x="82" y="29"/>
                  </a:lnTo>
                  <a:lnTo>
                    <a:pt x="91" y="31"/>
                  </a:lnTo>
                  <a:lnTo>
                    <a:pt x="101" y="34"/>
                  </a:lnTo>
                  <a:lnTo>
                    <a:pt x="110" y="37"/>
                  </a:lnTo>
                  <a:lnTo>
                    <a:pt x="119" y="39"/>
                  </a:lnTo>
                  <a:lnTo>
                    <a:pt x="130" y="41"/>
                  </a:lnTo>
                  <a:lnTo>
                    <a:pt x="139" y="42"/>
                  </a:lnTo>
                  <a:lnTo>
                    <a:pt x="151" y="42"/>
                  </a:lnTo>
                  <a:lnTo>
                    <a:pt x="161" y="41"/>
                  </a:lnTo>
                  <a:lnTo>
                    <a:pt x="173" y="40"/>
                  </a:lnTo>
                  <a:lnTo>
                    <a:pt x="184" y="38"/>
                  </a:lnTo>
                  <a:lnTo>
                    <a:pt x="196" y="35"/>
                  </a:lnTo>
                  <a:lnTo>
                    <a:pt x="208" y="32"/>
                  </a:lnTo>
                  <a:lnTo>
                    <a:pt x="219" y="30"/>
                  </a:lnTo>
                  <a:lnTo>
                    <a:pt x="230" y="26"/>
                  </a:lnTo>
                  <a:lnTo>
                    <a:pt x="242" y="22"/>
                  </a:lnTo>
                  <a:lnTo>
                    <a:pt x="253" y="19"/>
                  </a:lnTo>
                  <a:lnTo>
                    <a:pt x="263" y="16"/>
                  </a:lnTo>
                  <a:lnTo>
                    <a:pt x="274" y="12"/>
                  </a:lnTo>
                  <a:lnTo>
                    <a:pt x="283" y="10"/>
                  </a:lnTo>
                  <a:lnTo>
                    <a:pt x="292" y="7"/>
                  </a:lnTo>
                  <a:lnTo>
                    <a:pt x="301" y="6"/>
                  </a:lnTo>
                  <a:lnTo>
                    <a:pt x="309" y="5"/>
                  </a:lnTo>
                  <a:lnTo>
                    <a:pt x="316" y="5"/>
                  </a:lnTo>
                  <a:lnTo>
                    <a:pt x="317" y="5"/>
                  </a:lnTo>
                  <a:lnTo>
                    <a:pt x="316" y="5"/>
                  </a:lnTo>
                  <a:lnTo>
                    <a:pt x="316" y="5"/>
                  </a:lnTo>
                  <a:lnTo>
                    <a:pt x="316" y="5"/>
                  </a:lnTo>
                  <a:lnTo>
                    <a:pt x="325" y="5"/>
                  </a:lnTo>
                  <a:lnTo>
                    <a:pt x="335" y="6"/>
                  </a:lnTo>
                  <a:lnTo>
                    <a:pt x="344" y="8"/>
                  </a:lnTo>
                  <a:lnTo>
                    <a:pt x="353" y="11"/>
                  </a:lnTo>
                  <a:lnTo>
                    <a:pt x="362" y="13"/>
                  </a:lnTo>
                  <a:lnTo>
                    <a:pt x="371" y="17"/>
                  </a:lnTo>
                  <a:lnTo>
                    <a:pt x="381" y="20"/>
                  </a:lnTo>
                  <a:lnTo>
                    <a:pt x="389" y="23"/>
                  </a:lnTo>
                  <a:lnTo>
                    <a:pt x="399" y="27"/>
                  </a:lnTo>
                  <a:lnTo>
                    <a:pt x="407" y="30"/>
                  </a:lnTo>
                  <a:lnTo>
                    <a:pt x="417" y="33"/>
                  </a:lnTo>
                  <a:lnTo>
                    <a:pt x="426" y="36"/>
                  </a:lnTo>
                  <a:lnTo>
                    <a:pt x="436" y="38"/>
                  </a:lnTo>
                  <a:lnTo>
                    <a:pt x="445" y="40"/>
                  </a:lnTo>
                  <a:lnTo>
                    <a:pt x="456" y="41"/>
                  </a:lnTo>
                  <a:lnTo>
                    <a:pt x="467" y="41"/>
                  </a:lnTo>
                  <a:lnTo>
                    <a:pt x="477" y="41"/>
                  </a:lnTo>
                  <a:lnTo>
                    <a:pt x="489" y="40"/>
                  </a:lnTo>
                  <a:lnTo>
                    <a:pt x="500" y="37"/>
                  </a:lnTo>
                  <a:lnTo>
                    <a:pt x="511" y="35"/>
                  </a:lnTo>
                  <a:lnTo>
                    <a:pt x="523" y="32"/>
                  </a:lnTo>
                  <a:lnTo>
                    <a:pt x="534" y="29"/>
                  </a:lnTo>
                  <a:lnTo>
                    <a:pt x="545" y="26"/>
                  </a:lnTo>
                  <a:lnTo>
                    <a:pt x="556" y="21"/>
                  </a:lnTo>
                  <a:lnTo>
                    <a:pt x="567" y="18"/>
                  </a:lnTo>
                  <a:lnTo>
                    <a:pt x="577" y="15"/>
                  </a:lnTo>
                  <a:lnTo>
                    <a:pt x="588" y="12"/>
                  </a:lnTo>
                  <a:lnTo>
                    <a:pt x="597" y="9"/>
                  </a:lnTo>
                  <a:lnTo>
                    <a:pt x="606" y="7"/>
                  </a:lnTo>
                  <a:lnTo>
                    <a:pt x="615" y="5"/>
                  </a:lnTo>
                  <a:lnTo>
                    <a:pt x="623" y="4"/>
                  </a:lnTo>
                  <a:lnTo>
                    <a:pt x="630" y="4"/>
                  </a:lnTo>
                  <a:lnTo>
                    <a:pt x="631" y="4"/>
                  </a:lnTo>
                  <a:lnTo>
                    <a:pt x="630" y="4"/>
                  </a:lnTo>
                  <a:lnTo>
                    <a:pt x="639" y="5"/>
                  </a:lnTo>
                  <a:lnTo>
                    <a:pt x="650" y="5"/>
                  </a:lnTo>
                  <a:lnTo>
                    <a:pt x="658" y="7"/>
                  </a:lnTo>
                  <a:lnTo>
                    <a:pt x="668" y="10"/>
                  </a:lnTo>
                  <a:lnTo>
                    <a:pt x="676" y="12"/>
                  </a:lnTo>
                  <a:lnTo>
                    <a:pt x="686" y="16"/>
                  </a:lnTo>
                  <a:lnTo>
                    <a:pt x="695" y="19"/>
                  </a:lnTo>
                  <a:lnTo>
                    <a:pt x="703" y="22"/>
                  </a:lnTo>
                  <a:lnTo>
                    <a:pt x="713" y="26"/>
                  </a:lnTo>
                  <a:lnTo>
                    <a:pt x="721" y="29"/>
                  </a:lnTo>
                  <a:lnTo>
                    <a:pt x="730" y="32"/>
                  </a:lnTo>
                  <a:lnTo>
                    <a:pt x="740" y="35"/>
                  </a:lnTo>
                  <a:lnTo>
                    <a:pt x="750" y="37"/>
                  </a:lnTo>
                  <a:lnTo>
                    <a:pt x="759" y="40"/>
                  </a:lnTo>
                  <a:lnTo>
                    <a:pt x="770" y="40"/>
                  </a:lnTo>
                  <a:lnTo>
                    <a:pt x="780" y="41"/>
                  </a:lnTo>
                  <a:lnTo>
                    <a:pt x="791" y="40"/>
                  </a:lnTo>
                  <a:lnTo>
                    <a:pt x="803" y="39"/>
                  </a:lnTo>
                  <a:lnTo>
                    <a:pt x="814" y="37"/>
                  </a:lnTo>
                  <a:lnTo>
                    <a:pt x="825" y="34"/>
                  </a:lnTo>
                  <a:lnTo>
                    <a:pt x="837" y="31"/>
                  </a:lnTo>
                  <a:lnTo>
                    <a:pt x="849" y="28"/>
                  </a:lnTo>
                  <a:lnTo>
                    <a:pt x="859" y="25"/>
                  </a:lnTo>
                  <a:lnTo>
                    <a:pt x="870" y="21"/>
                  </a:lnTo>
                  <a:lnTo>
                    <a:pt x="881" y="17"/>
                  </a:lnTo>
                  <a:lnTo>
                    <a:pt x="892" y="14"/>
                  </a:lnTo>
                  <a:lnTo>
                    <a:pt x="902" y="11"/>
                  </a:lnTo>
                  <a:lnTo>
                    <a:pt x="911" y="8"/>
                  </a:lnTo>
                  <a:lnTo>
                    <a:pt x="921" y="6"/>
                  </a:lnTo>
                  <a:lnTo>
                    <a:pt x="929" y="5"/>
                  </a:lnTo>
                  <a:lnTo>
                    <a:pt x="937" y="3"/>
                  </a:lnTo>
                  <a:lnTo>
                    <a:pt x="945" y="3"/>
                  </a:lnTo>
                  <a:lnTo>
                    <a:pt x="944" y="3"/>
                  </a:lnTo>
                  <a:lnTo>
                    <a:pt x="945" y="3"/>
                  </a:lnTo>
                  <a:lnTo>
                    <a:pt x="954" y="5"/>
                  </a:lnTo>
                  <a:lnTo>
                    <a:pt x="964" y="6"/>
                  </a:lnTo>
                  <a:lnTo>
                    <a:pt x="973" y="8"/>
                  </a:lnTo>
                  <a:lnTo>
                    <a:pt x="982" y="11"/>
                  </a:lnTo>
                  <a:lnTo>
                    <a:pt x="991" y="13"/>
                  </a:lnTo>
                  <a:lnTo>
                    <a:pt x="1000" y="17"/>
                  </a:lnTo>
                  <a:lnTo>
                    <a:pt x="1009" y="20"/>
                  </a:lnTo>
                  <a:lnTo>
                    <a:pt x="1018" y="23"/>
                  </a:lnTo>
                  <a:lnTo>
                    <a:pt x="1027" y="26"/>
                  </a:lnTo>
                  <a:lnTo>
                    <a:pt x="1036" y="29"/>
                  </a:lnTo>
                  <a:lnTo>
                    <a:pt x="1045" y="32"/>
                  </a:lnTo>
                  <a:lnTo>
                    <a:pt x="1055" y="35"/>
                  </a:lnTo>
                  <a:lnTo>
                    <a:pt x="1064" y="37"/>
                  </a:lnTo>
                  <a:lnTo>
                    <a:pt x="1074" y="38"/>
                  </a:lnTo>
                  <a:lnTo>
                    <a:pt x="1084" y="40"/>
                  </a:lnTo>
                  <a:lnTo>
                    <a:pt x="1095" y="40"/>
                  </a:lnTo>
                  <a:lnTo>
                    <a:pt x="1106" y="39"/>
                  </a:lnTo>
                  <a:lnTo>
                    <a:pt x="1118" y="38"/>
                  </a:lnTo>
                  <a:lnTo>
                    <a:pt x="1129" y="35"/>
                  </a:lnTo>
                  <a:lnTo>
                    <a:pt x="1140" y="33"/>
                  </a:lnTo>
                  <a:lnTo>
                    <a:pt x="1152" y="30"/>
                  </a:lnTo>
                  <a:lnTo>
                    <a:pt x="1163" y="27"/>
                  </a:lnTo>
                  <a:lnTo>
                    <a:pt x="1175" y="24"/>
                  </a:lnTo>
                  <a:lnTo>
                    <a:pt x="1186" y="20"/>
                  </a:lnTo>
                  <a:lnTo>
                    <a:pt x="1197" y="16"/>
                  </a:lnTo>
                  <a:lnTo>
                    <a:pt x="1207" y="13"/>
                  </a:lnTo>
                  <a:lnTo>
                    <a:pt x="1217" y="10"/>
                  </a:lnTo>
                  <a:lnTo>
                    <a:pt x="1228" y="7"/>
                  </a:lnTo>
                  <a:lnTo>
                    <a:pt x="1237" y="5"/>
                  </a:lnTo>
                  <a:lnTo>
                    <a:pt x="1246" y="3"/>
                  </a:lnTo>
                  <a:lnTo>
                    <a:pt x="1254" y="2"/>
                  </a:lnTo>
                  <a:lnTo>
                    <a:pt x="1261" y="2"/>
                  </a:lnTo>
                  <a:lnTo>
                    <a:pt x="1262" y="2"/>
                  </a:lnTo>
                  <a:lnTo>
                    <a:pt x="1261" y="2"/>
                  </a:lnTo>
                  <a:lnTo>
                    <a:pt x="1260" y="2"/>
                  </a:lnTo>
                  <a:lnTo>
                    <a:pt x="1261" y="2"/>
                  </a:lnTo>
                  <a:lnTo>
                    <a:pt x="1270" y="3"/>
                  </a:lnTo>
                  <a:lnTo>
                    <a:pt x="1280" y="4"/>
                  </a:lnTo>
                  <a:lnTo>
                    <a:pt x="1289" y="6"/>
                  </a:lnTo>
                  <a:lnTo>
                    <a:pt x="1298" y="9"/>
                  </a:lnTo>
                  <a:lnTo>
                    <a:pt x="1307" y="11"/>
                  </a:lnTo>
                  <a:lnTo>
                    <a:pt x="1316" y="15"/>
                  </a:lnTo>
                  <a:lnTo>
                    <a:pt x="1325" y="18"/>
                  </a:lnTo>
                  <a:lnTo>
                    <a:pt x="1334" y="21"/>
                  </a:lnTo>
                  <a:lnTo>
                    <a:pt x="1342" y="25"/>
                  </a:lnTo>
                  <a:lnTo>
                    <a:pt x="1352" y="28"/>
                  </a:lnTo>
                  <a:lnTo>
                    <a:pt x="1361" y="31"/>
                  </a:lnTo>
                  <a:lnTo>
                    <a:pt x="1370" y="34"/>
                  </a:lnTo>
                  <a:lnTo>
                    <a:pt x="1380" y="37"/>
                  </a:lnTo>
                  <a:lnTo>
                    <a:pt x="1390" y="38"/>
                  </a:lnTo>
                  <a:lnTo>
                    <a:pt x="1400" y="39"/>
                  </a:lnTo>
                  <a:lnTo>
                    <a:pt x="1411" y="40"/>
                  </a:lnTo>
                  <a:lnTo>
                    <a:pt x="1421" y="39"/>
                  </a:lnTo>
                  <a:lnTo>
                    <a:pt x="1433" y="38"/>
                  </a:lnTo>
                  <a:lnTo>
                    <a:pt x="1444" y="35"/>
                  </a:lnTo>
                  <a:lnTo>
                    <a:pt x="1456" y="33"/>
                  </a:lnTo>
                  <a:lnTo>
                    <a:pt x="1467" y="30"/>
                  </a:lnTo>
                  <a:lnTo>
                    <a:pt x="1478" y="27"/>
                  </a:lnTo>
                  <a:lnTo>
                    <a:pt x="1490" y="23"/>
                  </a:lnTo>
                  <a:lnTo>
                    <a:pt x="1500" y="20"/>
                  </a:lnTo>
                  <a:lnTo>
                    <a:pt x="1511" y="16"/>
                  </a:lnTo>
                  <a:lnTo>
                    <a:pt x="1522" y="13"/>
                  </a:lnTo>
                  <a:lnTo>
                    <a:pt x="1532" y="10"/>
                  </a:lnTo>
                  <a:lnTo>
                    <a:pt x="1542" y="7"/>
                  </a:lnTo>
                  <a:lnTo>
                    <a:pt x="1551" y="5"/>
                  </a:lnTo>
                  <a:lnTo>
                    <a:pt x="1560" y="3"/>
                  </a:lnTo>
                  <a:lnTo>
                    <a:pt x="1568" y="2"/>
                  </a:lnTo>
                  <a:lnTo>
                    <a:pt x="1575" y="2"/>
                  </a:lnTo>
                  <a:lnTo>
                    <a:pt x="1584" y="3"/>
                  </a:lnTo>
                  <a:lnTo>
                    <a:pt x="1594" y="5"/>
                  </a:lnTo>
                  <a:lnTo>
                    <a:pt x="1603" y="6"/>
                  </a:lnTo>
                  <a:lnTo>
                    <a:pt x="1613" y="9"/>
                  </a:lnTo>
                  <a:lnTo>
                    <a:pt x="1621" y="12"/>
                  </a:lnTo>
                  <a:lnTo>
                    <a:pt x="1631" y="15"/>
                  </a:lnTo>
                  <a:lnTo>
                    <a:pt x="1639" y="19"/>
                  </a:lnTo>
                  <a:lnTo>
                    <a:pt x="1648" y="21"/>
                  </a:lnTo>
                  <a:lnTo>
                    <a:pt x="1657" y="25"/>
                  </a:lnTo>
                  <a:lnTo>
                    <a:pt x="1667" y="28"/>
                  </a:lnTo>
                  <a:lnTo>
                    <a:pt x="1676" y="31"/>
                  </a:lnTo>
                  <a:lnTo>
                    <a:pt x="1685" y="34"/>
                  </a:lnTo>
                  <a:lnTo>
                    <a:pt x="1695" y="35"/>
                  </a:lnTo>
                  <a:lnTo>
                    <a:pt x="1705" y="37"/>
                  </a:lnTo>
                  <a:lnTo>
                    <a:pt x="1715" y="38"/>
                  </a:lnTo>
                  <a:lnTo>
                    <a:pt x="1726" y="38"/>
                  </a:lnTo>
                  <a:lnTo>
                    <a:pt x="1737" y="38"/>
                  </a:lnTo>
                  <a:lnTo>
                    <a:pt x="1748" y="37"/>
                  </a:lnTo>
                  <a:lnTo>
                    <a:pt x="1759" y="34"/>
                  </a:lnTo>
                  <a:lnTo>
                    <a:pt x="1770" y="32"/>
                  </a:lnTo>
                  <a:lnTo>
                    <a:pt x="1782" y="29"/>
                  </a:lnTo>
                  <a:lnTo>
                    <a:pt x="1792" y="26"/>
                  </a:lnTo>
                  <a:lnTo>
                    <a:pt x="1804" y="22"/>
                  </a:lnTo>
                  <a:lnTo>
                    <a:pt x="1814" y="19"/>
                  </a:lnTo>
                  <a:lnTo>
                    <a:pt x="1825" y="15"/>
                  </a:lnTo>
                  <a:lnTo>
                    <a:pt x="1835" y="12"/>
                  </a:lnTo>
                  <a:lnTo>
                    <a:pt x="1845" y="9"/>
                  </a:lnTo>
                  <a:lnTo>
                    <a:pt x="1855" y="6"/>
                  </a:lnTo>
                  <a:lnTo>
                    <a:pt x="1863" y="3"/>
                  </a:lnTo>
                  <a:lnTo>
                    <a:pt x="1872" y="2"/>
                  </a:lnTo>
                  <a:lnTo>
                    <a:pt x="1880" y="1"/>
                  </a:lnTo>
                  <a:lnTo>
                    <a:pt x="1887" y="1"/>
                  </a:lnTo>
                  <a:lnTo>
                    <a:pt x="1888" y="1"/>
                  </a:lnTo>
                  <a:lnTo>
                    <a:pt x="1887" y="1"/>
                  </a:lnTo>
                  <a:lnTo>
                    <a:pt x="1897" y="2"/>
                  </a:lnTo>
                  <a:lnTo>
                    <a:pt x="1907" y="3"/>
                  </a:lnTo>
                  <a:lnTo>
                    <a:pt x="1916" y="5"/>
                  </a:lnTo>
                  <a:lnTo>
                    <a:pt x="1925" y="8"/>
                  </a:lnTo>
                  <a:lnTo>
                    <a:pt x="1933" y="11"/>
                  </a:lnTo>
                  <a:lnTo>
                    <a:pt x="1943" y="14"/>
                  </a:lnTo>
                  <a:lnTo>
                    <a:pt x="1952" y="17"/>
                  </a:lnTo>
                  <a:lnTo>
                    <a:pt x="1961" y="20"/>
                  </a:lnTo>
                  <a:lnTo>
                    <a:pt x="1970" y="24"/>
                  </a:lnTo>
                  <a:lnTo>
                    <a:pt x="1978" y="27"/>
                  </a:lnTo>
                  <a:lnTo>
                    <a:pt x="1988" y="30"/>
                  </a:lnTo>
                  <a:lnTo>
                    <a:pt x="1997" y="32"/>
                  </a:lnTo>
                  <a:lnTo>
                    <a:pt x="2007" y="34"/>
                  </a:lnTo>
                  <a:lnTo>
                    <a:pt x="2017" y="36"/>
                  </a:lnTo>
                  <a:lnTo>
                    <a:pt x="2027" y="37"/>
                  </a:lnTo>
                  <a:lnTo>
                    <a:pt x="2038" y="37"/>
                  </a:lnTo>
                  <a:lnTo>
                    <a:pt x="2049" y="37"/>
                  </a:lnTo>
                  <a:lnTo>
                    <a:pt x="2060" y="35"/>
                  </a:lnTo>
                  <a:lnTo>
                    <a:pt x="2070" y="34"/>
                  </a:lnTo>
                  <a:lnTo>
                    <a:pt x="2081" y="31"/>
                  </a:lnTo>
                  <a:lnTo>
                    <a:pt x="2092" y="29"/>
                  </a:lnTo>
                  <a:lnTo>
                    <a:pt x="2103" y="25"/>
                  </a:lnTo>
                  <a:lnTo>
                    <a:pt x="2114" y="22"/>
                  </a:lnTo>
                  <a:lnTo>
                    <a:pt x="2125" y="19"/>
                  </a:lnTo>
                  <a:lnTo>
                    <a:pt x="2135" y="15"/>
                  </a:lnTo>
                  <a:lnTo>
                    <a:pt x="2145" y="12"/>
                  </a:lnTo>
                  <a:lnTo>
                    <a:pt x="2155" y="9"/>
                  </a:lnTo>
                  <a:lnTo>
                    <a:pt x="2164" y="6"/>
                  </a:lnTo>
                  <a:lnTo>
                    <a:pt x="2173" y="3"/>
                  </a:lnTo>
                  <a:lnTo>
                    <a:pt x="2182" y="2"/>
                  </a:lnTo>
                  <a:lnTo>
                    <a:pt x="2190" y="1"/>
                  </a:lnTo>
                  <a:lnTo>
                    <a:pt x="2197" y="0"/>
                  </a:lnTo>
                  <a:lnTo>
                    <a:pt x="2206" y="1"/>
                  </a:lnTo>
                  <a:lnTo>
                    <a:pt x="2217" y="1"/>
                  </a:lnTo>
                  <a:lnTo>
                    <a:pt x="2225" y="3"/>
                  </a:lnTo>
                  <a:lnTo>
                    <a:pt x="2235" y="6"/>
                  </a:lnTo>
                  <a:lnTo>
                    <a:pt x="2243" y="8"/>
                  </a:lnTo>
                  <a:lnTo>
                    <a:pt x="2253" y="12"/>
                  </a:lnTo>
                  <a:lnTo>
                    <a:pt x="2261" y="15"/>
                  </a:lnTo>
                  <a:lnTo>
                    <a:pt x="2270" y="18"/>
                  </a:lnTo>
                  <a:lnTo>
                    <a:pt x="2279" y="21"/>
                  </a:lnTo>
                  <a:lnTo>
                    <a:pt x="2288" y="25"/>
                  </a:lnTo>
                  <a:lnTo>
                    <a:pt x="2297" y="29"/>
                  </a:lnTo>
                  <a:lnTo>
                    <a:pt x="2307" y="31"/>
                  </a:lnTo>
                  <a:lnTo>
                    <a:pt x="2316" y="33"/>
                  </a:lnTo>
                  <a:lnTo>
                    <a:pt x="2326" y="35"/>
                  </a:lnTo>
                  <a:lnTo>
                    <a:pt x="2337" y="36"/>
                  </a:lnTo>
                  <a:lnTo>
                    <a:pt x="2347" y="37"/>
                  </a:lnTo>
                  <a:lnTo>
                    <a:pt x="2360" y="36"/>
                  </a:lnTo>
                  <a:lnTo>
                    <a:pt x="2372" y="35"/>
                  </a:lnTo>
                  <a:lnTo>
                    <a:pt x="2384" y="32"/>
                  </a:lnTo>
                  <a:lnTo>
                    <a:pt x="2396"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4" y="51"/>
                  </a:lnTo>
                  <a:lnTo>
                    <a:pt x="2372" y="54"/>
                  </a:lnTo>
                  <a:lnTo>
                    <a:pt x="2360" y="55"/>
                  </a:lnTo>
                  <a:lnTo>
                    <a:pt x="2347" y="56"/>
                  </a:lnTo>
                  <a:lnTo>
                    <a:pt x="2337" y="55"/>
                  </a:lnTo>
                  <a:lnTo>
                    <a:pt x="2326" y="54"/>
                  </a:lnTo>
                  <a:lnTo>
                    <a:pt x="2317" y="52"/>
                  </a:lnTo>
                  <a:lnTo>
                    <a:pt x="2307" y="50"/>
                  </a:lnTo>
                  <a:lnTo>
                    <a:pt x="2297" y="47"/>
                  </a:lnTo>
                  <a:lnTo>
                    <a:pt x="2289" y="44"/>
                  </a:lnTo>
                  <a:lnTo>
                    <a:pt x="2279" y="41"/>
                  </a:lnTo>
                  <a:lnTo>
                    <a:pt x="2271" y="37"/>
                  </a:lnTo>
                  <a:lnTo>
                    <a:pt x="2261" y="34"/>
                  </a:lnTo>
                  <a:lnTo>
                    <a:pt x="2253" y="30"/>
                  </a:lnTo>
                  <a:lnTo>
                    <a:pt x="2244" y="27"/>
                  </a:lnTo>
                  <a:lnTo>
                    <a:pt x="2235" y="25"/>
                  </a:lnTo>
                  <a:lnTo>
                    <a:pt x="2226" y="22"/>
                  </a:lnTo>
                  <a:lnTo>
                    <a:pt x="2217" y="20"/>
                  </a:lnTo>
                  <a:lnTo>
                    <a:pt x="2206" y="19"/>
                  </a:lnTo>
                  <a:lnTo>
                    <a:pt x="2197" y="19"/>
                  </a:lnTo>
                  <a:lnTo>
                    <a:pt x="2190" y="20"/>
                  </a:lnTo>
                  <a:lnTo>
                    <a:pt x="2182" y="21"/>
                  </a:lnTo>
                  <a:lnTo>
                    <a:pt x="2173" y="23"/>
                  </a:lnTo>
                  <a:lnTo>
                    <a:pt x="2164" y="25"/>
                  </a:lnTo>
                  <a:lnTo>
                    <a:pt x="2155" y="28"/>
                  </a:lnTo>
                  <a:lnTo>
                    <a:pt x="2145" y="31"/>
                  </a:lnTo>
                  <a:lnTo>
                    <a:pt x="2135" y="34"/>
                  </a:lnTo>
                  <a:lnTo>
                    <a:pt x="2125" y="38"/>
                  </a:lnTo>
                  <a:lnTo>
                    <a:pt x="2114" y="41"/>
                  </a:lnTo>
                  <a:lnTo>
                    <a:pt x="2103" y="44"/>
                  </a:lnTo>
                  <a:lnTo>
                    <a:pt x="2092" y="48"/>
                  </a:lnTo>
                  <a:lnTo>
                    <a:pt x="2081" y="50"/>
                  </a:lnTo>
                  <a:lnTo>
                    <a:pt x="2070" y="52"/>
                  </a:lnTo>
                  <a:lnTo>
                    <a:pt x="2060" y="54"/>
                  </a:lnTo>
                  <a:lnTo>
                    <a:pt x="2049" y="55"/>
                  </a:lnTo>
                  <a:lnTo>
                    <a:pt x="2039" y="56"/>
                  </a:lnTo>
                  <a:lnTo>
                    <a:pt x="2028" y="56"/>
                  </a:lnTo>
                  <a:lnTo>
                    <a:pt x="2018" y="55"/>
                  </a:lnTo>
                  <a:lnTo>
                    <a:pt x="2007" y="53"/>
                  </a:lnTo>
                  <a:lnTo>
                    <a:pt x="1998" y="51"/>
                  </a:lnTo>
                  <a:lnTo>
                    <a:pt x="1989" y="48"/>
                  </a:lnTo>
                  <a:lnTo>
                    <a:pt x="1979" y="45"/>
                  </a:lnTo>
                  <a:lnTo>
                    <a:pt x="1970" y="42"/>
                  </a:lnTo>
                  <a:lnTo>
                    <a:pt x="1961" y="39"/>
                  </a:lnTo>
                  <a:lnTo>
                    <a:pt x="1952" y="35"/>
                  </a:lnTo>
                  <a:lnTo>
                    <a:pt x="1943" y="32"/>
                  </a:lnTo>
                  <a:lnTo>
                    <a:pt x="1934" y="29"/>
                  </a:lnTo>
                  <a:lnTo>
                    <a:pt x="1925" y="27"/>
                  </a:lnTo>
                  <a:lnTo>
                    <a:pt x="1916" y="24"/>
                  </a:lnTo>
                  <a:lnTo>
                    <a:pt x="1907" y="22"/>
                  </a:lnTo>
                  <a:lnTo>
                    <a:pt x="1897" y="20"/>
                  </a:lnTo>
                  <a:lnTo>
                    <a:pt x="1887" y="20"/>
                  </a:lnTo>
                  <a:lnTo>
                    <a:pt x="1880" y="20"/>
                  </a:lnTo>
                  <a:lnTo>
                    <a:pt x="1872" y="21"/>
                  </a:lnTo>
                  <a:lnTo>
                    <a:pt x="1864" y="23"/>
                  </a:lnTo>
                  <a:lnTo>
                    <a:pt x="1855" y="25"/>
                  </a:lnTo>
                  <a:lnTo>
                    <a:pt x="1845" y="28"/>
                  </a:lnTo>
                  <a:lnTo>
                    <a:pt x="1836" y="31"/>
                  </a:lnTo>
                  <a:lnTo>
                    <a:pt x="1825" y="34"/>
                  </a:lnTo>
                  <a:lnTo>
                    <a:pt x="1815" y="38"/>
                  </a:lnTo>
                  <a:lnTo>
                    <a:pt x="1804" y="41"/>
                  </a:lnTo>
                  <a:lnTo>
                    <a:pt x="1793" y="45"/>
                  </a:lnTo>
                  <a:lnTo>
                    <a:pt x="1782" y="48"/>
                  </a:lnTo>
                  <a:lnTo>
                    <a:pt x="1771" y="51"/>
                  </a:lnTo>
                  <a:lnTo>
                    <a:pt x="1759" y="54"/>
                  </a:lnTo>
                  <a:lnTo>
                    <a:pt x="1748" y="56"/>
                  </a:lnTo>
                  <a:lnTo>
                    <a:pt x="1737" y="57"/>
                  </a:lnTo>
                  <a:lnTo>
                    <a:pt x="1726" y="58"/>
                  </a:lnTo>
                  <a:lnTo>
                    <a:pt x="1715" y="57"/>
                  </a:lnTo>
                  <a:lnTo>
                    <a:pt x="1705" y="56"/>
                  </a:lnTo>
                  <a:lnTo>
                    <a:pt x="1695" y="54"/>
                  </a:lnTo>
                  <a:lnTo>
                    <a:pt x="1685" y="52"/>
                  </a:lnTo>
                  <a:lnTo>
                    <a:pt x="1676" y="50"/>
                  </a:lnTo>
                  <a:lnTo>
                    <a:pt x="1667" y="46"/>
                  </a:lnTo>
                  <a:lnTo>
                    <a:pt x="1657" y="42"/>
                  </a:lnTo>
                  <a:lnTo>
                    <a:pt x="1648" y="39"/>
                  </a:lnTo>
                  <a:lnTo>
                    <a:pt x="1639" y="36"/>
                  </a:lnTo>
                  <a:lnTo>
                    <a:pt x="1631" y="32"/>
                  </a:lnTo>
                  <a:lnTo>
                    <a:pt x="1621" y="29"/>
                  </a:lnTo>
                  <a:lnTo>
                    <a:pt x="1613" y="27"/>
                  </a:lnTo>
                  <a:lnTo>
                    <a:pt x="1603" y="25"/>
                  </a:lnTo>
                  <a:lnTo>
                    <a:pt x="1594" y="22"/>
                  </a:lnTo>
                  <a:lnTo>
                    <a:pt x="1584" y="21"/>
                  </a:lnTo>
                  <a:lnTo>
                    <a:pt x="1575" y="21"/>
                  </a:lnTo>
                  <a:lnTo>
                    <a:pt x="1568" y="21"/>
                  </a:lnTo>
                  <a:lnTo>
                    <a:pt x="1560" y="23"/>
                  </a:lnTo>
                  <a:lnTo>
                    <a:pt x="1551" y="25"/>
                  </a:lnTo>
                  <a:lnTo>
                    <a:pt x="1542" y="27"/>
                  </a:lnTo>
                  <a:lnTo>
                    <a:pt x="1532" y="30"/>
                  </a:lnTo>
                  <a:lnTo>
                    <a:pt x="1522" y="32"/>
                  </a:lnTo>
                  <a:lnTo>
                    <a:pt x="1512" y="36"/>
                  </a:lnTo>
                  <a:lnTo>
                    <a:pt x="1501" y="40"/>
                  </a:lnTo>
                  <a:lnTo>
                    <a:pt x="1490" y="43"/>
                  </a:lnTo>
                  <a:lnTo>
                    <a:pt x="1478" y="46"/>
                  </a:lnTo>
                  <a:lnTo>
                    <a:pt x="1468" y="50"/>
                  </a:lnTo>
                  <a:lnTo>
                    <a:pt x="1456" y="52"/>
                  </a:lnTo>
                  <a:lnTo>
                    <a:pt x="1445" y="55"/>
                  </a:lnTo>
                  <a:lnTo>
                    <a:pt x="1434" y="56"/>
                  </a:lnTo>
                  <a:lnTo>
                    <a:pt x="1422" y="58"/>
                  </a:lnTo>
                  <a:lnTo>
                    <a:pt x="1411" y="58"/>
                  </a:lnTo>
                  <a:lnTo>
                    <a:pt x="1400" y="58"/>
                  </a:lnTo>
                  <a:lnTo>
                    <a:pt x="1390" y="57"/>
                  </a:lnTo>
                  <a:lnTo>
                    <a:pt x="1380" y="55"/>
                  </a:lnTo>
                  <a:lnTo>
                    <a:pt x="1371" y="54"/>
                  </a:lnTo>
                  <a:lnTo>
                    <a:pt x="1362" y="51"/>
                  </a:lnTo>
                  <a:lnTo>
                    <a:pt x="1352" y="48"/>
                  </a:lnTo>
                  <a:lnTo>
                    <a:pt x="1343" y="45"/>
                  </a:lnTo>
                  <a:lnTo>
                    <a:pt x="1335" y="41"/>
                  </a:lnTo>
                  <a:lnTo>
                    <a:pt x="1325" y="38"/>
                  </a:lnTo>
                  <a:lnTo>
                    <a:pt x="1317" y="35"/>
                  </a:lnTo>
                  <a:lnTo>
                    <a:pt x="1308" y="32"/>
                  </a:lnTo>
                  <a:lnTo>
                    <a:pt x="1299" y="29"/>
                  </a:lnTo>
                  <a:lnTo>
                    <a:pt x="1290" y="26"/>
                  </a:lnTo>
                  <a:lnTo>
                    <a:pt x="1280" y="25"/>
                  </a:lnTo>
                  <a:lnTo>
                    <a:pt x="1271" y="23"/>
                  </a:lnTo>
                  <a:lnTo>
                    <a:pt x="1262" y="21"/>
                  </a:lnTo>
                  <a:lnTo>
                    <a:pt x="1261" y="21"/>
                  </a:lnTo>
                  <a:lnTo>
                    <a:pt x="1260" y="21"/>
                  </a:lnTo>
                  <a:lnTo>
                    <a:pt x="1259" y="21"/>
                  </a:lnTo>
                  <a:lnTo>
                    <a:pt x="1258" y="21"/>
                  </a:lnTo>
                  <a:lnTo>
                    <a:pt x="1251" y="21"/>
                  </a:lnTo>
                  <a:lnTo>
                    <a:pt x="1243" y="23"/>
                  </a:lnTo>
                  <a:lnTo>
                    <a:pt x="1234" y="25"/>
                  </a:lnTo>
                  <a:lnTo>
                    <a:pt x="1225" y="27"/>
                  </a:lnTo>
                  <a:lnTo>
                    <a:pt x="1216" y="29"/>
                  </a:lnTo>
                  <a:lnTo>
                    <a:pt x="1206" y="32"/>
                  </a:lnTo>
                  <a:lnTo>
                    <a:pt x="1196" y="35"/>
                  </a:lnTo>
                  <a:lnTo>
                    <a:pt x="1185" y="39"/>
                  </a:lnTo>
                  <a:lnTo>
                    <a:pt x="1174" y="43"/>
                  </a:lnTo>
                  <a:lnTo>
                    <a:pt x="1163" y="46"/>
                  </a:lnTo>
                  <a:lnTo>
                    <a:pt x="1152" y="50"/>
                  </a:lnTo>
                  <a:lnTo>
                    <a:pt x="1141" y="52"/>
                  </a:lnTo>
                  <a:lnTo>
                    <a:pt x="1129" y="55"/>
                  </a:lnTo>
                  <a:lnTo>
                    <a:pt x="1118" y="57"/>
                  </a:lnTo>
                  <a:lnTo>
                    <a:pt x="1107" y="58"/>
                  </a:lnTo>
                  <a:lnTo>
                    <a:pt x="1096" y="59"/>
                  </a:lnTo>
                  <a:lnTo>
                    <a:pt x="1085" y="58"/>
                  </a:lnTo>
                  <a:lnTo>
                    <a:pt x="1075" y="58"/>
                  </a:lnTo>
                  <a:lnTo>
                    <a:pt x="1065" y="55"/>
                  </a:lnTo>
                  <a:lnTo>
                    <a:pt x="1056"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0" y="26"/>
                  </a:lnTo>
                  <a:lnTo>
                    <a:pt x="911" y="28"/>
                  </a:lnTo>
                  <a:lnTo>
                    <a:pt x="901" y="31"/>
                  </a:lnTo>
                  <a:lnTo>
                    <a:pt x="891" y="34"/>
                  </a:lnTo>
                  <a:lnTo>
                    <a:pt x="881" y="37"/>
                  </a:lnTo>
                  <a:lnTo>
                    <a:pt x="870" y="41"/>
                  </a:lnTo>
                  <a:lnTo>
                    <a:pt x="859" y="44"/>
                  </a:lnTo>
                  <a:lnTo>
                    <a:pt x="848" y="48"/>
                  </a:lnTo>
                  <a:lnTo>
                    <a:pt x="837" y="51"/>
                  </a:lnTo>
                  <a:lnTo>
                    <a:pt x="825" y="54"/>
                  </a:lnTo>
                  <a:lnTo>
                    <a:pt x="814" y="56"/>
                  </a:lnTo>
                  <a:lnTo>
                    <a:pt x="803" y="58"/>
                  </a:lnTo>
                  <a:lnTo>
                    <a:pt x="791" y="59"/>
                  </a:lnTo>
                  <a:lnTo>
                    <a:pt x="780" y="59"/>
                  </a:lnTo>
                  <a:lnTo>
                    <a:pt x="770" y="59"/>
                  </a:lnTo>
                  <a:lnTo>
                    <a:pt x="759" y="58"/>
                  </a:lnTo>
                  <a:lnTo>
                    <a:pt x="750" y="56"/>
                  </a:lnTo>
                  <a:lnTo>
                    <a:pt x="740" y="54"/>
                  </a:lnTo>
                  <a:lnTo>
                    <a:pt x="730" y="51"/>
                  </a:lnTo>
                  <a:lnTo>
                    <a:pt x="721" y="48"/>
                  </a:lnTo>
                  <a:lnTo>
                    <a:pt x="713" y="45"/>
                  </a:lnTo>
                  <a:lnTo>
                    <a:pt x="703" y="41"/>
                  </a:lnTo>
                  <a:lnTo>
                    <a:pt x="695" y="38"/>
                  </a:lnTo>
                  <a:lnTo>
                    <a:pt x="686" y="34"/>
                  </a:lnTo>
                  <a:lnTo>
                    <a:pt x="676" y="31"/>
                  </a:lnTo>
                  <a:lnTo>
                    <a:pt x="668" y="29"/>
                  </a:lnTo>
                  <a:lnTo>
                    <a:pt x="658" y="26"/>
                  </a:lnTo>
                  <a:lnTo>
                    <a:pt x="650" y="25"/>
                  </a:lnTo>
                  <a:lnTo>
                    <a:pt x="639" y="24"/>
                  </a:lnTo>
                  <a:lnTo>
                    <a:pt x="630" y="23"/>
                  </a:lnTo>
                  <a:lnTo>
                    <a:pt x="623" y="24"/>
                  </a:lnTo>
                  <a:lnTo>
                    <a:pt x="615" y="25"/>
                  </a:lnTo>
                  <a:lnTo>
                    <a:pt x="606" y="27"/>
                  </a:lnTo>
                  <a:lnTo>
                    <a:pt x="597" y="29"/>
                  </a:lnTo>
                  <a:lnTo>
                    <a:pt x="588" y="32"/>
                  </a:lnTo>
                  <a:lnTo>
                    <a:pt x="577" y="35"/>
                  </a:lnTo>
                  <a:lnTo>
                    <a:pt x="567" y="38"/>
                  </a:lnTo>
                  <a:lnTo>
                    <a:pt x="556" y="42"/>
                  </a:lnTo>
                  <a:lnTo>
                    <a:pt x="545" y="45"/>
                  </a:lnTo>
                  <a:lnTo>
                    <a:pt x="534" y="48"/>
                  </a:lnTo>
                  <a:lnTo>
                    <a:pt x="523" y="52"/>
                  </a:lnTo>
                  <a:lnTo>
                    <a:pt x="511" y="55"/>
                  </a:lnTo>
                  <a:lnTo>
                    <a:pt x="500" y="57"/>
                  </a:lnTo>
                  <a:lnTo>
                    <a:pt x="489" y="59"/>
                  </a:lnTo>
                  <a:lnTo>
                    <a:pt x="477" y="60"/>
                  </a:lnTo>
                  <a:lnTo>
                    <a:pt x="467" y="60"/>
                  </a:lnTo>
                  <a:lnTo>
                    <a:pt x="456" y="60"/>
                  </a:lnTo>
                  <a:lnTo>
                    <a:pt x="445" y="59"/>
                  </a:lnTo>
                  <a:lnTo>
                    <a:pt x="436" y="58"/>
                  </a:lnTo>
                  <a:lnTo>
                    <a:pt x="426" y="56"/>
                  </a:lnTo>
                  <a:lnTo>
                    <a:pt x="417" y="53"/>
                  </a:lnTo>
                  <a:lnTo>
                    <a:pt x="407" y="50"/>
                  </a:lnTo>
                  <a:lnTo>
                    <a:pt x="399" y="47"/>
                  </a:lnTo>
                  <a:lnTo>
                    <a:pt x="390" y="44"/>
                  </a:lnTo>
                  <a:lnTo>
                    <a:pt x="381"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59"/>
                  </a:lnTo>
                  <a:lnTo>
                    <a:pt x="120" y="58"/>
                  </a:lnTo>
                  <a:lnTo>
                    <a:pt x="111" y="55"/>
                  </a:lnTo>
                  <a:lnTo>
                    <a:pt x="101" y="52"/>
                  </a:lnTo>
                  <a:lnTo>
                    <a:pt x="92" y="50"/>
                  </a:lnTo>
                  <a:lnTo>
                    <a:pt x="82" y="46"/>
                  </a:lnTo>
                  <a:lnTo>
                    <a:pt x="74" y="42"/>
                  </a:lnTo>
                  <a:lnTo>
                    <a:pt x="64" y="39"/>
                  </a:lnTo>
                  <a:lnTo>
                    <a:pt x="56" y="35"/>
                  </a:lnTo>
                  <a:lnTo>
                    <a:pt x="46" y="32"/>
                  </a:lnTo>
                  <a:lnTo>
                    <a:pt x="38" y="30"/>
                  </a:lnTo>
                  <a:lnTo>
                    <a:pt x="28" y="27"/>
                  </a:lnTo>
                  <a:lnTo>
                    <a:pt x="19" y="26"/>
                  </a:lnTo>
                  <a:lnTo>
                    <a:pt x="10" y="25"/>
                  </a:lnTo>
                  <a:lnTo>
                    <a:pt x="0" y="25"/>
                  </a:lnTo>
                  <a:lnTo>
                    <a:pt x="1" y="5"/>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47" name="Freeform 23"/>
            <p:cNvSpPr>
              <a:spLocks/>
            </p:cNvSpPr>
            <p:nvPr/>
          </p:nvSpPr>
          <p:spPr bwMode="auto">
            <a:xfrm>
              <a:off x="3238" y="162"/>
              <a:ext cx="2447" cy="62"/>
            </a:xfrm>
            <a:custGeom>
              <a:avLst/>
              <a:gdLst/>
              <a:ahLst/>
              <a:cxnLst>
                <a:cxn ang="0">
                  <a:pos x="73" y="25"/>
                </a:cxn>
                <a:cxn ang="0">
                  <a:pos x="161" y="41"/>
                </a:cxn>
                <a:cxn ang="0">
                  <a:pos x="263" y="16"/>
                </a:cxn>
                <a:cxn ang="0">
                  <a:pos x="315" y="5"/>
                </a:cxn>
                <a:cxn ang="0">
                  <a:pos x="388" y="23"/>
                </a:cxn>
                <a:cxn ang="0">
                  <a:pos x="477" y="41"/>
                </a:cxn>
                <a:cxn ang="0">
                  <a:pos x="577" y="15"/>
                </a:cxn>
                <a:cxn ang="0">
                  <a:pos x="658" y="7"/>
                </a:cxn>
                <a:cxn ang="0">
                  <a:pos x="740" y="35"/>
                </a:cxn>
                <a:cxn ang="0">
                  <a:pos x="837" y="31"/>
                </a:cxn>
                <a:cxn ang="0">
                  <a:pos x="929" y="4"/>
                </a:cxn>
                <a:cxn ang="0">
                  <a:pos x="1009" y="19"/>
                </a:cxn>
                <a:cxn ang="0">
                  <a:pos x="1095" y="40"/>
                </a:cxn>
                <a:cxn ang="0">
                  <a:pos x="1197" y="16"/>
                </a:cxn>
                <a:cxn ang="0">
                  <a:pos x="1261" y="2"/>
                </a:cxn>
                <a:cxn ang="0">
                  <a:pos x="1342" y="25"/>
                </a:cxn>
                <a:cxn ang="0">
                  <a:pos x="1434" y="38"/>
                </a:cxn>
                <a:cxn ang="0">
                  <a:pos x="1533" y="10"/>
                </a:cxn>
                <a:cxn ang="0">
                  <a:pos x="1613" y="9"/>
                </a:cxn>
                <a:cxn ang="0">
                  <a:pos x="1695" y="35"/>
                </a:cxn>
                <a:cxn ang="0">
                  <a:pos x="1793" y="26"/>
                </a:cxn>
                <a:cxn ang="0">
                  <a:pos x="1881" y="1"/>
                </a:cxn>
                <a:cxn ang="0">
                  <a:pos x="1961" y="20"/>
                </a:cxn>
                <a:cxn ang="0">
                  <a:pos x="2049" y="37"/>
                </a:cxn>
                <a:cxn ang="0">
                  <a:pos x="2146" y="12"/>
                </a:cxn>
                <a:cxn ang="0">
                  <a:pos x="2226" y="3"/>
                </a:cxn>
                <a:cxn ang="0">
                  <a:pos x="2308" y="31"/>
                </a:cxn>
                <a:cxn ang="0">
                  <a:pos x="2410" y="26"/>
                </a:cxn>
                <a:cxn ang="0">
                  <a:pos x="2422" y="42"/>
                </a:cxn>
                <a:cxn ang="0">
                  <a:pos x="2317" y="52"/>
                </a:cxn>
                <a:cxn ang="0">
                  <a:pos x="2235" y="25"/>
                </a:cxn>
                <a:cxn ang="0">
                  <a:pos x="2156" y="28"/>
                </a:cxn>
                <a:cxn ang="0">
                  <a:pos x="2060" y="54"/>
                </a:cxn>
                <a:cxn ang="0">
                  <a:pos x="1970" y="42"/>
                </a:cxn>
                <a:cxn ang="0">
                  <a:pos x="1888" y="20"/>
                </a:cxn>
                <a:cxn ang="0">
                  <a:pos x="1804" y="41"/>
                </a:cxn>
                <a:cxn ang="0">
                  <a:pos x="1705" y="56"/>
                </a:cxn>
                <a:cxn ang="0">
                  <a:pos x="1622" y="29"/>
                </a:cxn>
                <a:cxn ang="0">
                  <a:pos x="1542" y="27"/>
                </a:cxn>
                <a:cxn ang="0">
                  <a:pos x="1445" y="55"/>
                </a:cxn>
                <a:cxn ang="0">
                  <a:pos x="1352" y="48"/>
                </a:cxn>
                <a:cxn ang="0">
                  <a:pos x="1271" y="23"/>
                </a:cxn>
                <a:cxn ang="0">
                  <a:pos x="1226" y="27"/>
                </a:cxn>
                <a:cxn ang="0">
                  <a:pos x="1129" y="55"/>
                </a:cxn>
                <a:cxn ang="0">
                  <a:pos x="1036" y="47"/>
                </a:cxn>
                <a:cxn ang="0">
                  <a:pos x="954" y="23"/>
                </a:cxn>
                <a:cxn ang="0">
                  <a:pos x="871" y="41"/>
                </a:cxn>
                <a:cxn ang="0">
                  <a:pos x="770" y="59"/>
                </a:cxn>
                <a:cxn ang="0">
                  <a:pos x="686" y="34"/>
                </a:cxn>
                <a:cxn ang="0">
                  <a:pos x="606" y="26"/>
                </a:cxn>
                <a:cxn ang="0">
                  <a:pos x="512" y="55"/>
                </a:cxn>
                <a:cxn ang="0">
                  <a:pos x="417" y="53"/>
                </a:cxn>
                <a:cxn ang="0">
                  <a:pos x="336" y="27"/>
                </a:cxn>
                <a:cxn ang="0">
                  <a:pos x="289" y="26"/>
                </a:cxn>
                <a:cxn ang="0">
                  <a:pos x="196" y="55"/>
                </a:cxn>
                <a:cxn ang="0">
                  <a:pos x="101" y="53"/>
                </a:cxn>
                <a:cxn ang="0">
                  <a:pos x="19" y="26"/>
                </a:cxn>
              </a:cxnLst>
              <a:rect l="0" t="0" r="r" b="b"/>
              <a:pathLst>
                <a:path w="2447" h="62">
                  <a:moveTo>
                    <a:pt x="0" y="5"/>
                  </a:moveTo>
                  <a:lnTo>
                    <a:pt x="10" y="6"/>
                  </a:lnTo>
                  <a:lnTo>
                    <a:pt x="19" y="7"/>
                  </a:lnTo>
                  <a:lnTo>
                    <a:pt x="28" y="10"/>
                  </a:lnTo>
                  <a:lnTo>
                    <a:pt x="38" y="13"/>
                  </a:lnTo>
                  <a:lnTo>
                    <a:pt x="46" y="15"/>
                  </a:lnTo>
                  <a:lnTo>
                    <a:pt x="55" y="19"/>
                  </a:lnTo>
                  <a:lnTo>
                    <a:pt x="64" y="21"/>
                  </a:lnTo>
                  <a:lnTo>
                    <a:pt x="73" y="25"/>
                  </a:lnTo>
                  <a:lnTo>
                    <a:pt x="82" y="29"/>
                  </a:lnTo>
                  <a:lnTo>
                    <a:pt x="91" y="31"/>
                  </a:lnTo>
                  <a:lnTo>
                    <a:pt x="101" y="34"/>
                  </a:lnTo>
                  <a:lnTo>
                    <a:pt x="110" y="37"/>
                  </a:lnTo>
                  <a:lnTo>
                    <a:pt x="119" y="39"/>
                  </a:lnTo>
                  <a:lnTo>
                    <a:pt x="130" y="41"/>
                  </a:lnTo>
                  <a:lnTo>
                    <a:pt x="140" y="42"/>
                  </a:lnTo>
                  <a:lnTo>
                    <a:pt x="151" y="42"/>
                  </a:lnTo>
                  <a:lnTo>
                    <a:pt x="161" y="41"/>
                  </a:lnTo>
                  <a:lnTo>
                    <a:pt x="173" y="40"/>
                  </a:lnTo>
                  <a:lnTo>
                    <a:pt x="184" y="38"/>
                  </a:lnTo>
                  <a:lnTo>
                    <a:pt x="196" y="35"/>
                  </a:lnTo>
                  <a:lnTo>
                    <a:pt x="207" y="32"/>
                  </a:lnTo>
                  <a:lnTo>
                    <a:pt x="218" y="30"/>
                  </a:lnTo>
                  <a:lnTo>
                    <a:pt x="229" y="26"/>
                  </a:lnTo>
                  <a:lnTo>
                    <a:pt x="241" y="22"/>
                  </a:lnTo>
                  <a:lnTo>
                    <a:pt x="252" y="19"/>
                  </a:lnTo>
                  <a:lnTo>
                    <a:pt x="263" y="16"/>
                  </a:lnTo>
                  <a:lnTo>
                    <a:pt x="273" y="12"/>
                  </a:lnTo>
                  <a:lnTo>
                    <a:pt x="282" y="10"/>
                  </a:lnTo>
                  <a:lnTo>
                    <a:pt x="292" y="7"/>
                  </a:lnTo>
                  <a:lnTo>
                    <a:pt x="300" y="6"/>
                  </a:lnTo>
                  <a:lnTo>
                    <a:pt x="308" y="5"/>
                  </a:lnTo>
                  <a:lnTo>
                    <a:pt x="316" y="5"/>
                  </a:lnTo>
                  <a:lnTo>
                    <a:pt x="316" y="5"/>
                  </a:lnTo>
                  <a:lnTo>
                    <a:pt x="316" y="5"/>
                  </a:lnTo>
                  <a:lnTo>
                    <a:pt x="315" y="5"/>
                  </a:lnTo>
                  <a:lnTo>
                    <a:pt x="316" y="5"/>
                  </a:lnTo>
                  <a:lnTo>
                    <a:pt x="325" y="5"/>
                  </a:lnTo>
                  <a:lnTo>
                    <a:pt x="334" y="6"/>
                  </a:lnTo>
                  <a:lnTo>
                    <a:pt x="344" y="8"/>
                  </a:lnTo>
                  <a:lnTo>
                    <a:pt x="353" y="11"/>
                  </a:lnTo>
                  <a:lnTo>
                    <a:pt x="362" y="13"/>
                  </a:lnTo>
                  <a:lnTo>
                    <a:pt x="371" y="16"/>
                  </a:lnTo>
                  <a:lnTo>
                    <a:pt x="380" y="20"/>
                  </a:lnTo>
                  <a:lnTo>
                    <a:pt x="388" y="23"/>
                  </a:lnTo>
                  <a:lnTo>
                    <a:pt x="397" y="26"/>
                  </a:lnTo>
                  <a:lnTo>
                    <a:pt x="407" y="30"/>
                  </a:lnTo>
                  <a:lnTo>
                    <a:pt x="416" y="33"/>
                  </a:lnTo>
                  <a:lnTo>
                    <a:pt x="425" y="35"/>
                  </a:lnTo>
                  <a:lnTo>
                    <a:pt x="435" y="38"/>
                  </a:lnTo>
                  <a:lnTo>
                    <a:pt x="445" y="40"/>
                  </a:lnTo>
                  <a:lnTo>
                    <a:pt x="455" y="41"/>
                  </a:lnTo>
                  <a:lnTo>
                    <a:pt x="466" y="41"/>
                  </a:lnTo>
                  <a:lnTo>
                    <a:pt x="477" y="41"/>
                  </a:lnTo>
                  <a:lnTo>
                    <a:pt x="488" y="40"/>
                  </a:lnTo>
                  <a:lnTo>
                    <a:pt x="499" y="37"/>
                  </a:lnTo>
                  <a:lnTo>
                    <a:pt x="511" y="35"/>
                  </a:lnTo>
                  <a:lnTo>
                    <a:pt x="523" y="32"/>
                  </a:lnTo>
                  <a:lnTo>
                    <a:pt x="534" y="29"/>
                  </a:lnTo>
                  <a:lnTo>
                    <a:pt x="545" y="26"/>
                  </a:lnTo>
                  <a:lnTo>
                    <a:pt x="556" y="21"/>
                  </a:lnTo>
                  <a:lnTo>
                    <a:pt x="566" y="18"/>
                  </a:lnTo>
                  <a:lnTo>
                    <a:pt x="577" y="15"/>
                  </a:lnTo>
                  <a:lnTo>
                    <a:pt x="587" y="12"/>
                  </a:lnTo>
                  <a:lnTo>
                    <a:pt x="597" y="9"/>
                  </a:lnTo>
                  <a:lnTo>
                    <a:pt x="606" y="7"/>
                  </a:lnTo>
                  <a:lnTo>
                    <a:pt x="615" y="5"/>
                  </a:lnTo>
                  <a:lnTo>
                    <a:pt x="623" y="4"/>
                  </a:lnTo>
                  <a:lnTo>
                    <a:pt x="630" y="4"/>
                  </a:lnTo>
                  <a:lnTo>
                    <a:pt x="640" y="5"/>
                  </a:lnTo>
                  <a:lnTo>
                    <a:pt x="649" y="5"/>
                  </a:lnTo>
                  <a:lnTo>
                    <a:pt x="658" y="7"/>
                  </a:lnTo>
                  <a:lnTo>
                    <a:pt x="668" y="10"/>
                  </a:lnTo>
                  <a:lnTo>
                    <a:pt x="677" y="12"/>
                  </a:lnTo>
                  <a:lnTo>
                    <a:pt x="685" y="16"/>
                  </a:lnTo>
                  <a:lnTo>
                    <a:pt x="695" y="19"/>
                  </a:lnTo>
                  <a:lnTo>
                    <a:pt x="703" y="22"/>
                  </a:lnTo>
                  <a:lnTo>
                    <a:pt x="712" y="26"/>
                  </a:lnTo>
                  <a:lnTo>
                    <a:pt x="722" y="29"/>
                  </a:lnTo>
                  <a:lnTo>
                    <a:pt x="731" y="32"/>
                  </a:lnTo>
                  <a:lnTo>
                    <a:pt x="740" y="35"/>
                  </a:lnTo>
                  <a:lnTo>
                    <a:pt x="750" y="37"/>
                  </a:lnTo>
                  <a:lnTo>
                    <a:pt x="760" y="40"/>
                  </a:lnTo>
                  <a:lnTo>
                    <a:pt x="770" y="40"/>
                  </a:lnTo>
                  <a:lnTo>
                    <a:pt x="781" y="41"/>
                  </a:lnTo>
                  <a:lnTo>
                    <a:pt x="792" y="40"/>
                  </a:lnTo>
                  <a:lnTo>
                    <a:pt x="803" y="39"/>
                  </a:lnTo>
                  <a:lnTo>
                    <a:pt x="814" y="37"/>
                  </a:lnTo>
                  <a:lnTo>
                    <a:pt x="826" y="34"/>
                  </a:lnTo>
                  <a:lnTo>
                    <a:pt x="837" y="31"/>
                  </a:lnTo>
                  <a:lnTo>
                    <a:pt x="848" y="28"/>
                  </a:lnTo>
                  <a:lnTo>
                    <a:pt x="860" y="25"/>
                  </a:lnTo>
                  <a:lnTo>
                    <a:pt x="871" y="21"/>
                  </a:lnTo>
                  <a:lnTo>
                    <a:pt x="881" y="17"/>
                  </a:lnTo>
                  <a:lnTo>
                    <a:pt x="892" y="14"/>
                  </a:lnTo>
                  <a:lnTo>
                    <a:pt x="901" y="11"/>
                  </a:lnTo>
                  <a:lnTo>
                    <a:pt x="911" y="8"/>
                  </a:lnTo>
                  <a:lnTo>
                    <a:pt x="921" y="6"/>
                  </a:lnTo>
                  <a:lnTo>
                    <a:pt x="929" y="4"/>
                  </a:lnTo>
                  <a:lnTo>
                    <a:pt x="937" y="3"/>
                  </a:lnTo>
                  <a:lnTo>
                    <a:pt x="944" y="3"/>
                  </a:lnTo>
                  <a:lnTo>
                    <a:pt x="954" y="4"/>
                  </a:lnTo>
                  <a:lnTo>
                    <a:pt x="964" y="5"/>
                  </a:lnTo>
                  <a:lnTo>
                    <a:pt x="973" y="7"/>
                  </a:lnTo>
                  <a:lnTo>
                    <a:pt x="982" y="11"/>
                  </a:lnTo>
                  <a:lnTo>
                    <a:pt x="991" y="13"/>
                  </a:lnTo>
                  <a:lnTo>
                    <a:pt x="1000" y="16"/>
                  </a:lnTo>
                  <a:lnTo>
                    <a:pt x="1009" y="19"/>
                  </a:lnTo>
                  <a:lnTo>
                    <a:pt x="1018" y="23"/>
                  </a:lnTo>
                  <a:lnTo>
                    <a:pt x="1027" y="26"/>
                  </a:lnTo>
                  <a:lnTo>
                    <a:pt x="1036" y="29"/>
                  </a:lnTo>
                  <a:lnTo>
                    <a:pt x="1046" y="32"/>
                  </a:lnTo>
                  <a:lnTo>
                    <a:pt x="1055" y="34"/>
                  </a:lnTo>
                  <a:lnTo>
                    <a:pt x="1064" y="37"/>
                  </a:lnTo>
                  <a:lnTo>
                    <a:pt x="1075" y="38"/>
                  </a:lnTo>
                  <a:lnTo>
                    <a:pt x="1085" y="40"/>
                  </a:lnTo>
                  <a:lnTo>
                    <a:pt x="1095" y="40"/>
                  </a:lnTo>
                  <a:lnTo>
                    <a:pt x="1107" y="39"/>
                  </a:lnTo>
                  <a:lnTo>
                    <a:pt x="1118" y="38"/>
                  </a:lnTo>
                  <a:lnTo>
                    <a:pt x="1129" y="35"/>
                  </a:lnTo>
                  <a:lnTo>
                    <a:pt x="1140" y="33"/>
                  </a:lnTo>
                  <a:lnTo>
                    <a:pt x="1152" y="30"/>
                  </a:lnTo>
                  <a:lnTo>
                    <a:pt x="1164" y="27"/>
                  </a:lnTo>
                  <a:lnTo>
                    <a:pt x="1174" y="24"/>
                  </a:lnTo>
                  <a:lnTo>
                    <a:pt x="1186" y="20"/>
                  </a:lnTo>
                  <a:lnTo>
                    <a:pt x="1197" y="16"/>
                  </a:lnTo>
                  <a:lnTo>
                    <a:pt x="1208" y="13"/>
                  </a:lnTo>
                  <a:lnTo>
                    <a:pt x="1218" y="10"/>
                  </a:lnTo>
                  <a:lnTo>
                    <a:pt x="1227" y="7"/>
                  </a:lnTo>
                  <a:lnTo>
                    <a:pt x="1237" y="5"/>
                  </a:lnTo>
                  <a:lnTo>
                    <a:pt x="1245" y="3"/>
                  </a:lnTo>
                  <a:lnTo>
                    <a:pt x="1253" y="2"/>
                  </a:lnTo>
                  <a:lnTo>
                    <a:pt x="1261" y="2"/>
                  </a:lnTo>
                  <a:lnTo>
                    <a:pt x="1260" y="2"/>
                  </a:lnTo>
                  <a:lnTo>
                    <a:pt x="1261" y="2"/>
                  </a:lnTo>
                  <a:lnTo>
                    <a:pt x="1270" y="3"/>
                  </a:lnTo>
                  <a:lnTo>
                    <a:pt x="1279" y="4"/>
                  </a:lnTo>
                  <a:lnTo>
                    <a:pt x="1289" y="6"/>
                  </a:lnTo>
                  <a:lnTo>
                    <a:pt x="1298" y="8"/>
                  </a:lnTo>
                  <a:lnTo>
                    <a:pt x="1307" y="11"/>
                  </a:lnTo>
                  <a:lnTo>
                    <a:pt x="1315" y="14"/>
                  </a:lnTo>
                  <a:lnTo>
                    <a:pt x="1325" y="17"/>
                  </a:lnTo>
                  <a:lnTo>
                    <a:pt x="1334" y="21"/>
                  </a:lnTo>
                  <a:lnTo>
                    <a:pt x="1342" y="25"/>
                  </a:lnTo>
                  <a:lnTo>
                    <a:pt x="1352" y="28"/>
                  </a:lnTo>
                  <a:lnTo>
                    <a:pt x="1361" y="31"/>
                  </a:lnTo>
                  <a:lnTo>
                    <a:pt x="1371" y="34"/>
                  </a:lnTo>
                  <a:lnTo>
                    <a:pt x="1380" y="36"/>
                  </a:lnTo>
                  <a:lnTo>
                    <a:pt x="1390" y="38"/>
                  </a:lnTo>
                  <a:lnTo>
                    <a:pt x="1400" y="39"/>
                  </a:lnTo>
                  <a:lnTo>
                    <a:pt x="1411" y="40"/>
                  </a:lnTo>
                  <a:lnTo>
                    <a:pt x="1422" y="39"/>
                  </a:lnTo>
                  <a:lnTo>
                    <a:pt x="1434" y="38"/>
                  </a:lnTo>
                  <a:lnTo>
                    <a:pt x="1444" y="35"/>
                  </a:lnTo>
                  <a:lnTo>
                    <a:pt x="1456" y="33"/>
                  </a:lnTo>
                  <a:lnTo>
                    <a:pt x="1468" y="30"/>
                  </a:lnTo>
                  <a:lnTo>
                    <a:pt x="1479" y="27"/>
                  </a:lnTo>
                  <a:lnTo>
                    <a:pt x="1490" y="23"/>
                  </a:lnTo>
                  <a:lnTo>
                    <a:pt x="1501" y="20"/>
                  </a:lnTo>
                  <a:lnTo>
                    <a:pt x="1512" y="16"/>
                  </a:lnTo>
                  <a:lnTo>
                    <a:pt x="1522" y="13"/>
                  </a:lnTo>
                  <a:lnTo>
                    <a:pt x="1533" y="10"/>
                  </a:lnTo>
                  <a:lnTo>
                    <a:pt x="1542" y="7"/>
                  </a:lnTo>
                  <a:lnTo>
                    <a:pt x="1551" y="5"/>
                  </a:lnTo>
                  <a:lnTo>
                    <a:pt x="1560" y="3"/>
                  </a:lnTo>
                  <a:lnTo>
                    <a:pt x="1568" y="2"/>
                  </a:lnTo>
                  <a:lnTo>
                    <a:pt x="1575" y="2"/>
                  </a:lnTo>
                  <a:lnTo>
                    <a:pt x="1585" y="3"/>
                  </a:lnTo>
                  <a:lnTo>
                    <a:pt x="1594" y="4"/>
                  </a:lnTo>
                  <a:lnTo>
                    <a:pt x="1604" y="6"/>
                  </a:lnTo>
                  <a:lnTo>
                    <a:pt x="1613" y="9"/>
                  </a:lnTo>
                  <a:lnTo>
                    <a:pt x="1622" y="12"/>
                  </a:lnTo>
                  <a:lnTo>
                    <a:pt x="1630" y="15"/>
                  </a:lnTo>
                  <a:lnTo>
                    <a:pt x="1640" y="18"/>
                  </a:lnTo>
                  <a:lnTo>
                    <a:pt x="1648" y="21"/>
                  </a:lnTo>
                  <a:lnTo>
                    <a:pt x="1657" y="25"/>
                  </a:lnTo>
                  <a:lnTo>
                    <a:pt x="1666" y="28"/>
                  </a:lnTo>
                  <a:lnTo>
                    <a:pt x="1676" y="31"/>
                  </a:lnTo>
                  <a:lnTo>
                    <a:pt x="1685" y="33"/>
                  </a:lnTo>
                  <a:lnTo>
                    <a:pt x="1695" y="35"/>
                  </a:lnTo>
                  <a:lnTo>
                    <a:pt x="1705" y="37"/>
                  </a:lnTo>
                  <a:lnTo>
                    <a:pt x="1715" y="38"/>
                  </a:lnTo>
                  <a:lnTo>
                    <a:pt x="1726" y="38"/>
                  </a:lnTo>
                  <a:lnTo>
                    <a:pt x="1737" y="38"/>
                  </a:lnTo>
                  <a:lnTo>
                    <a:pt x="1748" y="37"/>
                  </a:lnTo>
                  <a:lnTo>
                    <a:pt x="1759" y="34"/>
                  </a:lnTo>
                  <a:lnTo>
                    <a:pt x="1771" y="32"/>
                  </a:lnTo>
                  <a:lnTo>
                    <a:pt x="1782" y="29"/>
                  </a:lnTo>
                  <a:lnTo>
                    <a:pt x="1793" y="26"/>
                  </a:lnTo>
                  <a:lnTo>
                    <a:pt x="1804" y="23"/>
                  </a:lnTo>
                  <a:lnTo>
                    <a:pt x="1815" y="19"/>
                  </a:lnTo>
                  <a:lnTo>
                    <a:pt x="1826" y="15"/>
                  </a:lnTo>
                  <a:lnTo>
                    <a:pt x="1836" y="12"/>
                  </a:lnTo>
                  <a:lnTo>
                    <a:pt x="1846" y="9"/>
                  </a:lnTo>
                  <a:lnTo>
                    <a:pt x="1855" y="6"/>
                  </a:lnTo>
                  <a:lnTo>
                    <a:pt x="1864" y="3"/>
                  </a:lnTo>
                  <a:lnTo>
                    <a:pt x="1873" y="2"/>
                  </a:lnTo>
                  <a:lnTo>
                    <a:pt x="1881" y="1"/>
                  </a:lnTo>
                  <a:lnTo>
                    <a:pt x="1888" y="1"/>
                  </a:lnTo>
                  <a:lnTo>
                    <a:pt x="1897" y="2"/>
                  </a:lnTo>
                  <a:lnTo>
                    <a:pt x="1907" y="3"/>
                  </a:lnTo>
                  <a:lnTo>
                    <a:pt x="1916" y="5"/>
                  </a:lnTo>
                  <a:lnTo>
                    <a:pt x="1926" y="8"/>
                  </a:lnTo>
                  <a:lnTo>
                    <a:pt x="1934" y="11"/>
                  </a:lnTo>
                  <a:lnTo>
                    <a:pt x="1943" y="14"/>
                  </a:lnTo>
                  <a:lnTo>
                    <a:pt x="1952" y="17"/>
                  </a:lnTo>
                  <a:lnTo>
                    <a:pt x="1961" y="20"/>
                  </a:lnTo>
                  <a:lnTo>
                    <a:pt x="1970" y="24"/>
                  </a:lnTo>
                  <a:lnTo>
                    <a:pt x="1979" y="27"/>
                  </a:lnTo>
                  <a:lnTo>
                    <a:pt x="1989" y="30"/>
                  </a:lnTo>
                  <a:lnTo>
                    <a:pt x="1998" y="32"/>
                  </a:lnTo>
                  <a:lnTo>
                    <a:pt x="2007" y="34"/>
                  </a:lnTo>
                  <a:lnTo>
                    <a:pt x="2018" y="36"/>
                  </a:lnTo>
                  <a:lnTo>
                    <a:pt x="2027" y="37"/>
                  </a:lnTo>
                  <a:lnTo>
                    <a:pt x="2039" y="37"/>
                  </a:lnTo>
                  <a:lnTo>
                    <a:pt x="2049" y="37"/>
                  </a:lnTo>
                  <a:lnTo>
                    <a:pt x="2060" y="35"/>
                  </a:lnTo>
                  <a:lnTo>
                    <a:pt x="2071" y="34"/>
                  </a:lnTo>
                  <a:lnTo>
                    <a:pt x="2082" y="31"/>
                  </a:lnTo>
                  <a:lnTo>
                    <a:pt x="2093" y="29"/>
                  </a:lnTo>
                  <a:lnTo>
                    <a:pt x="2104" y="25"/>
                  </a:lnTo>
                  <a:lnTo>
                    <a:pt x="2114" y="22"/>
                  </a:lnTo>
                  <a:lnTo>
                    <a:pt x="2125" y="19"/>
                  </a:lnTo>
                  <a:lnTo>
                    <a:pt x="2135" y="15"/>
                  </a:lnTo>
                  <a:lnTo>
                    <a:pt x="2146" y="12"/>
                  </a:lnTo>
                  <a:lnTo>
                    <a:pt x="2156" y="9"/>
                  </a:lnTo>
                  <a:lnTo>
                    <a:pt x="2165" y="6"/>
                  </a:lnTo>
                  <a:lnTo>
                    <a:pt x="2174" y="3"/>
                  </a:lnTo>
                  <a:lnTo>
                    <a:pt x="2183" y="2"/>
                  </a:lnTo>
                  <a:lnTo>
                    <a:pt x="2190" y="1"/>
                  </a:lnTo>
                  <a:lnTo>
                    <a:pt x="2197" y="0"/>
                  </a:lnTo>
                  <a:lnTo>
                    <a:pt x="2207" y="1"/>
                  </a:lnTo>
                  <a:lnTo>
                    <a:pt x="2217" y="1"/>
                  </a:lnTo>
                  <a:lnTo>
                    <a:pt x="2226" y="3"/>
                  </a:lnTo>
                  <a:lnTo>
                    <a:pt x="2235" y="6"/>
                  </a:lnTo>
                  <a:lnTo>
                    <a:pt x="2244" y="8"/>
                  </a:lnTo>
                  <a:lnTo>
                    <a:pt x="2253" y="12"/>
                  </a:lnTo>
                  <a:lnTo>
                    <a:pt x="2262" y="15"/>
                  </a:lnTo>
                  <a:lnTo>
                    <a:pt x="2271" y="18"/>
                  </a:lnTo>
                  <a:lnTo>
                    <a:pt x="2279" y="21"/>
                  </a:lnTo>
                  <a:lnTo>
                    <a:pt x="2289" y="25"/>
                  </a:lnTo>
                  <a:lnTo>
                    <a:pt x="2298" y="29"/>
                  </a:lnTo>
                  <a:lnTo>
                    <a:pt x="2308" y="31"/>
                  </a:lnTo>
                  <a:lnTo>
                    <a:pt x="2317" y="33"/>
                  </a:lnTo>
                  <a:lnTo>
                    <a:pt x="2327" y="35"/>
                  </a:lnTo>
                  <a:lnTo>
                    <a:pt x="2337" y="36"/>
                  </a:lnTo>
                  <a:lnTo>
                    <a:pt x="2348" y="37"/>
                  </a:lnTo>
                  <a:lnTo>
                    <a:pt x="2361" y="36"/>
                  </a:lnTo>
                  <a:lnTo>
                    <a:pt x="2373" y="35"/>
                  </a:lnTo>
                  <a:lnTo>
                    <a:pt x="2385" y="32"/>
                  </a:lnTo>
                  <a:lnTo>
                    <a:pt x="2397"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5" y="51"/>
                  </a:lnTo>
                  <a:lnTo>
                    <a:pt x="2373" y="54"/>
                  </a:lnTo>
                  <a:lnTo>
                    <a:pt x="2361" y="55"/>
                  </a:lnTo>
                  <a:lnTo>
                    <a:pt x="2348" y="56"/>
                  </a:lnTo>
                  <a:lnTo>
                    <a:pt x="2337" y="55"/>
                  </a:lnTo>
                  <a:lnTo>
                    <a:pt x="2327" y="54"/>
                  </a:lnTo>
                  <a:lnTo>
                    <a:pt x="2317" y="52"/>
                  </a:lnTo>
                  <a:lnTo>
                    <a:pt x="2308" y="50"/>
                  </a:lnTo>
                  <a:lnTo>
                    <a:pt x="2298" y="47"/>
                  </a:lnTo>
                  <a:lnTo>
                    <a:pt x="2289" y="44"/>
                  </a:lnTo>
                  <a:lnTo>
                    <a:pt x="2280" y="41"/>
                  </a:lnTo>
                  <a:lnTo>
                    <a:pt x="2271" y="37"/>
                  </a:lnTo>
                  <a:lnTo>
                    <a:pt x="2262" y="34"/>
                  </a:lnTo>
                  <a:lnTo>
                    <a:pt x="2254" y="30"/>
                  </a:lnTo>
                  <a:lnTo>
                    <a:pt x="2244" y="27"/>
                  </a:lnTo>
                  <a:lnTo>
                    <a:pt x="2235" y="25"/>
                  </a:lnTo>
                  <a:lnTo>
                    <a:pt x="2226" y="22"/>
                  </a:lnTo>
                  <a:lnTo>
                    <a:pt x="2217" y="20"/>
                  </a:lnTo>
                  <a:lnTo>
                    <a:pt x="2207" y="19"/>
                  </a:lnTo>
                  <a:lnTo>
                    <a:pt x="2197" y="19"/>
                  </a:lnTo>
                  <a:lnTo>
                    <a:pt x="2190" y="20"/>
                  </a:lnTo>
                  <a:lnTo>
                    <a:pt x="2183" y="21"/>
                  </a:lnTo>
                  <a:lnTo>
                    <a:pt x="2174" y="23"/>
                  </a:lnTo>
                  <a:lnTo>
                    <a:pt x="2165" y="25"/>
                  </a:lnTo>
                  <a:lnTo>
                    <a:pt x="2156" y="28"/>
                  </a:lnTo>
                  <a:lnTo>
                    <a:pt x="2146" y="31"/>
                  </a:lnTo>
                  <a:lnTo>
                    <a:pt x="2135" y="34"/>
                  </a:lnTo>
                  <a:lnTo>
                    <a:pt x="2125" y="38"/>
                  </a:lnTo>
                  <a:lnTo>
                    <a:pt x="2114" y="41"/>
                  </a:lnTo>
                  <a:lnTo>
                    <a:pt x="2104" y="44"/>
                  </a:lnTo>
                  <a:lnTo>
                    <a:pt x="2093" y="48"/>
                  </a:lnTo>
                  <a:lnTo>
                    <a:pt x="2082" y="50"/>
                  </a:lnTo>
                  <a:lnTo>
                    <a:pt x="2071" y="52"/>
                  </a:lnTo>
                  <a:lnTo>
                    <a:pt x="2060" y="54"/>
                  </a:lnTo>
                  <a:lnTo>
                    <a:pt x="2050" y="55"/>
                  </a:lnTo>
                  <a:lnTo>
                    <a:pt x="2039" y="56"/>
                  </a:lnTo>
                  <a:lnTo>
                    <a:pt x="2028" y="56"/>
                  </a:lnTo>
                  <a:lnTo>
                    <a:pt x="2018" y="55"/>
                  </a:lnTo>
                  <a:lnTo>
                    <a:pt x="2008" y="53"/>
                  </a:lnTo>
                  <a:lnTo>
                    <a:pt x="1999" y="51"/>
                  </a:lnTo>
                  <a:lnTo>
                    <a:pt x="1989" y="48"/>
                  </a:lnTo>
                  <a:lnTo>
                    <a:pt x="1980" y="45"/>
                  </a:lnTo>
                  <a:lnTo>
                    <a:pt x="1970" y="42"/>
                  </a:lnTo>
                  <a:lnTo>
                    <a:pt x="1962" y="39"/>
                  </a:lnTo>
                  <a:lnTo>
                    <a:pt x="1952" y="35"/>
                  </a:lnTo>
                  <a:lnTo>
                    <a:pt x="1944" y="32"/>
                  </a:lnTo>
                  <a:lnTo>
                    <a:pt x="1935" y="29"/>
                  </a:lnTo>
                  <a:lnTo>
                    <a:pt x="1926" y="27"/>
                  </a:lnTo>
                  <a:lnTo>
                    <a:pt x="1917" y="24"/>
                  </a:lnTo>
                  <a:lnTo>
                    <a:pt x="1907" y="22"/>
                  </a:lnTo>
                  <a:lnTo>
                    <a:pt x="1897" y="20"/>
                  </a:lnTo>
                  <a:lnTo>
                    <a:pt x="1888" y="20"/>
                  </a:lnTo>
                  <a:lnTo>
                    <a:pt x="1881" y="20"/>
                  </a:lnTo>
                  <a:lnTo>
                    <a:pt x="1873" y="21"/>
                  </a:lnTo>
                  <a:lnTo>
                    <a:pt x="1864" y="23"/>
                  </a:lnTo>
                  <a:lnTo>
                    <a:pt x="1855" y="25"/>
                  </a:lnTo>
                  <a:lnTo>
                    <a:pt x="1846" y="28"/>
                  </a:lnTo>
                  <a:lnTo>
                    <a:pt x="1836" y="31"/>
                  </a:lnTo>
                  <a:lnTo>
                    <a:pt x="1826" y="34"/>
                  </a:lnTo>
                  <a:lnTo>
                    <a:pt x="1815" y="38"/>
                  </a:lnTo>
                  <a:lnTo>
                    <a:pt x="1804" y="41"/>
                  </a:lnTo>
                  <a:lnTo>
                    <a:pt x="1793" y="45"/>
                  </a:lnTo>
                  <a:lnTo>
                    <a:pt x="1782" y="48"/>
                  </a:lnTo>
                  <a:lnTo>
                    <a:pt x="1771" y="51"/>
                  </a:lnTo>
                  <a:lnTo>
                    <a:pt x="1760" y="54"/>
                  </a:lnTo>
                  <a:lnTo>
                    <a:pt x="1748" y="56"/>
                  </a:lnTo>
                  <a:lnTo>
                    <a:pt x="1737" y="57"/>
                  </a:lnTo>
                  <a:lnTo>
                    <a:pt x="1727" y="58"/>
                  </a:lnTo>
                  <a:lnTo>
                    <a:pt x="1716" y="57"/>
                  </a:lnTo>
                  <a:lnTo>
                    <a:pt x="1705" y="56"/>
                  </a:lnTo>
                  <a:lnTo>
                    <a:pt x="1695" y="54"/>
                  </a:lnTo>
                  <a:lnTo>
                    <a:pt x="1686" y="52"/>
                  </a:lnTo>
                  <a:lnTo>
                    <a:pt x="1677" y="50"/>
                  </a:lnTo>
                  <a:lnTo>
                    <a:pt x="1667" y="46"/>
                  </a:lnTo>
                  <a:lnTo>
                    <a:pt x="1658" y="42"/>
                  </a:lnTo>
                  <a:lnTo>
                    <a:pt x="1648" y="39"/>
                  </a:lnTo>
                  <a:lnTo>
                    <a:pt x="1640" y="36"/>
                  </a:lnTo>
                  <a:lnTo>
                    <a:pt x="1630" y="32"/>
                  </a:lnTo>
                  <a:lnTo>
                    <a:pt x="1622" y="29"/>
                  </a:lnTo>
                  <a:lnTo>
                    <a:pt x="1612" y="27"/>
                  </a:lnTo>
                  <a:lnTo>
                    <a:pt x="1604" y="25"/>
                  </a:lnTo>
                  <a:lnTo>
                    <a:pt x="1594" y="22"/>
                  </a:lnTo>
                  <a:lnTo>
                    <a:pt x="1585" y="21"/>
                  </a:lnTo>
                  <a:lnTo>
                    <a:pt x="1575" y="21"/>
                  </a:lnTo>
                  <a:lnTo>
                    <a:pt x="1567" y="21"/>
                  </a:lnTo>
                  <a:lnTo>
                    <a:pt x="1559" y="23"/>
                  </a:lnTo>
                  <a:lnTo>
                    <a:pt x="1551" y="25"/>
                  </a:lnTo>
                  <a:lnTo>
                    <a:pt x="1542" y="27"/>
                  </a:lnTo>
                  <a:lnTo>
                    <a:pt x="1532" y="30"/>
                  </a:lnTo>
                  <a:lnTo>
                    <a:pt x="1522" y="32"/>
                  </a:lnTo>
                  <a:lnTo>
                    <a:pt x="1512" y="36"/>
                  </a:lnTo>
                  <a:lnTo>
                    <a:pt x="1501" y="40"/>
                  </a:lnTo>
                  <a:lnTo>
                    <a:pt x="1490" y="43"/>
                  </a:lnTo>
                  <a:lnTo>
                    <a:pt x="1479" y="46"/>
                  </a:lnTo>
                  <a:lnTo>
                    <a:pt x="1468" y="50"/>
                  </a:lnTo>
                  <a:lnTo>
                    <a:pt x="1456" y="52"/>
                  </a:lnTo>
                  <a:lnTo>
                    <a:pt x="1445" y="55"/>
                  </a:lnTo>
                  <a:lnTo>
                    <a:pt x="1434" y="56"/>
                  </a:lnTo>
                  <a:lnTo>
                    <a:pt x="1422" y="58"/>
                  </a:lnTo>
                  <a:lnTo>
                    <a:pt x="1411" y="58"/>
                  </a:lnTo>
                  <a:lnTo>
                    <a:pt x="1400" y="58"/>
                  </a:lnTo>
                  <a:lnTo>
                    <a:pt x="1390" y="57"/>
                  </a:lnTo>
                  <a:lnTo>
                    <a:pt x="1381" y="55"/>
                  </a:lnTo>
                  <a:lnTo>
                    <a:pt x="1371" y="54"/>
                  </a:lnTo>
                  <a:lnTo>
                    <a:pt x="1362" y="51"/>
                  </a:lnTo>
                  <a:lnTo>
                    <a:pt x="1352" y="48"/>
                  </a:lnTo>
                  <a:lnTo>
                    <a:pt x="1344" y="45"/>
                  </a:lnTo>
                  <a:lnTo>
                    <a:pt x="1334" y="41"/>
                  </a:lnTo>
                  <a:lnTo>
                    <a:pt x="1326" y="38"/>
                  </a:lnTo>
                  <a:lnTo>
                    <a:pt x="1317" y="35"/>
                  </a:lnTo>
                  <a:lnTo>
                    <a:pt x="1308" y="32"/>
                  </a:lnTo>
                  <a:lnTo>
                    <a:pt x="1299" y="29"/>
                  </a:lnTo>
                  <a:lnTo>
                    <a:pt x="1290" y="26"/>
                  </a:lnTo>
                  <a:lnTo>
                    <a:pt x="1281" y="25"/>
                  </a:lnTo>
                  <a:lnTo>
                    <a:pt x="1271" y="23"/>
                  </a:lnTo>
                  <a:lnTo>
                    <a:pt x="1262" y="21"/>
                  </a:lnTo>
                  <a:lnTo>
                    <a:pt x="1261" y="21"/>
                  </a:lnTo>
                  <a:lnTo>
                    <a:pt x="1261" y="21"/>
                  </a:lnTo>
                  <a:lnTo>
                    <a:pt x="1259" y="21"/>
                  </a:lnTo>
                  <a:lnTo>
                    <a:pt x="1258" y="21"/>
                  </a:lnTo>
                  <a:lnTo>
                    <a:pt x="1251" y="21"/>
                  </a:lnTo>
                  <a:lnTo>
                    <a:pt x="1243" y="23"/>
                  </a:lnTo>
                  <a:lnTo>
                    <a:pt x="1235" y="25"/>
                  </a:lnTo>
                  <a:lnTo>
                    <a:pt x="1226" y="27"/>
                  </a:lnTo>
                  <a:lnTo>
                    <a:pt x="1216" y="29"/>
                  </a:lnTo>
                  <a:lnTo>
                    <a:pt x="1206" y="32"/>
                  </a:lnTo>
                  <a:lnTo>
                    <a:pt x="1195" y="35"/>
                  </a:lnTo>
                  <a:lnTo>
                    <a:pt x="1185" y="39"/>
                  </a:lnTo>
                  <a:lnTo>
                    <a:pt x="1174" y="43"/>
                  </a:lnTo>
                  <a:lnTo>
                    <a:pt x="1163" y="46"/>
                  </a:lnTo>
                  <a:lnTo>
                    <a:pt x="1151" y="50"/>
                  </a:lnTo>
                  <a:lnTo>
                    <a:pt x="1140" y="52"/>
                  </a:lnTo>
                  <a:lnTo>
                    <a:pt x="1129" y="55"/>
                  </a:lnTo>
                  <a:lnTo>
                    <a:pt x="1118" y="57"/>
                  </a:lnTo>
                  <a:lnTo>
                    <a:pt x="1107" y="58"/>
                  </a:lnTo>
                  <a:lnTo>
                    <a:pt x="1095" y="59"/>
                  </a:lnTo>
                  <a:lnTo>
                    <a:pt x="1085" y="58"/>
                  </a:lnTo>
                  <a:lnTo>
                    <a:pt x="1075" y="58"/>
                  </a:lnTo>
                  <a:lnTo>
                    <a:pt x="1064" y="55"/>
                  </a:lnTo>
                  <a:lnTo>
                    <a:pt x="1055"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1" y="26"/>
                  </a:lnTo>
                  <a:lnTo>
                    <a:pt x="911" y="28"/>
                  </a:lnTo>
                  <a:lnTo>
                    <a:pt x="901" y="31"/>
                  </a:lnTo>
                  <a:lnTo>
                    <a:pt x="892" y="34"/>
                  </a:lnTo>
                  <a:lnTo>
                    <a:pt x="881" y="37"/>
                  </a:lnTo>
                  <a:lnTo>
                    <a:pt x="871" y="41"/>
                  </a:lnTo>
                  <a:lnTo>
                    <a:pt x="860" y="44"/>
                  </a:lnTo>
                  <a:lnTo>
                    <a:pt x="848" y="48"/>
                  </a:lnTo>
                  <a:lnTo>
                    <a:pt x="837" y="51"/>
                  </a:lnTo>
                  <a:lnTo>
                    <a:pt x="826" y="54"/>
                  </a:lnTo>
                  <a:lnTo>
                    <a:pt x="814" y="56"/>
                  </a:lnTo>
                  <a:lnTo>
                    <a:pt x="803" y="58"/>
                  </a:lnTo>
                  <a:lnTo>
                    <a:pt x="792" y="59"/>
                  </a:lnTo>
                  <a:lnTo>
                    <a:pt x="781" y="59"/>
                  </a:lnTo>
                  <a:lnTo>
                    <a:pt x="770" y="59"/>
                  </a:lnTo>
                  <a:lnTo>
                    <a:pt x="760" y="58"/>
                  </a:lnTo>
                  <a:lnTo>
                    <a:pt x="750" y="56"/>
                  </a:lnTo>
                  <a:lnTo>
                    <a:pt x="740" y="54"/>
                  </a:lnTo>
                  <a:lnTo>
                    <a:pt x="731" y="51"/>
                  </a:lnTo>
                  <a:lnTo>
                    <a:pt x="722" y="48"/>
                  </a:lnTo>
                  <a:lnTo>
                    <a:pt x="713" y="45"/>
                  </a:lnTo>
                  <a:lnTo>
                    <a:pt x="703" y="41"/>
                  </a:lnTo>
                  <a:lnTo>
                    <a:pt x="695" y="38"/>
                  </a:lnTo>
                  <a:lnTo>
                    <a:pt x="686" y="34"/>
                  </a:lnTo>
                  <a:lnTo>
                    <a:pt x="677" y="31"/>
                  </a:lnTo>
                  <a:lnTo>
                    <a:pt x="668" y="29"/>
                  </a:lnTo>
                  <a:lnTo>
                    <a:pt x="658" y="26"/>
                  </a:lnTo>
                  <a:lnTo>
                    <a:pt x="650" y="25"/>
                  </a:lnTo>
                  <a:lnTo>
                    <a:pt x="640" y="23"/>
                  </a:lnTo>
                  <a:lnTo>
                    <a:pt x="630" y="23"/>
                  </a:lnTo>
                  <a:lnTo>
                    <a:pt x="623" y="23"/>
                  </a:lnTo>
                  <a:lnTo>
                    <a:pt x="615" y="25"/>
                  </a:lnTo>
                  <a:lnTo>
                    <a:pt x="606" y="26"/>
                  </a:lnTo>
                  <a:lnTo>
                    <a:pt x="597" y="29"/>
                  </a:lnTo>
                  <a:lnTo>
                    <a:pt x="587" y="31"/>
                  </a:lnTo>
                  <a:lnTo>
                    <a:pt x="577" y="35"/>
                  </a:lnTo>
                  <a:lnTo>
                    <a:pt x="567" y="38"/>
                  </a:lnTo>
                  <a:lnTo>
                    <a:pt x="557" y="41"/>
                  </a:lnTo>
                  <a:lnTo>
                    <a:pt x="545" y="45"/>
                  </a:lnTo>
                  <a:lnTo>
                    <a:pt x="534" y="48"/>
                  </a:lnTo>
                  <a:lnTo>
                    <a:pt x="523" y="52"/>
                  </a:lnTo>
                  <a:lnTo>
                    <a:pt x="512" y="55"/>
                  </a:lnTo>
                  <a:lnTo>
                    <a:pt x="500" y="57"/>
                  </a:lnTo>
                  <a:lnTo>
                    <a:pt x="489" y="59"/>
                  </a:lnTo>
                  <a:lnTo>
                    <a:pt x="478" y="60"/>
                  </a:lnTo>
                  <a:lnTo>
                    <a:pt x="467" y="60"/>
                  </a:lnTo>
                  <a:lnTo>
                    <a:pt x="456" y="60"/>
                  </a:lnTo>
                  <a:lnTo>
                    <a:pt x="446" y="59"/>
                  </a:lnTo>
                  <a:lnTo>
                    <a:pt x="436" y="58"/>
                  </a:lnTo>
                  <a:lnTo>
                    <a:pt x="426" y="56"/>
                  </a:lnTo>
                  <a:lnTo>
                    <a:pt x="417" y="53"/>
                  </a:lnTo>
                  <a:lnTo>
                    <a:pt x="407" y="50"/>
                  </a:lnTo>
                  <a:lnTo>
                    <a:pt x="399" y="47"/>
                  </a:lnTo>
                  <a:lnTo>
                    <a:pt x="390" y="44"/>
                  </a:lnTo>
                  <a:lnTo>
                    <a:pt x="380"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60"/>
                  </a:lnTo>
                  <a:lnTo>
                    <a:pt x="120" y="58"/>
                  </a:lnTo>
                  <a:lnTo>
                    <a:pt x="111" y="55"/>
                  </a:lnTo>
                  <a:lnTo>
                    <a:pt x="101" y="53"/>
                  </a:lnTo>
                  <a:lnTo>
                    <a:pt x="92" y="50"/>
                  </a:lnTo>
                  <a:lnTo>
                    <a:pt x="82" y="46"/>
                  </a:lnTo>
                  <a:lnTo>
                    <a:pt x="74" y="42"/>
                  </a:lnTo>
                  <a:lnTo>
                    <a:pt x="64" y="40"/>
                  </a:lnTo>
                  <a:lnTo>
                    <a:pt x="56" y="36"/>
                  </a:lnTo>
                  <a:lnTo>
                    <a:pt x="46" y="32"/>
                  </a:lnTo>
                  <a:lnTo>
                    <a:pt x="38" y="30"/>
                  </a:lnTo>
                  <a:lnTo>
                    <a:pt x="28" y="28"/>
                  </a:lnTo>
                  <a:lnTo>
                    <a:pt x="19" y="26"/>
                  </a:lnTo>
                  <a:lnTo>
                    <a:pt x="10" y="25"/>
                  </a:lnTo>
                  <a:lnTo>
                    <a:pt x="0" y="25"/>
                  </a:lnTo>
                  <a:lnTo>
                    <a:pt x="0" y="5"/>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48" name="Freeform 24"/>
            <p:cNvSpPr>
              <a:spLocks/>
            </p:cNvSpPr>
            <p:nvPr/>
          </p:nvSpPr>
          <p:spPr bwMode="auto">
            <a:xfrm>
              <a:off x="3233" y="204"/>
              <a:ext cx="2447" cy="61"/>
            </a:xfrm>
            <a:custGeom>
              <a:avLst/>
              <a:gdLst/>
              <a:ahLst/>
              <a:cxnLst>
                <a:cxn ang="0">
                  <a:pos x="73" y="43"/>
                </a:cxn>
                <a:cxn ang="0">
                  <a:pos x="161" y="59"/>
                </a:cxn>
                <a:cxn ang="0">
                  <a:pos x="261" y="34"/>
                </a:cxn>
                <a:cxn ang="0">
                  <a:pos x="316" y="24"/>
                </a:cxn>
                <a:cxn ang="0">
                  <a:pos x="389" y="43"/>
                </a:cxn>
                <a:cxn ang="0">
                  <a:pos x="477" y="59"/>
                </a:cxn>
                <a:cxn ang="0">
                  <a:pos x="577" y="34"/>
                </a:cxn>
                <a:cxn ang="0">
                  <a:pos x="658" y="27"/>
                </a:cxn>
                <a:cxn ang="0">
                  <a:pos x="740" y="54"/>
                </a:cxn>
                <a:cxn ang="0">
                  <a:pos x="837" y="50"/>
                </a:cxn>
                <a:cxn ang="0">
                  <a:pos x="929" y="24"/>
                </a:cxn>
                <a:cxn ang="0">
                  <a:pos x="1008" y="38"/>
                </a:cxn>
                <a:cxn ang="0">
                  <a:pos x="1095" y="58"/>
                </a:cxn>
                <a:cxn ang="0">
                  <a:pos x="1195" y="35"/>
                </a:cxn>
                <a:cxn ang="0">
                  <a:pos x="1260" y="22"/>
                </a:cxn>
                <a:cxn ang="0">
                  <a:pos x="1326" y="38"/>
                </a:cxn>
                <a:cxn ang="0">
                  <a:pos x="1411" y="58"/>
                </a:cxn>
                <a:cxn ang="0">
                  <a:pos x="1512" y="35"/>
                </a:cxn>
                <a:cxn ang="0">
                  <a:pos x="1594" y="24"/>
                </a:cxn>
                <a:cxn ang="0">
                  <a:pos x="1676" y="49"/>
                </a:cxn>
                <a:cxn ang="0">
                  <a:pos x="1770" y="51"/>
                </a:cxn>
                <a:cxn ang="0">
                  <a:pos x="1864" y="23"/>
                </a:cxn>
                <a:cxn ang="0">
                  <a:pos x="1943" y="32"/>
                </a:cxn>
                <a:cxn ang="0">
                  <a:pos x="2027" y="55"/>
                </a:cxn>
                <a:cxn ang="0">
                  <a:pos x="2125" y="38"/>
                </a:cxn>
                <a:cxn ang="0">
                  <a:pos x="2207" y="19"/>
                </a:cxn>
                <a:cxn ang="0">
                  <a:pos x="2288" y="44"/>
                </a:cxn>
                <a:cxn ang="0">
                  <a:pos x="2385" y="51"/>
                </a:cxn>
                <a:cxn ang="0">
                  <a:pos x="2445" y="16"/>
                </a:cxn>
                <a:cxn ang="0">
                  <a:pos x="2337" y="37"/>
                </a:cxn>
                <a:cxn ang="0">
                  <a:pos x="2252" y="12"/>
                </a:cxn>
                <a:cxn ang="0">
                  <a:pos x="2174" y="3"/>
                </a:cxn>
                <a:cxn ang="0">
                  <a:pos x="2082" y="31"/>
                </a:cxn>
                <a:cxn ang="0">
                  <a:pos x="1988" y="29"/>
                </a:cxn>
                <a:cxn ang="0">
                  <a:pos x="1906" y="3"/>
                </a:cxn>
                <a:cxn ang="0">
                  <a:pos x="1826" y="16"/>
                </a:cxn>
                <a:cxn ang="0">
                  <a:pos x="1726" y="39"/>
                </a:cxn>
                <a:cxn ang="0">
                  <a:pos x="1640" y="17"/>
                </a:cxn>
                <a:cxn ang="0">
                  <a:pos x="1560" y="4"/>
                </a:cxn>
                <a:cxn ang="0">
                  <a:pos x="1467" y="31"/>
                </a:cxn>
                <a:cxn ang="0">
                  <a:pos x="1370" y="33"/>
                </a:cxn>
                <a:cxn ang="0">
                  <a:pos x="1289" y="6"/>
                </a:cxn>
                <a:cxn ang="0">
                  <a:pos x="1242" y="4"/>
                </a:cxn>
                <a:cxn ang="0">
                  <a:pos x="1151" y="31"/>
                </a:cxn>
                <a:cxn ang="0">
                  <a:pos x="1055" y="35"/>
                </a:cxn>
                <a:cxn ang="0">
                  <a:pos x="972" y="7"/>
                </a:cxn>
                <a:cxn ang="0">
                  <a:pos x="891" y="15"/>
                </a:cxn>
                <a:cxn ang="0">
                  <a:pos x="791" y="40"/>
                </a:cxn>
                <a:cxn ang="0">
                  <a:pos x="703" y="23"/>
                </a:cxn>
                <a:cxn ang="0">
                  <a:pos x="623" y="5"/>
                </a:cxn>
                <a:cxn ang="0">
                  <a:pos x="534" y="29"/>
                </a:cxn>
                <a:cxn ang="0">
                  <a:pos x="435" y="38"/>
                </a:cxn>
                <a:cxn ang="0">
                  <a:pos x="354" y="11"/>
                </a:cxn>
                <a:cxn ang="0">
                  <a:pos x="305" y="5"/>
                </a:cxn>
                <a:cxn ang="0">
                  <a:pos x="218" y="29"/>
                </a:cxn>
                <a:cxn ang="0">
                  <a:pos x="120" y="39"/>
                </a:cxn>
                <a:cxn ang="0">
                  <a:pos x="38" y="12"/>
                </a:cxn>
              </a:cxnLst>
              <a:rect l="0" t="0" r="r" b="b"/>
              <a:pathLst>
                <a:path w="2447" h="61">
                  <a:moveTo>
                    <a:pt x="0" y="24"/>
                  </a:moveTo>
                  <a:lnTo>
                    <a:pt x="10" y="25"/>
                  </a:lnTo>
                  <a:lnTo>
                    <a:pt x="19" y="27"/>
                  </a:lnTo>
                  <a:lnTo>
                    <a:pt x="28" y="29"/>
                  </a:lnTo>
                  <a:lnTo>
                    <a:pt x="38" y="31"/>
                  </a:lnTo>
                  <a:lnTo>
                    <a:pt x="46" y="34"/>
                  </a:lnTo>
                  <a:lnTo>
                    <a:pt x="55" y="37"/>
                  </a:lnTo>
                  <a:lnTo>
                    <a:pt x="64" y="40"/>
                  </a:lnTo>
                  <a:lnTo>
                    <a:pt x="73" y="43"/>
                  </a:lnTo>
                  <a:lnTo>
                    <a:pt x="82" y="47"/>
                  </a:lnTo>
                  <a:lnTo>
                    <a:pt x="91" y="50"/>
                  </a:lnTo>
                  <a:lnTo>
                    <a:pt x="101" y="53"/>
                  </a:lnTo>
                  <a:lnTo>
                    <a:pt x="110" y="55"/>
                  </a:lnTo>
                  <a:lnTo>
                    <a:pt x="119" y="57"/>
                  </a:lnTo>
                  <a:lnTo>
                    <a:pt x="130" y="59"/>
                  </a:lnTo>
                  <a:lnTo>
                    <a:pt x="139" y="60"/>
                  </a:lnTo>
                  <a:lnTo>
                    <a:pt x="151" y="60"/>
                  </a:lnTo>
                  <a:lnTo>
                    <a:pt x="161" y="59"/>
                  </a:lnTo>
                  <a:lnTo>
                    <a:pt x="173" y="58"/>
                  </a:lnTo>
                  <a:lnTo>
                    <a:pt x="184" y="57"/>
                  </a:lnTo>
                  <a:lnTo>
                    <a:pt x="195" y="54"/>
                  </a:lnTo>
                  <a:lnTo>
                    <a:pt x="207" y="51"/>
                  </a:lnTo>
                  <a:lnTo>
                    <a:pt x="218" y="48"/>
                  </a:lnTo>
                  <a:lnTo>
                    <a:pt x="229" y="44"/>
                  </a:lnTo>
                  <a:lnTo>
                    <a:pt x="240" y="41"/>
                  </a:lnTo>
                  <a:lnTo>
                    <a:pt x="250" y="38"/>
                  </a:lnTo>
                  <a:lnTo>
                    <a:pt x="261" y="34"/>
                  </a:lnTo>
                  <a:lnTo>
                    <a:pt x="271" y="31"/>
                  </a:lnTo>
                  <a:lnTo>
                    <a:pt x="281" y="28"/>
                  </a:lnTo>
                  <a:lnTo>
                    <a:pt x="289" y="27"/>
                  </a:lnTo>
                  <a:lnTo>
                    <a:pt x="298" y="25"/>
                  </a:lnTo>
                  <a:lnTo>
                    <a:pt x="306" y="24"/>
                  </a:lnTo>
                  <a:lnTo>
                    <a:pt x="313" y="24"/>
                  </a:lnTo>
                  <a:lnTo>
                    <a:pt x="314" y="24"/>
                  </a:lnTo>
                  <a:lnTo>
                    <a:pt x="316" y="24"/>
                  </a:lnTo>
                  <a:lnTo>
                    <a:pt x="316" y="24"/>
                  </a:lnTo>
                  <a:lnTo>
                    <a:pt x="317" y="24"/>
                  </a:lnTo>
                  <a:lnTo>
                    <a:pt x="326" y="25"/>
                  </a:lnTo>
                  <a:lnTo>
                    <a:pt x="336" y="27"/>
                  </a:lnTo>
                  <a:lnTo>
                    <a:pt x="345" y="28"/>
                  </a:lnTo>
                  <a:lnTo>
                    <a:pt x="354" y="31"/>
                  </a:lnTo>
                  <a:lnTo>
                    <a:pt x="363" y="34"/>
                  </a:lnTo>
                  <a:lnTo>
                    <a:pt x="372" y="37"/>
                  </a:lnTo>
                  <a:lnTo>
                    <a:pt x="380" y="40"/>
                  </a:lnTo>
                  <a:lnTo>
                    <a:pt x="389" y="43"/>
                  </a:lnTo>
                  <a:lnTo>
                    <a:pt x="399" y="47"/>
                  </a:lnTo>
                  <a:lnTo>
                    <a:pt x="407" y="50"/>
                  </a:lnTo>
                  <a:lnTo>
                    <a:pt x="417" y="53"/>
                  </a:lnTo>
                  <a:lnTo>
                    <a:pt x="426" y="55"/>
                  </a:lnTo>
                  <a:lnTo>
                    <a:pt x="436" y="57"/>
                  </a:lnTo>
                  <a:lnTo>
                    <a:pt x="445" y="59"/>
                  </a:lnTo>
                  <a:lnTo>
                    <a:pt x="455" y="59"/>
                  </a:lnTo>
                  <a:lnTo>
                    <a:pt x="466" y="60"/>
                  </a:lnTo>
                  <a:lnTo>
                    <a:pt x="477" y="59"/>
                  </a:lnTo>
                  <a:lnTo>
                    <a:pt x="488" y="58"/>
                  </a:lnTo>
                  <a:lnTo>
                    <a:pt x="500" y="56"/>
                  </a:lnTo>
                  <a:lnTo>
                    <a:pt x="511" y="54"/>
                  </a:lnTo>
                  <a:lnTo>
                    <a:pt x="522" y="51"/>
                  </a:lnTo>
                  <a:lnTo>
                    <a:pt x="534" y="48"/>
                  </a:lnTo>
                  <a:lnTo>
                    <a:pt x="545" y="44"/>
                  </a:lnTo>
                  <a:lnTo>
                    <a:pt x="556" y="40"/>
                  </a:lnTo>
                  <a:lnTo>
                    <a:pt x="567" y="37"/>
                  </a:lnTo>
                  <a:lnTo>
                    <a:pt x="577" y="34"/>
                  </a:lnTo>
                  <a:lnTo>
                    <a:pt x="587" y="31"/>
                  </a:lnTo>
                  <a:lnTo>
                    <a:pt x="597" y="28"/>
                  </a:lnTo>
                  <a:lnTo>
                    <a:pt x="606" y="26"/>
                  </a:lnTo>
                  <a:lnTo>
                    <a:pt x="615" y="24"/>
                  </a:lnTo>
                  <a:lnTo>
                    <a:pt x="623" y="23"/>
                  </a:lnTo>
                  <a:lnTo>
                    <a:pt x="630" y="23"/>
                  </a:lnTo>
                  <a:lnTo>
                    <a:pt x="640" y="24"/>
                  </a:lnTo>
                  <a:lnTo>
                    <a:pt x="649" y="25"/>
                  </a:lnTo>
                  <a:lnTo>
                    <a:pt x="658" y="27"/>
                  </a:lnTo>
                  <a:lnTo>
                    <a:pt x="668" y="30"/>
                  </a:lnTo>
                  <a:lnTo>
                    <a:pt x="676" y="32"/>
                  </a:lnTo>
                  <a:lnTo>
                    <a:pt x="685" y="36"/>
                  </a:lnTo>
                  <a:lnTo>
                    <a:pt x="694" y="39"/>
                  </a:lnTo>
                  <a:lnTo>
                    <a:pt x="703" y="42"/>
                  </a:lnTo>
                  <a:lnTo>
                    <a:pt x="712" y="45"/>
                  </a:lnTo>
                  <a:lnTo>
                    <a:pt x="721" y="49"/>
                  </a:lnTo>
                  <a:lnTo>
                    <a:pt x="731" y="52"/>
                  </a:lnTo>
                  <a:lnTo>
                    <a:pt x="740" y="54"/>
                  </a:lnTo>
                  <a:lnTo>
                    <a:pt x="750" y="56"/>
                  </a:lnTo>
                  <a:lnTo>
                    <a:pt x="760" y="58"/>
                  </a:lnTo>
                  <a:lnTo>
                    <a:pt x="770" y="59"/>
                  </a:lnTo>
                  <a:lnTo>
                    <a:pt x="781" y="59"/>
                  </a:lnTo>
                  <a:lnTo>
                    <a:pt x="792" y="58"/>
                  </a:lnTo>
                  <a:lnTo>
                    <a:pt x="803" y="57"/>
                  </a:lnTo>
                  <a:lnTo>
                    <a:pt x="814" y="55"/>
                  </a:lnTo>
                  <a:lnTo>
                    <a:pt x="825" y="53"/>
                  </a:lnTo>
                  <a:lnTo>
                    <a:pt x="837" y="50"/>
                  </a:lnTo>
                  <a:lnTo>
                    <a:pt x="848" y="47"/>
                  </a:lnTo>
                  <a:lnTo>
                    <a:pt x="859" y="43"/>
                  </a:lnTo>
                  <a:lnTo>
                    <a:pt x="870" y="40"/>
                  </a:lnTo>
                  <a:lnTo>
                    <a:pt x="881" y="37"/>
                  </a:lnTo>
                  <a:lnTo>
                    <a:pt x="891" y="33"/>
                  </a:lnTo>
                  <a:lnTo>
                    <a:pt x="901" y="30"/>
                  </a:lnTo>
                  <a:lnTo>
                    <a:pt x="911" y="27"/>
                  </a:lnTo>
                  <a:lnTo>
                    <a:pt x="920" y="25"/>
                  </a:lnTo>
                  <a:lnTo>
                    <a:pt x="929" y="24"/>
                  </a:lnTo>
                  <a:lnTo>
                    <a:pt x="937" y="23"/>
                  </a:lnTo>
                  <a:lnTo>
                    <a:pt x="944" y="23"/>
                  </a:lnTo>
                  <a:lnTo>
                    <a:pt x="954" y="23"/>
                  </a:lnTo>
                  <a:lnTo>
                    <a:pt x="963" y="25"/>
                  </a:lnTo>
                  <a:lnTo>
                    <a:pt x="972" y="27"/>
                  </a:lnTo>
                  <a:lnTo>
                    <a:pt x="982" y="29"/>
                  </a:lnTo>
                  <a:lnTo>
                    <a:pt x="991" y="32"/>
                  </a:lnTo>
                  <a:lnTo>
                    <a:pt x="1000" y="35"/>
                  </a:lnTo>
                  <a:lnTo>
                    <a:pt x="1008" y="38"/>
                  </a:lnTo>
                  <a:lnTo>
                    <a:pt x="1018" y="41"/>
                  </a:lnTo>
                  <a:lnTo>
                    <a:pt x="1027" y="44"/>
                  </a:lnTo>
                  <a:lnTo>
                    <a:pt x="1036" y="47"/>
                  </a:lnTo>
                  <a:lnTo>
                    <a:pt x="1045" y="50"/>
                  </a:lnTo>
                  <a:lnTo>
                    <a:pt x="1055" y="53"/>
                  </a:lnTo>
                  <a:lnTo>
                    <a:pt x="1064" y="55"/>
                  </a:lnTo>
                  <a:lnTo>
                    <a:pt x="1074" y="57"/>
                  </a:lnTo>
                  <a:lnTo>
                    <a:pt x="1085" y="58"/>
                  </a:lnTo>
                  <a:lnTo>
                    <a:pt x="1095" y="58"/>
                  </a:lnTo>
                  <a:lnTo>
                    <a:pt x="1106" y="58"/>
                  </a:lnTo>
                  <a:lnTo>
                    <a:pt x="1118" y="57"/>
                  </a:lnTo>
                  <a:lnTo>
                    <a:pt x="1128" y="54"/>
                  </a:lnTo>
                  <a:lnTo>
                    <a:pt x="1140" y="52"/>
                  </a:lnTo>
                  <a:lnTo>
                    <a:pt x="1151" y="49"/>
                  </a:lnTo>
                  <a:lnTo>
                    <a:pt x="1163" y="46"/>
                  </a:lnTo>
                  <a:lnTo>
                    <a:pt x="1173" y="43"/>
                  </a:lnTo>
                  <a:lnTo>
                    <a:pt x="1185" y="39"/>
                  </a:lnTo>
                  <a:lnTo>
                    <a:pt x="1195" y="35"/>
                  </a:lnTo>
                  <a:lnTo>
                    <a:pt x="1205" y="32"/>
                  </a:lnTo>
                  <a:lnTo>
                    <a:pt x="1215" y="29"/>
                  </a:lnTo>
                  <a:lnTo>
                    <a:pt x="1226" y="27"/>
                  </a:lnTo>
                  <a:lnTo>
                    <a:pt x="1234" y="24"/>
                  </a:lnTo>
                  <a:lnTo>
                    <a:pt x="1243" y="23"/>
                  </a:lnTo>
                  <a:lnTo>
                    <a:pt x="1251" y="22"/>
                  </a:lnTo>
                  <a:lnTo>
                    <a:pt x="1258" y="22"/>
                  </a:lnTo>
                  <a:lnTo>
                    <a:pt x="1259" y="22"/>
                  </a:lnTo>
                  <a:lnTo>
                    <a:pt x="1260" y="22"/>
                  </a:lnTo>
                  <a:lnTo>
                    <a:pt x="1260" y="22"/>
                  </a:lnTo>
                  <a:lnTo>
                    <a:pt x="1261" y="22"/>
                  </a:lnTo>
                  <a:lnTo>
                    <a:pt x="1270" y="23"/>
                  </a:lnTo>
                  <a:lnTo>
                    <a:pt x="1281" y="25"/>
                  </a:lnTo>
                  <a:lnTo>
                    <a:pt x="1289" y="27"/>
                  </a:lnTo>
                  <a:lnTo>
                    <a:pt x="1298" y="29"/>
                  </a:lnTo>
                  <a:lnTo>
                    <a:pt x="1307" y="32"/>
                  </a:lnTo>
                  <a:lnTo>
                    <a:pt x="1316" y="35"/>
                  </a:lnTo>
                  <a:lnTo>
                    <a:pt x="1326" y="38"/>
                  </a:lnTo>
                  <a:lnTo>
                    <a:pt x="1334" y="42"/>
                  </a:lnTo>
                  <a:lnTo>
                    <a:pt x="1343" y="44"/>
                  </a:lnTo>
                  <a:lnTo>
                    <a:pt x="1352" y="48"/>
                  </a:lnTo>
                  <a:lnTo>
                    <a:pt x="1361" y="50"/>
                  </a:lnTo>
                  <a:lnTo>
                    <a:pt x="1370" y="53"/>
                  </a:lnTo>
                  <a:lnTo>
                    <a:pt x="1380" y="55"/>
                  </a:lnTo>
                  <a:lnTo>
                    <a:pt x="1390" y="57"/>
                  </a:lnTo>
                  <a:lnTo>
                    <a:pt x="1400" y="58"/>
                  </a:lnTo>
                  <a:lnTo>
                    <a:pt x="1411" y="58"/>
                  </a:lnTo>
                  <a:lnTo>
                    <a:pt x="1422" y="57"/>
                  </a:lnTo>
                  <a:lnTo>
                    <a:pt x="1433" y="56"/>
                  </a:lnTo>
                  <a:lnTo>
                    <a:pt x="1444" y="54"/>
                  </a:lnTo>
                  <a:lnTo>
                    <a:pt x="1455" y="52"/>
                  </a:lnTo>
                  <a:lnTo>
                    <a:pt x="1467" y="49"/>
                  </a:lnTo>
                  <a:lnTo>
                    <a:pt x="1478" y="46"/>
                  </a:lnTo>
                  <a:lnTo>
                    <a:pt x="1490" y="42"/>
                  </a:lnTo>
                  <a:lnTo>
                    <a:pt x="1500" y="39"/>
                  </a:lnTo>
                  <a:lnTo>
                    <a:pt x="1512" y="35"/>
                  </a:lnTo>
                  <a:lnTo>
                    <a:pt x="1521" y="32"/>
                  </a:lnTo>
                  <a:lnTo>
                    <a:pt x="1532" y="29"/>
                  </a:lnTo>
                  <a:lnTo>
                    <a:pt x="1541" y="26"/>
                  </a:lnTo>
                  <a:lnTo>
                    <a:pt x="1550" y="24"/>
                  </a:lnTo>
                  <a:lnTo>
                    <a:pt x="1559" y="23"/>
                  </a:lnTo>
                  <a:lnTo>
                    <a:pt x="1567" y="22"/>
                  </a:lnTo>
                  <a:lnTo>
                    <a:pt x="1574" y="22"/>
                  </a:lnTo>
                  <a:lnTo>
                    <a:pt x="1584" y="22"/>
                  </a:lnTo>
                  <a:lnTo>
                    <a:pt x="1594" y="24"/>
                  </a:lnTo>
                  <a:lnTo>
                    <a:pt x="1603" y="25"/>
                  </a:lnTo>
                  <a:lnTo>
                    <a:pt x="1612" y="28"/>
                  </a:lnTo>
                  <a:lnTo>
                    <a:pt x="1621" y="31"/>
                  </a:lnTo>
                  <a:lnTo>
                    <a:pt x="1630" y="33"/>
                  </a:lnTo>
                  <a:lnTo>
                    <a:pt x="1640" y="37"/>
                  </a:lnTo>
                  <a:lnTo>
                    <a:pt x="1648" y="40"/>
                  </a:lnTo>
                  <a:lnTo>
                    <a:pt x="1657" y="43"/>
                  </a:lnTo>
                  <a:lnTo>
                    <a:pt x="1667" y="46"/>
                  </a:lnTo>
                  <a:lnTo>
                    <a:pt x="1676" y="49"/>
                  </a:lnTo>
                  <a:lnTo>
                    <a:pt x="1686" y="52"/>
                  </a:lnTo>
                  <a:lnTo>
                    <a:pt x="1695" y="54"/>
                  </a:lnTo>
                  <a:lnTo>
                    <a:pt x="1705" y="55"/>
                  </a:lnTo>
                  <a:lnTo>
                    <a:pt x="1715" y="57"/>
                  </a:lnTo>
                  <a:lnTo>
                    <a:pt x="1726" y="57"/>
                  </a:lnTo>
                  <a:lnTo>
                    <a:pt x="1737" y="56"/>
                  </a:lnTo>
                  <a:lnTo>
                    <a:pt x="1748" y="55"/>
                  </a:lnTo>
                  <a:lnTo>
                    <a:pt x="1760" y="53"/>
                  </a:lnTo>
                  <a:lnTo>
                    <a:pt x="1770" y="51"/>
                  </a:lnTo>
                  <a:lnTo>
                    <a:pt x="1782" y="48"/>
                  </a:lnTo>
                  <a:lnTo>
                    <a:pt x="1793" y="44"/>
                  </a:lnTo>
                  <a:lnTo>
                    <a:pt x="1804" y="41"/>
                  </a:lnTo>
                  <a:lnTo>
                    <a:pt x="1814" y="38"/>
                  </a:lnTo>
                  <a:lnTo>
                    <a:pt x="1826" y="34"/>
                  </a:lnTo>
                  <a:lnTo>
                    <a:pt x="1835" y="31"/>
                  </a:lnTo>
                  <a:lnTo>
                    <a:pt x="1846" y="28"/>
                  </a:lnTo>
                  <a:lnTo>
                    <a:pt x="1855" y="25"/>
                  </a:lnTo>
                  <a:lnTo>
                    <a:pt x="1864" y="23"/>
                  </a:lnTo>
                  <a:lnTo>
                    <a:pt x="1872" y="22"/>
                  </a:lnTo>
                  <a:lnTo>
                    <a:pt x="1880" y="20"/>
                  </a:lnTo>
                  <a:lnTo>
                    <a:pt x="1888" y="20"/>
                  </a:lnTo>
                  <a:lnTo>
                    <a:pt x="1897" y="21"/>
                  </a:lnTo>
                  <a:lnTo>
                    <a:pt x="1907" y="23"/>
                  </a:lnTo>
                  <a:lnTo>
                    <a:pt x="1916" y="24"/>
                  </a:lnTo>
                  <a:lnTo>
                    <a:pt x="1925" y="27"/>
                  </a:lnTo>
                  <a:lnTo>
                    <a:pt x="1934" y="29"/>
                  </a:lnTo>
                  <a:lnTo>
                    <a:pt x="1943" y="32"/>
                  </a:lnTo>
                  <a:lnTo>
                    <a:pt x="1952" y="36"/>
                  </a:lnTo>
                  <a:lnTo>
                    <a:pt x="1961" y="39"/>
                  </a:lnTo>
                  <a:lnTo>
                    <a:pt x="1970" y="42"/>
                  </a:lnTo>
                  <a:lnTo>
                    <a:pt x="1979" y="45"/>
                  </a:lnTo>
                  <a:lnTo>
                    <a:pt x="1988" y="48"/>
                  </a:lnTo>
                  <a:lnTo>
                    <a:pt x="1997" y="50"/>
                  </a:lnTo>
                  <a:lnTo>
                    <a:pt x="2007" y="53"/>
                  </a:lnTo>
                  <a:lnTo>
                    <a:pt x="2017" y="54"/>
                  </a:lnTo>
                  <a:lnTo>
                    <a:pt x="2027" y="55"/>
                  </a:lnTo>
                  <a:lnTo>
                    <a:pt x="2038" y="55"/>
                  </a:lnTo>
                  <a:lnTo>
                    <a:pt x="2049" y="55"/>
                  </a:lnTo>
                  <a:lnTo>
                    <a:pt x="2060" y="54"/>
                  </a:lnTo>
                  <a:lnTo>
                    <a:pt x="2071" y="52"/>
                  </a:lnTo>
                  <a:lnTo>
                    <a:pt x="2082" y="50"/>
                  </a:lnTo>
                  <a:lnTo>
                    <a:pt x="2092" y="47"/>
                  </a:lnTo>
                  <a:lnTo>
                    <a:pt x="2103" y="44"/>
                  </a:lnTo>
                  <a:lnTo>
                    <a:pt x="2114" y="41"/>
                  </a:lnTo>
                  <a:lnTo>
                    <a:pt x="2125" y="38"/>
                  </a:lnTo>
                  <a:lnTo>
                    <a:pt x="2135" y="34"/>
                  </a:lnTo>
                  <a:lnTo>
                    <a:pt x="2145" y="31"/>
                  </a:lnTo>
                  <a:lnTo>
                    <a:pt x="2155" y="28"/>
                  </a:lnTo>
                  <a:lnTo>
                    <a:pt x="2165" y="25"/>
                  </a:lnTo>
                  <a:lnTo>
                    <a:pt x="2174" y="23"/>
                  </a:lnTo>
                  <a:lnTo>
                    <a:pt x="2182" y="21"/>
                  </a:lnTo>
                  <a:lnTo>
                    <a:pt x="2190" y="20"/>
                  </a:lnTo>
                  <a:lnTo>
                    <a:pt x="2197" y="19"/>
                  </a:lnTo>
                  <a:lnTo>
                    <a:pt x="2207" y="19"/>
                  </a:lnTo>
                  <a:lnTo>
                    <a:pt x="2216" y="20"/>
                  </a:lnTo>
                  <a:lnTo>
                    <a:pt x="2225" y="22"/>
                  </a:lnTo>
                  <a:lnTo>
                    <a:pt x="2235" y="24"/>
                  </a:lnTo>
                  <a:lnTo>
                    <a:pt x="2244" y="27"/>
                  </a:lnTo>
                  <a:lnTo>
                    <a:pt x="2252" y="30"/>
                  </a:lnTo>
                  <a:lnTo>
                    <a:pt x="2262" y="33"/>
                  </a:lnTo>
                  <a:lnTo>
                    <a:pt x="2270" y="37"/>
                  </a:lnTo>
                  <a:lnTo>
                    <a:pt x="2279" y="40"/>
                  </a:lnTo>
                  <a:lnTo>
                    <a:pt x="2288" y="44"/>
                  </a:lnTo>
                  <a:lnTo>
                    <a:pt x="2298" y="47"/>
                  </a:lnTo>
                  <a:lnTo>
                    <a:pt x="2307" y="50"/>
                  </a:lnTo>
                  <a:lnTo>
                    <a:pt x="2317" y="52"/>
                  </a:lnTo>
                  <a:lnTo>
                    <a:pt x="2327" y="54"/>
                  </a:lnTo>
                  <a:lnTo>
                    <a:pt x="2337" y="55"/>
                  </a:lnTo>
                  <a:lnTo>
                    <a:pt x="2348" y="55"/>
                  </a:lnTo>
                  <a:lnTo>
                    <a:pt x="2360" y="55"/>
                  </a:lnTo>
                  <a:lnTo>
                    <a:pt x="2372" y="53"/>
                  </a:lnTo>
                  <a:lnTo>
                    <a:pt x="2385" y="51"/>
                  </a:lnTo>
                  <a:lnTo>
                    <a:pt x="2397" y="48"/>
                  </a:lnTo>
                  <a:lnTo>
                    <a:pt x="2409" y="45"/>
                  </a:lnTo>
                  <a:lnTo>
                    <a:pt x="2422" y="41"/>
                  </a:lnTo>
                  <a:lnTo>
                    <a:pt x="2434" y="38"/>
                  </a:lnTo>
                  <a:lnTo>
                    <a:pt x="2446" y="33"/>
                  </a:lnTo>
                  <a:lnTo>
                    <a:pt x="2446" y="29"/>
                  </a:lnTo>
                  <a:lnTo>
                    <a:pt x="2446" y="25"/>
                  </a:lnTo>
                  <a:lnTo>
                    <a:pt x="2445" y="21"/>
                  </a:lnTo>
                  <a:lnTo>
                    <a:pt x="2445" y="16"/>
                  </a:lnTo>
                  <a:lnTo>
                    <a:pt x="2434" y="19"/>
                  </a:lnTo>
                  <a:lnTo>
                    <a:pt x="2422" y="23"/>
                  </a:lnTo>
                  <a:lnTo>
                    <a:pt x="2409" y="27"/>
                  </a:lnTo>
                  <a:lnTo>
                    <a:pt x="2397" y="29"/>
                  </a:lnTo>
                  <a:lnTo>
                    <a:pt x="2384" y="32"/>
                  </a:lnTo>
                  <a:lnTo>
                    <a:pt x="2372" y="35"/>
                  </a:lnTo>
                  <a:lnTo>
                    <a:pt x="2359" y="37"/>
                  </a:lnTo>
                  <a:lnTo>
                    <a:pt x="2348" y="37"/>
                  </a:lnTo>
                  <a:lnTo>
                    <a:pt x="2337" y="37"/>
                  </a:lnTo>
                  <a:lnTo>
                    <a:pt x="2327" y="36"/>
                  </a:lnTo>
                  <a:lnTo>
                    <a:pt x="2317" y="33"/>
                  </a:lnTo>
                  <a:lnTo>
                    <a:pt x="2307" y="31"/>
                  </a:lnTo>
                  <a:lnTo>
                    <a:pt x="2298" y="29"/>
                  </a:lnTo>
                  <a:lnTo>
                    <a:pt x="2288" y="25"/>
                  </a:lnTo>
                  <a:lnTo>
                    <a:pt x="2279" y="22"/>
                  </a:lnTo>
                  <a:lnTo>
                    <a:pt x="2270" y="18"/>
                  </a:lnTo>
                  <a:lnTo>
                    <a:pt x="2262" y="15"/>
                  </a:lnTo>
                  <a:lnTo>
                    <a:pt x="2252" y="12"/>
                  </a:lnTo>
                  <a:lnTo>
                    <a:pt x="2244" y="9"/>
                  </a:lnTo>
                  <a:lnTo>
                    <a:pt x="2235" y="6"/>
                  </a:lnTo>
                  <a:lnTo>
                    <a:pt x="2225" y="3"/>
                  </a:lnTo>
                  <a:lnTo>
                    <a:pt x="2216" y="2"/>
                  </a:lnTo>
                  <a:lnTo>
                    <a:pt x="2207" y="1"/>
                  </a:lnTo>
                  <a:lnTo>
                    <a:pt x="2197" y="0"/>
                  </a:lnTo>
                  <a:lnTo>
                    <a:pt x="2190" y="1"/>
                  </a:lnTo>
                  <a:lnTo>
                    <a:pt x="2182" y="2"/>
                  </a:lnTo>
                  <a:lnTo>
                    <a:pt x="2174" y="3"/>
                  </a:lnTo>
                  <a:lnTo>
                    <a:pt x="2165" y="6"/>
                  </a:lnTo>
                  <a:lnTo>
                    <a:pt x="2154" y="9"/>
                  </a:lnTo>
                  <a:lnTo>
                    <a:pt x="2145" y="12"/>
                  </a:lnTo>
                  <a:lnTo>
                    <a:pt x="2135" y="15"/>
                  </a:lnTo>
                  <a:lnTo>
                    <a:pt x="2124" y="18"/>
                  </a:lnTo>
                  <a:lnTo>
                    <a:pt x="2114" y="22"/>
                  </a:lnTo>
                  <a:lnTo>
                    <a:pt x="2103" y="25"/>
                  </a:lnTo>
                  <a:lnTo>
                    <a:pt x="2092" y="28"/>
                  </a:lnTo>
                  <a:lnTo>
                    <a:pt x="2082" y="31"/>
                  </a:lnTo>
                  <a:lnTo>
                    <a:pt x="2070" y="33"/>
                  </a:lnTo>
                  <a:lnTo>
                    <a:pt x="2059" y="35"/>
                  </a:lnTo>
                  <a:lnTo>
                    <a:pt x="2049" y="37"/>
                  </a:lnTo>
                  <a:lnTo>
                    <a:pt x="2038" y="37"/>
                  </a:lnTo>
                  <a:lnTo>
                    <a:pt x="2027" y="37"/>
                  </a:lnTo>
                  <a:lnTo>
                    <a:pt x="2017" y="36"/>
                  </a:lnTo>
                  <a:lnTo>
                    <a:pt x="2008" y="34"/>
                  </a:lnTo>
                  <a:lnTo>
                    <a:pt x="1997" y="32"/>
                  </a:lnTo>
                  <a:lnTo>
                    <a:pt x="1988" y="29"/>
                  </a:lnTo>
                  <a:lnTo>
                    <a:pt x="1979" y="26"/>
                  </a:lnTo>
                  <a:lnTo>
                    <a:pt x="1970" y="23"/>
                  </a:lnTo>
                  <a:lnTo>
                    <a:pt x="1961" y="19"/>
                  </a:lnTo>
                  <a:lnTo>
                    <a:pt x="1952" y="16"/>
                  </a:lnTo>
                  <a:lnTo>
                    <a:pt x="1943" y="13"/>
                  </a:lnTo>
                  <a:lnTo>
                    <a:pt x="1934" y="10"/>
                  </a:lnTo>
                  <a:lnTo>
                    <a:pt x="1925" y="7"/>
                  </a:lnTo>
                  <a:lnTo>
                    <a:pt x="1916" y="5"/>
                  </a:lnTo>
                  <a:lnTo>
                    <a:pt x="1906" y="3"/>
                  </a:lnTo>
                  <a:lnTo>
                    <a:pt x="1897" y="2"/>
                  </a:lnTo>
                  <a:lnTo>
                    <a:pt x="1888" y="1"/>
                  </a:lnTo>
                  <a:lnTo>
                    <a:pt x="1880" y="2"/>
                  </a:lnTo>
                  <a:lnTo>
                    <a:pt x="1872" y="3"/>
                  </a:lnTo>
                  <a:lnTo>
                    <a:pt x="1864" y="5"/>
                  </a:lnTo>
                  <a:lnTo>
                    <a:pt x="1855" y="7"/>
                  </a:lnTo>
                  <a:lnTo>
                    <a:pt x="1846" y="10"/>
                  </a:lnTo>
                  <a:lnTo>
                    <a:pt x="1835" y="13"/>
                  </a:lnTo>
                  <a:lnTo>
                    <a:pt x="1826" y="16"/>
                  </a:lnTo>
                  <a:lnTo>
                    <a:pt x="1814" y="20"/>
                  </a:lnTo>
                  <a:lnTo>
                    <a:pt x="1804" y="23"/>
                  </a:lnTo>
                  <a:lnTo>
                    <a:pt x="1793" y="27"/>
                  </a:lnTo>
                  <a:lnTo>
                    <a:pt x="1781" y="29"/>
                  </a:lnTo>
                  <a:lnTo>
                    <a:pt x="1770" y="32"/>
                  </a:lnTo>
                  <a:lnTo>
                    <a:pt x="1759" y="35"/>
                  </a:lnTo>
                  <a:lnTo>
                    <a:pt x="1748" y="37"/>
                  </a:lnTo>
                  <a:lnTo>
                    <a:pt x="1736" y="38"/>
                  </a:lnTo>
                  <a:lnTo>
                    <a:pt x="1726" y="39"/>
                  </a:lnTo>
                  <a:lnTo>
                    <a:pt x="1715" y="38"/>
                  </a:lnTo>
                  <a:lnTo>
                    <a:pt x="1704" y="38"/>
                  </a:lnTo>
                  <a:lnTo>
                    <a:pt x="1695" y="36"/>
                  </a:lnTo>
                  <a:lnTo>
                    <a:pt x="1685" y="33"/>
                  </a:lnTo>
                  <a:lnTo>
                    <a:pt x="1676" y="31"/>
                  </a:lnTo>
                  <a:lnTo>
                    <a:pt x="1666" y="28"/>
                  </a:lnTo>
                  <a:lnTo>
                    <a:pt x="1657" y="24"/>
                  </a:lnTo>
                  <a:lnTo>
                    <a:pt x="1648" y="21"/>
                  </a:lnTo>
                  <a:lnTo>
                    <a:pt x="1640" y="17"/>
                  </a:lnTo>
                  <a:lnTo>
                    <a:pt x="1630" y="14"/>
                  </a:lnTo>
                  <a:lnTo>
                    <a:pt x="1621" y="11"/>
                  </a:lnTo>
                  <a:lnTo>
                    <a:pt x="1612" y="8"/>
                  </a:lnTo>
                  <a:lnTo>
                    <a:pt x="1603" y="6"/>
                  </a:lnTo>
                  <a:lnTo>
                    <a:pt x="1594" y="4"/>
                  </a:lnTo>
                  <a:lnTo>
                    <a:pt x="1584" y="3"/>
                  </a:lnTo>
                  <a:lnTo>
                    <a:pt x="1575" y="2"/>
                  </a:lnTo>
                  <a:lnTo>
                    <a:pt x="1568" y="3"/>
                  </a:lnTo>
                  <a:lnTo>
                    <a:pt x="1560" y="4"/>
                  </a:lnTo>
                  <a:lnTo>
                    <a:pt x="1551" y="6"/>
                  </a:lnTo>
                  <a:lnTo>
                    <a:pt x="1542" y="8"/>
                  </a:lnTo>
                  <a:lnTo>
                    <a:pt x="1532" y="11"/>
                  </a:lnTo>
                  <a:lnTo>
                    <a:pt x="1522" y="14"/>
                  </a:lnTo>
                  <a:lnTo>
                    <a:pt x="1512" y="17"/>
                  </a:lnTo>
                  <a:lnTo>
                    <a:pt x="1500" y="21"/>
                  </a:lnTo>
                  <a:lnTo>
                    <a:pt x="1490" y="24"/>
                  </a:lnTo>
                  <a:lnTo>
                    <a:pt x="1479" y="27"/>
                  </a:lnTo>
                  <a:lnTo>
                    <a:pt x="1467" y="31"/>
                  </a:lnTo>
                  <a:lnTo>
                    <a:pt x="1455" y="33"/>
                  </a:lnTo>
                  <a:lnTo>
                    <a:pt x="1444" y="36"/>
                  </a:lnTo>
                  <a:lnTo>
                    <a:pt x="1433" y="38"/>
                  </a:lnTo>
                  <a:lnTo>
                    <a:pt x="1422" y="39"/>
                  </a:lnTo>
                  <a:lnTo>
                    <a:pt x="1411" y="39"/>
                  </a:lnTo>
                  <a:lnTo>
                    <a:pt x="1400" y="39"/>
                  </a:lnTo>
                  <a:lnTo>
                    <a:pt x="1390" y="38"/>
                  </a:lnTo>
                  <a:lnTo>
                    <a:pt x="1380" y="36"/>
                  </a:lnTo>
                  <a:lnTo>
                    <a:pt x="1370" y="33"/>
                  </a:lnTo>
                  <a:lnTo>
                    <a:pt x="1361" y="31"/>
                  </a:lnTo>
                  <a:lnTo>
                    <a:pt x="1352" y="28"/>
                  </a:lnTo>
                  <a:lnTo>
                    <a:pt x="1343" y="24"/>
                  </a:lnTo>
                  <a:lnTo>
                    <a:pt x="1334" y="21"/>
                  </a:lnTo>
                  <a:lnTo>
                    <a:pt x="1326" y="18"/>
                  </a:lnTo>
                  <a:lnTo>
                    <a:pt x="1316" y="14"/>
                  </a:lnTo>
                  <a:lnTo>
                    <a:pt x="1307" y="11"/>
                  </a:lnTo>
                  <a:lnTo>
                    <a:pt x="1298" y="9"/>
                  </a:lnTo>
                  <a:lnTo>
                    <a:pt x="1289" y="6"/>
                  </a:lnTo>
                  <a:lnTo>
                    <a:pt x="1281" y="4"/>
                  </a:lnTo>
                  <a:lnTo>
                    <a:pt x="1270" y="3"/>
                  </a:lnTo>
                  <a:lnTo>
                    <a:pt x="1261" y="3"/>
                  </a:lnTo>
                  <a:lnTo>
                    <a:pt x="1260" y="3"/>
                  </a:lnTo>
                  <a:lnTo>
                    <a:pt x="1260" y="3"/>
                  </a:lnTo>
                  <a:lnTo>
                    <a:pt x="1258" y="3"/>
                  </a:lnTo>
                  <a:lnTo>
                    <a:pt x="1257" y="3"/>
                  </a:lnTo>
                  <a:lnTo>
                    <a:pt x="1250" y="3"/>
                  </a:lnTo>
                  <a:lnTo>
                    <a:pt x="1242" y="4"/>
                  </a:lnTo>
                  <a:lnTo>
                    <a:pt x="1234" y="6"/>
                  </a:lnTo>
                  <a:lnTo>
                    <a:pt x="1225" y="8"/>
                  </a:lnTo>
                  <a:lnTo>
                    <a:pt x="1215" y="10"/>
                  </a:lnTo>
                  <a:lnTo>
                    <a:pt x="1205" y="14"/>
                  </a:lnTo>
                  <a:lnTo>
                    <a:pt x="1195" y="17"/>
                  </a:lnTo>
                  <a:lnTo>
                    <a:pt x="1185" y="20"/>
                  </a:lnTo>
                  <a:lnTo>
                    <a:pt x="1173" y="24"/>
                  </a:lnTo>
                  <a:lnTo>
                    <a:pt x="1163" y="28"/>
                  </a:lnTo>
                  <a:lnTo>
                    <a:pt x="1151" y="31"/>
                  </a:lnTo>
                  <a:lnTo>
                    <a:pt x="1140" y="33"/>
                  </a:lnTo>
                  <a:lnTo>
                    <a:pt x="1128" y="36"/>
                  </a:lnTo>
                  <a:lnTo>
                    <a:pt x="1118" y="38"/>
                  </a:lnTo>
                  <a:lnTo>
                    <a:pt x="1106" y="39"/>
                  </a:lnTo>
                  <a:lnTo>
                    <a:pt x="1095" y="40"/>
                  </a:lnTo>
                  <a:lnTo>
                    <a:pt x="1085" y="39"/>
                  </a:lnTo>
                  <a:lnTo>
                    <a:pt x="1074" y="39"/>
                  </a:lnTo>
                  <a:lnTo>
                    <a:pt x="1065" y="37"/>
                  </a:lnTo>
                  <a:lnTo>
                    <a:pt x="1055" y="35"/>
                  </a:lnTo>
                  <a:lnTo>
                    <a:pt x="1045" y="32"/>
                  </a:lnTo>
                  <a:lnTo>
                    <a:pt x="1036" y="29"/>
                  </a:lnTo>
                  <a:lnTo>
                    <a:pt x="1027" y="25"/>
                  </a:lnTo>
                  <a:lnTo>
                    <a:pt x="1018" y="22"/>
                  </a:lnTo>
                  <a:lnTo>
                    <a:pt x="1008" y="18"/>
                  </a:lnTo>
                  <a:lnTo>
                    <a:pt x="1000" y="15"/>
                  </a:lnTo>
                  <a:lnTo>
                    <a:pt x="991" y="12"/>
                  </a:lnTo>
                  <a:lnTo>
                    <a:pt x="982" y="9"/>
                  </a:lnTo>
                  <a:lnTo>
                    <a:pt x="972" y="7"/>
                  </a:lnTo>
                  <a:lnTo>
                    <a:pt x="963" y="5"/>
                  </a:lnTo>
                  <a:lnTo>
                    <a:pt x="954" y="4"/>
                  </a:lnTo>
                  <a:lnTo>
                    <a:pt x="944" y="3"/>
                  </a:lnTo>
                  <a:lnTo>
                    <a:pt x="937" y="4"/>
                  </a:lnTo>
                  <a:lnTo>
                    <a:pt x="929" y="5"/>
                  </a:lnTo>
                  <a:lnTo>
                    <a:pt x="920" y="7"/>
                  </a:lnTo>
                  <a:lnTo>
                    <a:pt x="911" y="9"/>
                  </a:lnTo>
                  <a:lnTo>
                    <a:pt x="901" y="12"/>
                  </a:lnTo>
                  <a:lnTo>
                    <a:pt x="891" y="15"/>
                  </a:lnTo>
                  <a:lnTo>
                    <a:pt x="881" y="18"/>
                  </a:lnTo>
                  <a:lnTo>
                    <a:pt x="870" y="22"/>
                  </a:lnTo>
                  <a:lnTo>
                    <a:pt x="859" y="25"/>
                  </a:lnTo>
                  <a:lnTo>
                    <a:pt x="848" y="28"/>
                  </a:lnTo>
                  <a:lnTo>
                    <a:pt x="836" y="32"/>
                  </a:lnTo>
                  <a:lnTo>
                    <a:pt x="825" y="35"/>
                  </a:lnTo>
                  <a:lnTo>
                    <a:pt x="814" y="37"/>
                  </a:lnTo>
                  <a:lnTo>
                    <a:pt x="802" y="39"/>
                  </a:lnTo>
                  <a:lnTo>
                    <a:pt x="791" y="40"/>
                  </a:lnTo>
                  <a:lnTo>
                    <a:pt x="780" y="40"/>
                  </a:lnTo>
                  <a:lnTo>
                    <a:pt x="769" y="40"/>
                  </a:lnTo>
                  <a:lnTo>
                    <a:pt x="759" y="39"/>
                  </a:lnTo>
                  <a:lnTo>
                    <a:pt x="750" y="38"/>
                  </a:lnTo>
                  <a:lnTo>
                    <a:pt x="739" y="35"/>
                  </a:lnTo>
                  <a:lnTo>
                    <a:pt x="730" y="32"/>
                  </a:lnTo>
                  <a:lnTo>
                    <a:pt x="721" y="29"/>
                  </a:lnTo>
                  <a:lnTo>
                    <a:pt x="712" y="26"/>
                  </a:lnTo>
                  <a:lnTo>
                    <a:pt x="703" y="23"/>
                  </a:lnTo>
                  <a:lnTo>
                    <a:pt x="694" y="19"/>
                  </a:lnTo>
                  <a:lnTo>
                    <a:pt x="685" y="16"/>
                  </a:lnTo>
                  <a:lnTo>
                    <a:pt x="676" y="13"/>
                  </a:lnTo>
                  <a:lnTo>
                    <a:pt x="668" y="10"/>
                  </a:lnTo>
                  <a:lnTo>
                    <a:pt x="658" y="8"/>
                  </a:lnTo>
                  <a:lnTo>
                    <a:pt x="649" y="6"/>
                  </a:lnTo>
                  <a:lnTo>
                    <a:pt x="640" y="5"/>
                  </a:lnTo>
                  <a:lnTo>
                    <a:pt x="630" y="4"/>
                  </a:lnTo>
                  <a:lnTo>
                    <a:pt x="623" y="5"/>
                  </a:lnTo>
                  <a:lnTo>
                    <a:pt x="615" y="6"/>
                  </a:lnTo>
                  <a:lnTo>
                    <a:pt x="606" y="8"/>
                  </a:lnTo>
                  <a:lnTo>
                    <a:pt x="597" y="10"/>
                  </a:lnTo>
                  <a:lnTo>
                    <a:pt x="587" y="13"/>
                  </a:lnTo>
                  <a:lnTo>
                    <a:pt x="577" y="16"/>
                  </a:lnTo>
                  <a:lnTo>
                    <a:pt x="566" y="20"/>
                  </a:lnTo>
                  <a:lnTo>
                    <a:pt x="556" y="23"/>
                  </a:lnTo>
                  <a:lnTo>
                    <a:pt x="545" y="26"/>
                  </a:lnTo>
                  <a:lnTo>
                    <a:pt x="534" y="29"/>
                  </a:lnTo>
                  <a:lnTo>
                    <a:pt x="522" y="33"/>
                  </a:lnTo>
                  <a:lnTo>
                    <a:pt x="511" y="36"/>
                  </a:lnTo>
                  <a:lnTo>
                    <a:pt x="499" y="38"/>
                  </a:lnTo>
                  <a:lnTo>
                    <a:pt x="488" y="40"/>
                  </a:lnTo>
                  <a:lnTo>
                    <a:pt x="477" y="41"/>
                  </a:lnTo>
                  <a:lnTo>
                    <a:pt x="466" y="42"/>
                  </a:lnTo>
                  <a:lnTo>
                    <a:pt x="455" y="41"/>
                  </a:lnTo>
                  <a:lnTo>
                    <a:pt x="445" y="40"/>
                  </a:lnTo>
                  <a:lnTo>
                    <a:pt x="435" y="38"/>
                  </a:lnTo>
                  <a:lnTo>
                    <a:pt x="425" y="36"/>
                  </a:lnTo>
                  <a:lnTo>
                    <a:pt x="416" y="33"/>
                  </a:lnTo>
                  <a:lnTo>
                    <a:pt x="407" y="30"/>
                  </a:lnTo>
                  <a:lnTo>
                    <a:pt x="398" y="27"/>
                  </a:lnTo>
                  <a:lnTo>
                    <a:pt x="389" y="23"/>
                  </a:lnTo>
                  <a:lnTo>
                    <a:pt x="380" y="20"/>
                  </a:lnTo>
                  <a:lnTo>
                    <a:pt x="372" y="17"/>
                  </a:lnTo>
                  <a:lnTo>
                    <a:pt x="363" y="13"/>
                  </a:lnTo>
                  <a:lnTo>
                    <a:pt x="354" y="11"/>
                  </a:lnTo>
                  <a:lnTo>
                    <a:pt x="345" y="9"/>
                  </a:lnTo>
                  <a:lnTo>
                    <a:pt x="336" y="6"/>
                  </a:lnTo>
                  <a:lnTo>
                    <a:pt x="326" y="6"/>
                  </a:lnTo>
                  <a:lnTo>
                    <a:pt x="317" y="5"/>
                  </a:lnTo>
                  <a:lnTo>
                    <a:pt x="316" y="5"/>
                  </a:lnTo>
                  <a:lnTo>
                    <a:pt x="315" y="5"/>
                  </a:lnTo>
                  <a:lnTo>
                    <a:pt x="314" y="5"/>
                  </a:lnTo>
                  <a:lnTo>
                    <a:pt x="313" y="5"/>
                  </a:lnTo>
                  <a:lnTo>
                    <a:pt x="305" y="5"/>
                  </a:lnTo>
                  <a:lnTo>
                    <a:pt x="297" y="6"/>
                  </a:lnTo>
                  <a:lnTo>
                    <a:pt x="289" y="8"/>
                  </a:lnTo>
                  <a:lnTo>
                    <a:pt x="280" y="10"/>
                  </a:lnTo>
                  <a:lnTo>
                    <a:pt x="271" y="13"/>
                  </a:lnTo>
                  <a:lnTo>
                    <a:pt x="260" y="16"/>
                  </a:lnTo>
                  <a:lnTo>
                    <a:pt x="250" y="19"/>
                  </a:lnTo>
                  <a:lnTo>
                    <a:pt x="239" y="23"/>
                  </a:lnTo>
                  <a:lnTo>
                    <a:pt x="229" y="26"/>
                  </a:lnTo>
                  <a:lnTo>
                    <a:pt x="218" y="29"/>
                  </a:lnTo>
                  <a:lnTo>
                    <a:pt x="206" y="33"/>
                  </a:lnTo>
                  <a:lnTo>
                    <a:pt x="195" y="36"/>
                  </a:lnTo>
                  <a:lnTo>
                    <a:pt x="184" y="38"/>
                  </a:lnTo>
                  <a:lnTo>
                    <a:pt x="173" y="40"/>
                  </a:lnTo>
                  <a:lnTo>
                    <a:pt x="161" y="42"/>
                  </a:lnTo>
                  <a:lnTo>
                    <a:pt x="151" y="42"/>
                  </a:lnTo>
                  <a:lnTo>
                    <a:pt x="139" y="42"/>
                  </a:lnTo>
                  <a:lnTo>
                    <a:pt x="130" y="40"/>
                  </a:lnTo>
                  <a:lnTo>
                    <a:pt x="120" y="39"/>
                  </a:lnTo>
                  <a:lnTo>
                    <a:pt x="110" y="37"/>
                  </a:lnTo>
                  <a:lnTo>
                    <a:pt x="101" y="33"/>
                  </a:lnTo>
                  <a:lnTo>
                    <a:pt x="91" y="31"/>
                  </a:lnTo>
                  <a:lnTo>
                    <a:pt x="82" y="27"/>
                  </a:lnTo>
                  <a:lnTo>
                    <a:pt x="73" y="24"/>
                  </a:lnTo>
                  <a:lnTo>
                    <a:pt x="64" y="21"/>
                  </a:lnTo>
                  <a:lnTo>
                    <a:pt x="55" y="17"/>
                  </a:lnTo>
                  <a:lnTo>
                    <a:pt x="46" y="14"/>
                  </a:lnTo>
                  <a:lnTo>
                    <a:pt x="38" y="12"/>
                  </a:lnTo>
                  <a:lnTo>
                    <a:pt x="28" y="9"/>
                  </a:lnTo>
                  <a:lnTo>
                    <a:pt x="19" y="8"/>
                  </a:lnTo>
                  <a:lnTo>
                    <a:pt x="10" y="6"/>
                  </a:lnTo>
                  <a:lnTo>
                    <a:pt x="1" y="6"/>
                  </a:lnTo>
                  <a:lnTo>
                    <a:pt x="0" y="24"/>
                  </a:lnTo>
                </a:path>
              </a:pathLst>
            </a:custGeom>
            <a:solidFill>
              <a:srgbClr val="AAFFF4"/>
            </a:solidFill>
            <a:ln w="9525" cap="rnd">
              <a:noFill/>
              <a:round/>
              <a:headEnd/>
              <a:tailEnd/>
            </a:ln>
            <a:effectLst/>
          </p:spPr>
          <p:txBody>
            <a:bodyPr/>
            <a:lstStyle/>
            <a:p>
              <a:pPr algn="ctr">
                <a:defRPr/>
              </a:pPr>
              <a:endParaRPr lang="ru-RU" sz="4000">
                <a:cs typeface="+mn-cs"/>
              </a:endParaRPr>
            </a:p>
          </p:txBody>
        </p:sp>
        <p:sp>
          <p:nvSpPr>
            <p:cNvPr id="1049" name="Freeform 25"/>
            <p:cNvSpPr>
              <a:spLocks/>
            </p:cNvSpPr>
            <p:nvPr/>
          </p:nvSpPr>
          <p:spPr bwMode="auto">
            <a:xfrm>
              <a:off x="795" y="209"/>
              <a:ext cx="2444" cy="62"/>
            </a:xfrm>
            <a:custGeom>
              <a:avLst/>
              <a:gdLst/>
              <a:ahLst/>
              <a:cxnLst>
                <a:cxn ang="0">
                  <a:pos x="2377" y="34"/>
                </a:cxn>
                <a:cxn ang="0">
                  <a:pos x="2268" y="56"/>
                </a:cxn>
                <a:cxn ang="0">
                  <a:pos x="2184" y="31"/>
                </a:cxn>
                <a:cxn ang="0">
                  <a:pos x="2104" y="23"/>
                </a:cxn>
                <a:cxn ang="0">
                  <a:pos x="2012" y="50"/>
                </a:cxn>
                <a:cxn ang="0">
                  <a:pos x="1919" y="49"/>
                </a:cxn>
                <a:cxn ang="0">
                  <a:pos x="1837" y="22"/>
                </a:cxn>
                <a:cxn ang="0">
                  <a:pos x="1782" y="26"/>
                </a:cxn>
                <a:cxn ang="0">
                  <a:pos x="1716" y="46"/>
                </a:cxn>
                <a:cxn ang="0">
                  <a:pos x="1643" y="58"/>
                </a:cxn>
                <a:cxn ang="0">
                  <a:pos x="1559" y="35"/>
                </a:cxn>
                <a:cxn ang="0">
                  <a:pos x="1501" y="21"/>
                </a:cxn>
                <a:cxn ang="0">
                  <a:pos x="1428" y="38"/>
                </a:cxn>
                <a:cxn ang="0">
                  <a:pos x="1328" y="58"/>
                </a:cxn>
                <a:cxn ang="0">
                  <a:pos x="1243" y="34"/>
                </a:cxn>
                <a:cxn ang="0">
                  <a:pos x="1163" y="24"/>
                </a:cxn>
                <a:cxn ang="0">
                  <a:pos x="1069" y="52"/>
                </a:cxn>
                <a:cxn ang="0">
                  <a:pos x="974" y="51"/>
                </a:cxn>
                <a:cxn ang="0">
                  <a:pos x="892" y="25"/>
                </a:cxn>
                <a:cxn ang="0">
                  <a:pos x="810" y="36"/>
                </a:cxn>
                <a:cxn ang="0">
                  <a:pos x="709" y="59"/>
                </a:cxn>
                <a:cxn ang="0">
                  <a:pos x="624" y="39"/>
                </a:cxn>
                <a:cxn ang="0">
                  <a:pos x="558" y="23"/>
                </a:cxn>
                <a:cxn ang="0">
                  <a:pos x="493" y="37"/>
                </a:cxn>
                <a:cxn ang="0">
                  <a:pos x="393" y="60"/>
                </a:cxn>
                <a:cxn ang="0">
                  <a:pos x="307" y="40"/>
                </a:cxn>
                <a:cxn ang="0">
                  <a:pos x="227" y="25"/>
                </a:cxn>
                <a:cxn ang="0">
                  <a:pos x="135" y="52"/>
                </a:cxn>
                <a:cxn ang="0">
                  <a:pos x="37" y="55"/>
                </a:cxn>
                <a:cxn ang="0">
                  <a:pos x="9" y="26"/>
                </a:cxn>
                <a:cxn ang="0">
                  <a:pos x="101" y="40"/>
                </a:cxn>
                <a:cxn ang="0">
                  <a:pos x="201" y="13"/>
                </a:cxn>
                <a:cxn ang="0">
                  <a:pos x="280" y="11"/>
                </a:cxn>
                <a:cxn ang="0">
                  <a:pos x="363" y="38"/>
                </a:cxn>
                <a:cxn ang="0">
                  <a:pos x="461" y="29"/>
                </a:cxn>
                <a:cxn ang="0">
                  <a:pos x="549" y="4"/>
                </a:cxn>
                <a:cxn ang="0">
                  <a:pos x="597" y="10"/>
                </a:cxn>
                <a:cxn ang="0">
                  <a:pos x="678" y="38"/>
                </a:cxn>
                <a:cxn ang="0">
                  <a:pos x="777" y="29"/>
                </a:cxn>
                <a:cxn ang="0">
                  <a:pos x="866" y="4"/>
                </a:cxn>
                <a:cxn ang="0">
                  <a:pos x="946" y="21"/>
                </a:cxn>
                <a:cxn ang="0">
                  <a:pos x="1034" y="39"/>
                </a:cxn>
                <a:cxn ang="0">
                  <a:pos x="1134" y="14"/>
                </a:cxn>
                <a:cxn ang="0">
                  <a:pos x="1216" y="6"/>
                </a:cxn>
                <a:cxn ang="0">
                  <a:pos x="1298" y="34"/>
                </a:cxn>
                <a:cxn ang="0">
                  <a:pos x="1394" y="30"/>
                </a:cxn>
                <a:cxn ang="0">
                  <a:pos x="1485" y="3"/>
                </a:cxn>
                <a:cxn ang="0">
                  <a:pos x="1533" y="5"/>
                </a:cxn>
                <a:cxn ang="0">
                  <a:pos x="1614" y="33"/>
                </a:cxn>
                <a:cxn ang="0">
                  <a:pos x="1692" y="34"/>
                </a:cxn>
                <a:cxn ang="0">
                  <a:pos x="1762" y="14"/>
                </a:cxn>
                <a:cxn ang="0">
                  <a:pos x="1814" y="1"/>
                </a:cxn>
                <a:cxn ang="0">
                  <a:pos x="1891" y="20"/>
                </a:cxn>
                <a:cxn ang="0">
                  <a:pos x="1980" y="38"/>
                </a:cxn>
                <a:cxn ang="0">
                  <a:pos x="2076" y="12"/>
                </a:cxn>
                <a:cxn ang="0">
                  <a:pos x="2156" y="4"/>
                </a:cxn>
                <a:cxn ang="0">
                  <a:pos x="2238" y="32"/>
                </a:cxn>
                <a:cxn ang="0">
                  <a:pos x="2340" y="27"/>
                </a:cxn>
                <a:cxn ang="0">
                  <a:pos x="2429" y="1"/>
                </a:cxn>
              </a:cxnLst>
              <a:rect l="0" t="0" r="r" b="b"/>
              <a:pathLst>
                <a:path w="2444" h="62">
                  <a:moveTo>
                    <a:pt x="2442" y="19"/>
                  </a:moveTo>
                  <a:lnTo>
                    <a:pt x="2436" y="19"/>
                  </a:lnTo>
                  <a:lnTo>
                    <a:pt x="2429" y="20"/>
                  </a:lnTo>
                  <a:lnTo>
                    <a:pt x="2421" y="21"/>
                  </a:lnTo>
                  <a:lnTo>
                    <a:pt x="2413" y="23"/>
                  </a:lnTo>
                  <a:lnTo>
                    <a:pt x="2405" y="25"/>
                  </a:lnTo>
                  <a:lnTo>
                    <a:pt x="2396" y="28"/>
                  </a:lnTo>
                  <a:lnTo>
                    <a:pt x="2387" y="31"/>
                  </a:lnTo>
                  <a:lnTo>
                    <a:pt x="2377" y="34"/>
                  </a:lnTo>
                  <a:lnTo>
                    <a:pt x="2366" y="38"/>
                  </a:lnTo>
                  <a:lnTo>
                    <a:pt x="2353" y="42"/>
                  </a:lnTo>
                  <a:lnTo>
                    <a:pt x="2341" y="46"/>
                  </a:lnTo>
                  <a:lnTo>
                    <a:pt x="2328" y="49"/>
                  </a:lnTo>
                  <a:lnTo>
                    <a:pt x="2316" y="52"/>
                  </a:lnTo>
                  <a:lnTo>
                    <a:pt x="2303" y="54"/>
                  </a:lnTo>
                  <a:lnTo>
                    <a:pt x="2291" y="56"/>
                  </a:lnTo>
                  <a:lnTo>
                    <a:pt x="2279" y="56"/>
                  </a:lnTo>
                  <a:lnTo>
                    <a:pt x="2268" y="56"/>
                  </a:lnTo>
                  <a:lnTo>
                    <a:pt x="2258" y="54"/>
                  </a:lnTo>
                  <a:lnTo>
                    <a:pt x="2247" y="53"/>
                  </a:lnTo>
                  <a:lnTo>
                    <a:pt x="2238" y="50"/>
                  </a:lnTo>
                  <a:lnTo>
                    <a:pt x="2229" y="48"/>
                  </a:lnTo>
                  <a:lnTo>
                    <a:pt x="2219" y="45"/>
                  </a:lnTo>
                  <a:lnTo>
                    <a:pt x="2210" y="41"/>
                  </a:lnTo>
                  <a:lnTo>
                    <a:pt x="2201" y="38"/>
                  </a:lnTo>
                  <a:lnTo>
                    <a:pt x="2193" y="34"/>
                  </a:lnTo>
                  <a:lnTo>
                    <a:pt x="2184" y="31"/>
                  </a:lnTo>
                  <a:lnTo>
                    <a:pt x="2174" y="27"/>
                  </a:lnTo>
                  <a:lnTo>
                    <a:pt x="2166" y="25"/>
                  </a:lnTo>
                  <a:lnTo>
                    <a:pt x="2156" y="22"/>
                  </a:lnTo>
                  <a:lnTo>
                    <a:pt x="2148" y="21"/>
                  </a:lnTo>
                  <a:lnTo>
                    <a:pt x="2138" y="19"/>
                  </a:lnTo>
                  <a:lnTo>
                    <a:pt x="2128" y="19"/>
                  </a:lnTo>
                  <a:lnTo>
                    <a:pt x="2121" y="20"/>
                  </a:lnTo>
                  <a:lnTo>
                    <a:pt x="2113" y="21"/>
                  </a:lnTo>
                  <a:lnTo>
                    <a:pt x="2104" y="23"/>
                  </a:lnTo>
                  <a:lnTo>
                    <a:pt x="2095" y="26"/>
                  </a:lnTo>
                  <a:lnTo>
                    <a:pt x="2086" y="28"/>
                  </a:lnTo>
                  <a:lnTo>
                    <a:pt x="2076" y="32"/>
                  </a:lnTo>
                  <a:lnTo>
                    <a:pt x="2066" y="35"/>
                  </a:lnTo>
                  <a:lnTo>
                    <a:pt x="2056" y="38"/>
                  </a:lnTo>
                  <a:lnTo>
                    <a:pt x="2045" y="42"/>
                  </a:lnTo>
                  <a:lnTo>
                    <a:pt x="2034" y="45"/>
                  </a:lnTo>
                  <a:lnTo>
                    <a:pt x="2023" y="48"/>
                  </a:lnTo>
                  <a:lnTo>
                    <a:pt x="2012" y="50"/>
                  </a:lnTo>
                  <a:lnTo>
                    <a:pt x="2002" y="53"/>
                  </a:lnTo>
                  <a:lnTo>
                    <a:pt x="1991" y="54"/>
                  </a:lnTo>
                  <a:lnTo>
                    <a:pt x="1980" y="56"/>
                  </a:lnTo>
                  <a:lnTo>
                    <a:pt x="1969" y="56"/>
                  </a:lnTo>
                  <a:lnTo>
                    <a:pt x="1958" y="56"/>
                  </a:lnTo>
                  <a:lnTo>
                    <a:pt x="1948" y="55"/>
                  </a:lnTo>
                  <a:lnTo>
                    <a:pt x="1938" y="53"/>
                  </a:lnTo>
                  <a:lnTo>
                    <a:pt x="1928" y="51"/>
                  </a:lnTo>
                  <a:lnTo>
                    <a:pt x="1919" y="49"/>
                  </a:lnTo>
                  <a:lnTo>
                    <a:pt x="1910" y="46"/>
                  </a:lnTo>
                  <a:lnTo>
                    <a:pt x="1900" y="43"/>
                  </a:lnTo>
                  <a:lnTo>
                    <a:pt x="1891" y="39"/>
                  </a:lnTo>
                  <a:lnTo>
                    <a:pt x="1882" y="36"/>
                  </a:lnTo>
                  <a:lnTo>
                    <a:pt x="1874" y="33"/>
                  </a:lnTo>
                  <a:lnTo>
                    <a:pt x="1865" y="30"/>
                  </a:lnTo>
                  <a:lnTo>
                    <a:pt x="1855" y="27"/>
                  </a:lnTo>
                  <a:lnTo>
                    <a:pt x="1846" y="25"/>
                  </a:lnTo>
                  <a:lnTo>
                    <a:pt x="1837" y="22"/>
                  </a:lnTo>
                  <a:lnTo>
                    <a:pt x="1827" y="21"/>
                  </a:lnTo>
                  <a:lnTo>
                    <a:pt x="1818" y="20"/>
                  </a:lnTo>
                  <a:lnTo>
                    <a:pt x="1813" y="20"/>
                  </a:lnTo>
                  <a:lnTo>
                    <a:pt x="1808" y="20"/>
                  </a:lnTo>
                  <a:lnTo>
                    <a:pt x="1804" y="21"/>
                  </a:lnTo>
                  <a:lnTo>
                    <a:pt x="1799" y="22"/>
                  </a:lnTo>
                  <a:lnTo>
                    <a:pt x="1793" y="23"/>
                  </a:lnTo>
                  <a:lnTo>
                    <a:pt x="1788" y="24"/>
                  </a:lnTo>
                  <a:lnTo>
                    <a:pt x="1782" y="26"/>
                  </a:lnTo>
                  <a:lnTo>
                    <a:pt x="1776" y="27"/>
                  </a:lnTo>
                  <a:lnTo>
                    <a:pt x="1768" y="30"/>
                  </a:lnTo>
                  <a:lnTo>
                    <a:pt x="1762" y="32"/>
                  </a:lnTo>
                  <a:lnTo>
                    <a:pt x="1755" y="35"/>
                  </a:lnTo>
                  <a:lnTo>
                    <a:pt x="1747" y="37"/>
                  </a:lnTo>
                  <a:lnTo>
                    <a:pt x="1739" y="39"/>
                  </a:lnTo>
                  <a:lnTo>
                    <a:pt x="1732" y="42"/>
                  </a:lnTo>
                  <a:lnTo>
                    <a:pt x="1724" y="44"/>
                  </a:lnTo>
                  <a:lnTo>
                    <a:pt x="1716" y="46"/>
                  </a:lnTo>
                  <a:lnTo>
                    <a:pt x="1708" y="49"/>
                  </a:lnTo>
                  <a:lnTo>
                    <a:pt x="1701" y="50"/>
                  </a:lnTo>
                  <a:lnTo>
                    <a:pt x="1693" y="53"/>
                  </a:lnTo>
                  <a:lnTo>
                    <a:pt x="1685" y="54"/>
                  </a:lnTo>
                  <a:lnTo>
                    <a:pt x="1677" y="56"/>
                  </a:lnTo>
                  <a:lnTo>
                    <a:pt x="1669" y="56"/>
                  </a:lnTo>
                  <a:lnTo>
                    <a:pt x="1662" y="57"/>
                  </a:lnTo>
                  <a:lnTo>
                    <a:pt x="1654" y="58"/>
                  </a:lnTo>
                  <a:lnTo>
                    <a:pt x="1643" y="58"/>
                  </a:lnTo>
                  <a:lnTo>
                    <a:pt x="1633" y="56"/>
                  </a:lnTo>
                  <a:lnTo>
                    <a:pt x="1623" y="54"/>
                  </a:lnTo>
                  <a:lnTo>
                    <a:pt x="1614" y="53"/>
                  </a:lnTo>
                  <a:lnTo>
                    <a:pt x="1604" y="50"/>
                  </a:lnTo>
                  <a:lnTo>
                    <a:pt x="1596" y="48"/>
                  </a:lnTo>
                  <a:lnTo>
                    <a:pt x="1586" y="44"/>
                  </a:lnTo>
                  <a:lnTo>
                    <a:pt x="1577" y="41"/>
                  </a:lnTo>
                  <a:lnTo>
                    <a:pt x="1569" y="38"/>
                  </a:lnTo>
                  <a:lnTo>
                    <a:pt x="1559" y="35"/>
                  </a:lnTo>
                  <a:lnTo>
                    <a:pt x="1551" y="32"/>
                  </a:lnTo>
                  <a:lnTo>
                    <a:pt x="1542" y="29"/>
                  </a:lnTo>
                  <a:lnTo>
                    <a:pt x="1533" y="26"/>
                  </a:lnTo>
                  <a:lnTo>
                    <a:pt x="1524" y="24"/>
                  </a:lnTo>
                  <a:lnTo>
                    <a:pt x="1514" y="22"/>
                  </a:lnTo>
                  <a:lnTo>
                    <a:pt x="1505" y="21"/>
                  </a:lnTo>
                  <a:lnTo>
                    <a:pt x="1504" y="21"/>
                  </a:lnTo>
                  <a:lnTo>
                    <a:pt x="1503" y="21"/>
                  </a:lnTo>
                  <a:lnTo>
                    <a:pt x="1501" y="21"/>
                  </a:lnTo>
                  <a:lnTo>
                    <a:pt x="1501" y="21"/>
                  </a:lnTo>
                  <a:lnTo>
                    <a:pt x="1493" y="21"/>
                  </a:lnTo>
                  <a:lnTo>
                    <a:pt x="1485" y="22"/>
                  </a:lnTo>
                  <a:lnTo>
                    <a:pt x="1477" y="23"/>
                  </a:lnTo>
                  <a:lnTo>
                    <a:pt x="1468" y="26"/>
                  </a:lnTo>
                  <a:lnTo>
                    <a:pt x="1459" y="28"/>
                  </a:lnTo>
                  <a:lnTo>
                    <a:pt x="1448" y="32"/>
                  </a:lnTo>
                  <a:lnTo>
                    <a:pt x="1439" y="35"/>
                  </a:lnTo>
                  <a:lnTo>
                    <a:pt x="1428" y="38"/>
                  </a:lnTo>
                  <a:lnTo>
                    <a:pt x="1417" y="42"/>
                  </a:lnTo>
                  <a:lnTo>
                    <a:pt x="1406" y="45"/>
                  </a:lnTo>
                  <a:lnTo>
                    <a:pt x="1394" y="49"/>
                  </a:lnTo>
                  <a:lnTo>
                    <a:pt x="1383" y="52"/>
                  </a:lnTo>
                  <a:lnTo>
                    <a:pt x="1372" y="54"/>
                  </a:lnTo>
                  <a:lnTo>
                    <a:pt x="1361" y="56"/>
                  </a:lnTo>
                  <a:lnTo>
                    <a:pt x="1349" y="57"/>
                  </a:lnTo>
                  <a:lnTo>
                    <a:pt x="1339" y="58"/>
                  </a:lnTo>
                  <a:lnTo>
                    <a:pt x="1328" y="58"/>
                  </a:lnTo>
                  <a:lnTo>
                    <a:pt x="1318" y="56"/>
                  </a:lnTo>
                  <a:lnTo>
                    <a:pt x="1307" y="54"/>
                  </a:lnTo>
                  <a:lnTo>
                    <a:pt x="1298" y="52"/>
                  </a:lnTo>
                  <a:lnTo>
                    <a:pt x="1289" y="50"/>
                  </a:lnTo>
                  <a:lnTo>
                    <a:pt x="1279" y="47"/>
                  </a:lnTo>
                  <a:lnTo>
                    <a:pt x="1270" y="44"/>
                  </a:lnTo>
                  <a:lnTo>
                    <a:pt x="1261" y="40"/>
                  </a:lnTo>
                  <a:lnTo>
                    <a:pt x="1252" y="38"/>
                  </a:lnTo>
                  <a:lnTo>
                    <a:pt x="1243" y="34"/>
                  </a:lnTo>
                  <a:lnTo>
                    <a:pt x="1234" y="31"/>
                  </a:lnTo>
                  <a:lnTo>
                    <a:pt x="1225" y="28"/>
                  </a:lnTo>
                  <a:lnTo>
                    <a:pt x="1216" y="26"/>
                  </a:lnTo>
                  <a:lnTo>
                    <a:pt x="1206" y="24"/>
                  </a:lnTo>
                  <a:lnTo>
                    <a:pt x="1197" y="22"/>
                  </a:lnTo>
                  <a:lnTo>
                    <a:pt x="1187" y="22"/>
                  </a:lnTo>
                  <a:lnTo>
                    <a:pt x="1180" y="22"/>
                  </a:lnTo>
                  <a:lnTo>
                    <a:pt x="1172" y="23"/>
                  </a:lnTo>
                  <a:lnTo>
                    <a:pt x="1163" y="24"/>
                  </a:lnTo>
                  <a:lnTo>
                    <a:pt x="1154" y="26"/>
                  </a:lnTo>
                  <a:lnTo>
                    <a:pt x="1145" y="29"/>
                  </a:lnTo>
                  <a:lnTo>
                    <a:pt x="1134" y="32"/>
                  </a:lnTo>
                  <a:lnTo>
                    <a:pt x="1124" y="36"/>
                  </a:lnTo>
                  <a:lnTo>
                    <a:pt x="1113" y="39"/>
                  </a:lnTo>
                  <a:lnTo>
                    <a:pt x="1103" y="43"/>
                  </a:lnTo>
                  <a:lnTo>
                    <a:pt x="1091" y="46"/>
                  </a:lnTo>
                  <a:lnTo>
                    <a:pt x="1080" y="49"/>
                  </a:lnTo>
                  <a:lnTo>
                    <a:pt x="1069" y="52"/>
                  </a:lnTo>
                  <a:lnTo>
                    <a:pt x="1057" y="54"/>
                  </a:lnTo>
                  <a:lnTo>
                    <a:pt x="1046" y="57"/>
                  </a:lnTo>
                  <a:lnTo>
                    <a:pt x="1035" y="58"/>
                  </a:lnTo>
                  <a:lnTo>
                    <a:pt x="1024" y="59"/>
                  </a:lnTo>
                  <a:lnTo>
                    <a:pt x="1013" y="59"/>
                  </a:lnTo>
                  <a:lnTo>
                    <a:pt x="1003" y="58"/>
                  </a:lnTo>
                  <a:lnTo>
                    <a:pt x="993" y="56"/>
                  </a:lnTo>
                  <a:lnTo>
                    <a:pt x="983" y="53"/>
                  </a:lnTo>
                  <a:lnTo>
                    <a:pt x="974" y="51"/>
                  </a:lnTo>
                  <a:lnTo>
                    <a:pt x="964" y="48"/>
                  </a:lnTo>
                  <a:lnTo>
                    <a:pt x="955" y="45"/>
                  </a:lnTo>
                  <a:lnTo>
                    <a:pt x="946" y="42"/>
                  </a:lnTo>
                  <a:lnTo>
                    <a:pt x="938" y="38"/>
                  </a:lnTo>
                  <a:lnTo>
                    <a:pt x="928" y="35"/>
                  </a:lnTo>
                  <a:lnTo>
                    <a:pt x="920" y="32"/>
                  </a:lnTo>
                  <a:lnTo>
                    <a:pt x="911" y="29"/>
                  </a:lnTo>
                  <a:lnTo>
                    <a:pt x="901" y="26"/>
                  </a:lnTo>
                  <a:lnTo>
                    <a:pt x="892" y="25"/>
                  </a:lnTo>
                  <a:lnTo>
                    <a:pt x="883" y="23"/>
                  </a:lnTo>
                  <a:lnTo>
                    <a:pt x="873" y="22"/>
                  </a:lnTo>
                  <a:lnTo>
                    <a:pt x="866" y="22"/>
                  </a:lnTo>
                  <a:lnTo>
                    <a:pt x="858" y="23"/>
                  </a:lnTo>
                  <a:lnTo>
                    <a:pt x="849" y="25"/>
                  </a:lnTo>
                  <a:lnTo>
                    <a:pt x="840" y="27"/>
                  </a:lnTo>
                  <a:lnTo>
                    <a:pt x="831" y="30"/>
                  </a:lnTo>
                  <a:lnTo>
                    <a:pt x="821" y="34"/>
                  </a:lnTo>
                  <a:lnTo>
                    <a:pt x="810" y="36"/>
                  </a:lnTo>
                  <a:lnTo>
                    <a:pt x="799" y="40"/>
                  </a:lnTo>
                  <a:lnTo>
                    <a:pt x="788" y="44"/>
                  </a:lnTo>
                  <a:lnTo>
                    <a:pt x="777" y="47"/>
                  </a:lnTo>
                  <a:lnTo>
                    <a:pt x="765" y="50"/>
                  </a:lnTo>
                  <a:lnTo>
                    <a:pt x="754" y="53"/>
                  </a:lnTo>
                  <a:lnTo>
                    <a:pt x="743" y="56"/>
                  </a:lnTo>
                  <a:lnTo>
                    <a:pt x="731" y="58"/>
                  </a:lnTo>
                  <a:lnTo>
                    <a:pt x="720" y="59"/>
                  </a:lnTo>
                  <a:lnTo>
                    <a:pt x="709" y="59"/>
                  </a:lnTo>
                  <a:lnTo>
                    <a:pt x="698" y="59"/>
                  </a:lnTo>
                  <a:lnTo>
                    <a:pt x="688" y="58"/>
                  </a:lnTo>
                  <a:lnTo>
                    <a:pt x="678" y="56"/>
                  </a:lnTo>
                  <a:lnTo>
                    <a:pt x="669" y="54"/>
                  </a:lnTo>
                  <a:lnTo>
                    <a:pt x="659" y="52"/>
                  </a:lnTo>
                  <a:lnTo>
                    <a:pt x="650" y="49"/>
                  </a:lnTo>
                  <a:lnTo>
                    <a:pt x="641" y="46"/>
                  </a:lnTo>
                  <a:lnTo>
                    <a:pt x="632" y="43"/>
                  </a:lnTo>
                  <a:lnTo>
                    <a:pt x="624" y="39"/>
                  </a:lnTo>
                  <a:lnTo>
                    <a:pt x="615" y="36"/>
                  </a:lnTo>
                  <a:lnTo>
                    <a:pt x="606" y="34"/>
                  </a:lnTo>
                  <a:lnTo>
                    <a:pt x="597" y="31"/>
                  </a:lnTo>
                  <a:lnTo>
                    <a:pt x="588" y="27"/>
                  </a:lnTo>
                  <a:lnTo>
                    <a:pt x="579" y="26"/>
                  </a:lnTo>
                  <a:lnTo>
                    <a:pt x="569" y="24"/>
                  </a:lnTo>
                  <a:lnTo>
                    <a:pt x="560" y="23"/>
                  </a:lnTo>
                  <a:lnTo>
                    <a:pt x="559" y="23"/>
                  </a:lnTo>
                  <a:lnTo>
                    <a:pt x="558" y="23"/>
                  </a:lnTo>
                  <a:lnTo>
                    <a:pt x="557" y="23"/>
                  </a:lnTo>
                  <a:lnTo>
                    <a:pt x="557" y="23"/>
                  </a:lnTo>
                  <a:lnTo>
                    <a:pt x="549" y="23"/>
                  </a:lnTo>
                  <a:lnTo>
                    <a:pt x="541" y="24"/>
                  </a:lnTo>
                  <a:lnTo>
                    <a:pt x="533" y="26"/>
                  </a:lnTo>
                  <a:lnTo>
                    <a:pt x="524" y="27"/>
                  </a:lnTo>
                  <a:lnTo>
                    <a:pt x="514" y="31"/>
                  </a:lnTo>
                  <a:lnTo>
                    <a:pt x="504" y="34"/>
                  </a:lnTo>
                  <a:lnTo>
                    <a:pt x="493" y="37"/>
                  </a:lnTo>
                  <a:lnTo>
                    <a:pt x="483" y="40"/>
                  </a:lnTo>
                  <a:lnTo>
                    <a:pt x="472" y="44"/>
                  </a:lnTo>
                  <a:lnTo>
                    <a:pt x="461" y="48"/>
                  </a:lnTo>
                  <a:lnTo>
                    <a:pt x="449" y="50"/>
                  </a:lnTo>
                  <a:lnTo>
                    <a:pt x="438" y="53"/>
                  </a:lnTo>
                  <a:lnTo>
                    <a:pt x="427" y="56"/>
                  </a:lnTo>
                  <a:lnTo>
                    <a:pt x="416" y="58"/>
                  </a:lnTo>
                  <a:lnTo>
                    <a:pt x="404" y="59"/>
                  </a:lnTo>
                  <a:lnTo>
                    <a:pt x="393" y="60"/>
                  </a:lnTo>
                  <a:lnTo>
                    <a:pt x="383" y="60"/>
                  </a:lnTo>
                  <a:lnTo>
                    <a:pt x="372" y="59"/>
                  </a:lnTo>
                  <a:lnTo>
                    <a:pt x="363" y="57"/>
                  </a:lnTo>
                  <a:lnTo>
                    <a:pt x="353" y="54"/>
                  </a:lnTo>
                  <a:lnTo>
                    <a:pt x="343" y="52"/>
                  </a:lnTo>
                  <a:lnTo>
                    <a:pt x="334" y="49"/>
                  </a:lnTo>
                  <a:lnTo>
                    <a:pt x="325" y="46"/>
                  </a:lnTo>
                  <a:lnTo>
                    <a:pt x="316" y="43"/>
                  </a:lnTo>
                  <a:lnTo>
                    <a:pt x="307" y="40"/>
                  </a:lnTo>
                  <a:lnTo>
                    <a:pt x="298" y="36"/>
                  </a:lnTo>
                  <a:lnTo>
                    <a:pt x="289" y="34"/>
                  </a:lnTo>
                  <a:lnTo>
                    <a:pt x="280" y="31"/>
                  </a:lnTo>
                  <a:lnTo>
                    <a:pt x="271" y="28"/>
                  </a:lnTo>
                  <a:lnTo>
                    <a:pt x="261" y="26"/>
                  </a:lnTo>
                  <a:lnTo>
                    <a:pt x="252" y="25"/>
                  </a:lnTo>
                  <a:lnTo>
                    <a:pt x="242" y="23"/>
                  </a:lnTo>
                  <a:lnTo>
                    <a:pt x="235" y="23"/>
                  </a:lnTo>
                  <a:lnTo>
                    <a:pt x="227" y="25"/>
                  </a:lnTo>
                  <a:lnTo>
                    <a:pt x="218" y="26"/>
                  </a:lnTo>
                  <a:lnTo>
                    <a:pt x="209" y="29"/>
                  </a:lnTo>
                  <a:lnTo>
                    <a:pt x="200" y="31"/>
                  </a:lnTo>
                  <a:lnTo>
                    <a:pt x="189" y="35"/>
                  </a:lnTo>
                  <a:lnTo>
                    <a:pt x="180" y="38"/>
                  </a:lnTo>
                  <a:lnTo>
                    <a:pt x="168" y="41"/>
                  </a:lnTo>
                  <a:lnTo>
                    <a:pt x="158" y="45"/>
                  </a:lnTo>
                  <a:lnTo>
                    <a:pt x="146" y="49"/>
                  </a:lnTo>
                  <a:lnTo>
                    <a:pt x="135" y="52"/>
                  </a:lnTo>
                  <a:lnTo>
                    <a:pt x="124" y="54"/>
                  </a:lnTo>
                  <a:lnTo>
                    <a:pt x="112" y="57"/>
                  </a:lnTo>
                  <a:lnTo>
                    <a:pt x="101" y="59"/>
                  </a:lnTo>
                  <a:lnTo>
                    <a:pt x="90" y="60"/>
                  </a:lnTo>
                  <a:lnTo>
                    <a:pt x="79" y="61"/>
                  </a:lnTo>
                  <a:lnTo>
                    <a:pt x="68" y="60"/>
                  </a:lnTo>
                  <a:lnTo>
                    <a:pt x="57" y="59"/>
                  </a:lnTo>
                  <a:lnTo>
                    <a:pt x="47" y="58"/>
                  </a:lnTo>
                  <a:lnTo>
                    <a:pt x="37" y="55"/>
                  </a:lnTo>
                  <a:lnTo>
                    <a:pt x="28" y="52"/>
                  </a:lnTo>
                  <a:lnTo>
                    <a:pt x="19" y="49"/>
                  </a:lnTo>
                  <a:lnTo>
                    <a:pt x="9" y="46"/>
                  </a:lnTo>
                  <a:lnTo>
                    <a:pt x="0" y="42"/>
                  </a:lnTo>
                  <a:lnTo>
                    <a:pt x="0" y="38"/>
                  </a:lnTo>
                  <a:lnTo>
                    <a:pt x="0" y="34"/>
                  </a:lnTo>
                  <a:lnTo>
                    <a:pt x="0" y="29"/>
                  </a:lnTo>
                  <a:lnTo>
                    <a:pt x="0" y="23"/>
                  </a:lnTo>
                  <a:lnTo>
                    <a:pt x="9" y="26"/>
                  </a:lnTo>
                  <a:lnTo>
                    <a:pt x="18" y="30"/>
                  </a:lnTo>
                  <a:lnTo>
                    <a:pt x="27" y="34"/>
                  </a:lnTo>
                  <a:lnTo>
                    <a:pt x="37" y="36"/>
                  </a:lnTo>
                  <a:lnTo>
                    <a:pt x="47" y="39"/>
                  </a:lnTo>
                  <a:lnTo>
                    <a:pt x="57" y="40"/>
                  </a:lnTo>
                  <a:lnTo>
                    <a:pt x="68" y="42"/>
                  </a:lnTo>
                  <a:lnTo>
                    <a:pt x="79" y="42"/>
                  </a:lnTo>
                  <a:lnTo>
                    <a:pt x="90" y="42"/>
                  </a:lnTo>
                  <a:lnTo>
                    <a:pt x="101" y="40"/>
                  </a:lnTo>
                  <a:lnTo>
                    <a:pt x="112" y="39"/>
                  </a:lnTo>
                  <a:lnTo>
                    <a:pt x="124" y="36"/>
                  </a:lnTo>
                  <a:lnTo>
                    <a:pt x="135" y="34"/>
                  </a:lnTo>
                  <a:lnTo>
                    <a:pt x="147" y="30"/>
                  </a:lnTo>
                  <a:lnTo>
                    <a:pt x="158" y="26"/>
                  </a:lnTo>
                  <a:lnTo>
                    <a:pt x="168" y="23"/>
                  </a:lnTo>
                  <a:lnTo>
                    <a:pt x="180" y="19"/>
                  </a:lnTo>
                  <a:lnTo>
                    <a:pt x="190" y="17"/>
                  </a:lnTo>
                  <a:lnTo>
                    <a:pt x="201" y="13"/>
                  </a:lnTo>
                  <a:lnTo>
                    <a:pt x="210" y="10"/>
                  </a:lnTo>
                  <a:lnTo>
                    <a:pt x="219" y="8"/>
                  </a:lnTo>
                  <a:lnTo>
                    <a:pt x="228" y="6"/>
                  </a:lnTo>
                  <a:lnTo>
                    <a:pt x="236" y="5"/>
                  </a:lnTo>
                  <a:lnTo>
                    <a:pt x="243" y="5"/>
                  </a:lnTo>
                  <a:lnTo>
                    <a:pt x="252" y="5"/>
                  </a:lnTo>
                  <a:lnTo>
                    <a:pt x="262" y="7"/>
                  </a:lnTo>
                  <a:lnTo>
                    <a:pt x="271" y="8"/>
                  </a:lnTo>
                  <a:lnTo>
                    <a:pt x="280" y="11"/>
                  </a:lnTo>
                  <a:lnTo>
                    <a:pt x="289" y="13"/>
                  </a:lnTo>
                  <a:lnTo>
                    <a:pt x="298" y="17"/>
                  </a:lnTo>
                  <a:lnTo>
                    <a:pt x="308" y="20"/>
                  </a:lnTo>
                  <a:lnTo>
                    <a:pt x="316" y="23"/>
                  </a:lnTo>
                  <a:lnTo>
                    <a:pt x="326" y="26"/>
                  </a:lnTo>
                  <a:lnTo>
                    <a:pt x="334" y="30"/>
                  </a:lnTo>
                  <a:lnTo>
                    <a:pt x="343" y="33"/>
                  </a:lnTo>
                  <a:lnTo>
                    <a:pt x="353" y="36"/>
                  </a:lnTo>
                  <a:lnTo>
                    <a:pt x="363" y="38"/>
                  </a:lnTo>
                  <a:lnTo>
                    <a:pt x="372" y="40"/>
                  </a:lnTo>
                  <a:lnTo>
                    <a:pt x="383" y="40"/>
                  </a:lnTo>
                  <a:lnTo>
                    <a:pt x="393" y="41"/>
                  </a:lnTo>
                  <a:lnTo>
                    <a:pt x="404" y="40"/>
                  </a:lnTo>
                  <a:lnTo>
                    <a:pt x="416" y="39"/>
                  </a:lnTo>
                  <a:lnTo>
                    <a:pt x="427" y="38"/>
                  </a:lnTo>
                  <a:lnTo>
                    <a:pt x="438" y="35"/>
                  </a:lnTo>
                  <a:lnTo>
                    <a:pt x="449" y="32"/>
                  </a:lnTo>
                  <a:lnTo>
                    <a:pt x="461" y="29"/>
                  </a:lnTo>
                  <a:lnTo>
                    <a:pt x="472" y="25"/>
                  </a:lnTo>
                  <a:lnTo>
                    <a:pt x="483" y="22"/>
                  </a:lnTo>
                  <a:lnTo>
                    <a:pt x="493" y="18"/>
                  </a:lnTo>
                  <a:lnTo>
                    <a:pt x="504" y="15"/>
                  </a:lnTo>
                  <a:lnTo>
                    <a:pt x="514" y="12"/>
                  </a:lnTo>
                  <a:lnTo>
                    <a:pt x="523" y="9"/>
                  </a:lnTo>
                  <a:lnTo>
                    <a:pt x="532" y="7"/>
                  </a:lnTo>
                  <a:lnTo>
                    <a:pt x="541" y="5"/>
                  </a:lnTo>
                  <a:lnTo>
                    <a:pt x="549" y="4"/>
                  </a:lnTo>
                  <a:lnTo>
                    <a:pt x="556" y="4"/>
                  </a:lnTo>
                  <a:lnTo>
                    <a:pt x="557" y="4"/>
                  </a:lnTo>
                  <a:lnTo>
                    <a:pt x="558" y="4"/>
                  </a:lnTo>
                  <a:lnTo>
                    <a:pt x="558" y="4"/>
                  </a:lnTo>
                  <a:lnTo>
                    <a:pt x="560" y="4"/>
                  </a:lnTo>
                  <a:lnTo>
                    <a:pt x="569" y="5"/>
                  </a:lnTo>
                  <a:lnTo>
                    <a:pt x="579" y="5"/>
                  </a:lnTo>
                  <a:lnTo>
                    <a:pt x="588" y="8"/>
                  </a:lnTo>
                  <a:lnTo>
                    <a:pt x="597" y="10"/>
                  </a:lnTo>
                  <a:lnTo>
                    <a:pt x="606" y="12"/>
                  </a:lnTo>
                  <a:lnTo>
                    <a:pt x="615" y="16"/>
                  </a:lnTo>
                  <a:lnTo>
                    <a:pt x="624" y="19"/>
                  </a:lnTo>
                  <a:lnTo>
                    <a:pt x="632" y="22"/>
                  </a:lnTo>
                  <a:lnTo>
                    <a:pt x="641" y="26"/>
                  </a:lnTo>
                  <a:lnTo>
                    <a:pt x="650" y="29"/>
                  </a:lnTo>
                  <a:lnTo>
                    <a:pt x="659" y="33"/>
                  </a:lnTo>
                  <a:lnTo>
                    <a:pt x="669" y="35"/>
                  </a:lnTo>
                  <a:lnTo>
                    <a:pt x="678" y="38"/>
                  </a:lnTo>
                  <a:lnTo>
                    <a:pt x="688" y="40"/>
                  </a:lnTo>
                  <a:lnTo>
                    <a:pt x="698" y="40"/>
                  </a:lnTo>
                  <a:lnTo>
                    <a:pt x="709" y="41"/>
                  </a:lnTo>
                  <a:lnTo>
                    <a:pt x="720" y="40"/>
                  </a:lnTo>
                  <a:lnTo>
                    <a:pt x="731" y="39"/>
                  </a:lnTo>
                  <a:lnTo>
                    <a:pt x="742" y="38"/>
                  </a:lnTo>
                  <a:lnTo>
                    <a:pt x="754" y="35"/>
                  </a:lnTo>
                  <a:lnTo>
                    <a:pt x="765" y="32"/>
                  </a:lnTo>
                  <a:lnTo>
                    <a:pt x="777" y="29"/>
                  </a:lnTo>
                  <a:lnTo>
                    <a:pt x="788" y="25"/>
                  </a:lnTo>
                  <a:lnTo>
                    <a:pt x="799" y="22"/>
                  </a:lnTo>
                  <a:lnTo>
                    <a:pt x="810" y="19"/>
                  </a:lnTo>
                  <a:lnTo>
                    <a:pt x="821" y="15"/>
                  </a:lnTo>
                  <a:lnTo>
                    <a:pt x="831" y="12"/>
                  </a:lnTo>
                  <a:lnTo>
                    <a:pt x="840" y="9"/>
                  </a:lnTo>
                  <a:lnTo>
                    <a:pt x="849" y="7"/>
                  </a:lnTo>
                  <a:lnTo>
                    <a:pt x="858" y="5"/>
                  </a:lnTo>
                  <a:lnTo>
                    <a:pt x="866" y="4"/>
                  </a:lnTo>
                  <a:lnTo>
                    <a:pt x="873" y="3"/>
                  </a:lnTo>
                  <a:lnTo>
                    <a:pt x="883" y="4"/>
                  </a:lnTo>
                  <a:lnTo>
                    <a:pt x="892" y="4"/>
                  </a:lnTo>
                  <a:lnTo>
                    <a:pt x="901" y="7"/>
                  </a:lnTo>
                  <a:lnTo>
                    <a:pt x="910" y="9"/>
                  </a:lnTo>
                  <a:lnTo>
                    <a:pt x="920" y="11"/>
                  </a:lnTo>
                  <a:lnTo>
                    <a:pt x="928" y="15"/>
                  </a:lnTo>
                  <a:lnTo>
                    <a:pt x="937" y="18"/>
                  </a:lnTo>
                  <a:lnTo>
                    <a:pt x="946" y="21"/>
                  </a:lnTo>
                  <a:lnTo>
                    <a:pt x="955" y="25"/>
                  </a:lnTo>
                  <a:lnTo>
                    <a:pt x="964" y="28"/>
                  </a:lnTo>
                  <a:lnTo>
                    <a:pt x="973" y="32"/>
                  </a:lnTo>
                  <a:lnTo>
                    <a:pt x="983" y="34"/>
                  </a:lnTo>
                  <a:lnTo>
                    <a:pt x="992" y="36"/>
                  </a:lnTo>
                  <a:lnTo>
                    <a:pt x="1002" y="39"/>
                  </a:lnTo>
                  <a:lnTo>
                    <a:pt x="1012" y="39"/>
                  </a:lnTo>
                  <a:lnTo>
                    <a:pt x="1023" y="40"/>
                  </a:lnTo>
                  <a:lnTo>
                    <a:pt x="1034" y="39"/>
                  </a:lnTo>
                  <a:lnTo>
                    <a:pt x="1046" y="38"/>
                  </a:lnTo>
                  <a:lnTo>
                    <a:pt x="1057" y="36"/>
                  </a:lnTo>
                  <a:lnTo>
                    <a:pt x="1068" y="34"/>
                  </a:lnTo>
                  <a:lnTo>
                    <a:pt x="1080" y="31"/>
                  </a:lnTo>
                  <a:lnTo>
                    <a:pt x="1091" y="27"/>
                  </a:lnTo>
                  <a:lnTo>
                    <a:pt x="1102" y="25"/>
                  </a:lnTo>
                  <a:lnTo>
                    <a:pt x="1113" y="21"/>
                  </a:lnTo>
                  <a:lnTo>
                    <a:pt x="1124" y="18"/>
                  </a:lnTo>
                  <a:lnTo>
                    <a:pt x="1134" y="14"/>
                  </a:lnTo>
                  <a:lnTo>
                    <a:pt x="1145" y="11"/>
                  </a:lnTo>
                  <a:lnTo>
                    <a:pt x="1154" y="8"/>
                  </a:lnTo>
                  <a:lnTo>
                    <a:pt x="1163" y="6"/>
                  </a:lnTo>
                  <a:lnTo>
                    <a:pt x="1172" y="4"/>
                  </a:lnTo>
                  <a:lnTo>
                    <a:pt x="1180" y="3"/>
                  </a:lnTo>
                  <a:lnTo>
                    <a:pt x="1187" y="3"/>
                  </a:lnTo>
                  <a:lnTo>
                    <a:pt x="1197" y="3"/>
                  </a:lnTo>
                  <a:lnTo>
                    <a:pt x="1206" y="4"/>
                  </a:lnTo>
                  <a:lnTo>
                    <a:pt x="1216" y="6"/>
                  </a:lnTo>
                  <a:lnTo>
                    <a:pt x="1225" y="8"/>
                  </a:lnTo>
                  <a:lnTo>
                    <a:pt x="1234" y="11"/>
                  </a:lnTo>
                  <a:lnTo>
                    <a:pt x="1243" y="14"/>
                  </a:lnTo>
                  <a:lnTo>
                    <a:pt x="1252" y="18"/>
                  </a:lnTo>
                  <a:lnTo>
                    <a:pt x="1261" y="21"/>
                  </a:lnTo>
                  <a:lnTo>
                    <a:pt x="1270" y="25"/>
                  </a:lnTo>
                  <a:lnTo>
                    <a:pt x="1279" y="28"/>
                  </a:lnTo>
                  <a:lnTo>
                    <a:pt x="1289" y="31"/>
                  </a:lnTo>
                  <a:lnTo>
                    <a:pt x="1298" y="34"/>
                  </a:lnTo>
                  <a:lnTo>
                    <a:pt x="1307" y="36"/>
                  </a:lnTo>
                  <a:lnTo>
                    <a:pt x="1318" y="38"/>
                  </a:lnTo>
                  <a:lnTo>
                    <a:pt x="1328" y="39"/>
                  </a:lnTo>
                  <a:lnTo>
                    <a:pt x="1339" y="39"/>
                  </a:lnTo>
                  <a:lnTo>
                    <a:pt x="1349" y="39"/>
                  </a:lnTo>
                  <a:lnTo>
                    <a:pt x="1361" y="38"/>
                  </a:lnTo>
                  <a:lnTo>
                    <a:pt x="1372" y="35"/>
                  </a:lnTo>
                  <a:lnTo>
                    <a:pt x="1383" y="33"/>
                  </a:lnTo>
                  <a:lnTo>
                    <a:pt x="1394" y="30"/>
                  </a:lnTo>
                  <a:lnTo>
                    <a:pt x="1406" y="26"/>
                  </a:lnTo>
                  <a:lnTo>
                    <a:pt x="1417" y="23"/>
                  </a:lnTo>
                  <a:lnTo>
                    <a:pt x="1428" y="19"/>
                  </a:lnTo>
                  <a:lnTo>
                    <a:pt x="1439" y="16"/>
                  </a:lnTo>
                  <a:lnTo>
                    <a:pt x="1448" y="12"/>
                  </a:lnTo>
                  <a:lnTo>
                    <a:pt x="1459" y="9"/>
                  </a:lnTo>
                  <a:lnTo>
                    <a:pt x="1468" y="7"/>
                  </a:lnTo>
                  <a:lnTo>
                    <a:pt x="1477" y="4"/>
                  </a:lnTo>
                  <a:lnTo>
                    <a:pt x="1485" y="3"/>
                  </a:lnTo>
                  <a:lnTo>
                    <a:pt x="1493" y="2"/>
                  </a:lnTo>
                  <a:lnTo>
                    <a:pt x="1501" y="2"/>
                  </a:lnTo>
                  <a:lnTo>
                    <a:pt x="1501" y="2"/>
                  </a:lnTo>
                  <a:lnTo>
                    <a:pt x="1503" y="2"/>
                  </a:lnTo>
                  <a:lnTo>
                    <a:pt x="1504" y="2"/>
                  </a:lnTo>
                  <a:lnTo>
                    <a:pt x="1505" y="2"/>
                  </a:lnTo>
                  <a:lnTo>
                    <a:pt x="1514" y="3"/>
                  </a:lnTo>
                  <a:lnTo>
                    <a:pt x="1524" y="3"/>
                  </a:lnTo>
                  <a:lnTo>
                    <a:pt x="1533" y="5"/>
                  </a:lnTo>
                  <a:lnTo>
                    <a:pt x="1542" y="8"/>
                  </a:lnTo>
                  <a:lnTo>
                    <a:pt x="1551" y="10"/>
                  </a:lnTo>
                  <a:lnTo>
                    <a:pt x="1559" y="13"/>
                  </a:lnTo>
                  <a:lnTo>
                    <a:pt x="1569" y="17"/>
                  </a:lnTo>
                  <a:lnTo>
                    <a:pt x="1577" y="20"/>
                  </a:lnTo>
                  <a:lnTo>
                    <a:pt x="1586" y="23"/>
                  </a:lnTo>
                  <a:lnTo>
                    <a:pt x="1596" y="27"/>
                  </a:lnTo>
                  <a:lnTo>
                    <a:pt x="1604" y="31"/>
                  </a:lnTo>
                  <a:lnTo>
                    <a:pt x="1614" y="33"/>
                  </a:lnTo>
                  <a:lnTo>
                    <a:pt x="1623" y="35"/>
                  </a:lnTo>
                  <a:lnTo>
                    <a:pt x="1633" y="38"/>
                  </a:lnTo>
                  <a:lnTo>
                    <a:pt x="1643" y="38"/>
                  </a:lnTo>
                  <a:lnTo>
                    <a:pt x="1654" y="39"/>
                  </a:lnTo>
                  <a:lnTo>
                    <a:pt x="1661" y="39"/>
                  </a:lnTo>
                  <a:lnTo>
                    <a:pt x="1669" y="38"/>
                  </a:lnTo>
                  <a:lnTo>
                    <a:pt x="1677" y="37"/>
                  </a:lnTo>
                  <a:lnTo>
                    <a:pt x="1684" y="36"/>
                  </a:lnTo>
                  <a:lnTo>
                    <a:pt x="1692" y="34"/>
                  </a:lnTo>
                  <a:lnTo>
                    <a:pt x="1700" y="32"/>
                  </a:lnTo>
                  <a:lnTo>
                    <a:pt x="1708" y="31"/>
                  </a:lnTo>
                  <a:lnTo>
                    <a:pt x="1716" y="28"/>
                  </a:lnTo>
                  <a:lnTo>
                    <a:pt x="1724" y="26"/>
                  </a:lnTo>
                  <a:lnTo>
                    <a:pt x="1732" y="23"/>
                  </a:lnTo>
                  <a:lnTo>
                    <a:pt x="1739" y="21"/>
                  </a:lnTo>
                  <a:lnTo>
                    <a:pt x="1747" y="19"/>
                  </a:lnTo>
                  <a:lnTo>
                    <a:pt x="1755" y="17"/>
                  </a:lnTo>
                  <a:lnTo>
                    <a:pt x="1762" y="14"/>
                  </a:lnTo>
                  <a:lnTo>
                    <a:pt x="1768" y="12"/>
                  </a:lnTo>
                  <a:lnTo>
                    <a:pt x="1776" y="9"/>
                  </a:lnTo>
                  <a:lnTo>
                    <a:pt x="1782" y="8"/>
                  </a:lnTo>
                  <a:lnTo>
                    <a:pt x="1788" y="6"/>
                  </a:lnTo>
                  <a:lnTo>
                    <a:pt x="1794" y="5"/>
                  </a:lnTo>
                  <a:lnTo>
                    <a:pt x="1799" y="4"/>
                  </a:lnTo>
                  <a:lnTo>
                    <a:pt x="1804" y="3"/>
                  </a:lnTo>
                  <a:lnTo>
                    <a:pt x="1809" y="2"/>
                  </a:lnTo>
                  <a:lnTo>
                    <a:pt x="1814" y="1"/>
                  </a:lnTo>
                  <a:lnTo>
                    <a:pt x="1818" y="1"/>
                  </a:lnTo>
                  <a:lnTo>
                    <a:pt x="1828" y="2"/>
                  </a:lnTo>
                  <a:lnTo>
                    <a:pt x="1837" y="3"/>
                  </a:lnTo>
                  <a:lnTo>
                    <a:pt x="1846" y="5"/>
                  </a:lnTo>
                  <a:lnTo>
                    <a:pt x="1855" y="7"/>
                  </a:lnTo>
                  <a:lnTo>
                    <a:pt x="1865" y="10"/>
                  </a:lnTo>
                  <a:lnTo>
                    <a:pt x="1874" y="13"/>
                  </a:lnTo>
                  <a:lnTo>
                    <a:pt x="1883" y="17"/>
                  </a:lnTo>
                  <a:lnTo>
                    <a:pt x="1891" y="20"/>
                  </a:lnTo>
                  <a:lnTo>
                    <a:pt x="1901" y="23"/>
                  </a:lnTo>
                  <a:lnTo>
                    <a:pt x="1910" y="27"/>
                  </a:lnTo>
                  <a:lnTo>
                    <a:pt x="1919" y="30"/>
                  </a:lnTo>
                  <a:lnTo>
                    <a:pt x="1928" y="33"/>
                  </a:lnTo>
                  <a:lnTo>
                    <a:pt x="1939" y="35"/>
                  </a:lnTo>
                  <a:lnTo>
                    <a:pt x="1948" y="37"/>
                  </a:lnTo>
                  <a:lnTo>
                    <a:pt x="1958" y="38"/>
                  </a:lnTo>
                  <a:lnTo>
                    <a:pt x="1969" y="38"/>
                  </a:lnTo>
                  <a:lnTo>
                    <a:pt x="1980" y="38"/>
                  </a:lnTo>
                  <a:lnTo>
                    <a:pt x="1991" y="36"/>
                  </a:lnTo>
                  <a:lnTo>
                    <a:pt x="2002" y="35"/>
                  </a:lnTo>
                  <a:lnTo>
                    <a:pt x="2012" y="32"/>
                  </a:lnTo>
                  <a:lnTo>
                    <a:pt x="2023" y="29"/>
                  </a:lnTo>
                  <a:lnTo>
                    <a:pt x="2034" y="26"/>
                  </a:lnTo>
                  <a:lnTo>
                    <a:pt x="2045" y="23"/>
                  </a:lnTo>
                  <a:lnTo>
                    <a:pt x="2056" y="19"/>
                  </a:lnTo>
                  <a:lnTo>
                    <a:pt x="2066" y="16"/>
                  </a:lnTo>
                  <a:lnTo>
                    <a:pt x="2076" y="12"/>
                  </a:lnTo>
                  <a:lnTo>
                    <a:pt x="2086" y="9"/>
                  </a:lnTo>
                  <a:lnTo>
                    <a:pt x="2095" y="7"/>
                  </a:lnTo>
                  <a:lnTo>
                    <a:pt x="2104" y="4"/>
                  </a:lnTo>
                  <a:lnTo>
                    <a:pt x="2113" y="3"/>
                  </a:lnTo>
                  <a:lnTo>
                    <a:pt x="2121" y="1"/>
                  </a:lnTo>
                  <a:lnTo>
                    <a:pt x="2128" y="1"/>
                  </a:lnTo>
                  <a:lnTo>
                    <a:pt x="2138" y="1"/>
                  </a:lnTo>
                  <a:lnTo>
                    <a:pt x="2147" y="2"/>
                  </a:lnTo>
                  <a:lnTo>
                    <a:pt x="2156" y="4"/>
                  </a:lnTo>
                  <a:lnTo>
                    <a:pt x="2166" y="7"/>
                  </a:lnTo>
                  <a:lnTo>
                    <a:pt x="2174" y="9"/>
                  </a:lnTo>
                  <a:lnTo>
                    <a:pt x="2183" y="12"/>
                  </a:lnTo>
                  <a:lnTo>
                    <a:pt x="2193" y="16"/>
                  </a:lnTo>
                  <a:lnTo>
                    <a:pt x="2201" y="19"/>
                  </a:lnTo>
                  <a:lnTo>
                    <a:pt x="2210" y="22"/>
                  </a:lnTo>
                  <a:lnTo>
                    <a:pt x="2219" y="26"/>
                  </a:lnTo>
                  <a:lnTo>
                    <a:pt x="2229" y="29"/>
                  </a:lnTo>
                  <a:lnTo>
                    <a:pt x="2238" y="32"/>
                  </a:lnTo>
                  <a:lnTo>
                    <a:pt x="2247" y="34"/>
                  </a:lnTo>
                  <a:lnTo>
                    <a:pt x="2258" y="36"/>
                  </a:lnTo>
                  <a:lnTo>
                    <a:pt x="2268" y="37"/>
                  </a:lnTo>
                  <a:lnTo>
                    <a:pt x="2279" y="38"/>
                  </a:lnTo>
                  <a:lnTo>
                    <a:pt x="2290" y="37"/>
                  </a:lnTo>
                  <a:lnTo>
                    <a:pt x="2302" y="36"/>
                  </a:lnTo>
                  <a:lnTo>
                    <a:pt x="2315" y="34"/>
                  </a:lnTo>
                  <a:lnTo>
                    <a:pt x="2328" y="31"/>
                  </a:lnTo>
                  <a:lnTo>
                    <a:pt x="2340" y="27"/>
                  </a:lnTo>
                  <a:lnTo>
                    <a:pt x="2352" y="23"/>
                  </a:lnTo>
                  <a:lnTo>
                    <a:pt x="2365" y="19"/>
                  </a:lnTo>
                  <a:lnTo>
                    <a:pt x="2376" y="16"/>
                  </a:lnTo>
                  <a:lnTo>
                    <a:pt x="2386" y="13"/>
                  </a:lnTo>
                  <a:lnTo>
                    <a:pt x="2395" y="10"/>
                  </a:lnTo>
                  <a:lnTo>
                    <a:pt x="2405" y="7"/>
                  </a:lnTo>
                  <a:lnTo>
                    <a:pt x="2413" y="5"/>
                  </a:lnTo>
                  <a:lnTo>
                    <a:pt x="2421" y="3"/>
                  </a:lnTo>
                  <a:lnTo>
                    <a:pt x="2429" y="1"/>
                  </a:lnTo>
                  <a:lnTo>
                    <a:pt x="2437" y="1"/>
                  </a:lnTo>
                  <a:lnTo>
                    <a:pt x="2443" y="0"/>
                  </a:lnTo>
                  <a:lnTo>
                    <a:pt x="2442" y="19"/>
                  </a:lnTo>
                </a:path>
              </a:pathLst>
            </a:custGeom>
            <a:solidFill>
              <a:srgbClr val="AAFFF4"/>
            </a:solidFill>
            <a:ln w="9525" cap="rnd">
              <a:noFill/>
              <a:round/>
              <a:headEnd/>
              <a:tailEnd/>
            </a:ln>
            <a:effectLst/>
          </p:spPr>
          <p:txBody>
            <a:bodyPr/>
            <a:lstStyle/>
            <a:p>
              <a:pPr algn="ctr">
                <a:defRPr/>
              </a:pPr>
              <a:endParaRPr lang="ru-RU" sz="4000">
                <a:cs typeface="+mn-cs"/>
              </a:endParaRPr>
            </a:p>
          </p:txBody>
        </p:sp>
      </p:grpSp>
      <p:pic>
        <p:nvPicPr>
          <p:cNvPr id="1032" name="Picture 29" descr="j0186615"/>
          <p:cNvPicPr>
            <a:picLocks noChangeAspect="1" noChangeArrowheads="1" noCrop="1"/>
          </p:cNvPicPr>
          <p:nvPr userDrawn="1"/>
        </p:nvPicPr>
        <p:blipFill>
          <a:blip r:embed="rId17"/>
          <a:srcRect/>
          <a:stretch>
            <a:fillRect/>
          </a:stretch>
        </p:blipFill>
        <p:spPr bwMode="auto">
          <a:xfrm>
            <a:off x="152400" y="0"/>
            <a:ext cx="838200" cy="838200"/>
          </a:xfrm>
          <a:prstGeom prst="rect">
            <a:avLst/>
          </a:prstGeom>
          <a:noFill/>
          <a:ln w="9525">
            <a:noFill/>
            <a:miter lim="800000"/>
            <a:headEnd/>
            <a:tailEnd/>
          </a:ln>
        </p:spPr>
      </p:pic>
      <p:pic>
        <p:nvPicPr>
          <p:cNvPr id="1033" name="Picture 1024"/>
          <p:cNvPicPr>
            <a:picLocks noChangeAspect="1" noChangeArrowheads="1"/>
          </p:cNvPicPr>
          <p:nvPr userDrawn="1"/>
        </p:nvPicPr>
        <p:blipFill>
          <a:blip r:embed="rId18"/>
          <a:srcRect/>
          <a:stretch>
            <a:fillRect/>
          </a:stretch>
        </p:blipFill>
        <p:spPr bwMode="auto">
          <a:xfrm>
            <a:off x="7956550" y="0"/>
            <a:ext cx="1187450" cy="790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 id="2147483650" r:id="rId14"/>
    <p:sldLayoutId id="2147483649"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Пріоритети розвитку сімейної політики України</a:t>
            </a:r>
            <a:endParaRPr lang="uk-UA" dirty="0"/>
          </a:p>
        </p:txBody>
      </p:sp>
      <p:sp>
        <p:nvSpPr>
          <p:cNvPr id="3" name="Підзаголовок 2"/>
          <p:cNvSpPr>
            <a:spLocks noGrp="1"/>
          </p:cNvSpPr>
          <p:nvPr>
            <p:ph type="subTitle" idx="1"/>
          </p:nvPr>
        </p:nvSpPr>
        <p:spPr/>
        <p:txBody>
          <a:bodyPr/>
          <a:lstStyle/>
          <a:p>
            <a:pPr algn="r"/>
            <a:endParaRPr lang="uk-UA" sz="2000" dirty="0" smtClean="0"/>
          </a:p>
          <a:p>
            <a:pPr algn="r"/>
            <a:r>
              <a:rPr lang="uk-UA" sz="2000" dirty="0" err="1" smtClean="0"/>
              <a:t>Крімер</a:t>
            </a:r>
            <a:r>
              <a:rPr lang="uk-UA" sz="2000" dirty="0" smtClean="0"/>
              <a:t> Борис, </a:t>
            </a:r>
            <a:r>
              <a:rPr lang="uk-UA" sz="2000" dirty="0" err="1" smtClean="0"/>
              <a:t>к.е.н</a:t>
            </a:r>
            <a:r>
              <a:rPr lang="uk-UA" sz="2000" dirty="0" smtClean="0"/>
              <a:t>.</a:t>
            </a:r>
            <a:endParaRPr lang="uk-UA" sz="2000" dirty="0"/>
          </a:p>
        </p:txBody>
      </p:sp>
      <p:sp>
        <p:nvSpPr>
          <p:cNvPr id="4" name="Місце для номера слайда 3"/>
          <p:cNvSpPr>
            <a:spLocks noGrp="1"/>
          </p:cNvSpPr>
          <p:nvPr>
            <p:ph type="sldNum" sz="quarter" idx="11"/>
          </p:nvPr>
        </p:nvSpPr>
        <p:spPr/>
        <p:txBody>
          <a:bodyPr/>
          <a:lstStyle/>
          <a:p>
            <a:pPr>
              <a:defRPr/>
            </a:pPr>
            <a:fld id="{277F6FE6-93F1-4D49-8B98-83EE59E1E79E}" type="slidenum">
              <a:rPr lang="ru-RU" smtClean="0"/>
              <a:pPr>
                <a:defRPr/>
              </a:pPr>
              <a:t>1</a:t>
            </a:fld>
            <a:endParaRPr lang="ru-RU"/>
          </a:p>
        </p:txBody>
      </p:sp>
    </p:spTree>
    <p:extLst>
      <p:ext uri="{BB962C8B-B14F-4D97-AF65-F5344CB8AC3E}">
        <p14:creationId xmlns:p14="http://schemas.microsoft.com/office/powerpoint/2010/main" val="1720387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Дякую за увагу</a:t>
            </a:r>
            <a:endParaRPr lang="uk-UA" dirty="0"/>
          </a:p>
        </p:txBody>
      </p:sp>
      <p:sp>
        <p:nvSpPr>
          <p:cNvPr id="4" name="Місце для номера слайда 3"/>
          <p:cNvSpPr>
            <a:spLocks noGrp="1"/>
          </p:cNvSpPr>
          <p:nvPr>
            <p:ph type="sldNum" sz="quarter" idx="11"/>
          </p:nvPr>
        </p:nvSpPr>
        <p:spPr/>
        <p:txBody>
          <a:bodyPr/>
          <a:lstStyle/>
          <a:p>
            <a:pPr>
              <a:defRPr/>
            </a:pPr>
            <a:fld id="{277F6FE6-93F1-4D49-8B98-83EE59E1E79E}" type="slidenum">
              <a:rPr lang="ru-RU" smtClean="0"/>
              <a:pPr>
                <a:defRPr/>
              </a:pPr>
              <a:t>10</a:t>
            </a:fld>
            <a:endParaRPr lang="ru-RU"/>
          </a:p>
        </p:txBody>
      </p:sp>
    </p:spTree>
    <p:extLst>
      <p:ext uri="{BB962C8B-B14F-4D97-AF65-F5344CB8AC3E}">
        <p14:creationId xmlns:p14="http://schemas.microsoft.com/office/powerpoint/2010/main" val="291176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692697"/>
            <a:ext cx="8531671" cy="504056"/>
          </a:xfrm>
        </p:spPr>
        <p:txBody>
          <a:bodyPr>
            <a:noAutofit/>
          </a:bodyPr>
          <a:lstStyle/>
          <a:p>
            <a:r>
              <a:rPr lang="uk-UA" sz="1600" b="1" dirty="0"/>
              <a:t>Витрати на підтримку сімей з дітьми у країнах Європи в 1980-2011 роках, у % від </a:t>
            </a:r>
            <a:r>
              <a:rPr lang="uk-UA" sz="1600" b="1" dirty="0" smtClean="0"/>
              <a:t>ВВП</a:t>
            </a:r>
            <a:r>
              <a:rPr lang="uk-UA" sz="1600" b="1" dirty="0"/>
              <a:t/>
            </a:r>
            <a:br>
              <a:rPr lang="uk-UA" sz="1600" b="1" dirty="0"/>
            </a:br>
            <a:endParaRPr lang="uk-UA" sz="1600" b="1" dirty="0"/>
          </a:p>
        </p:txBody>
      </p:sp>
      <p:graphicFrame>
        <p:nvGraphicFramePr>
          <p:cNvPr id="5" name="Діаграма 4"/>
          <p:cNvGraphicFramePr>
            <a:graphicFrameLocks/>
          </p:cNvGraphicFramePr>
          <p:nvPr>
            <p:extLst>
              <p:ext uri="{D42A27DB-BD31-4B8C-83A1-F6EECF244321}">
                <p14:modId xmlns:p14="http://schemas.microsoft.com/office/powerpoint/2010/main" val="710488090"/>
              </p:ext>
            </p:extLst>
          </p:nvPr>
        </p:nvGraphicFramePr>
        <p:xfrm>
          <a:off x="145074" y="1837180"/>
          <a:ext cx="7235238" cy="4112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Діаграма 5"/>
          <p:cNvGraphicFramePr>
            <a:graphicFrameLocks/>
          </p:cNvGraphicFramePr>
          <p:nvPr>
            <p:extLst>
              <p:ext uri="{D42A27DB-BD31-4B8C-83A1-F6EECF244321}">
                <p14:modId xmlns:p14="http://schemas.microsoft.com/office/powerpoint/2010/main" val="4266934623"/>
              </p:ext>
            </p:extLst>
          </p:nvPr>
        </p:nvGraphicFramePr>
        <p:xfrm>
          <a:off x="6186281" y="1700808"/>
          <a:ext cx="2989384"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6228184" y="1412776"/>
            <a:ext cx="2653099" cy="323165"/>
          </a:xfrm>
          <a:prstGeom prst="rect">
            <a:avLst/>
          </a:prstGeom>
          <a:noFill/>
        </p:spPr>
        <p:txBody>
          <a:bodyPr wrap="none" rtlCol="0">
            <a:spAutoFit/>
          </a:bodyPr>
          <a:lstStyle/>
          <a:p>
            <a:r>
              <a:rPr lang="uk-UA" sz="1500" dirty="0"/>
              <a:t>Деякі країни східної Європи</a:t>
            </a:r>
          </a:p>
        </p:txBody>
      </p:sp>
    </p:spTree>
    <p:extLst>
      <p:ext uri="{BB962C8B-B14F-4D97-AF65-F5344CB8AC3E}">
        <p14:creationId xmlns:p14="http://schemas.microsoft.com/office/powerpoint/2010/main" val="216481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454" y="4841985"/>
            <a:ext cx="3367909" cy="446690"/>
          </a:xfrm>
        </p:spPr>
        <p:txBody>
          <a:bodyPr>
            <a:normAutofit fontScale="90000"/>
          </a:bodyPr>
          <a:lstStyle/>
          <a:p>
            <a:r>
              <a:rPr lang="uk-UA" sz="1500" dirty="0"/>
              <a:t/>
            </a:r>
            <a:br>
              <a:rPr lang="uk-UA" sz="1500" dirty="0"/>
            </a:br>
            <a:r>
              <a:rPr lang="uk-UA" sz="1500" dirty="0"/>
              <a:t/>
            </a:r>
            <a:br>
              <a:rPr lang="uk-UA" sz="1500" dirty="0"/>
            </a:br>
            <a:r>
              <a:rPr lang="uk-UA" sz="1500" dirty="0"/>
              <a:t/>
            </a:r>
            <a:br>
              <a:rPr lang="uk-UA" sz="1500" dirty="0"/>
            </a:br>
            <a:r>
              <a:rPr lang="uk-UA" sz="1500" dirty="0"/>
              <a:t/>
            </a:r>
            <a:br>
              <a:rPr lang="uk-UA" sz="1500" dirty="0"/>
            </a:br>
            <a:endParaRPr lang="uk-UA" sz="1500" dirty="0"/>
          </a:p>
        </p:txBody>
      </p:sp>
      <p:graphicFrame>
        <p:nvGraphicFramePr>
          <p:cNvPr id="4" name="Діаграма 3"/>
          <p:cNvGraphicFramePr>
            <a:graphicFrameLocks/>
          </p:cNvGraphicFramePr>
          <p:nvPr>
            <p:extLst>
              <p:ext uri="{D42A27DB-BD31-4B8C-83A1-F6EECF244321}">
                <p14:modId xmlns:p14="http://schemas.microsoft.com/office/powerpoint/2010/main" val="4027148427"/>
              </p:ext>
            </p:extLst>
          </p:nvPr>
        </p:nvGraphicFramePr>
        <p:xfrm>
          <a:off x="238454" y="548680"/>
          <a:ext cx="8721040" cy="51845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902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85800" y="836712"/>
            <a:ext cx="7772400" cy="5259288"/>
          </a:xfrm>
        </p:spPr>
        <p:txBody>
          <a:bodyPr/>
          <a:lstStyle/>
          <a:p>
            <a:pPr marL="0" indent="0">
              <a:buNone/>
            </a:pPr>
            <a:r>
              <a:rPr lang="uk-UA" sz="2400" dirty="0"/>
              <a:t>Пріоритети сімейної політики країн ЄС</a:t>
            </a:r>
            <a:br>
              <a:rPr lang="uk-UA" sz="2400" dirty="0"/>
            </a:br>
            <a:r>
              <a:rPr lang="uk-UA" sz="2400" dirty="0"/>
              <a:t/>
            </a:r>
            <a:br>
              <a:rPr lang="uk-UA" sz="2400" dirty="0"/>
            </a:br>
            <a:r>
              <a:rPr lang="uk-UA" sz="2400" dirty="0"/>
              <a:t>1) благополуччя дітей,</a:t>
            </a:r>
            <a:br>
              <a:rPr lang="uk-UA" sz="2400" dirty="0"/>
            </a:br>
            <a:r>
              <a:rPr lang="uk-UA" sz="2400" dirty="0"/>
              <a:t>2</a:t>
            </a:r>
            <a:r>
              <a:rPr lang="uk-UA" sz="2400" dirty="0" smtClean="0"/>
              <a:t>)</a:t>
            </a:r>
            <a:r>
              <a:rPr lang="uk-UA" sz="2400" dirty="0"/>
              <a:t> поєднання зайнятості та сімейного </a:t>
            </a:r>
            <a:r>
              <a:rPr lang="uk-UA" sz="2400" dirty="0" smtClean="0"/>
              <a:t>життя,</a:t>
            </a:r>
            <a:r>
              <a:rPr lang="uk-UA" sz="2400" dirty="0"/>
              <a:t/>
            </a:r>
            <a:br>
              <a:rPr lang="uk-UA" sz="2400" dirty="0"/>
            </a:br>
            <a:r>
              <a:rPr lang="uk-UA" sz="2400" dirty="0"/>
              <a:t>3) гендерна </a:t>
            </a:r>
            <a:r>
              <a:rPr lang="uk-UA" sz="2400" dirty="0" smtClean="0"/>
              <a:t>рівність. </a:t>
            </a:r>
          </a:p>
          <a:p>
            <a:pPr marL="0" indent="0">
              <a:buNone/>
            </a:pPr>
            <a:r>
              <a:rPr lang="uk-UA" sz="2400" dirty="0" smtClean="0"/>
              <a:t>*</a:t>
            </a:r>
            <a:r>
              <a:rPr lang="uk-UA" sz="2000" dirty="0" smtClean="0"/>
              <a:t>Зростання народжуваності</a:t>
            </a:r>
          </a:p>
          <a:p>
            <a:pPr>
              <a:buFont typeface="Arial" panose="020B0604020202020204" pitchFamily="34" charset="0"/>
              <a:buChar char="•"/>
            </a:pPr>
            <a:endParaRPr lang="uk-UA" sz="2400" dirty="0"/>
          </a:p>
          <a:p>
            <a:pPr>
              <a:buFont typeface="Arial" panose="020B0604020202020204" pitchFamily="34" charset="0"/>
              <a:buChar char="•"/>
            </a:pPr>
            <a:r>
              <a:rPr lang="uk-UA" sz="2000" dirty="0" smtClean="0"/>
              <a:t>Основною </a:t>
            </a:r>
            <a:r>
              <a:rPr lang="uk-UA" sz="2000" dirty="0"/>
              <a:t>проблемою для сімей з дітьми є </a:t>
            </a:r>
            <a:r>
              <a:rPr lang="uk-UA" sz="2000" dirty="0" smtClean="0"/>
              <a:t>бідність (26 </a:t>
            </a:r>
            <a:r>
              <a:rPr lang="uk-UA" sz="2000" dirty="0"/>
              <a:t>мільйонів дітей у країнах </a:t>
            </a:r>
            <a:r>
              <a:rPr lang="uk-UA" sz="2000" dirty="0" smtClean="0"/>
              <a:t>ЄС). </a:t>
            </a:r>
          </a:p>
          <a:p>
            <a:pPr>
              <a:buFont typeface="Arial" panose="020B0604020202020204" pitchFamily="34" charset="0"/>
              <a:buChar char="•"/>
            </a:pPr>
            <a:r>
              <a:rPr lang="uk-UA" sz="2000" dirty="0" smtClean="0"/>
              <a:t>Головним </a:t>
            </a:r>
            <a:r>
              <a:rPr lang="uk-UA" sz="2000" dirty="0"/>
              <a:t>ризиком бідності визнається безробіття. </a:t>
            </a:r>
            <a:endParaRPr lang="uk-UA" sz="2000" dirty="0"/>
          </a:p>
        </p:txBody>
      </p:sp>
      <p:sp>
        <p:nvSpPr>
          <p:cNvPr id="4" name="Місце для номера слайда 3"/>
          <p:cNvSpPr>
            <a:spLocks noGrp="1"/>
          </p:cNvSpPr>
          <p:nvPr>
            <p:ph type="sldNum" sz="quarter" idx="11"/>
          </p:nvPr>
        </p:nvSpPr>
        <p:spPr/>
        <p:txBody>
          <a:bodyPr/>
          <a:lstStyle/>
          <a:p>
            <a:pPr>
              <a:defRPr/>
            </a:pPr>
            <a:fld id="{3074B052-0A68-4DF7-BBDB-846BED766809}" type="slidenum">
              <a:rPr lang="ru-RU" smtClean="0"/>
              <a:pPr>
                <a:defRPr/>
              </a:pPr>
              <a:t>4</a:t>
            </a:fld>
            <a:endParaRPr lang="ru-RU"/>
          </a:p>
        </p:txBody>
      </p:sp>
      <p:sp>
        <p:nvSpPr>
          <p:cNvPr id="5" name="Прямокутник 4"/>
          <p:cNvSpPr/>
          <p:nvPr/>
        </p:nvSpPr>
        <p:spPr>
          <a:xfrm>
            <a:off x="539552" y="4743652"/>
            <a:ext cx="8586718" cy="1477328"/>
          </a:xfrm>
          <a:prstGeom prst="rect">
            <a:avLst/>
          </a:prstGeom>
        </p:spPr>
        <p:txBody>
          <a:bodyPr wrap="square">
            <a:spAutoFit/>
          </a:bodyPr>
          <a:lstStyle/>
          <a:p>
            <a:endParaRPr lang="uk-UA" sz="1800" b="0" dirty="0" smtClean="0"/>
          </a:p>
          <a:p>
            <a:r>
              <a:rPr lang="uk-UA" sz="1800" b="0" dirty="0" smtClean="0"/>
              <a:t>Вплив </a:t>
            </a:r>
            <a:r>
              <a:rPr lang="uk-UA" sz="1800" b="0" dirty="0"/>
              <a:t>політики ЄС на формування національної політики</a:t>
            </a:r>
          </a:p>
          <a:p>
            <a:r>
              <a:rPr lang="uk-UA" sz="1800" b="0" dirty="0"/>
              <a:t> - </a:t>
            </a:r>
            <a:r>
              <a:rPr lang="uk-UA" sz="1800" b="0" dirty="0" smtClean="0"/>
              <a:t>зайнятість</a:t>
            </a:r>
            <a:r>
              <a:rPr lang="uk-UA" sz="1800" b="0" dirty="0"/>
              <a:t>,</a:t>
            </a:r>
          </a:p>
          <a:p>
            <a:pPr marL="214313" indent="-214313">
              <a:buFontTx/>
              <a:buChar char="-"/>
            </a:pPr>
            <a:r>
              <a:rPr lang="uk-UA" sz="1800" b="0" dirty="0" smtClean="0"/>
              <a:t>гендерна </a:t>
            </a:r>
            <a:r>
              <a:rPr lang="uk-UA" sz="1800" b="0" dirty="0"/>
              <a:t>рівність,</a:t>
            </a:r>
          </a:p>
          <a:p>
            <a:pPr marL="214313" indent="-214313">
              <a:buFontTx/>
              <a:buChar char="-"/>
            </a:pPr>
            <a:r>
              <a:rPr lang="uk-UA" sz="1800" b="0" dirty="0" smtClean="0"/>
              <a:t>конвергенція </a:t>
            </a:r>
            <a:r>
              <a:rPr lang="uk-UA" sz="1800" b="0" dirty="0"/>
              <a:t>та використання досвіду.</a:t>
            </a:r>
            <a:endParaRPr lang="uk-UA" sz="1800" b="0" dirty="0"/>
          </a:p>
        </p:txBody>
      </p:sp>
    </p:spTree>
    <p:extLst>
      <p:ext uri="{BB962C8B-B14F-4D97-AF65-F5344CB8AC3E}">
        <p14:creationId xmlns:p14="http://schemas.microsoft.com/office/powerpoint/2010/main" val="339777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31094"/>
            <a:ext cx="8515350" cy="478631"/>
          </a:xfrm>
        </p:spPr>
        <p:txBody>
          <a:bodyPr>
            <a:noAutofit/>
          </a:bodyPr>
          <a:lstStyle/>
          <a:p>
            <a:r>
              <a:rPr lang="uk-UA" sz="1800" b="1" dirty="0"/>
              <a:t>Частка матеріальної допомоги в структурі державної підтримки сімей з дітьми у країнах </a:t>
            </a:r>
            <a:r>
              <a:rPr lang="uk-UA" sz="1800" b="1" dirty="0" smtClean="0"/>
              <a:t>Європи, 2013 рік.</a:t>
            </a:r>
            <a:r>
              <a:rPr lang="uk-UA" sz="1800" b="1" dirty="0"/>
              <a:t/>
            </a:r>
            <a:br>
              <a:rPr lang="uk-UA" sz="1800" b="1" dirty="0"/>
            </a:br>
            <a:endParaRPr lang="uk-UA" sz="1800" b="1" dirty="0"/>
          </a:p>
        </p:txBody>
      </p:sp>
      <p:graphicFrame>
        <p:nvGraphicFramePr>
          <p:cNvPr id="5" name="Діаграма 4"/>
          <p:cNvGraphicFramePr>
            <a:graphicFrameLocks/>
          </p:cNvGraphicFramePr>
          <p:nvPr>
            <p:extLst>
              <p:ext uri="{D42A27DB-BD31-4B8C-83A1-F6EECF244321}">
                <p14:modId xmlns:p14="http://schemas.microsoft.com/office/powerpoint/2010/main" val="2893750063"/>
              </p:ext>
            </p:extLst>
          </p:nvPr>
        </p:nvGraphicFramePr>
        <p:xfrm>
          <a:off x="628650" y="1292469"/>
          <a:ext cx="7886700" cy="433900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67544" y="5589240"/>
            <a:ext cx="8424936" cy="523220"/>
          </a:xfrm>
          <a:prstGeom prst="rect">
            <a:avLst/>
          </a:prstGeom>
          <a:noFill/>
        </p:spPr>
        <p:txBody>
          <a:bodyPr wrap="square" rtlCol="0">
            <a:spAutoFit/>
          </a:bodyPr>
          <a:lstStyle/>
          <a:p>
            <a:r>
              <a:rPr lang="ru-RU" sz="1400" b="0" dirty="0" smtClean="0"/>
              <a:t>* </a:t>
            </a:r>
            <a:r>
              <a:rPr lang="ru-RU" sz="1400" b="0" dirty="0" err="1" smtClean="0"/>
              <a:t>Інші</a:t>
            </a:r>
            <a:r>
              <a:rPr lang="ru-RU" sz="1400" b="0" dirty="0" smtClean="0"/>
              <a:t>, </a:t>
            </a:r>
            <a:r>
              <a:rPr lang="ru-RU" sz="1400" b="0" dirty="0" err="1"/>
              <a:t>це</a:t>
            </a:r>
            <a:r>
              <a:rPr lang="ru-RU" sz="1400" b="0" dirty="0"/>
              <a:t> </a:t>
            </a:r>
            <a:r>
              <a:rPr lang="ru-RU" sz="1400" b="0" dirty="0" err="1" smtClean="0"/>
              <a:t>пов</a:t>
            </a:r>
            <a:r>
              <a:rPr lang="ru-RU" sz="1400" b="0" dirty="0" smtClean="0"/>
              <a:t> </a:t>
            </a:r>
            <a:r>
              <a:rPr lang="ru-RU" sz="1400" b="0" dirty="0" err="1" smtClean="0"/>
              <a:t>язані</a:t>
            </a:r>
            <a:r>
              <a:rPr lang="ru-RU" sz="1400" b="0" dirty="0" smtClean="0"/>
              <a:t> </a:t>
            </a:r>
            <a:r>
              <a:rPr lang="ru-RU" sz="1400" b="0" dirty="0"/>
              <a:t>з </a:t>
            </a:r>
            <a:r>
              <a:rPr lang="ru-RU" sz="1400" b="0" dirty="0" err="1"/>
              <a:t>батьківством</a:t>
            </a:r>
            <a:r>
              <a:rPr lang="ru-RU" sz="1400" b="0" dirty="0"/>
              <a:t>, але не прямим чином з </a:t>
            </a:r>
            <a:r>
              <a:rPr lang="ru-RU" sz="1400" b="0" dirty="0" err="1"/>
              <a:t>наявністю</a:t>
            </a:r>
            <a:r>
              <a:rPr lang="ru-RU" sz="1400" b="0" dirty="0"/>
              <a:t> </a:t>
            </a:r>
            <a:r>
              <a:rPr lang="ru-RU" sz="1400" b="0" dirty="0" err="1"/>
              <a:t>дітей</a:t>
            </a:r>
            <a:r>
              <a:rPr lang="ru-RU" sz="1400" b="0" dirty="0"/>
              <a:t> – </a:t>
            </a:r>
            <a:r>
              <a:rPr lang="ru-RU" sz="1400" b="0" dirty="0" smtClean="0"/>
              <a:t>на </a:t>
            </a:r>
            <a:r>
              <a:rPr lang="ru-RU" sz="1400" b="0" dirty="0" err="1" smtClean="0"/>
              <a:t>зразок</a:t>
            </a:r>
            <a:r>
              <a:rPr lang="ru-RU" sz="1400" b="0" dirty="0" smtClean="0"/>
              <a:t> </a:t>
            </a:r>
            <a:r>
              <a:rPr lang="ru-RU" sz="1400" b="0" dirty="0" err="1"/>
              <a:t>допомоги</a:t>
            </a:r>
            <a:r>
              <a:rPr lang="ru-RU" sz="1400" b="0" dirty="0"/>
              <a:t> </a:t>
            </a:r>
            <a:r>
              <a:rPr lang="ru-RU" sz="1400" b="0" dirty="0" err="1"/>
              <a:t>дітям</a:t>
            </a:r>
            <a:r>
              <a:rPr lang="ru-RU" sz="1400" b="0" dirty="0"/>
              <a:t> </a:t>
            </a:r>
            <a:r>
              <a:rPr lang="ru-RU" sz="1400" b="0" dirty="0" err="1"/>
              <a:t>інвалідам</a:t>
            </a:r>
            <a:r>
              <a:rPr lang="ru-RU" sz="1400" b="0" dirty="0"/>
              <a:t> та одиноким батькам</a:t>
            </a:r>
            <a:endParaRPr lang="uk-UA" sz="1400" b="0" dirty="0"/>
          </a:p>
        </p:txBody>
      </p:sp>
    </p:spTree>
    <p:extLst>
      <p:ext uri="{BB962C8B-B14F-4D97-AF65-F5344CB8AC3E}">
        <p14:creationId xmlns:p14="http://schemas.microsoft.com/office/powerpoint/2010/main" val="2541778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597" y="836712"/>
            <a:ext cx="9110786" cy="469106"/>
          </a:xfrm>
        </p:spPr>
        <p:txBody>
          <a:bodyPr>
            <a:noAutofit/>
          </a:bodyPr>
          <a:lstStyle/>
          <a:p>
            <a:pPr algn="ctr"/>
            <a:r>
              <a:rPr lang="uk-UA" sz="1600" b="1" dirty="0"/>
              <a:t>Структура витрат на підтримку сімей з дітьми у Франції (А), Чехії (Б), Іспанії (В) та Естонії (Г)</a:t>
            </a:r>
          </a:p>
        </p:txBody>
      </p:sp>
      <p:graphicFrame>
        <p:nvGraphicFramePr>
          <p:cNvPr id="4" name="Діаграма 3"/>
          <p:cNvGraphicFramePr>
            <a:graphicFrameLocks/>
          </p:cNvGraphicFramePr>
          <p:nvPr>
            <p:extLst>
              <p:ext uri="{D42A27DB-BD31-4B8C-83A1-F6EECF244321}">
                <p14:modId xmlns:p14="http://schemas.microsoft.com/office/powerpoint/2010/main" val="549211791"/>
              </p:ext>
            </p:extLst>
          </p:nvPr>
        </p:nvGraphicFramePr>
        <p:xfrm>
          <a:off x="899592" y="1095820"/>
          <a:ext cx="3275410" cy="27994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Діаграма 4"/>
          <p:cNvGraphicFramePr>
            <a:graphicFrameLocks/>
          </p:cNvGraphicFramePr>
          <p:nvPr>
            <p:extLst>
              <p:ext uri="{D42A27DB-BD31-4B8C-83A1-F6EECF244321}">
                <p14:modId xmlns:p14="http://schemas.microsoft.com/office/powerpoint/2010/main" val="3367398651"/>
              </p:ext>
            </p:extLst>
          </p:nvPr>
        </p:nvGraphicFramePr>
        <p:xfrm>
          <a:off x="395536" y="3645024"/>
          <a:ext cx="3838327" cy="27363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Діаграма 5"/>
          <p:cNvGraphicFramePr>
            <a:graphicFrameLocks/>
          </p:cNvGraphicFramePr>
          <p:nvPr>
            <p:extLst>
              <p:ext uri="{D42A27DB-BD31-4B8C-83A1-F6EECF244321}">
                <p14:modId xmlns:p14="http://schemas.microsoft.com/office/powerpoint/2010/main" val="3475299326"/>
              </p:ext>
            </p:extLst>
          </p:nvPr>
        </p:nvGraphicFramePr>
        <p:xfrm>
          <a:off x="5019674" y="1600200"/>
          <a:ext cx="3800797" cy="2514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Діаграма 6"/>
          <p:cNvGraphicFramePr>
            <a:graphicFrameLocks/>
          </p:cNvGraphicFramePr>
          <p:nvPr>
            <p:extLst>
              <p:ext uri="{D42A27DB-BD31-4B8C-83A1-F6EECF244321}">
                <p14:modId xmlns:p14="http://schemas.microsoft.com/office/powerpoint/2010/main" val="1211853757"/>
              </p:ext>
            </p:extLst>
          </p:nvPr>
        </p:nvGraphicFramePr>
        <p:xfrm>
          <a:off x="5080396" y="4005064"/>
          <a:ext cx="4063604" cy="2577802"/>
        </p:xfrm>
        <a:graphic>
          <a:graphicData uri="http://schemas.openxmlformats.org/drawingml/2006/chart">
            <c:chart xmlns:c="http://schemas.openxmlformats.org/drawingml/2006/chart" xmlns:r="http://schemas.openxmlformats.org/officeDocument/2006/relationships" r:id="rId6"/>
          </a:graphicData>
        </a:graphic>
      </p:graphicFrame>
      <p:sp>
        <p:nvSpPr>
          <p:cNvPr id="8" name="TextBox 7"/>
          <p:cNvSpPr txBox="1"/>
          <p:nvPr/>
        </p:nvSpPr>
        <p:spPr>
          <a:xfrm>
            <a:off x="219075" y="2495550"/>
            <a:ext cx="409575" cy="2400657"/>
          </a:xfrm>
          <a:prstGeom prst="rect">
            <a:avLst/>
          </a:prstGeom>
          <a:noFill/>
        </p:spPr>
        <p:txBody>
          <a:bodyPr wrap="square" rtlCol="0">
            <a:spAutoFit/>
          </a:bodyPr>
          <a:lstStyle/>
          <a:p>
            <a:r>
              <a:rPr lang="uk-UA" sz="1500" dirty="0"/>
              <a:t>А</a:t>
            </a:r>
          </a:p>
          <a:p>
            <a:endParaRPr lang="uk-UA" sz="1500" dirty="0"/>
          </a:p>
          <a:p>
            <a:endParaRPr lang="uk-UA" sz="1500" dirty="0"/>
          </a:p>
          <a:p>
            <a:endParaRPr lang="uk-UA" sz="1500" dirty="0"/>
          </a:p>
          <a:p>
            <a:endParaRPr lang="uk-UA" sz="1500" dirty="0"/>
          </a:p>
          <a:p>
            <a:endParaRPr lang="uk-UA" sz="1500" dirty="0"/>
          </a:p>
          <a:p>
            <a:endParaRPr lang="uk-UA" sz="1500" dirty="0"/>
          </a:p>
          <a:p>
            <a:endParaRPr lang="uk-UA" sz="1500" dirty="0"/>
          </a:p>
          <a:p>
            <a:endParaRPr lang="uk-UA" sz="1500" dirty="0"/>
          </a:p>
          <a:p>
            <a:r>
              <a:rPr lang="uk-UA" sz="1500" dirty="0"/>
              <a:t>В</a:t>
            </a:r>
          </a:p>
        </p:txBody>
      </p:sp>
      <p:sp>
        <p:nvSpPr>
          <p:cNvPr id="9" name="TextBox 8"/>
          <p:cNvSpPr txBox="1"/>
          <p:nvPr/>
        </p:nvSpPr>
        <p:spPr>
          <a:xfrm>
            <a:off x="4695825" y="2495550"/>
            <a:ext cx="409575" cy="2400657"/>
          </a:xfrm>
          <a:prstGeom prst="rect">
            <a:avLst/>
          </a:prstGeom>
          <a:noFill/>
        </p:spPr>
        <p:txBody>
          <a:bodyPr wrap="square" rtlCol="0">
            <a:spAutoFit/>
          </a:bodyPr>
          <a:lstStyle/>
          <a:p>
            <a:r>
              <a:rPr lang="uk-UA" sz="1500" dirty="0"/>
              <a:t>Б</a:t>
            </a:r>
          </a:p>
          <a:p>
            <a:endParaRPr lang="uk-UA" sz="1500" dirty="0"/>
          </a:p>
          <a:p>
            <a:endParaRPr lang="uk-UA" sz="1500" dirty="0"/>
          </a:p>
          <a:p>
            <a:endParaRPr lang="uk-UA" sz="1500" dirty="0"/>
          </a:p>
          <a:p>
            <a:endParaRPr lang="uk-UA" sz="1500" dirty="0"/>
          </a:p>
          <a:p>
            <a:endParaRPr lang="uk-UA" sz="1500" dirty="0"/>
          </a:p>
          <a:p>
            <a:endParaRPr lang="uk-UA" sz="1500" dirty="0"/>
          </a:p>
          <a:p>
            <a:endParaRPr lang="uk-UA" sz="1500" dirty="0"/>
          </a:p>
          <a:p>
            <a:endParaRPr lang="uk-UA" sz="1500" dirty="0"/>
          </a:p>
          <a:p>
            <a:r>
              <a:rPr lang="uk-UA" sz="1500" dirty="0"/>
              <a:t>Г</a:t>
            </a:r>
          </a:p>
        </p:txBody>
      </p:sp>
    </p:spTree>
    <p:extLst>
      <p:ext uri="{BB962C8B-B14F-4D97-AF65-F5344CB8AC3E}">
        <p14:creationId xmlns:p14="http://schemas.microsoft.com/office/powerpoint/2010/main" val="11843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31094"/>
            <a:ext cx="7886700" cy="402431"/>
          </a:xfrm>
        </p:spPr>
        <p:txBody>
          <a:bodyPr>
            <a:noAutofit/>
          </a:bodyPr>
          <a:lstStyle/>
          <a:p>
            <a:pPr algn="ctr"/>
            <a:r>
              <a:rPr lang="uk-UA" sz="1800" b="1" dirty="0"/>
              <a:t>Витрати на підтримку сімей з дітьми в країнах Європи в 2000-2012 роках, </a:t>
            </a:r>
            <a:r>
              <a:rPr lang="en-US" sz="1800" b="1" dirty="0"/>
              <a:t>% </a:t>
            </a:r>
            <a:r>
              <a:rPr lang="ru-RU" sz="1800" b="1" dirty="0" err="1"/>
              <a:t>від</a:t>
            </a:r>
            <a:r>
              <a:rPr lang="ru-RU" sz="1800" b="1" dirty="0"/>
              <a:t> ВВП</a:t>
            </a:r>
            <a:endParaRPr lang="uk-UA" sz="1800" b="1" dirty="0"/>
          </a:p>
        </p:txBody>
      </p:sp>
      <p:graphicFrame>
        <p:nvGraphicFramePr>
          <p:cNvPr id="4" name="Діаграма 3"/>
          <p:cNvGraphicFramePr>
            <a:graphicFrameLocks/>
          </p:cNvGraphicFramePr>
          <p:nvPr>
            <p:extLst>
              <p:ext uri="{D42A27DB-BD31-4B8C-83A1-F6EECF244321}">
                <p14:modId xmlns:p14="http://schemas.microsoft.com/office/powerpoint/2010/main" val="2923622581"/>
              </p:ext>
            </p:extLst>
          </p:nvPr>
        </p:nvGraphicFramePr>
        <p:xfrm>
          <a:off x="395536" y="1533526"/>
          <a:ext cx="7217321" cy="43437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544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827584" y="0"/>
            <a:ext cx="6944816" cy="5638800"/>
          </a:xfrm>
        </p:spPr>
        <p:txBody>
          <a:bodyPr/>
          <a:lstStyle/>
          <a:p>
            <a:pPr algn="just"/>
            <a:endParaRPr lang="uk-UA" dirty="0" smtClean="0"/>
          </a:p>
          <a:p>
            <a:r>
              <a:rPr lang="uk-UA" sz="2000" b="1" dirty="0" smtClean="0"/>
              <a:t>Трансформація політики</a:t>
            </a:r>
          </a:p>
          <a:p>
            <a:pPr algn="just"/>
            <a:r>
              <a:rPr lang="uk-UA" sz="2000" b="1" dirty="0" smtClean="0"/>
              <a:t>Естонія. </a:t>
            </a:r>
            <a:r>
              <a:rPr lang="uk-UA" sz="1400" b="1" dirty="0" smtClean="0"/>
              <a:t>«</a:t>
            </a:r>
            <a:r>
              <a:rPr lang="uk-UA" sz="1400" dirty="0" err="1" smtClean="0"/>
              <a:t>Smart</a:t>
            </a:r>
            <a:r>
              <a:rPr lang="uk-UA" sz="1400" dirty="0" smtClean="0"/>
              <a:t> </a:t>
            </a:r>
            <a:r>
              <a:rPr lang="uk-UA" sz="1400" dirty="0" err="1"/>
              <a:t>Parents</a:t>
            </a:r>
            <a:r>
              <a:rPr lang="uk-UA" sz="1400" dirty="0"/>
              <a:t>, </a:t>
            </a:r>
            <a:r>
              <a:rPr lang="uk-UA" sz="1400" dirty="0" err="1"/>
              <a:t>Great</a:t>
            </a:r>
            <a:r>
              <a:rPr lang="uk-UA" sz="1400" dirty="0"/>
              <a:t> </a:t>
            </a:r>
            <a:r>
              <a:rPr lang="uk-UA" sz="1400" dirty="0" err="1"/>
              <a:t>Children</a:t>
            </a:r>
            <a:r>
              <a:rPr lang="uk-UA" sz="1400" dirty="0"/>
              <a:t>, </a:t>
            </a:r>
            <a:r>
              <a:rPr lang="uk-UA" sz="1400" dirty="0" err="1"/>
              <a:t>Strong</a:t>
            </a:r>
            <a:r>
              <a:rPr lang="uk-UA" sz="1400" dirty="0"/>
              <a:t> </a:t>
            </a:r>
            <a:r>
              <a:rPr lang="uk-UA" sz="1400" dirty="0" err="1"/>
              <a:t>Society</a:t>
            </a:r>
            <a:r>
              <a:rPr lang="uk-UA" sz="1400" dirty="0"/>
              <a:t>: </a:t>
            </a:r>
            <a:r>
              <a:rPr lang="uk-UA" sz="1400" dirty="0" err="1"/>
              <a:t>Strategy</a:t>
            </a:r>
            <a:r>
              <a:rPr lang="uk-UA" sz="1400" dirty="0"/>
              <a:t> </a:t>
            </a:r>
            <a:r>
              <a:rPr lang="uk-UA" sz="1400" dirty="0" err="1"/>
              <a:t>of</a:t>
            </a:r>
            <a:r>
              <a:rPr lang="uk-UA" sz="1400" dirty="0"/>
              <a:t> </a:t>
            </a:r>
            <a:r>
              <a:rPr lang="uk-UA" sz="1400" dirty="0" err="1"/>
              <a:t>Children</a:t>
            </a:r>
            <a:r>
              <a:rPr lang="uk-UA" sz="1400" dirty="0"/>
              <a:t> </a:t>
            </a:r>
            <a:r>
              <a:rPr lang="uk-UA" sz="1400" dirty="0" err="1"/>
              <a:t>and</a:t>
            </a:r>
            <a:r>
              <a:rPr lang="uk-UA" sz="1400" dirty="0"/>
              <a:t> </a:t>
            </a:r>
            <a:r>
              <a:rPr lang="uk-UA" sz="1400" dirty="0" err="1"/>
              <a:t>Families</a:t>
            </a:r>
            <a:r>
              <a:rPr lang="uk-UA" sz="1400" dirty="0"/>
              <a:t> 2012-2020». </a:t>
            </a:r>
            <a:endParaRPr lang="uk-UA" sz="1400" dirty="0" smtClean="0"/>
          </a:p>
          <a:p>
            <a:pPr algn="just"/>
            <a:endParaRPr lang="uk-UA" sz="1400" dirty="0"/>
          </a:p>
          <a:p>
            <a:pPr algn="just"/>
            <a:r>
              <a:rPr lang="uk-UA" sz="1400" dirty="0" smtClean="0"/>
              <a:t>Це комплексна програма вирішення </a:t>
            </a:r>
            <a:r>
              <a:rPr lang="uk-UA" sz="1400" dirty="0"/>
              <a:t>демографічних проблем країни (старіння населення, низька народжуваність) шляхом створення в країні справді дружнього для сім’ї й сприятливого для народження дітей середовища країни – на противагу політиці, яка бореться переважно з окремими проявами проблеми. </a:t>
            </a:r>
            <a:endParaRPr lang="uk-UA" sz="1400" dirty="0" smtClean="0"/>
          </a:p>
          <a:p>
            <a:pPr algn="just"/>
            <a:endParaRPr lang="uk-UA" sz="1400" dirty="0"/>
          </a:p>
          <a:p>
            <a:pPr algn="just"/>
            <a:r>
              <a:rPr lang="uk-UA" sz="1400" dirty="0"/>
              <a:t>Г</a:t>
            </a:r>
            <a:r>
              <a:rPr lang="uk-UA" sz="1400" dirty="0" smtClean="0"/>
              <a:t>оловною </a:t>
            </a:r>
            <a:r>
              <a:rPr lang="uk-UA" sz="1400" dirty="0"/>
              <a:t>метою Стратегії </a:t>
            </a:r>
            <a:r>
              <a:rPr lang="uk-UA" sz="1400" dirty="0" smtClean="0"/>
              <a:t>є </a:t>
            </a:r>
            <a:r>
              <a:rPr lang="uk-UA" sz="1400" b="1" i="1" dirty="0"/>
              <a:t>підвищення якості життя та добробуту сімей з </a:t>
            </a:r>
            <a:r>
              <a:rPr lang="uk-UA" sz="1400" b="1" i="1" dirty="0" smtClean="0"/>
              <a:t>дітьми. </a:t>
            </a:r>
          </a:p>
          <a:p>
            <a:pPr algn="just"/>
            <a:r>
              <a:rPr lang="uk-UA" sz="1400" b="1" i="1" dirty="0" smtClean="0"/>
              <a:t>	- </a:t>
            </a:r>
            <a:r>
              <a:rPr lang="uk-UA" sz="1400" dirty="0" err="1" smtClean="0"/>
              <a:t>грунтується</a:t>
            </a:r>
            <a:r>
              <a:rPr lang="uk-UA" sz="1400" dirty="0" smtClean="0"/>
              <a:t> </a:t>
            </a:r>
            <a:r>
              <a:rPr lang="uk-UA" sz="1400" dirty="0"/>
              <a:t>на поінформованості та </a:t>
            </a:r>
            <a:r>
              <a:rPr lang="uk-UA" sz="1400" dirty="0" smtClean="0"/>
              <a:t>знаннях,</a:t>
            </a:r>
            <a:endParaRPr lang="uk-UA" sz="1400" dirty="0"/>
          </a:p>
          <a:p>
            <a:pPr algn="just"/>
            <a:r>
              <a:rPr lang="uk-UA" sz="1400" dirty="0"/>
              <a:t>	</a:t>
            </a:r>
            <a:r>
              <a:rPr lang="uk-UA" sz="1400" dirty="0" smtClean="0"/>
              <a:t>- надається </a:t>
            </a:r>
            <a:r>
              <a:rPr lang="uk-UA" sz="1400" dirty="0"/>
              <a:t>уся необхідна допомога, пов’язана з утриманням та вихованням </a:t>
            </a:r>
            <a:r>
              <a:rPr lang="uk-UA" sz="1400" dirty="0" smtClean="0"/>
              <a:t>дітей,</a:t>
            </a:r>
          </a:p>
          <a:p>
            <a:pPr algn="just"/>
            <a:r>
              <a:rPr lang="uk-UA" sz="1400" dirty="0"/>
              <a:t>	</a:t>
            </a:r>
            <a:r>
              <a:rPr lang="uk-UA" sz="1400" dirty="0" smtClean="0"/>
              <a:t>- допомоги </a:t>
            </a:r>
            <a:r>
              <a:rPr lang="uk-UA" sz="1400" dirty="0"/>
              <a:t>та </a:t>
            </a:r>
            <a:r>
              <a:rPr lang="uk-UA" sz="1400" dirty="0" smtClean="0"/>
              <a:t>послуги надаються відповідно </a:t>
            </a:r>
            <a:r>
              <a:rPr lang="uk-UA" sz="1400" dirty="0"/>
              <a:t>до економічного становища </a:t>
            </a:r>
            <a:r>
              <a:rPr lang="uk-UA" sz="1400" dirty="0" smtClean="0"/>
              <a:t>сім’ї,</a:t>
            </a:r>
          </a:p>
          <a:p>
            <a:pPr algn="just"/>
            <a:r>
              <a:rPr lang="uk-UA" sz="1400" dirty="0" smtClean="0"/>
              <a:t>	- гарантуються </a:t>
            </a:r>
            <a:r>
              <a:rPr lang="uk-UA" sz="1400" dirty="0"/>
              <a:t>права дітей та їхня </a:t>
            </a:r>
            <a:r>
              <a:rPr lang="uk-UA" sz="1400" dirty="0" smtClean="0"/>
              <a:t>безпека,</a:t>
            </a:r>
          </a:p>
          <a:p>
            <a:pPr algn="just"/>
            <a:r>
              <a:rPr lang="uk-UA" sz="1400" dirty="0" smtClean="0"/>
              <a:t>	- чоловікам </a:t>
            </a:r>
            <a:r>
              <a:rPr lang="uk-UA" sz="1400" dirty="0"/>
              <a:t>й жінкам надаються рівні можливості в поєднанні виховання дітей та </a:t>
            </a:r>
            <a:r>
              <a:rPr lang="uk-UA" sz="1400" dirty="0" smtClean="0"/>
              <a:t>зайнятості.</a:t>
            </a:r>
            <a:endParaRPr lang="uk-UA" sz="1400" dirty="0"/>
          </a:p>
        </p:txBody>
      </p:sp>
      <p:sp>
        <p:nvSpPr>
          <p:cNvPr id="4" name="Місце для номера слайда 3"/>
          <p:cNvSpPr>
            <a:spLocks noGrp="1"/>
          </p:cNvSpPr>
          <p:nvPr>
            <p:ph type="sldNum" sz="quarter" idx="11"/>
          </p:nvPr>
        </p:nvSpPr>
        <p:spPr/>
        <p:txBody>
          <a:bodyPr/>
          <a:lstStyle/>
          <a:p>
            <a:pPr>
              <a:defRPr/>
            </a:pPr>
            <a:fld id="{277F6FE6-93F1-4D49-8B98-83EE59E1E79E}" type="slidenum">
              <a:rPr lang="ru-RU" smtClean="0"/>
              <a:pPr>
                <a:defRPr/>
              </a:pPr>
              <a:t>8</a:t>
            </a:fld>
            <a:endParaRPr lang="ru-RU"/>
          </a:p>
        </p:txBody>
      </p:sp>
    </p:spTree>
    <p:extLst>
      <p:ext uri="{BB962C8B-B14F-4D97-AF65-F5344CB8AC3E}">
        <p14:creationId xmlns:p14="http://schemas.microsoft.com/office/powerpoint/2010/main" val="1519679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11560" y="692696"/>
            <a:ext cx="7903790" cy="5472608"/>
          </a:xfrm>
        </p:spPr>
        <p:txBody>
          <a:bodyPr>
            <a:normAutofit fontScale="32500" lnSpcReduction="20000"/>
          </a:bodyPr>
          <a:lstStyle/>
          <a:p>
            <a:pPr marL="0" indent="0" algn="ctr">
              <a:buNone/>
            </a:pPr>
            <a:r>
              <a:rPr lang="uk-UA" sz="4300" b="1" dirty="0" smtClean="0"/>
              <a:t>Пріоритети:	</a:t>
            </a:r>
          </a:p>
          <a:p>
            <a:pPr marL="0" indent="0">
              <a:buNone/>
            </a:pPr>
            <a:r>
              <a:rPr lang="uk-UA" dirty="0" smtClean="0"/>
              <a:t>	</a:t>
            </a:r>
          </a:p>
          <a:p>
            <a:pPr marL="0" indent="0">
              <a:buNone/>
            </a:pPr>
            <a:r>
              <a:rPr lang="uk-UA" dirty="0"/>
              <a:t>	</a:t>
            </a:r>
            <a:r>
              <a:rPr lang="uk-UA" sz="4300" b="1" dirty="0" smtClean="0"/>
              <a:t>-</a:t>
            </a:r>
            <a:r>
              <a:rPr lang="uk-UA" dirty="0" smtClean="0"/>
              <a:t> </a:t>
            </a:r>
            <a:r>
              <a:rPr lang="uk-UA" sz="4300" dirty="0" smtClean="0"/>
              <a:t>Забезпечення сім’ї </a:t>
            </a:r>
            <a:r>
              <a:rPr lang="uk-UA" sz="4300" dirty="0"/>
              <a:t>та дитини працюючими батьками</a:t>
            </a:r>
            <a:r>
              <a:rPr lang="uk-UA" sz="4300" dirty="0" smtClean="0"/>
              <a:t>.</a:t>
            </a:r>
          </a:p>
          <a:p>
            <a:pPr marL="0" indent="0">
              <a:buNone/>
            </a:pPr>
            <a:r>
              <a:rPr lang="uk-UA" sz="4300" dirty="0"/>
              <a:t>	</a:t>
            </a:r>
            <a:r>
              <a:rPr lang="uk-UA" sz="4300" dirty="0" smtClean="0"/>
              <a:t>- Вирішення житлової проблеми</a:t>
            </a:r>
          </a:p>
          <a:p>
            <a:pPr marL="0" indent="0">
              <a:buNone/>
            </a:pPr>
            <a:r>
              <a:rPr lang="uk-UA" sz="4300" dirty="0" smtClean="0"/>
              <a:t>	- Створення </a:t>
            </a:r>
            <a:r>
              <a:rPr lang="uk-UA" sz="4300" dirty="0"/>
              <a:t>дружнього для сім’ї з дітьми середовища в </a:t>
            </a:r>
            <a:r>
              <a:rPr lang="uk-UA" sz="4300" dirty="0" smtClean="0"/>
              <a:t>країні</a:t>
            </a:r>
          </a:p>
          <a:p>
            <a:pPr marL="0" indent="0">
              <a:buNone/>
            </a:pPr>
            <a:endParaRPr lang="uk-UA" dirty="0" smtClean="0"/>
          </a:p>
          <a:p>
            <a:pPr marL="0" indent="0">
              <a:buNone/>
            </a:pPr>
            <a:r>
              <a:rPr lang="uk-UA" dirty="0" smtClean="0"/>
              <a:t>Серед  </a:t>
            </a:r>
            <a:r>
              <a:rPr lang="uk-UA" dirty="0"/>
              <a:t>шляхів подальшого розвитку інструментів сприяння сім’ям з дітьми слід виділити наступні</a:t>
            </a:r>
            <a:r>
              <a:rPr lang="uk-UA" dirty="0" smtClean="0"/>
              <a:t>:</a:t>
            </a:r>
          </a:p>
          <a:p>
            <a:pPr marL="0" indent="0">
              <a:buNone/>
            </a:pPr>
            <a:endParaRPr lang="uk-UA" dirty="0"/>
          </a:p>
          <a:p>
            <a:pPr lvl="0"/>
            <a:r>
              <a:rPr lang="uk-UA" dirty="0"/>
              <a:t>Розвиток індивідуально-орієнтованої системи фінансового сприяння на принципах адресності в поєднанні з забезпечення виконання адресними виплатами своїх функцій й усунення можливості для зловживань при призначенні та отриманні виплат. </a:t>
            </a:r>
          </a:p>
          <a:p>
            <a:pPr lvl="0"/>
            <a:r>
              <a:rPr lang="uk-UA" dirty="0"/>
              <a:t>Розвиток тривалого матеріального сприяння сім’ям з дітьми (тривалі щомісячні виплати на противагу короткотривалим значним виплатам), а також незначних платежів пов’язаних з потребами батьків. Загалом же, система виплат повинна реагувати на зміну матеріального становища батьків з метою запобіганню бідності. </a:t>
            </a:r>
            <a:endParaRPr lang="uk-UA" dirty="0" smtClean="0"/>
          </a:p>
          <a:p>
            <a:pPr lvl="0"/>
            <a:r>
              <a:rPr lang="uk-UA" dirty="0" smtClean="0"/>
              <a:t>Надання </a:t>
            </a:r>
            <a:r>
              <a:rPr lang="uk-UA" dirty="0"/>
              <a:t>негрошової допомоги сім’ям з дітьми, в залежності від потреб. Один з варіантів -  використання карток та бонусів, що дають право на отримання необхідних товарів чи послуг, особливо – для багатодітних сімей.</a:t>
            </a:r>
          </a:p>
          <a:p>
            <a:pPr lvl="0"/>
            <a:r>
              <a:rPr lang="uk-UA" dirty="0" smtClean="0"/>
              <a:t>Доцільним </a:t>
            </a:r>
            <a:r>
              <a:rPr lang="uk-UA" dirty="0"/>
              <a:t>є поновлення диференціації виплат за черговістю (у зв’язку з вищими ризиками бідності при народженні другої й наступних дітей), </a:t>
            </a:r>
            <a:r>
              <a:rPr lang="uk-UA" dirty="0" err="1"/>
              <a:t>дииференційований</a:t>
            </a:r>
            <a:r>
              <a:rPr lang="uk-UA" dirty="0"/>
              <a:t> підхід також актуальний для використання нових інструментів сприяння, якщо таке планується. Надання гранту - частки виплат </a:t>
            </a:r>
            <a:r>
              <a:rPr lang="uk-UA" dirty="0" err="1"/>
              <a:t>одномоментно</a:t>
            </a:r>
            <a:r>
              <a:rPr lang="uk-UA" dirty="0"/>
              <a:t> при народженні дитини слід вважати виправданим, проте розміри його не повинні кардинально відрізнятись від рівня заробітної плати та інших стандартів.</a:t>
            </a:r>
          </a:p>
          <a:p>
            <a:pPr lvl="0"/>
            <a:r>
              <a:rPr lang="uk-UA" dirty="0"/>
              <a:t>Використання податкових пільг в якості інструмента матеріальної підтримки сімей з дітьми, можливе поєднання з виплатами за схемою, коли один інструмент надається універсально, інший - адресно </a:t>
            </a:r>
          </a:p>
          <a:p>
            <a:pPr lvl="0"/>
            <a:r>
              <a:rPr lang="uk-UA" dirty="0"/>
              <a:t>Вирішення проблема нестачі належної кількості закладів сфери соціальних послуг з догляду за дітьми, зокрема в міських поселеннях. Узгодження режимів роботи дошкільних закладів з потребами батьків  - запровадження гнучкого режиму перебування дітей у дошкільних закладах;</a:t>
            </a:r>
          </a:p>
          <a:p>
            <a:pPr lvl="0"/>
            <a:r>
              <a:rPr lang="uk-UA" dirty="0"/>
              <a:t>Підвищення охоплення дітей різного віку дошкільними закладами та загальне зростання якості їхньої роботи. Розширення участі неурядових організацій та у створенні системи дошкільних закладів</a:t>
            </a:r>
          </a:p>
          <a:p>
            <a:pPr lvl="0"/>
            <a:r>
              <a:rPr lang="uk-UA" dirty="0"/>
              <a:t>Підтримка індивідуального догляду за дітьми (няні), а також можливостей батьків цим доглядом користуватись (наприклад, запровадження часткової компенсації сім’ї)</a:t>
            </a:r>
          </a:p>
          <a:p>
            <a:pPr lvl="0"/>
            <a:r>
              <a:rPr lang="uk-UA" dirty="0"/>
              <a:t>Забезпечення сприятливої організації робочого часу для батьків, розширення гнучкості системи відпусток, розширення можливостей щодо її оформлення відносно невеликими блоками, </a:t>
            </a:r>
          </a:p>
          <a:p>
            <a:pPr lvl="0"/>
            <a:r>
              <a:rPr lang="uk-UA" dirty="0"/>
              <a:t>Поширення можливостей неповної зайнятості</a:t>
            </a:r>
          </a:p>
          <a:p>
            <a:pPr lvl="0"/>
            <a:r>
              <a:rPr lang="uk-UA" dirty="0"/>
              <a:t>Активний інформаційний супровід трансформацій в політиці сприяння сім’ям з дітьми.</a:t>
            </a:r>
          </a:p>
          <a:p>
            <a:endParaRPr lang="uk-UA" dirty="0" smtClean="0"/>
          </a:p>
          <a:p>
            <a:endParaRPr lang="uk-UA" dirty="0"/>
          </a:p>
        </p:txBody>
      </p:sp>
    </p:spTree>
    <p:extLst>
      <p:ext uri="{BB962C8B-B14F-4D97-AF65-F5344CB8AC3E}">
        <p14:creationId xmlns:p14="http://schemas.microsoft.com/office/powerpoint/2010/main" val="63385933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4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4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10080</TotalTime>
  <Words>1891</Words>
  <Application>Microsoft Office PowerPoint</Application>
  <PresentationFormat>Екран (4:3)</PresentationFormat>
  <Paragraphs>140</Paragraphs>
  <Slides>10</Slides>
  <Notes>8</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10</vt:i4>
      </vt:variant>
    </vt:vector>
  </HeadingPairs>
  <TitlesOfParts>
    <vt:vector size="14" baseType="lpstr">
      <vt:lpstr>Arial</vt:lpstr>
      <vt:lpstr>Calibri</vt:lpstr>
      <vt:lpstr>Times New Roman</vt:lpstr>
      <vt:lpstr>Default Design</vt:lpstr>
      <vt:lpstr>Пріоритети розвитку сімейної політики України</vt:lpstr>
      <vt:lpstr>Витрати на підтримку сімей з дітьми у країнах Європи в 1980-2011 роках, у % від ВВП </vt:lpstr>
      <vt:lpstr>    </vt:lpstr>
      <vt:lpstr>Презентація PowerPoint</vt:lpstr>
      <vt:lpstr>Частка матеріальної допомоги в структурі державної підтримки сімей з дітьми у країнах Європи, 2013 рік. </vt:lpstr>
      <vt:lpstr>Структура витрат на підтримку сімей з дітьми у Франції (А), Чехії (Б), Іспанії (В) та Естонії (Г)</vt:lpstr>
      <vt:lpstr>Витрати на підтримку сімей з дітьми в країнах Європи в 2000-2012 роках, % від ВВП</vt:lpstr>
      <vt:lpstr>Презентація PowerPoint</vt:lpstr>
      <vt:lpstr>Презентація PowerPoint</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РОЗВИТОК системи соціального страхування України в контексті пенсійного реформування</dc:title>
  <dc:creator>Rudenko</dc:creator>
  <cp:lastModifiedBy>Borys</cp:lastModifiedBy>
  <cp:revision>1155</cp:revision>
  <cp:lastPrinted>2013-09-11T11:50:59Z</cp:lastPrinted>
  <dcterms:created xsi:type="dcterms:W3CDTF">2002-12-02T21:09:58Z</dcterms:created>
  <dcterms:modified xsi:type="dcterms:W3CDTF">2015-07-16T06:48:54Z</dcterms:modified>
</cp:coreProperties>
</file>