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6" r:id="rId1"/>
  </p:sldMasterIdLst>
  <p:notesMasterIdLst>
    <p:notesMasterId r:id="rId13"/>
  </p:notesMasterIdLst>
  <p:handoutMasterIdLst>
    <p:handoutMasterId r:id="rId14"/>
  </p:handoutMasterIdLst>
  <p:sldIdLst>
    <p:sldId id="613" r:id="rId2"/>
    <p:sldId id="767" r:id="rId3"/>
    <p:sldId id="744" r:id="rId4"/>
    <p:sldId id="743" r:id="rId5"/>
    <p:sldId id="771" r:id="rId6"/>
    <p:sldId id="730" r:id="rId7"/>
    <p:sldId id="757" r:id="rId8"/>
    <p:sldId id="717" r:id="rId9"/>
    <p:sldId id="752" r:id="rId10"/>
    <p:sldId id="753" r:id="rId11"/>
    <p:sldId id="714" r:id="rId12"/>
  </p:sldIdLst>
  <p:sldSz cx="9144000" cy="6858000" type="screen4x3"/>
  <p:notesSz cx="6858000" cy="99472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Univers 55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80"/>
    <a:srgbClr val="CC3300"/>
    <a:srgbClr val="FF5050"/>
    <a:srgbClr val="66FF66"/>
    <a:srgbClr val="FFFFFF"/>
    <a:srgbClr val="FFFF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8720" autoAdjust="0"/>
  </p:normalViewPr>
  <p:slideViewPr>
    <p:cSldViewPr>
      <p:cViewPr>
        <p:scale>
          <a:sx n="80" d="100"/>
          <a:sy n="80" d="100"/>
        </p:scale>
        <p:origin x="-1146" y="-240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>
      <p:cViewPr>
        <p:scale>
          <a:sx n="100" d="100"/>
          <a:sy n="100" d="100"/>
        </p:scale>
        <p:origin x="-1542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94341922429975"/>
          <c:y val="8.9504414082237471E-2"/>
          <c:w val="0.47533360961458765"/>
          <c:h val="0.8536716477631726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Лист1!$F$48:$F$51</c:f>
              <c:strCache>
                <c:ptCount val="4"/>
                <c:pt idx="0">
                  <c:v>ПОВНА СІМ’Я (обоє рідних батьків та є/немає бабусі/дідуся</c:v>
                </c:pt>
                <c:pt idx="1">
                  <c:v>НЕПОВНА СІМ’Я (один з рідних батьків та є/немає бабусі/дідуся)</c:v>
                </c:pt>
                <c:pt idx="2">
                  <c:v>РЕСТРУКТУРОВАНА СІМ’Я (один з батьків  рідний, другий нерідний)</c:v>
                </c:pt>
                <c:pt idx="3">
                  <c:v>НЕРІДНА СІМ’Я (немає рідних батьків, інші родичі та не родичі)</c:v>
                </c:pt>
              </c:strCache>
            </c:strRef>
          </c:cat>
          <c:val>
            <c:numRef>
              <c:f>Лист1!$G$48:$G$51</c:f>
              <c:numCache>
                <c:formatCode>General</c:formatCode>
                <c:ptCount val="4"/>
                <c:pt idx="0">
                  <c:v>72</c:v>
                </c:pt>
                <c:pt idx="1">
                  <c:v>18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08864"/>
        <c:axId val="33419648"/>
      </c:barChart>
      <c:catAx>
        <c:axId val="3470886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3419648"/>
        <c:crosses val="autoZero"/>
        <c:auto val="1"/>
        <c:lblAlgn val="ctr"/>
        <c:lblOffset val="100"/>
        <c:noMultiLvlLbl val="0"/>
      </c:catAx>
      <c:valAx>
        <c:axId val="33419648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34708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94970988886541E-2"/>
          <c:y val="7.0335105891768751E-2"/>
          <c:w val="0.96031007755410691"/>
          <c:h val="0.4132883774037102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'слайд 5_1'!$C$1</c:f>
              <c:strCache>
                <c:ptCount val="1"/>
                <c:pt idx="0">
                  <c:v>Мій батько знає небагато або нічого не знає…
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5.6893320097050146E-3"/>
                  <c:y val="-1.9374247404562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435539200540358E-2"/>
                  <c:y val="-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5_1'!$A$2:$A$6</c:f>
              <c:strCache>
                <c:ptCount val="5"/>
                <c:pt idx="0">
                  <c:v>хто мої друзі</c:v>
                </c:pt>
                <c:pt idx="1">
                  <c:v>як витрачаю свої гроші</c:v>
                </c:pt>
                <c:pt idx="2">
                  <c:v>де буваю після навчання</c:v>
                </c:pt>
                <c:pt idx="3">
                  <c:v>де буваю увечері</c:v>
                </c:pt>
                <c:pt idx="4">
                  <c:v>що роблю у вільний час</c:v>
                </c:pt>
              </c:strCache>
            </c:strRef>
          </c:cat>
          <c:val>
            <c:numRef>
              <c:f>'слайд 5_1'!$C$2:$C$6</c:f>
              <c:numCache>
                <c:formatCode>General</c:formatCode>
                <c:ptCount val="5"/>
                <c:pt idx="0">
                  <c:v>50.2</c:v>
                </c:pt>
                <c:pt idx="1">
                  <c:v>41</c:v>
                </c:pt>
                <c:pt idx="2">
                  <c:v>47</c:v>
                </c:pt>
                <c:pt idx="3">
                  <c:v>40</c:v>
                </c:pt>
                <c:pt idx="4">
                  <c:v>33.6</c:v>
                </c:pt>
              </c:numCache>
            </c:numRef>
          </c:val>
        </c:ser>
        <c:ser>
          <c:idx val="0"/>
          <c:order val="1"/>
          <c:tx>
            <c:strRef>
              <c:f>'слайд 5_1'!$B$1</c:f>
              <c:strCache>
                <c:ptCount val="1"/>
                <c:pt idx="0">
                  <c:v>Моя мати знає небагато або нічого не знає…
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489981600607986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22994040088735E-2"/>
                  <c:y val="-3.41187615940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266544004053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26654400405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653308800810646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5_1'!$A$2:$A$6</c:f>
              <c:strCache>
                <c:ptCount val="5"/>
                <c:pt idx="0">
                  <c:v>хто мої друзі</c:v>
                </c:pt>
                <c:pt idx="1">
                  <c:v>як витрачаю свої гроші</c:v>
                </c:pt>
                <c:pt idx="2">
                  <c:v>де буваю після навчання</c:v>
                </c:pt>
                <c:pt idx="3">
                  <c:v>де буваю увечері</c:v>
                </c:pt>
                <c:pt idx="4">
                  <c:v>що роблю у вільний час</c:v>
                </c:pt>
              </c:strCache>
            </c:strRef>
          </c:cat>
          <c:val>
            <c:numRef>
              <c:f>'слайд 5_1'!$B$2:$B$6</c:f>
              <c:numCache>
                <c:formatCode>General</c:formatCode>
                <c:ptCount val="5"/>
                <c:pt idx="0">
                  <c:v>45</c:v>
                </c:pt>
                <c:pt idx="1">
                  <c:v>35.5</c:v>
                </c:pt>
                <c:pt idx="2">
                  <c:v>27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97440"/>
        <c:axId val="36811520"/>
        <c:axId val="0"/>
      </c:bar3DChart>
      <c:catAx>
        <c:axId val="36797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811520"/>
        <c:crosses val="autoZero"/>
        <c:auto val="1"/>
        <c:lblAlgn val="ctr"/>
        <c:lblOffset val="100"/>
        <c:noMultiLvlLbl val="0"/>
      </c:catAx>
      <c:valAx>
        <c:axId val="36811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797440"/>
        <c:crosses val="autoZero"/>
        <c:crossBetween val="between"/>
        <c:majorUnit val="15"/>
      </c:valAx>
    </c:plotArea>
    <c:legend>
      <c:legendPos val="t"/>
      <c:layout>
        <c:manualLayout>
          <c:xMode val="edge"/>
          <c:yMode val="edge"/>
          <c:x val="0"/>
          <c:y val="0.66016781861229534"/>
          <c:w val="1"/>
          <c:h val="0.30862667605037913"/>
        </c:manualLayout>
      </c:layout>
      <c:overlay val="0"/>
      <c:txPr>
        <a:bodyPr/>
        <a:lstStyle/>
        <a:p>
          <a:pPr algn="just"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5459532101823539E-2"/>
          <c:y val="3.5846303776512024E-2"/>
          <c:w val="0.84927653373608536"/>
          <c:h val="0.8237851335019043"/>
        </c:manualLayout>
      </c:layout>
      <c:lineChart>
        <c:grouping val="standard"/>
        <c:varyColors val="0"/>
        <c:ser>
          <c:idx val="0"/>
          <c:order val="0"/>
          <c:tx>
            <c:strRef>
              <c:f>'слайд 4'!$C$2</c:f>
              <c:strCache>
                <c:ptCount val="1"/>
                <c:pt idx="0">
                  <c:v>хлопці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5555555555555552E-2"/>
                  <c:y val="1.402994235701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494230507046095E-2"/>
                  <c:y val="4.799317611354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627631772315288E-2"/>
                  <c:y val="4.7096818147070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720757249270071E-2"/>
                  <c:y val="4.7387748295711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702828175877023E-2"/>
                  <c:y val="5.5334161695372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540712240673817E-2"/>
                  <c:y val="4.7788594191457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4'!$A$4:$A$10</c:f>
              <c:strCache>
                <c:ptCount val="7"/>
                <c:pt idx="0">
                  <c:v>11 років</c:v>
                </c:pt>
                <c:pt idx="1">
                  <c:v>12  років</c:v>
                </c:pt>
                <c:pt idx="2">
                  <c:v>13 років</c:v>
                </c:pt>
                <c:pt idx="3">
                  <c:v>14  років</c:v>
                </c:pt>
                <c:pt idx="4">
                  <c:v>15 років</c:v>
                </c:pt>
                <c:pt idx="5">
                  <c:v>16  років</c:v>
                </c:pt>
                <c:pt idx="6">
                  <c:v>17 років</c:v>
                </c:pt>
              </c:strCache>
            </c:strRef>
          </c:cat>
          <c:val>
            <c:numRef>
              <c:f>'слайд 4'!$C$4:$C$10</c:f>
              <c:numCache>
                <c:formatCode>General</c:formatCode>
                <c:ptCount val="7"/>
                <c:pt idx="0">
                  <c:v>12</c:v>
                </c:pt>
                <c:pt idx="1">
                  <c:v>13</c:v>
                </c:pt>
                <c:pt idx="2">
                  <c:v>11</c:v>
                </c:pt>
                <c:pt idx="3">
                  <c:v>13</c:v>
                </c:pt>
                <c:pt idx="4">
                  <c:v>16</c:v>
                </c:pt>
                <c:pt idx="5">
                  <c:v>15</c:v>
                </c:pt>
                <c:pt idx="6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'слайд 4'!$B$2</c:f>
              <c:strCache>
                <c:ptCount val="1"/>
                <c:pt idx="0">
                  <c:v>дівчата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-5.5555555555555552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061728395061786E-2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539263891667743E-2"/>
                  <c:y val="4.7710563913333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67746790348825E-2"/>
                  <c:y val="4.7309321924804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243296074053482E-2"/>
                  <c:y val="3.52126483516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837884064796798E-3"/>
                  <c:y val="6.0364540031315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4'!$A$4:$A$10</c:f>
              <c:strCache>
                <c:ptCount val="7"/>
                <c:pt idx="0">
                  <c:v>11 років</c:v>
                </c:pt>
                <c:pt idx="1">
                  <c:v>12  років</c:v>
                </c:pt>
                <c:pt idx="2">
                  <c:v>13 років</c:v>
                </c:pt>
                <c:pt idx="3">
                  <c:v>14  років</c:v>
                </c:pt>
                <c:pt idx="4">
                  <c:v>15 років</c:v>
                </c:pt>
                <c:pt idx="5">
                  <c:v>16  років</c:v>
                </c:pt>
                <c:pt idx="6">
                  <c:v>17 років</c:v>
                </c:pt>
              </c:strCache>
            </c:strRef>
          </c:cat>
          <c:val>
            <c:numRef>
              <c:f>'слайд 4'!$B$4:$B$10</c:f>
              <c:numCache>
                <c:formatCode>General</c:formatCode>
                <c:ptCount val="7"/>
                <c:pt idx="0">
                  <c:v>16</c:v>
                </c:pt>
                <c:pt idx="1">
                  <c:v>21</c:v>
                </c:pt>
                <c:pt idx="2">
                  <c:v>22</c:v>
                </c:pt>
                <c:pt idx="3">
                  <c:v>28</c:v>
                </c:pt>
                <c:pt idx="4">
                  <c:v>30</c:v>
                </c:pt>
                <c:pt idx="5">
                  <c:v>37</c:v>
                </c:pt>
                <c:pt idx="6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534656"/>
        <c:axId val="68536192"/>
      </c:lineChart>
      <c:catAx>
        <c:axId val="6853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1"/>
            </a:pPr>
            <a:endParaRPr lang="ru-RU"/>
          </a:p>
        </c:txPr>
        <c:crossAx val="68536192"/>
        <c:crosses val="autoZero"/>
        <c:auto val="1"/>
        <c:lblAlgn val="ctr"/>
        <c:lblOffset val="100"/>
        <c:noMultiLvlLbl val="0"/>
      </c:catAx>
      <c:valAx>
        <c:axId val="68536192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68534656"/>
        <c:crosses val="autoZero"/>
        <c:crossBetween val="between"/>
        <c:majorUnit val="10"/>
      </c:valAx>
      <c:spPr>
        <a:ln cmpd="sng"/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76719300894402E-2"/>
          <c:y val="5.0055089742589189E-3"/>
          <c:w val="0.96013572091230126"/>
          <c:h val="0.6883132265669157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3.0148596974505209E-3"/>
                  <c:y val="-3.477704355228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484074539448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074298487252604E-3"/>
                  <c:y val="2.2356670855038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33.200000000000003</c:v>
                </c:pt>
                <c:pt idx="1">
                  <c:v>28.7</c:v>
                </c:pt>
                <c:pt idx="2">
                  <c:v>25.1</c:v>
                </c:pt>
                <c:pt idx="3">
                  <c:v>27.5</c:v>
                </c:pt>
                <c:pt idx="4">
                  <c:v>21.2</c:v>
                </c:pt>
                <c:pt idx="5">
                  <c:v>20.2</c:v>
                </c:pt>
                <c:pt idx="6">
                  <c:v>17.5</c:v>
                </c:pt>
                <c:pt idx="7">
                  <c:v>13.2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Хлопці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10 років</c:v>
                </c:pt>
                <c:pt idx="1">
                  <c:v>11 років</c:v>
                </c:pt>
                <c:pt idx="2">
                  <c:v>12 років</c:v>
                </c:pt>
                <c:pt idx="3">
                  <c:v>13 років</c:v>
                </c:pt>
                <c:pt idx="4">
                  <c:v>14 років</c:v>
                </c:pt>
                <c:pt idx="5">
                  <c:v>15 років</c:v>
                </c:pt>
                <c:pt idx="6">
                  <c:v>16 років</c:v>
                </c:pt>
                <c:pt idx="7">
                  <c:v>17 років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36.1</c:v>
                </c:pt>
                <c:pt idx="1">
                  <c:v>35</c:v>
                </c:pt>
                <c:pt idx="2">
                  <c:v>31.5</c:v>
                </c:pt>
                <c:pt idx="3">
                  <c:v>32.5</c:v>
                </c:pt>
                <c:pt idx="4">
                  <c:v>32</c:v>
                </c:pt>
                <c:pt idx="5">
                  <c:v>31.3</c:v>
                </c:pt>
                <c:pt idx="6">
                  <c:v>27.5</c:v>
                </c:pt>
                <c:pt idx="7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17440"/>
        <c:axId val="74731520"/>
      </c:barChart>
      <c:catAx>
        <c:axId val="74717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4731520"/>
        <c:crosses val="autoZero"/>
        <c:auto val="1"/>
        <c:lblAlgn val="ctr"/>
        <c:lblOffset val="100"/>
        <c:noMultiLvlLbl val="0"/>
      </c:catAx>
      <c:valAx>
        <c:axId val="74731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471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339225841003419"/>
          <c:y val="0.83496649824510893"/>
          <c:w val="0.39357723310895176"/>
          <c:h val="0.1277723836631610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912044255619093E-3"/>
          <c:y val="1.9344558423549645E-3"/>
          <c:w val="0.99540879557443807"/>
          <c:h val="0.84942465240487675"/>
        </c:manualLayout>
      </c:layout>
      <c:lineChart>
        <c:grouping val="standard"/>
        <c:varyColors val="0"/>
        <c:ser>
          <c:idx val="0"/>
          <c:order val="0"/>
          <c:tx>
            <c:strRef>
              <c:f>'слайд 19_1'!$G$3</c:f>
              <c:strCache>
                <c:ptCount val="1"/>
                <c:pt idx="0">
                  <c:v>у будні дні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1907010332185312"/>
                  <c:y val="-1.3360141054284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194063404719739E-2"/>
                  <c:y val="4.6917451091292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582214176637057E-3"/>
                  <c:y val="3.67431781023493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19_1'!$F$4:$F$7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'слайд 19_1'!$G$4:$G$7</c:f>
              <c:numCache>
                <c:formatCode>General</c:formatCode>
                <c:ptCount val="4"/>
                <c:pt idx="0">
                  <c:v>17</c:v>
                </c:pt>
                <c:pt idx="1">
                  <c:v>29</c:v>
                </c:pt>
                <c:pt idx="2">
                  <c:v>41</c:v>
                </c:pt>
                <c:pt idx="3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'слайд 19_1'!$H$3</c:f>
              <c:strCache>
                <c:ptCount val="1"/>
                <c:pt idx="0">
                  <c:v>у віхідні дні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1811618632412491"/>
                  <c:y val="1.855735165228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702454516547918E-2"/>
                  <c:y val="-5.7156715097499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045643076695189"/>
                  <c:y val="-6.0806690670733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75002995309889E-3"/>
                  <c:y val="-2.96415928533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19_1'!$F$4:$F$7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'слайд 19_1'!$H$4:$H$7</c:f>
              <c:numCache>
                <c:formatCode>General</c:formatCode>
                <c:ptCount val="4"/>
                <c:pt idx="0">
                  <c:v>27</c:v>
                </c:pt>
                <c:pt idx="1">
                  <c:v>41</c:v>
                </c:pt>
                <c:pt idx="2">
                  <c:v>53.5</c:v>
                </c:pt>
                <c:pt idx="3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67744"/>
        <c:axId val="76369280"/>
      </c:lineChart>
      <c:catAx>
        <c:axId val="7636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76369280"/>
        <c:crosses val="autoZero"/>
        <c:auto val="1"/>
        <c:lblAlgn val="ctr"/>
        <c:lblOffset val="100"/>
        <c:noMultiLvlLbl val="0"/>
      </c:catAx>
      <c:valAx>
        <c:axId val="76369280"/>
        <c:scaling>
          <c:orientation val="minMax"/>
          <c:max val="65"/>
          <c:min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7636774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"/>
          <c:y val="3.3436941349951031E-3"/>
          <c:w val="0.37560614180123775"/>
          <c:h val="0.16743438320209975"/>
        </c:manualLayout>
      </c:layout>
      <c:overlay val="0"/>
      <c:spPr>
        <a:ln w="28575"/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3716475095785438E-2"/>
          <c:y val="2.2566937007002181E-5"/>
          <c:w val="0.94011210734272366"/>
          <c:h val="0.87440544800577713"/>
        </c:manualLayout>
      </c:layout>
      <c:lineChart>
        <c:grouping val="standard"/>
        <c:varyColors val="0"/>
        <c:ser>
          <c:idx val="0"/>
          <c:order val="0"/>
          <c:tx>
            <c:strRef>
              <c:f>'слайд 19_1'!$B$3</c:f>
              <c:strCache>
                <c:ptCount val="1"/>
                <c:pt idx="0">
                  <c:v>у будні дні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1.8390804597701177E-2"/>
                  <c:y val="4.511278195488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86206896551724E-2"/>
                  <c:y val="6.015037593984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81609195402298E-2"/>
                  <c:y val="5.012531328320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19_1'!$A$4:$A$7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'слайд 19_1'!$B$4:$B$7</c:f>
              <c:numCache>
                <c:formatCode>General</c:formatCode>
                <c:ptCount val="4"/>
                <c:pt idx="0">
                  <c:v>25</c:v>
                </c:pt>
                <c:pt idx="1">
                  <c:v>36</c:v>
                </c:pt>
                <c:pt idx="2">
                  <c:v>38</c:v>
                </c:pt>
                <c:pt idx="3">
                  <c:v>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'слайд 19_1'!$C$3</c:f>
              <c:strCache>
                <c:ptCount val="1"/>
                <c:pt idx="0">
                  <c:v>у віхідні дні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0421455938697317"/>
                  <c:y val="4.1387540864253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977011494252873E-2"/>
                  <c:y val="-6.0150375939849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81609195402298E-2"/>
                  <c:y val="-6.015037593984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'слайд 19_1'!$A$4:$A$7</c:f>
              <c:strCache>
                <c:ptCount val="4"/>
                <c:pt idx="0">
                  <c:v>11 років</c:v>
                </c:pt>
                <c:pt idx="1">
                  <c:v>13 років</c:v>
                </c:pt>
                <c:pt idx="2">
                  <c:v>15 років</c:v>
                </c:pt>
                <c:pt idx="3">
                  <c:v>17 років</c:v>
                </c:pt>
              </c:strCache>
            </c:strRef>
          </c:cat>
          <c:val>
            <c:numRef>
              <c:f>'слайд 19_1'!$C$4:$C$7</c:f>
              <c:numCache>
                <c:formatCode>General</c:formatCode>
                <c:ptCount val="4"/>
                <c:pt idx="0">
                  <c:v>44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12640"/>
        <c:axId val="76114176"/>
      </c:lineChart>
      <c:catAx>
        <c:axId val="76112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i="1"/>
            </a:pPr>
            <a:endParaRPr lang="ru-RU"/>
          </a:p>
        </c:txPr>
        <c:crossAx val="76114176"/>
        <c:crosses val="autoZero"/>
        <c:auto val="1"/>
        <c:lblAlgn val="ctr"/>
        <c:lblOffset val="100"/>
        <c:noMultiLvlLbl val="0"/>
      </c:catAx>
      <c:valAx>
        <c:axId val="76114176"/>
        <c:scaling>
          <c:orientation val="minMax"/>
          <c:max val="65"/>
          <c:min val="15"/>
        </c:scaling>
        <c:delete val="1"/>
        <c:axPos val="l"/>
        <c:numFmt formatCode="General" sourceLinked="1"/>
        <c:majorTickMark val="out"/>
        <c:minorTickMark val="none"/>
        <c:tickLblPos val="nextTo"/>
        <c:crossAx val="76112640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0.08222</cdr:x>
      <cdr:y>0.92566</cdr:y>
    </cdr:from>
    <cdr:to>
      <cdr:x>0.74351</cdr:x>
      <cdr:y>1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734146" y="6345311"/>
          <a:ext cx="5904656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Univers 55" pitchFamily="2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HBSC, 2014 (</a:t>
          </a:r>
          <a:r>
            <a:rPr lang="uk-UA" sz="13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цільова група: учнівська молодь 10–17 років)</a:t>
          </a:r>
          <a:endParaRPr lang="ru-RU" sz="1300" b="1" i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52475"/>
            <a:ext cx="4953000" cy="37163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5635"/>
            <a:ext cx="5029200" cy="4475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07" tIns="45295" rIns="92207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358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CFB9-D477-4A01-94F2-F7461BB9E4A1}" type="datetime1">
              <a:rPr lang="en-US" smtClean="0"/>
              <a:t>7/16/2015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6BAD-4D7A-4A0A-AEF5-C45A26D24D6E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0F4D-674C-41FC-A062-A978D1B47825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3081-AE3A-401E-9B3E-AC5EEE951602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037A-E77C-4B7B-9058-82ADD8745F6E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6F9B-D99A-45EF-9C68-580D6133F52E}" type="datetime1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1564-EF03-44A6-80E1-936A51E11CE3}" type="datetime1">
              <a:rPr lang="en-US" smtClean="0"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4E7F-26F5-4EF9-805A-E86579BA7829}" type="datetime1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7941C-7099-4FC3-B4D0-44FC32C05F81}" type="datetime1">
              <a:rPr lang="en-US" smtClean="0"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F270-4442-4F1D-8CD7-92C5E8048F96}" type="datetime1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44DF-C10A-4AD0-9D92-385DA77D7AC0}" type="datetime1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25FE32-5F45-480B-AC13-3D0A70349418}" type="datetime1">
              <a:rPr lang="en-US" smtClean="0"/>
              <a:t>7/16/2015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uisr.org.ua" TargetMode="External"/><Relationship Id="rId2" Type="http://schemas.openxmlformats.org/officeDocument/2006/relationships/hyperlink" Target="mailto:bon@ief.org.u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isr.org.u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50825" y="2773363"/>
            <a:ext cx="87852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b="1">
              <a:solidFill>
                <a:srgbClr val="FFFFFF"/>
              </a:solidFill>
            </a:endParaRP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endParaRPr lang="en-GB" sz="2800" b="1">
              <a:solidFill>
                <a:srgbClr val="FFFFFF"/>
              </a:solidFill>
            </a:endParaRPr>
          </a:p>
          <a:p>
            <a:pPr algn="ctr"/>
            <a:endParaRPr lang="uk-UA" sz="2800" b="1">
              <a:solidFill>
                <a:srgbClr val="FFFFFF"/>
              </a:solidFill>
            </a:endParaRPr>
          </a:p>
          <a:p>
            <a:pPr algn="ctr"/>
            <a:endParaRPr lang="uk-UA" b="1">
              <a:solidFill>
                <a:srgbClr val="FFFFFF"/>
              </a:solidFill>
            </a:endParaRPr>
          </a:p>
          <a:p>
            <a:pPr algn="ctr"/>
            <a:endParaRPr lang="en-GB" sz="2800" b="1">
              <a:solidFill>
                <a:srgbClr val="FFFFFF"/>
              </a:solidFill>
            </a:endParaRPr>
          </a:p>
          <a:p>
            <a:pPr algn="ctr"/>
            <a:endParaRPr lang="uk-UA" sz="2000"/>
          </a:p>
        </p:txBody>
      </p:sp>
      <p:pic>
        <p:nvPicPr>
          <p:cNvPr id="16388" name="Picture 8" descr="uisr_emblem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40" y="473710"/>
            <a:ext cx="2550119" cy="8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501944" y="2204864"/>
            <a:ext cx="8416825" cy="163121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5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дітей в Україні: соціологічний вимір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205106" y="5458852"/>
            <a:ext cx="871366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55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55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55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55" pitchFamily="2" charset="0"/>
              </a:defRPr>
            </a:lvl9pPr>
          </a:lstStyle>
          <a:p>
            <a:pPr algn="ctr"/>
            <a:r>
              <a:rPr lang="uk-UA" sz="1400" b="1" i="1" cap="all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Круглий стіл  </a:t>
            </a:r>
          </a:p>
          <a:p>
            <a:pPr algn="ctr"/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«ФОРМУВАННЯ ПОЛІТИКИ ЩОДО ДІТЕЙ  В УКРАЇНІ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 КРИЗИ»</a:t>
            </a:r>
            <a:endParaRPr lang="en-US" sz="1800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</a:t>
            </a: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липня 2015 </a:t>
            </a:r>
            <a:r>
              <a:rPr lang="uk-UA" sz="16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року</a:t>
            </a:r>
            <a:endParaRPr lang="uk-UA" sz="1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Logo_belyi fon_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27" y="188640"/>
            <a:ext cx="1554912" cy="138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LOGO_ИЭПрНАНУ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7057"/>
            <a:ext cx="1296144" cy="124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7" y="188640"/>
            <a:ext cx="581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00" y="1052736"/>
            <a:ext cx="21020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Адміністрація </a:t>
            </a:r>
            <a:endParaRPr lang="en-US" sz="11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Президента </a:t>
            </a:r>
            <a:r>
              <a:rPr lang="uk-UA" sz="1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України</a:t>
            </a:r>
          </a:p>
          <a:p>
            <a:pPr algn="ctr"/>
            <a:r>
              <a:rPr lang="uk-UA" sz="11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Уповноважений Президента України з прав дитини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724" y="4077072"/>
            <a:ext cx="6120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УІСД ім. О. Яременка: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1651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Балакірєва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канд. </a:t>
            </a:r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соціол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. наук, Голова правління 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165100">
              <a:buFont typeface="Arial" panose="020B0604020202020204" pitchFamily="34" charset="0"/>
              <a:buChar char="•"/>
            </a:pP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Тетяна Бондар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канд. </a:t>
            </a:r>
            <a:r>
              <a:rPr lang="uk-UA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соціол</a:t>
            </a:r>
            <a:r>
              <a:rPr lang="uk-UA" sz="1600" i="1" dirty="0">
                <a:latin typeface="Arial" panose="020B0604020202020204" pitchFamily="34" charset="0"/>
                <a:cs typeface="Arial" panose="020B0604020202020204" pitchFamily="34" charset="0"/>
              </a:rPr>
              <a:t>. наук, Директор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996A-EFC8-4BA9-B2D0-EFE5D26F756E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49" y="188640"/>
            <a:ext cx="8856984" cy="432048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uk-UA" sz="2400" b="1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ВИСНОВКИ ДЛЯ ФОРМУВАННЯ ПОЛІТИКИ ЩОДО ДІТЕЙ</a:t>
            </a:r>
            <a:endParaRPr lang="ru-RU" sz="24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196" y="692696"/>
            <a:ext cx="8737292" cy="5400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4F6228"/>
              </a:buClr>
              <a:buSzPts val="1600"/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метою розробки 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стратегії по формуванню усвідомленого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батьківства –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політика щодо дітей має бути тісно пов’язана з політикою по відношенню до сім’ї, з метою забезпечення фізичного та інтелектуального розвитку дітей та підлітків, передачі їм практичних умінь і навичок, формування активної життєвої позиції, засвоєння моральних цінностей.</a:t>
            </a:r>
          </a:p>
          <a:p>
            <a:pPr>
              <a:spcBef>
                <a:spcPts val="1200"/>
              </a:spcBef>
              <a:buClr>
                <a:srgbClr val="4F6228"/>
              </a:buClr>
              <a:buSzPts val="1600"/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Інтереси та права дітей мають бути інтегровані та контролюватися в сфері освітньої політики, у політиці щодо формування здорового способу життя, у соціальній сфері, у сфері спорту, культури та інформації </a:t>
            </a:r>
          </a:p>
          <a:p>
            <a:pPr>
              <a:spcBef>
                <a:spcPts val="1200"/>
              </a:spcBef>
              <a:buClr>
                <a:srgbClr val="4F6228"/>
              </a:buClr>
              <a:buSzPts val="1600"/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Різні форми поведінки по відношенню до різних аспектів соціального життя в учнівському середовищі, підкреслюють необхідність розробки програм, орієнтованих на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різні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вікові групи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200"/>
              </a:spcBef>
              <a:buClr>
                <a:srgbClr val="4F6228"/>
              </a:buClr>
              <a:buSzPts val="1600"/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вчасного коригування діяльності, направленої на роботу з дітьми, н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еобхідна зацікавленість державних структур у проведенні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системних моніторингових досліджень 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серед різних категорій дітей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4F6228"/>
              </a:buClr>
              <a:buSzPts val="1600"/>
              <a:buNone/>
              <a:tabLst>
                <a:tab pos="990600" algn="l"/>
              </a:tabLst>
            </a:pPr>
            <a:endParaRPr lang="uk-UA" sz="2200" b="1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4F6228"/>
              </a:buClr>
              <a:buSzPts val="1600"/>
              <a:buFont typeface="Wingdings" panose="05000000000000000000" pitchFamily="2" charset="2"/>
              <a:buChar char="Ø"/>
              <a:tabLst>
                <a:tab pos="990600" algn="l"/>
              </a:tabLst>
            </a:pPr>
            <a:endParaRPr lang="uk-UA" sz="2200" b="1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4F6228"/>
              </a:buClr>
              <a:buSzPts val="1600"/>
              <a:buFont typeface="Wingdings" panose="05000000000000000000" pitchFamily="2" charset="2"/>
              <a:buChar char="Ø"/>
              <a:tabLst>
                <a:tab pos="990600" algn="l"/>
              </a:tabLst>
            </a:pP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4F6228"/>
              </a:buClr>
              <a:buSzPts val="1600"/>
              <a:buFont typeface="Wingdings" panose="05000000000000000000" pitchFamily="2" charset="2"/>
              <a:buChar char="Ø"/>
              <a:tabLst>
                <a:tab pos="990600" algn="l"/>
              </a:tabLst>
            </a:pPr>
            <a:endParaRPr lang="uk-UA" sz="2000" dirty="0" smtClean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9E29-90EB-42DC-BEC6-0855AEC507BB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16632"/>
            <a:ext cx="8352928" cy="6669360"/>
          </a:xfrm>
        </p:spPr>
        <p:txBody>
          <a:bodyPr>
            <a:normAutofit/>
          </a:bodyPr>
          <a:lstStyle/>
          <a:p>
            <a:r>
              <a:rPr lang="uk-UA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Додаткову інформацію можна отримати в </a:t>
            </a:r>
            <a:endParaRPr lang="uk-UA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uk-U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Українському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інституті соціальних досліджень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ім.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Олександра Яременка </a:t>
            </a:r>
          </a:p>
          <a:p>
            <a:pPr marL="450850" algn="l">
              <a:spcBef>
                <a:spcPts val="1200"/>
              </a:spcBef>
            </a:pP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8125" indent="-2327275" algn="l">
              <a:spcBef>
                <a:spcPts val="1200"/>
              </a:spcBef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Балакірєва, канд.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соціол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наук, Голова правління,    </a:t>
            </a:r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bon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uk-UA" sz="20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ief.org.ua</a:t>
            </a: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algn="l">
              <a:spcBef>
                <a:spcPts val="1200"/>
              </a:spcBef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Тетяна Бондар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канд. </a:t>
            </a:r>
            <a:r>
              <a:rPr lang="uk-UA" sz="2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соціол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наук, Директор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778125" indent="-450850" algn="l">
              <a:spcBef>
                <a:spcPts val="0"/>
              </a:spcBef>
            </a:pPr>
            <a:r>
              <a:rPr lang="uk-UA" sz="2000" b="1" u="sng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bondar</a:t>
            </a:r>
            <a:r>
              <a:rPr lang="uk-UA" sz="2000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uk-UA" sz="2000" b="1" u="sng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uisr.org.ua</a:t>
            </a:r>
            <a:endParaRPr lang="uk-UA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l">
              <a:spcBef>
                <a:spcPts val="600"/>
              </a:spcBef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Контактна інформація:  01011, м. Київ, Україна, </a:t>
            </a:r>
          </a:p>
          <a:p>
            <a:pPr>
              <a:spcBef>
                <a:spcPts val="300"/>
              </a:spcBef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вул. Панаса Мирного,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uk-UA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+38 044 501-50-75 </a:t>
            </a:r>
            <a:endParaRPr lang="uk-UA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Тел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./факс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+38 044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501-50-76</a:t>
            </a:r>
          </a:p>
          <a:p>
            <a:pPr>
              <a:spcBef>
                <a:spcPts val="300"/>
              </a:spcBef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nf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@u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isr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org.ua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163638">
              <a:spcBef>
                <a:spcPts val="300"/>
              </a:spcBef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://www.uisr.org.ua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uk-UA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 НА СІМЕЙНЕ </a:t>
            </a:r>
            <a:r>
              <a:rPr lang="uk-UA" sz="28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ОТОЧЕННЯ</a:t>
            </a:r>
            <a:endParaRPr lang="uk-UA" sz="28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425325"/>
              </p:ext>
            </p:extLst>
          </p:nvPr>
        </p:nvGraphicFramePr>
        <p:xfrm>
          <a:off x="782563" y="2420888"/>
          <a:ext cx="77768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268760"/>
            <a:ext cx="7848872" cy="9079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дітей виховуються у повних сім’ях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Кожна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шоста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дитина виховується в неповній сім’ї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346" y="6294511"/>
            <a:ext cx="59046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HBSC, 2014 (</a:t>
            </a:r>
            <a:r>
              <a:rPr lang="uk-UA" sz="13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цільова група: учнівська молодь 10–17 років)</a:t>
            </a:r>
            <a:endParaRPr lang="ru-RU" sz="13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813683"/>
            <a:ext cx="7542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Типологія </a:t>
            </a: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сімей за структурою, %</a:t>
            </a:r>
            <a:endParaRPr lang="ru-RU" sz="18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A4BA-0531-479A-ADF2-1C2525688728}" type="datetime1">
              <a:rPr lang="en-US" smtClean="0"/>
              <a:t>7/16/2015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0405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uk-UA" sz="2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ВІДПОВІДАЛЬНІСТЬ БАТЬКІВ</a:t>
            </a:r>
            <a:endParaRPr lang="ru-RU" sz="22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4977475"/>
              </p:ext>
            </p:extLst>
          </p:nvPr>
        </p:nvGraphicFramePr>
        <p:xfrm>
          <a:off x="215008" y="2924944"/>
          <a:ext cx="892899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124744"/>
            <a:ext cx="8568952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половина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учнів шкіл безконтрольно, з боку батьків витрачає свої кишенькові гроші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Третина матерів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ЗОНЗ не знає, чим займаються діти у вільний час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Половина учнів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зазначила, що батько не знає, де вони бувають після навчання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CB04-FBF3-492B-9606-1B5D555A6155}" type="datetime1">
              <a:rPr lang="en-US" smtClean="0"/>
              <a:t>7/16/2015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36004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ЩОДЕННЕ СПІЛКУВАННЯ В СІМ’Ї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Лише: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зазначили, що грають у спільні ігри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у квартирі (будинку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26%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гуляють разом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разом займаються спортом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570138"/>
              </p:ext>
            </p:extLst>
          </p:nvPr>
        </p:nvGraphicFramePr>
        <p:xfrm>
          <a:off x="208334" y="2564904"/>
          <a:ext cx="8623017" cy="341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9392"/>
                <a:gridCol w="912244"/>
                <a:gridCol w="125138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uk-UA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Розподіл відповідей: </a:t>
                      </a:r>
                      <a:r>
                        <a:rPr lang="uk-UA" sz="18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«Майже завжди»</a:t>
                      </a:r>
                      <a:r>
                        <a:rPr lang="uk-UA" sz="1800" b="1" i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Діти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Батьки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Члени сім’ї розуміють і підтримують один одного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269875" algn="l"/>
                        </a:tabLst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Сім’я вечеряє разом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85 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Обговорюємо події, які сталися з членами сім’ї, радіємо успіхам один одного, і переживаємо поразки кожного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Наша сім’я багато часу проводить разом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Батьки підтримують рішення, які я приймаю самостійно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У нашій сім’ї ніхто не вживає ненормативну лексику, немає зневажливих звертань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78,5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6269523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HBSC, 2014 (</a:t>
            </a:r>
            <a:r>
              <a:rPr lang="uk-UA" sz="1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цільова група: учнівська молодь 10–17 років)</a:t>
            </a:r>
          </a:p>
          <a:p>
            <a:r>
              <a:rPr lang="uk-UA" sz="1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</a:t>
            </a:r>
            <a:r>
              <a:rPr lang="uk-UA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 в Україні: реалії та виклики після 20 років </a:t>
            </a:r>
            <a:r>
              <a:rPr lang="uk-UA" sz="1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незалежності, </a:t>
            </a:r>
            <a:r>
              <a:rPr lang="uk-UA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uk-UA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(цільова група: діти 10–17 років) </a:t>
            </a:r>
            <a:endParaRPr lang="ru-RU" sz="1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D2E4-6E6E-49E3-8EED-A8D31E1EE6F2}" type="datetime1">
              <a:rPr lang="en-US" smtClean="0"/>
              <a:t>7/16/2015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13606" y="404664"/>
            <a:ext cx="8496300" cy="432048"/>
          </a:xfrm>
        </p:spPr>
        <p:txBody>
          <a:bodyPr rtlCol="0">
            <a:no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uk-U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uk-UA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ПОЧУТИМ</a:t>
            </a:r>
            <a:endParaRPr lang="uk-UA" sz="2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934819"/>
              </p:ext>
            </p:extLst>
          </p:nvPr>
        </p:nvGraphicFramePr>
        <p:xfrm>
          <a:off x="179512" y="2924944"/>
          <a:ext cx="8785226" cy="265271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45138"/>
                <a:gridCol w="908951"/>
                <a:gridCol w="984696"/>
                <a:gridCol w="908951"/>
                <a:gridCol w="1129052"/>
                <a:gridCol w="864096"/>
                <a:gridCol w="864096"/>
                <a:gridCol w="1080246"/>
              </a:tblGrid>
              <a:tr h="42070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Вік, років</a:t>
                      </a:r>
                      <a:endParaRPr lang="uk-UA" sz="2200" b="0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поселення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 усіх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14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10–13</a:t>
                      </a:r>
                      <a:endParaRPr lang="uk-UA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14–15</a:t>
                      </a:r>
                      <a:endParaRPr lang="uk-UA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16–17</a:t>
                      </a:r>
                      <a:endParaRPr lang="uk-UA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Обл. </a:t>
                      </a: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Інше місто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Село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49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сім’ї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uk-UA" sz="2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навчаль-ному</a:t>
                      </a:r>
                      <a:r>
                        <a:rPr lang="uk-UA" sz="2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закладі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uk-UA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E9E4F-5669-475C-84FF-3EDD0F6AD4D0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1296" y="1268760"/>
            <a:ext cx="82809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Кожний </a:t>
            </a:r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восьмий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опитаний не задоволені можливістю вільно висловлювати</a:t>
            </a:r>
          </a:p>
          <a:p>
            <a:pPr algn="ctr"/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точку зору у навчальному закладі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269523"/>
            <a:ext cx="8712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</a:t>
            </a:r>
            <a:r>
              <a:rPr lang="uk-UA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 в Україні: реалії та виклики після 20 років </a:t>
            </a:r>
            <a:r>
              <a:rPr lang="uk-UA" sz="1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незалежності, </a:t>
            </a:r>
            <a:r>
              <a:rPr lang="uk-UA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</a:t>
            </a:r>
            <a:r>
              <a:rPr lang="uk-UA" sz="1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(цільова група: діти 10–17 років) </a:t>
            </a:r>
            <a:endParaRPr lang="ru-RU" sz="1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4572-23B1-470D-AAA4-DE025C2DE662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20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uk-U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НА ЗДОРОВ’Я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29652" y="6500834"/>
            <a:ext cx="714348" cy="357166"/>
          </a:xfrm>
        </p:spPr>
        <p:txBody>
          <a:bodyPr/>
          <a:lstStyle/>
          <a:p>
            <a:fld id="{E04182BE-D7FB-48F1-9424-88D11753920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67944" y="1643050"/>
            <a:ext cx="507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1">
                    <a:lumMod val="75000"/>
                  </a:schemeClr>
                </a:solidFill>
              </a:rPr>
              <a:t>сума відповідей «Посереднє» та «Погане»</a:t>
            </a:r>
            <a:endParaRPr lang="uk-UA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980728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Самооцінка учнями свого здоров’я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790434"/>
              </p:ext>
            </p:extLst>
          </p:nvPr>
        </p:nvGraphicFramePr>
        <p:xfrm>
          <a:off x="107504" y="1620038"/>
          <a:ext cx="9036496" cy="4113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467544" y="6381328"/>
            <a:ext cx="59046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HBSC, 2014 (</a:t>
            </a:r>
            <a:r>
              <a:rPr lang="uk-UA" sz="13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цільова група: учнівська молодь 10–17 років)</a:t>
            </a:r>
            <a:endParaRPr lang="ru-RU" sz="13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6D1-E440-49BB-8066-50D952F7CED4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57606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uk-UA" sz="2000" b="1" dirty="0" smtClean="0">
                <a:latin typeface="Cambria" panose="02040503050406030204" pitchFamily="18" charset="0"/>
              </a:rPr>
              <a:t>Самооцінка </a:t>
            </a:r>
            <a:r>
              <a:rPr lang="uk-UA" sz="2000" b="1" dirty="0">
                <a:latin typeface="Cambria" panose="02040503050406030204" pitchFamily="18" charset="0"/>
              </a:rPr>
              <a:t>учнями свого здоров’я (у порівнянні з європейськими країнами-учасницями проекту </a:t>
            </a:r>
            <a:r>
              <a:rPr lang="en-US" sz="2000" b="1" dirty="0">
                <a:latin typeface="Cambria" panose="02040503050406030204" pitchFamily="18" charset="0"/>
              </a:rPr>
              <a:t>HBSC-2010</a:t>
            </a:r>
            <a:r>
              <a:rPr lang="uk-UA" sz="2000" b="1" dirty="0">
                <a:latin typeface="Cambria" panose="02040503050406030204" pitchFamily="18" charset="0"/>
              </a:rPr>
              <a:t>)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29652" y="6500834"/>
            <a:ext cx="714348" cy="357166"/>
          </a:xfrm>
        </p:spPr>
        <p:txBody>
          <a:bodyPr/>
          <a:lstStyle/>
          <a:p>
            <a:fld id="{E04182BE-D7FB-48F1-9424-88D11753920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093716" y="661099"/>
            <a:ext cx="5076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chemeClr val="accent1">
                    <a:lumMod val="75000"/>
                  </a:schemeClr>
                </a:solidFill>
              </a:rPr>
              <a:t>сума відповідей «Посереднє» та «Погане»</a:t>
            </a:r>
            <a:endParaRPr lang="uk-UA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653"/>
            <a:ext cx="9144000" cy="583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2" y="1070788"/>
            <a:ext cx="165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Arial Narrow" panose="020B0606020202030204" pitchFamily="34" charset="0"/>
              </a:rPr>
              <a:t>11 - </a:t>
            </a:r>
            <a:r>
              <a:rPr lang="uk-UA" sz="1600" b="1" i="1" dirty="0" smtClean="0"/>
              <a:t>річні</a:t>
            </a:r>
            <a:endParaRPr lang="uk-UA" sz="1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93716" y="1071606"/>
            <a:ext cx="165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Arial Narrow" panose="020B0606020202030204" pitchFamily="34" charset="0"/>
              </a:rPr>
              <a:t>13 </a:t>
            </a:r>
            <a:r>
              <a:rPr lang="en-US" sz="1600" b="1" i="1" dirty="0">
                <a:latin typeface="Arial Narrow" panose="020B0606020202030204" pitchFamily="34" charset="0"/>
              </a:rPr>
              <a:t>- </a:t>
            </a:r>
            <a:r>
              <a:rPr lang="uk-UA" sz="1600" b="1" i="1" dirty="0" smtClean="0"/>
              <a:t>річні</a:t>
            </a:r>
            <a:endParaRPr lang="uk-UA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221388" y="1070788"/>
            <a:ext cx="1658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Arial Narrow" panose="020B0606020202030204" pitchFamily="34" charset="0"/>
              </a:rPr>
              <a:t>15 </a:t>
            </a:r>
            <a:r>
              <a:rPr lang="en-US" sz="1600" b="1" i="1" dirty="0">
                <a:latin typeface="Arial Narrow" panose="020B0606020202030204" pitchFamily="34" charset="0"/>
              </a:rPr>
              <a:t>- </a:t>
            </a:r>
            <a:r>
              <a:rPr lang="uk-UA" sz="1600" b="1" i="1" dirty="0" smtClean="0"/>
              <a:t>річні</a:t>
            </a:r>
            <a:endParaRPr lang="uk-UA" sz="1600" b="1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9512" y="2204864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03848" y="1916832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271704" y="1844824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DFFE-85CB-4648-91C5-E9804DB58CFA}" type="datetime1">
              <a:rPr lang="en-US" smtClean="0"/>
              <a:t>7/16/2015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68359" y="69932"/>
            <a:ext cx="8856662" cy="58464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ФІЗИЧНА АКТИВНІСТЬ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92901600"/>
              </p:ext>
            </p:extLst>
          </p:nvPr>
        </p:nvGraphicFramePr>
        <p:xfrm>
          <a:off x="179512" y="1988840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992" y="828163"/>
            <a:ext cx="8856984" cy="8125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b="1" kern="0" dirty="0">
                <a:solidFill>
                  <a:srgbClr val="CC3300"/>
                </a:solidFill>
                <a:latin typeface="Calibri" pitchFamily="34" charset="0"/>
                <a:ea typeface="+mj-ea"/>
                <a:cs typeface="Calibri" pitchFamily="34" charset="0"/>
              </a:rPr>
              <a:t>Щоденні заняття </a:t>
            </a:r>
            <a:r>
              <a:rPr lang="uk-UA" b="1" kern="0" dirty="0" smtClean="0">
                <a:solidFill>
                  <a:srgbClr val="CC3300"/>
                </a:solidFill>
                <a:latin typeface="Calibri" pitchFamily="34" charset="0"/>
                <a:ea typeface="+mj-ea"/>
                <a:cs typeface="Calibri" pitchFamily="34" charset="0"/>
              </a:rPr>
              <a:t>фізичними вправами зменшується з віком:</a:t>
            </a:r>
          </a:p>
          <a:p>
            <a:pPr>
              <a:lnSpc>
                <a:spcPct val="90000"/>
              </a:lnSpc>
            </a:pPr>
            <a:r>
              <a:rPr lang="uk-UA" b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uk-UA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  - серед хлопців в </a:t>
            </a:r>
            <a:r>
              <a:rPr lang="uk-UA" sz="2800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1,6</a:t>
            </a:r>
            <a:r>
              <a:rPr lang="uk-UA" b="1" kern="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рази</a:t>
            </a:r>
            <a:r>
              <a:rPr lang="uk-UA" b="1" kern="0" dirty="0" smtClean="0">
                <a:solidFill>
                  <a:srgbClr val="CC3300"/>
                </a:solidFill>
                <a:latin typeface="Calibri" pitchFamily="34" charset="0"/>
                <a:ea typeface="+mj-ea"/>
                <a:cs typeface="Calibri" pitchFamily="34" charset="0"/>
              </a:rPr>
              <a:t>           </a:t>
            </a:r>
            <a:r>
              <a:rPr lang="uk-UA" b="1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- серед дівчат в </a:t>
            </a:r>
            <a:r>
              <a:rPr lang="uk-UA" sz="2800" b="1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2,5</a:t>
            </a:r>
            <a:r>
              <a:rPr lang="uk-UA" b="1" kern="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Calibri" pitchFamily="34" charset="0"/>
              </a:rPr>
              <a:t> рази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323850" y="69932"/>
            <a:ext cx="8569325" cy="792162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99592" y="2924944"/>
            <a:ext cx="7128792" cy="1728192"/>
          </a:xfrm>
          <a:prstGeom prst="straightConnector1">
            <a:avLst/>
          </a:prstGeom>
          <a:ln w="25400">
            <a:solidFill>
              <a:srgbClr val="C0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331640" y="2564904"/>
            <a:ext cx="7065640" cy="936104"/>
          </a:xfrm>
          <a:prstGeom prst="straightConnector1">
            <a:avLst/>
          </a:prstGeom>
          <a:ln w="25400">
            <a:solidFill>
              <a:schemeClr val="tx2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5447" y="5528675"/>
            <a:ext cx="817699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Зафіксовано значну частку підлітків з вагою вище норми («надмірна маса тіла», «ожиріння»), особливо серед хлопців</a:t>
            </a:r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67544" y="6381328"/>
            <a:ext cx="59046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HBSC, 2014 (</a:t>
            </a:r>
            <a:r>
              <a:rPr lang="uk-UA" sz="13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цільова група: учнівська молодь 10–17 років)</a:t>
            </a:r>
            <a:endParaRPr lang="ru-RU" sz="13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AF807-2B50-4ABE-81F8-C86D19568F19}" type="datetime1">
              <a:rPr lang="en-US" smtClean="0"/>
              <a:t>7/16/2015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32"/>
            <a:ext cx="8229600" cy="6194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3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Пасивне проведення часу</a:t>
            </a:r>
            <a:endParaRPr lang="ru-RU" sz="5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464496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solidFill>
                  <a:schemeClr val="tx1"/>
                </a:solidFill>
              </a:rPr>
              <a:t>Користування електронними </a:t>
            </a:r>
            <a:r>
              <a:rPr lang="uk-UA" sz="1800" b="1" dirty="0" err="1" smtClean="0">
                <a:solidFill>
                  <a:schemeClr val="tx1"/>
                </a:solidFill>
              </a:rPr>
              <a:t>гаджетами</a:t>
            </a:r>
            <a:r>
              <a:rPr lang="uk-UA" sz="1800" b="1" dirty="0" smtClean="0">
                <a:solidFill>
                  <a:schemeClr val="tx1"/>
                </a:solidFill>
              </a:rPr>
              <a:t> від трьох до шести годин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3040" y="1052736"/>
            <a:ext cx="4427984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 smtClean="0">
                <a:solidFill>
                  <a:schemeClr val="tx1"/>
                </a:solidFill>
              </a:rPr>
              <a:t>Перегляд телепередач від трьох до шести годин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775347"/>
              </p:ext>
            </p:extLst>
          </p:nvPr>
        </p:nvGraphicFramePr>
        <p:xfrm>
          <a:off x="4788024" y="1844824"/>
          <a:ext cx="41764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83537"/>
              </p:ext>
            </p:extLst>
          </p:nvPr>
        </p:nvGraphicFramePr>
        <p:xfrm>
          <a:off x="0" y="1844824"/>
          <a:ext cx="439489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0A46-836B-4C38-856A-360DC38A00A5}" type="datetime1">
              <a:rPr lang="en-US" smtClean="0"/>
              <a:t>7/16/2015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14446</TotalTime>
  <Words>688</Words>
  <Application>Microsoft Office PowerPoint</Application>
  <PresentationFormat>Экран (4:3)</PresentationFormat>
  <Paragraphs>178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ПРАВО НА СІМЕЙНЕ ОТОЧЕННЯ</vt:lpstr>
      <vt:lpstr>ВІДПОВІДАЛЬНІСТЬ БАТЬКІВ</vt:lpstr>
      <vt:lpstr>ЩОДЕННЕ СПІЛКУВАННЯ В СІМ’Ї</vt:lpstr>
      <vt:lpstr>ПРАВО БУТИ ПОЧУТИМ</vt:lpstr>
      <vt:lpstr>ПРАВО НА ЗДОРОВ’Я</vt:lpstr>
      <vt:lpstr>Самооцінка учнями свого здоров’я (у порівнянні з європейськими країнами-учасницями проекту HBSC-2010)</vt:lpstr>
      <vt:lpstr>ФІЗИЧНА АКТИВНІСТЬ</vt:lpstr>
      <vt:lpstr>Пасивне проведення часу</vt:lpstr>
      <vt:lpstr>ВИСНОВКИ ДЛЯ ФОРМУВАННЯ ПОЛІТИКИ ЩОДО ДІТЕЙ</vt:lpstr>
      <vt:lpstr>Презентация PowerPoint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tl3</dc:creator>
  <cp:lastModifiedBy>Администратор</cp:lastModifiedBy>
  <cp:revision>1217</cp:revision>
  <cp:lastPrinted>2015-07-16T06:08:29Z</cp:lastPrinted>
  <dcterms:created xsi:type="dcterms:W3CDTF">2002-01-23T19:08:36Z</dcterms:created>
  <dcterms:modified xsi:type="dcterms:W3CDTF">2015-07-16T06:09:50Z</dcterms:modified>
</cp:coreProperties>
</file>