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1" r:id="rId2"/>
    <p:sldId id="257" r:id="rId3"/>
    <p:sldId id="274" r:id="rId4"/>
    <p:sldId id="260" r:id="rId5"/>
    <p:sldId id="262" r:id="rId6"/>
    <p:sldId id="265" r:id="rId7"/>
    <p:sldId id="267" r:id="rId8"/>
    <p:sldId id="268" r:id="rId9"/>
    <p:sldId id="269" r:id="rId10"/>
    <p:sldId id="275" r:id="rId11"/>
    <p:sldId id="273" r:id="rId12"/>
  </p:sldIdLst>
  <p:sldSz cx="9144000" cy="6858000" type="screen4x3"/>
  <p:notesSz cx="6858000" cy="9144000"/>
  <p:defaultTextStyle>
    <a:lvl1pPr>
      <a:defRPr>
        <a:latin typeface="Helvetica"/>
        <a:ea typeface="Helvetica"/>
        <a:cs typeface="Helvetica"/>
        <a:sym typeface="Helvetica"/>
      </a:defRPr>
    </a:lvl1pPr>
    <a:lvl2pPr>
      <a:defRPr>
        <a:latin typeface="Helvetica"/>
        <a:ea typeface="Helvetica"/>
        <a:cs typeface="Helvetica"/>
        <a:sym typeface="Helvetica"/>
      </a:defRPr>
    </a:lvl2pPr>
    <a:lvl3pPr>
      <a:defRPr>
        <a:latin typeface="Helvetica"/>
        <a:ea typeface="Helvetica"/>
        <a:cs typeface="Helvetica"/>
        <a:sym typeface="Helvetica"/>
      </a:defRPr>
    </a:lvl3pPr>
    <a:lvl4pPr>
      <a:defRPr>
        <a:latin typeface="Helvetica"/>
        <a:ea typeface="Helvetica"/>
        <a:cs typeface="Helvetica"/>
        <a:sym typeface="Helvetica"/>
      </a:defRPr>
    </a:lvl4pPr>
    <a:lvl5pPr>
      <a:defRPr>
        <a:latin typeface="Helvetica"/>
        <a:ea typeface="Helvetica"/>
        <a:cs typeface="Helvetica"/>
        <a:sym typeface="Helvetica"/>
      </a:defRPr>
    </a:lvl5pPr>
    <a:lvl6pPr>
      <a:defRPr>
        <a:latin typeface="Helvetica"/>
        <a:ea typeface="Helvetica"/>
        <a:cs typeface="Helvetica"/>
        <a:sym typeface="Helvetica"/>
      </a:defRPr>
    </a:lvl6pPr>
    <a:lvl7pPr>
      <a:defRPr>
        <a:latin typeface="Helvetica"/>
        <a:ea typeface="Helvetica"/>
        <a:cs typeface="Helvetica"/>
        <a:sym typeface="Helvetica"/>
      </a:defRPr>
    </a:lvl7pPr>
    <a:lvl8pPr>
      <a:defRPr>
        <a:latin typeface="Helvetica"/>
        <a:ea typeface="Helvetica"/>
        <a:cs typeface="Helvetica"/>
        <a:sym typeface="Helvetica"/>
      </a:defRPr>
    </a:lvl8pPr>
    <a:lvl9pPr>
      <a:defRPr>
        <a:latin typeface="Helvetica"/>
        <a:ea typeface="Helvetica"/>
        <a:cs typeface="Helvetica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381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5845903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>
              <a:buChar char="–"/>
            </a:lvl2pPr>
            <a:lvl4pPr>
              <a:buChar char="–"/>
            </a:lvl4pPr>
            <a:lvl5pPr>
              <a:buChar char="»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5"/>
          </a:xfrm>
          <a:prstGeom prst="rect">
            <a:avLst/>
          </a:prstGeom>
        </p:spPr>
        <p:txBody>
          <a:bodyPr/>
          <a:lstStyle>
            <a:lvl2pPr>
              <a:buChar char="–"/>
            </a:lvl2pPr>
            <a:lvl4pPr>
              <a:buChar char="–"/>
            </a:lvl4pPr>
            <a:lvl5pPr>
              <a:buChar char="»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28E80666-FB37-4B36-9149-507F3B0178E3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9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661306" indent="-204106">
              <a:spcBef>
                <a:spcPts val="400"/>
              </a:spcBef>
              <a:buFontTx/>
              <a:buChar char="–"/>
              <a:defRPr sz="2000">
                <a:solidFill>
                  <a:srgbClr val="888888"/>
                </a:solidFill>
              </a:defRPr>
            </a:lvl2pPr>
            <a:lvl3pPr marL="1104900" indent="-1905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3pPr>
            <a:lvl4pPr marL="1600200" indent="-228600">
              <a:spcBef>
                <a:spcPts val="400"/>
              </a:spcBef>
              <a:buFontTx/>
              <a:buChar char="–"/>
              <a:defRPr sz="2000">
                <a:solidFill>
                  <a:srgbClr val="888888"/>
                </a:solidFill>
              </a:defRPr>
            </a:lvl4pPr>
            <a:lvl5pPr marL="2057400" indent="-228600">
              <a:spcBef>
                <a:spcPts val="400"/>
              </a:spcBef>
              <a:buFontTx/>
              <a:buChar char="»"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buChar char="–"/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buChar char="–"/>
              <a:defRPr sz="2800"/>
            </a:lvl4pPr>
            <a:lvl5pPr marL="2184400" indent="-355600">
              <a:spcBef>
                <a:spcPts val="600"/>
              </a:spcBef>
              <a:buChar char="»"/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702127" indent="-244927">
              <a:spcBef>
                <a:spcPts val="500"/>
              </a:spcBef>
              <a:buFontTx/>
              <a:buChar char="–"/>
              <a:defRPr sz="2400" b="1"/>
            </a:lvl2pPr>
            <a:lvl3pPr marL="1143000" indent="-228600">
              <a:spcBef>
                <a:spcPts val="500"/>
              </a:spcBef>
              <a:buFontTx/>
              <a:defRPr sz="2400" b="1"/>
            </a:lvl3pPr>
            <a:lvl4pPr marL="1645920" indent="-274320">
              <a:spcBef>
                <a:spcPts val="500"/>
              </a:spcBef>
              <a:buFontTx/>
              <a:buChar char="–"/>
              <a:defRPr sz="2400" b="1"/>
            </a:lvl4pPr>
            <a:lvl5pPr marL="2103120" indent="-274320">
              <a:spcBef>
                <a:spcPts val="500"/>
              </a:spcBef>
              <a:buFontTx/>
              <a:buChar char="»"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6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2pPr>
              <a:buChar char="–"/>
            </a:lvl2pPr>
            <a:lvl4pPr>
              <a:buChar char="–"/>
            </a:lvl4pPr>
            <a:lvl5pPr>
              <a:buChar char="»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3" cy="8048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600073" indent="-142873">
              <a:spcBef>
                <a:spcPts val="300"/>
              </a:spcBef>
              <a:buFontTx/>
              <a:buChar char="–"/>
              <a:defRPr sz="1400"/>
            </a:lvl2pPr>
            <a:lvl3pPr marL="1047750" indent="-133350">
              <a:spcBef>
                <a:spcPts val="300"/>
              </a:spcBef>
              <a:buFontTx/>
              <a:defRPr sz="1400"/>
            </a:lvl3pPr>
            <a:lvl4pPr marL="1531619" indent="-160019">
              <a:spcBef>
                <a:spcPts val="300"/>
              </a:spcBef>
              <a:buFontTx/>
              <a:buChar char="–"/>
              <a:defRPr sz="1400"/>
            </a:lvl4pPr>
            <a:lvl5pPr marL="1988820" indent="-160020">
              <a:spcBef>
                <a:spcPts val="300"/>
              </a:spcBef>
              <a:buFontTx/>
              <a:buChar char="»"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>
              <a:buChar char="–"/>
            </a:lvl2pPr>
            <a:lvl4pPr>
              <a:buChar char="–"/>
            </a:lvl4pPr>
            <a:lvl5pPr>
              <a:buChar char="»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2pPr>
              <a:buChar char="–"/>
            </a:lvl2pPr>
            <a:lvl4pPr>
              <a:buChar char="–"/>
            </a:lvl4pPr>
            <a:lvl5pPr>
              <a:buChar char="»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0"/>
            <a:ext cx="2133600" cy="2692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Trebuchet MS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>
        <a:defRPr sz="4400">
          <a:latin typeface="+mn-lt"/>
          <a:ea typeface="+mn-ea"/>
          <a:cs typeface="+mn-cs"/>
          <a:sym typeface="Trebuchet MS"/>
        </a:defRPr>
      </a:lvl1pPr>
      <a:lvl2pPr indent="228600" algn="ctr">
        <a:defRPr sz="4400">
          <a:latin typeface="+mn-lt"/>
          <a:ea typeface="+mn-ea"/>
          <a:cs typeface="+mn-cs"/>
          <a:sym typeface="Trebuchet MS"/>
        </a:defRPr>
      </a:lvl2pPr>
      <a:lvl3pPr indent="457200" algn="ctr">
        <a:defRPr sz="4400">
          <a:latin typeface="+mn-lt"/>
          <a:ea typeface="+mn-ea"/>
          <a:cs typeface="+mn-cs"/>
          <a:sym typeface="Trebuchet MS"/>
        </a:defRPr>
      </a:lvl3pPr>
      <a:lvl4pPr indent="685800" algn="ctr">
        <a:defRPr sz="4400">
          <a:latin typeface="+mn-lt"/>
          <a:ea typeface="+mn-ea"/>
          <a:cs typeface="+mn-cs"/>
          <a:sym typeface="Trebuchet MS"/>
        </a:defRPr>
      </a:lvl4pPr>
      <a:lvl5pPr indent="914400" algn="ctr">
        <a:defRPr sz="4400">
          <a:latin typeface="+mn-lt"/>
          <a:ea typeface="+mn-ea"/>
          <a:cs typeface="+mn-cs"/>
          <a:sym typeface="Trebuchet MS"/>
        </a:defRPr>
      </a:lvl5pPr>
      <a:lvl6pPr indent="1143000" algn="ctr">
        <a:defRPr sz="4400">
          <a:latin typeface="+mn-lt"/>
          <a:ea typeface="+mn-ea"/>
          <a:cs typeface="+mn-cs"/>
          <a:sym typeface="Trebuchet MS"/>
        </a:defRPr>
      </a:lvl6pPr>
      <a:lvl7pPr indent="1371600" algn="ctr">
        <a:defRPr sz="4400">
          <a:latin typeface="+mn-lt"/>
          <a:ea typeface="+mn-ea"/>
          <a:cs typeface="+mn-cs"/>
          <a:sym typeface="Trebuchet MS"/>
        </a:defRPr>
      </a:lvl7pPr>
      <a:lvl8pPr indent="1600200" algn="ctr">
        <a:defRPr sz="4400">
          <a:latin typeface="+mn-lt"/>
          <a:ea typeface="+mn-ea"/>
          <a:cs typeface="+mn-cs"/>
          <a:sym typeface="Trebuchet MS"/>
        </a:defRPr>
      </a:lvl8pPr>
      <a:lvl9pPr indent="1828800" algn="ctr">
        <a:defRPr sz="4400">
          <a:latin typeface="+mn-lt"/>
          <a:ea typeface="+mn-ea"/>
          <a:cs typeface="+mn-cs"/>
          <a:sym typeface="Trebuchet MS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1pPr>
      <a:lvl2pPr marL="783770" indent="-32657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3pPr>
      <a:lvl4pPr marL="1737360" indent="-36576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4pPr>
      <a:lvl5pPr marL="2194560" indent="-36576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+mn-lt"/>
          <a:ea typeface="+mn-ea"/>
          <a:cs typeface="+mn-cs"/>
          <a:sym typeface="Trebuchet MS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1pPr>
      <a:lvl2pPr indent="2286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2pPr>
      <a:lvl3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3pPr>
      <a:lvl4pPr indent="6858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4pPr>
      <a:lvl5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5pPr>
      <a:lvl6pPr indent="11430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6pPr>
      <a:lvl7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7pPr>
      <a:lvl8pPr indent="16002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8pPr>
      <a:lvl9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250825" y="2773363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ru-RU" b="1">
              <a:solidFill>
                <a:srgbClr val="FFFFFF"/>
              </a:solidFill>
            </a:endParaRPr>
          </a:p>
          <a:p>
            <a:pPr algn="ctr"/>
            <a:endParaRPr lang="uk-UA" b="1">
              <a:solidFill>
                <a:srgbClr val="FFFFFF"/>
              </a:solidFill>
            </a:endParaRPr>
          </a:p>
          <a:p>
            <a:pPr algn="ctr"/>
            <a:endParaRPr lang="uk-UA" b="1">
              <a:solidFill>
                <a:srgbClr val="FFFFFF"/>
              </a:solidFill>
            </a:endParaRPr>
          </a:p>
          <a:p>
            <a:pPr algn="ctr"/>
            <a:endParaRPr lang="en-GB" sz="2800" b="1">
              <a:solidFill>
                <a:srgbClr val="FFFFFF"/>
              </a:solidFill>
            </a:endParaRPr>
          </a:p>
          <a:p>
            <a:pPr algn="ctr"/>
            <a:endParaRPr lang="uk-UA" sz="2800" b="1">
              <a:solidFill>
                <a:srgbClr val="FFFFFF"/>
              </a:solidFill>
            </a:endParaRPr>
          </a:p>
          <a:p>
            <a:pPr algn="ctr"/>
            <a:endParaRPr lang="uk-UA" b="1">
              <a:solidFill>
                <a:srgbClr val="FFFFFF"/>
              </a:solidFill>
            </a:endParaRPr>
          </a:p>
          <a:p>
            <a:pPr algn="ctr"/>
            <a:endParaRPr lang="en-GB" sz="2800" b="1">
              <a:solidFill>
                <a:srgbClr val="FFFFFF"/>
              </a:solidFill>
            </a:endParaRPr>
          </a:p>
          <a:p>
            <a:pPr algn="ctr"/>
            <a:endParaRPr lang="uk-UA" sz="2000"/>
          </a:p>
        </p:txBody>
      </p:sp>
      <p:pic>
        <p:nvPicPr>
          <p:cNvPr id="16388" name="Picture 8" descr="uisr_emblem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240" y="473710"/>
            <a:ext cx="2550119" cy="81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250826" y="2204864"/>
            <a:ext cx="8785224" cy="15881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accent6"/>
                </a:solidFill>
              </a:rPr>
              <a:t>Політика щодо дітей в контексті Конвенції ООН про права дитини: загальні принципи та чутливі питання</a:t>
            </a:r>
            <a:endParaRPr lang="ru-RU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205106" y="5661248"/>
            <a:ext cx="8713663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algn="ctr"/>
            <a:r>
              <a:rPr lang="uk-UA" sz="1400" b="1" i="1" cap="all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Круглий стіл  </a:t>
            </a:r>
          </a:p>
          <a:p>
            <a:pPr algn="ctr"/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«ФОРМУВАННЯ ПОЛІТИКИ ЩОДО ДІТЕЙ  В УКРАЇНІ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 КРИЗИ»</a:t>
            </a:r>
            <a:endParaRPr lang="en-US" sz="18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16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16 </a:t>
            </a:r>
            <a:r>
              <a:rPr lang="uk-UA" sz="1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липня 2015 </a:t>
            </a:r>
            <a:r>
              <a:rPr lang="uk-UA" sz="16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року</a:t>
            </a:r>
            <a:endParaRPr lang="uk-UA" sz="16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Logo_belyi fon_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002"/>
            <a:ext cx="1554912" cy="1314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LOGO_ИЭПрНАНУ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7057"/>
            <a:ext cx="1296144" cy="1247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1" y="327057"/>
            <a:ext cx="581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800" y="1052736"/>
            <a:ext cx="21020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Адміністрація </a:t>
            </a:r>
            <a:endParaRPr lang="en-US" sz="1100" b="1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uk-UA" sz="11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Президента </a:t>
            </a:r>
            <a:r>
              <a:rPr lang="uk-UA" sz="1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</a:t>
            </a:r>
          </a:p>
          <a:p>
            <a:pPr algn="ctr"/>
            <a:r>
              <a:rPr lang="uk-UA" sz="1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Уповноважений Президента України з прав дитини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7703" y="4077072"/>
            <a:ext cx="69986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50000"/>
                  </a:schemeClr>
                </a:solidFill>
              </a:rPr>
              <a:t>Ольга Балакірєва, 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завідувачу </a:t>
            </a: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відділу моніторингових досліджень </a:t>
            </a:r>
            <a:endParaRPr lang="uk-UA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соціально-економічних </a:t>
            </a: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трансформацій </a:t>
            </a:r>
            <a:endParaRPr lang="uk-UA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ДУ </a:t>
            </a: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«Інститут економіки та прогнозування НАН України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»;                      </a:t>
            </a:r>
          </a:p>
          <a:p>
            <a:pPr>
              <a:spcBef>
                <a:spcPts val="600"/>
              </a:spcBef>
            </a:pP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голова </a:t>
            </a: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правління ГО «Український інститут соціальних </a:t>
            </a:r>
            <a:endParaRPr lang="uk-UA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досліджень </a:t>
            </a:r>
            <a:r>
              <a:rPr lang="uk-UA" sz="1400" i="1" dirty="0">
                <a:solidFill>
                  <a:schemeClr val="accent1">
                    <a:lumMod val="50000"/>
                  </a:schemeClr>
                </a:solidFill>
              </a:rPr>
              <a:t>ім. О. Яременка</a:t>
            </a:r>
            <a:r>
              <a:rPr lang="uk-UA" sz="1400" i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endParaRPr lang="uk-UA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5106" y="5517232"/>
            <a:ext cx="8713663" cy="0"/>
          </a:xfrm>
          <a:prstGeom prst="line">
            <a:avLst/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960661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ВІК (виокремлення груп)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8856984" cy="52578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ООН: діти раннього віку (</a:t>
            </a:r>
            <a:r>
              <a:rPr lang="uk-UA" sz="2800" i="1" dirty="0" smtClean="0"/>
              <a:t>від 0 до 8 років</a:t>
            </a:r>
            <a:r>
              <a:rPr lang="uk-UA" sz="2800" dirty="0" smtClean="0"/>
              <a:t>)</a:t>
            </a:r>
          </a:p>
          <a:p>
            <a:r>
              <a:rPr lang="uk-UA" sz="2800" dirty="0" smtClean="0"/>
              <a:t>ООН: підлітки (від 10 до досягнення 18 років)</a:t>
            </a:r>
          </a:p>
          <a:p>
            <a:r>
              <a:rPr lang="en-US" sz="2800" i="1" dirty="0"/>
              <a:t>WHO</a:t>
            </a:r>
            <a:r>
              <a:rPr lang="uk-UA" sz="2800" i="1" dirty="0"/>
              <a:t>/</a:t>
            </a:r>
            <a:r>
              <a:rPr lang="en-US" sz="2800" i="1" dirty="0"/>
              <a:t> </a:t>
            </a:r>
            <a:r>
              <a:rPr lang="en-US" sz="2800" i="1" dirty="0" smtClean="0"/>
              <a:t>UNICEF</a:t>
            </a:r>
            <a:r>
              <a:rPr lang="uk-UA" sz="2800" i="1" dirty="0" smtClean="0"/>
              <a:t>, підлітки: </a:t>
            </a:r>
            <a:r>
              <a:rPr lang="uk-UA" sz="2800" dirty="0" smtClean="0"/>
              <a:t>від </a:t>
            </a:r>
            <a:r>
              <a:rPr lang="uk-UA" sz="2800" dirty="0"/>
              <a:t>10 – 19 років </a:t>
            </a:r>
            <a:r>
              <a:rPr lang="uk-UA" sz="2800" dirty="0" smtClean="0"/>
              <a:t>включно</a:t>
            </a:r>
          </a:p>
          <a:p>
            <a:r>
              <a:rPr lang="uk-UA" sz="2800" b="1" dirty="0" smtClean="0">
                <a:solidFill>
                  <a:srgbClr val="002060"/>
                </a:solidFill>
              </a:rPr>
              <a:t>Україна: діти – від 0 до виповнення 18 років</a:t>
            </a:r>
          </a:p>
          <a:p>
            <a:pPr lvl="1"/>
            <a:r>
              <a:rPr lang="uk-UA" sz="2800" dirty="0" smtClean="0"/>
              <a:t>в</a:t>
            </a:r>
            <a:r>
              <a:rPr lang="uk-UA" sz="2800" dirty="0" smtClean="0"/>
              <a:t>ід 0 до 3-х  років (</a:t>
            </a:r>
            <a:r>
              <a:rPr lang="uk-UA" sz="2800" i="1" dirty="0" smtClean="0"/>
              <a:t>до 1 року, від 1-го до 3-х</a:t>
            </a:r>
            <a:r>
              <a:rPr lang="uk-UA" sz="2800" dirty="0" smtClean="0"/>
              <a:t>)</a:t>
            </a:r>
          </a:p>
          <a:p>
            <a:pPr lvl="1"/>
            <a:r>
              <a:rPr lang="uk-UA" sz="2800" dirty="0" smtClean="0"/>
              <a:t>3  до 6-ти років (</a:t>
            </a:r>
            <a:r>
              <a:rPr lang="uk-UA" sz="2800" i="1" dirty="0" smtClean="0"/>
              <a:t>дошкільний розвиток</a:t>
            </a:r>
            <a:r>
              <a:rPr lang="uk-UA" sz="2800" dirty="0" smtClean="0"/>
              <a:t>)</a:t>
            </a:r>
          </a:p>
          <a:p>
            <a:pPr lvl="1"/>
            <a:r>
              <a:rPr lang="uk-UA" sz="2800" dirty="0" smtClean="0"/>
              <a:t>6  до 10 років (</a:t>
            </a:r>
            <a:r>
              <a:rPr lang="uk-UA" sz="2800" i="1" dirty="0" smtClean="0"/>
              <a:t>вік початкової школи</a:t>
            </a:r>
            <a:r>
              <a:rPr lang="uk-UA" sz="2800" dirty="0" smtClean="0"/>
              <a:t>)</a:t>
            </a:r>
          </a:p>
          <a:p>
            <a:pPr lvl="1"/>
            <a:r>
              <a:rPr lang="uk-UA" sz="2800" dirty="0" smtClean="0"/>
              <a:t>10 до виповнення 14 років</a:t>
            </a:r>
          </a:p>
          <a:p>
            <a:pPr lvl="1"/>
            <a:r>
              <a:rPr lang="uk-UA" sz="2800" dirty="0" smtClean="0"/>
              <a:t>14 – до виповнення 18 років </a:t>
            </a:r>
            <a:r>
              <a:rPr lang="uk-UA" sz="2800" i="1" dirty="0" smtClean="0"/>
              <a:t>(молодь з 14 до 35)</a:t>
            </a:r>
          </a:p>
          <a:p>
            <a:r>
              <a:rPr lang="uk-UA" sz="2800" dirty="0" smtClean="0"/>
              <a:t>Статистика: 5-річні </a:t>
            </a:r>
            <a:r>
              <a:rPr lang="uk-UA" sz="2800" i="1" dirty="0" smtClean="0"/>
              <a:t>групи (0-4; 5-9; 10-14; 15-19)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73020901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248693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Державна стратегія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95494"/>
            <a:ext cx="8748464" cy="5257800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Принципи</a:t>
            </a:r>
          </a:p>
          <a:p>
            <a:pPr lvl="0"/>
            <a:r>
              <a:rPr lang="uk-UA" dirty="0" smtClean="0"/>
              <a:t>Пріоритети</a:t>
            </a:r>
            <a:endParaRPr lang="uk-UA" dirty="0"/>
          </a:p>
          <a:p>
            <a:pPr lvl="0"/>
            <a:r>
              <a:rPr lang="uk-UA" dirty="0" smtClean="0"/>
              <a:t>Цільові показники</a:t>
            </a:r>
            <a:endParaRPr lang="uk-UA" dirty="0"/>
          </a:p>
          <a:p>
            <a:pPr lvl="0"/>
            <a:r>
              <a:rPr lang="uk-UA" dirty="0" smtClean="0"/>
              <a:t>Доказова база</a:t>
            </a:r>
            <a:endParaRPr lang="uk-UA" dirty="0"/>
          </a:p>
          <a:p>
            <a:pPr lvl="0"/>
            <a:r>
              <a:rPr lang="uk-UA" dirty="0" smtClean="0"/>
              <a:t>Лідерство держави</a:t>
            </a:r>
          </a:p>
          <a:p>
            <a:pPr lvl="0"/>
            <a:r>
              <a:rPr lang="uk-UA" dirty="0" smtClean="0"/>
              <a:t>Інклюзивна участь всіх сторін</a:t>
            </a:r>
            <a:endParaRPr lang="uk-UA" dirty="0"/>
          </a:p>
          <a:p>
            <a:pPr lvl="0"/>
            <a:r>
              <a:rPr lang="uk-UA" dirty="0" smtClean="0"/>
              <a:t>Механізми/система координації/взаємодії</a:t>
            </a:r>
            <a:endParaRPr lang="uk-UA" dirty="0"/>
          </a:p>
          <a:p>
            <a:r>
              <a:rPr lang="uk-UA" dirty="0" smtClean="0"/>
              <a:t>Моніторинг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1121743"/>
            <a:ext cx="468052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1" i="1" u="none" strike="noStrike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ЯК</a:t>
            </a:r>
            <a:r>
              <a:rPr kumimoji="0" lang="uk-UA" sz="1800" b="1" i="1" u="none" strike="noStrike" cap="none" spc="0" normalizeH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 :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b="1" i="1" dirty="0">
                <a:solidFill>
                  <a:srgbClr val="C00000"/>
                </a:solidFill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     - </a:t>
            </a:r>
            <a:r>
              <a:rPr kumimoji="0" lang="uk-UA" sz="1800" b="1" i="1" u="none" strike="noStrike" cap="none" spc="0" normalizeH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ІДЕОЛОГІЯ,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1" i="1" u="none" strike="noStrike" cap="none" spc="0" normalizeH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	- ФІЛОСОФІЯ,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1" i="1" u="none" strike="noStrike" cap="none" spc="0" normalizeH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	</a:t>
            </a:r>
            <a:r>
              <a:rPr lang="uk-UA" b="1" i="1" dirty="0">
                <a:solidFill>
                  <a:srgbClr val="C00000"/>
                </a:solidFill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       </a:t>
            </a:r>
            <a:r>
              <a:rPr kumimoji="0" lang="uk-UA" sz="1800" b="1" i="1" u="none" strike="noStrike" cap="none" spc="0" normalizeH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- ЦІННІСТИЙ ПРІОРИТЕТ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uk-UA" b="1" i="1" baseline="0" dirty="0" smtClean="0">
              <a:solidFill>
                <a:srgbClr val="C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b="1" i="1" baseline="0" dirty="0" smtClean="0">
                <a:solidFill>
                  <a:srgbClr val="C00000"/>
                </a:solidFill>
              </a:rPr>
              <a:t>ЯК</a:t>
            </a:r>
            <a:r>
              <a:rPr lang="uk-UA" b="1" i="1" dirty="0" smtClean="0">
                <a:solidFill>
                  <a:srgbClr val="C00000"/>
                </a:solidFill>
              </a:rPr>
              <a:t> спільне розуміння для дій!</a:t>
            </a:r>
            <a:endParaRPr kumimoji="0" lang="ru-RU" sz="1800" b="1" i="1" u="none" strike="noStrike" cap="none" spc="0" normalizeH="0" baseline="0" dirty="0">
              <a:ln>
                <a:noFill/>
              </a:ln>
              <a:solidFill>
                <a:srgbClr val="C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21939" y="1091256"/>
            <a:ext cx="4742549" cy="1905696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374415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ПРАВА ЛЮДИНИ ТА ПРАВА ДИТИНИ</a:t>
            </a:r>
            <a:endParaRPr lang="uk-UA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683568" y="1484784"/>
            <a:ext cx="792088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діти, з увагою до особливостей різних груп: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</a:t>
            </a:r>
            <a:r>
              <a:rPr lang="uk-UA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стать, соціально-економічні умови, окремі потреби, стан </a:t>
            </a:r>
            <a:r>
              <a:rPr lang="uk-UA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здоров'я, в умовах конфлікту </a:t>
            </a:r>
            <a:r>
              <a:rPr lang="uk-UA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тощо </a:t>
            </a:r>
            <a:endParaRPr lang="ru-RU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Державна політика: поважати права</a:t>
            </a:r>
          </a:p>
          <a:p>
            <a:pPr marL="0" lvl="0" indent="0">
              <a:buNone/>
            </a:pP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БАЛАНС</a:t>
            </a:r>
            <a:endParaRPr lang="uk-UA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Державна політика: захищати права</a:t>
            </a:r>
          </a:p>
          <a:p>
            <a:pPr lvl="0"/>
            <a:endParaRPr lang="uk-UA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Державна політика: визначати  особливості </a:t>
            </a:r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практичного застосування </a:t>
            </a:r>
            <a:endParaRPr lang="uk-UA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Державна політика: гнучкість та динамічність </a:t>
            </a:r>
          </a:p>
          <a:p>
            <a:pPr marL="0" lvl="0" indent="0">
              <a:buNone/>
            </a:pPr>
            <a:endParaRPr lang="ru-RU" sz="1800" dirty="0"/>
          </a:p>
          <a:p>
            <a:pPr lvl="0"/>
            <a:endParaRPr lang="ru-RU" sz="1800" dirty="0"/>
          </a:p>
          <a:p>
            <a:pPr marL="0" lvl="0" indent="0" defTabSz="574059">
              <a:lnSpc>
                <a:spcPct val="90000"/>
              </a:lnSpc>
              <a:spcBef>
                <a:spcPts val="300"/>
              </a:spcBef>
              <a:buSzTx/>
              <a:buNone/>
              <a:defRPr sz="1800"/>
            </a:pPr>
            <a:endParaRPr sz="1679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6012160" y="3140968"/>
            <a:ext cx="648072" cy="144016"/>
          </a:xfrm>
          <a:prstGeom prst="straightConnector1">
            <a:avLst/>
          </a:prstGeom>
          <a:noFill/>
          <a:ln w="25400" cap="flat">
            <a:solidFill>
              <a:srgbClr val="4F81BD"/>
            </a:solidFill>
            <a:prstDash val="solid"/>
            <a:bevel/>
            <a:tailEnd type="arrow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6012160" y="3717032"/>
            <a:ext cx="648072" cy="144016"/>
          </a:xfrm>
          <a:prstGeom prst="straightConnector1">
            <a:avLst/>
          </a:prstGeom>
          <a:noFill/>
          <a:ln w="25400" cap="flat">
            <a:solidFill>
              <a:srgbClr val="4F81BD"/>
            </a:solidFill>
            <a:prstDash val="solid"/>
            <a:bevel/>
            <a:tailEnd type="arrow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Овал 11"/>
          <p:cNvSpPr/>
          <p:nvPr/>
        </p:nvSpPr>
        <p:spPr>
          <a:xfrm>
            <a:off x="6876256" y="3212976"/>
            <a:ext cx="1368152" cy="576064"/>
          </a:xfrm>
          <a:prstGeom prst="ellipse">
            <a:avLst/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25448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C00000"/>
                </a:solidFill>
              </a:rPr>
              <a:t>Expert consultation: </a:t>
            </a:r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General </a:t>
            </a:r>
            <a:r>
              <a:rPr lang="en-US" b="1" dirty="0">
                <a:solidFill>
                  <a:srgbClr val="C00000"/>
                </a:solidFill>
              </a:rPr>
              <a:t>Comment on the Rights of Adolescents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6/7</a:t>
            </a:r>
            <a:r>
              <a:rPr lang="en-US" baseline="30000" dirty="0">
                <a:solidFill>
                  <a:srgbClr val="C00000"/>
                </a:solidFill>
              </a:rPr>
              <a:t>th</a:t>
            </a:r>
            <a:r>
              <a:rPr lang="en-US" dirty="0">
                <a:solidFill>
                  <a:srgbClr val="C00000"/>
                </a:solidFill>
              </a:rPr>
              <a:t> June 2015, Geneva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780928"/>
            <a:ext cx="8229600" cy="386104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Цей</a:t>
            </a:r>
            <a:r>
              <a:rPr lang="ru-RU" dirty="0" smtClean="0"/>
              <a:t> документ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розроблено</a:t>
            </a:r>
            <a:r>
              <a:rPr lang="ru-RU" dirty="0" smtClean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прав </a:t>
            </a:r>
            <a:r>
              <a:rPr lang="ru-RU" dirty="0" err="1"/>
              <a:t>дітей</a:t>
            </a:r>
            <a:r>
              <a:rPr lang="ru-RU" dirty="0"/>
              <a:t> в </a:t>
            </a:r>
            <a:r>
              <a:rPr lang="ru-RU" dirty="0" err="1"/>
              <a:t>підлітковому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,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 smtClean="0"/>
              <a:t>важлив</a:t>
            </a:r>
            <a:r>
              <a:rPr lang="uk-UA" dirty="0" err="1" smtClean="0"/>
              <a:t>ий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і </a:t>
            </a:r>
            <a:r>
              <a:rPr lang="ru-RU" dirty="0" err="1"/>
              <a:t>бідності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явно, але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зростаючих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і </a:t>
            </a:r>
            <a:r>
              <a:rPr lang="ru-RU" dirty="0" err="1" smtClean="0"/>
              <a:t>потужностей</a:t>
            </a:r>
            <a:r>
              <a:rPr lang="ru-RU" dirty="0" smtClean="0"/>
              <a:t> («</a:t>
            </a:r>
            <a:r>
              <a:rPr lang="ru-RU" dirty="0" err="1" smtClean="0"/>
              <a:t>вікно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15109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5010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uk-UA" sz="4400" b="1" dirty="0" smtClean="0">
                <a:solidFill>
                  <a:srgbClr val="002060"/>
                </a:solidFill>
              </a:rPr>
              <a:t>Цілі</a:t>
            </a:r>
            <a:r>
              <a:rPr sz="4400" b="1" dirty="0" smtClean="0">
                <a:solidFill>
                  <a:srgbClr val="002060"/>
                </a:solidFill>
              </a:rPr>
              <a:t> </a:t>
            </a:r>
            <a:endParaRPr sz="4400" b="1" dirty="0">
              <a:solidFill>
                <a:srgbClr val="002060"/>
              </a:solidFill>
            </a:endParaRP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848872" cy="525658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3100" dirty="0"/>
              <a:t>Забезпечення урядом в межах законодавства такої політики та послуг, які необхідні </a:t>
            </a:r>
            <a:r>
              <a:rPr lang="uk-UA" sz="3100" u="sng" dirty="0"/>
              <a:t>для сприяння та всебічного розвитку </a:t>
            </a:r>
            <a:r>
              <a:rPr lang="uk-UA" sz="3100" u="sng" dirty="0" smtClean="0"/>
              <a:t>підлітків </a:t>
            </a:r>
            <a:r>
              <a:rPr lang="uk-UA" sz="3100" u="sng" dirty="0" smtClean="0"/>
              <a:t>відповідно </a:t>
            </a:r>
            <a:r>
              <a:rPr lang="uk-UA" sz="3100" u="sng" dirty="0"/>
              <a:t>до їх прав</a:t>
            </a:r>
            <a:r>
              <a:rPr lang="uk-UA" sz="3100" dirty="0" smtClean="0"/>
              <a:t>;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31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3100" dirty="0" smtClean="0"/>
              <a:t>Окреслення </a:t>
            </a:r>
            <a:r>
              <a:rPr lang="uk-UA" sz="3100" u="sng" dirty="0" smtClean="0"/>
              <a:t>позитивних можливостей </a:t>
            </a:r>
            <a:r>
              <a:rPr lang="uk-UA" sz="3100" u="sng" dirty="0"/>
              <a:t>для </a:t>
            </a:r>
            <a:r>
              <a:rPr lang="uk-UA" sz="3100" u="sng" dirty="0" smtClean="0"/>
              <a:t>розвитку та виокремлення специфічних проблем</a:t>
            </a:r>
            <a:r>
              <a:rPr lang="uk-UA" sz="3100" dirty="0" smtClean="0"/>
              <a:t>, що характерні </a:t>
            </a:r>
            <a:r>
              <a:rPr lang="uk-UA" sz="3100" dirty="0"/>
              <a:t>для </a:t>
            </a:r>
            <a:r>
              <a:rPr lang="uk-UA" sz="3100" dirty="0" smtClean="0"/>
              <a:t>різного віку </a:t>
            </a:r>
            <a:r>
              <a:rPr lang="uk-UA" sz="3100" dirty="0" smtClean="0"/>
              <a:t>підлітків;</a:t>
            </a:r>
            <a:endParaRPr lang="uk-UA" sz="3100" dirty="0" smtClean="0"/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31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3100" u="sng" dirty="0" smtClean="0"/>
              <a:t>Поглиблене розуміння </a:t>
            </a:r>
            <a:r>
              <a:rPr lang="uk-UA" sz="3100" u="sng" dirty="0"/>
              <a:t>та </a:t>
            </a:r>
            <a:r>
              <a:rPr lang="uk-UA" sz="3100" u="sng" dirty="0" smtClean="0"/>
              <a:t>повага до потреб та  потенціалу</a:t>
            </a:r>
            <a:r>
              <a:rPr lang="uk-UA" sz="3100" u="sng" dirty="0"/>
              <a:t>, </a:t>
            </a:r>
            <a:r>
              <a:rPr lang="uk-UA" sz="3100" dirty="0" smtClean="0"/>
              <a:t>а </a:t>
            </a:r>
            <a:r>
              <a:rPr lang="uk-UA" sz="3100" dirty="0"/>
              <a:t>також усвідомлення наслідків реалізації їх прав</a:t>
            </a:r>
            <a:r>
              <a:rPr lang="uk-UA" sz="3100" dirty="0" smtClean="0"/>
              <a:t>;</a:t>
            </a:r>
          </a:p>
          <a:p>
            <a:pPr lvl="0">
              <a:spcBef>
                <a:spcPts val="0"/>
              </a:spcBef>
              <a:spcAft>
                <a:spcPts val="400"/>
              </a:spcAft>
            </a:pPr>
            <a:endParaRPr lang="ru-RU" sz="31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3100" u="sng" dirty="0" smtClean="0"/>
              <a:t>Аргументованість </a:t>
            </a:r>
            <a:r>
              <a:rPr lang="uk-UA" sz="3100" dirty="0"/>
              <a:t>для більшої наочності та поінформованості </a:t>
            </a:r>
            <a:r>
              <a:rPr lang="uk-UA" sz="3100" dirty="0" smtClean="0"/>
              <a:t>суспільства, </a:t>
            </a:r>
            <a:r>
              <a:rPr lang="uk-UA" sz="3100" dirty="0"/>
              <a:t>а також </a:t>
            </a:r>
            <a:r>
              <a:rPr lang="uk-UA" sz="3100" dirty="0" smtClean="0"/>
              <a:t>створення </a:t>
            </a:r>
            <a:r>
              <a:rPr lang="uk-UA" sz="3100" dirty="0" smtClean="0"/>
              <a:t>обставин </a:t>
            </a:r>
            <a:r>
              <a:rPr lang="uk-UA" sz="3100" u="sng" dirty="0"/>
              <a:t>для інвестицій </a:t>
            </a:r>
            <a:r>
              <a:rPr lang="uk-UA" sz="3100" dirty="0"/>
              <a:t>заради можливості реалізації прав </a:t>
            </a:r>
            <a:r>
              <a:rPr lang="uk-UA" sz="3100" dirty="0" smtClean="0"/>
              <a:t>підлітків.</a:t>
            </a:r>
            <a:endParaRPr lang="ru-RU" sz="31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1143004"/>
          </a:xfrm>
          <a:prstGeom prst="rect">
            <a:avLst/>
          </a:prstGeom>
        </p:spPr>
        <p:txBody>
          <a:bodyPr>
            <a:normAutofit/>
          </a:bodyPr>
          <a:lstStyle>
            <a:lvl1pPr defTabSz="832102">
              <a:defRPr sz="3500"/>
            </a:lvl1pPr>
          </a:lstStyle>
          <a:p>
            <a:pPr lvl="0">
              <a:defRPr sz="1800"/>
            </a:pPr>
            <a:r>
              <a:rPr lang="uk-UA" sz="3500" b="1" dirty="0" smtClean="0">
                <a:solidFill>
                  <a:srgbClr val="002060"/>
                </a:solidFill>
              </a:rPr>
              <a:t>Основні підходи до підлітків</a:t>
            </a:r>
            <a:endParaRPr sz="3500" b="1" dirty="0">
              <a:solidFill>
                <a:srgbClr val="002060"/>
              </a:solidFill>
            </a:endParaRP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554360" y="1326468"/>
            <a:ext cx="8229600" cy="492514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Повага до </a:t>
            </a:r>
            <a:r>
              <a:rPr lang="uk-UA" sz="2000" dirty="0" smtClean="0"/>
              <a:t>здібностей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Позитивний </a:t>
            </a:r>
            <a:r>
              <a:rPr lang="uk-UA" sz="2000" dirty="0" smtClean="0"/>
              <a:t>підхід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Цілісне бачення </a:t>
            </a:r>
            <a:r>
              <a:rPr lang="uk-UA" sz="2000" dirty="0" smtClean="0"/>
              <a:t>розвитку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Підтримувати </a:t>
            </a:r>
            <a:r>
              <a:rPr lang="uk-UA" sz="2000" dirty="0" smtClean="0"/>
              <a:t>переходи </a:t>
            </a:r>
            <a:r>
              <a:rPr lang="uk-UA" sz="2000" dirty="0"/>
              <a:t>від підліткового віку до дорослого </a:t>
            </a:r>
            <a:r>
              <a:rPr lang="uk-UA" sz="2000" dirty="0" smtClean="0"/>
              <a:t>життя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Недопущення дискримінації </a:t>
            </a:r>
          </a:p>
          <a:p>
            <a:pPr lvl="0">
              <a:spcBef>
                <a:spcPts val="0"/>
              </a:spcBef>
              <a:spcAft>
                <a:spcPts val="400"/>
              </a:spcAft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Актуальні </a:t>
            </a:r>
            <a:r>
              <a:rPr lang="uk-UA" sz="2000" dirty="0" smtClean="0"/>
              <a:t>потреби</a:t>
            </a:r>
          </a:p>
          <a:p>
            <a:pPr lvl="0">
              <a:spcBef>
                <a:spcPts val="0"/>
              </a:spcBef>
              <a:spcAft>
                <a:spcPts val="400"/>
              </a:spcAft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Організація та </a:t>
            </a:r>
            <a:r>
              <a:rPr lang="uk-UA" sz="2000" dirty="0" smtClean="0"/>
              <a:t>участь</a:t>
            </a:r>
          </a:p>
          <a:p>
            <a:pPr lvl="0">
              <a:spcBef>
                <a:spcPts val="0"/>
              </a:spcBef>
              <a:spcAft>
                <a:spcPts val="400"/>
              </a:spcAft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Визнання ролі батьків і </a:t>
            </a:r>
            <a:r>
              <a:rPr lang="uk-UA" sz="2000" dirty="0" smtClean="0"/>
              <a:t>вихователів</a:t>
            </a:r>
          </a:p>
          <a:p>
            <a:pPr marL="0" lv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000" dirty="0"/>
          </a:p>
          <a:p>
            <a:pPr lvl="0">
              <a:spcBef>
                <a:spcPts val="0"/>
              </a:spcBef>
              <a:spcAft>
                <a:spcPts val="400"/>
              </a:spcAft>
            </a:pPr>
            <a:r>
              <a:rPr lang="uk-UA" sz="2000" dirty="0"/>
              <a:t>Зважений захист та участь</a:t>
            </a:r>
            <a:endParaRPr lang="ru-RU" sz="2000" dirty="0"/>
          </a:p>
          <a:p>
            <a:pPr marL="596339" lvl="0" indent="-596339" defTabSz="612648">
              <a:lnSpc>
                <a:spcPct val="80000"/>
              </a:lnSpc>
              <a:spcBef>
                <a:spcPts val="400"/>
              </a:spcBef>
              <a:defRPr sz="1800"/>
            </a:pPr>
            <a:endParaRPr sz="1943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3284984"/>
            <a:ext cx="3707904" cy="314958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spc="0" normalizeH="0" baseline="0" dirty="0" smtClean="0">
              <a:ln>
                <a:noFill/>
              </a:ln>
              <a:solidFill>
                <a:srgbClr val="C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Пріоритетні сфери: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uk-U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Здоров'я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uk-UA" dirty="0" smtClean="0">
                <a:solidFill>
                  <a:srgbClr val="000000"/>
                </a:solidFill>
              </a:rPr>
              <a:t>Захист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uk-U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Навчання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uk-UA" dirty="0" smtClean="0">
                <a:solidFill>
                  <a:srgbClr val="000000"/>
                </a:solidFill>
              </a:rPr>
              <a:t>Участь/включення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uk-U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Засоби/умови для існування</a:t>
            </a:r>
          </a:p>
          <a:p>
            <a:pPr marR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056" y="3573016"/>
            <a:ext cx="3995936" cy="3024336"/>
          </a:xfrm>
          <a:prstGeom prst="rect">
            <a:avLst/>
          </a:prstGeom>
          <a:noFill/>
          <a:ln w="25400" cap="flat">
            <a:solidFill>
              <a:schemeClr val="accent1">
                <a:lumMod val="75000"/>
              </a:schemeClr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uk-UA" sz="4000" b="1" dirty="0" smtClean="0">
                <a:solidFill>
                  <a:srgbClr val="002060"/>
                </a:solidFill>
              </a:rPr>
              <a:t>Загальні </a:t>
            </a:r>
            <a:r>
              <a:rPr lang="uk-UA" sz="4000" b="1" dirty="0" smtClean="0">
                <a:solidFill>
                  <a:srgbClr val="002060"/>
                </a:solidFill>
              </a:rPr>
              <a:t>вимоги до держав</a:t>
            </a:r>
            <a:endParaRPr sz="4000" b="1" dirty="0">
              <a:solidFill>
                <a:srgbClr val="002060"/>
              </a:solidFill>
            </a:endParaRP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1331640" y="1556792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Комплексні національні </a:t>
            </a:r>
            <a:r>
              <a:rPr lang="uk-UA" sz="2800" dirty="0" smtClean="0"/>
              <a:t>стратегії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 smtClean="0"/>
              <a:t>Аналіз бюджету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Моніторинг </a:t>
            </a:r>
            <a:r>
              <a:rPr lang="uk-UA" sz="2800" dirty="0" smtClean="0"/>
              <a:t>реалізації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Тренінг для </a:t>
            </a:r>
            <a:r>
              <a:rPr lang="uk-UA" sz="2800" dirty="0" smtClean="0"/>
              <a:t>фахівців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 err="1" smtClean="0"/>
              <a:t>Дезагрегація</a:t>
            </a:r>
            <a:r>
              <a:rPr lang="uk-UA" sz="2800" dirty="0" smtClean="0"/>
              <a:t> даних</a:t>
            </a:r>
            <a:endParaRPr lang="uk-UA" sz="2800" dirty="0" smtClean="0"/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Реєстрація народжених</a:t>
            </a:r>
            <a:endParaRPr sz="26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ru-RU" sz="4000" b="1" dirty="0" err="1">
                <a:solidFill>
                  <a:srgbClr val="C00000"/>
                </a:solidFill>
              </a:rPr>
              <a:t>Зобов’язання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</a:rPr>
              <a:t>захищати</a:t>
            </a:r>
            <a:endParaRPr sz="4000" b="1" dirty="0">
              <a:solidFill>
                <a:srgbClr val="C00000"/>
              </a:solidFill>
            </a:endParaRP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980725"/>
            <a:ext cx="8229600" cy="568863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3, 5, 32, 33, 34, 38, 40: Захисні вікові обмеження - шлюб, кримінальна відповідальність, призов на військову службу, дитяча праця, водіння, алкоголь і тютюнові </a:t>
            </a:r>
            <a:r>
              <a:rPr lang="uk-UA" sz="2000" dirty="0" smtClean="0"/>
              <a:t>вироби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Стаття 17 (е): Інтернет </a:t>
            </a:r>
            <a:r>
              <a:rPr lang="uk-UA" sz="2000" dirty="0" smtClean="0"/>
              <a:t>захист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2, 19, 24.3: захист від </a:t>
            </a:r>
            <a:r>
              <a:rPr lang="uk-UA" sz="2000" dirty="0" smtClean="0"/>
              <a:t>насильства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22, 35, 38: Захист підлітків позбавлених сім’ї:  торгівля підлітками мігрантами, підлітки що опинилися в конфліктних та кризових ситуаціях, підлітки в установах (спеціальних</a:t>
            </a:r>
            <a:r>
              <a:rPr lang="uk-UA" sz="2000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19, 37: </a:t>
            </a:r>
            <a:r>
              <a:rPr lang="uk-UA" sz="2000" dirty="0" smtClean="0"/>
              <a:t>Втягування </a:t>
            </a:r>
            <a:r>
              <a:rPr lang="uk-UA" sz="2000" dirty="0"/>
              <a:t>до </a:t>
            </a:r>
            <a:r>
              <a:rPr lang="uk-UA" sz="2000" dirty="0" err="1" smtClean="0"/>
              <a:t>насильницких</a:t>
            </a:r>
            <a:r>
              <a:rPr lang="uk-UA" sz="2000" dirty="0" smtClean="0"/>
              <a:t> дій </a:t>
            </a:r>
            <a:r>
              <a:rPr lang="uk-UA" sz="2000" dirty="0"/>
              <a:t>– у збройні сили </a:t>
            </a:r>
            <a:r>
              <a:rPr lang="uk-UA" sz="2000" dirty="0" smtClean="0"/>
              <a:t>або озброєні  угруповання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1, 2: Підлітки, що мають обов'язки </a:t>
            </a:r>
            <a:r>
              <a:rPr lang="uk-UA" sz="2000" dirty="0" smtClean="0"/>
              <a:t>дорослих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Стаття 33: </a:t>
            </a:r>
            <a:r>
              <a:rPr lang="uk-UA" sz="2000" dirty="0" smtClean="0"/>
              <a:t>Наркотики та інші ПАР</a:t>
            </a:r>
          </a:p>
          <a:p>
            <a:pPr marL="0" indent="0">
              <a:spcBef>
                <a:spcPts val="0"/>
              </a:spcBef>
              <a:spcAft>
                <a:spcPts val="250"/>
              </a:spcAft>
              <a:buNone/>
            </a:pPr>
            <a:endParaRPr lang="ru-RU" sz="2000" dirty="0"/>
          </a:p>
          <a:p>
            <a:pPr>
              <a:spcBef>
                <a:spcPts val="0"/>
              </a:spcBef>
              <a:spcAft>
                <a:spcPts val="250"/>
              </a:spcAft>
            </a:pPr>
            <a:r>
              <a:rPr lang="uk-UA" sz="2000" dirty="0"/>
              <a:t>Статті 37, 40: Ювенальна юстиція</a:t>
            </a:r>
            <a:endParaRPr lang="ru-RU" sz="2000" dirty="0"/>
          </a:p>
          <a:p>
            <a:pPr marL="0" lvl="0" indent="0" defTabSz="868680">
              <a:lnSpc>
                <a:spcPct val="80000"/>
              </a:lnSpc>
              <a:spcBef>
                <a:spcPts val="500"/>
              </a:spcBef>
              <a:spcAft>
                <a:spcPts val="250"/>
              </a:spcAft>
              <a:buSzTx/>
              <a:buNone/>
              <a:defRPr sz="1800"/>
            </a:pPr>
            <a:endParaRPr sz="20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ru-RU" sz="4000" b="1" dirty="0" err="1" smtClean="0">
                <a:solidFill>
                  <a:srgbClr val="002060"/>
                </a:solidFill>
              </a:rPr>
              <a:t>Загальні</a:t>
            </a:r>
            <a:r>
              <a:rPr lang="ru-RU" sz="4000" b="1" dirty="0" smtClean="0">
                <a:solidFill>
                  <a:srgbClr val="002060"/>
                </a:solidFill>
              </a:rPr>
              <a:t>  </a:t>
            </a:r>
            <a:r>
              <a:rPr lang="ru-RU" sz="4000" b="1" dirty="0" err="1" smtClean="0">
                <a:solidFill>
                  <a:srgbClr val="002060"/>
                </a:solidFill>
              </a:rPr>
              <a:t>зобов’язання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endParaRPr sz="4000" b="1" dirty="0">
              <a:solidFill>
                <a:srgbClr val="002060"/>
              </a:solidFill>
            </a:endParaRP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Статті 28, 29: </a:t>
            </a:r>
            <a:r>
              <a:rPr lang="uk-UA" sz="2800" dirty="0" smtClean="0"/>
              <a:t>Освіта та освіта протягом життя</a:t>
            </a:r>
            <a:endParaRPr lang="uk-UA" sz="2800" i="1" dirty="0" smtClean="0">
              <a:solidFill>
                <a:schemeClr val="accent5"/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Стаття 31: Ігри, відпочинок та мистецтво (</a:t>
            </a:r>
            <a:r>
              <a:rPr lang="uk-UA" sz="2800" dirty="0" err="1"/>
              <a:t>культурно-дозвілевий</a:t>
            </a:r>
            <a:r>
              <a:rPr lang="uk-UA" sz="2800" dirty="0"/>
              <a:t> відпочинок</a:t>
            </a:r>
            <a:r>
              <a:rPr lang="uk-UA" sz="2800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Статті 6, 24: </a:t>
            </a:r>
            <a:r>
              <a:rPr lang="uk-UA" sz="2800" dirty="0" smtClean="0"/>
              <a:t>Здоров'я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Статті 2, 16, 24: </a:t>
            </a:r>
            <a:r>
              <a:rPr lang="uk-UA" sz="2800" dirty="0" smtClean="0"/>
              <a:t>ВІЛ/СНІД</a:t>
            </a:r>
            <a:endParaRPr lang="uk-UA" sz="2800" dirty="0" smtClean="0"/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uk-UA" sz="2800" dirty="0"/>
              <a:t>Статті 6,23,24: Травми </a:t>
            </a:r>
            <a:r>
              <a:rPr lang="uk-UA" sz="2800" dirty="0" smtClean="0"/>
              <a:t>та </a:t>
            </a:r>
            <a:r>
              <a:rPr lang="uk-UA" sz="2800" dirty="0"/>
              <a:t>нещасні випадки</a:t>
            </a:r>
            <a:endParaRPr lang="ru-RU" sz="2800" dirty="0"/>
          </a:p>
          <a:p>
            <a:pPr marL="0" lvl="0" indent="0" defTabSz="850391">
              <a:spcBef>
                <a:spcPts val="0"/>
              </a:spcBef>
              <a:spcAft>
                <a:spcPts val="400"/>
              </a:spcAft>
              <a:buNone/>
              <a:defRPr sz="1800"/>
            </a:pPr>
            <a:endParaRPr sz="2604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46037"/>
            <a:ext cx="8229600" cy="71866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uk-UA" sz="4000" b="1" dirty="0" smtClean="0">
                <a:solidFill>
                  <a:srgbClr val="002060"/>
                </a:solidFill>
              </a:rPr>
              <a:t>ДИСКУСІЙНІ ПИТАННЯ</a:t>
            </a:r>
            <a:endParaRPr lang="uk-UA" sz="4000" b="1" dirty="0">
              <a:solidFill>
                <a:srgbClr val="002060"/>
              </a:solidFill>
            </a:endParaRP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467544" y="836712"/>
            <a:ext cx="8229600" cy="59046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uk-UA" sz="1800" dirty="0" smtClean="0"/>
              <a:t>Визначення  вікових груп (важливо для  підходів  до збору даних)</a:t>
            </a:r>
            <a:endParaRPr lang="ru-RU" sz="1800" dirty="0"/>
          </a:p>
          <a:p>
            <a:r>
              <a:rPr lang="uk-UA" sz="1800" dirty="0" smtClean="0"/>
              <a:t>Чи є і чи потрібна аргументація щодо виокремлення  вікових груп</a:t>
            </a:r>
          </a:p>
          <a:p>
            <a:pPr marL="0" indent="0">
              <a:buNone/>
            </a:pPr>
            <a:endParaRPr lang="ru-RU" sz="1800" dirty="0"/>
          </a:p>
          <a:p>
            <a:r>
              <a:rPr lang="uk-UA" sz="1800" dirty="0"/>
              <a:t>КЛАСИФІКАЦІЯ / ВИЯВЛЕННЯ (ІДЕНТИФІКАЦІЯ) КОНКРЕТНИХ ГРУП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 Внутрішні </a:t>
            </a:r>
            <a:r>
              <a:rPr lang="uk-UA" sz="1800" dirty="0"/>
              <a:t>/ </a:t>
            </a:r>
            <a:r>
              <a:rPr lang="uk-UA" sz="1800" dirty="0" smtClean="0"/>
              <a:t>зовнішні критерії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 Визначення  </a:t>
            </a:r>
            <a:r>
              <a:rPr lang="uk-UA" sz="1800" dirty="0"/>
              <a:t>уразливих </a:t>
            </a:r>
            <a:r>
              <a:rPr lang="uk-UA" sz="1800" dirty="0" smtClean="0"/>
              <a:t>груп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 Чи достатньо  </a:t>
            </a:r>
            <a:r>
              <a:rPr lang="uk-UA" sz="1800" dirty="0" err="1" smtClean="0"/>
              <a:t>впровадженний</a:t>
            </a:r>
            <a:r>
              <a:rPr lang="uk-UA" sz="1800" dirty="0" smtClean="0"/>
              <a:t> </a:t>
            </a:r>
            <a:r>
              <a:rPr lang="uk-UA" sz="1800" dirty="0" smtClean="0"/>
              <a:t>гендерний підхід </a:t>
            </a:r>
            <a:r>
              <a:rPr lang="uk-UA" sz="1800" dirty="0" smtClean="0"/>
              <a:t> у політиці</a:t>
            </a:r>
            <a:endParaRPr lang="uk-UA" sz="1800" dirty="0" smtClean="0"/>
          </a:p>
          <a:p>
            <a:pPr marL="0" indent="0">
              <a:buNone/>
            </a:pPr>
            <a:endParaRPr lang="ru-RU" sz="1800" dirty="0" smtClean="0"/>
          </a:p>
          <a:p>
            <a:r>
              <a:rPr lang="uk-UA" sz="1800" dirty="0"/>
              <a:t>Загальні принципи </a:t>
            </a:r>
            <a:r>
              <a:rPr lang="uk-UA" sz="1800" dirty="0" smtClean="0"/>
              <a:t> - визначення та узгодження</a:t>
            </a:r>
          </a:p>
          <a:p>
            <a:r>
              <a:rPr lang="uk-UA" sz="1800" dirty="0" smtClean="0"/>
              <a:t>Делікатні питання: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/>
              <a:t>вік, який дає право на участь у </a:t>
            </a:r>
            <a:r>
              <a:rPr lang="uk-UA" sz="1800" dirty="0" smtClean="0"/>
              <a:t>голосуванні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Сексуальне та репродуктивне здоров</a:t>
            </a:r>
            <a:r>
              <a:rPr lang="en-US" sz="1800" dirty="0" smtClean="0"/>
              <a:t>’</a:t>
            </a:r>
            <a:r>
              <a:rPr lang="ru-RU" sz="1800" dirty="0" smtClean="0"/>
              <a:t>я</a:t>
            </a:r>
            <a:endParaRPr lang="ru-RU" sz="1800" dirty="0"/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Вікові </a:t>
            </a:r>
            <a:r>
              <a:rPr lang="uk-UA" sz="1800" dirty="0"/>
              <a:t>обмеження - </a:t>
            </a:r>
            <a:r>
              <a:rPr lang="uk-UA" sz="1800" dirty="0" smtClean="0"/>
              <a:t>захисні та </a:t>
            </a:r>
            <a:r>
              <a:rPr lang="uk-UA" sz="1800" dirty="0" err="1" smtClean="0"/>
              <a:t>емансипаторні</a:t>
            </a:r>
            <a:r>
              <a:rPr lang="uk-UA" sz="1800" dirty="0" smtClean="0"/>
              <a:t> (дозвільні</a:t>
            </a:r>
            <a:r>
              <a:rPr lang="uk-UA" sz="1800" dirty="0" smtClean="0"/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uk-UA" sz="1800" dirty="0" smtClean="0"/>
              <a:t>Навчання – робота, підготовка до роботи/праці</a:t>
            </a:r>
            <a:endParaRPr lang="uk-UA" sz="1800" dirty="0" smtClean="0"/>
          </a:p>
          <a:p>
            <a:pPr marL="457200" lvl="1" indent="0">
              <a:buNone/>
            </a:pPr>
            <a:endParaRPr lang="ru-RU" sz="1800" dirty="0"/>
          </a:p>
          <a:p>
            <a:r>
              <a:rPr lang="uk-UA" sz="1800" dirty="0"/>
              <a:t>Відсутні / недостатньо розглянуті </a:t>
            </a:r>
            <a:r>
              <a:rPr lang="uk-UA" sz="1800" dirty="0" smtClean="0"/>
              <a:t>(у політиці) питання </a:t>
            </a:r>
            <a:r>
              <a:rPr lang="uk-UA" sz="1800" dirty="0"/>
              <a:t>- наприклад, бідність, зайнятість, </a:t>
            </a:r>
            <a:r>
              <a:rPr lang="uk-UA" sz="1800" dirty="0" err="1" smtClean="0"/>
              <a:t>єкспуатація</a:t>
            </a:r>
            <a:r>
              <a:rPr lang="uk-UA" sz="1800" dirty="0" smtClean="0"/>
              <a:t>, насильство (в </a:t>
            </a:r>
            <a:r>
              <a:rPr lang="uk-UA" sz="1800" dirty="0" err="1" smtClean="0"/>
              <a:t>т.ч</a:t>
            </a:r>
            <a:r>
              <a:rPr lang="uk-UA" sz="1800" dirty="0" smtClean="0"/>
              <a:t>. приниження, в </a:t>
            </a:r>
            <a:r>
              <a:rPr lang="uk-UA" sz="1800" dirty="0" err="1" smtClean="0"/>
              <a:t>т.ч</a:t>
            </a:r>
            <a:r>
              <a:rPr lang="uk-UA" sz="1800" dirty="0" smtClean="0"/>
              <a:t>. он-лайн), участь/голос дітей, міграція, тощо</a:t>
            </a:r>
          </a:p>
          <a:p>
            <a:pPr marL="0" indent="0">
              <a:buNone/>
            </a:pPr>
            <a:endParaRPr lang="ru-RU" sz="1800" dirty="0"/>
          </a:p>
          <a:p>
            <a:r>
              <a:rPr lang="uk-UA" sz="1800" dirty="0"/>
              <a:t>Адекватність </a:t>
            </a:r>
            <a:r>
              <a:rPr lang="uk-UA" sz="1800" dirty="0">
                <a:solidFill>
                  <a:schemeClr val="tx1"/>
                </a:solidFill>
              </a:rPr>
              <a:t>(</a:t>
            </a:r>
            <a:r>
              <a:rPr lang="uk-UA" sz="1800" dirty="0" smtClean="0">
                <a:solidFill>
                  <a:schemeClr val="tx1"/>
                </a:solidFill>
              </a:rPr>
              <a:t>компетентність, доказовість) </a:t>
            </a:r>
            <a:r>
              <a:rPr lang="uk-UA" sz="1800" dirty="0"/>
              <a:t>рекомендацій для дій уряду</a:t>
            </a:r>
            <a:endParaRPr lang="ru-RU" sz="1800" dirty="0"/>
          </a:p>
          <a:p>
            <a:pPr marL="0" lvl="0" indent="0" defTabSz="637793">
              <a:lnSpc>
                <a:spcPct val="80000"/>
              </a:lnSpc>
              <a:spcBef>
                <a:spcPts val="300"/>
              </a:spcBef>
              <a:buNone/>
              <a:defRPr sz="1800"/>
            </a:pPr>
            <a:endParaRPr sz="165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746</Words>
  <Application>Microsoft Office PowerPoint</Application>
  <PresentationFormat>Экран (4:3)</PresentationFormat>
  <Paragraphs>148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White</vt:lpstr>
      <vt:lpstr>Презентация PowerPoint</vt:lpstr>
      <vt:lpstr>ПРАВА ЛЮДИНИ ТА ПРАВА ДИТИНИ</vt:lpstr>
      <vt:lpstr>Expert consultation:  General Comment on the Rights of Adolescents 6/7th June 2015, Geneva</vt:lpstr>
      <vt:lpstr>Цілі </vt:lpstr>
      <vt:lpstr>Основні підходи до підлітків</vt:lpstr>
      <vt:lpstr>Загальні вимоги до держав</vt:lpstr>
      <vt:lpstr>Зобов’язання  захищати</vt:lpstr>
      <vt:lpstr>Загальні  зобов’язання </vt:lpstr>
      <vt:lpstr>ДИСКУСІЙНІ ПИТАННЯ</vt:lpstr>
      <vt:lpstr>ВІК (виокремлення груп)</vt:lpstr>
      <vt:lpstr>Державна стратегія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Comment: The Rights of Adolescents</dc:title>
  <dc:creator>Администратор</dc:creator>
  <cp:lastModifiedBy>Администратор</cp:lastModifiedBy>
  <cp:revision>54</cp:revision>
  <dcterms:modified xsi:type="dcterms:W3CDTF">2015-07-16T08:04:27Z</dcterms:modified>
</cp:coreProperties>
</file>