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46" r:id="rId3"/>
    <p:sldId id="347" r:id="rId4"/>
    <p:sldId id="309" r:id="rId5"/>
    <p:sldId id="320" r:id="rId6"/>
    <p:sldId id="349" r:id="rId7"/>
    <p:sldId id="348" r:id="rId8"/>
    <p:sldId id="358" r:id="rId9"/>
    <p:sldId id="351" r:id="rId10"/>
    <p:sldId id="350" r:id="rId11"/>
    <p:sldId id="356" r:id="rId12"/>
    <p:sldId id="352" r:id="rId13"/>
    <p:sldId id="353" r:id="rId14"/>
    <p:sldId id="354" r:id="rId15"/>
    <p:sldId id="355" r:id="rId16"/>
    <p:sldId id="357" r:id="rId17"/>
    <p:sldId id="29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29" autoAdjust="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tmp\deleteMe\from%20NLytvynenko\MedStat\Char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tmp\deleteMe\from%20NLytvynenko\MedStat\Chart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uk-UA"/>
            </a:pPr>
            <a:r>
              <a:rPr lang="uk-UA" sz="2800" dirty="0"/>
              <a:t>Динаміка захворюваності на всі форми активного ТБ в Україні</a:t>
            </a:r>
            <a:endParaRPr lang="en-US" sz="2800" dirty="0"/>
          </a:p>
        </c:rich>
      </c:tx>
      <c:layout>
        <c:manualLayout>
          <c:xMode val="edge"/>
          <c:yMode val="edge"/>
          <c:x val="0.1655789454758467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7334391625840552E-2"/>
          <c:y val="7.5611535515993394E-2"/>
          <c:w val="0.81373369432515463"/>
          <c:h val="0.79094136528276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DATA!$A$4</c:f>
              <c:strCache>
                <c:ptCount val="1"/>
                <c:pt idx="0">
                  <c:v>Кількість уперше  виявлених хворих всі форми активного туберкульозу  (абсолютні числа)</c:v>
                </c:pt>
              </c:strCache>
            </c:strRef>
          </c:tx>
          <c:invertIfNegative val="0"/>
          <c:dLbls>
            <c:dLbl>
              <c:idx val="23"/>
              <c:layout>
                <c:manualLayout>
                  <c:x val="1.3672999346818213E-2"/>
                  <c:y val="1.010739102969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1.3672999346818213E-2"/>
                  <c:y val="-3.284902084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DATA!$B$3:$AA$3</c:f>
              <c:numCache>
                <c:formatCode>General</c:formatCode>
                <c:ptCount val="26"/>
                <c:pt idx="0">
                  <c:v>1956</c:v>
                </c:pt>
                <c:pt idx="1">
                  <c:v>1960</c:v>
                </c:pt>
                <c:pt idx="2">
                  <c:v>1965</c:v>
                </c:pt>
                <c:pt idx="3">
                  <c:v>1970</c:v>
                </c:pt>
                <c:pt idx="4">
                  <c:v>1975</c:v>
                </c:pt>
                <c:pt idx="5">
                  <c:v>1980</c:v>
                </c:pt>
                <c:pt idx="6">
                  <c:v>1985</c:v>
                </c:pt>
                <c:pt idx="7">
                  <c:v>1990</c:v>
                </c:pt>
                <c:pt idx="8">
                  <c:v>1995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DATA!$B$4:$AA$4</c:f>
              <c:numCache>
                <c:formatCode>General</c:formatCode>
                <c:ptCount val="26"/>
                <c:pt idx="0">
                  <c:v>80544</c:v>
                </c:pt>
                <c:pt idx="1">
                  <c:v>69447</c:v>
                </c:pt>
                <c:pt idx="2">
                  <c:v>52057</c:v>
                </c:pt>
                <c:pt idx="3">
                  <c:v>36296</c:v>
                </c:pt>
                <c:pt idx="4">
                  <c:v>28387</c:v>
                </c:pt>
                <c:pt idx="5">
                  <c:v>22871</c:v>
                </c:pt>
                <c:pt idx="6">
                  <c:v>20987</c:v>
                </c:pt>
                <c:pt idx="7">
                  <c:v>16465</c:v>
                </c:pt>
                <c:pt idx="8">
                  <c:v>21459</c:v>
                </c:pt>
                <c:pt idx="9" formatCode="0">
                  <c:v>27763</c:v>
                </c:pt>
                <c:pt idx="10">
                  <c:v>27118</c:v>
                </c:pt>
                <c:pt idx="11">
                  <c:v>29753</c:v>
                </c:pt>
                <c:pt idx="12">
                  <c:v>33634</c:v>
                </c:pt>
                <c:pt idx="13">
                  <c:v>36471</c:v>
                </c:pt>
                <c:pt idx="14">
                  <c:v>37043</c:v>
                </c:pt>
                <c:pt idx="15">
                  <c:v>38403</c:v>
                </c:pt>
                <c:pt idx="16">
                  <c:v>39608</c:v>
                </c:pt>
                <c:pt idx="17">
                  <c:v>38884</c:v>
                </c:pt>
                <c:pt idx="18">
                  <c:v>37095</c:v>
                </c:pt>
                <c:pt idx="19" formatCode="0">
                  <c:v>35925</c:v>
                </c:pt>
                <c:pt idx="20">
                  <c:v>33424</c:v>
                </c:pt>
                <c:pt idx="21">
                  <c:v>31295</c:v>
                </c:pt>
                <c:pt idx="22">
                  <c:v>30659</c:v>
                </c:pt>
                <c:pt idx="23">
                  <c:v>30958</c:v>
                </c:pt>
                <c:pt idx="24">
                  <c:v>30819</c:v>
                </c:pt>
                <c:pt idx="25">
                  <c:v>25543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195584"/>
        <c:axId val="146197120"/>
      </c:barChart>
      <c:lineChart>
        <c:grouping val="stacked"/>
        <c:varyColors val="0"/>
        <c:ser>
          <c:idx val="1"/>
          <c:order val="1"/>
          <c:tx>
            <c:strRef>
              <c:f>DATA!$A$5</c:f>
              <c:strCache>
                <c:ptCount val="1"/>
                <c:pt idx="0">
                  <c:v>Захворюваність на всі форми активного туберкульозу (на 100 тисяч населення)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DATA!$B$3:$AA$3</c:f>
              <c:numCache>
                <c:formatCode>General</c:formatCode>
                <c:ptCount val="26"/>
                <c:pt idx="0">
                  <c:v>1956</c:v>
                </c:pt>
                <c:pt idx="1">
                  <c:v>1960</c:v>
                </c:pt>
                <c:pt idx="2">
                  <c:v>1965</c:v>
                </c:pt>
                <c:pt idx="3">
                  <c:v>1970</c:v>
                </c:pt>
                <c:pt idx="4">
                  <c:v>1975</c:v>
                </c:pt>
                <c:pt idx="5">
                  <c:v>1980</c:v>
                </c:pt>
                <c:pt idx="6">
                  <c:v>1985</c:v>
                </c:pt>
                <c:pt idx="7">
                  <c:v>1990</c:v>
                </c:pt>
                <c:pt idx="8">
                  <c:v>1995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DATA!$B$5:$AA$5</c:f>
              <c:numCache>
                <c:formatCode>General</c:formatCode>
                <c:ptCount val="26"/>
                <c:pt idx="0">
                  <c:v>197.3</c:v>
                </c:pt>
                <c:pt idx="1">
                  <c:v>162.30000000000001</c:v>
                </c:pt>
                <c:pt idx="2">
                  <c:v>114.4</c:v>
                </c:pt>
                <c:pt idx="3">
                  <c:v>76.7</c:v>
                </c:pt>
                <c:pt idx="4">
                  <c:v>58</c:v>
                </c:pt>
                <c:pt idx="5">
                  <c:v>45.8</c:v>
                </c:pt>
                <c:pt idx="6">
                  <c:v>41.3</c:v>
                </c:pt>
                <c:pt idx="7">
                  <c:v>31.8</c:v>
                </c:pt>
                <c:pt idx="8">
                  <c:v>41.6</c:v>
                </c:pt>
                <c:pt idx="9" formatCode="0.0">
                  <c:v>55.3</c:v>
                </c:pt>
                <c:pt idx="10" formatCode="0.0">
                  <c:v>54.4</c:v>
                </c:pt>
                <c:pt idx="11" formatCode="0.0">
                  <c:v>60.2</c:v>
                </c:pt>
                <c:pt idx="12" formatCode="0.0">
                  <c:v>68.599999999999994</c:v>
                </c:pt>
                <c:pt idx="13" formatCode="0.0">
                  <c:v>75.599999999999994</c:v>
                </c:pt>
                <c:pt idx="14" formatCode="0.0">
                  <c:v>77.5</c:v>
                </c:pt>
                <c:pt idx="15" formatCode="0.0">
                  <c:v>80.900000000000006</c:v>
                </c:pt>
                <c:pt idx="16">
                  <c:v>84.1</c:v>
                </c:pt>
                <c:pt idx="17">
                  <c:v>83.2</c:v>
                </c:pt>
                <c:pt idx="18">
                  <c:v>79.8</c:v>
                </c:pt>
                <c:pt idx="19" formatCode="0.0">
                  <c:v>77.8</c:v>
                </c:pt>
                <c:pt idx="20">
                  <c:v>72.7</c:v>
                </c:pt>
                <c:pt idx="21">
                  <c:v>68.400000000000006</c:v>
                </c:pt>
                <c:pt idx="22">
                  <c:v>67.2</c:v>
                </c:pt>
                <c:pt idx="23">
                  <c:v>68.099999999999994</c:v>
                </c:pt>
                <c:pt idx="24">
                  <c:v>67.900000000000006</c:v>
                </c:pt>
                <c:pt idx="25">
                  <c:v>59.5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435264"/>
        <c:axId val="145433344"/>
      </c:lineChart>
      <c:catAx>
        <c:axId val="14619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146197120"/>
        <c:crosses val="autoZero"/>
        <c:auto val="1"/>
        <c:lblAlgn val="ctr"/>
        <c:lblOffset val="100"/>
        <c:noMultiLvlLbl val="0"/>
      </c:catAx>
      <c:valAx>
        <c:axId val="146197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uk-UA"/>
                </a:pPr>
                <a:r>
                  <a:rPr lang="uk-UA"/>
                  <a:t>Кількість уперше  виявлених хворих всі форми активного туберкульозу  (абсолютні числа)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146195584"/>
        <c:crosses val="autoZero"/>
        <c:crossBetween val="between"/>
      </c:valAx>
      <c:valAx>
        <c:axId val="14543334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lang="uk-UA">
                    <a:solidFill>
                      <a:srgbClr val="C00000"/>
                    </a:solidFill>
                  </a:defRPr>
                </a:pPr>
                <a:r>
                  <a:rPr lang="uk-UA">
                    <a:solidFill>
                      <a:srgbClr val="C00000"/>
                    </a:solidFill>
                  </a:rPr>
                  <a:t>Захворюваність на всі форми активного туберкульозу (на 100 тисяч населення)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>
                <a:solidFill>
                  <a:schemeClr val="accent2"/>
                </a:solidFill>
              </a:defRPr>
            </a:pPr>
            <a:endParaRPr lang="ru-RU"/>
          </a:p>
        </c:txPr>
        <c:crossAx val="145435264"/>
        <c:crosses val="max"/>
        <c:crossBetween val="between"/>
      </c:valAx>
      <c:catAx>
        <c:axId val="145435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454333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1807637263724919"/>
          <c:y val="0.90665426455300158"/>
          <c:w val="0.55564334745599864"/>
          <c:h val="9.3345745781761719E-2"/>
        </c:manualLayout>
      </c:layout>
      <c:overlay val="0"/>
      <c:txPr>
        <a:bodyPr/>
        <a:lstStyle/>
        <a:p>
          <a:pPr>
            <a:defRPr lang="uk-UA"/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uk-UA" sz="2400"/>
            </a:pPr>
            <a:r>
              <a:rPr lang="uk-UA" sz="2400"/>
              <a:t>Динаміка смертності від усіх форм ТБ в Україні</a:t>
            </a:r>
            <a:endParaRPr lang="en-US" sz="2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DATA!$A$8</c:f>
              <c:strCache>
                <c:ptCount val="1"/>
                <c:pt idx="0">
                  <c:v>Кількість померлих хворих від усіх форм туберкульозу (абсолютна кількість)</c:v>
                </c:pt>
              </c:strCache>
            </c:strRef>
          </c:tx>
          <c:invertIfNegative val="0"/>
          <c:dLbls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mtClean="0"/>
                      <a:t>6862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DATA!$B$3:$AA$3</c:f>
              <c:numCache>
                <c:formatCode>General</c:formatCode>
                <c:ptCount val="26"/>
                <c:pt idx="0">
                  <c:v>1956</c:v>
                </c:pt>
                <c:pt idx="1">
                  <c:v>1960</c:v>
                </c:pt>
                <c:pt idx="2">
                  <c:v>1965</c:v>
                </c:pt>
                <c:pt idx="3">
                  <c:v>1970</c:v>
                </c:pt>
                <c:pt idx="4">
                  <c:v>1975</c:v>
                </c:pt>
                <c:pt idx="5">
                  <c:v>1980</c:v>
                </c:pt>
                <c:pt idx="6">
                  <c:v>1985</c:v>
                </c:pt>
                <c:pt idx="7">
                  <c:v>1990</c:v>
                </c:pt>
                <c:pt idx="8">
                  <c:v>1995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DATA!$B$8:$AA$8</c:f>
              <c:numCache>
                <c:formatCode>General</c:formatCode>
                <c:ptCount val="26"/>
                <c:pt idx="0">
                  <c:v>22857</c:v>
                </c:pt>
                <c:pt idx="1">
                  <c:v>16017</c:v>
                </c:pt>
                <c:pt idx="2">
                  <c:v>12207</c:v>
                </c:pt>
                <c:pt idx="3">
                  <c:v>9484</c:v>
                </c:pt>
                <c:pt idx="4">
                  <c:v>6700</c:v>
                </c:pt>
                <c:pt idx="5">
                  <c:v>5450</c:v>
                </c:pt>
                <c:pt idx="6">
                  <c:v>5198</c:v>
                </c:pt>
                <c:pt idx="7">
                  <c:v>4522</c:v>
                </c:pt>
                <c:pt idx="8">
                  <c:v>7707</c:v>
                </c:pt>
                <c:pt idx="9">
                  <c:v>8024</c:v>
                </c:pt>
                <c:pt idx="10">
                  <c:v>9914</c:v>
                </c:pt>
                <c:pt idx="11">
                  <c:v>10976</c:v>
                </c:pt>
                <c:pt idx="12">
                  <c:v>11064</c:v>
                </c:pt>
                <c:pt idx="13">
                  <c:v>9894</c:v>
                </c:pt>
                <c:pt idx="14">
                  <c:v>10422</c:v>
                </c:pt>
                <c:pt idx="15">
                  <c:v>10787</c:v>
                </c:pt>
                <c:pt idx="16">
                  <c:v>11896</c:v>
                </c:pt>
                <c:pt idx="17">
                  <c:v>10417</c:v>
                </c:pt>
                <c:pt idx="18">
                  <c:v>10506</c:v>
                </c:pt>
                <c:pt idx="19">
                  <c:v>10357</c:v>
                </c:pt>
                <c:pt idx="20">
                  <c:v>8383</c:v>
                </c:pt>
                <c:pt idx="21">
                  <c:v>7621</c:v>
                </c:pt>
                <c:pt idx="22">
                  <c:v>6951</c:v>
                </c:pt>
                <c:pt idx="23">
                  <c:v>6920</c:v>
                </c:pt>
                <c:pt idx="24">
                  <c:v>6390</c:v>
                </c:pt>
                <c:pt idx="25">
                  <c:v>4816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45489280"/>
        <c:axId val="146211968"/>
      </c:barChart>
      <c:barChart>
        <c:barDir val="col"/>
        <c:grouping val="clustered"/>
        <c:varyColors val="0"/>
        <c:ser>
          <c:idx val="1"/>
          <c:order val="1"/>
          <c:tx>
            <c:strRef>
              <c:f>DATA!$A$9</c:f>
              <c:strCache>
                <c:ptCount val="1"/>
                <c:pt idx="0">
                  <c:v>Смертність від усіх форм ТБ (на 100 тис. населення)</c:v>
                </c:pt>
              </c:strCache>
            </c:strRef>
          </c:tx>
          <c:invertIfNegative val="0"/>
          <c:dLbls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mtClean="0"/>
                      <a:t>15,1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DATA!$B$3:$AA$3</c:f>
              <c:numCache>
                <c:formatCode>General</c:formatCode>
                <c:ptCount val="26"/>
                <c:pt idx="0">
                  <c:v>1956</c:v>
                </c:pt>
                <c:pt idx="1">
                  <c:v>1960</c:v>
                </c:pt>
                <c:pt idx="2">
                  <c:v>1965</c:v>
                </c:pt>
                <c:pt idx="3">
                  <c:v>1970</c:v>
                </c:pt>
                <c:pt idx="4">
                  <c:v>1975</c:v>
                </c:pt>
                <c:pt idx="5">
                  <c:v>1980</c:v>
                </c:pt>
                <c:pt idx="6">
                  <c:v>1985</c:v>
                </c:pt>
                <c:pt idx="7">
                  <c:v>1990</c:v>
                </c:pt>
                <c:pt idx="8">
                  <c:v>1995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</c:numCache>
            </c:numRef>
          </c:cat>
          <c:val>
            <c:numRef>
              <c:f>DATA!$B$9:$AA$9</c:f>
              <c:numCache>
                <c:formatCode>General</c:formatCode>
                <c:ptCount val="26"/>
                <c:pt idx="0">
                  <c:v>56.2</c:v>
                </c:pt>
                <c:pt idx="1">
                  <c:v>24</c:v>
                </c:pt>
                <c:pt idx="2">
                  <c:v>26.8</c:v>
                </c:pt>
                <c:pt idx="3">
                  <c:v>20</c:v>
                </c:pt>
                <c:pt idx="4">
                  <c:v>13.7</c:v>
                </c:pt>
                <c:pt idx="5">
                  <c:v>10.9</c:v>
                </c:pt>
                <c:pt idx="6">
                  <c:v>10.3</c:v>
                </c:pt>
                <c:pt idx="7">
                  <c:v>8.1</c:v>
                </c:pt>
                <c:pt idx="8">
                  <c:v>15</c:v>
                </c:pt>
                <c:pt idx="9">
                  <c:v>16.100000000000001</c:v>
                </c:pt>
                <c:pt idx="10">
                  <c:v>19.899999999999999</c:v>
                </c:pt>
                <c:pt idx="11">
                  <c:v>22.2</c:v>
                </c:pt>
                <c:pt idx="12">
                  <c:v>22.6</c:v>
                </c:pt>
                <c:pt idx="13">
                  <c:v>20.5</c:v>
                </c:pt>
                <c:pt idx="14">
                  <c:v>21.8</c:v>
                </c:pt>
                <c:pt idx="15">
                  <c:v>22.6</c:v>
                </c:pt>
                <c:pt idx="16">
                  <c:v>25.3</c:v>
                </c:pt>
                <c:pt idx="17">
                  <c:v>22.3</c:v>
                </c:pt>
                <c:pt idx="18">
                  <c:v>22.61000000000001</c:v>
                </c:pt>
                <c:pt idx="19">
                  <c:v>22.4</c:v>
                </c:pt>
                <c:pt idx="20">
                  <c:v>18.2</c:v>
                </c:pt>
                <c:pt idx="21">
                  <c:v>16.600000000000001</c:v>
                </c:pt>
                <c:pt idx="22">
                  <c:v>15.2</c:v>
                </c:pt>
                <c:pt idx="23">
                  <c:v>15.2</c:v>
                </c:pt>
                <c:pt idx="24">
                  <c:v>14.1</c:v>
                </c:pt>
                <c:pt idx="25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34"/>
        <c:axId val="146240640"/>
        <c:axId val="146213888"/>
      </c:barChart>
      <c:catAx>
        <c:axId val="14548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146211968"/>
        <c:crosses val="autoZero"/>
        <c:auto val="1"/>
        <c:lblAlgn val="ctr"/>
        <c:lblOffset val="100"/>
        <c:noMultiLvlLbl val="0"/>
      </c:catAx>
      <c:valAx>
        <c:axId val="1462119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uk-UA"/>
                </a:pPr>
                <a:r>
                  <a:rPr lang="uk-UA"/>
                  <a:t>Кількість померлих хворих від усіх форм туберкульозу (абсолютна кількість)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145489280"/>
        <c:crosses val="autoZero"/>
        <c:crossBetween val="between"/>
      </c:valAx>
      <c:valAx>
        <c:axId val="146213888"/>
        <c:scaling>
          <c:orientation val="minMax"/>
          <c:max val="100"/>
        </c:scaling>
        <c:delete val="0"/>
        <c:axPos val="r"/>
        <c:title>
          <c:tx>
            <c:rich>
              <a:bodyPr/>
              <a:lstStyle/>
              <a:p>
                <a:pPr>
                  <a:defRPr lang="uk-UA">
                    <a:solidFill>
                      <a:srgbClr val="C00000"/>
                    </a:solidFill>
                  </a:defRPr>
                </a:pPr>
                <a:r>
                  <a:rPr lang="uk-UA">
                    <a:solidFill>
                      <a:srgbClr val="C00000"/>
                    </a:solidFill>
                  </a:rPr>
                  <a:t>Смертність від усіх форм ТБ в Україні (на 100 тис. населення)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>
                <a:solidFill>
                  <a:srgbClr val="C00000"/>
                </a:solidFill>
              </a:defRPr>
            </a:pPr>
            <a:endParaRPr lang="ru-RU"/>
          </a:p>
        </c:txPr>
        <c:crossAx val="146240640"/>
        <c:crosses val="max"/>
        <c:crossBetween val="between"/>
      </c:valAx>
      <c:catAx>
        <c:axId val="146240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4621388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lang="uk-UA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Смертність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ко-інфекцію</a:t>
            </a:r>
            <a:r>
              <a:rPr lang="ru-RU" dirty="0"/>
              <a:t> </a:t>
            </a:r>
            <a:r>
              <a:rPr lang="ru-RU" dirty="0" err="1"/>
              <a:t>туберкульоз-ВІЛ</a:t>
            </a:r>
            <a:r>
              <a:rPr lang="ru-RU" dirty="0"/>
              <a:t>/СНІД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на </a:t>
            </a:r>
            <a:r>
              <a:rPr lang="ru-RU" dirty="0" err="1"/>
              <a:t>Україні</a:t>
            </a:r>
            <a:r>
              <a:rPr lang="ru-RU" dirty="0"/>
              <a:t> (</a:t>
            </a:r>
            <a:r>
              <a:rPr lang="ru-RU" dirty="0" err="1"/>
              <a:t>абс</a:t>
            </a:r>
            <a:r>
              <a:rPr lang="ru-RU" dirty="0"/>
              <a:t>. числа)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Захворюваність на ко-інфекцію туберкульоз-ВІЛ/СНІД серед усього населення на Україні (абс. числа)</c:v>
                </c:pt>
              </c:strCache>
            </c:strRef>
          </c:tx>
          <c:spPr>
            <a:solidFill>
              <a:srgbClr val="FF0000"/>
            </a:solidFill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1392</c:v>
                </c:pt>
                <c:pt idx="1">
                  <c:v>1606</c:v>
                </c:pt>
                <c:pt idx="2">
                  <c:v>1827</c:v>
                </c:pt>
                <c:pt idx="3">
                  <c:v>2269</c:v>
                </c:pt>
                <c:pt idx="4">
                  <c:v>2539</c:v>
                </c:pt>
                <c:pt idx="5">
                  <c:v>2749</c:v>
                </c:pt>
                <c:pt idx="6">
                  <c:v>2765</c:v>
                </c:pt>
                <c:pt idx="7">
                  <c:v>2786</c:v>
                </c:pt>
                <c:pt idx="8">
                  <c:v>2522</c:v>
                </c:pt>
                <c:pt idx="9">
                  <c:v>2322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2484736"/>
        <c:axId val="92486272"/>
      </c:barChart>
      <c:catAx>
        <c:axId val="9248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2486272"/>
        <c:crosses val="autoZero"/>
        <c:auto val="1"/>
        <c:lblAlgn val="ctr"/>
        <c:lblOffset val="100"/>
        <c:noMultiLvlLbl val="1"/>
      </c:catAx>
      <c:valAx>
        <c:axId val="924862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1">
            <a:noFill/>
          </a:ln>
        </c:spPr>
        <c:crossAx val="92484736"/>
        <c:crosses val="autoZero"/>
        <c:crossBetween val="between"/>
      </c:valAx>
      <c:spPr>
        <a:noFill/>
        <a:ln w="25390">
          <a:noFill/>
        </a:ln>
      </c:spPr>
    </c:plotArea>
    <c:legend>
      <c:legendPos val="b"/>
      <c:layout/>
      <c:overlay val="0"/>
    </c:legend>
    <c:plotVisOnly val="1"/>
    <c:dispBlanksAs val="gap"/>
    <c:showDLblsOverMax val="1"/>
  </c:chart>
  <c:txPr>
    <a:bodyPr/>
    <a:lstStyle/>
    <a:p>
      <a:pPr>
        <a:defRPr sz="136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uk-UA" dirty="0" smtClean="0"/>
              <a:t>Смертність</a:t>
            </a:r>
            <a:r>
              <a:rPr lang="uk-UA" baseline="0" dirty="0" smtClean="0"/>
              <a:t> від </a:t>
            </a:r>
            <a:r>
              <a:rPr lang="uk-UA" baseline="0" dirty="0" err="1" smtClean="0"/>
              <a:t>ко-інфекції</a:t>
            </a:r>
            <a:r>
              <a:rPr lang="uk-UA" baseline="0" dirty="0" smtClean="0"/>
              <a:t> туберкульоз/ВІЛ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3.9</c:v>
                </c:pt>
                <c:pt idx="3">
                  <c:v>4.9000000000000004</c:v>
                </c:pt>
                <c:pt idx="4">
                  <c:v>5.5</c:v>
                </c:pt>
                <c:pt idx="5">
                  <c:v>6</c:v>
                </c:pt>
                <c:pt idx="6">
                  <c:v>6.1</c:v>
                </c:pt>
                <c:pt idx="7">
                  <c:v>6.1</c:v>
                </c:pt>
                <c:pt idx="8">
                  <c:v>5.6</c:v>
                </c:pt>
                <c:pt idx="9">
                  <c:v>4.5999999999999996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931584"/>
        <c:axId val="92933120"/>
      </c:lineChart>
      <c:catAx>
        <c:axId val="9293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2933120"/>
        <c:crosses val="autoZero"/>
        <c:auto val="1"/>
        <c:lblAlgn val="ctr"/>
        <c:lblOffset val="100"/>
        <c:noMultiLvlLbl val="0"/>
      </c:catAx>
      <c:valAx>
        <c:axId val="929331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99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798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На 100 тис. населення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293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79E72-8EFB-4214-B892-FE8B21EF325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85F45-04D1-4910-ACCA-0B058B4FC7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77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85F45-04D1-4910-ACCA-0B058B4FC7A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464711DD-58CD-4C6F-9478-B10BF63BA734}" type="slidenum">
              <a:rPr lang="ru-RU" sz="12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 hangingPunct="1">
                <a:buFont typeface="Times New Roman" pitchFamily="18" charset="0"/>
                <a:buNone/>
              </a:pPr>
              <a:t>3</a:t>
            </a:fld>
            <a:endParaRPr lang="ru-RU" sz="120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2150"/>
            <a:ext cx="4676775" cy="350837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263" y="4427538"/>
            <a:ext cx="5629275" cy="4283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uk-UA" dirty="0" smtClean="0">
                <a:latin typeface="Times" pitchFamily="18" charset="0"/>
              </a:rPr>
              <a:t>Разом із збільшенням рівня захворюваності з початку 90—х років спостерігали</a:t>
            </a:r>
          </a:p>
          <a:p>
            <a:r>
              <a:rPr lang="uk-UA" dirty="0" smtClean="0">
                <a:latin typeface="Times" pitchFamily="18" charset="0"/>
              </a:rPr>
              <a:t> також збільшення показника смертності, який також збільшився майже в 2 рази з </a:t>
            </a:r>
          </a:p>
          <a:p>
            <a:r>
              <a:rPr lang="uk-UA" dirty="0" smtClean="0">
                <a:latin typeface="Times" pitchFamily="18" charset="0"/>
              </a:rPr>
              <a:t>1995 р. до 2005 року – 15  випадків до 25,3 випадків на 100 тис. населення. З 2006</a:t>
            </a:r>
          </a:p>
          <a:p>
            <a:r>
              <a:rPr lang="uk-UA" dirty="0" smtClean="0">
                <a:latin typeface="Times" pitchFamily="18" charset="0"/>
              </a:rPr>
              <a:t> року відбувається  також </a:t>
            </a:r>
            <a:r>
              <a:rPr lang="uk-UA" dirty="0" err="1" smtClean="0">
                <a:latin typeface="Times" pitchFamily="18" charset="0"/>
              </a:rPr>
              <a:t>потступове</a:t>
            </a:r>
            <a:r>
              <a:rPr lang="uk-UA" dirty="0" smtClean="0">
                <a:latin typeface="Times" pitchFamily="18" charset="0"/>
              </a:rPr>
              <a:t> зниження рівня показника смертності від</a:t>
            </a:r>
          </a:p>
          <a:p>
            <a:r>
              <a:rPr lang="uk-UA" dirty="0" smtClean="0">
                <a:latin typeface="Times" pitchFamily="18" charset="0"/>
              </a:rPr>
              <a:t> туберкульозу, який в 2012 році складав  15,1 випадку на 100 тис. населення.</a:t>
            </a:r>
          </a:p>
          <a:p>
            <a:endParaRPr lang="uk-UA" dirty="0" smtClean="0">
              <a:latin typeface="Times" pitchFamily="18" charset="0"/>
            </a:endParaRPr>
          </a:p>
          <a:p>
            <a:r>
              <a:rPr lang="uk-UA" dirty="0" smtClean="0">
                <a:latin typeface="Times" pitchFamily="18" charset="0"/>
              </a:rPr>
              <a:t>Суттєве зниження показника смертності значною мірою відбулось через те, що </a:t>
            </a:r>
          </a:p>
          <a:p>
            <a:r>
              <a:rPr lang="uk-UA" dirty="0" smtClean="0">
                <a:latin typeface="Times" pitchFamily="18" charset="0"/>
              </a:rPr>
              <a:t> змінилась структура хворих на вперше </a:t>
            </a:r>
            <a:r>
              <a:rPr lang="uk-UA" dirty="0" err="1" smtClean="0">
                <a:latin typeface="Times" pitchFamily="18" charset="0"/>
              </a:rPr>
              <a:t>діагностований</a:t>
            </a:r>
            <a:r>
              <a:rPr lang="uk-UA" dirty="0" smtClean="0">
                <a:latin typeface="Times" pitchFamily="18" charset="0"/>
              </a:rPr>
              <a:t> туберкульоз. В 201</a:t>
            </a:r>
            <a:r>
              <a:rPr lang="ru-RU" dirty="0" smtClean="0">
                <a:latin typeface="Times" pitchFamily="18" charset="0"/>
              </a:rPr>
              <a:t>2</a:t>
            </a:r>
            <a:r>
              <a:rPr lang="uk-UA" dirty="0" smtClean="0">
                <a:latin typeface="Times" pitchFamily="18" charset="0"/>
              </a:rPr>
              <a:t> році </a:t>
            </a:r>
          </a:p>
          <a:p>
            <a:r>
              <a:rPr lang="uk-UA" dirty="0" smtClean="0">
                <a:latin typeface="Times" pitchFamily="18" charset="0"/>
              </a:rPr>
              <a:t>серед хворих з новими випадками було 1</a:t>
            </a:r>
            <a:r>
              <a:rPr lang="ru-RU" dirty="0" smtClean="0">
                <a:latin typeface="Times" pitchFamily="18" charset="0"/>
              </a:rPr>
              <a:t>5</a:t>
            </a:r>
            <a:r>
              <a:rPr lang="uk-UA" dirty="0" smtClean="0">
                <a:latin typeface="Times" pitchFamily="18" charset="0"/>
              </a:rPr>
              <a:t>,</a:t>
            </a:r>
            <a:r>
              <a:rPr lang="ru-RU" dirty="0" smtClean="0">
                <a:latin typeface="Times" pitchFamily="18" charset="0"/>
              </a:rPr>
              <a:t>3</a:t>
            </a:r>
            <a:r>
              <a:rPr lang="uk-UA" dirty="0" smtClean="0">
                <a:latin typeface="Times" pitchFamily="18" charset="0"/>
              </a:rPr>
              <a:t> % хворих на </a:t>
            </a:r>
            <a:r>
              <a:rPr lang="uk-UA" dirty="0" err="1" smtClean="0">
                <a:latin typeface="Times" pitchFamily="18" charset="0"/>
              </a:rPr>
              <a:t>ко-інфекцію</a:t>
            </a:r>
            <a:endParaRPr lang="uk-UA" dirty="0" smtClean="0">
              <a:latin typeface="Times" pitchFamily="18" charset="0"/>
            </a:endParaRPr>
          </a:p>
          <a:p>
            <a:r>
              <a:rPr lang="uk-UA" dirty="0" smtClean="0">
                <a:latin typeface="Times" pitchFamily="18" charset="0"/>
              </a:rPr>
              <a:t> туберкульоз/ВІЛ. Рівень летальності серед цього контингенту набагато вищий,</a:t>
            </a:r>
          </a:p>
          <a:p>
            <a:r>
              <a:rPr lang="uk-UA" dirty="0" smtClean="0">
                <a:latin typeface="Times" pitchFamily="18" charset="0"/>
              </a:rPr>
              <a:t> ніж серед ВІЛ-негативних пацієнтів. Згідно законодавству усі випадки смерті від</a:t>
            </a:r>
          </a:p>
          <a:p>
            <a:r>
              <a:rPr lang="uk-UA" dirty="0" smtClean="0">
                <a:latin typeface="Times" pitchFamily="18" charset="0"/>
              </a:rPr>
              <a:t> </a:t>
            </a:r>
            <a:r>
              <a:rPr lang="uk-UA" dirty="0" err="1" smtClean="0">
                <a:latin typeface="Times" pitchFamily="18" charset="0"/>
              </a:rPr>
              <a:t>ко-інфекції</a:t>
            </a:r>
            <a:r>
              <a:rPr lang="uk-UA" dirty="0" smtClean="0">
                <a:latin typeface="Times" pitchFamily="18" charset="0"/>
              </a:rPr>
              <a:t> туберкульоз/ВІЛ реєструються як випадки смерті від </a:t>
            </a:r>
            <a:r>
              <a:rPr lang="uk-UA" dirty="0" err="1" smtClean="0">
                <a:latin typeface="Times" pitchFamily="18" charset="0"/>
              </a:rPr>
              <a:t>СНІДу</a:t>
            </a:r>
            <a:r>
              <a:rPr lang="uk-UA" dirty="0" smtClean="0">
                <a:latin typeface="Times" pitchFamily="18" charset="0"/>
              </a:rPr>
              <a:t>, а не</a:t>
            </a:r>
          </a:p>
          <a:p>
            <a:r>
              <a:rPr lang="uk-UA" dirty="0" smtClean="0">
                <a:latin typeface="Times" pitchFamily="18" charset="0"/>
              </a:rPr>
              <a:t> туберкульозу. Рівень смертності від </a:t>
            </a:r>
            <a:r>
              <a:rPr lang="uk-UA" dirty="0" err="1" smtClean="0">
                <a:latin typeface="Times" pitchFamily="18" charset="0"/>
              </a:rPr>
              <a:t>СНІДу</a:t>
            </a:r>
            <a:r>
              <a:rPr lang="uk-UA" dirty="0" smtClean="0">
                <a:latin typeface="Times" pitchFamily="18" charset="0"/>
              </a:rPr>
              <a:t>  тільки за останні 3 роки збільшився на</a:t>
            </a:r>
          </a:p>
          <a:p>
            <a:r>
              <a:rPr lang="uk-UA" dirty="0" smtClean="0">
                <a:latin typeface="Times" pitchFamily="18" charset="0"/>
              </a:rPr>
              <a:t> 34, 1 % (з 5,6 випадку на 100 тис. населення до 8,5 випадку).</a:t>
            </a:r>
            <a:endParaRPr lang="ru-RU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05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uk-UA" altLang="ru-RU" smtClean="0">
                <a:latin typeface="Times New Roman" pitchFamily="18" charset="0"/>
              </a:rPr>
              <a:t>Негативної тенденцією  є  неухильне збільшення смертності від ко-вінфекції туберкульоз ВІЛ, що свідчить проте, </a:t>
            </a:r>
            <a:r>
              <a:rPr lang="uk-UA" altLang="ru-RU" smtClean="0">
                <a:latin typeface="Times" pitchFamily="18" charset="0"/>
              </a:rPr>
              <a:t>що  зусилля протидії туберкульозу є недостатніми. Смертність від ко-інфекції туберкульоз/ВІЛ тільки за останній рік  збільшилась на  8%.</a:t>
            </a:r>
            <a:endParaRPr lang="uk-UA" altLang="ru-RU" smtClean="0">
              <a:latin typeface="Times New Roman" pitchFamily="18" charset="0"/>
            </a:endParaRPr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26754" indent="-279521"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18083" indent="-223617"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565316" indent="-223617"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12549" indent="-223617"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459782" indent="-22361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07015" indent="-22361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354248" indent="-22361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01481" indent="-22361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pPr eaLnBrk="1" hangingPunct="1"/>
            <a:fld id="{8136D38F-C7C8-468B-8C10-196CDE6AB0FC}" type="slidenum">
              <a:rPr lang="ru-RU" altLang="ru-RU" sz="1200">
                <a:latin typeface="Times New Roman" pitchFamily="18" charset="0"/>
              </a:rPr>
              <a:pPr eaLnBrk="1" hangingPunct="1"/>
              <a:t>7</a:t>
            </a:fld>
            <a:endParaRPr lang="ru-RU" alt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Autofit/>
          </a:bodyPr>
          <a:lstStyle/>
          <a:p>
            <a:r>
              <a:rPr lang="uk-UA" b="1" dirty="0"/>
              <a:t>Ціль 6 індикатори  6.5-6.6 </a:t>
            </a:r>
            <a:r>
              <a:rPr lang="uk-UA" b="1" dirty="0" smtClean="0"/>
              <a:t>                            </a:t>
            </a:r>
            <a:br>
              <a:rPr lang="uk-UA" b="1" dirty="0" smtClean="0"/>
            </a:br>
            <a:r>
              <a:rPr lang="uk-UA" b="1" dirty="0" smtClean="0"/>
              <a:t>Протидія </a:t>
            </a:r>
            <a:r>
              <a:rPr lang="uk-UA" b="1" dirty="0"/>
              <a:t>туберкульозу</a:t>
            </a:r>
            <a:r>
              <a:rPr lang="ru-RU" dirty="0"/>
              <a:t/>
            </a:r>
            <a:br>
              <a:rPr lang="ru-RU" dirty="0"/>
            </a:br>
            <a:endParaRPr lang="uk-UA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9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dirty="0" smtClean="0"/>
              <a:t>Кількість хворих на </a:t>
            </a:r>
            <a:r>
              <a:rPr lang="uk-UA" sz="2800" dirty="0" err="1"/>
              <a:t>мультирезистентний</a:t>
            </a:r>
            <a:r>
              <a:rPr lang="uk-UA" sz="2800" dirty="0"/>
              <a:t> </a:t>
            </a:r>
            <a:r>
              <a:rPr lang="uk-UA" sz="2800" dirty="0" smtClean="0"/>
              <a:t>туберкульоз, </a:t>
            </a:r>
            <a:r>
              <a:rPr lang="uk-UA" sz="2800" dirty="0" err="1" smtClean="0"/>
              <a:t>абс</a:t>
            </a:r>
            <a:r>
              <a:rPr lang="uk-UA" sz="2800" dirty="0" smtClean="0"/>
              <a:t>.  </a:t>
            </a:r>
            <a:r>
              <a:rPr lang="uk-UA" sz="2800" dirty="0"/>
              <a:t>(до 2009 року офіційних даних щодо кількості хворих на </a:t>
            </a:r>
            <a:r>
              <a:rPr lang="uk-UA" sz="2800" dirty="0" err="1"/>
              <a:t>мультирезистентний</a:t>
            </a:r>
            <a:r>
              <a:rPr lang="uk-UA" sz="2800" dirty="0"/>
              <a:t> туберкульоз не було) </a:t>
            </a:r>
            <a:r>
              <a:rPr lang="uk-UA" sz="2000" b="1" i="1" dirty="0"/>
              <a:t>* Дані використані з форми звітності "Звіт про кількість хворих, які були зареєстровані у 4 категорії   (ТБ 07-МР ТБ)"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33464"/>
            <a:ext cx="828092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81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Проблеми та нові виклики</a:t>
            </a:r>
            <a:r>
              <a:rPr lang="uk-UA" b="1" dirty="0" smtClean="0"/>
              <a:t>: поширення </a:t>
            </a:r>
            <a:r>
              <a:rPr lang="uk-UA" b="1" dirty="0" err="1" smtClean="0"/>
              <a:t>мультирезистентного</a:t>
            </a:r>
            <a:r>
              <a:rPr lang="uk-UA" b="1" dirty="0" smtClean="0"/>
              <a:t> туберкульозу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Розвиток і поширення  </a:t>
            </a:r>
            <a:r>
              <a:rPr lang="uk-UA" dirty="0" err="1"/>
              <a:t>мультирезистентного</a:t>
            </a:r>
            <a:r>
              <a:rPr lang="uk-UA" dirty="0"/>
              <a:t> туберкульозу відбувається </a:t>
            </a:r>
            <a:r>
              <a:rPr lang="uk-UA" dirty="0" smtClean="0"/>
              <a:t>завдяки:</a:t>
            </a:r>
          </a:p>
          <a:p>
            <a:r>
              <a:rPr lang="uk-UA" dirty="0" smtClean="0"/>
              <a:t>низькій </a:t>
            </a:r>
            <a:r>
              <a:rPr lang="uk-UA" dirty="0"/>
              <a:t>прихильності до лікування, </a:t>
            </a:r>
            <a:endParaRPr lang="uk-UA" dirty="0" smtClean="0"/>
          </a:p>
          <a:p>
            <a:r>
              <a:rPr lang="uk-UA" dirty="0" smtClean="0"/>
              <a:t>збільшенню  </a:t>
            </a:r>
            <a:r>
              <a:rPr lang="uk-UA" dirty="0"/>
              <a:t>вогнища  </a:t>
            </a:r>
            <a:r>
              <a:rPr lang="uk-UA" dirty="0" err="1"/>
              <a:t>мультирезистентної</a:t>
            </a:r>
            <a:r>
              <a:rPr lang="uk-UA" dirty="0"/>
              <a:t> інфекції через велику кількість  невиліковних  хворих, яких переводять на паліативне лікування, </a:t>
            </a:r>
            <a:endParaRPr lang="uk-UA" dirty="0" smtClean="0"/>
          </a:p>
          <a:p>
            <a:r>
              <a:rPr lang="uk-UA" dirty="0" smtClean="0"/>
              <a:t>та </a:t>
            </a:r>
            <a:r>
              <a:rPr lang="uk-UA" dirty="0"/>
              <a:t>поширенню </a:t>
            </a:r>
            <a:r>
              <a:rPr lang="uk-UA" dirty="0" err="1"/>
              <a:t>внутрішньолікарняної</a:t>
            </a:r>
            <a:r>
              <a:rPr lang="uk-UA" dirty="0"/>
              <a:t> інфекції через незадовільний матеріально-технічний стан значного числа протитуберкульозних закладів, невідповідність приміщень і їх обладнання специфіці закладу (у т. ч. недостатня забезпеченість засобами інфекційного контролю).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336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Проблеми та нові </a:t>
            </a:r>
            <a:r>
              <a:rPr lang="uk-UA" b="1" dirty="0" smtClean="0"/>
              <a:t>виклики: Лікування </a:t>
            </a:r>
            <a:r>
              <a:rPr lang="uk-UA" b="1" dirty="0"/>
              <a:t>хворих на </a:t>
            </a:r>
            <a:r>
              <a:rPr lang="uk-UA" b="1" dirty="0" smtClean="0"/>
              <a:t>туберкульоз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Через </a:t>
            </a:r>
            <a:r>
              <a:rPr lang="uk-UA" dirty="0"/>
              <a:t>розповсюдження </a:t>
            </a:r>
            <a:r>
              <a:rPr lang="uk-UA" dirty="0" err="1"/>
              <a:t>мультирезистентного</a:t>
            </a:r>
            <a:r>
              <a:rPr lang="uk-UA" dirty="0"/>
              <a:t> туберкульозу і </a:t>
            </a:r>
            <a:r>
              <a:rPr lang="uk-UA" dirty="0" err="1"/>
              <a:t>ко-інфекції</a:t>
            </a:r>
            <a:r>
              <a:rPr lang="uk-UA" dirty="0"/>
              <a:t> туберкульоз/ВІЛ показник ефективного лікування хворих на вперше </a:t>
            </a:r>
            <a:r>
              <a:rPr lang="uk-UA" dirty="0" err="1"/>
              <a:t>діагностований</a:t>
            </a:r>
            <a:r>
              <a:rPr lang="uk-UA" dirty="0"/>
              <a:t> туберкульоз із </a:t>
            </a:r>
            <a:r>
              <a:rPr lang="uk-UA" dirty="0" err="1"/>
              <a:t>бактеріовиділенням</a:t>
            </a:r>
            <a:r>
              <a:rPr lang="uk-UA" dirty="0"/>
              <a:t> в Україні на 15 % нижче індикативного, що  визначений ВООЗ – 85 %. </a:t>
            </a:r>
            <a:r>
              <a:rPr lang="uk-UA" b="1" dirty="0"/>
              <a:t>Ефективність лікування хворих на вперше </a:t>
            </a:r>
            <a:r>
              <a:rPr lang="uk-UA" b="1" dirty="0" err="1"/>
              <a:t>діагностований</a:t>
            </a:r>
            <a:r>
              <a:rPr lang="uk-UA" b="1" dirty="0"/>
              <a:t> ТБ легень з позитивним мазком за підсумками 2014 року склала 67,6 % (в 2013 році – 63%).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6067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Проблеми та нові виклики</a:t>
            </a:r>
            <a:r>
              <a:rPr lang="uk-UA" b="1" dirty="0" smtClean="0"/>
              <a:t>:</a:t>
            </a:r>
            <a:r>
              <a:rPr lang="uk-UA" b="1" dirty="0"/>
              <a:t> </a:t>
            </a:r>
            <a:r>
              <a:rPr lang="uk-UA" b="1" dirty="0" smtClean="0"/>
              <a:t>доступ </a:t>
            </a:r>
            <a:r>
              <a:rPr lang="uk-UA" b="1" dirty="0"/>
              <a:t>до медичних </a:t>
            </a:r>
            <a:r>
              <a:rPr lang="uk-UA" b="1" dirty="0" smtClean="0"/>
              <a:t>послуг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Існуючий підхід надання медичної допомоги, що орієнтований на стаціонарне лікування, перешкоджає  багатьом пацієнтам звертатися за медичною допомогою через побоювання втратити суспільні та професійні зв’язки.  </a:t>
            </a:r>
            <a:endParaRPr lang="uk-UA" dirty="0" smtClean="0"/>
          </a:p>
          <a:p>
            <a:r>
              <a:rPr lang="uk-UA" dirty="0"/>
              <a:t>П</a:t>
            </a:r>
            <a:r>
              <a:rPr lang="uk-UA" dirty="0" smtClean="0"/>
              <a:t>ерешкодою </a:t>
            </a:r>
            <a:r>
              <a:rPr lang="uk-UA" dirty="0"/>
              <a:t>для доступу пацієнтів до медичної допомоги є фінансові питання, що  пов’язані з вартістю проїзду, оплатою за додаткові обстеження та медичні препарати для лікування супутніх захворювань та усунення побічних реакцій від протитуберкульозної </a:t>
            </a:r>
            <a:r>
              <a:rPr lang="uk-UA" dirty="0" smtClean="0"/>
              <a:t>хіміотерапії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61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Проблеми та нові </a:t>
            </a:r>
            <a:r>
              <a:rPr lang="uk-UA" b="1" dirty="0" smtClean="0"/>
              <a:t>виклики: Закупівля </a:t>
            </a:r>
            <a:r>
              <a:rPr lang="uk-UA" b="1" dirty="0"/>
              <a:t>протитуберкульозних </a:t>
            </a:r>
            <a:r>
              <a:rPr lang="uk-UA" b="1" dirty="0" smtClean="0"/>
              <a:t>препаратів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Нерівномірне </a:t>
            </a:r>
            <a:r>
              <a:rPr lang="uk-UA" dirty="0"/>
              <a:t>фінансування заходів Загальнодержавної програми протидії </a:t>
            </a:r>
            <a:r>
              <a:rPr lang="uk-UA" dirty="0" smtClean="0"/>
              <a:t>туберкульозу, </a:t>
            </a:r>
            <a:r>
              <a:rPr lang="uk-UA" dirty="0"/>
              <a:t>а також особливості тендерних процедур (тривалість процесу та  нерівномірність закупівель</a:t>
            </a:r>
            <a:r>
              <a:rPr lang="uk-UA" dirty="0" smtClean="0"/>
              <a:t>), падіння курсу гривні,  </a:t>
            </a:r>
            <a:r>
              <a:rPr lang="uk-UA" dirty="0"/>
              <a:t>створюють ризики щодо перебоїв із закупівлею або поставками тих чи інших  протитуберкульозних препаратів, що може призвести до перерви лікування та призначення неповноцінної схеми хіміотерапії.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550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Проблеми та нові виклики</a:t>
            </a:r>
            <a:r>
              <a:rPr lang="uk-UA" b="1" dirty="0" smtClean="0"/>
              <a:t>:</a:t>
            </a:r>
            <a:r>
              <a:rPr lang="uk-UA" b="1" dirty="0"/>
              <a:t> Бідність і уразливі групи </a:t>
            </a:r>
            <a:r>
              <a:rPr lang="uk-UA" b="1" dirty="0" smtClean="0"/>
              <a:t>населення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Серед тих, хто захворів на туберкульоз, більшість (понад 70%) становлять соціально незахищені верстви населення. </a:t>
            </a:r>
            <a:endParaRPr lang="uk-UA" dirty="0" smtClean="0"/>
          </a:p>
          <a:p>
            <a:r>
              <a:rPr lang="uk-UA" dirty="0" smtClean="0"/>
              <a:t>Аналіз </a:t>
            </a:r>
            <a:r>
              <a:rPr lang="uk-UA" dirty="0"/>
              <a:t>соціальної структури вперше виявлених хворих на туберкульоз у 2013 році свідчить, що серед них 56% становили безробітні особи працездатного віку, 12,9% – пенсіонери, 3% – особи без постійного місця проживання; 1% – особи, які повернулись з місць позбавлення волі. </a:t>
            </a:r>
            <a:endParaRPr lang="uk-UA" dirty="0" smtClean="0"/>
          </a:p>
          <a:p>
            <a:r>
              <a:rPr lang="uk-UA" dirty="0" smtClean="0"/>
              <a:t>Серед </a:t>
            </a:r>
            <a:r>
              <a:rPr lang="uk-UA" dirty="0"/>
              <a:t>уперше зареєстрованих хворих на туберкульоз І та ІІІ категорій обліку  15,1% склали хворі, які зловживають алкоголем, та 4,5% – хворі, які є споживачами ін’єкційних наркотиків. За таких умов на сьогодні  необхідно дуже обережно підходити  до процесів  реформування  протитуберкульозної служби стосовно скорочення  кількості ліжок в  протитуберкульозних закладах України.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355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Рекомендації щодо розв’язання проблем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Зусилля  </a:t>
            </a:r>
            <a:r>
              <a:rPr lang="uk-UA" dirty="0"/>
              <a:t>Уряду та державних адміністрацій повинні бути спрямовані на постійне підвищення добробуту населення, подолання безробіття та бідності, підвищення  санітарної культури населення.</a:t>
            </a:r>
            <a:endParaRPr lang="ru-RU" dirty="0"/>
          </a:p>
          <a:p>
            <a:r>
              <a:rPr lang="uk-UA" dirty="0"/>
              <a:t>Необхідно впровадити систему надання медичної допомоги хворим на туберкульоз з акцентом на амбулаторному етапі лікування з метою раціонального використання коштів  в сфері контролю за туберкульозом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Потрібен </a:t>
            </a:r>
            <a:r>
              <a:rPr lang="uk-UA" dirty="0"/>
              <a:t>перерозподіл ресурсів на проведення заходів інфекційного контролю ТБ, зміцнення системи соціальної підтримки хворих на етапах амбулаторного лікування.</a:t>
            </a:r>
            <a:endParaRPr lang="ru-RU" dirty="0"/>
          </a:p>
          <a:p>
            <a:r>
              <a:rPr lang="uk-UA" dirty="0"/>
              <a:t>Розбудувати фармакологічний менеджмент протитуберкульозних препаратів.</a:t>
            </a:r>
            <a:endParaRPr lang="ru-RU" dirty="0"/>
          </a:p>
          <a:p>
            <a:r>
              <a:rPr lang="uk-UA" dirty="0"/>
              <a:t>Розробити та впровадити стратегію зміцнення кадрового потенціалу протитуберкульозної служби з формуванням єдиної національної концепції безперервного навчання медичних фахівців.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509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www.lausd.k12.ca.us/Figueroa_EL/images/Mystery%20to%20Medicine/daisi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921875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501063" cy="990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uk-UA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0579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9966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43062"/>
              </p:ext>
            </p:extLst>
          </p:nvPr>
        </p:nvGraphicFramePr>
        <p:xfrm>
          <a:off x="26243" y="1052736"/>
          <a:ext cx="9288379" cy="502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68"/>
          <p:cNvSpPr>
            <a:spLocks noChangeArrowheads="1"/>
          </p:cNvSpPr>
          <p:nvPr/>
        </p:nvSpPr>
        <p:spPr bwMode="auto">
          <a:xfrm>
            <a:off x="5791200" y="6262688"/>
            <a:ext cx="2690313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7500" tIns="35100" rIns="67500" bIns="35100">
            <a:spAutoFit/>
          </a:bodyPr>
          <a:lstStyle/>
          <a:p>
            <a:pPr>
              <a:tabLst>
                <a:tab pos="542925" algn="l"/>
                <a:tab pos="1085850" algn="l"/>
                <a:tab pos="1628775" algn="l"/>
              </a:tabLst>
            </a:pPr>
            <a:r>
              <a:rPr lang="uk-UA" dirty="0" smtClean="0"/>
              <a:t>Джерело: МОЗ України</a:t>
            </a:r>
            <a:endParaRPr lang="en-US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28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427660"/>
              </p:ext>
            </p:extLst>
          </p:nvPr>
        </p:nvGraphicFramePr>
        <p:xfrm>
          <a:off x="-1" y="685800"/>
          <a:ext cx="8481513" cy="557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5791200" y="6262688"/>
            <a:ext cx="2690313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7500" tIns="35100" rIns="67500" bIns="35100">
            <a:spAutoFit/>
          </a:bodyPr>
          <a:lstStyle/>
          <a:p>
            <a:pPr>
              <a:tabLst>
                <a:tab pos="542925" algn="l"/>
                <a:tab pos="1085850" algn="l"/>
                <a:tab pos="1628775" algn="l"/>
              </a:tabLst>
            </a:pPr>
            <a:r>
              <a:rPr lang="uk-UA" dirty="0" smtClean="0"/>
              <a:t>Джерело: МОЗ України</a:t>
            </a:r>
            <a:endParaRPr lang="en-US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1677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dirty="0"/>
              <a:t>У таблиці наведені фактичні дані на 1 січня </a:t>
            </a:r>
            <a:r>
              <a:rPr lang="uk-UA" sz="3200" dirty="0" smtClean="0"/>
              <a:t>201</a:t>
            </a:r>
            <a:r>
              <a:rPr lang="en-US" sz="3200" dirty="0" smtClean="0"/>
              <a:t>5</a:t>
            </a:r>
            <a:r>
              <a:rPr lang="uk-UA" sz="3200" dirty="0" smtClean="0"/>
              <a:t> </a:t>
            </a:r>
            <a:r>
              <a:rPr lang="uk-UA" sz="3200" dirty="0"/>
              <a:t>року та прогнозно-розрахункові показники на 2015 рік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148499"/>
              </p:ext>
            </p:extLst>
          </p:nvPr>
        </p:nvGraphicFramePr>
        <p:xfrm>
          <a:off x="179508" y="1844824"/>
          <a:ext cx="8856992" cy="47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  <a:gridCol w="553562"/>
              </a:tblGrid>
              <a:tr h="94182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2009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2011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2012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2015</a:t>
                      </a:r>
                      <a:endParaRPr lang="ru-RU" sz="1400" dirty="0"/>
                    </a:p>
                  </a:txBody>
                  <a:tcPr/>
                </a:tc>
              </a:tr>
              <a:tr h="941824">
                <a:tc gridSpan="16">
                  <a:txBody>
                    <a:bodyPr/>
                    <a:lstStyle/>
                    <a:p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Індикатор 6.5 Кількість осіб з вперше встановленим діагнозом туберкульозу у тому числі органів дихання на 100 тис. населення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4182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69,5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77,8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84,4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83,4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78,0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67,2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68,1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59,9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67,5</a:t>
                      </a:r>
                      <a:endParaRPr lang="ru-RU" sz="1400" dirty="0"/>
                    </a:p>
                  </a:txBody>
                  <a:tcPr/>
                </a:tc>
              </a:tr>
              <a:tr h="941824">
                <a:tc gridSpan="16">
                  <a:txBody>
                    <a:bodyPr/>
                    <a:lstStyle/>
                    <a:p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Індикатор 6.6 Кількість померлих від туберкульозу на 100 тис. населення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4182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22,3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21,8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23,5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22,3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22,6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22,4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18,2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16,6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15,2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15,2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15,0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8467970" y="3573016"/>
            <a:ext cx="64807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467970" y="5517232"/>
            <a:ext cx="64807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291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208912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 Суттєве зниження показників захворюваності і смертності від туберкульозу у 2014 році порівняно з 2013 роком (відповідно на 12,4% і 20,6%) обумовлені тим, що  у статистику не увійшли території Автономної республіки Крим та Луганської області, які непідконтрольні Україні. Проте, зниження показника захворюваності на туберкульоз в Україні є об’єктивним явищем, оскільки  з 25 регіонів  України в 19 спостерігають зниження показників  і лише в  6 регіонах – незначне збільшення (від 1,4% до 8,3 %). Така ж  сама тенденція за показником смертності – зниження в 18 регіонах, незначне збільшення – в 7. 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lvl="0"/>
            <a:r>
              <a:rPr lang="uk-UA" sz="2000" i="1" dirty="0"/>
              <a:t>Туберкульоз в Україні / Під </a:t>
            </a:r>
            <a:r>
              <a:rPr lang="uk-UA" sz="2000" i="1" dirty="0" err="1"/>
              <a:t>ред.О.К</a:t>
            </a:r>
            <a:r>
              <a:rPr lang="uk-UA" sz="2000" i="1" dirty="0"/>
              <a:t>. </a:t>
            </a:r>
            <a:r>
              <a:rPr lang="uk-UA" sz="2000" i="1" dirty="0" err="1"/>
              <a:t>Толстанова</a:t>
            </a:r>
            <a:r>
              <a:rPr lang="uk-UA" sz="2000" i="1" dirty="0"/>
              <a:t> // Аналітично-статистичний довідник за 2002-2012 </a:t>
            </a:r>
            <a:r>
              <a:rPr lang="uk-UA" sz="2000" i="1" dirty="0" err="1"/>
              <a:t>роки.–</a:t>
            </a:r>
            <a:r>
              <a:rPr lang="uk-UA" sz="2000" i="1" dirty="0"/>
              <a:t> Київ, 2013.</a:t>
            </a:r>
            <a:endParaRPr lang="ru-RU" sz="2000" i="1" dirty="0"/>
          </a:p>
          <a:p>
            <a:pPr lvl="0"/>
            <a:r>
              <a:rPr lang="uk-UA" sz="2000" i="1" dirty="0"/>
              <a:t>Показники захворюваності на туберкульоз та діяльність протитуберкульозних закладів України за 2014 рік /Під. Ред. М.В. </a:t>
            </a:r>
            <a:r>
              <a:rPr lang="uk-UA" sz="2000" i="1" dirty="0" err="1"/>
              <a:t>Голубчикова</a:t>
            </a:r>
            <a:r>
              <a:rPr lang="uk-UA" sz="2000" i="1" dirty="0"/>
              <a:t> // Аналітично-статистичний довідник </a:t>
            </a:r>
            <a:r>
              <a:rPr lang="uk-UA" sz="2000" i="1" dirty="0" err="1"/>
              <a:t>ДЗ»Центр</a:t>
            </a:r>
            <a:r>
              <a:rPr lang="uk-UA" sz="2000" i="1" dirty="0"/>
              <a:t> медичної статистики МОЗ України». – Київ, 2014.</a:t>
            </a:r>
            <a:endParaRPr lang="ru-RU" sz="2000" i="1" dirty="0"/>
          </a:p>
          <a:p>
            <a:pPr marL="0" indent="0">
              <a:buNone/>
            </a:pP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709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Захворюваність на </a:t>
            </a:r>
            <a:r>
              <a:rPr lang="uk-UA" dirty="0" err="1"/>
              <a:t>ко-інфекцію</a:t>
            </a:r>
            <a:r>
              <a:rPr lang="uk-UA" dirty="0"/>
              <a:t> туберкульоз/ВІЛ на 100 тис. населення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5"/>
            <a:ext cx="8208912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2066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444570"/>
              </p:ext>
            </p:extLst>
          </p:nvPr>
        </p:nvGraphicFramePr>
        <p:xfrm>
          <a:off x="179512" y="3717032"/>
          <a:ext cx="8899525" cy="248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77916"/>
              </p:ext>
            </p:extLst>
          </p:nvPr>
        </p:nvGraphicFramePr>
        <p:xfrm>
          <a:off x="179512" y="692696"/>
          <a:ext cx="8610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454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Досягнення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Стабілізація показника захворюваності на </a:t>
            </a:r>
            <a:r>
              <a:rPr lang="uk-UA" dirty="0" err="1"/>
              <a:t>ко-інфекцію</a:t>
            </a:r>
            <a:r>
              <a:rPr lang="uk-UA" dirty="0"/>
              <a:t> та зниження показника смертності свідчать про покращення діагностики туберкульозу у ВІЛ-інфікованих осіб, широкомасштабного консультування  та тестування хворих на туберкульоз на ВІЛ-інфекцію (до 85% вперше виявлених хворих на ТБ охоплені тестуванням на ВІЛ-інфекцію),</a:t>
            </a:r>
          </a:p>
          <a:p>
            <a:r>
              <a:rPr lang="uk-UA" dirty="0"/>
              <a:t> запровадження </a:t>
            </a:r>
            <a:r>
              <a:rPr lang="uk-UA" dirty="0" err="1"/>
              <a:t>антиретровірусної</a:t>
            </a:r>
            <a:r>
              <a:rPr lang="uk-UA" dirty="0"/>
              <a:t> терапії (65 % хворих з </a:t>
            </a:r>
            <a:r>
              <a:rPr lang="uk-UA" dirty="0" err="1"/>
              <a:t>ко-інфекцією</a:t>
            </a:r>
            <a:r>
              <a:rPr lang="uk-UA" dirty="0"/>
              <a:t> отримують АРТ), </a:t>
            </a:r>
          </a:p>
          <a:p>
            <a:r>
              <a:rPr lang="uk-UA" dirty="0"/>
              <a:t>налагодженню співпраці між протитуберкульозною  службою та Центрами боротьби та  профілактики ВІЛ/</a:t>
            </a:r>
            <a:r>
              <a:rPr lang="uk-UA" dirty="0" err="1"/>
              <a:t>СНІДу</a:t>
            </a:r>
            <a:r>
              <a:rPr lang="uk-UA" dirty="0"/>
              <a:t> (В 17 регіонах країни в штатній структурі протитуберкульозних закладів наявна ставка лікаря – інфекціоніста).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823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Проблеми на шляху досягнення Цілі 6 - поширення </a:t>
            </a:r>
            <a:r>
              <a:rPr lang="uk-UA" sz="3600" b="1" dirty="0" err="1"/>
              <a:t>МРТБ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53591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1058</Words>
  <Application>Microsoft Office PowerPoint</Application>
  <PresentationFormat>Экран (4:3)</PresentationFormat>
  <Paragraphs>119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Ціль 6 індикатори  6.5-6.6                              Протидія туберкульозу </vt:lpstr>
      <vt:lpstr>Презентация PowerPoint</vt:lpstr>
      <vt:lpstr>Презентация PowerPoint</vt:lpstr>
      <vt:lpstr>У таблиці наведені фактичні дані на 1 січня 2015 року та прогнозно-розрахункові показники на 2015 рік </vt:lpstr>
      <vt:lpstr>Презентация PowerPoint</vt:lpstr>
      <vt:lpstr>Захворюваність на ко-інфекцію туберкульоз/ВІЛ на 100 тис. населення</vt:lpstr>
      <vt:lpstr>Презентация PowerPoint</vt:lpstr>
      <vt:lpstr>Досягнення</vt:lpstr>
      <vt:lpstr>Презентация PowerPoint</vt:lpstr>
      <vt:lpstr>Кількість хворих на мультирезистентний туберкульоз, абс.  (до 2009 року офіційних даних щодо кількості хворих на мультирезистентний туберкульоз не було) * Дані використані з форми звітності "Звіт про кількість хворих, які були зареєстровані у 4 категорії   (ТБ 07-МР ТБ)" </vt:lpstr>
      <vt:lpstr>Проблеми та нові виклики: поширення мультирезистентного туберкульозу</vt:lpstr>
      <vt:lpstr>Проблеми та нові виклики: Лікування хворих на туберкульоз </vt:lpstr>
      <vt:lpstr>Проблеми та нові виклики: доступ до медичних послуг </vt:lpstr>
      <vt:lpstr>Проблеми та нові виклики: Закупівля протитуберкульозних препаратів </vt:lpstr>
      <vt:lpstr>Проблеми та нові виклики: Бідність і уразливі групи населення </vt:lpstr>
      <vt:lpstr>Рекомендації щодо розв’язання проблем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лікування хворих на МРТБ</dc:title>
  <dc:creator>NIKITA</dc:creator>
  <cp:lastModifiedBy>User</cp:lastModifiedBy>
  <cp:revision>92</cp:revision>
  <dcterms:created xsi:type="dcterms:W3CDTF">2013-04-02T18:36:28Z</dcterms:created>
  <dcterms:modified xsi:type="dcterms:W3CDTF">2015-07-06T10:47:07Z</dcterms:modified>
</cp:coreProperties>
</file>