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1"/>
  </p:notesMasterIdLst>
  <p:handoutMasterIdLst>
    <p:handoutMasterId r:id="rId22"/>
  </p:handoutMasterIdLst>
  <p:sldIdLst>
    <p:sldId id="480" r:id="rId2"/>
    <p:sldId id="509" r:id="rId3"/>
    <p:sldId id="508" r:id="rId4"/>
    <p:sldId id="528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6" r:id="rId18"/>
    <p:sldId id="522" r:id="rId19"/>
    <p:sldId id="523" r:id="rId20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66FF66"/>
    <a:srgbClr val="084C0B"/>
    <a:srgbClr val="BA7246"/>
    <a:srgbClr val="336600"/>
    <a:srgbClr val="808000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969" autoAdjust="0"/>
    <p:restoredTop sz="86462" autoAdjust="0"/>
  </p:normalViewPr>
  <p:slideViewPr>
    <p:cSldViewPr snapToGrid="0">
      <p:cViewPr varScale="1">
        <p:scale>
          <a:sx n="58" d="100"/>
          <a:sy n="58" d="100"/>
        </p:scale>
        <p:origin x="48" y="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931F3-E26D-4A3B-88D5-C41FFDA2811E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87B55C-8A95-4C77-B348-68EE4E4D168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uk-UA" sz="1800" dirty="0">
              <a:latin typeface="Arial" pitchFamily="34" charset="0"/>
              <a:cs typeface="Arial" pitchFamily="34" charset="0"/>
            </a:rPr>
            <a:t>Сталий людський розвиток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300DD19-A5AE-4AEB-BBE2-F92B87A10D40}" type="parTrans" cxnId="{FE8C472C-34DD-4D45-A162-7028F9894AA7}">
      <dgm:prSet/>
      <dgm:spPr/>
      <dgm:t>
        <a:bodyPr/>
        <a:lstStyle/>
        <a:p>
          <a:pPr algn="ctr"/>
          <a:endParaRPr lang="ru-RU"/>
        </a:p>
      </dgm:t>
    </dgm:pt>
    <dgm:pt modelId="{57167A95-FFDA-4BA7-9443-D578822659D6}" type="sibTrans" cxnId="{FE8C472C-34DD-4D45-A162-7028F9894AA7}">
      <dgm:prSet/>
      <dgm:spPr/>
      <dgm:t>
        <a:bodyPr/>
        <a:lstStyle/>
        <a:p>
          <a:pPr algn="ctr"/>
          <a:endParaRPr lang="ru-RU"/>
        </a:p>
      </dgm:t>
    </dgm:pt>
    <dgm:pt modelId="{7B04599E-4FF3-4FCD-808B-4FDC87BCD6EA}">
      <dgm:prSet phldrT="[Текст]"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pPr algn="ctr"/>
          <a:endParaRPr lang="uk-UA" sz="1800" dirty="0">
            <a:latin typeface="Arial" pitchFamily="34" charset="0"/>
            <a:cs typeface="Arial" pitchFamily="34" charset="0"/>
          </a:endParaRPr>
        </a:p>
        <a:p>
          <a:pPr algn="ctr"/>
          <a:r>
            <a:rPr lang="uk-UA" sz="1800" dirty="0">
              <a:latin typeface="Arial" pitchFamily="34" charset="0"/>
              <a:cs typeface="Arial" pitchFamily="34" charset="0"/>
            </a:rPr>
            <a:t>Рівність можливостей і соціальна справедливість</a:t>
          </a:r>
        </a:p>
      </dgm:t>
    </dgm:pt>
    <dgm:pt modelId="{7E1DEA6E-4C3C-4F01-BED2-9DC5F8B3D901}" type="parTrans" cxnId="{E39E3781-6375-4528-A1D0-63269B49D569}">
      <dgm:prSet/>
      <dgm:spPr/>
      <dgm:t>
        <a:bodyPr/>
        <a:lstStyle/>
        <a:p>
          <a:pPr algn="ctr"/>
          <a:endParaRPr lang="ru-RU"/>
        </a:p>
      </dgm:t>
    </dgm:pt>
    <dgm:pt modelId="{A8DA57A1-0212-46A3-816D-BDC74950374A}" type="sibTrans" cxnId="{E39E3781-6375-4528-A1D0-63269B49D569}">
      <dgm:prSet/>
      <dgm:spPr/>
      <dgm:t>
        <a:bodyPr/>
        <a:lstStyle/>
        <a:p>
          <a:pPr algn="ctr"/>
          <a:endParaRPr lang="ru-RU"/>
        </a:p>
      </dgm:t>
    </dgm:pt>
    <dgm:pt modelId="{61CCED6A-4A0F-41C3-A680-C2DB79FB1E85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800" b="0" dirty="0">
              <a:latin typeface="Arial" pitchFamily="34" charset="0"/>
              <a:cs typeface="Arial" pitchFamily="34" charset="0"/>
            </a:rPr>
            <a:t>Свобода</a:t>
          </a:r>
        </a:p>
      </dgm:t>
    </dgm:pt>
    <dgm:pt modelId="{8323B18B-37E9-4650-969A-63FF498F43B2}" type="parTrans" cxnId="{A9F5A670-97BC-4B28-B3C9-8D71799D7E4F}">
      <dgm:prSet/>
      <dgm:spPr/>
      <dgm:t>
        <a:bodyPr/>
        <a:lstStyle/>
        <a:p>
          <a:pPr algn="ctr"/>
          <a:endParaRPr lang="ru-RU"/>
        </a:p>
      </dgm:t>
    </dgm:pt>
    <dgm:pt modelId="{1BB647AA-7B1A-4CCE-B7A3-012C68803016}" type="sibTrans" cxnId="{A9F5A670-97BC-4B28-B3C9-8D71799D7E4F}">
      <dgm:prSet/>
      <dgm:spPr/>
      <dgm:t>
        <a:bodyPr/>
        <a:lstStyle/>
        <a:p>
          <a:pPr algn="ctr"/>
          <a:endParaRPr lang="ru-RU"/>
        </a:p>
      </dgm:t>
    </dgm:pt>
    <dgm:pt modelId="{F6E82009-5C3E-434B-9702-CE1B59FC99D2}">
      <dgm:prSet phldrT="[Текст]" custT="1"/>
      <dgm:spPr/>
      <dgm:t>
        <a:bodyPr/>
        <a:lstStyle/>
        <a:p>
          <a:pPr algn="ctr"/>
          <a:r>
            <a:rPr lang="uk-UA" sz="1800" dirty="0">
              <a:latin typeface="Arial" pitchFamily="34" charset="0"/>
              <a:cs typeface="Arial" pitchFamily="34" charset="0"/>
            </a:rPr>
            <a:t>Економічне зростання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538177A-1769-4633-ABF6-3305078FFB0B}" type="parTrans" cxnId="{08A70114-F337-435C-9F06-B8E5FF3324D3}">
      <dgm:prSet/>
      <dgm:spPr/>
      <dgm:t>
        <a:bodyPr/>
        <a:lstStyle/>
        <a:p>
          <a:pPr algn="ctr"/>
          <a:endParaRPr lang="ru-RU"/>
        </a:p>
      </dgm:t>
    </dgm:pt>
    <dgm:pt modelId="{0C08EDBA-4E82-4554-BBA5-FB9F7154E522}" type="sibTrans" cxnId="{08A70114-F337-435C-9F06-B8E5FF3324D3}">
      <dgm:prSet/>
      <dgm:spPr/>
      <dgm:t>
        <a:bodyPr/>
        <a:lstStyle/>
        <a:p>
          <a:pPr algn="ctr"/>
          <a:endParaRPr lang="ru-RU"/>
        </a:p>
      </dgm:t>
    </dgm:pt>
    <dgm:pt modelId="{6AD49E17-2A38-42D1-AED9-049582052C03}">
      <dgm:prSet phldrT="[Текст]" custT="1"/>
      <dgm:spPr/>
      <dgm:t>
        <a:bodyPr/>
        <a:lstStyle/>
        <a:p>
          <a:pPr algn="ctr"/>
          <a:r>
            <a:rPr lang="uk-UA" sz="1800" dirty="0">
              <a:latin typeface="Arial" pitchFamily="34" charset="0"/>
              <a:cs typeface="Arial" pitchFamily="34" charset="0"/>
            </a:rPr>
            <a:t>Здорове навколишнє середовище</a:t>
          </a:r>
        </a:p>
      </dgm:t>
    </dgm:pt>
    <dgm:pt modelId="{C7F25D68-A2AD-42F2-BAD4-15F5C897F85C}" type="parTrans" cxnId="{6766BF14-0587-4483-872E-2F8D2F18AFB5}">
      <dgm:prSet/>
      <dgm:spPr/>
      <dgm:t>
        <a:bodyPr/>
        <a:lstStyle/>
        <a:p>
          <a:pPr algn="ctr"/>
          <a:endParaRPr lang="ru-RU"/>
        </a:p>
      </dgm:t>
    </dgm:pt>
    <dgm:pt modelId="{D08AC3FA-EC81-4D08-B69E-C6888EB843F1}" type="sibTrans" cxnId="{6766BF14-0587-4483-872E-2F8D2F18AFB5}">
      <dgm:prSet/>
      <dgm:spPr/>
      <dgm:t>
        <a:bodyPr/>
        <a:lstStyle/>
        <a:p>
          <a:pPr algn="ctr"/>
          <a:endParaRPr lang="ru-RU"/>
        </a:p>
      </dgm:t>
    </dgm:pt>
    <dgm:pt modelId="{F7A027FA-8464-468E-A396-06A7C0B7A55A}" type="pres">
      <dgm:prSet presAssocID="{87A931F3-E26D-4A3B-88D5-C41FFDA2811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5590A-7AC0-487B-A398-2ADFA8C09D8F}" type="pres">
      <dgm:prSet presAssocID="{87A931F3-E26D-4A3B-88D5-C41FFDA2811E}" presName="matrix" presStyleCnt="0"/>
      <dgm:spPr/>
    </dgm:pt>
    <dgm:pt modelId="{241E91C6-D58E-475D-A30A-EA1EFBB0891E}" type="pres">
      <dgm:prSet presAssocID="{87A931F3-E26D-4A3B-88D5-C41FFDA2811E}" presName="tile1" presStyleLbl="node1" presStyleIdx="0" presStyleCnt="4" custLinFactNeighborX="-1339" custLinFactNeighborY="-653"/>
      <dgm:spPr/>
      <dgm:t>
        <a:bodyPr/>
        <a:lstStyle/>
        <a:p>
          <a:endParaRPr lang="ru-RU"/>
        </a:p>
      </dgm:t>
    </dgm:pt>
    <dgm:pt modelId="{4FA6640C-FB60-4090-BE57-22FB5D1CB478}" type="pres">
      <dgm:prSet presAssocID="{87A931F3-E26D-4A3B-88D5-C41FFDA2811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B619F-E564-4063-879C-3537620456A6}" type="pres">
      <dgm:prSet presAssocID="{87A931F3-E26D-4A3B-88D5-C41FFDA2811E}" presName="tile2" presStyleLbl="node1" presStyleIdx="1" presStyleCnt="4"/>
      <dgm:spPr/>
      <dgm:t>
        <a:bodyPr/>
        <a:lstStyle/>
        <a:p>
          <a:endParaRPr lang="ru-RU"/>
        </a:p>
      </dgm:t>
    </dgm:pt>
    <dgm:pt modelId="{D8979FD3-C76D-40F2-B00D-89A016582D3F}" type="pres">
      <dgm:prSet presAssocID="{87A931F3-E26D-4A3B-88D5-C41FFDA2811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B7A9F-8809-47B1-B165-C75267AD4AD9}" type="pres">
      <dgm:prSet presAssocID="{87A931F3-E26D-4A3B-88D5-C41FFDA2811E}" presName="tile3" presStyleLbl="node1" presStyleIdx="2" presStyleCnt="4" custScaleY="96774" custLinFactNeighborX="-268"/>
      <dgm:spPr/>
      <dgm:t>
        <a:bodyPr/>
        <a:lstStyle/>
        <a:p>
          <a:endParaRPr lang="ru-RU"/>
        </a:p>
      </dgm:t>
    </dgm:pt>
    <dgm:pt modelId="{62C70134-7558-4251-8E91-CB39E406603F}" type="pres">
      <dgm:prSet presAssocID="{87A931F3-E26D-4A3B-88D5-C41FFDA2811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BE68F-5650-4BAA-83E2-83E4E1115937}" type="pres">
      <dgm:prSet presAssocID="{87A931F3-E26D-4A3B-88D5-C41FFDA2811E}" presName="tile4" presStyleLbl="node1" presStyleIdx="3" presStyleCnt="4" custScaleY="103377" custLinFactNeighborY="-3208"/>
      <dgm:spPr/>
      <dgm:t>
        <a:bodyPr/>
        <a:lstStyle/>
        <a:p>
          <a:endParaRPr lang="ru-RU"/>
        </a:p>
      </dgm:t>
    </dgm:pt>
    <dgm:pt modelId="{E3E355AB-E89C-4079-B615-003D3BBA09F9}" type="pres">
      <dgm:prSet presAssocID="{87A931F3-E26D-4A3B-88D5-C41FFDA2811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04A49-3FA2-40F8-A96E-485D20E7FD53}" type="pres">
      <dgm:prSet presAssocID="{87A931F3-E26D-4A3B-88D5-C41FFDA2811E}" presName="centerTile" presStyleLbl="fgShp" presStyleIdx="0" presStyleCnt="1" custScaleX="142361" custScaleY="6666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9F5A670-97BC-4B28-B3C9-8D71799D7E4F}" srcId="{BA87B55C-8A95-4C77-B348-68EE4E4D1689}" destId="{61CCED6A-4A0F-41C3-A680-C2DB79FB1E85}" srcOrd="1" destOrd="0" parTransId="{8323B18B-37E9-4650-969A-63FF498F43B2}" sibTransId="{1BB647AA-7B1A-4CCE-B7A3-012C68803016}"/>
    <dgm:cxn modelId="{75BE3652-C0B9-4A7C-8861-6489936D4690}" type="presOf" srcId="{7B04599E-4FF3-4FCD-808B-4FDC87BCD6EA}" destId="{241E91C6-D58E-475D-A30A-EA1EFBB0891E}" srcOrd="0" destOrd="0" presId="urn:microsoft.com/office/officeart/2005/8/layout/matrix1"/>
    <dgm:cxn modelId="{08A70114-F337-435C-9F06-B8E5FF3324D3}" srcId="{BA87B55C-8A95-4C77-B348-68EE4E4D1689}" destId="{F6E82009-5C3E-434B-9702-CE1B59FC99D2}" srcOrd="2" destOrd="0" parTransId="{6538177A-1769-4633-ABF6-3305078FFB0B}" sibTransId="{0C08EDBA-4E82-4554-BBA5-FB9F7154E522}"/>
    <dgm:cxn modelId="{8C0A8B8C-598D-4F31-85BF-848683C6CFE0}" type="presOf" srcId="{F6E82009-5C3E-434B-9702-CE1B59FC99D2}" destId="{4D2B7A9F-8809-47B1-B165-C75267AD4AD9}" srcOrd="0" destOrd="0" presId="urn:microsoft.com/office/officeart/2005/8/layout/matrix1"/>
    <dgm:cxn modelId="{C65216DE-4C56-4B86-81E4-E8EA752787B9}" type="presOf" srcId="{87A931F3-E26D-4A3B-88D5-C41FFDA2811E}" destId="{F7A027FA-8464-468E-A396-06A7C0B7A55A}" srcOrd="0" destOrd="0" presId="urn:microsoft.com/office/officeart/2005/8/layout/matrix1"/>
    <dgm:cxn modelId="{889E8810-F9AA-4F8A-A7A5-7595FC3130BF}" type="presOf" srcId="{F6E82009-5C3E-434B-9702-CE1B59FC99D2}" destId="{62C70134-7558-4251-8E91-CB39E406603F}" srcOrd="1" destOrd="0" presId="urn:microsoft.com/office/officeart/2005/8/layout/matrix1"/>
    <dgm:cxn modelId="{FE8C472C-34DD-4D45-A162-7028F9894AA7}" srcId="{87A931F3-E26D-4A3B-88D5-C41FFDA2811E}" destId="{BA87B55C-8A95-4C77-B348-68EE4E4D1689}" srcOrd="0" destOrd="0" parTransId="{6300DD19-A5AE-4AEB-BBE2-F92B87A10D40}" sibTransId="{57167A95-FFDA-4BA7-9443-D578822659D6}"/>
    <dgm:cxn modelId="{3329332A-4452-4BDA-AE95-167CA80CFBF0}" type="presOf" srcId="{6AD49E17-2A38-42D1-AED9-049582052C03}" destId="{77DBE68F-5650-4BAA-83E2-83E4E1115937}" srcOrd="0" destOrd="0" presId="urn:microsoft.com/office/officeart/2005/8/layout/matrix1"/>
    <dgm:cxn modelId="{3DE10A39-4EF1-4CB5-91F4-A50FEF9E6D88}" type="presOf" srcId="{61CCED6A-4A0F-41C3-A680-C2DB79FB1E85}" destId="{BCFB619F-E564-4063-879C-3537620456A6}" srcOrd="0" destOrd="0" presId="urn:microsoft.com/office/officeart/2005/8/layout/matrix1"/>
    <dgm:cxn modelId="{C9589306-B25C-425B-AE25-98681521D186}" type="presOf" srcId="{61CCED6A-4A0F-41C3-A680-C2DB79FB1E85}" destId="{D8979FD3-C76D-40F2-B00D-89A016582D3F}" srcOrd="1" destOrd="0" presId="urn:microsoft.com/office/officeart/2005/8/layout/matrix1"/>
    <dgm:cxn modelId="{2BC8093C-E959-4AC0-BBB3-04845F1B00C9}" type="presOf" srcId="{BA87B55C-8A95-4C77-B348-68EE4E4D1689}" destId="{3A104A49-3FA2-40F8-A96E-485D20E7FD53}" srcOrd="0" destOrd="0" presId="urn:microsoft.com/office/officeart/2005/8/layout/matrix1"/>
    <dgm:cxn modelId="{E39E3781-6375-4528-A1D0-63269B49D569}" srcId="{BA87B55C-8A95-4C77-B348-68EE4E4D1689}" destId="{7B04599E-4FF3-4FCD-808B-4FDC87BCD6EA}" srcOrd="0" destOrd="0" parTransId="{7E1DEA6E-4C3C-4F01-BED2-9DC5F8B3D901}" sibTransId="{A8DA57A1-0212-46A3-816D-BDC74950374A}"/>
    <dgm:cxn modelId="{6766BF14-0587-4483-872E-2F8D2F18AFB5}" srcId="{BA87B55C-8A95-4C77-B348-68EE4E4D1689}" destId="{6AD49E17-2A38-42D1-AED9-049582052C03}" srcOrd="3" destOrd="0" parTransId="{C7F25D68-A2AD-42F2-BAD4-15F5C897F85C}" sibTransId="{D08AC3FA-EC81-4D08-B69E-C6888EB843F1}"/>
    <dgm:cxn modelId="{C71D58A6-2219-497E-8100-F962F968E0CD}" type="presOf" srcId="{7B04599E-4FF3-4FCD-808B-4FDC87BCD6EA}" destId="{4FA6640C-FB60-4090-BE57-22FB5D1CB478}" srcOrd="1" destOrd="0" presId="urn:microsoft.com/office/officeart/2005/8/layout/matrix1"/>
    <dgm:cxn modelId="{7DD21787-6192-4AE1-8BAF-4F4871A9B197}" type="presOf" srcId="{6AD49E17-2A38-42D1-AED9-049582052C03}" destId="{E3E355AB-E89C-4079-B615-003D3BBA09F9}" srcOrd="1" destOrd="0" presId="urn:microsoft.com/office/officeart/2005/8/layout/matrix1"/>
    <dgm:cxn modelId="{E33FD8D7-EEDC-4EC9-9151-2D6876CCF705}" type="presParOf" srcId="{F7A027FA-8464-468E-A396-06A7C0B7A55A}" destId="{A645590A-7AC0-487B-A398-2ADFA8C09D8F}" srcOrd="0" destOrd="0" presId="urn:microsoft.com/office/officeart/2005/8/layout/matrix1"/>
    <dgm:cxn modelId="{1FE720E3-6A26-40B5-86AB-11C16FF8A879}" type="presParOf" srcId="{A645590A-7AC0-487B-A398-2ADFA8C09D8F}" destId="{241E91C6-D58E-475D-A30A-EA1EFBB0891E}" srcOrd="0" destOrd="0" presId="urn:microsoft.com/office/officeart/2005/8/layout/matrix1"/>
    <dgm:cxn modelId="{07089C48-1355-4CB8-9F07-2F418530B760}" type="presParOf" srcId="{A645590A-7AC0-487B-A398-2ADFA8C09D8F}" destId="{4FA6640C-FB60-4090-BE57-22FB5D1CB478}" srcOrd="1" destOrd="0" presId="urn:microsoft.com/office/officeart/2005/8/layout/matrix1"/>
    <dgm:cxn modelId="{10A7CD14-25DD-44C8-B8CC-0CA833466142}" type="presParOf" srcId="{A645590A-7AC0-487B-A398-2ADFA8C09D8F}" destId="{BCFB619F-E564-4063-879C-3537620456A6}" srcOrd="2" destOrd="0" presId="urn:microsoft.com/office/officeart/2005/8/layout/matrix1"/>
    <dgm:cxn modelId="{6097947E-D754-4E6D-B6CF-8FD2A03C12BC}" type="presParOf" srcId="{A645590A-7AC0-487B-A398-2ADFA8C09D8F}" destId="{D8979FD3-C76D-40F2-B00D-89A016582D3F}" srcOrd="3" destOrd="0" presId="urn:microsoft.com/office/officeart/2005/8/layout/matrix1"/>
    <dgm:cxn modelId="{CCDA36B7-C28B-49F4-B988-B3EF93EADBE5}" type="presParOf" srcId="{A645590A-7AC0-487B-A398-2ADFA8C09D8F}" destId="{4D2B7A9F-8809-47B1-B165-C75267AD4AD9}" srcOrd="4" destOrd="0" presId="urn:microsoft.com/office/officeart/2005/8/layout/matrix1"/>
    <dgm:cxn modelId="{6D8A8A29-3A81-4384-8F84-DEF0E19D7A00}" type="presParOf" srcId="{A645590A-7AC0-487B-A398-2ADFA8C09D8F}" destId="{62C70134-7558-4251-8E91-CB39E406603F}" srcOrd="5" destOrd="0" presId="urn:microsoft.com/office/officeart/2005/8/layout/matrix1"/>
    <dgm:cxn modelId="{97127E84-4328-4DD1-9CB2-CD31A790AB2C}" type="presParOf" srcId="{A645590A-7AC0-487B-A398-2ADFA8C09D8F}" destId="{77DBE68F-5650-4BAA-83E2-83E4E1115937}" srcOrd="6" destOrd="0" presId="urn:microsoft.com/office/officeart/2005/8/layout/matrix1"/>
    <dgm:cxn modelId="{DF084AE5-E65A-4291-AF63-B7D934EAA67E}" type="presParOf" srcId="{A645590A-7AC0-487B-A398-2ADFA8C09D8F}" destId="{E3E355AB-E89C-4079-B615-003D3BBA09F9}" srcOrd="7" destOrd="0" presId="urn:microsoft.com/office/officeart/2005/8/layout/matrix1"/>
    <dgm:cxn modelId="{17894650-0CC9-4416-8A09-83220CFB1735}" type="presParOf" srcId="{F7A027FA-8464-468E-A396-06A7C0B7A55A}" destId="{3A104A49-3FA2-40F8-A96E-485D20E7FD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143BFA06-0153-4C08-A251-7131A0912E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8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A18ED1A0-BD03-41DB-9A8A-DC44A67C67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27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B4C76-3FEB-4407-BD84-8A904E979D40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BA65-109A-47DD-AF01-703DD22F29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4995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56E9-CEB1-42B5-BDDB-BB1BE22988BA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504F4-D9A0-4DD8-8962-340DC6DF16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76032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AD24-5B8F-4923-BD27-81FE084894DD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EA1B4-2992-4C36-9449-3E05C8BB04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28804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0391-676A-4DA4-B550-F821DD7BE955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483D1-8766-4594-97CE-DF5760307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49806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B06D-9398-4847-8215-879038499A55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BAC8F-411D-4C32-85E5-67F48F97D5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004950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BA31-E85D-4442-817F-ABCB5EC85149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CE162-5875-494A-8851-B6B0FA6B6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8240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8CE1-B475-491D-B84D-E92C19C4037F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6E6C0-FBA4-4B81-B7AA-E10A3B82BE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5798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6F7A-87C2-428C-99C9-70BA9C0FF655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CA77A-1A06-4CBB-B7F3-20579AA254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25529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A930-B8F7-4090-9B67-BE73D304DD69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5EB26-4603-4093-A496-423EC02841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35879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4411F-FB7C-4F20-9217-368783877C98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47168-2E88-4B89-95AC-52A3C62B46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82965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369F4-2945-4827-95FD-55053BE31014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80719-C509-426E-A54E-125CB38D6F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2447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D5C6-AC5C-4E70-8B4E-AF763C296E59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44829-FEB3-4F2F-A1B6-8D8F15C7E1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5332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C679-DFCE-400F-9ECC-39A6180E7DD8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22357-7431-46CB-9811-0F34EFBC1D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692173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2546-26B4-4561-A23B-21EC6B0F4FED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132B8-FB38-44E3-A55F-7E41B0D23F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5810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73FED39-F141-41A3-A983-B3C46C56BDB6}" type="datetimeFigureOut">
              <a:rPr lang="ru-RU"/>
              <a:pPr>
                <a:defRPr/>
              </a:pPr>
              <a:t>06.07.2015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A24A2-42C9-453C-AE2B-DD1958DAC07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4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4 w 2447"/>
                <a:gd name="T11" fmla="*/ 41 h 62"/>
                <a:gd name="T12" fmla="*/ 574 w 2447"/>
                <a:gd name="T13" fmla="*/ 15 h 62"/>
                <a:gd name="T14" fmla="*/ 620 w 2447"/>
                <a:gd name="T15" fmla="*/ 5 h 62"/>
                <a:gd name="T16" fmla="*/ 702 w 2447"/>
                <a:gd name="T17" fmla="*/ 29 h 62"/>
                <a:gd name="T18" fmla="*/ 795 w 2447"/>
                <a:gd name="T19" fmla="*/ 37 h 62"/>
                <a:gd name="T20" fmla="*/ 892 w 2447"/>
                <a:gd name="T21" fmla="*/ 8 h 62"/>
                <a:gd name="T22" fmla="*/ 954 w 2447"/>
                <a:gd name="T23" fmla="*/ 8 h 62"/>
                <a:gd name="T24" fmla="*/ 1036 w 2447"/>
                <a:gd name="T25" fmla="*/ 35 h 62"/>
                <a:gd name="T26" fmla="*/ 1133 w 2447"/>
                <a:gd name="T27" fmla="*/ 30 h 62"/>
                <a:gd name="T28" fmla="*/ 1224 w 2447"/>
                <a:gd name="T29" fmla="*/ 3 h 62"/>
                <a:gd name="T30" fmla="*/ 1267 w 2447"/>
                <a:gd name="T31" fmla="*/ 6 h 62"/>
                <a:gd name="T32" fmla="*/ 1348 w 2447"/>
                <a:gd name="T33" fmla="*/ 34 h 62"/>
                <a:gd name="T34" fmla="*/ 1445 w 2447"/>
                <a:gd name="T35" fmla="*/ 30 h 62"/>
                <a:gd name="T36" fmla="*/ 1538 w 2447"/>
                <a:gd name="T37" fmla="*/ 3 h 62"/>
                <a:gd name="T38" fmla="*/ 1617 w 2447"/>
                <a:gd name="T39" fmla="*/ 19 h 62"/>
                <a:gd name="T40" fmla="*/ 1704 w 2447"/>
                <a:gd name="T41" fmla="*/ 38 h 62"/>
                <a:gd name="T42" fmla="*/ 1803 w 2447"/>
                <a:gd name="T43" fmla="*/ 15 h 62"/>
                <a:gd name="T44" fmla="*/ 1849 w 2447"/>
                <a:gd name="T45" fmla="*/ 1 h 62"/>
                <a:gd name="T46" fmla="*/ 1932 w 2447"/>
                <a:gd name="T47" fmla="*/ 24 h 62"/>
                <a:gd name="T48" fmla="*/ 2022 w 2447"/>
                <a:gd name="T49" fmla="*/ 35 h 62"/>
                <a:gd name="T50" fmla="*/ 2114 w 2447"/>
                <a:gd name="T51" fmla="*/ 9 h 62"/>
                <a:gd name="T52" fmla="*/ 2194 w 2447"/>
                <a:gd name="T53" fmla="*/ 6 h 62"/>
                <a:gd name="T54" fmla="*/ 2275 w 2447"/>
                <a:gd name="T55" fmla="*/ 33 h 62"/>
                <a:gd name="T56" fmla="*/ 2381 w 2447"/>
                <a:gd name="T57" fmla="*/ 23 h 62"/>
                <a:gd name="T58" fmla="*/ 2369 w 2447"/>
                <a:gd name="T59" fmla="*/ 45 h 62"/>
                <a:gd name="T60" fmla="*/ 2266 w 2447"/>
                <a:gd name="T61" fmla="*/ 50 h 62"/>
                <a:gd name="T62" fmla="*/ 2185 w 2447"/>
                <a:gd name="T63" fmla="*/ 22 h 62"/>
                <a:gd name="T64" fmla="*/ 2104 w 2447"/>
                <a:gd name="T65" fmla="*/ 31 h 62"/>
                <a:gd name="T66" fmla="*/ 2011 w 2447"/>
                <a:gd name="T67" fmla="*/ 55 h 62"/>
                <a:gd name="T68" fmla="*/ 1923 w 2447"/>
                <a:gd name="T69" fmla="*/ 39 h 62"/>
                <a:gd name="T70" fmla="*/ 1842 w 2447"/>
                <a:gd name="T71" fmla="*/ 20 h 62"/>
                <a:gd name="T72" fmla="*/ 1771 w 2447"/>
                <a:gd name="T73" fmla="*/ 45 h 62"/>
                <a:gd name="T74" fmla="*/ 1673 w 2447"/>
                <a:gd name="T75" fmla="*/ 54 h 62"/>
                <a:gd name="T76" fmla="*/ 1591 w 2447"/>
                <a:gd name="T77" fmla="*/ 27 h 62"/>
                <a:gd name="T78" fmla="*/ 1510 w 2447"/>
                <a:gd name="T79" fmla="*/ 30 h 62"/>
                <a:gd name="T80" fmla="*/ 1412 w 2447"/>
                <a:gd name="T81" fmla="*/ 56 h 62"/>
                <a:gd name="T82" fmla="*/ 1321 w 2447"/>
                <a:gd name="T83" fmla="*/ 45 h 62"/>
                <a:gd name="T84" fmla="*/ 1240 w 2447"/>
                <a:gd name="T85" fmla="*/ 21 h 62"/>
                <a:gd name="T86" fmla="*/ 1197 w 2447"/>
                <a:gd name="T87" fmla="*/ 29 h 62"/>
                <a:gd name="T88" fmla="*/ 1099 w 2447"/>
                <a:gd name="T89" fmla="*/ 57 h 62"/>
                <a:gd name="T90" fmla="*/ 1008 w 2447"/>
                <a:gd name="T91" fmla="*/ 44 h 62"/>
                <a:gd name="T92" fmla="*/ 925 w 2447"/>
                <a:gd name="T93" fmla="*/ 22 h 62"/>
                <a:gd name="T94" fmla="*/ 840 w 2447"/>
                <a:gd name="T95" fmla="*/ 44 h 62"/>
                <a:gd name="T96" fmla="*/ 740 w 2447"/>
                <a:gd name="T97" fmla="*/ 58 h 62"/>
                <a:gd name="T98" fmla="*/ 657 w 2447"/>
                <a:gd name="T99" fmla="*/ 31 h 62"/>
                <a:gd name="T100" fmla="*/ 594 w 2447"/>
                <a:gd name="T101" fmla="*/ 29 h 62"/>
                <a:gd name="T102" fmla="*/ 497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4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4 w 2447"/>
                <a:gd name="T11" fmla="*/ 41 h 62"/>
                <a:gd name="T12" fmla="*/ 574 w 2447"/>
                <a:gd name="T13" fmla="*/ 15 h 62"/>
                <a:gd name="T14" fmla="*/ 639 w 2447"/>
                <a:gd name="T15" fmla="*/ 7 h 62"/>
                <a:gd name="T16" fmla="*/ 721 w 2447"/>
                <a:gd name="T17" fmla="*/ 35 h 62"/>
                <a:gd name="T18" fmla="*/ 818 w 2447"/>
                <a:gd name="T19" fmla="*/ 31 h 62"/>
                <a:gd name="T20" fmla="*/ 910 w 2447"/>
                <a:gd name="T21" fmla="*/ 4 h 62"/>
                <a:gd name="T22" fmla="*/ 990 w 2447"/>
                <a:gd name="T23" fmla="*/ 19 h 62"/>
                <a:gd name="T24" fmla="*/ 1076 w 2447"/>
                <a:gd name="T25" fmla="*/ 40 h 62"/>
                <a:gd name="T26" fmla="*/ 1178 w 2447"/>
                <a:gd name="T27" fmla="*/ 16 h 62"/>
                <a:gd name="T28" fmla="*/ 1239 w 2447"/>
                <a:gd name="T29" fmla="*/ 2 h 62"/>
                <a:gd name="T30" fmla="*/ 1320 w 2447"/>
                <a:gd name="T31" fmla="*/ 25 h 62"/>
                <a:gd name="T32" fmla="*/ 1412 w 2447"/>
                <a:gd name="T33" fmla="*/ 38 h 62"/>
                <a:gd name="T34" fmla="*/ 1511 w 2447"/>
                <a:gd name="T35" fmla="*/ 10 h 62"/>
                <a:gd name="T36" fmla="*/ 1591 w 2447"/>
                <a:gd name="T37" fmla="*/ 9 h 62"/>
                <a:gd name="T38" fmla="*/ 1673 w 2447"/>
                <a:gd name="T39" fmla="*/ 35 h 62"/>
                <a:gd name="T40" fmla="*/ 1771 w 2447"/>
                <a:gd name="T41" fmla="*/ 26 h 62"/>
                <a:gd name="T42" fmla="*/ 1843 w 2447"/>
                <a:gd name="T43" fmla="*/ 1 h 62"/>
                <a:gd name="T44" fmla="*/ 1923 w 2447"/>
                <a:gd name="T45" fmla="*/ 20 h 62"/>
                <a:gd name="T46" fmla="*/ 2011 w 2447"/>
                <a:gd name="T47" fmla="*/ 37 h 62"/>
                <a:gd name="T48" fmla="*/ 2105 w 2447"/>
                <a:gd name="T49" fmla="*/ 12 h 62"/>
                <a:gd name="T50" fmla="*/ 2185 w 2447"/>
                <a:gd name="T51" fmla="*/ 3 h 62"/>
                <a:gd name="T52" fmla="*/ 2267 w 2447"/>
                <a:gd name="T53" fmla="*/ 31 h 62"/>
                <a:gd name="T54" fmla="*/ 2369 w 2447"/>
                <a:gd name="T55" fmla="*/ 26 h 62"/>
                <a:gd name="T56" fmla="*/ 2381 w 2447"/>
                <a:gd name="T57" fmla="*/ 42 h 62"/>
                <a:gd name="T58" fmla="*/ 2276 w 2447"/>
                <a:gd name="T59" fmla="*/ 52 h 62"/>
                <a:gd name="T60" fmla="*/ 2194 w 2447"/>
                <a:gd name="T61" fmla="*/ 25 h 62"/>
                <a:gd name="T62" fmla="*/ 2115 w 2447"/>
                <a:gd name="T63" fmla="*/ 28 h 62"/>
                <a:gd name="T64" fmla="*/ 2022 w 2447"/>
                <a:gd name="T65" fmla="*/ 54 h 62"/>
                <a:gd name="T66" fmla="*/ 1932 w 2447"/>
                <a:gd name="T67" fmla="*/ 42 h 62"/>
                <a:gd name="T68" fmla="*/ 1850 w 2447"/>
                <a:gd name="T69" fmla="*/ 20 h 62"/>
                <a:gd name="T70" fmla="*/ 1782 w 2447"/>
                <a:gd name="T71" fmla="*/ 41 h 62"/>
                <a:gd name="T72" fmla="*/ 1683 w 2447"/>
                <a:gd name="T73" fmla="*/ 56 h 62"/>
                <a:gd name="T74" fmla="*/ 1600 w 2447"/>
                <a:gd name="T75" fmla="*/ 29 h 62"/>
                <a:gd name="T76" fmla="*/ 1520 w 2447"/>
                <a:gd name="T77" fmla="*/ 27 h 62"/>
                <a:gd name="T78" fmla="*/ 1423 w 2447"/>
                <a:gd name="T79" fmla="*/ 55 h 62"/>
                <a:gd name="T80" fmla="*/ 1330 w 2447"/>
                <a:gd name="T81" fmla="*/ 48 h 62"/>
                <a:gd name="T82" fmla="*/ 1249 w 2447"/>
                <a:gd name="T83" fmla="*/ 23 h 62"/>
                <a:gd name="T84" fmla="*/ 1207 w 2447"/>
                <a:gd name="T85" fmla="*/ 27 h 62"/>
                <a:gd name="T86" fmla="*/ 1110 w 2447"/>
                <a:gd name="T87" fmla="*/ 55 h 62"/>
                <a:gd name="T88" fmla="*/ 1017 w 2447"/>
                <a:gd name="T89" fmla="*/ 47 h 62"/>
                <a:gd name="T90" fmla="*/ 935 w 2447"/>
                <a:gd name="T91" fmla="*/ 23 h 62"/>
                <a:gd name="T92" fmla="*/ 852 w 2447"/>
                <a:gd name="T93" fmla="*/ 41 h 62"/>
                <a:gd name="T94" fmla="*/ 751 w 2447"/>
                <a:gd name="T95" fmla="*/ 59 h 62"/>
                <a:gd name="T96" fmla="*/ 667 w 2447"/>
                <a:gd name="T97" fmla="*/ 34 h 62"/>
                <a:gd name="T98" fmla="*/ 603 w 2447"/>
                <a:gd name="T99" fmla="*/ 26 h 62"/>
                <a:gd name="T100" fmla="*/ 509 w 2447"/>
                <a:gd name="T101" fmla="*/ 55 h 62"/>
                <a:gd name="T102" fmla="*/ 414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7 w 2447"/>
                <a:gd name="T15" fmla="*/ 27 h 61"/>
                <a:gd name="T16" fmla="*/ 759 w 2447"/>
                <a:gd name="T17" fmla="*/ 54 h 61"/>
                <a:gd name="T18" fmla="*/ 856 w 2447"/>
                <a:gd name="T19" fmla="*/ 50 h 61"/>
                <a:gd name="T20" fmla="*/ 948 w 2447"/>
                <a:gd name="T21" fmla="*/ 24 h 61"/>
                <a:gd name="T22" fmla="*/ 1027 w 2447"/>
                <a:gd name="T23" fmla="*/ 38 h 61"/>
                <a:gd name="T24" fmla="*/ 1114 w 2447"/>
                <a:gd name="T25" fmla="*/ 58 h 61"/>
                <a:gd name="T26" fmla="*/ 1214 w 2447"/>
                <a:gd name="T27" fmla="*/ 35 h 61"/>
                <a:gd name="T28" fmla="*/ 1279 w 2447"/>
                <a:gd name="T29" fmla="*/ 22 h 61"/>
                <a:gd name="T30" fmla="*/ 1345 w 2447"/>
                <a:gd name="T31" fmla="*/ 38 h 61"/>
                <a:gd name="T32" fmla="*/ 1430 w 2447"/>
                <a:gd name="T33" fmla="*/ 58 h 61"/>
                <a:gd name="T34" fmla="*/ 1531 w 2447"/>
                <a:gd name="T35" fmla="*/ 35 h 61"/>
                <a:gd name="T36" fmla="*/ 1613 w 2447"/>
                <a:gd name="T37" fmla="*/ 24 h 61"/>
                <a:gd name="T38" fmla="*/ 1695 w 2447"/>
                <a:gd name="T39" fmla="*/ 49 h 61"/>
                <a:gd name="T40" fmla="*/ 1789 w 2447"/>
                <a:gd name="T41" fmla="*/ 51 h 61"/>
                <a:gd name="T42" fmla="*/ 1902 w 2447"/>
                <a:gd name="T43" fmla="*/ 23 h 61"/>
                <a:gd name="T44" fmla="*/ 1981 w 2447"/>
                <a:gd name="T45" fmla="*/ 32 h 61"/>
                <a:gd name="T46" fmla="*/ 2065 w 2447"/>
                <a:gd name="T47" fmla="*/ 55 h 61"/>
                <a:gd name="T48" fmla="*/ 2163 w 2447"/>
                <a:gd name="T49" fmla="*/ 38 h 61"/>
                <a:gd name="T50" fmla="*/ 2245 w 2447"/>
                <a:gd name="T51" fmla="*/ 19 h 61"/>
                <a:gd name="T52" fmla="*/ 2326 w 2447"/>
                <a:gd name="T53" fmla="*/ 44 h 61"/>
                <a:gd name="T54" fmla="*/ 2423 w 2447"/>
                <a:gd name="T55" fmla="*/ 51 h 61"/>
                <a:gd name="T56" fmla="*/ 2483 w 2447"/>
                <a:gd name="T57" fmla="*/ 16 h 61"/>
                <a:gd name="T58" fmla="*/ 2375 w 2447"/>
                <a:gd name="T59" fmla="*/ 37 h 61"/>
                <a:gd name="T60" fmla="*/ 2290 w 2447"/>
                <a:gd name="T61" fmla="*/ 12 h 61"/>
                <a:gd name="T62" fmla="*/ 2212 w 2447"/>
                <a:gd name="T63" fmla="*/ 3 h 61"/>
                <a:gd name="T64" fmla="*/ 2120 w 2447"/>
                <a:gd name="T65" fmla="*/ 31 h 61"/>
                <a:gd name="T66" fmla="*/ 2026 w 2447"/>
                <a:gd name="T67" fmla="*/ 29 h 61"/>
                <a:gd name="T68" fmla="*/ 1944 w 2447"/>
                <a:gd name="T69" fmla="*/ 3 h 61"/>
                <a:gd name="T70" fmla="*/ 1854 w 2447"/>
                <a:gd name="T71" fmla="*/ 16 h 61"/>
                <a:gd name="T72" fmla="*/ 1745 w 2447"/>
                <a:gd name="T73" fmla="*/ 39 h 61"/>
                <a:gd name="T74" fmla="*/ 1659 w 2447"/>
                <a:gd name="T75" fmla="*/ 17 h 61"/>
                <a:gd name="T76" fmla="*/ 1579 w 2447"/>
                <a:gd name="T77" fmla="*/ 4 h 61"/>
                <a:gd name="T78" fmla="*/ 1486 w 2447"/>
                <a:gd name="T79" fmla="*/ 31 h 61"/>
                <a:gd name="T80" fmla="*/ 1389 w 2447"/>
                <a:gd name="T81" fmla="*/ 33 h 61"/>
                <a:gd name="T82" fmla="*/ 1308 w 2447"/>
                <a:gd name="T83" fmla="*/ 6 h 61"/>
                <a:gd name="T84" fmla="*/ 1261 w 2447"/>
                <a:gd name="T85" fmla="*/ 4 h 61"/>
                <a:gd name="T86" fmla="*/ 1170 w 2447"/>
                <a:gd name="T87" fmla="*/ 31 h 61"/>
                <a:gd name="T88" fmla="*/ 1074 w 2447"/>
                <a:gd name="T89" fmla="*/ 35 h 61"/>
                <a:gd name="T90" fmla="*/ 991 w 2447"/>
                <a:gd name="T91" fmla="*/ 7 h 61"/>
                <a:gd name="T92" fmla="*/ 910 w 2447"/>
                <a:gd name="T93" fmla="*/ 15 h 61"/>
                <a:gd name="T94" fmla="*/ 810 w 2447"/>
                <a:gd name="T95" fmla="*/ 40 h 61"/>
                <a:gd name="T96" fmla="*/ 722 w 2447"/>
                <a:gd name="T97" fmla="*/ 23 h 61"/>
                <a:gd name="T98" fmla="*/ 642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0"/>
          <p:cNvSpPr>
            <a:spLocks noGrp="1" noChangeArrowheads="1"/>
          </p:cNvSpPr>
          <p:nvPr>
            <p:ph type="ctrTitle"/>
          </p:nvPr>
        </p:nvSpPr>
        <p:spPr>
          <a:xfrm>
            <a:off x="1187450" y="1700213"/>
            <a:ext cx="7772400" cy="1470025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Від цілей розвитку до цілей сталого розвитку:</a:t>
            </a:r>
            <a:b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</a:br>
            <a: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від періоду 200-2015 до періоду 2015+</a:t>
            </a:r>
            <a:endParaRPr lang="ru-RU" sz="2400" dirty="0" smtClean="0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5045528"/>
            <a:ext cx="7192963" cy="999671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Елла </a:t>
            </a:r>
            <a:r>
              <a:rPr lang="uk-UA" altLang="ru-RU" sz="2000" i="1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Лібанова</a:t>
            </a:r>
            <a:r>
              <a:rPr lang="en-US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,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академік НАНУ</a:t>
            </a:r>
            <a:r>
              <a:rPr lang="en-US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,</a:t>
            </a: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директор Інституту демографії</a:t>
            </a:r>
          </a:p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та соціальних досліджень ім. М.В. </a:t>
            </a:r>
            <a:r>
              <a:rPr lang="uk-UA" altLang="ru-RU" sz="2000" i="1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Птухи</a:t>
            </a: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НАНУ</a:t>
            </a:r>
            <a:endParaRPr lang="ru-RU" altLang="ru-RU" sz="2000" i="1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258888" y="1628775"/>
            <a:ext cx="7345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4476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endParaRPr lang="en-US" altLang="ru-RU" i="1">
              <a:cs typeface="Arial" panose="020B0604020202020204" pitchFamily="34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979714"/>
            <a:ext cx="7249886" cy="441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Економічне зростання має віддзеркалюватись у покращанні цілої низки соціальних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індикаторів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зниженні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смертності і зростанні середньої тривалості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підвищенні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рівня освіти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зниженні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масштабів, рівня та глибини бідності.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якість медичних послуг, а спосіб життя визначають стан здоров’я і смертність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Враховуючи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те, що тривалість життя населення України поступається середнім показникам по світу, можливості ведення здорового способу життя набувають вирішального значення у порядку денному 2015+. 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62099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829" y="1257299"/>
            <a:ext cx="7707085" cy="441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СВОБОДА І ВІДПОВІДАЛЬНІСТЬ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Саме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динаміка соціальних індикаторів кваліфікує характер економічного зростання – досягається воно в інтересах населення, чи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ні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Однаковий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за кількісними показниками результат може бути досягнуто за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умов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підвищення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експлуатації найманих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зростання за рахунок тих видів економічної діяльності, які не впливають на споживання та рівень життя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вирішального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внеску до ВВП сервісних галузей, спрямованих на обслуговування передусім власного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87723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2371" y="1045029"/>
            <a:ext cx="6972300" cy="485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РІВНІСТЬ МОЖЛИВОСТЕЙ І СОЦІАЛЬНА СПРАВЕДЛИВІСТЬ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Порядок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денний після 2015 року має бути спрямованим на викорінення економічного, соціального, політичного і культурного відторгнення.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Суспільство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має забезпечити кожній людині право на рівні шанси свого життєвого розвитку.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Це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стосується доступності для всіх без винятку можливостей охорони здоров’я (включаючи не тільки медичні послуги, а й безпечне середовище, чисту питну воду тощо) і освіти, зайнятості та безпеки (особистості і власності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Багато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 тих, хто не може вибратися з пастки бідності, є заручниками захворювань, безробіття, поганої освіти, стихійних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лих 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01721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087" y="1191986"/>
            <a:ext cx="7462156" cy="4703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Результати економічного зростання мають справедливо розподілятися серед усіх, рівно як і тягар економічних трансформацій.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Неприпустимою є накопичення мільярдних статків вузьким колом осіб, які мають доступ до державного бюджету, на фоні тотального зубожіння.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Державна політика доходів має в кінцевому підсумку сприяти суспільству з потужним численним середнім класом, який здатен самостійно дбати про свої статки не тільки під час економічно активного періоду, а й після його завершення, розумно розподіляючи свої доходи між поточним та відкладеним споживанням.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Безальтернативно захищеними мають бути лише ті, хто від народження страждає від обмежень розвитку.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77068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729" y="863747"/>
            <a:ext cx="7053942" cy="348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Особиста свобода, доступність правосуддя, свобода від дискримінації та участь у прийнятті рішень, що впливають на життя людей є, з одного боку, результатами людського розвитку, а з другого – чинниками майбутнього прогресу. Відповідно свобода має бути визнана не однією зі складових добробуту, а фундаментальною цінністю людського розвитку.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Задля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її забезпечення необхідні ефективні громадські інститути, чия діяльність спрямована на підтримку правової системи, свободи слова  і засобів масової інформації, відкритий і вільний політичний вибір і доступність правосуддя.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87345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885" y="1306286"/>
            <a:ext cx="6596743" cy="2380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Настав час докорінних змін у прозорості дій влади – населення в цілому, і кожна людина мають право знати де, на що і як витрачаються бюджетні кошти, сформовані на їхні податки, яким чином розподіляються прибутки підприємств, насамперед добувної промисловості, яка витрачає ресурси, що належать всім.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75802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1743" y="1308291"/>
            <a:ext cx="7119257" cy="336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Без надійних інститутів неможливо забезпечити прозорість і відповідальність влади, подолати корупцію, запобігти розкраданню і марнотратству.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Суспільства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функціонують через інститути.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впливу на процес прийняття рішень і участі в контролі їх виконання громадяни потребують правового середовища, яке даватиме змогу створювати та брати участь в організації громадянського суспільства,  мирно протестувати і висловлювати свою думку та забезпечувати захист в судочинстві.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89735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043" y="1456473"/>
            <a:ext cx="7266214" cy="351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ЗДОРОВЕ НАВКОЛИШНЄ СЕРЕДОВИЩЕ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, яка пережила Чорнобильську трагедію, більше за жодну іншу країну світу відчуває значущість здорового середовища.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Економічні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збитки пов’язані із паводками на Закарпатті, хронічне ігнорування приватними компаніями інтересів територіальних громад – все це є наслідками неефективної системи управління природокористуванням.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цього слід додати і абсолютно непередбачувані наслідки подій на Донбасі, які даватимуться взнаки ще тривалий період.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54263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420585" y="1802078"/>
            <a:ext cx="6645727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Передумовою досягнення всіх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винятку цілей розвитку, як би їх не визначати, є якісне управління, викорінення корупції. Відповідно оцінки управління, чесності та прозорості влади, участі населення у прийнятті рішень мають враховуватись при  формулюванні цілей 2015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40007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1743" y="1110343"/>
            <a:ext cx="7380514" cy="4429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Кожна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ціль, визначена на період після 2015 року, має відповідати низці критеріїв, визначених підсумковим документом РІО+20, зокрема: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вирішувати критично важливу проблему;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ефективно сприяти досягненню сталого розвитку;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взаємно посилювати ефект досягнення кожної окремої цілі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бути зрозумілою і такою, що легко інтерпретується;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спиратися на громадську думку і пріоритети, виявлені в процесі національних консультацій 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01541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352" y="709448"/>
            <a:ext cx="6794938" cy="54167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Нова ера, що настає після 2015 року, вимагає нового бачення стратегії розвитку і нових, більш швидких та ефективних, механізмів реагування на виклики та загрози. 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Необхідно </a:t>
            </a:r>
            <a:r>
              <a:rPr lang="uk-UA" sz="1800" dirty="0"/>
              <a:t>визначити нові цілі та орієнтири щодо забезпечення прав людини і досягти цілей, визначених ЦРТ. 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Ключовою </a:t>
            </a:r>
            <a:r>
              <a:rPr lang="uk-UA" sz="1800" dirty="0"/>
              <a:t>складовою цієї програми має стати викорінення гострих форм бідності і суттєве зростання тривалості життя українців. 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Жодний </a:t>
            </a:r>
            <a:r>
              <a:rPr lang="uk-UA" sz="1800" dirty="0"/>
              <a:t>мешканець України незалежно від його статків, походження, освіти, статі, віку, етнічної приналежності та місця проживання не може бути обмежений щодо прав людини та базових економічних і соціальних можливостей. 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Подолання </a:t>
            </a:r>
            <a:r>
              <a:rPr lang="uk-UA" sz="1800" dirty="0"/>
              <a:t>бідності має забезпечуватись переважно шляхом створення належних умов розвитку, активізації поведінки, включаючи поведінку на ринок праці, максимального залучення осіб, які з різних причин відсторонені від суспільного життя.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6192244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682625"/>
            <a:ext cx="8229600" cy="735013"/>
          </a:xfrm>
        </p:spPr>
        <p:txBody>
          <a:bodyPr/>
          <a:lstStyle/>
          <a:p>
            <a:r>
              <a:rPr lang="uk-UA" altLang="ru-RU" sz="2400" i="1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Цілі Розвитку Тисячоліття</a:t>
            </a:r>
            <a:r>
              <a:rPr lang="en-US" altLang="ru-RU" sz="2400" i="1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: </a:t>
            </a:r>
            <a:br>
              <a:rPr lang="en-US" altLang="ru-RU" sz="2400" i="1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</a:br>
            <a:r>
              <a:rPr lang="uk-UA" altLang="ru-RU" sz="2400" i="1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стан досягнення в Україні</a:t>
            </a:r>
            <a:endParaRPr lang="ru-RU" altLang="ru-RU" sz="24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02" y="1417638"/>
            <a:ext cx="8620995" cy="51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2" y="1646625"/>
            <a:ext cx="8536344" cy="44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682625"/>
            <a:ext cx="8229600" cy="7350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uk-UA" altLang="ru-RU" sz="2400" i="1" kern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Цілі Розвитку Тисячоліття</a:t>
            </a:r>
            <a:r>
              <a:rPr lang="en-US" altLang="ru-RU" sz="2400" i="1" kern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: </a:t>
            </a:r>
            <a:br>
              <a:rPr lang="en-US" altLang="ru-RU" sz="2400" i="1" kern="0" smtClean="0">
                <a:solidFill>
                  <a:srgbClr val="003399"/>
                </a:solidFill>
                <a:ea typeface="ＭＳ Ｐゴシック" panose="020B0600070205080204" pitchFamily="34" charset="-128"/>
              </a:rPr>
            </a:br>
            <a:r>
              <a:rPr lang="uk-UA" altLang="ru-RU" sz="2400" i="1" kern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стан досягнення в Україні</a:t>
            </a:r>
            <a:endParaRPr lang="ru-RU" altLang="ru-RU" sz="2400" kern="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279671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29" y="863747"/>
            <a:ext cx="6890657" cy="471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Неабияке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значення мають і особливості цивілізаційного розвитку впродовж 2000-2015 років – під час дії цілей, визначених світовою спільнотою на цей період, ступінь їх досягнення тощо.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Аналіз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досягнення Україною поставлених ЦРТ-2015 цілей свідчить, що досягнутий прогрес не є всеохоплюючим: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беззаперечні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успіхи у зменшенні дитячої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смертності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значними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є досягнення у покращанні  здоров’я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матерів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вдалося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поліпшити розвиток довкілля і обмежити поширення ВІЛ-інфекції/СНІДу та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туберкульозу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натомість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не вдається забезпечити якісну освіту впродовж життя, досягти гендерної рівності і подолати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бідність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23735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0971" y="2049199"/>
            <a:ext cx="6923315" cy="2051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При визначенні порядку денного на період після 2015 року важливо не просто виміряти загальний прогрес країни, а й забезпечити можливості порівняння успіхів для окремих груп населення: різного віку і статі, різної етнічної приналежності, різної освіти, з різними доходами, з різних місць проживання.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0036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968227"/>
              </p:ext>
            </p:extLst>
          </p:nvPr>
        </p:nvGraphicFramePr>
        <p:xfrm>
          <a:off x="277587" y="1404256"/>
          <a:ext cx="8343900" cy="5045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590685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14" y="996043"/>
            <a:ext cx="8670472" cy="5757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</a:rPr>
              <a:t>ЕКОНОМІЧНЕ </a:t>
            </a:r>
            <a:r>
              <a:rPr lang="uk-UA" b="1" dirty="0">
                <a:solidFill>
                  <a:srgbClr val="000099"/>
                </a:solidFill>
              </a:rPr>
              <a:t>ЗРОСТАННЯ</a:t>
            </a:r>
            <a:r>
              <a:rPr lang="uk-UA" dirty="0" smtClean="0"/>
              <a:t>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Економічне зростання має досягатися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не за будь-яку ціну і не в короткостроковій перспективі із загрозами чергової кризи, а бути сталим, довготривалим і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всеохоплюючим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Його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мають бути справедливо розподілені між усіма мешканцями країни, що запобігатиме посиленню нерівності і поляризації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суспільства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Водночас економічне зростання має забезпечуватись не хижацьким використанням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природних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Стратегічним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напрямом має стати максимальна орієнтація на відновлювальні джерела.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Тільки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таке зростання дасть змогу протидіяти викликам безробіття, зокрема молодіжного, браку ресурсів, передусім енергетичних, політичним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негараздам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Створення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можливостей легального працевлаштування із гідними умовами та оплатою праці не тільки знизить бідність та нерівність у суспільстві, а й стане важливим чинником соціальної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інтеграції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37411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1094014"/>
            <a:ext cx="8817429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Необхідно забезпечувати підвищення продуктивності праці в усіх сферах економічної діяльності – тільки це створює фундамент поступального економічного зростання.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Поряд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із цим нагальною необхідністю є масштабні інвестиції в інфраструктуру, передусім у дорожню, підтримка мікро, малого і середнього бізнесу.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України це означає впровадження нових технологій не тільки традиційно в промисловість, а і в інтенсифікацію аграрного сектора, модернізацію транспорту і розвиток сучасних видів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Україна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 силу своїх масштабів навряд чи може бути країною з вузько спеціалізованою економікою, тому наші перспективи пов’язані із різнобічним розвитком всієї економічної сфери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Необхідний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перехід від моделі розвитку, що базується на використанні ресурсних конкурентних переваг, до інноваційної моделі, пріоритетами якої є технологічний рівень капіталу, науковий рівень виробництва, кваліфікована робоча сила, економія усіх видів ресурсів та новаторський стиль управління.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08521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6639</TotalTime>
  <Words>1259</Words>
  <Application>Microsoft Office PowerPoint</Application>
  <PresentationFormat>Экран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Symbol</vt:lpstr>
      <vt:lpstr>Times New Roman</vt:lpstr>
      <vt:lpstr>Wingdings</vt:lpstr>
      <vt:lpstr>Оформление по умолчанию</vt:lpstr>
      <vt:lpstr>Від цілей розвитку до цілей сталого розвитку: від періоду 200-2015 до періоду 2015+</vt:lpstr>
      <vt:lpstr>Презентация PowerPoint</vt:lpstr>
      <vt:lpstr>Цілі Розвитку Тисячоліття:  стан досягнення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228</cp:revision>
  <cp:lastPrinted>2015-07-03T11:14:30Z</cp:lastPrinted>
  <dcterms:created xsi:type="dcterms:W3CDTF">2011-11-08T12:25:38Z</dcterms:created>
  <dcterms:modified xsi:type="dcterms:W3CDTF">2015-07-06T10:30:44Z</dcterms:modified>
</cp:coreProperties>
</file>