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68" r:id="rId5"/>
    <p:sldId id="269" r:id="rId6"/>
    <p:sldId id="270" r:id="rId7"/>
    <p:sldId id="271" r:id="rId8"/>
    <p:sldId id="272" r:id="rId9"/>
    <p:sldId id="274" r:id="rId10"/>
    <p:sldId id="273" r:id="rId11"/>
    <p:sldId id="259" r:id="rId12"/>
    <p:sldId id="261" r:id="rId13"/>
    <p:sldId id="275" r:id="rId14"/>
    <p:sldId id="262" r:id="rId15"/>
    <p:sldId id="263" r:id="rId16"/>
    <p:sldId id="26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b="1" dirty="0" smtClean="0"/>
              <a:t>Зменшити рівень смертності  дітей віком до 5 років життя на чверть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Цілі тисячоліття: Ціль 4</a:t>
            </a:r>
            <a:br>
              <a:rPr lang="uk-UA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Ключові тенденції: розвиток та реформування системи охорони здоров</a:t>
            </a:r>
            <a:r>
              <a:rPr lang="en-US" dirty="0" smtClean="0"/>
              <a:t>’</a:t>
            </a:r>
            <a:r>
              <a:rPr lang="uk-UA" dirty="0" smtClean="0"/>
              <a:t>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6"/>
            </a:pPr>
            <a:r>
              <a:rPr lang="uk-UA" sz="2200" dirty="0" smtClean="0">
                <a:latin typeface="Arial" pitchFamily="34" charset="0"/>
                <a:cs typeface="Arial" pitchFamily="34" charset="0"/>
              </a:rPr>
              <a:t>Надання допомоги уразливим групам населення</a:t>
            </a:r>
          </a:p>
          <a:p>
            <a:pPr marL="731520" lvl="1" indent="-457200"/>
            <a:r>
              <a:rPr lang="uk-UA" sz="2000" dirty="0" smtClean="0">
                <a:latin typeface="Arial" pitchFamily="34" charset="0"/>
                <a:cs typeface="Arial" pitchFamily="34" charset="0"/>
              </a:rPr>
              <a:t>Фактична кількість дітей сиріт зменшилась за період 2010-2014 роки з </a:t>
            </a:r>
            <a:r>
              <a:rPr lang="uk-UA" sz="2000" b="1" dirty="0" smtClean="0">
                <a:latin typeface="Arial" pitchFamily="34" charset="0"/>
                <a:cs typeface="Arial" pitchFamily="34" charset="0"/>
              </a:rPr>
              <a:t>2100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до </a:t>
            </a:r>
            <a:r>
              <a:rPr lang="uk-UA" sz="2000" b="1" dirty="0" smtClean="0">
                <a:latin typeface="Arial" pitchFamily="34" charset="0"/>
                <a:cs typeface="Arial" pitchFamily="34" charset="0"/>
              </a:rPr>
              <a:t>1111</a:t>
            </a:r>
          </a:p>
          <a:p>
            <a:pPr marL="731520" lvl="1" indent="-457200"/>
            <a:r>
              <a:rPr lang="uk-UA" sz="2000" dirty="0" smtClean="0">
                <a:latin typeface="Arial" pitchFamily="34" charset="0"/>
                <a:cs typeface="Arial" pitchFamily="34" charset="0"/>
              </a:rPr>
              <a:t>кількість будинків дитини зменшилась з </a:t>
            </a:r>
            <a:r>
              <a:rPr lang="uk-UA" sz="2000" b="1" dirty="0" smtClean="0">
                <a:latin typeface="Arial" pitchFamily="34" charset="0"/>
                <a:cs typeface="Arial" pitchFamily="34" charset="0"/>
              </a:rPr>
              <a:t>47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до </a:t>
            </a:r>
            <a:r>
              <a:rPr lang="uk-UA" sz="2000" b="1" dirty="0" smtClean="0">
                <a:latin typeface="Arial" pitchFamily="34" charset="0"/>
                <a:cs typeface="Arial" pitchFamily="34" charset="0"/>
              </a:rPr>
              <a:t>39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у 2014 році</a:t>
            </a:r>
          </a:p>
          <a:p>
            <a:pPr marL="731520" lvl="1" indent="-457200"/>
            <a:r>
              <a:rPr lang="uk-UA" sz="2000" dirty="0" smtClean="0">
                <a:latin typeface="Arial" pitchFamily="34" charset="0"/>
                <a:cs typeface="Arial" pitchFamily="34" charset="0"/>
              </a:rPr>
              <a:t>кількість   дітей, від яких відмовились батьки в пологових відділеннях з </a:t>
            </a:r>
            <a:r>
              <a:rPr lang="uk-UA" sz="2000" b="1" dirty="0" smtClean="0">
                <a:latin typeface="Arial" pitchFamily="34" charset="0"/>
                <a:cs typeface="Arial" pitchFamily="34" charset="0"/>
              </a:rPr>
              <a:t>1,05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на 1000народжених живими у 2010р. до </a:t>
            </a:r>
            <a:r>
              <a:rPr lang="uk-UA" sz="2000" b="1" dirty="0" smtClean="0">
                <a:latin typeface="Arial" pitchFamily="34" charset="0"/>
                <a:cs typeface="Arial" pitchFamily="34" charset="0"/>
              </a:rPr>
              <a:t>0,08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 у 2014р.</a:t>
            </a:r>
          </a:p>
          <a:p>
            <a:pPr marL="731520" lvl="1" indent="-457200"/>
            <a:endParaRPr lang="uk-UA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371600" y="27463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Деякі особливості: імунопрофілактика</a:t>
            </a:r>
            <a:endParaRPr lang="ru-RU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98867" y="1643050"/>
          <a:ext cx="8945133" cy="3522680"/>
        </p:xfrm>
        <a:graphic>
          <a:graphicData uri="http://schemas.openxmlformats.org/presentationml/2006/ole">
            <p:oleObj spid="_x0000_s1027" name="Диаграмма" r:id="rId3" imgW="6305529" imgH="2485942" progId="MSGraph.Chart.8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00034" y="5214950"/>
            <a:ext cx="768781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Досить</a:t>
            </a:r>
            <a:r>
              <a:rPr lang="ru-RU" dirty="0" smtClean="0"/>
              <a:t> складна </a:t>
            </a:r>
            <a:r>
              <a:rPr lang="ru-RU" dirty="0" err="1" smtClean="0"/>
              <a:t>ситуація</a:t>
            </a:r>
            <a:r>
              <a:rPr lang="ru-RU" dirty="0" smtClean="0"/>
              <a:t> </a:t>
            </a:r>
            <a:r>
              <a:rPr lang="ru-RU" dirty="0" err="1" smtClean="0"/>
              <a:t>виявляється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вакцинацією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кору: </a:t>
            </a:r>
          </a:p>
          <a:p>
            <a:r>
              <a:rPr lang="ru-RU" dirty="0" err="1" smtClean="0"/>
              <a:t>охоплення</a:t>
            </a:r>
            <a:r>
              <a:rPr lang="ru-RU" dirty="0" smtClean="0"/>
              <a:t> </a:t>
            </a:r>
            <a:r>
              <a:rPr lang="ru-RU" dirty="0" err="1" smtClean="0"/>
              <a:t>першою</a:t>
            </a:r>
            <a:r>
              <a:rPr lang="ru-RU" dirty="0" smtClean="0"/>
              <a:t> </a:t>
            </a:r>
            <a:r>
              <a:rPr lang="ru-RU" dirty="0" err="1" smtClean="0"/>
              <a:t>вакцинацією</a:t>
            </a:r>
            <a:r>
              <a:rPr lang="ru-RU" dirty="0" smtClean="0"/>
              <a:t> </a:t>
            </a:r>
            <a:r>
              <a:rPr lang="ru-RU" dirty="0" err="1" smtClean="0"/>
              <a:t>знизилось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99% у 2002 </a:t>
            </a:r>
            <a:r>
              <a:rPr lang="ru-RU" dirty="0" err="1" smtClean="0"/>
              <a:t>році</a:t>
            </a:r>
            <a:r>
              <a:rPr lang="ru-RU" dirty="0" smtClean="0"/>
              <a:t> до 57% у </a:t>
            </a:r>
          </a:p>
          <a:p>
            <a:r>
              <a:rPr lang="ru-RU" dirty="0" smtClean="0"/>
              <a:t>2014 </a:t>
            </a:r>
            <a:r>
              <a:rPr lang="ru-RU" dirty="0" err="1" smtClean="0"/>
              <a:t>році</a:t>
            </a:r>
            <a:r>
              <a:rPr lang="ru-RU" dirty="0" smtClean="0"/>
              <a:t>; </a:t>
            </a:r>
            <a:r>
              <a:rPr lang="ru-RU" dirty="0" err="1" smtClean="0"/>
              <a:t>охоплення</a:t>
            </a:r>
            <a:r>
              <a:rPr lang="ru-RU" dirty="0" smtClean="0"/>
              <a:t> другим </a:t>
            </a:r>
            <a:r>
              <a:rPr lang="ru-RU" dirty="0" err="1" smtClean="0"/>
              <a:t>обов’язковим</a:t>
            </a:r>
            <a:r>
              <a:rPr lang="ru-RU" dirty="0" smtClean="0"/>
              <a:t> </a:t>
            </a:r>
            <a:r>
              <a:rPr lang="ru-RU" dirty="0" err="1" smtClean="0"/>
              <a:t>щепленням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</a:p>
          <a:p>
            <a:r>
              <a:rPr lang="ru-RU" dirty="0" smtClean="0"/>
              <a:t>кору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гірша</a:t>
            </a:r>
            <a:r>
              <a:rPr lang="ru-RU" dirty="0" smtClean="0"/>
              <a:t>: </a:t>
            </a:r>
            <a:r>
              <a:rPr lang="ru-RU" dirty="0" err="1" smtClean="0"/>
              <a:t>з</a:t>
            </a:r>
            <a:r>
              <a:rPr lang="ru-RU" dirty="0" smtClean="0"/>
              <a:t> 98% у 2002 </a:t>
            </a:r>
            <a:r>
              <a:rPr lang="ru-RU" dirty="0" err="1" smtClean="0"/>
              <a:t>році</a:t>
            </a:r>
            <a:r>
              <a:rPr lang="ru-RU" dirty="0" smtClean="0"/>
              <a:t> до 41% у 2010 </a:t>
            </a:r>
            <a:r>
              <a:rPr lang="ru-RU" dirty="0" err="1" smtClean="0"/>
              <a:t>році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371600" y="274638"/>
            <a:ext cx="7772400" cy="143986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Основні </a:t>
            </a:r>
            <a:r>
              <a:rPr lang="uk-UA" dirty="0" smtClean="0"/>
              <a:t>проблеми: стаціонарна медична допомога на рівні району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75682" y="1785926"/>
          <a:ext cx="9075666" cy="4572032"/>
        </p:xfrm>
        <a:graphic>
          <a:graphicData uri="http://schemas.openxmlformats.org/presentationml/2006/ole">
            <p:oleObj spid="_x0000_s3074" name="Диаграмма" r:id="rId3" imgW="6743842" imgH="3390738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6908"/>
          </a:xfrm>
        </p:spPr>
        <p:txBody>
          <a:bodyPr/>
          <a:lstStyle/>
          <a:p>
            <a:r>
              <a:rPr lang="uk-UA" dirty="0" smtClean="0"/>
              <a:t>Основні проблеми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1071546"/>
            <a:ext cx="8358246" cy="5214974"/>
          </a:xfrm>
        </p:spPr>
        <p:txBody>
          <a:bodyPr>
            <a:normAutofit lnSpcReduction="10000"/>
          </a:bodyPr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Слабка матеріально-технічна база лікарень для надання медичної допомоги дітям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Недостатня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забезпеченість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кадрами</a:t>
            </a: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uk-UA" dirty="0" smtClean="0">
                <a:latin typeface="Arial" pitchFamily="34" charset="0"/>
                <a:cs typeface="Arial" pitchFamily="34" charset="0"/>
              </a:rPr>
              <a:t>За 5 останніх років кількість дільничних педіатрів міських дільниць знизилась з 10,20 тис. до 4,9 тис.</a:t>
            </a:r>
          </a:p>
          <a:p>
            <a:pPr lvl="1"/>
            <a:r>
              <a:rPr lang="uk-UA" dirty="0" smtClean="0">
                <a:latin typeface="Arial" pitchFamily="34" charset="0"/>
                <a:cs typeface="Arial" pitchFamily="34" charset="0"/>
              </a:rPr>
              <a:t>Кількість сімейних лікарів за той самий період збільшилась з 8621 до 11 326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Недостатній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рівень обізнаності та навичок батьків щодо догляду за дитиною, її харчуванням та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розвитком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uk-UA" dirty="0" smtClean="0">
                <a:latin typeface="Arial" pitchFamily="34" charset="0"/>
                <a:cs typeface="Arial" pitchFamily="34" charset="0"/>
              </a:rPr>
              <a:t>Відсутність зацікавленості державного апарату</a:t>
            </a:r>
          </a:p>
          <a:p>
            <a:pPr lvl="1"/>
            <a:r>
              <a:rPr lang="uk-UA" dirty="0" smtClean="0">
                <a:latin typeface="Arial" pitchFamily="34" charset="0"/>
                <a:cs typeface="Arial" pitchFamily="34" charset="0"/>
              </a:rPr>
              <a:t>Відсутність державної політики в цьому секторі</a:t>
            </a:r>
          </a:p>
          <a:p>
            <a:pPr lvl="1"/>
            <a:r>
              <a:rPr lang="uk-UA" dirty="0" smtClean="0">
                <a:latin typeface="Arial" pitchFamily="34" charset="0"/>
                <a:cs typeface="Arial" pitchFamily="34" charset="0"/>
              </a:rPr>
              <a:t>Відсутність бюджетних програм та акцій</a:t>
            </a:r>
          </a:p>
          <a:p>
            <a:pPr lvl="1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2547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Основні проблеми</a:t>
            </a:r>
            <a:r>
              <a:rPr lang="uk-UA" dirty="0" smtClean="0"/>
              <a:t>: Статистика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Статистика</a:t>
            </a:r>
          </a:p>
          <a:p>
            <a:pPr lvl="1"/>
            <a:r>
              <a:rPr lang="uk-UA" dirty="0" smtClean="0">
                <a:latin typeface="Arial" pitchFamily="34" charset="0"/>
                <a:cs typeface="Arial" pitchFamily="34" charset="0"/>
              </a:rPr>
              <a:t>Статистичні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дані є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“секретними”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 lvl="1"/>
            <a:r>
              <a:rPr lang="uk-UA" dirty="0" smtClean="0">
                <a:latin typeface="Arial" pitchFamily="34" charset="0"/>
                <a:cs typeface="Arial" pitchFamily="34" charset="0"/>
              </a:rPr>
              <a:t>Велика кількість показників</a:t>
            </a:r>
          </a:p>
          <a:p>
            <a:pPr lvl="1"/>
            <a:r>
              <a:rPr lang="uk-UA" dirty="0" smtClean="0">
                <a:latin typeface="Arial" pitchFamily="34" charset="0"/>
                <a:cs typeface="Arial" pitchFamily="34" charset="0"/>
              </a:rPr>
              <a:t>Прихильність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“рейтинговим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показникам”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в полі прийняття управлінських рішень</a:t>
            </a:r>
          </a:p>
          <a:p>
            <a:pPr lvl="1"/>
            <a:r>
              <a:rPr lang="uk-UA" dirty="0" smtClean="0">
                <a:latin typeface="Arial" pitchFamily="34" charset="0"/>
                <a:cs typeface="Arial" pitchFamily="34" charset="0"/>
              </a:rPr>
              <a:t>Відсутність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системи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“мобільних”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індикаторів</a:t>
            </a:r>
          </a:p>
          <a:p>
            <a:pPr lvl="1"/>
            <a:r>
              <a:rPr lang="uk-UA" dirty="0" smtClean="0">
                <a:latin typeface="Arial" pitchFamily="34" charset="0"/>
                <a:cs typeface="Arial" pitchFamily="34" charset="0"/>
              </a:rPr>
              <a:t>Основні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показники збираються в віковій групі 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0-6 років (дошкільний вік): у світі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віковий діапазон складає 0-5 років</a:t>
            </a: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“Наказовий”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шлях прийняття управлінських рішень</a:t>
            </a: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011222"/>
          </a:xfrm>
        </p:spPr>
        <p:txBody>
          <a:bodyPr>
            <a:normAutofit/>
          </a:bodyPr>
          <a:lstStyle/>
          <a:p>
            <a:r>
              <a:rPr lang="uk-UA" dirty="0" smtClean="0"/>
              <a:t>Шляхи </a:t>
            </a:r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ru-RU" dirty="0" err="1" smtClean="0"/>
              <a:t>язання</a:t>
            </a:r>
            <a:r>
              <a:rPr lang="ru-RU" dirty="0" smtClean="0"/>
              <a:t>  </a:t>
            </a:r>
            <a:r>
              <a:rPr lang="uk-UA" dirty="0" smtClean="0"/>
              <a:t>проблем: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І</a:t>
            </a:r>
            <a:r>
              <a:rPr lang="uk-UA" dirty="0" smtClean="0"/>
              <a:t>мунопрофілактика </a:t>
            </a:r>
            <a:endParaRPr lang="uk-UA" dirty="0" smtClean="0"/>
          </a:p>
          <a:p>
            <a:pPr lvl="1"/>
            <a:r>
              <a:rPr lang="uk-UA" dirty="0" smtClean="0"/>
              <a:t>Зміни процедури реєстрації вакцин (зміна законодавства)</a:t>
            </a:r>
          </a:p>
          <a:p>
            <a:pPr lvl="1"/>
            <a:r>
              <a:rPr lang="uk-UA" dirty="0" smtClean="0"/>
              <a:t>Відновлення повного циклу вітчизняного виробництва якісних вакцин</a:t>
            </a:r>
          </a:p>
          <a:p>
            <a:pPr lvl="1"/>
            <a:r>
              <a:rPr lang="uk-UA" dirty="0" smtClean="0"/>
              <a:t>Перегляд  груп ризику дітей, які підлягають додатковій вакцинації за державний кошт</a:t>
            </a:r>
          </a:p>
          <a:p>
            <a:r>
              <a:rPr lang="uk-UA" dirty="0" smtClean="0"/>
              <a:t>Кадрова </a:t>
            </a:r>
            <a:r>
              <a:rPr lang="uk-UA" dirty="0" smtClean="0"/>
              <a:t>політика</a:t>
            </a:r>
          </a:p>
          <a:p>
            <a:pPr lvl="1"/>
            <a:r>
              <a:rPr lang="uk-UA" dirty="0" smtClean="0"/>
              <a:t>Перегляд програми навчання сімейних лікарів (спеціалізації тощо) по питанням педіатрії</a:t>
            </a:r>
          </a:p>
          <a:p>
            <a:pPr lvl="1"/>
            <a:r>
              <a:rPr lang="uk-UA" dirty="0" smtClean="0"/>
              <a:t>Введення ІВХДВ до </a:t>
            </a:r>
            <a:r>
              <a:rPr lang="uk-UA" dirty="0" err="1" smtClean="0"/>
              <a:t>обов</a:t>
            </a:r>
            <a:r>
              <a:rPr lang="en-US" dirty="0" smtClean="0"/>
              <a:t>’</a:t>
            </a:r>
            <a:r>
              <a:rPr lang="uk-UA" dirty="0" err="1" smtClean="0"/>
              <a:t>язкового</a:t>
            </a:r>
            <a:r>
              <a:rPr lang="uk-UA" dirty="0" smtClean="0"/>
              <a:t> навчання</a:t>
            </a:r>
          </a:p>
          <a:p>
            <a:pPr lvl="1"/>
            <a:r>
              <a:rPr lang="uk-UA" dirty="0" smtClean="0"/>
              <a:t>Розпочати </a:t>
            </a:r>
            <a:r>
              <a:rPr lang="uk-UA" dirty="0" err="1" smtClean="0"/>
              <a:t>“виробництво”</a:t>
            </a:r>
            <a:r>
              <a:rPr lang="uk-UA" dirty="0" smtClean="0"/>
              <a:t>  педіатрів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Шляхи </a:t>
            </a:r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ru-RU" dirty="0" err="1" smtClean="0"/>
              <a:t>язання</a:t>
            </a:r>
            <a:r>
              <a:rPr lang="ru-RU" dirty="0" smtClean="0"/>
              <a:t>  </a:t>
            </a:r>
            <a:r>
              <a:rPr lang="uk-UA" dirty="0" smtClean="0"/>
              <a:t>проблем: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Перегляд до збору, аналізу та публікації офіційних статистичних даних</a:t>
            </a:r>
          </a:p>
          <a:p>
            <a:r>
              <a:rPr lang="uk-UA" dirty="0" smtClean="0"/>
              <a:t>Завершення </a:t>
            </a:r>
            <a:r>
              <a:rPr lang="uk-UA" dirty="0" smtClean="0"/>
              <a:t>реальної </a:t>
            </a:r>
            <a:r>
              <a:rPr lang="uk-UA" dirty="0" err="1" smtClean="0"/>
              <a:t>регіоналізації</a:t>
            </a:r>
            <a:endParaRPr lang="uk-UA" dirty="0" smtClean="0"/>
          </a:p>
          <a:p>
            <a:r>
              <a:rPr lang="uk-UA" dirty="0" smtClean="0"/>
              <a:t>Адаптація </a:t>
            </a:r>
            <a:r>
              <a:rPr lang="uk-UA" dirty="0" err="1" smtClean="0"/>
              <a:t>“Госпітального</a:t>
            </a:r>
            <a:r>
              <a:rPr lang="uk-UA" dirty="0" smtClean="0"/>
              <a:t> </a:t>
            </a:r>
            <a:r>
              <a:rPr lang="uk-UA" dirty="0" err="1" smtClean="0"/>
              <a:t>довідника</a:t>
            </a:r>
            <a:r>
              <a:rPr lang="uk-UA" dirty="0" err="1" smtClean="0"/>
              <a:t>”</a:t>
            </a:r>
            <a:r>
              <a:rPr lang="uk-UA" dirty="0" smtClean="0"/>
              <a:t> </a:t>
            </a:r>
            <a:endParaRPr lang="uk-UA" dirty="0" smtClean="0"/>
          </a:p>
          <a:p>
            <a:r>
              <a:rPr lang="uk-UA" dirty="0" smtClean="0"/>
              <a:t>Впровадження </a:t>
            </a:r>
            <a:r>
              <a:rPr lang="uk-UA" dirty="0" smtClean="0"/>
              <a:t>ІВХДВ на державному рівні</a:t>
            </a:r>
            <a:endParaRPr lang="uk-UA" dirty="0" smtClean="0"/>
          </a:p>
          <a:p>
            <a:r>
              <a:rPr lang="uk-UA" dirty="0" smtClean="0"/>
              <a:t>Держава повинна виховувати батьків: соціальна реклама, залучення державних </a:t>
            </a:r>
            <a:r>
              <a:rPr lang="en-US" dirty="0" smtClean="0"/>
              <a:t>MASS-MEDIA</a:t>
            </a:r>
            <a:endParaRPr lang="uk-UA" dirty="0" smtClean="0"/>
          </a:p>
          <a:p>
            <a:r>
              <a:rPr lang="uk-UA" dirty="0" smtClean="0"/>
              <a:t>Концентрація на уразливих групах </a:t>
            </a:r>
            <a:r>
              <a:rPr lang="uk-UA" dirty="0" smtClean="0"/>
              <a:t>населення</a:t>
            </a:r>
          </a:p>
          <a:p>
            <a:r>
              <a:rPr lang="uk-UA" dirty="0" smtClean="0"/>
              <a:t>Децентралізація розподілу фінансів на регіональні рівні </a:t>
            </a:r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1285860"/>
          <a:ext cx="9001158" cy="5286414"/>
        </p:xfrm>
        <a:graphic>
          <a:graphicData uri="http://schemas.openxmlformats.org/drawingml/2006/table">
            <a:tbl>
              <a:tblPr/>
              <a:tblGrid>
                <a:gridCol w="553167"/>
                <a:gridCol w="553167"/>
                <a:gridCol w="553167"/>
                <a:gridCol w="553167"/>
                <a:gridCol w="553167"/>
                <a:gridCol w="552340"/>
                <a:gridCol w="552340"/>
                <a:gridCol w="592028"/>
                <a:gridCol w="552340"/>
                <a:gridCol w="552340"/>
                <a:gridCol w="552340"/>
                <a:gridCol w="552340"/>
                <a:gridCol w="552340"/>
                <a:gridCol w="510171"/>
                <a:gridCol w="633372"/>
                <a:gridCol w="633372"/>
              </a:tblGrid>
              <a:tr h="5933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 dirty="0">
                          <a:latin typeface="Times New Roman"/>
                          <a:ea typeface="Calibri"/>
                          <a:cs typeface="Times New Roman"/>
                        </a:rPr>
                        <a:t>2000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latin typeface="Times New Roman"/>
                          <a:ea typeface="Calibri"/>
                          <a:cs typeface="Times New Roman"/>
                        </a:rPr>
                        <a:t>2001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latin typeface="Times New Roman"/>
                          <a:ea typeface="Calibri"/>
                          <a:cs typeface="Times New Roman"/>
                        </a:rPr>
                        <a:t>2002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latin typeface="Times New Roman"/>
                          <a:ea typeface="Calibri"/>
                          <a:cs typeface="Times New Roman"/>
                        </a:rPr>
                        <a:t>2003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latin typeface="Times New Roman"/>
                          <a:ea typeface="Calibri"/>
                          <a:cs typeface="Times New Roman"/>
                        </a:rPr>
                        <a:t>2004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latin typeface="Times New Roman"/>
                          <a:ea typeface="Calibri"/>
                          <a:cs typeface="Times New Roman"/>
                        </a:rPr>
                        <a:t>2005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latin typeface="Times New Roman"/>
                          <a:ea typeface="Calibri"/>
                          <a:cs typeface="Times New Roman"/>
                        </a:rPr>
                        <a:t>2006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latin typeface="Times New Roman"/>
                          <a:ea typeface="Calibri"/>
                          <a:cs typeface="Times New Roman"/>
                        </a:rPr>
                        <a:t>2007</a:t>
                      </a:r>
                      <a:r>
                        <a:rPr lang="uk-UA" sz="900" b="1" baseline="300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latin typeface="Times New Roman"/>
                          <a:ea typeface="Calibri"/>
                          <a:cs typeface="Times New Roman"/>
                        </a:rPr>
                        <a:t>2008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latin typeface="Times New Roman"/>
                          <a:ea typeface="Calibri"/>
                          <a:cs typeface="Times New Roman"/>
                        </a:rPr>
                        <a:t>2009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latin typeface="Times New Roman"/>
                          <a:ea typeface="Calibri"/>
                          <a:cs typeface="Times New Roman"/>
                        </a:rPr>
                        <a:t>2010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latin typeface="Times New Roman"/>
                          <a:ea typeface="Calibri"/>
                          <a:cs typeface="Times New Roman"/>
                        </a:rPr>
                        <a:t>2011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latin typeface="Times New Roman"/>
                          <a:ea typeface="Calibri"/>
                          <a:cs typeface="Times New Roman"/>
                        </a:rPr>
                        <a:t>2012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latin typeface="Times New Roman"/>
                          <a:ea typeface="Calibri"/>
                          <a:cs typeface="Times New Roman"/>
                        </a:rPr>
                        <a:t>2013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>
                          <a:latin typeface="Times New Roman"/>
                          <a:ea typeface="Calibri"/>
                          <a:cs typeface="Times New Roman"/>
                        </a:rPr>
                        <a:t>2014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593395">
                <a:tc gridSpan="1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Індикатор 4.1. Рівень смертності дітей у віці до 5 років життя: кількість померлих дітей відповідного віку на 1000 народжених живими (‰)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45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15,6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14,9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13,5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12,9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12,4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12,9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12,4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13,6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12,2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11,3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11,0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10,7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10,2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9,4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9,3</a:t>
                      </a:r>
                      <a:r>
                        <a:rPr lang="uk-UA" sz="1100" baseline="300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11,0</a:t>
                      </a:r>
                      <a:r>
                        <a:rPr lang="uk-UA" sz="1100" b="1" baseline="300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593395">
                <a:tc gridSpan="1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Індикатор 4.2.  Рівень смертності дітей у віці до 1 року життя: кількість померлих дітей віком до 1 року життя на 1000 народженими живими (‰)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45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11,9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11,3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10,3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9,6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9,5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10,0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9,8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11,0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10,0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9,4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9,1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9,0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8,4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8,0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7,8</a:t>
                      </a:r>
                      <a:r>
                        <a:rPr lang="uk-UA" sz="1100" baseline="300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9,3</a:t>
                      </a:r>
                      <a:r>
                        <a:rPr lang="uk-UA" sz="1100" b="1" baseline="300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564586">
                <a:tc gridSpan="10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9,1</a:t>
                      </a:r>
                      <a:r>
                        <a:rPr lang="uk-UA" sz="1100" baseline="300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9,0</a:t>
                      </a:r>
                      <a:r>
                        <a:rPr lang="uk-UA" sz="1100" baseline="300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8,5</a:t>
                      </a:r>
                      <a:r>
                        <a:rPr lang="uk-UA" sz="1100" baseline="300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8,0</a:t>
                      </a:r>
                      <a:r>
                        <a:rPr lang="uk-UA" sz="1100" baseline="300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3395">
                <a:tc gridSpan="1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 baseline="300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900" i="1">
                          <a:latin typeface="Times New Roman"/>
                          <a:ea typeface="Calibri"/>
                          <a:cs typeface="Times New Roman"/>
                        </a:rPr>
                        <a:t>З 1 січня 2007 року Україна перейшла на нові стандарти щодо визначення критеріїв перинатального періоду та живо народжуваності й мертвонароджуваності у відповідності з критеріями ВООЗ</a:t>
                      </a: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6001">
                <a:tc gridSpan="1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 baseline="30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900" i="1">
                          <a:latin typeface="Times New Roman"/>
                          <a:ea typeface="Calibri"/>
                          <a:cs typeface="Times New Roman"/>
                        </a:rPr>
                        <a:t>У таблиці наведені встановлені у 2010 році цільові показники для досягнення до 2015 року цілі тисячоліття №4</a:t>
                      </a: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9680">
                <a:tc gridSpan="1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 baseline="300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uk-UA" sz="90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900" i="1">
                          <a:latin typeface="Times New Roman"/>
                          <a:ea typeface="Calibri"/>
                          <a:cs typeface="Times New Roman"/>
                        </a:rPr>
                        <a:t>З виключенням тимчасово окупованої території</a:t>
                      </a:r>
                      <a:r>
                        <a:rPr lang="uk-UA" sz="900" b="1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uk-UA" sz="900" i="1">
                          <a:latin typeface="Times New Roman"/>
                          <a:ea typeface="Calibri"/>
                          <a:cs typeface="Times New Roman"/>
                        </a:rPr>
                        <a:t>АР Крим та м. Севастопіль, та частини зони АТО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3395">
                <a:tc gridSpan="1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 b="1" baseline="30000" dirty="0">
                          <a:latin typeface="Times New Roman"/>
                          <a:ea typeface="Calibri"/>
                          <a:cs typeface="Times New Roman"/>
                        </a:rPr>
                        <a:t>4 </a:t>
                      </a:r>
                      <a:r>
                        <a:rPr lang="uk-UA" sz="900" i="1" dirty="0">
                          <a:latin typeface="Times New Roman"/>
                          <a:ea typeface="Calibri"/>
                          <a:cs typeface="Times New Roman"/>
                        </a:rPr>
                        <a:t>З виключенням території</a:t>
                      </a:r>
                      <a:r>
                        <a:rPr lang="uk-UA" sz="900" b="1" dirty="0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uk-UA" sz="900" i="1" dirty="0">
                          <a:latin typeface="Times New Roman"/>
                          <a:ea typeface="Calibri"/>
                          <a:cs typeface="Times New Roman"/>
                        </a:rPr>
                        <a:t>АР Крим та м. </a:t>
                      </a:r>
                      <a:r>
                        <a:rPr lang="uk-UA" sz="900" i="1" dirty="0" err="1">
                          <a:latin typeface="Times New Roman"/>
                          <a:ea typeface="Calibri"/>
                          <a:cs typeface="Times New Roman"/>
                        </a:rPr>
                        <a:t>Севастопіль</a:t>
                      </a:r>
                      <a:r>
                        <a:rPr lang="uk-UA" sz="900" i="1" dirty="0">
                          <a:latin typeface="Times New Roman"/>
                          <a:ea typeface="Calibri"/>
                          <a:cs typeface="Times New Roman"/>
                        </a:rPr>
                        <a:t>, для демонстрації  впливу статистичних даних АР Крим та м. </a:t>
                      </a:r>
                      <a:r>
                        <a:rPr lang="uk-UA" sz="900" i="1" dirty="0" err="1">
                          <a:latin typeface="Times New Roman"/>
                          <a:ea typeface="Calibri"/>
                          <a:cs typeface="Times New Roman"/>
                        </a:rPr>
                        <a:t>Севастопіль</a:t>
                      </a:r>
                      <a:r>
                        <a:rPr lang="uk-UA" sz="900" i="1" dirty="0">
                          <a:latin typeface="Times New Roman"/>
                          <a:ea typeface="Calibri"/>
                          <a:cs typeface="Times New Roman"/>
                        </a:rPr>
                        <a:t> на загальнодержавний показник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78" marR="60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85852" y="285728"/>
            <a:ext cx="6072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/>
              <a:t>Стан досягнення цілі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371600" y="274638"/>
            <a:ext cx="7772400" cy="1143000"/>
          </a:xfrm>
        </p:spPr>
        <p:txBody>
          <a:bodyPr/>
          <a:lstStyle/>
          <a:p>
            <a:r>
              <a:rPr lang="uk-UA" dirty="0" smtClean="0"/>
              <a:t>Ключові тенденції</a:t>
            </a:r>
            <a:endParaRPr lang="ru-RU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58530"/>
            <a:ext cx="9144000" cy="5499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42910" y="274638"/>
            <a:ext cx="850109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Ключові тенденції: зниження рівня захворюваності, ‰</a:t>
            </a:r>
            <a:endParaRPr lang="ru-RU" dirty="0"/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0" y="2071678"/>
          <a:ext cx="8940548" cy="4573612"/>
        </p:xfrm>
        <a:graphic>
          <a:graphicData uri="http://schemas.openxmlformats.org/presentationml/2006/ole">
            <p:oleObj spid="_x0000_s24578" name="Диаграмма" r:id="rId3" imgW="4581551" imgH="2162275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5601" name="Object 1"/>
          <p:cNvGraphicFramePr>
            <a:graphicFrameLocks noChangeAspect="1"/>
          </p:cNvGraphicFramePr>
          <p:nvPr/>
        </p:nvGraphicFramePr>
        <p:xfrm>
          <a:off x="197973" y="1785925"/>
          <a:ext cx="8660307" cy="4792447"/>
        </p:xfrm>
        <a:graphic>
          <a:graphicData uri="http://schemas.openxmlformats.org/presentationml/2006/ole">
            <p:oleObj spid="_x0000_s25601" name="Диаграмма" r:id="rId3" imgW="5352868" imgH="2962452" progId="MSGraph.Chart.8">
              <p:embed/>
            </p:oleObj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642910" y="274638"/>
            <a:ext cx="8501090" cy="1143000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Ключові тенденції: причини смертності дітей  віком до 1 року життя, ‰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649" name="Object 1"/>
          <p:cNvGraphicFramePr>
            <a:graphicFrameLocks noChangeAspect="1"/>
          </p:cNvGraphicFramePr>
          <p:nvPr/>
        </p:nvGraphicFramePr>
        <p:xfrm>
          <a:off x="0" y="1785926"/>
          <a:ext cx="9223475" cy="5072074"/>
        </p:xfrm>
        <a:graphic>
          <a:graphicData uri="http://schemas.openxmlformats.org/presentationml/2006/ole">
            <p:oleObj spid="_x0000_s27649" name="Диаграмма" r:id="rId3" imgW="5248373" imgH="2886030" progId="MSGraph.Chart.8">
              <p:embed/>
            </p:oleObj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642910" y="274638"/>
            <a:ext cx="8501090" cy="1143000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Ключові тенденції: причини смертності дітей  віком до 5 років життя, %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Ключові тенденції: розвиток та реформування системи охорони здоров</a:t>
            </a:r>
            <a:r>
              <a:rPr lang="en-US" dirty="0" smtClean="0"/>
              <a:t>’</a:t>
            </a:r>
            <a:r>
              <a:rPr lang="uk-UA" dirty="0" smtClean="0"/>
              <a:t>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447800"/>
            <a:ext cx="8929718" cy="45720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Перинатальні центри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III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рівня надання допомоги</a:t>
            </a:r>
          </a:p>
          <a:p>
            <a:pPr marL="788670" lvl="1" indent="-514350"/>
            <a:r>
              <a:rPr lang="uk-UA" dirty="0" smtClean="0">
                <a:latin typeface="Arial" pitchFamily="34" charset="0"/>
                <a:cs typeface="Arial" pitchFamily="34" charset="0"/>
              </a:rPr>
              <a:t>12 центрів (</a:t>
            </a:r>
            <a:r>
              <a:rPr lang="uk-UA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з них на тимчасово окупованих територіях)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Лікарня, доброзичлива до дитини»</a:t>
            </a:r>
          </a:p>
          <a:p>
            <a:pPr marL="788670" lvl="1" indent="-514350"/>
            <a:r>
              <a:rPr lang="uk-UA" dirty="0" smtClean="0">
                <a:latin typeface="Arial" pitchFamily="34" charset="0"/>
                <a:cs typeface="Arial" pitchFamily="34" charset="0"/>
              </a:rPr>
              <a:t>На початок 2015 року в країні сертифіковані 33% закладів, які надають допомогу матерям і дітям</a:t>
            </a:r>
          </a:p>
          <a:p>
            <a:pPr marL="788670" lvl="1" indent="-514350"/>
            <a:r>
              <a:rPr lang="uk-UA" dirty="0" smtClean="0">
                <a:latin typeface="Arial" pitchFamily="34" charset="0"/>
                <a:cs typeface="Arial" pitchFamily="34" charset="0"/>
              </a:rPr>
              <a:t>У 2014 році в таких закладах народилось 71,2% дітей  (у 2004 – 17%)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Грудне вигодовування</a:t>
            </a:r>
          </a:p>
          <a:p>
            <a:pPr marL="788670" lvl="1" indent="-514350"/>
            <a:r>
              <a:rPr lang="uk-UA" dirty="0" smtClean="0">
                <a:latin typeface="Arial" pitchFamily="34" charset="0"/>
                <a:cs typeface="Arial" pitchFamily="34" charset="0"/>
              </a:rPr>
              <a:t>Зростання кількості дітей на виключно грудному вигодовуванні у віці 3 місяці з 62% у 2010 році до 72% у 2014 році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Ключові тенденції: розвиток та реформування системи охорони здоров</a:t>
            </a:r>
            <a:r>
              <a:rPr lang="en-US" dirty="0" smtClean="0"/>
              <a:t>’</a:t>
            </a:r>
            <a:r>
              <a:rPr lang="uk-UA" dirty="0" smtClean="0"/>
              <a:t>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447800"/>
            <a:ext cx="8329642" cy="4572000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 startAt="4"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Реформування первинної ланки медичної допомоги</a:t>
            </a:r>
          </a:p>
          <a:p>
            <a:pPr marL="788670" lvl="1" indent="-514350" algn="just"/>
            <a:r>
              <a:rPr lang="uk-UA" sz="2200" dirty="0" smtClean="0">
                <a:latin typeface="Arial" pitchFamily="34" charset="0"/>
                <a:cs typeface="Arial" pitchFamily="34" charset="0"/>
              </a:rPr>
              <a:t>Створено 5656 медичних закладів, 65% з яких розташовані в сільській місцевості</a:t>
            </a:r>
          </a:p>
          <a:p>
            <a:pPr marL="788670" lvl="1" indent="-514350" algn="just"/>
            <a:r>
              <a:rPr lang="uk-UA" sz="2200" dirty="0" smtClean="0">
                <a:latin typeface="Arial" pitchFamily="34" charset="0"/>
                <a:cs typeface="Arial" pitchFamily="34" charset="0"/>
              </a:rPr>
              <a:t>В них працює 11 326 сімейних лікарів (але лише 69% з них надають допомогу дітям від народження)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Пілотне впровадження стратегії ІВХДВ</a:t>
            </a:r>
          </a:p>
          <a:p>
            <a:pPr marL="788670" lvl="1" indent="-514350"/>
            <a:r>
              <a:rPr lang="uk-UA" dirty="0" smtClean="0">
                <a:latin typeface="Arial" pitchFamily="34" charset="0"/>
                <a:cs typeface="Arial" pitchFamily="34" charset="0"/>
              </a:rPr>
              <a:t>Адаптація всіх навчальних матеріалів</a:t>
            </a:r>
          </a:p>
          <a:p>
            <a:pPr marL="788670" lvl="1" indent="-514350"/>
            <a:r>
              <a:rPr lang="uk-UA" dirty="0" smtClean="0">
                <a:latin typeface="Arial" pitchFamily="34" charset="0"/>
                <a:cs typeface="Arial" pitchFamily="34" charset="0"/>
              </a:rPr>
              <a:t>Проведення навчальних тренінгів</a:t>
            </a:r>
          </a:p>
          <a:p>
            <a:pPr marL="788670" lvl="1" indent="-514350"/>
            <a:r>
              <a:rPr lang="uk-UA" dirty="0" smtClean="0">
                <a:latin typeface="Arial" pitchFamily="34" charset="0"/>
                <a:cs typeface="Arial" pitchFamily="34" charset="0"/>
              </a:rPr>
              <a:t>2014 рік: зниження смертності дітей віком до 1 року життя в 3-7 разів в порівнянні з 2010 роком; віком до 5 років життя – на 80-90%.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082" name="Object 2"/>
          <p:cNvGraphicFramePr>
            <a:graphicFrameLocks noChangeAspect="1"/>
          </p:cNvGraphicFramePr>
          <p:nvPr/>
        </p:nvGraphicFramePr>
        <p:xfrm>
          <a:off x="214282" y="1857364"/>
          <a:ext cx="8810460" cy="4714908"/>
        </p:xfrm>
        <a:graphic>
          <a:graphicData uri="http://schemas.openxmlformats.org/presentationml/2006/ole">
            <p:oleObj spid="_x0000_s46082" name="Диаграмма" r:id="rId3" imgW="5019864" imgH="2686190" progId="MSGraph.Chart.8">
              <p:embed/>
            </p:oleObj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214282" y="274638"/>
            <a:ext cx="8472518" cy="1296974"/>
          </a:xfrm>
          <a:prstGeom prst="rect">
            <a:avLst/>
          </a:prstGeom>
        </p:spPr>
        <p:txBody>
          <a:bodyPr>
            <a:normAutofit fontScale="750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Ключові тенденції: результати пілотного впровадження ІВХДВ в одному з пілотних</a:t>
            </a:r>
            <a:r>
              <a:rPr kumimoji="0" lang="uk-UA" sz="40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районів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355</TotalTime>
  <Words>773</Words>
  <Application>Microsoft Office PowerPoint</Application>
  <PresentationFormat>Экран (4:3)</PresentationFormat>
  <Paragraphs>128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Справедливость</vt:lpstr>
      <vt:lpstr>Диаграмма</vt:lpstr>
      <vt:lpstr>Диаграмма Microsoft Graph</vt:lpstr>
      <vt:lpstr>Цілі тисячоліття: Ціль 4 </vt:lpstr>
      <vt:lpstr>Слайд 2</vt:lpstr>
      <vt:lpstr>Ключові тенденції</vt:lpstr>
      <vt:lpstr>Ключові тенденції: зниження рівня захворюваності, ‰</vt:lpstr>
      <vt:lpstr>Слайд 5</vt:lpstr>
      <vt:lpstr>Слайд 6</vt:lpstr>
      <vt:lpstr>Ключові тенденції: розвиток та реформування системи охорони здоров’я</vt:lpstr>
      <vt:lpstr>Ключові тенденції: розвиток та реформування системи охорони здоров’я</vt:lpstr>
      <vt:lpstr>Слайд 9</vt:lpstr>
      <vt:lpstr>Ключові тенденції: розвиток та реформування системи охорони здоров’я</vt:lpstr>
      <vt:lpstr>Деякі особливості: імунопрофілактика</vt:lpstr>
      <vt:lpstr>Основні проблеми: стаціонарна медична допомога на рівні району.</vt:lpstr>
      <vt:lpstr>Основні проблеми</vt:lpstr>
      <vt:lpstr>Основні проблеми: Статистика</vt:lpstr>
      <vt:lpstr>Шляхи розв’язання  проблем:</vt:lpstr>
      <vt:lpstr>Шляхи розв’язання  проблем: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Цілі тисячоліття: Ціль 4 </dc:title>
  <cp:lastModifiedBy>Windows XP</cp:lastModifiedBy>
  <cp:revision>32</cp:revision>
  <dcterms:modified xsi:type="dcterms:W3CDTF">2015-06-24T10:20:38Z</dcterms:modified>
</cp:coreProperties>
</file>