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70" r:id="rId4"/>
    <p:sldId id="277" r:id="rId5"/>
    <p:sldId id="258" r:id="rId6"/>
    <p:sldId id="259" r:id="rId7"/>
    <p:sldId id="280" r:id="rId8"/>
    <p:sldId id="260" r:id="rId9"/>
    <p:sldId id="261" r:id="rId10"/>
    <p:sldId id="264" r:id="rId11"/>
    <p:sldId id="271" r:id="rId12"/>
    <p:sldId id="266" r:id="rId13"/>
    <p:sldId id="267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639498432601934E-2"/>
          <c:y val="5.3984575835475578E-2"/>
          <c:w val="0.90125391849529779"/>
          <c:h val="0.6401028277634963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Лист1!$B$7</c:f>
              <c:strCache>
                <c:ptCount val="1"/>
                <c:pt idx="0">
                  <c:v>жінки серед депутатів ВРУ, %</c:v>
                </c:pt>
              </c:strCache>
            </c:strRef>
          </c:tx>
          <c:spPr>
            <a:ln w="30425">
              <a:solidFill>
                <a:srgbClr val="000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Pt>
            <c:idx val="16"/>
            <c:bubble3D val="0"/>
            <c:spPr>
              <a:ln w="30425">
                <a:solidFill>
                  <a:srgbClr val="000080"/>
                </a:solidFill>
                <a:prstDash val="sysDash"/>
              </a:ln>
            </c:spPr>
          </c:dPt>
          <c:cat>
            <c:numRef>
              <c:f>Лист1!$C$6:$S$6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Лист1!$C$7:$S$7</c:f>
              <c:numCache>
                <c:formatCode>General</c:formatCode>
                <c:ptCount val="17"/>
                <c:pt idx="0">
                  <c:v>8</c:v>
                </c:pt>
                <c:pt idx="1">
                  <c:v>8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9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9</c:v>
                </c:pt>
                <c:pt idx="13">
                  <c:v>9</c:v>
                </c:pt>
                <c:pt idx="14">
                  <c:v>11</c:v>
                </c:pt>
                <c:pt idx="15">
                  <c:v>12</c:v>
                </c:pt>
                <c:pt idx="16">
                  <c:v>30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Лист1!$B$8</c:f>
              <c:strCache>
                <c:ptCount val="1"/>
                <c:pt idx="0">
                  <c:v>жінки серед депутатів місцевих рад, %</c:v>
                </c:pt>
              </c:strCache>
            </c:strRef>
          </c:tx>
          <c:spPr>
            <a:ln w="30425">
              <a:solidFill>
                <a:srgbClr val="FF00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dPt>
            <c:idx val="16"/>
            <c:marker>
              <c:symbol val="circle"/>
              <c:size val="10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0425">
                <a:solidFill>
                  <a:srgbClr val="FF00FF"/>
                </a:solidFill>
                <a:prstDash val="sysDash"/>
              </a:ln>
            </c:spPr>
          </c:dPt>
          <c:dLbls>
            <c:dLbl>
              <c:idx val="16"/>
              <c:layout>
                <c:manualLayout>
                  <c:x val="-1.8309966100131005E-2"/>
                  <c:y val="-3.7112966384778963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 smtClean="0"/>
                      <a:t>50%</a:t>
                    </a:r>
                    <a:endParaRPr lang="en-US" sz="12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Лист1!$C$6:$S$6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Лист1!$C$8:$S$8</c:f>
              <c:numCache>
                <c:formatCode>General</c:formatCode>
                <c:ptCount val="17"/>
                <c:pt idx="0">
                  <c:v>42</c:v>
                </c:pt>
                <c:pt idx="1">
                  <c:v>42</c:v>
                </c:pt>
                <c:pt idx="2">
                  <c:v>42</c:v>
                </c:pt>
                <c:pt idx="3">
                  <c:v>42</c:v>
                </c:pt>
                <c:pt idx="4">
                  <c:v>42</c:v>
                </c:pt>
                <c:pt idx="5">
                  <c:v>42</c:v>
                </c:pt>
                <c:pt idx="6">
                  <c:v>35</c:v>
                </c:pt>
                <c:pt idx="7">
                  <c:v>35</c:v>
                </c:pt>
                <c:pt idx="8">
                  <c:v>37</c:v>
                </c:pt>
                <c:pt idx="9">
                  <c:v>37</c:v>
                </c:pt>
                <c:pt idx="10">
                  <c:v>37</c:v>
                </c:pt>
                <c:pt idx="11">
                  <c:v>44</c:v>
                </c:pt>
                <c:pt idx="12">
                  <c:v>44</c:v>
                </c:pt>
                <c:pt idx="13">
                  <c:v>45</c:v>
                </c:pt>
                <c:pt idx="14">
                  <c:v>47</c:v>
                </c:pt>
                <c:pt idx="15">
                  <c:v>48</c:v>
                </c:pt>
                <c:pt idx="16">
                  <c:v>50.3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Лист1!$B$9</c:f>
              <c:strCache>
                <c:ptCount val="1"/>
                <c:pt idx="0">
                  <c:v>жінки серед вищих державних службовців (1-2 посадових категорій), %</c:v>
                </c:pt>
              </c:strCache>
            </c:strRef>
          </c:tx>
          <c:spPr>
            <a:ln w="30425">
              <a:solidFill>
                <a:srgbClr val="9BBB59">
                  <a:lumMod val="50000"/>
                </a:srgbClr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9BBB59">
                  <a:lumMod val="50000"/>
                </a:srgbClr>
              </a:solidFill>
              <a:ln>
                <a:solidFill>
                  <a:srgbClr val="9BBB59">
                    <a:lumMod val="50000"/>
                  </a:srgbClr>
                </a:solidFill>
                <a:prstDash val="solid"/>
              </a:ln>
            </c:spPr>
          </c:marker>
          <c:dPt>
            <c:idx val="16"/>
            <c:marker>
              <c:symbol val="circle"/>
              <c:size val="10"/>
            </c:marker>
            <c:bubble3D val="0"/>
          </c:dPt>
          <c:dLbls>
            <c:dLbl>
              <c:idx val="16"/>
              <c:layout>
                <c:manualLayout>
                  <c:x val="-2.5939118641852256E-2"/>
                  <c:y val="-3.99678099528388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Лист1!$C$6:$S$6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Лист1!$C$9:$S$9</c:f>
              <c:numCache>
                <c:formatCode>General</c:formatCode>
                <c:ptCount val="17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17</c:v>
                </c:pt>
                <c:pt idx="4">
                  <c:v>17</c:v>
                </c:pt>
                <c:pt idx="5">
                  <c:v>22</c:v>
                </c:pt>
                <c:pt idx="6">
                  <c:v>21</c:v>
                </c:pt>
                <c:pt idx="7">
                  <c:v>22</c:v>
                </c:pt>
                <c:pt idx="8">
                  <c:v>22</c:v>
                </c:pt>
                <c:pt idx="9">
                  <c:v>23</c:v>
                </c:pt>
                <c:pt idx="10">
                  <c:v>25</c:v>
                </c:pt>
                <c:pt idx="11">
                  <c:v>27</c:v>
                </c:pt>
                <c:pt idx="12">
                  <c:v>28</c:v>
                </c:pt>
                <c:pt idx="13">
                  <c:v>28</c:v>
                </c:pt>
                <c:pt idx="14">
                  <c:v>31</c:v>
                </c:pt>
                <c:pt idx="15">
                  <c:v>31</c:v>
                </c:pt>
                <c:pt idx="16">
                  <c:v>30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Лист1!$B$10</c:f>
              <c:strCache>
                <c:ptCount val="1"/>
                <c:pt idx="0">
                  <c:v>середня заробітна плата жінок щодо середньої заробітної плати чоловіків, %</c:v>
                </c:pt>
              </c:strCache>
            </c:strRef>
          </c:tx>
          <c:spPr>
            <a:ln w="30425">
              <a:solidFill>
                <a:srgbClr val="FF0000"/>
              </a:solidFill>
              <a:prstDash val="solid"/>
            </a:ln>
          </c:spPr>
          <c:marker>
            <c:symbol val="x"/>
            <c:size val="4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dPt>
            <c:idx val="16"/>
            <c:marker>
              <c:symbol val="circle"/>
              <c:size val="10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0425">
                <a:solidFill>
                  <a:srgbClr val="FF0000"/>
                </a:solidFill>
                <a:prstDash val="sysDash"/>
              </a:ln>
            </c:spPr>
          </c:dPt>
          <c:dLbls>
            <c:dLbl>
              <c:idx val="16"/>
              <c:layout>
                <c:manualLayout>
                  <c:x val="-2.5939118641852256E-2"/>
                  <c:y val="-4.853234065701864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Лист1!$C$6:$S$6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Лист1!$C$10:$S$10</c:f>
              <c:numCache>
                <c:formatCode>General</c:formatCode>
                <c:ptCount val="17"/>
                <c:pt idx="0">
                  <c:v>70.900000000000006</c:v>
                </c:pt>
                <c:pt idx="1">
                  <c:v>69.7</c:v>
                </c:pt>
                <c:pt idx="2">
                  <c:v>69.3</c:v>
                </c:pt>
                <c:pt idx="3">
                  <c:v>68.599999999999994</c:v>
                </c:pt>
                <c:pt idx="4">
                  <c:v>68.599999999999994</c:v>
                </c:pt>
                <c:pt idx="5">
                  <c:v>70.900000000000006</c:v>
                </c:pt>
                <c:pt idx="6">
                  <c:v>72.8</c:v>
                </c:pt>
                <c:pt idx="7">
                  <c:v>72.900000000000006</c:v>
                </c:pt>
                <c:pt idx="8">
                  <c:v>75.2</c:v>
                </c:pt>
                <c:pt idx="9">
                  <c:v>77.2</c:v>
                </c:pt>
                <c:pt idx="10">
                  <c:v>77.8</c:v>
                </c:pt>
                <c:pt idx="11">
                  <c:v>74.900000000000006</c:v>
                </c:pt>
                <c:pt idx="12">
                  <c:v>77.599999999999994</c:v>
                </c:pt>
                <c:pt idx="13">
                  <c:v>77.2</c:v>
                </c:pt>
                <c:pt idx="14">
                  <c:v>76.3</c:v>
                </c:pt>
                <c:pt idx="15">
                  <c:v>76.3</c:v>
                </c:pt>
                <c:pt idx="16">
                  <c:v>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03936"/>
        <c:axId val="7305472"/>
      </c:lineChart>
      <c:catAx>
        <c:axId val="730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0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1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uk-UA"/>
          </a:p>
        </c:txPr>
        <c:crossAx val="7305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05472"/>
        <c:scaling>
          <c:orientation val="minMax"/>
        </c:scaling>
        <c:delete val="0"/>
        <c:axPos val="l"/>
        <c:majorGridlines>
          <c:spPr>
            <a:ln w="3803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018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uk-UA"/>
                  <a:t>%</a:t>
                </a:r>
              </a:p>
            </c:rich>
          </c:tx>
          <c:layout>
            <c:manualLayout>
              <c:xMode val="edge"/>
              <c:yMode val="edge"/>
              <c:x val="1.7241379310344827E-2"/>
              <c:y val="0.34447300771208228"/>
            </c:manualLayout>
          </c:layout>
          <c:overlay val="0"/>
          <c:spPr>
            <a:noFill/>
            <a:ln w="30425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80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1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uk-UA"/>
          </a:p>
        </c:txPr>
        <c:crossAx val="7303936"/>
        <c:crosses val="autoZero"/>
        <c:crossBetween val="between"/>
      </c:valAx>
      <c:spPr>
        <a:solidFill>
          <a:srgbClr val="FFFFFF"/>
        </a:solidFill>
        <a:ln w="15212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9749216300940439"/>
          <c:y val="0.77324070706884507"/>
          <c:w val="0.67241379310344829"/>
          <c:h val="0.22675929293115496"/>
        </c:manualLayout>
      </c:layout>
      <c:overlay val="0"/>
      <c:spPr>
        <a:solidFill>
          <a:srgbClr val="FFFFFF"/>
        </a:solidFill>
        <a:ln w="3803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uk-UA"/>
        </a:p>
      </c:txPr>
    </c:legend>
    <c:plotVisOnly val="1"/>
    <c:dispBlanksAs val="gap"/>
    <c:showDLblsOverMax val="0"/>
  </c:chart>
  <c:spPr>
    <a:solidFill>
      <a:srgbClr val="FFFFFF"/>
    </a:solidFill>
    <a:ln w="3803">
      <a:solidFill>
        <a:srgbClr val="000000"/>
      </a:solidFill>
      <a:prstDash val="solid"/>
    </a:ln>
  </c:spPr>
  <c:txPr>
    <a:bodyPr/>
    <a:lstStyle/>
    <a:p>
      <a:pPr>
        <a:defRPr sz="1018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993154158215011E-2"/>
          <c:y val="3.0755729368267908E-2"/>
          <c:w val="0.934340629930133"/>
          <c:h val="0.6444550760134008"/>
        </c:manualLayout>
      </c:layout>
      <c:barChart>
        <c:barDir val="col"/>
        <c:grouping val="clustered"/>
        <c:varyColors val="0"/>
        <c:ser>
          <c:idx val="0"/>
          <c:order val="0"/>
          <c:tx>
            <c:v>частка жінок серед депутатів місцевих рад, %</c:v>
          </c:tx>
          <c:invertIfNegative val="0"/>
          <c:cat>
            <c:strRef>
              <c:f>Лист1!$A$1:$A$18</c:f>
              <c:strCache>
                <c:ptCount val="18"/>
                <c:pt idx="0">
                  <c:v>Закарпатська </c:v>
                </c:pt>
                <c:pt idx="1">
                  <c:v>Львівська</c:v>
                </c:pt>
                <c:pt idx="2">
                  <c:v>Чернівецька</c:v>
                </c:pt>
                <c:pt idx="3">
                  <c:v>Тернопільська</c:v>
                </c:pt>
                <c:pt idx="4">
                  <c:v>Івано-Франківська</c:v>
                </c:pt>
                <c:pt idx="5">
                  <c:v>Київська</c:v>
                </c:pt>
                <c:pt idx="6">
                  <c:v>Черкаська</c:v>
                </c:pt>
                <c:pt idx="7">
                  <c:v>Рівненська</c:v>
                </c:pt>
                <c:pt idx="8">
                  <c:v>Дніпропетровська</c:v>
                </c:pt>
                <c:pt idx="9">
                  <c:v>Одеська</c:v>
                </c:pt>
                <c:pt idx="10">
                  <c:v>Хмельницька</c:v>
                </c:pt>
                <c:pt idx="11">
                  <c:v>Кіровоградська</c:v>
                </c:pt>
                <c:pt idx="12">
                  <c:v>Сумська</c:v>
                </c:pt>
                <c:pt idx="13">
                  <c:v>Запорізька</c:v>
                </c:pt>
                <c:pt idx="14">
                  <c:v>Житомирська</c:v>
                </c:pt>
                <c:pt idx="15">
                  <c:v>Херсонська</c:v>
                </c:pt>
                <c:pt idx="16">
                  <c:v>Миколаївська</c:v>
                </c:pt>
                <c:pt idx="17">
                  <c:v>Чернігівська</c:v>
                </c:pt>
              </c:strCache>
            </c:strRef>
          </c:cat>
          <c:val>
            <c:numRef>
              <c:f>Лист1!$B$1:$B$18</c:f>
              <c:numCache>
                <c:formatCode>General</c:formatCode>
                <c:ptCount val="18"/>
                <c:pt idx="0">
                  <c:v>15.7</c:v>
                </c:pt>
                <c:pt idx="1">
                  <c:v>29</c:v>
                </c:pt>
                <c:pt idx="2">
                  <c:v>35.6</c:v>
                </c:pt>
                <c:pt idx="3">
                  <c:v>35.9</c:v>
                </c:pt>
                <c:pt idx="4">
                  <c:v>36.1</c:v>
                </c:pt>
                <c:pt idx="5">
                  <c:v>46.2</c:v>
                </c:pt>
                <c:pt idx="6">
                  <c:v>46.4</c:v>
                </c:pt>
                <c:pt idx="7">
                  <c:v>46.8</c:v>
                </c:pt>
                <c:pt idx="8">
                  <c:v>48.3</c:v>
                </c:pt>
                <c:pt idx="9">
                  <c:v>48.5</c:v>
                </c:pt>
                <c:pt idx="10">
                  <c:v>49.8</c:v>
                </c:pt>
                <c:pt idx="11">
                  <c:v>51.2</c:v>
                </c:pt>
                <c:pt idx="12">
                  <c:v>51.6</c:v>
                </c:pt>
                <c:pt idx="13">
                  <c:v>51.8</c:v>
                </c:pt>
                <c:pt idx="14">
                  <c:v>52</c:v>
                </c:pt>
                <c:pt idx="15">
                  <c:v>54.1</c:v>
                </c:pt>
                <c:pt idx="16">
                  <c:v>54.6</c:v>
                </c:pt>
                <c:pt idx="17">
                  <c:v>54.9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81728"/>
        <c:axId val="23084416"/>
      </c:barChart>
      <c:catAx>
        <c:axId val="2308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/>
            </a:pPr>
            <a:endParaRPr lang="uk-UA"/>
          </a:p>
        </c:txPr>
        <c:crossAx val="23084416"/>
        <c:crosses val="autoZero"/>
        <c:auto val="1"/>
        <c:lblAlgn val="ctr"/>
        <c:lblOffset val="100"/>
        <c:noMultiLvlLbl val="0"/>
      </c:catAx>
      <c:valAx>
        <c:axId val="23084416"/>
        <c:scaling>
          <c:orientation val="minMax"/>
        </c:scaling>
        <c:delete val="0"/>
        <c:axPos val="l"/>
        <c:majorGridlines>
          <c:spPr>
            <a:ln>
              <a:solidFill>
                <a:srgbClr val="4F81BD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23081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1915145368492233E-2"/>
          <c:y val="3.1870862308298067E-2"/>
          <c:w val="0.55715179175118323"/>
          <c:h val="6.3034290525005143E-2"/>
        </c:manualLayout>
      </c:layout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9127139882151"/>
          <c:y val="2.566695098394081E-3"/>
          <c:w val="0.75290179352580922"/>
          <c:h val="0.83309419655876349"/>
        </c:manualLayout>
      </c:layout>
      <c:barChart>
        <c:barDir val="bar"/>
        <c:grouping val="clustered"/>
        <c:varyColors val="0"/>
        <c:ser>
          <c:idx val="0"/>
          <c:order val="0"/>
          <c:tx>
            <c:v>частка жінок серед депутатів,%</c:v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51</a:t>
                    </a:r>
                    <a:r>
                      <a:rPr lang="uk-UA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43</a:t>
                    </a:r>
                    <a:r>
                      <a:rPr lang="uk-UA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23</a:t>
                    </a:r>
                    <a:r>
                      <a:rPr lang="uk-UA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r>
                      <a:rPr lang="uk-UA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uk-UA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Лист1!$C$4:$C$8</c:f>
              <c:strCache>
                <c:ptCount val="5"/>
                <c:pt idx="0">
                  <c:v>сільські ради</c:v>
                </c:pt>
                <c:pt idx="1">
                  <c:v>селищні ради</c:v>
                </c:pt>
                <c:pt idx="2">
                  <c:v>районні ради</c:v>
                </c:pt>
                <c:pt idx="3">
                  <c:v>міські ради</c:v>
                </c:pt>
                <c:pt idx="4">
                  <c:v>обласні ради</c:v>
                </c:pt>
              </c:strCache>
            </c:strRef>
          </c:cat>
          <c:val>
            <c:numRef>
              <c:f>Лист1!$D$4:$D$8</c:f>
              <c:numCache>
                <c:formatCode>General</c:formatCode>
                <c:ptCount val="5"/>
                <c:pt idx="0">
                  <c:v>51</c:v>
                </c:pt>
                <c:pt idx="1">
                  <c:v>43</c:v>
                </c:pt>
                <c:pt idx="2">
                  <c:v>23</c:v>
                </c:pt>
                <c:pt idx="3">
                  <c:v>14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420224"/>
        <c:axId val="74421760"/>
      </c:barChart>
      <c:catAx>
        <c:axId val="744202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74421760"/>
        <c:crosses val="autoZero"/>
        <c:auto val="1"/>
        <c:lblAlgn val="ctr"/>
        <c:lblOffset val="100"/>
        <c:noMultiLvlLbl val="0"/>
      </c:catAx>
      <c:valAx>
        <c:axId val="7442176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74420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2815085901355152"/>
          <c:y val="6.9060586176727903E-2"/>
          <c:w val="0.44086331688313912"/>
          <c:h val="7.6924472549645018E-2"/>
        </c:manualLayout>
      </c:layout>
      <c:overlay val="0"/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2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850246399911668E-2"/>
          <c:y val="7.1911304902269449E-2"/>
          <c:w val="0.89745603674540686"/>
          <c:h val="0.8233603091280256"/>
        </c:manualLayout>
      </c:layout>
      <c:lineChart>
        <c:grouping val="standard"/>
        <c:varyColors val="0"/>
        <c:ser>
          <c:idx val="0"/>
          <c:order val="0"/>
          <c:tx>
            <c:strRef>
              <c:f>Лист2!$A$6</c:f>
              <c:strCache>
                <c:ptCount val="1"/>
                <c:pt idx="0">
                  <c:v>середня заробітна плата жінок щодо середньої заробітної плати чоловіків, %</c:v>
                </c:pt>
              </c:strCache>
            </c:strRef>
          </c:tx>
          <c:dPt>
            <c:idx val="5"/>
            <c:bubble3D val="0"/>
            <c:spPr/>
          </c:dPt>
          <c:dLbls>
            <c:dLbl>
              <c:idx val="0"/>
              <c:layout>
                <c:manualLayout>
                  <c:x val="-0.05"/>
                  <c:y val="-6.94444444444444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8333333333333348E-2"/>
                  <c:y val="6.01851851851851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7222222222222228E-2"/>
                  <c:y val="-6.4814814814814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8333333333333348E-2"/>
                  <c:y val="5.55555555555555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5555555555555539E-2"/>
                  <c:y val="-7.4074074074074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33333333333334E-2"/>
                  <c:y val="6.4814814814814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8333333333333348E-2"/>
                  <c:y val="-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444444444444446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6.666666666666668E-2"/>
                  <c:y val="-5.55555555555555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4444444444444356E-2"/>
                  <c:y val="8.33333333333333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05"/>
                  <c:y val="-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444444444444446E-2"/>
                  <c:y val="5.55555555555555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3333333333333444E-2"/>
                  <c:y val="-5.09259259259259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55591664746619E-2"/>
                  <c:y val="5.7066702755166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2857607118170817E-2"/>
                  <c:y val="-5.3709837887215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2790">
                <a:noFill/>
              </a:ln>
            </c:spPr>
            <c:txPr>
              <a:bodyPr/>
              <a:lstStyle/>
              <a:p>
                <a:pPr>
                  <a:defRPr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Лист2!$B$5:$P$5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Лист2!$B$6:$P$6</c:f>
              <c:numCache>
                <c:formatCode>General</c:formatCode>
                <c:ptCount val="15"/>
                <c:pt idx="0">
                  <c:v>70.900000000000006</c:v>
                </c:pt>
                <c:pt idx="1">
                  <c:v>69.7</c:v>
                </c:pt>
                <c:pt idx="2">
                  <c:v>69.3</c:v>
                </c:pt>
                <c:pt idx="3">
                  <c:v>68.599999999999994</c:v>
                </c:pt>
                <c:pt idx="4">
                  <c:v>68.599999999999994</c:v>
                </c:pt>
                <c:pt idx="5">
                  <c:v>70.900000000000006</c:v>
                </c:pt>
                <c:pt idx="6">
                  <c:v>72.8</c:v>
                </c:pt>
                <c:pt idx="7">
                  <c:v>72.900000000000006</c:v>
                </c:pt>
                <c:pt idx="8">
                  <c:v>75.2</c:v>
                </c:pt>
                <c:pt idx="9">
                  <c:v>77.2</c:v>
                </c:pt>
                <c:pt idx="10">
                  <c:v>77.8</c:v>
                </c:pt>
                <c:pt idx="11">
                  <c:v>74.900000000000006</c:v>
                </c:pt>
                <c:pt idx="12">
                  <c:v>77.599999999999994</c:v>
                </c:pt>
                <c:pt idx="13">
                  <c:v>77.2</c:v>
                </c:pt>
                <c:pt idx="14">
                  <c:v>76.3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Лист2!$A$7</c:f>
              <c:strCache>
                <c:ptCount val="1"/>
                <c:pt idx="0">
                  <c:v>цільове значення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ln>
                <a:solidFill>
                  <a:schemeClr val="tx1"/>
                </a:solidFill>
              </a:ln>
            </c:spPr>
          </c:marker>
          <c:cat>
            <c:numRef>
              <c:f>Лист2!$B$5:$P$5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Лист2!$B$7:$P$7</c:f>
              <c:numCache>
                <c:formatCode>General</c:formatCode>
                <c:ptCount val="15"/>
                <c:pt idx="0">
                  <c:v>86</c:v>
                </c:pt>
                <c:pt idx="1">
                  <c:v>86</c:v>
                </c:pt>
                <c:pt idx="2">
                  <c:v>86</c:v>
                </c:pt>
                <c:pt idx="3">
                  <c:v>86</c:v>
                </c:pt>
                <c:pt idx="4">
                  <c:v>86</c:v>
                </c:pt>
                <c:pt idx="5">
                  <c:v>86</c:v>
                </c:pt>
                <c:pt idx="6">
                  <c:v>86</c:v>
                </c:pt>
                <c:pt idx="7">
                  <c:v>86</c:v>
                </c:pt>
                <c:pt idx="8">
                  <c:v>86</c:v>
                </c:pt>
                <c:pt idx="9">
                  <c:v>86</c:v>
                </c:pt>
                <c:pt idx="10">
                  <c:v>86</c:v>
                </c:pt>
                <c:pt idx="11">
                  <c:v>86</c:v>
                </c:pt>
                <c:pt idx="12">
                  <c:v>86</c:v>
                </c:pt>
                <c:pt idx="13">
                  <c:v>86</c:v>
                </c:pt>
                <c:pt idx="14">
                  <c:v>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746624"/>
        <c:axId val="22759296"/>
      </c:lineChart>
      <c:catAx>
        <c:axId val="2274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759296"/>
        <c:crosses val="autoZero"/>
        <c:auto val="1"/>
        <c:lblAlgn val="ctr"/>
        <c:lblOffset val="100"/>
        <c:noMultiLvlLbl val="0"/>
      </c:catAx>
      <c:valAx>
        <c:axId val="22759296"/>
        <c:scaling>
          <c:orientation val="minMax"/>
          <c:min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74662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200"/>
      </a:pPr>
      <a:endParaRPr lang="uk-UA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2B538-3C5D-4311-A4B4-036A63DFF2E7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190E4-1EEB-4A8B-9BBC-FB4E9EEBFE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976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6230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701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461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558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266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879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26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7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688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097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896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6DF38-76C7-458B-8EF7-B7DD1A5FAABA}" type="datetimeFigureOut">
              <a:rPr lang="uk-UA" smtClean="0"/>
              <a:t>06.07.2015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335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/>
          </a:bodyPr>
          <a:lstStyle/>
          <a:p>
            <a:r>
              <a:rPr lang="uk-UA" b="1" dirty="0" smtClean="0"/>
              <a:t>Цілі Розвитку Тисячоліття в Україні: ґендерний вимір</a:t>
            </a:r>
            <a:endParaRPr lang="uk-UA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3867400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Ганна Герасименко</a:t>
            </a:r>
            <a:r>
              <a:rPr lang="ru-RU" sz="2000" b="1" i="1" dirty="0"/>
              <a:t>,</a:t>
            </a:r>
            <a:r>
              <a:rPr lang="ru-RU" sz="2000" b="1" i="1" dirty="0" smtClean="0"/>
              <a:t> </a:t>
            </a:r>
          </a:p>
          <a:p>
            <a:pPr algn="ctr"/>
            <a:r>
              <a:rPr lang="ru-RU" sz="2000" b="1" i="1" dirty="0" smtClean="0"/>
              <a:t>кандидат </a:t>
            </a:r>
            <a:r>
              <a:rPr lang="ru-RU" sz="2000" b="1" i="1" dirty="0" err="1" smtClean="0"/>
              <a:t>економічних</a:t>
            </a:r>
            <a:r>
              <a:rPr lang="ru-RU" sz="2000" b="1" i="1" dirty="0" smtClean="0"/>
              <a:t> наук, </a:t>
            </a:r>
          </a:p>
          <a:p>
            <a:pPr algn="ctr"/>
            <a:r>
              <a:rPr lang="ru-RU" sz="2000" b="1" i="1" dirty="0" smtClean="0"/>
              <a:t>старший </a:t>
            </a:r>
            <a:r>
              <a:rPr lang="ru-RU" sz="2000" b="1" i="1" dirty="0" err="1" smtClean="0"/>
              <a:t>науковий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співробітник</a:t>
            </a:r>
            <a:endParaRPr lang="ru-RU" sz="2000" b="1" dirty="0" smtClean="0"/>
          </a:p>
          <a:p>
            <a:pPr algn="ctr"/>
            <a:endParaRPr lang="ru-RU" sz="2000" dirty="0" smtClean="0"/>
          </a:p>
          <a:p>
            <a:pPr algn="ctr"/>
            <a:r>
              <a:rPr lang="uk-UA" sz="2000" b="1" i="1" dirty="0" smtClean="0"/>
              <a:t>Інститут демографії та соціальних досліджень </a:t>
            </a:r>
          </a:p>
          <a:p>
            <a:pPr algn="ctr"/>
            <a:r>
              <a:rPr lang="uk-UA" sz="2000" b="1" i="1" dirty="0" smtClean="0"/>
              <a:t>ім. М.В. </a:t>
            </a:r>
            <a:r>
              <a:rPr lang="uk-UA" sz="2000" b="1" i="1" dirty="0" err="1" smtClean="0"/>
              <a:t>Птухи</a:t>
            </a:r>
            <a:r>
              <a:rPr lang="uk-UA" sz="2000" b="1" i="1" dirty="0" smtClean="0"/>
              <a:t> НАН України</a:t>
            </a:r>
            <a:endParaRPr lang="uk-UA" sz="2000" b="1" i="1" dirty="0"/>
          </a:p>
        </p:txBody>
      </p:sp>
    </p:spTree>
    <p:extLst>
      <p:ext uri="{BB962C8B-B14F-4D97-AF65-F5344CB8AC3E}">
        <p14:creationId xmlns:p14="http://schemas.microsoft.com/office/powerpoint/2010/main" val="165603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" name="Объект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5634224"/>
              </p:ext>
            </p:extLst>
          </p:nvPr>
        </p:nvGraphicFramePr>
        <p:xfrm>
          <a:off x="1000987" y="253008"/>
          <a:ext cx="7027397" cy="404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479634" y="30824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23094" y="4415568"/>
            <a:ext cx="789781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/>
              <a:t>Співвідношення </a:t>
            </a:r>
            <a:r>
              <a:rPr lang="uk-UA" sz="2400" b="1" dirty="0"/>
              <a:t>середньої заробітної плати жінок та середньої заробітної плати чоловіків в Україні, </a:t>
            </a:r>
            <a:r>
              <a:rPr lang="uk-UA" sz="2400" b="1" dirty="0" smtClean="0"/>
              <a:t>%</a:t>
            </a:r>
          </a:p>
          <a:p>
            <a:pPr algn="ctr"/>
            <a:r>
              <a:rPr lang="uk-UA" sz="1400" i="1" dirty="0" smtClean="0"/>
              <a:t>Джерело</a:t>
            </a:r>
            <a:r>
              <a:rPr lang="uk-UA" sz="1400" i="1" dirty="0"/>
              <a:t>: Державна служба статистики України.</a:t>
            </a:r>
            <a:endParaRPr lang="uk-UA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9392" y="5491530"/>
            <a:ext cx="8269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 smtClean="0"/>
              <a:t>Міжнародні порівняння: </a:t>
            </a:r>
            <a:r>
              <a:rPr lang="uk-UA" sz="1600" dirty="0" smtClean="0"/>
              <a:t>в </a:t>
            </a:r>
            <a:r>
              <a:rPr lang="uk-UA" sz="1600" dirty="0"/>
              <a:t>середньому по країнах ЄС-27 ґендерний розрив у рівні оплати праці жінок і чоловіків становив 16,4% в 2013 р.</a:t>
            </a:r>
          </a:p>
        </p:txBody>
      </p:sp>
    </p:spTree>
    <p:extLst>
      <p:ext uri="{BB962C8B-B14F-4D97-AF65-F5344CB8AC3E}">
        <p14:creationId xmlns:p14="http://schemas.microsoft.com/office/powerpoint/2010/main" val="7659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/>
              <a:t>Особливості ґендерних відмінностей у рівні заробітної плати за видами економічної діяльності в Україні, 2014 р.</a:t>
            </a:r>
            <a:endParaRPr lang="uk-UA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5549443"/>
              </p:ext>
            </p:extLst>
          </p:nvPr>
        </p:nvGraphicFramePr>
        <p:xfrm>
          <a:off x="395537" y="1340768"/>
          <a:ext cx="8424935" cy="3874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3183"/>
                <a:gridCol w="1538203"/>
                <a:gridCol w="2565086"/>
                <a:gridCol w="1798463"/>
              </a:tblGrid>
              <a:tr h="34785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</a:rPr>
                        <a:t>Найбільший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</a:rPr>
                        <a:t>ґендерний</a:t>
                      </a:r>
                      <a:r>
                        <a:rPr lang="ru-RU" sz="1600" b="1" u="none" strike="noStrike" dirty="0" smtClean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розрив</a:t>
                      </a:r>
                      <a:r>
                        <a:rPr lang="ru-RU" sz="1600" b="1" u="none" strike="noStrike" dirty="0">
                          <a:effectLst/>
                        </a:rPr>
                        <a:t> в </a:t>
                      </a:r>
                      <a:r>
                        <a:rPr lang="ru-RU" sz="1600" b="1" u="none" strike="noStrike" dirty="0" err="1">
                          <a:effectLst/>
                        </a:rPr>
                        <a:t>оплаті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праці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</a:rPr>
                        <a:t>Найменший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</a:rPr>
                        <a:t>ґендерний</a:t>
                      </a:r>
                      <a:r>
                        <a:rPr lang="ru-RU" sz="1600" b="1" u="none" strike="noStrike" dirty="0" smtClean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розрив</a:t>
                      </a:r>
                      <a:r>
                        <a:rPr lang="ru-RU" sz="1600" b="1" u="none" strike="noStrike" dirty="0">
                          <a:effectLst/>
                        </a:rPr>
                        <a:t> в </a:t>
                      </a:r>
                      <a:r>
                        <a:rPr lang="ru-RU" sz="1600" b="1" u="none" strike="noStrike" dirty="0" err="1">
                          <a:effectLst/>
                        </a:rPr>
                        <a:t>оплаті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праці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62574"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u="none" strike="noStrike" dirty="0">
                          <a:effectLst/>
                        </a:rPr>
                        <a:t>Види економічної діяльності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</a:rPr>
                        <a:t>Розрив</a:t>
                      </a:r>
                      <a:r>
                        <a:rPr lang="ru-RU" sz="1600" b="1" u="none" strike="noStrike" dirty="0">
                          <a:effectLst/>
                        </a:rPr>
                        <a:t> у </a:t>
                      </a:r>
                      <a:r>
                        <a:rPr lang="ru-RU" sz="1600" b="1" u="none" strike="noStrike" dirty="0" err="1">
                          <a:effectLst/>
                        </a:rPr>
                        <a:t>рівні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br>
                        <a:rPr lang="ru-RU" sz="1600" b="1" u="none" strike="noStrike" dirty="0">
                          <a:effectLst/>
                        </a:rPr>
                      </a:br>
                      <a:r>
                        <a:rPr lang="ru-RU" sz="1600" b="1" u="none" strike="noStrike" dirty="0" err="1">
                          <a:effectLst/>
                        </a:rPr>
                        <a:t>заробітної</a:t>
                      </a:r>
                      <a:r>
                        <a:rPr lang="ru-RU" sz="1600" b="1" u="none" strike="noStrike" dirty="0">
                          <a:effectLst/>
                        </a:rPr>
                        <a:t> плати,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u="none" strike="noStrike" dirty="0">
                          <a:effectLst/>
                        </a:rPr>
                        <a:t>Види економічної </a:t>
                      </a:r>
                      <a:endParaRPr lang="en-US" sz="16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uk-UA" sz="1600" b="1" u="none" strike="noStrike" dirty="0" smtClean="0">
                          <a:effectLst/>
                        </a:rPr>
                        <a:t>діяльності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</a:rPr>
                        <a:t>Розрив</a:t>
                      </a:r>
                      <a:r>
                        <a:rPr lang="ru-RU" sz="1600" b="1" u="none" strike="noStrike" dirty="0">
                          <a:effectLst/>
                        </a:rPr>
                        <a:t> у </a:t>
                      </a:r>
                      <a:r>
                        <a:rPr lang="ru-RU" sz="1600" b="1" u="none" strike="noStrike" dirty="0" err="1">
                          <a:effectLst/>
                        </a:rPr>
                        <a:t>рівні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br>
                        <a:rPr lang="ru-RU" sz="1600" b="1" u="none" strike="noStrike" dirty="0">
                          <a:effectLst/>
                        </a:rPr>
                      </a:br>
                      <a:r>
                        <a:rPr lang="ru-RU" sz="1600" b="1" u="none" strike="noStrike" dirty="0" err="1">
                          <a:effectLst/>
                        </a:rPr>
                        <a:t>заробітної</a:t>
                      </a:r>
                      <a:r>
                        <a:rPr lang="ru-RU" sz="1600" b="1" u="none" strike="noStrike" dirty="0">
                          <a:effectLst/>
                        </a:rPr>
                        <a:t> плати, </a:t>
                      </a:r>
                      <a:endParaRPr lang="en-US" sz="16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</a:rPr>
                        <a:t>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367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 dirty="0">
                          <a:effectLst/>
                        </a:rPr>
                        <a:t>Промисловість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 smtClean="0">
                          <a:effectLst/>
                        </a:rPr>
                        <a:t>- 29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 dirty="0">
                          <a:effectLst/>
                        </a:rPr>
                        <a:t>Сфера функціонування бібліотек, архівів, </a:t>
                      </a:r>
                      <a:r>
                        <a:rPr lang="uk-UA" sz="1600" u="none" strike="noStrike" dirty="0" smtClean="0">
                          <a:effectLst/>
                        </a:rPr>
                        <a:t>музеїв </a:t>
                      </a:r>
                      <a:r>
                        <a:rPr lang="uk-UA" sz="1600" u="none" strike="noStrike" dirty="0">
                          <a:effectLst/>
                        </a:rPr>
                        <a:t>та інших закладів культури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+ 9</a:t>
                      </a:r>
                      <a:endParaRPr lang="uk-UA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     у </a:t>
                      </a:r>
                      <a:r>
                        <a:rPr lang="ru-RU" sz="1600" u="none" strike="noStrike" dirty="0" err="1">
                          <a:effectLst/>
                        </a:rPr>
                        <a:t>т.ч</a:t>
                      </a:r>
                      <a:r>
                        <a:rPr lang="ru-RU" sz="1600" u="none" strike="noStrike" dirty="0">
                          <a:effectLst/>
                        </a:rPr>
                        <a:t>. </a:t>
                      </a:r>
                      <a:r>
                        <a:rPr lang="ru-RU" sz="1600" u="none" strike="noStrike" dirty="0" err="1">
                          <a:effectLst/>
                        </a:rPr>
                        <a:t>добувна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промисло</a:t>
                      </a:r>
                      <a:r>
                        <a:rPr lang="en-US" sz="1600" u="none" strike="noStrike" dirty="0" smtClean="0">
                          <a:effectLst/>
                        </a:rPr>
                        <a:t>-     </a:t>
                      </a:r>
                    </a:p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вість</a:t>
                      </a:r>
                      <a:r>
                        <a:rPr lang="ru-RU" sz="1600" u="none" strike="noStrike" dirty="0" smtClean="0">
                          <a:effectLst/>
                        </a:rPr>
                        <a:t> та </a:t>
                      </a:r>
                      <a:r>
                        <a:rPr lang="ru-RU" sz="1600" u="none" strike="noStrike" dirty="0" err="1">
                          <a:effectLst/>
                        </a:rPr>
                        <a:t>розроблення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endParaRPr lang="en-US" sz="16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кар’єрів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 smtClean="0">
                          <a:effectLst/>
                        </a:rPr>
                        <a:t>- 44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 smtClean="0">
                          <a:effectLst/>
                        </a:rPr>
                        <a:t>Діяльність</a:t>
                      </a:r>
                      <a:r>
                        <a:rPr lang="ru-RU" sz="1600" u="none" strike="noStrike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>
                          <a:effectLst/>
                        </a:rPr>
                        <a:t>у </a:t>
                      </a:r>
                      <a:r>
                        <a:rPr lang="ru-RU" sz="1600" u="none" strike="noStrike" dirty="0" err="1">
                          <a:effectLst/>
                        </a:rPr>
                        <a:t>сфері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адміні</a:t>
                      </a:r>
                      <a:r>
                        <a:rPr lang="en-US" sz="1600" u="none" strike="noStrike" dirty="0" smtClean="0">
                          <a:effectLst/>
                        </a:rPr>
                        <a:t>-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стративного</a:t>
                      </a:r>
                      <a:r>
                        <a:rPr lang="ru-RU" sz="1600" u="none" strike="noStrike" dirty="0" smtClean="0">
                          <a:effectLst/>
                        </a:rPr>
                        <a:t> та 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допоміжного</a:t>
                      </a:r>
                      <a:r>
                        <a:rPr lang="ru-RU" sz="1600" u="none" strike="noStrike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обслуговування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 smtClean="0">
                          <a:effectLst/>
                        </a:rPr>
                        <a:t>- 2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effectLst/>
                        </a:rPr>
                        <a:t>Мистецтво</a:t>
                      </a:r>
                      <a:r>
                        <a:rPr lang="ru-RU" sz="1600" u="none" strike="noStrike" dirty="0">
                          <a:effectLst/>
                        </a:rPr>
                        <a:t>, спорт, </a:t>
                      </a:r>
                      <a:r>
                        <a:rPr lang="ru-RU" sz="1600" u="none" strike="noStrike" dirty="0" err="1">
                          <a:effectLst/>
                        </a:rPr>
                        <a:t>розваги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br>
                        <a:rPr lang="ru-RU" sz="1600" u="none" strike="noStrike" dirty="0">
                          <a:effectLst/>
                        </a:rPr>
                      </a:br>
                      <a:r>
                        <a:rPr lang="ru-RU" sz="1600" u="none" strike="noStrike" dirty="0">
                          <a:effectLst/>
                        </a:rPr>
                        <a:t>та </a:t>
                      </a:r>
                      <a:r>
                        <a:rPr lang="ru-RU" sz="1600" u="none" strike="noStrike" dirty="0" err="1">
                          <a:effectLst/>
                        </a:rPr>
                        <a:t>відпочинок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 smtClean="0">
                          <a:effectLst/>
                        </a:rPr>
                        <a:t>- 49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 dirty="0">
                          <a:effectLst/>
                        </a:rPr>
                        <a:t>Освіта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 smtClean="0">
                          <a:effectLst/>
                        </a:rPr>
                        <a:t>- 6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702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 dirty="0">
                          <a:effectLst/>
                        </a:rPr>
                        <a:t>Фінансова </a:t>
                      </a:r>
                      <a:r>
                        <a:rPr lang="uk-UA" sz="1600" u="none" strike="noStrike" dirty="0" smtClean="0">
                          <a:effectLst/>
                        </a:rPr>
                        <a:t> та </a:t>
                      </a:r>
                      <a:r>
                        <a:rPr lang="uk-UA" sz="1600" u="none" strike="noStrike" dirty="0">
                          <a:effectLst/>
                        </a:rPr>
                        <a:t>страхова діяльність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 smtClean="0">
                          <a:effectLst/>
                        </a:rPr>
                        <a:t>- 36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Охорона </a:t>
                      </a:r>
                      <a:r>
                        <a:rPr lang="ru-RU" sz="1600" u="none" strike="noStrike" dirty="0" smtClean="0">
                          <a:effectLst/>
                        </a:rPr>
                        <a:t>здоров’я </a:t>
                      </a:r>
                      <a:r>
                        <a:rPr lang="ru-RU" sz="1600" u="none" strike="noStrike" dirty="0">
                          <a:effectLst/>
                        </a:rPr>
                        <a:t>та надання соціальної допомоги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 smtClean="0">
                          <a:effectLst/>
                        </a:rPr>
                        <a:t>- 12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4514" y="5723383"/>
            <a:ext cx="756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i="1" dirty="0" smtClean="0"/>
              <a:t>Джерело: побудовано за даними Державної статистичної служби України</a:t>
            </a:r>
            <a:endParaRPr lang="uk-UA" sz="1400" i="1" dirty="0"/>
          </a:p>
        </p:txBody>
      </p:sp>
    </p:spTree>
    <p:extLst>
      <p:ext uri="{BB962C8B-B14F-4D97-AF65-F5344CB8AC3E}">
        <p14:creationId xmlns:p14="http://schemas.microsoft.com/office/powerpoint/2010/main" val="372153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Проблеми та </a:t>
            </a:r>
            <a:r>
              <a:rPr lang="uk-UA" sz="2800" b="1" smtClean="0"/>
              <a:t>нові виклики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uk-UA" sz="1600" i="1" dirty="0"/>
              <a:t>Несталий характер </a:t>
            </a:r>
            <a:r>
              <a:rPr lang="uk-UA" sz="1600" i="1" dirty="0" smtClean="0"/>
              <a:t>ґендерних </a:t>
            </a:r>
            <a:r>
              <a:rPr lang="uk-UA" sz="1600" i="1" dirty="0"/>
              <a:t>перетворень та відсутність послідовності в розбудові національного механізму забезпечення </a:t>
            </a:r>
            <a:r>
              <a:rPr lang="uk-UA" sz="1600" i="1" dirty="0" smtClean="0"/>
              <a:t>ґендерної рівності</a:t>
            </a:r>
          </a:p>
          <a:p>
            <a:endParaRPr lang="uk-UA" sz="1600" i="1" dirty="0"/>
          </a:p>
          <a:p>
            <a:r>
              <a:rPr lang="uk-UA" sz="1600" i="1" dirty="0"/>
              <a:t>Недостатній рівень </a:t>
            </a:r>
            <a:r>
              <a:rPr lang="uk-UA" sz="1600" i="1" dirty="0" smtClean="0"/>
              <a:t>ґендерної </a:t>
            </a:r>
            <a:r>
              <a:rPr lang="uk-UA" sz="1600" i="1" dirty="0"/>
              <a:t>культури в </a:t>
            </a:r>
            <a:r>
              <a:rPr lang="uk-UA" sz="1600" i="1" dirty="0" smtClean="0"/>
              <a:t>суспільстві та вплив традиційних ґендерних стереотипів</a:t>
            </a:r>
          </a:p>
          <a:p>
            <a:endParaRPr lang="uk-UA" sz="1600" dirty="0" smtClean="0"/>
          </a:p>
          <a:p>
            <a:r>
              <a:rPr lang="uk-UA" sz="1600" i="1" dirty="0"/>
              <a:t>Недостатній рівень інституційної підтримки працівників з сімейними </a:t>
            </a:r>
            <a:r>
              <a:rPr lang="uk-UA" sz="1600" i="1" dirty="0" smtClean="0"/>
              <a:t>обов’язками</a:t>
            </a:r>
          </a:p>
          <a:p>
            <a:endParaRPr lang="uk-UA" sz="1600" i="1" dirty="0"/>
          </a:p>
          <a:p>
            <a:r>
              <a:rPr lang="uk-UA" sz="1600" i="1" dirty="0"/>
              <a:t>Занепад соціально-побутової </a:t>
            </a:r>
            <a:r>
              <a:rPr lang="uk-UA" sz="1600" i="1" dirty="0" smtClean="0"/>
              <a:t>інфраструктури, особливо в сільській місцевості</a:t>
            </a:r>
          </a:p>
          <a:p>
            <a:endParaRPr lang="uk-UA" sz="1600" i="1" dirty="0"/>
          </a:p>
          <a:p>
            <a:r>
              <a:rPr lang="uk-UA" sz="1600" i="1" dirty="0" smtClean="0"/>
              <a:t>Нові, специфічні виклики, зумовлені </a:t>
            </a:r>
            <a:r>
              <a:rPr lang="uk-UA" sz="1600" i="1" dirty="0"/>
              <a:t>формуванням масштабних потоків внутрішньо переміщених осіб та розгортанням АТО в східних регіонах </a:t>
            </a:r>
            <a:r>
              <a:rPr lang="uk-UA" sz="1600" i="1" dirty="0" smtClean="0"/>
              <a:t>країни</a:t>
            </a:r>
            <a:endParaRPr lang="ru-RU" sz="1600" i="1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5124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 smtClean="0"/>
              <a:t>Загальн</a:t>
            </a:r>
            <a:r>
              <a:rPr lang="uk-UA" sz="2800" b="1" dirty="0" smtClean="0"/>
              <a:t>і</a:t>
            </a:r>
            <a:r>
              <a:rPr lang="ru-RU" sz="2800" b="1" dirty="0" smtClean="0"/>
              <a:t> р</a:t>
            </a:r>
            <a:r>
              <a:rPr lang="uk-UA" sz="2800" b="1" dirty="0" err="1" smtClean="0"/>
              <a:t>екомендації</a:t>
            </a:r>
            <a:r>
              <a:rPr lang="uk-UA" sz="2800" b="1" dirty="0" smtClean="0"/>
              <a:t> </a:t>
            </a:r>
            <a:r>
              <a:rPr lang="uk-UA" sz="2800" b="1" dirty="0"/>
              <a:t>щодо шляхів розв’язання </a:t>
            </a:r>
            <a:r>
              <a:rPr lang="uk-UA" sz="2800" b="1" dirty="0" smtClean="0"/>
              <a:t>проблем: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uk-UA" sz="1600" i="1" dirty="0"/>
              <a:t>Р</a:t>
            </a:r>
            <a:r>
              <a:rPr lang="uk-UA" sz="1600" i="1" dirty="0" smtClean="0"/>
              <a:t>озширення </a:t>
            </a:r>
            <a:r>
              <a:rPr lang="uk-UA" sz="1600" i="1" dirty="0"/>
              <a:t>політичного представництва </a:t>
            </a:r>
            <a:r>
              <a:rPr lang="uk-UA" sz="1600" i="1" dirty="0" smtClean="0"/>
              <a:t>жінок</a:t>
            </a:r>
          </a:p>
          <a:p>
            <a:endParaRPr lang="uk-UA" sz="1600" i="1" dirty="0"/>
          </a:p>
          <a:p>
            <a:r>
              <a:rPr lang="uk-UA" sz="1600" i="1" dirty="0"/>
              <a:t>Досягнення паритетного представництва жінок і чоловіків на вищих рівнях державного </a:t>
            </a:r>
            <a:r>
              <a:rPr lang="uk-UA" sz="1600" i="1" dirty="0" smtClean="0"/>
              <a:t>управління</a:t>
            </a:r>
          </a:p>
          <a:p>
            <a:endParaRPr lang="uk-UA" sz="1600" i="1" dirty="0"/>
          </a:p>
          <a:p>
            <a:r>
              <a:rPr lang="uk-UA" sz="1600" i="1" dirty="0"/>
              <a:t>Політика забезпечення ґендерної рівності у сфері </a:t>
            </a:r>
            <a:r>
              <a:rPr lang="uk-UA" sz="1600" i="1" dirty="0" smtClean="0"/>
              <a:t>праці</a:t>
            </a:r>
          </a:p>
          <a:p>
            <a:endParaRPr lang="uk-UA" sz="1600" i="1" dirty="0"/>
          </a:p>
          <a:p>
            <a:r>
              <a:rPr lang="uk-UA" sz="1600" i="1" dirty="0"/>
              <a:t>С</a:t>
            </a:r>
            <a:r>
              <a:rPr lang="uk-UA" sz="1600" i="1" dirty="0" smtClean="0"/>
              <a:t>корочення </a:t>
            </a:r>
            <a:r>
              <a:rPr lang="uk-UA" sz="1600" i="1" dirty="0"/>
              <a:t>різних форм професійної сегрегації за ознакою </a:t>
            </a:r>
            <a:r>
              <a:rPr lang="uk-UA" sz="1600" i="1" dirty="0" smtClean="0"/>
              <a:t>статі</a:t>
            </a:r>
          </a:p>
          <a:p>
            <a:endParaRPr lang="uk-UA" sz="1600" i="1" dirty="0"/>
          </a:p>
          <a:p>
            <a:r>
              <a:rPr lang="uk-UA" sz="1600" i="1" dirty="0"/>
              <a:t>П</a:t>
            </a:r>
            <a:r>
              <a:rPr lang="uk-UA" sz="1600" i="1" dirty="0" smtClean="0"/>
              <a:t>олітика </a:t>
            </a:r>
            <a:r>
              <a:rPr lang="uk-UA" sz="1600" i="1" dirty="0"/>
              <a:t>трансформації ґендерних стереотипів у суспільстві</a:t>
            </a:r>
            <a:endParaRPr lang="uk-UA" sz="1600" i="1" dirty="0" smtClean="0"/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88297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32059"/>
            <a:ext cx="822098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484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Стан досягнення завдань за ЦРТ-3 «Забезпечення ґендерної рівності» 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2683881"/>
              </p:ext>
            </p:extLst>
          </p:nvPr>
        </p:nvGraphicFramePr>
        <p:xfrm>
          <a:off x="374328" y="1607592"/>
          <a:ext cx="8323336" cy="4773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800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97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 smtClean="0"/>
              <a:t>Історичний</a:t>
            </a:r>
            <a:r>
              <a:rPr lang="ru-RU" sz="2800" b="1" dirty="0" smtClean="0"/>
              <a:t> ракурс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513250"/>
              </p:ext>
            </p:extLst>
          </p:nvPr>
        </p:nvGraphicFramePr>
        <p:xfrm>
          <a:off x="827584" y="1196753"/>
          <a:ext cx="7560840" cy="5244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7576"/>
                <a:gridCol w="6153264"/>
              </a:tblGrid>
              <a:tr h="230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2001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Закон України «Про попередження насильства в сім’ї»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29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Указ Президента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України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«Про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вдосконалення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роботи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центральних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і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місцевих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органів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виконавчої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влади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щодо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забезпечення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рівних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прав та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можливостей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жінок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чоловіків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96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Закон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України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«Про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забезпечення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рівних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прав та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можливостей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жінок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і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чоловіків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193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2006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Державна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програма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утвердження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ґендерної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рівності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українському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суспільстві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період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 2010 року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193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Положення про Міжвідомчу раду з питань сім’ї,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ґендерної 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рівності,  демографічного  розвитку, запобігання насильству в сім’ї та протидії торгівлі людьми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1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uk-UA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лан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заходів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проведення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Національної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кампанії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«Стоп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насильству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!» на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період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 2015 року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96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uk-UA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Закон України «Про протидію торгівлі людьми»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193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Концепція Державної програми забезпечення рівних прав та можливостей жінок і чоловіків на період до 2016 року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96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Державна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цільова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соціальна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програма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підтримки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сім’ї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 2016 року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1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Державна цільова соціальна програма протидії торгівлі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людьми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період до 2015 року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81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України «Про засади запобігання та протидії дискримінації в Україні»</a:t>
                      </a:r>
                      <a:endParaRPr lang="uk-UA" sz="13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193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Державна програма забезпечення рівних прав та можливостей жінок і чоловіків на період до 2016 року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193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Внесення положення про 30-відсоткові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ґендерні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квоти у списках загальнонаціональних партій  до Закону України «Про політичні партії в Україні»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585" marR="5658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8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/>
              <a:t>ґ</a:t>
            </a:r>
            <a:r>
              <a:rPr lang="uk-UA" sz="2800" b="1" dirty="0"/>
              <a:t>ендерний </a:t>
            </a:r>
            <a:r>
              <a:rPr lang="uk-UA" sz="2800" b="1" dirty="0" smtClean="0"/>
              <a:t>паритет в представницьких органах влади: Верховна Рада України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252116"/>
              </p:ext>
            </p:extLst>
          </p:nvPr>
        </p:nvGraphicFramePr>
        <p:xfrm>
          <a:off x="107504" y="1628800"/>
          <a:ext cx="8877775" cy="199595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7651"/>
                <a:gridCol w="578465"/>
                <a:gridCol w="577651"/>
                <a:gridCol w="578465"/>
                <a:gridCol w="496080"/>
                <a:gridCol w="504056"/>
                <a:gridCol w="576064"/>
                <a:gridCol w="504056"/>
                <a:gridCol w="576064"/>
                <a:gridCol w="576064"/>
                <a:gridCol w="576064"/>
                <a:gridCol w="576064"/>
                <a:gridCol w="576064"/>
                <a:gridCol w="504056"/>
                <a:gridCol w="510444"/>
                <a:gridCol w="590467"/>
              </a:tblGrid>
              <a:tr h="100811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2001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2002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2003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2004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2005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2006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2007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2008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2009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2013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uk-UA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uk-UA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9282">
                <a:tc gridSpan="16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Індикатор 3.1. Ґендерне співвідношення серед депутатів Верховної Ради України,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жін./чол. (%)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5856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</a:rPr>
                        <a:t>5/95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</a:rPr>
                        <a:t>5/95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</a:rPr>
                        <a:t>5/95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</a:rPr>
                        <a:t>5/95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9/91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9/91 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9/91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0" dirty="0" smtClean="0">
                          <a:solidFill>
                            <a:schemeClr val="tx1"/>
                          </a:solidFill>
                        </a:rPr>
                        <a:t>11/89</a:t>
                      </a:r>
                      <a:endParaRPr lang="uk-UA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30/70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98351" y="3861048"/>
            <a:ext cx="894213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/>
              <a:t>ВРУ  (травень 2015 р.): </a:t>
            </a:r>
            <a:r>
              <a:rPr lang="uk-UA" sz="1600" b="1" dirty="0"/>
              <a:t>51 жінка серед 422 народних </a:t>
            </a:r>
            <a:r>
              <a:rPr lang="uk-UA" sz="1600" b="1" dirty="0" smtClean="0"/>
              <a:t>депутатів (12%). </a:t>
            </a:r>
            <a:r>
              <a:rPr lang="uk-UA" sz="1600" dirty="0" smtClean="0"/>
              <a:t>За </a:t>
            </a:r>
            <a:r>
              <a:rPr lang="uk-UA" sz="1600" dirty="0"/>
              <a:t>рівнем ґендерної збалансованості національного парламенту</a:t>
            </a:r>
            <a:r>
              <a:rPr lang="uk-UA" sz="1600" dirty="0" smtClean="0"/>
              <a:t>  Україна посідає </a:t>
            </a:r>
            <a:r>
              <a:rPr lang="uk-UA" sz="1600" dirty="0"/>
              <a:t>107-е місце в </a:t>
            </a:r>
            <a:r>
              <a:rPr lang="uk-UA" sz="1600" dirty="0" smtClean="0"/>
              <a:t>світі, поступаючись більшості </a:t>
            </a:r>
            <a:r>
              <a:rPr lang="uk-UA" sz="1600" dirty="0"/>
              <a:t>країн пострадянського простору, за виключенням Грузії та </a:t>
            </a:r>
            <a:r>
              <a:rPr lang="uk-UA" sz="1600" dirty="0" smtClean="0"/>
              <a:t>Вірменії.</a:t>
            </a:r>
          </a:p>
          <a:p>
            <a:endParaRPr lang="en-US" sz="1600" dirty="0" smtClean="0"/>
          </a:p>
          <a:p>
            <a:r>
              <a:rPr lang="uk-UA" sz="1600" b="1" dirty="0" smtClean="0"/>
              <a:t>Міжнародні порівняння</a:t>
            </a:r>
            <a:r>
              <a:rPr lang="uk-UA" sz="1600" dirty="0" smtClean="0"/>
              <a:t>:  на 01.04.2015 </a:t>
            </a:r>
            <a:r>
              <a:rPr lang="uk-UA" sz="1600" dirty="0"/>
              <a:t>р. жінки складали в середньому 22,1% парламентарів світу, у </a:t>
            </a:r>
            <a:r>
              <a:rPr lang="uk-UA" sz="1600" dirty="0" smtClean="0"/>
              <a:t>т.ч.: 41,5</a:t>
            </a:r>
            <a:r>
              <a:rPr lang="uk-UA" sz="1600" dirty="0"/>
              <a:t>% – у Скандинавських державах, 26,8% – у країнах Північної та Південної Америки, 23,7% – у країнах Європи (без Скандинавії), 22,5 % – у країнах Африки на південь від Сахари, 19,0% – у країнах Азії, 18,1% – </a:t>
            </a:r>
            <a:r>
              <a:rPr lang="uk-UA" sz="1600" dirty="0" smtClean="0"/>
              <a:t>в </a:t>
            </a:r>
            <a:r>
              <a:rPr lang="uk-UA" sz="1600" dirty="0"/>
              <a:t>Арабських державах, 13,1% – у Тихоокеанському регіоні. 43 жінки очолювали національні парламенти по всьому світу (15,8</a:t>
            </a:r>
            <a:r>
              <a:rPr lang="uk-UA" sz="1600" dirty="0" smtClean="0"/>
              <a:t>%).</a:t>
            </a:r>
          </a:p>
          <a:p>
            <a:endParaRPr lang="uk-UA" sz="1100" i="1" dirty="0" smtClean="0"/>
          </a:p>
          <a:p>
            <a:r>
              <a:rPr lang="uk-UA" sz="1100" i="1" dirty="0" smtClean="0"/>
              <a:t>Джерело: </a:t>
            </a:r>
            <a:r>
              <a:rPr lang="en-US" sz="1100" i="1" dirty="0" smtClean="0"/>
              <a:t>Women </a:t>
            </a:r>
            <a:r>
              <a:rPr lang="en-US" sz="1100" i="1" dirty="0"/>
              <a:t>in National Parliaments: Regional </a:t>
            </a:r>
            <a:r>
              <a:rPr lang="en-US" sz="1100" i="1" dirty="0" smtClean="0"/>
              <a:t>Averages, </a:t>
            </a:r>
            <a:r>
              <a:rPr lang="en-US" sz="1100" i="1" dirty="0"/>
              <a:t>Inter-Parliamentary Union: http://www.ipu.org/wmn-e/world.htm.</a:t>
            </a:r>
            <a:endParaRPr lang="uk-UA" sz="1100" i="1" dirty="0"/>
          </a:p>
          <a:p>
            <a:r>
              <a:rPr lang="uk-UA" dirty="0" smtClean="0"/>
              <a:t>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650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662517"/>
              </p:ext>
            </p:extLst>
          </p:nvPr>
        </p:nvGraphicFramePr>
        <p:xfrm>
          <a:off x="1022400" y="1628800"/>
          <a:ext cx="7099200" cy="479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45720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k-UA" sz="2800" b="1" dirty="0" err="1" smtClean="0">
                <a:latin typeface="+mj-lt"/>
                <a:ea typeface="Times New Roman" pitchFamily="18" charset="0"/>
                <a:cs typeface="Arial" pitchFamily="34" charset="0"/>
              </a:rPr>
              <a:t>Представництво</a:t>
            </a:r>
            <a:r>
              <a:rPr lang="ru-RU" altLang="uk-UA" sz="2800" b="1" dirty="0" smtClean="0"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uk-UA" sz="2800" b="1" dirty="0" err="1">
                <a:latin typeface="+mj-lt"/>
                <a:ea typeface="Times New Roman" pitchFamily="18" charset="0"/>
                <a:cs typeface="Arial" pitchFamily="34" charset="0"/>
              </a:rPr>
              <a:t>жінок</a:t>
            </a:r>
            <a:r>
              <a:rPr lang="ru-RU" altLang="uk-UA" sz="2800" b="1" dirty="0"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uk-UA" sz="2800" b="1" dirty="0" err="1">
                <a:latin typeface="+mj-lt"/>
                <a:ea typeface="Times New Roman" pitchFamily="18" charset="0"/>
                <a:cs typeface="Arial" pitchFamily="34" charset="0"/>
              </a:rPr>
              <a:t>серед</a:t>
            </a:r>
            <a:r>
              <a:rPr lang="ru-RU" altLang="uk-UA" sz="2800" b="1" dirty="0"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uk-UA" sz="2800" b="1" dirty="0" err="1">
                <a:latin typeface="+mj-lt"/>
                <a:ea typeface="Times New Roman" pitchFamily="18" charset="0"/>
                <a:cs typeface="Arial" pitchFamily="34" charset="0"/>
              </a:rPr>
              <a:t>депутатів</a:t>
            </a:r>
            <a:r>
              <a:rPr lang="ru-RU" altLang="uk-UA" sz="2800" b="1" dirty="0"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uk-UA" sz="2800" b="1" dirty="0" err="1">
                <a:latin typeface="+mj-lt"/>
                <a:ea typeface="Times New Roman" pitchFamily="18" charset="0"/>
                <a:cs typeface="Arial" pitchFamily="34" charset="0"/>
              </a:rPr>
              <a:t>місцевих</a:t>
            </a:r>
            <a:r>
              <a:rPr lang="ru-RU" altLang="uk-UA" sz="2800" b="1" dirty="0">
                <a:latin typeface="+mj-lt"/>
                <a:ea typeface="Times New Roman" pitchFamily="18" charset="0"/>
                <a:cs typeface="Arial" pitchFamily="34" charset="0"/>
              </a:rPr>
              <a:t> рад в </a:t>
            </a:r>
            <a:r>
              <a:rPr lang="ru-RU" altLang="uk-UA" sz="2800" b="1" dirty="0" err="1">
                <a:latin typeface="+mj-lt"/>
                <a:ea typeface="Times New Roman" pitchFamily="18" charset="0"/>
                <a:cs typeface="Arial" pitchFamily="34" charset="0"/>
              </a:rPr>
              <a:t>окремих</a:t>
            </a:r>
            <a:r>
              <a:rPr lang="ru-RU" altLang="uk-UA" sz="2800" b="1" dirty="0"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uk-UA" sz="2800" b="1" dirty="0" err="1">
                <a:latin typeface="+mj-lt"/>
                <a:ea typeface="Times New Roman" pitchFamily="18" charset="0"/>
                <a:cs typeface="Arial" pitchFamily="34" charset="0"/>
              </a:rPr>
              <a:t>регіонах</a:t>
            </a:r>
            <a:r>
              <a:rPr lang="ru-RU" altLang="uk-UA" sz="2800" b="1" dirty="0"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uk-UA" sz="2800" b="1" dirty="0" err="1">
                <a:latin typeface="+mj-lt"/>
                <a:ea typeface="Times New Roman" pitchFamily="18" charset="0"/>
                <a:cs typeface="Arial" pitchFamily="34" charset="0"/>
              </a:rPr>
              <a:t>України</a:t>
            </a:r>
            <a:r>
              <a:rPr lang="ru-RU" altLang="uk-UA" sz="2800" b="1" dirty="0">
                <a:latin typeface="+mj-lt"/>
                <a:ea typeface="Times New Roman" pitchFamily="18" charset="0"/>
                <a:cs typeface="Arial" pitchFamily="34" charset="0"/>
              </a:rPr>
              <a:t>, початок 2015 р.</a:t>
            </a:r>
            <a:endParaRPr lang="ru-RU" altLang="uk-UA" sz="2800" b="1" dirty="0">
              <a:latin typeface="+mj-lt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03648" y="2348880"/>
            <a:ext cx="6624736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88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 smtClean="0"/>
              <a:t>Відкритість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представницьких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органів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влади</a:t>
            </a:r>
            <a:r>
              <a:rPr lang="ru-RU" sz="2800" b="1" dirty="0" smtClean="0"/>
              <a:t> для </a:t>
            </a:r>
            <a:r>
              <a:rPr lang="ru-RU" sz="2800" b="1" dirty="0" err="1" smtClean="0"/>
              <a:t>жінок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зростає</a:t>
            </a:r>
            <a:r>
              <a:rPr lang="ru-RU" sz="2800" b="1" dirty="0" smtClean="0"/>
              <a:t> з переходом на </a:t>
            </a:r>
            <a:r>
              <a:rPr lang="ru-RU" sz="2800" b="1" dirty="0" err="1" smtClean="0"/>
              <a:t>нижчі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рівні</a:t>
            </a:r>
            <a:endParaRPr lang="uk-UA" sz="2800" b="1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61949"/>
              </p:ext>
            </p:extLst>
          </p:nvPr>
        </p:nvGraphicFramePr>
        <p:xfrm>
          <a:off x="1331640" y="1628800"/>
          <a:ext cx="65344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62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/>
              <a:t>Ґ</a:t>
            </a:r>
            <a:r>
              <a:rPr lang="ru-RU" sz="2400" b="1" dirty="0" err="1" smtClean="0"/>
              <a:t>ендерний</a:t>
            </a:r>
            <a:r>
              <a:rPr lang="ru-RU" sz="2400" b="1" dirty="0" smtClean="0"/>
              <a:t> паритет в органах державного </a:t>
            </a:r>
            <a:r>
              <a:rPr lang="ru-RU" sz="2400" b="1" dirty="0" err="1" smtClean="0"/>
              <a:t>управління</a:t>
            </a:r>
            <a:endParaRPr lang="uk-UA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513866"/>
              </p:ext>
            </p:extLst>
          </p:nvPr>
        </p:nvGraphicFramePr>
        <p:xfrm>
          <a:off x="69273" y="1196752"/>
          <a:ext cx="8856976" cy="23322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2975"/>
                <a:gridCol w="553756"/>
                <a:gridCol w="552975"/>
                <a:gridCol w="553756"/>
                <a:gridCol w="553756"/>
                <a:gridCol w="553756"/>
                <a:gridCol w="552197"/>
                <a:gridCol w="553756"/>
                <a:gridCol w="553756"/>
                <a:gridCol w="553756"/>
                <a:gridCol w="552975"/>
                <a:gridCol w="553756"/>
                <a:gridCol w="555317"/>
                <a:gridCol w="555317"/>
                <a:gridCol w="552586"/>
                <a:gridCol w="552586"/>
              </a:tblGrid>
              <a:tr h="81667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2001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2002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2003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2004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2005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2006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2007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2008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2009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endParaRPr lang="uk-UA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uk-UA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0" dirty="0" smtClean="0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400" b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uk-UA" sz="1400" b="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uk-UA" sz="14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923">
                <a:tc gridSpan="16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Індикатор 3.3. Ґендерне співвідношення серед вищих державних службовців (1-2 посадових категорій), 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</a:rPr>
                        <a:t>жін./чол. (%)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3763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15/85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16/84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17/83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17/83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17/83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22/78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21/79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22/78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22/78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23/77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25/75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27/73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28/72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28/72</a:t>
                      </a:r>
                      <a:endParaRPr lang="uk-UA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31/69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90170" algn="l"/>
                          <a:tab pos="6286500" algn="l"/>
                        </a:tabLst>
                        <a:defRPr/>
                      </a:pPr>
                      <a:endParaRPr lang="uk-UA" sz="1200" b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90170" algn="l"/>
                          <a:tab pos="6286500" algn="l"/>
                        </a:tabLst>
                        <a:defRPr/>
                      </a:pPr>
                      <a:r>
                        <a:rPr lang="uk-UA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30/70</a:t>
                      </a:r>
                      <a:endParaRPr lang="uk-UA" sz="1200" b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endParaRPr lang="uk-UA" sz="1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11560" y="3789040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/>
              <a:t>Україна</a:t>
            </a:r>
            <a:r>
              <a:rPr lang="uk-UA" sz="1600" dirty="0" smtClean="0"/>
              <a:t> (травень </a:t>
            </a:r>
            <a:r>
              <a:rPr lang="uk-UA" sz="1600" dirty="0"/>
              <a:t>2015 </a:t>
            </a:r>
            <a:r>
              <a:rPr lang="uk-UA" sz="1600" dirty="0" smtClean="0"/>
              <a:t>р.): </a:t>
            </a:r>
            <a:r>
              <a:rPr lang="uk-UA" sz="1600" dirty="0"/>
              <a:t>міністерські посади в Уряді України обіймали дві жінки </a:t>
            </a:r>
            <a:r>
              <a:rPr lang="uk-UA" sz="1600" dirty="0" smtClean="0"/>
              <a:t>(міністр </a:t>
            </a:r>
            <a:r>
              <a:rPr lang="uk-UA" sz="1600" dirty="0"/>
              <a:t>фінансів та міністр </a:t>
            </a:r>
            <a:r>
              <a:rPr lang="uk-UA" sz="1600" dirty="0" smtClean="0"/>
              <a:t>КМУ), </a:t>
            </a:r>
            <a:r>
              <a:rPr lang="uk-UA" sz="1600" dirty="0"/>
              <a:t>п’ять жінок працювали на посадах перших заступників міністрів, 11 жінок – на посадах заступників міністрів. </a:t>
            </a:r>
            <a:r>
              <a:rPr lang="uk-UA" sz="1600" dirty="0" smtClean="0"/>
              <a:t>Жінка посідає посаду Голови НБУ. </a:t>
            </a:r>
          </a:p>
          <a:p>
            <a:r>
              <a:rPr lang="uk-UA" sz="1600" dirty="0" smtClean="0"/>
              <a:t>Загалом, з 18 урядів, які працювали в Україні, лише один очолювала жінка.</a:t>
            </a:r>
          </a:p>
          <a:p>
            <a:endParaRPr lang="uk-UA" sz="1600" dirty="0" smtClean="0"/>
          </a:p>
          <a:p>
            <a:r>
              <a:rPr lang="uk-UA" sz="1600" b="1" dirty="0" smtClean="0"/>
              <a:t>Міжнародні порівняння:</a:t>
            </a:r>
            <a:r>
              <a:rPr lang="uk-UA" sz="1600" dirty="0" smtClean="0"/>
              <a:t> на </a:t>
            </a:r>
            <a:r>
              <a:rPr lang="uk-UA" sz="1600" dirty="0"/>
              <a:t>початок 2015 року </a:t>
            </a:r>
            <a:r>
              <a:rPr lang="uk-UA" sz="1600" dirty="0" smtClean="0"/>
              <a:t>10 </a:t>
            </a:r>
            <a:r>
              <a:rPr lang="uk-UA" sz="1600" dirty="0"/>
              <a:t>жінок були обрані головами держав (6,6%) та 14 жінок обіймали посади голів національних урядів (відповідно 7,3</a:t>
            </a:r>
            <a:r>
              <a:rPr lang="uk-UA" sz="1600" dirty="0" smtClean="0"/>
              <a:t>%). Серед країн пострадянського простору, за рівнем представництва жінок на міністерських посадах (10,5%) Україна випереджає РФ, Туркменістан та Азербайджан.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060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728192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uk-UA" sz="7000" b="1" dirty="0" smtClean="0"/>
              <a:t>Представництво </a:t>
            </a:r>
            <a:r>
              <a:rPr lang="uk-UA" sz="7000" b="1" dirty="0"/>
              <a:t>жінок в органах управління України за категоріями керівних посад, </a:t>
            </a:r>
            <a:r>
              <a:rPr lang="uk-UA" sz="7000" b="1" dirty="0" smtClean="0"/>
              <a:t>початок 2015 </a:t>
            </a:r>
            <a:r>
              <a:rPr lang="uk-UA" sz="7000" b="1" dirty="0"/>
              <a:t>року </a:t>
            </a:r>
            <a:endParaRPr lang="uk-UA" sz="7000" b="1" dirty="0" smtClean="0"/>
          </a:p>
          <a:p>
            <a:pPr marL="0" indent="0" algn="ctr">
              <a:buNone/>
            </a:pPr>
            <a:r>
              <a:rPr lang="uk-UA" sz="4300" b="1" dirty="0" smtClean="0"/>
              <a:t>(% </a:t>
            </a:r>
            <a:r>
              <a:rPr lang="uk-UA" sz="4300" b="1" dirty="0"/>
              <a:t>до загальної кількості посадовців відповідної категорії</a:t>
            </a:r>
            <a:r>
              <a:rPr lang="uk-UA" sz="4300" b="1" dirty="0" smtClean="0"/>
              <a:t>)</a:t>
            </a:r>
          </a:p>
          <a:p>
            <a:pPr marL="0" indent="0" algn="ctr">
              <a:buNone/>
            </a:pPr>
            <a:endParaRPr lang="uk-UA" sz="4300" dirty="0"/>
          </a:p>
          <a:p>
            <a:pPr marL="0" indent="0" algn="ctr">
              <a:buNone/>
            </a:pPr>
            <a:r>
              <a:rPr lang="uk-UA" sz="3700" i="1" dirty="0"/>
              <a:t>Джерело: Кількість державних службовців та посадових осіб місцевого самоврядування на 31 грудня </a:t>
            </a:r>
            <a:r>
              <a:rPr lang="uk-UA" sz="3700" i="1" dirty="0" smtClean="0"/>
              <a:t>2014 </a:t>
            </a:r>
            <a:r>
              <a:rPr lang="uk-UA" sz="3700" i="1" dirty="0"/>
              <a:t>року : Статистичний бюлетень. - К.: Державна служба статистики України, </a:t>
            </a:r>
            <a:r>
              <a:rPr lang="uk-UA" sz="3700" i="1" dirty="0" smtClean="0"/>
              <a:t>2015. </a:t>
            </a:r>
            <a:r>
              <a:rPr lang="uk-UA" sz="3700" i="1" dirty="0"/>
              <a:t>– С. </a:t>
            </a:r>
            <a:r>
              <a:rPr lang="uk-UA" sz="3700" i="1" dirty="0" smtClean="0"/>
              <a:t>9, 27.</a:t>
            </a:r>
            <a:endParaRPr lang="uk-UA" sz="3700" dirty="0"/>
          </a:p>
          <a:p>
            <a:endParaRPr lang="uk-UA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778941" cy="42356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25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995</Words>
  <Application>Microsoft Office PowerPoint</Application>
  <PresentationFormat>Экран (4:3)</PresentationFormat>
  <Paragraphs>203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Цілі Розвитку Тисячоліття в Україні: ґендерний вимір</vt:lpstr>
      <vt:lpstr>Презентация PowerPoint</vt:lpstr>
      <vt:lpstr>Стан досягнення завдань за ЦРТ-3 «Забезпечення ґендерної рівності» </vt:lpstr>
      <vt:lpstr>Історичний ракурс</vt:lpstr>
      <vt:lpstr>ґендерний паритет в представницьких органах влади: Верховна Рада України</vt:lpstr>
      <vt:lpstr>Презентация PowerPoint</vt:lpstr>
      <vt:lpstr>Відкритість представницьких органів влади для жінок зростає з переходом на нижчі рівні</vt:lpstr>
      <vt:lpstr>Ґендерний паритет в органах державного управління</vt:lpstr>
      <vt:lpstr>Презентация PowerPoint</vt:lpstr>
      <vt:lpstr>Презентация PowerPoint</vt:lpstr>
      <vt:lpstr>Особливості ґендерних відмінностей у рівні заробітної плати за видами економічної діяльності в Україні, 2014 р.</vt:lpstr>
      <vt:lpstr>Проблеми та нові виклики</vt:lpstr>
      <vt:lpstr>Загальні рекомендації щодо шляхів розв’язання проблем: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Cтан виконання 3-ї Цілі Розвитку Тисячоліття: забезпечення ґендерної рівності</dc:title>
  <dc:creator>user</dc:creator>
  <cp:lastModifiedBy>user</cp:lastModifiedBy>
  <cp:revision>94</cp:revision>
  <dcterms:created xsi:type="dcterms:W3CDTF">2013-06-10T11:50:16Z</dcterms:created>
  <dcterms:modified xsi:type="dcterms:W3CDTF">2015-07-06T08:28:03Z</dcterms:modified>
</cp:coreProperties>
</file>