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sldIdLst>
    <p:sldId id="256" r:id="rId2"/>
    <p:sldId id="257" r:id="rId3"/>
    <p:sldId id="264" r:id="rId4"/>
    <p:sldId id="262" r:id="rId5"/>
    <p:sldId id="258" r:id="rId6"/>
    <p:sldId id="259" r:id="rId7"/>
    <p:sldId id="260" r:id="rId8"/>
    <p:sldId id="263" r:id="rId9"/>
    <p:sldId id="261" r:id="rId10"/>
  </p:sldIdLst>
  <p:sldSz cx="12192000" cy="6858000"/>
  <p:notesSz cx="6761163" cy="9942513"/>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F92B1"/>
    <a:srgbClr val="CCBA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8" d="100"/>
          <a:sy n="78" d="100"/>
        </p:scale>
        <p:origin x="-84" y="-6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oleObject" Target="file:///D:\other_03_15\&#1050;&#1085;&#1080;&#1075;&#1072;_Pov.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file:///D:\other_03_15\&#1050;&#1085;&#1080;&#1075;&#1072;_Pov.xlsx"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8.9696004980509517E-2"/>
          <c:y val="3.3952659587276363E-2"/>
          <c:w val="0.63789601771476678"/>
          <c:h val="0.83439090755857348"/>
        </c:manualLayout>
      </c:layout>
      <c:lineChart>
        <c:grouping val="standard"/>
        <c:varyColors val="0"/>
        <c:ser>
          <c:idx val="0"/>
          <c:order val="0"/>
          <c:tx>
            <c:strRef>
              <c:f>Лист6!$B$5</c:f>
              <c:strCache>
                <c:ptCount val="1"/>
                <c:pt idx="0">
                  <c:v>Домогосподарства з дітьми</c:v>
                </c:pt>
              </c:strCache>
            </c:strRef>
          </c:tx>
          <c:spPr>
            <a:ln w="38100">
              <a:solidFill>
                <a:srgbClr val="FF00FF"/>
              </a:solidFill>
            </a:ln>
          </c:spPr>
          <c:marker>
            <c:symbol val="none"/>
          </c:marker>
          <c:cat>
            <c:numRef>
              <c:f>Лист6!$C$4:$Q$4</c:f>
              <c:numCache>
                <c:formatCode>General</c:formatCode>
                <c:ptCount val="15"/>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numCache>
            </c:numRef>
          </c:cat>
          <c:val>
            <c:numRef>
              <c:f>Лист6!$C$5:$Q$5</c:f>
              <c:numCache>
                <c:formatCode>General</c:formatCode>
                <c:ptCount val="15"/>
                <c:pt idx="0">
                  <c:v>33.9</c:v>
                </c:pt>
                <c:pt idx="1">
                  <c:v>31.9</c:v>
                </c:pt>
                <c:pt idx="2">
                  <c:v>33.4</c:v>
                </c:pt>
                <c:pt idx="3">
                  <c:v>34.4</c:v>
                </c:pt>
                <c:pt idx="4">
                  <c:v>33.1</c:v>
                </c:pt>
                <c:pt idx="5">
                  <c:v>35.4</c:v>
                </c:pt>
                <c:pt idx="6">
                  <c:v>35.4</c:v>
                </c:pt>
                <c:pt idx="7">
                  <c:v>35.299999999999997</c:v>
                </c:pt>
                <c:pt idx="8">
                  <c:v>33.9</c:v>
                </c:pt>
                <c:pt idx="9">
                  <c:v>33.1</c:v>
                </c:pt>
                <c:pt idx="10">
                  <c:v>32</c:v>
                </c:pt>
                <c:pt idx="11">
                  <c:v>31.3</c:v>
                </c:pt>
                <c:pt idx="12">
                  <c:v>31.2</c:v>
                </c:pt>
                <c:pt idx="13">
                  <c:v>32.6</c:v>
                </c:pt>
                <c:pt idx="14">
                  <c:v>31.9</c:v>
                </c:pt>
              </c:numCache>
            </c:numRef>
          </c:val>
          <c:smooth val="0"/>
        </c:ser>
        <c:ser>
          <c:idx val="1"/>
          <c:order val="1"/>
          <c:tx>
            <c:strRef>
              <c:f>Лист6!$B$6</c:f>
              <c:strCache>
                <c:ptCount val="1"/>
                <c:pt idx="0">
                  <c:v>Домогосподарства без дітей</c:v>
                </c:pt>
              </c:strCache>
            </c:strRef>
          </c:tx>
          <c:spPr>
            <a:ln w="38100">
              <a:solidFill>
                <a:srgbClr val="00B0F0"/>
              </a:solidFill>
            </a:ln>
          </c:spPr>
          <c:marker>
            <c:symbol val="none"/>
          </c:marker>
          <c:cat>
            <c:numRef>
              <c:f>Лист6!$C$4:$Q$4</c:f>
              <c:numCache>
                <c:formatCode>General</c:formatCode>
                <c:ptCount val="15"/>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numCache>
            </c:numRef>
          </c:cat>
          <c:val>
            <c:numRef>
              <c:f>Лист6!$C$6:$Q$6</c:f>
              <c:numCache>
                <c:formatCode>General</c:formatCode>
                <c:ptCount val="15"/>
                <c:pt idx="0">
                  <c:v>17.8</c:v>
                </c:pt>
                <c:pt idx="1">
                  <c:v>17.8</c:v>
                </c:pt>
                <c:pt idx="2">
                  <c:v>17.8</c:v>
                </c:pt>
                <c:pt idx="3">
                  <c:v>16.899999999999999</c:v>
                </c:pt>
                <c:pt idx="4">
                  <c:v>18.399999999999999</c:v>
                </c:pt>
                <c:pt idx="5">
                  <c:v>18</c:v>
                </c:pt>
                <c:pt idx="6">
                  <c:v>17.7</c:v>
                </c:pt>
                <c:pt idx="7">
                  <c:v>19.3</c:v>
                </c:pt>
                <c:pt idx="8">
                  <c:v>19.399999999999999</c:v>
                </c:pt>
                <c:pt idx="9">
                  <c:v>19.7</c:v>
                </c:pt>
                <c:pt idx="10">
                  <c:v>19.600000000000001</c:v>
                </c:pt>
                <c:pt idx="11">
                  <c:v>15.7</c:v>
                </c:pt>
                <c:pt idx="12">
                  <c:v>16.2</c:v>
                </c:pt>
                <c:pt idx="13">
                  <c:v>17.100000000000001</c:v>
                </c:pt>
                <c:pt idx="14">
                  <c:v>15.7</c:v>
                </c:pt>
              </c:numCache>
            </c:numRef>
          </c:val>
          <c:smooth val="0"/>
        </c:ser>
        <c:ser>
          <c:idx val="2"/>
          <c:order val="2"/>
          <c:tx>
            <c:strRef>
              <c:f>Лист6!$B$7</c:f>
              <c:strCache>
                <c:ptCount val="1"/>
                <c:pt idx="0">
                  <c:v>з 2 дітьми</c:v>
                </c:pt>
              </c:strCache>
            </c:strRef>
          </c:tx>
          <c:spPr>
            <a:ln>
              <a:solidFill>
                <a:schemeClr val="accent3">
                  <a:lumMod val="60000"/>
                  <a:lumOff val="40000"/>
                </a:schemeClr>
              </a:solidFill>
            </a:ln>
          </c:spPr>
          <c:marker>
            <c:symbol val="none"/>
          </c:marker>
          <c:cat>
            <c:numRef>
              <c:f>Лист6!$C$4:$Q$4</c:f>
              <c:numCache>
                <c:formatCode>General</c:formatCode>
                <c:ptCount val="15"/>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numCache>
            </c:numRef>
          </c:cat>
          <c:val>
            <c:numRef>
              <c:f>Лист6!$C$7:$Q$7</c:f>
              <c:numCache>
                <c:formatCode>General</c:formatCode>
                <c:ptCount val="15"/>
                <c:pt idx="0">
                  <c:v>35.799999999999997</c:v>
                </c:pt>
                <c:pt idx="1">
                  <c:v>35.9</c:v>
                </c:pt>
                <c:pt idx="2">
                  <c:v>37.700000000000003</c:v>
                </c:pt>
                <c:pt idx="3">
                  <c:v>39.9</c:v>
                </c:pt>
                <c:pt idx="4">
                  <c:v>40.700000000000003</c:v>
                </c:pt>
                <c:pt idx="5">
                  <c:v>42.2</c:v>
                </c:pt>
                <c:pt idx="6">
                  <c:v>42.9</c:v>
                </c:pt>
                <c:pt idx="7">
                  <c:v>41.8</c:v>
                </c:pt>
                <c:pt idx="8">
                  <c:v>40.6</c:v>
                </c:pt>
                <c:pt idx="9">
                  <c:v>42</c:v>
                </c:pt>
                <c:pt idx="10">
                  <c:v>39.6</c:v>
                </c:pt>
                <c:pt idx="11">
                  <c:v>40.700000000000003</c:v>
                </c:pt>
                <c:pt idx="12">
                  <c:v>42</c:v>
                </c:pt>
                <c:pt idx="13">
                  <c:v>41.1</c:v>
                </c:pt>
                <c:pt idx="14">
                  <c:v>39.1</c:v>
                </c:pt>
              </c:numCache>
            </c:numRef>
          </c:val>
          <c:smooth val="0"/>
        </c:ser>
        <c:ser>
          <c:idx val="3"/>
          <c:order val="3"/>
          <c:tx>
            <c:strRef>
              <c:f>Лист6!$B$8</c:f>
              <c:strCache>
                <c:ptCount val="1"/>
                <c:pt idx="0">
                  <c:v>з 3 та більше</c:v>
                </c:pt>
              </c:strCache>
            </c:strRef>
          </c:tx>
          <c:spPr>
            <a:ln>
              <a:solidFill>
                <a:srgbClr val="00B050"/>
              </a:solidFill>
            </a:ln>
          </c:spPr>
          <c:marker>
            <c:symbol val="none"/>
          </c:marker>
          <c:cat>
            <c:numRef>
              <c:f>Лист6!$C$4:$Q$4</c:f>
              <c:numCache>
                <c:formatCode>General</c:formatCode>
                <c:ptCount val="15"/>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numCache>
            </c:numRef>
          </c:cat>
          <c:val>
            <c:numRef>
              <c:f>Лист6!$C$8:$Q$8</c:f>
              <c:numCache>
                <c:formatCode>General</c:formatCode>
                <c:ptCount val="15"/>
                <c:pt idx="0">
                  <c:v>54.5</c:v>
                </c:pt>
                <c:pt idx="1">
                  <c:v>54.1</c:v>
                </c:pt>
                <c:pt idx="2">
                  <c:v>59.6</c:v>
                </c:pt>
                <c:pt idx="3">
                  <c:v>64.3</c:v>
                </c:pt>
                <c:pt idx="4">
                  <c:v>63.5</c:v>
                </c:pt>
                <c:pt idx="5">
                  <c:v>69.599999999999994</c:v>
                </c:pt>
                <c:pt idx="6">
                  <c:v>66</c:v>
                </c:pt>
                <c:pt idx="7">
                  <c:v>68.400000000000006</c:v>
                </c:pt>
                <c:pt idx="8">
                  <c:v>64.599999999999994</c:v>
                </c:pt>
                <c:pt idx="9">
                  <c:v>62.4</c:v>
                </c:pt>
                <c:pt idx="10">
                  <c:v>53.8</c:v>
                </c:pt>
                <c:pt idx="11">
                  <c:v>58.4</c:v>
                </c:pt>
                <c:pt idx="12">
                  <c:v>55.8</c:v>
                </c:pt>
                <c:pt idx="13">
                  <c:v>58.6</c:v>
                </c:pt>
                <c:pt idx="14">
                  <c:v>59.2</c:v>
                </c:pt>
              </c:numCache>
            </c:numRef>
          </c:val>
          <c:smooth val="0"/>
        </c:ser>
        <c:ser>
          <c:idx val="4"/>
          <c:order val="4"/>
          <c:tx>
            <c:strRef>
              <c:f>Лист6!$B$9</c:f>
              <c:strCache>
                <c:ptCount val="1"/>
                <c:pt idx="0">
                  <c:v>з дітьми до 3 років</c:v>
                </c:pt>
              </c:strCache>
            </c:strRef>
          </c:tx>
          <c:spPr>
            <a:ln>
              <a:solidFill>
                <a:schemeClr val="accent5">
                  <a:lumMod val="60000"/>
                  <a:lumOff val="40000"/>
                </a:schemeClr>
              </a:solidFill>
            </a:ln>
          </c:spPr>
          <c:marker>
            <c:symbol val="none"/>
          </c:marker>
          <c:cat>
            <c:numRef>
              <c:f>Лист6!$C$4:$Q$4</c:f>
              <c:numCache>
                <c:formatCode>General</c:formatCode>
                <c:ptCount val="15"/>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numCache>
            </c:numRef>
          </c:cat>
          <c:val>
            <c:numRef>
              <c:f>Лист6!$C$9:$Q$9</c:f>
              <c:numCache>
                <c:formatCode>General</c:formatCode>
                <c:ptCount val="15"/>
                <c:pt idx="0">
                  <c:v>44.1</c:v>
                </c:pt>
                <c:pt idx="1">
                  <c:v>35.200000000000003</c:v>
                </c:pt>
                <c:pt idx="2">
                  <c:v>43.8</c:v>
                </c:pt>
                <c:pt idx="3">
                  <c:v>40.299999999999997</c:v>
                </c:pt>
                <c:pt idx="4">
                  <c:v>40.4</c:v>
                </c:pt>
                <c:pt idx="5">
                  <c:v>44.2</c:v>
                </c:pt>
                <c:pt idx="6">
                  <c:v>36.4</c:v>
                </c:pt>
                <c:pt idx="7">
                  <c:v>42</c:v>
                </c:pt>
                <c:pt idx="8">
                  <c:v>39.5</c:v>
                </c:pt>
                <c:pt idx="9">
                  <c:v>37.6</c:v>
                </c:pt>
                <c:pt idx="10">
                  <c:v>34.200000000000003</c:v>
                </c:pt>
                <c:pt idx="11">
                  <c:v>35.200000000000003</c:v>
                </c:pt>
                <c:pt idx="12">
                  <c:v>36</c:v>
                </c:pt>
                <c:pt idx="13">
                  <c:v>35.299999999999997</c:v>
                </c:pt>
                <c:pt idx="14">
                  <c:v>33.5</c:v>
                </c:pt>
              </c:numCache>
            </c:numRef>
          </c:val>
          <c:smooth val="0"/>
        </c:ser>
        <c:ser>
          <c:idx val="5"/>
          <c:order val="5"/>
          <c:tx>
            <c:strRef>
              <c:f>Лист6!$B$10</c:f>
              <c:strCache>
                <c:ptCount val="1"/>
                <c:pt idx="0">
                  <c:v>з подвійним навантаженням</c:v>
                </c:pt>
              </c:strCache>
            </c:strRef>
          </c:tx>
          <c:spPr>
            <a:ln>
              <a:solidFill>
                <a:schemeClr val="accent6">
                  <a:lumMod val="60000"/>
                  <a:lumOff val="40000"/>
                </a:schemeClr>
              </a:solidFill>
            </a:ln>
          </c:spPr>
          <c:marker>
            <c:symbol val="none"/>
          </c:marker>
          <c:cat>
            <c:numRef>
              <c:f>Лист6!$C$4:$Q$4</c:f>
              <c:numCache>
                <c:formatCode>General</c:formatCode>
                <c:ptCount val="15"/>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numCache>
            </c:numRef>
          </c:cat>
          <c:val>
            <c:numRef>
              <c:f>Лист6!$C$10:$Q$10</c:f>
              <c:numCache>
                <c:formatCode>General</c:formatCode>
                <c:ptCount val="15"/>
                <c:pt idx="0">
                  <c:v>37.9</c:v>
                </c:pt>
                <c:pt idx="1">
                  <c:v>36.6</c:v>
                </c:pt>
                <c:pt idx="2">
                  <c:v>38.200000000000003</c:v>
                </c:pt>
                <c:pt idx="3">
                  <c:v>40.200000000000003</c:v>
                </c:pt>
                <c:pt idx="4">
                  <c:v>39.4</c:v>
                </c:pt>
                <c:pt idx="5">
                  <c:v>42.7</c:v>
                </c:pt>
                <c:pt idx="6">
                  <c:v>41.7</c:v>
                </c:pt>
                <c:pt idx="7">
                  <c:v>40.5</c:v>
                </c:pt>
                <c:pt idx="8">
                  <c:v>40.5</c:v>
                </c:pt>
                <c:pt idx="9">
                  <c:v>40.299999999999997</c:v>
                </c:pt>
                <c:pt idx="10">
                  <c:v>37.700000000000003</c:v>
                </c:pt>
                <c:pt idx="11">
                  <c:v>36.299999999999997</c:v>
                </c:pt>
                <c:pt idx="12">
                  <c:v>38.799999999999997</c:v>
                </c:pt>
                <c:pt idx="13">
                  <c:v>37.9</c:v>
                </c:pt>
                <c:pt idx="14">
                  <c:v>36</c:v>
                </c:pt>
              </c:numCache>
            </c:numRef>
          </c:val>
          <c:smooth val="0"/>
        </c:ser>
        <c:ser>
          <c:idx val="6"/>
          <c:order val="6"/>
          <c:tx>
            <c:strRef>
              <c:f>Лист6!$B$11</c:f>
              <c:strCache>
                <c:ptCount val="1"/>
                <c:pt idx="0">
                  <c:v>всі пенсійного віку</c:v>
                </c:pt>
              </c:strCache>
            </c:strRef>
          </c:tx>
          <c:spPr>
            <a:ln w="28575">
              <a:solidFill>
                <a:srgbClr val="4472C4">
                  <a:lumMod val="60000"/>
                  <a:lumOff val="40000"/>
                </a:srgbClr>
              </a:solidFill>
            </a:ln>
          </c:spPr>
          <c:marker>
            <c:symbol val="none"/>
          </c:marker>
          <c:cat>
            <c:numRef>
              <c:f>Лист6!$C$4:$Q$4</c:f>
              <c:numCache>
                <c:formatCode>General</c:formatCode>
                <c:ptCount val="15"/>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numCache>
            </c:numRef>
          </c:cat>
          <c:val>
            <c:numRef>
              <c:f>Лист6!$C$11:$Q$11</c:f>
              <c:numCache>
                <c:formatCode>General</c:formatCode>
                <c:ptCount val="15"/>
                <c:pt idx="0">
                  <c:v>15.9</c:v>
                </c:pt>
                <c:pt idx="1">
                  <c:v>16.8</c:v>
                </c:pt>
                <c:pt idx="2">
                  <c:v>17</c:v>
                </c:pt>
                <c:pt idx="3">
                  <c:v>15.2</c:v>
                </c:pt>
                <c:pt idx="4">
                  <c:v>18.5</c:v>
                </c:pt>
                <c:pt idx="5">
                  <c:v>17.8</c:v>
                </c:pt>
                <c:pt idx="6">
                  <c:v>16.2</c:v>
                </c:pt>
                <c:pt idx="7">
                  <c:v>21.4</c:v>
                </c:pt>
                <c:pt idx="8">
                  <c:v>21.8</c:v>
                </c:pt>
                <c:pt idx="9">
                  <c:v>20.7</c:v>
                </c:pt>
                <c:pt idx="10">
                  <c:v>21.7</c:v>
                </c:pt>
                <c:pt idx="11">
                  <c:v>16</c:v>
                </c:pt>
                <c:pt idx="12">
                  <c:v>16.899999999999999</c:v>
                </c:pt>
                <c:pt idx="13">
                  <c:v>17.8</c:v>
                </c:pt>
                <c:pt idx="14">
                  <c:v>15.1</c:v>
                </c:pt>
              </c:numCache>
            </c:numRef>
          </c:val>
          <c:smooth val="0"/>
        </c:ser>
        <c:ser>
          <c:idx val="7"/>
          <c:order val="7"/>
          <c:tx>
            <c:strRef>
              <c:f>Лист6!$B$12</c:f>
              <c:strCache>
                <c:ptCount val="1"/>
                <c:pt idx="0">
                  <c:v>всі старше 75</c:v>
                </c:pt>
              </c:strCache>
            </c:strRef>
          </c:tx>
          <c:spPr>
            <a:ln>
              <a:solidFill>
                <a:schemeClr val="accent2">
                  <a:lumMod val="60000"/>
                  <a:lumOff val="40000"/>
                </a:schemeClr>
              </a:solidFill>
            </a:ln>
          </c:spPr>
          <c:marker>
            <c:symbol val="none"/>
          </c:marker>
          <c:cat>
            <c:numRef>
              <c:f>Лист6!$C$4:$Q$4</c:f>
              <c:numCache>
                <c:formatCode>General</c:formatCode>
                <c:ptCount val="15"/>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numCache>
            </c:numRef>
          </c:cat>
          <c:val>
            <c:numRef>
              <c:f>Лист6!$C$12:$Q$12</c:f>
              <c:numCache>
                <c:formatCode>General</c:formatCode>
                <c:ptCount val="15"/>
                <c:pt idx="0">
                  <c:v>25.5</c:v>
                </c:pt>
                <c:pt idx="1">
                  <c:v>26.5</c:v>
                </c:pt>
                <c:pt idx="2">
                  <c:v>22.2</c:v>
                </c:pt>
                <c:pt idx="3">
                  <c:v>25.2</c:v>
                </c:pt>
                <c:pt idx="4">
                  <c:v>25.4</c:v>
                </c:pt>
                <c:pt idx="5">
                  <c:v>26.9</c:v>
                </c:pt>
                <c:pt idx="6">
                  <c:v>22.7</c:v>
                </c:pt>
                <c:pt idx="7">
                  <c:v>28.9</c:v>
                </c:pt>
                <c:pt idx="8">
                  <c:v>28.9</c:v>
                </c:pt>
                <c:pt idx="9">
                  <c:v>29</c:v>
                </c:pt>
                <c:pt idx="10">
                  <c:v>29</c:v>
                </c:pt>
                <c:pt idx="11">
                  <c:v>23.6</c:v>
                </c:pt>
                <c:pt idx="12">
                  <c:v>23.6</c:v>
                </c:pt>
                <c:pt idx="13">
                  <c:v>23</c:v>
                </c:pt>
                <c:pt idx="14">
                  <c:v>23.6</c:v>
                </c:pt>
              </c:numCache>
            </c:numRef>
          </c:val>
          <c:smooth val="0"/>
        </c:ser>
        <c:ser>
          <c:idx val="8"/>
          <c:order val="8"/>
          <c:tx>
            <c:strRef>
              <c:f>Лист6!$B$13</c:f>
              <c:strCache>
                <c:ptCount val="1"/>
                <c:pt idx="0">
                  <c:v>Україна</c:v>
                </c:pt>
              </c:strCache>
            </c:strRef>
          </c:tx>
          <c:spPr>
            <a:ln w="38100">
              <a:solidFill>
                <a:srgbClr val="FF0000"/>
              </a:solidFill>
            </a:ln>
          </c:spPr>
          <c:marker>
            <c:symbol val="none"/>
          </c:marker>
          <c:cat>
            <c:numRef>
              <c:f>Лист6!$C$4:$Q$4</c:f>
              <c:numCache>
                <c:formatCode>General</c:formatCode>
                <c:ptCount val="15"/>
                <c:pt idx="0">
                  <c:v>1999</c:v>
                </c:pt>
                <c:pt idx="1">
                  <c:v>2000</c:v>
                </c:pt>
                <c:pt idx="2">
                  <c:v>2001</c:v>
                </c:pt>
                <c:pt idx="3">
                  <c:v>2002</c:v>
                </c:pt>
                <c:pt idx="4">
                  <c:v>2003</c:v>
                </c:pt>
                <c:pt idx="5">
                  <c:v>2004</c:v>
                </c:pt>
                <c:pt idx="6">
                  <c:v>2005</c:v>
                </c:pt>
                <c:pt idx="7">
                  <c:v>2006</c:v>
                </c:pt>
                <c:pt idx="8">
                  <c:v>2007</c:v>
                </c:pt>
                <c:pt idx="9">
                  <c:v>2008</c:v>
                </c:pt>
                <c:pt idx="10">
                  <c:v>2009</c:v>
                </c:pt>
                <c:pt idx="11">
                  <c:v>2010</c:v>
                </c:pt>
                <c:pt idx="12">
                  <c:v>2011</c:v>
                </c:pt>
                <c:pt idx="13">
                  <c:v>2012</c:v>
                </c:pt>
                <c:pt idx="14">
                  <c:v>2013</c:v>
                </c:pt>
              </c:numCache>
            </c:numRef>
          </c:cat>
          <c:val>
            <c:numRef>
              <c:f>Лист6!$C$13:$Q$13</c:f>
              <c:numCache>
                <c:formatCode>General</c:formatCode>
                <c:ptCount val="15"/>
                <c:pt idx="0">
                  <c:v>27.8</c:v>
                </c:pt>
                <c:pt idx="1">
                  <c:v>26.4</c:v>
                </c:pt>
                <c:pt idx="2">
                  <c:v>27.2</c:v>
                </c:pt>
                <c:pt idx="3">
                  <c:v>27.2</c:v>
                </c:pt>
                <c:pt idx="4">
                  <c:v>26.6</c:v>
                </c:pt>
                <c:pt idx="5">
                  <c:v>27.3</c:v>
                </c:pt>
                <c:pt idx="6">
                  <c:v>27.1</c:v>
                </c:pt>
                <c:pt idx="7">
                  <c:v>28.1</c:v>
                </c:pt>
                <c:pt idx="8">
                  <c:v>27.3</c:v>
                </c:pt>
                <c:pt idx="9">
                  <c:v>27</c:v>
                </c:pt>
                <c:pt idx="10">
                  <c:v>26.4</c:v>
                </c:pt>
                <c:pt idx="11">
                  <c:v>24.1</c:v>
                </c:pt>
                <c:pt idx="12">
                  <c:v>24.3</c:v>
                </c:pt>
                <c:pt idx="13">
                  <c:v>25.5</c:v>
                </c:pt>
                <c:pt idx="14">
                  <c:v>24.5</c:v>
                </c:pt>
              </c:numCache>
            </c:numRef>
          </c:val>
          <c:smooth val="0"/>
        </c:ser>
        <c:dLbls>
          <c:showLegendKey val="0"/>
          <c:showVal val="0"/>
          <c:showCatName val="0"/>
          <c:showSerName val="0"/>
          <c:showPercent val="0"/>
          <c:showBubbleSize val="0"/>
        </c:dLbls>
        <c:marker val="1"/>
        <c:smooth val="0"/>
        <c:axId val="45055360"/>
        <c:axId val="45122688"/>
      </c:lineChart>
      <c:catAx>
        <c:axId val="45055360"/>
        <c:scaling>
          <c:orientation val="minMax"/>
        </c:scaling>
        <c:delete val="0"/>
        <c:axPos val="b"/>
        <c:numFmt formatCode="General" sourceLinked="1"/>
        <c:majorTickMark val="out"/>
        <c:minorTickMark val="none"/>
        <c:tickLblPos val="nextTo"/>
        <c:txPr>
          <a:bodyPr/>
          <a:lstStyle/>
          <a:p>
            <a:pPr>
              <a:defRPr sz="1200"/>
            </a:pPr>
            <a:endParaRPr lang="ru-RU"/>
          </a:p>
        </c:txPr>
        <c:crossAx val="45122688"/>
        <c:crosses val="autoZero"/>
        <c:auto val="1"/>
        <c:lblAlgn val="ctr"/>
        <c:lblOffset val="100"/>
        <c:noMultiLvlLbl val="0"/>
      </c:catAx>
      <c:valAx>
        <c:axId val="45122688"/>
        <c:scaling>
          <c:orientation val="minMax"/>
        </c:scaling>
        <c:delete val="0"/>
        <c:axPos val="l"/>
        <c:majorGridlines/>
        <c:title>
          <c:tx>
            <c:rich>
              <a:bodyPr rot="-5400000" vert="horz"/>
              <a:lstStyle/>
              <a:p>
                <a:pPr>
                  <a:defRPr sz="1200"/>
                </a:pPr>
                <a:r>
                  <a:rPr lang="ru-RU" sz="1200"/>
                  <a:t>Рівень бідності, %</a:t>
                </a:r>
              </a:p>
            </c:rich>
          </c:tx>
          <c:layout>
            <c:manualLayout>
              <c:xMode val="edge"/>
              <c:yMode val="edge"/>
              <c:x val="1.6525934627447787E-2"/>
              <c:y val="0.30666061795245508"/>
            </c:manualLayout>
          </c:layout>
          <c:overlay val="0"/>
        </c:title>
        <c:numFmt formatCode="General" sourceLinked="1"/>
        <c:majorTickMark val="out"/>
        <c:minorTickMark val="none"/>
        <c:tickLblPos val="nextTo"/>
        <c:txPr>
          <a:bodyPr/>
          <a:lstStyle/>
          <a:p>
            <a:pPr>
              <a:defRPr sz="1200"/>
            </a:pPr>
            <a:endParaRPr lang="ru-RU"/>
          </a:p>
        </c:txPr>
        <c:crossAx val="45055360"/>
        <c:crosses val="autoZero"/>
        <c:crossBetween val="between"/>
      </c:valAx>
    </c:plotArea>
    <c:legend>
      <c:legendPos val="r"/>
      <c:layout>
        <c:manualLayout>
          <c:xMode val="edge"/>
          <c:yMode val="edge"/>
          <c:x val="0.76173398136553683"/>
          <c:y val="5.2375689277372441E-2"/>
          <c:w val="0.22748434747543353"/>
          <c:h val="0.91665510847841269"/>
        </c:manualLayout>
      </c:layout>
      <c:overlay val="0"/>
      <c:txPr>
        <a:bodyPr/>
        <a:lstStyle/>
        <a:p>
          <a:pPr>
            <a:defRPr sz="1200"/>
          </a:pPr>
          <a:endParaRPr lang="ru-RU"/>
        </a:p>
      </c:txPr>
    </c:legend>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8.9536073978966124E-2"/>
          <c:y val="3.1563659416380549E-2"/>
          <c:w val="0.67046395799672809"/>
          <c:h val="0.80853024617862523"/>
        </c:manualLayout>
      </c:layout>
      <c:lineChart>
        <c:grouping val="standard"/>
        <c:varyColors val="0"/>
        <c:ser>
          <c:idx val="0"/>
          <c:order val="0"/>
          <c:tx>
            <c:strRef>
              <c:f>Лист4!$C$3</c:f>
              <c:strCache>
                <c:ptCount val="1"/>
                <c:pt idx="0">
                  <c:v>до виплати допомоги сім'ям з дітьми</c:v>
                </c:pt>
              </c:strCache>
            </c:strRef>
          </c:tx>
          <c:spPr>
            <a:ln>
              <a:prstDash val="dash"/>
            </a:ln>
          </c:spPr>
          <c:marker>
            <c:spPr>
              <a:solidFill>
                <a:srgbClr val="0070C0"/>
              </a:solidFill>
            </c:spPr>
          </c:marker>
          <c:cat>
            <c:numRef>
              <c:f>Лист4!$B$4:$B$15</c:f>
              <c:numCache>
                <c:formatCode>General</c:formatCode>
                <c:ptCount val="12"/>
                <c:pt idx="0">
                  <c:v>2002</c:v>
                </c:pt>
                <c:pt idx="1">
                  <c:v>2003</c:v>
                </c:pt>
                <c:pt idx="2">
                  <c:v>2004</c:v>
                </c:pt>
                <c:pt idx="3">
                  <c:v>2005</c:v>
                </c:pt>
                <c:pt idx="4">
                  <c:v>2006</c:v>
                </c:pt>
                <c:pt idx="5">
                  <c:v>2007</c:v>
                </c:pt>
                <c:pt idx="6">
                  <c:v>2008</c:v>
                </c:pt>
                <c:pt idx="7">
                  <c:v>2009</c:v>
                </c:pt>
                <c:pt idx="8">
                  <c:v>2010</c:v>
                </c:pt>
                <c:pt idx="9">
                  <c:v>2011</c:v>
                </c:pt>
                <c:pt idx="10">
                  <c:v>2012</c:v>
                </c:pt>
                <c:pt idx="11">
                  <c:v>2013</c:v>
                </c:pt>
              </c:numCache>
            </c:numRef>
          </c:cat>
          <c:val>
            <c:numRef>
              <c:f>Лист4!$C$4:$C$15</c:f>
              <c:numCache>
                <c:formatCode>General</c:formatCode>
                <c:ptCount val="12"/>
                <c:pt idx="0">
                  <c:v>27.4</c:v>
                </c:pt>
                <c:pt idx="1">
                  <c:v>26.6</c:v>
                </c:pt>
                <c:pt idx="2">
                  <c:v>27.6</c:v>
                </c:pt>
                <c:pt idx="3">
                  <c:v>27.7</c:v>
                </c:pt>
                <c:pt idx="4">
                  <c:v>28.9</c:v>
                </c:pt>
                <c:pt idx="5">
                  <c:v>28</c:v>
                </c:pt>
                <c:pt idx="6">
                  <c:v>28.2</c:v>
                </c:pt>
                <c:pt idx="7">
                  <c:v>27.9</c:v>
                </c:pt>
                <c:pt idx="8">
                  <c:v>25.9</c:v>
                </c:pt>
                <c:pt idx="9">
                  <c:v>25.7</c:v>
                </c:pt>
                <c:pt idx="10">
                  <c:v>27.4</c:v>
                </c:pt>
                <c:pt idx="11">
                  <c:v>25.8</c:v>
                </c:pt>
              </c:numCache>
            </c:numRef>
          </c:val>
          <c:smooth val="0"/>
        </c:ser>
        <c:ser>
          <c:idx val="1"/>
          <c:order val="1"/>
          <c:tx>
            <c:strRef>
              <c:f>Лист4!$D$3</c:f>
              <c:strCache>
                <c:ptCount val="1"/>
                <c:pt idx="0">
                  <c:v>до виплати малозабезпеченим</c:v>
                </c:pt>
              </c:strCache>
            </c:strRef>
          </c:tx>
          <c:spPr>
            <a:ln>
              <a:solidFill>
                <a:srgbClr val="FF0000"/>
              </a:solidFill>
              <a:prstDash val="dash"/>
            </a:ln>
          </c:spPr>
          <c:marker>
            <c:symbol val="square"/>
            <c:size val="5"/>
            <c:spPr>
              <a:ln>
                <a:solidFill>
                  <a:srgbClr val="FF0000"/>
                </a:solidFill>
              </a:ln>
            </c:spPr>
          </c:marker>
          <c:cat>
            <c:numRef>
              <c:f>Лист4!$B$4:$B$15</c:f>
              <c:numCache>
                <c:formatCode>General</c:formatCode>
                <c:ptCount val="12"/>
                <c:pt idx="0">
                  <c:v>2002</c:v>
                </c:pt>
                <c:pt idx="1">
                  <c:v>2003</c:v>
                </c:pt>
                <c:pt idx="2">
                  <c:v>2004</c:v>
                </c:pt>
                <c:pt idx="3">
                  <c:v>2005</c:v>
                </c:pt>
                <c:pt idx="4">
                  <c:v>2006</c:v>
                </c:pt>
                <c:pt idx="5">
                  <c:v>2007</c:v>
                </c:pt>
                <c:pt idx="6">
                  <c:v>2008</c:v>
                </c:pt>
                <c:pt idx="7">
                  <c:v>2009</c:v>
                </c:pt>
                <c:pt idx="8">
                  <c:v>2010</c:v>
                </c:pt>
                <c:pt idx="9">
                  <c:v>2011</c:v>
                </c:pt>
                <c:pt idx="10">
                  <c:v>2012</c:v>
                </c:pt>
                <c:pt idx="11">
                  <c:v>2013</c:v>
                </c:pt>
              </c:numCache>
            </c:numRef>
          </c:cat>
          <c:val>
            <c:numRef>
              <c:f>Лист4!$D$4:$D$15</c:f>
              <c:numCache>
                <c:formatCode>General</c:formatCode>
                <c:ptCount val="12"/>
                <c:pt idx="0">
                  <c:v>27.3</c:v>
                </c:pt>
                <c:pt idx="1">
                  <c:v>27</c:v>
                </c:pt>
                <c:pt idx="2">
                  <c:v>27.7</c:v>
                </c:pt>
                <c:pt idx="3">
                  <c:v>27.6</c:v>
                </c:pt>
                <c:pt idx="4">
                  <c:v>28.4</c:v>
                </c:pt>
                <c:pt idx="5">
                  <c:v>27.3</c:v>
                </c:pt>
                <c:pt idx="6">
                  <c:v>27.1</c:v>
                </c:pt>
                <c:pt idx="7">
                  <c:v>26.5</c:v>
                </c:pt>
                <c:pt idx="8">
                  <c:v>24.1</c:v>
                </c:pt>
                <c:pt idx="9">
                  <c:v>24.4</c:v>
                </c:pt>
                <c:pt idx="10">
                  <c:v>25.6</c:v>
                </c:pt>
                <c:pt idx="11">
                  <c:v>24.6</c:v>
                </c:pt>
              </c:numCache>
            </c:numRef>
          </c:val>
          <c:smooth val="0"/>
        </c:ser>
        <c:ser>
          <c:idx val="2"/>
          <c:order val="2"/>
          <c:tx>
            <c:strRef>
              <c:f>Лист4!$E$3</c:f>
              <c:strCache>
                <c:ptCount val="1"/>
                <c:pt idx="0">
                  <c:v>до житлових субсидій</c:v>
                </c:pt>
              </c:strCache>
            </c:strRef>
          </c:tx>
          <c:spPr>
            <a:ln>
              <a:solidFill>
                <a:srgbClr val="FBA813"/>
              </a:solidFill>
              <a:prstDash val="dash"/>
            </a:ln>
          </c:spPr>
          <c:marker>
            <c:spPr>
              <a:solidFill>
                <a:srgbClr val="FBA813"/>
              </a:solidFill>
              <a:ln>
                <a:solidFill>
                  <a:srgbClr val="FBA813"/>
                </a:solidFill>
              </a:ln>
            </c:spPr>
          </c:marker>
          <c:cat>
            <c:numRef>
              <c:f>Лист4!$B$4:$B$15</c:f>
              <c:numCache>
                <c:formatCode>General</c:formatCode>
                <c:ptCount val="12"/>
                <c:pt idx="0">
                  <c:v>2002</c:v>
                </c:pt>
                <c:pt idx="1">
                  <c:v>2003</c:v>
                </c:pt>
                <c:pt idx="2">
                  <c:v>2004</c:v>
                </c:pt>
                <c:pt idx="3">
                  <c:v>2005</c:v>
                </c:pt>
                <c:pt idx="4">
                  <c:v>2006</c:v>
                </c:pt>
                <c:pt idx="5">
                  <c:v>2007</c:v>
                </c:pt>
                <c:pt idx="6">
                  <c:v>2008</c:v>
                </c:pt>
                <c:pt idx="7">
                  <c:v>2009</c:v>
                </c:pt>
                <c:pt idx="8">
                  <c:v>2010</c:v>
                </c:pt>
                <c:pt idx="9">
                  <c:v>2011</c:v>
                </c:pt>
                <c:pt idx="10">
                  <c:v>2012</c:v>
                </c:pt>
                <c:pt idx="11">
                  <c:v>2013</c:v>
                </c:pt>
              </c:numCache>
            </c:numRef>
          </c:cat>
          <c:val>
            <c:numRef>
              <c:f>Лист4!$E$4:$E$15</c:f>
              <c:numCache>
                <c:formatCode>General</c:formatCode>
                <c:ptCount val="12"/>
                <c:pt idx="0">
                  <c:v>27.1</c:v>
                </c:pt>
                <c:pt idx="1">
                  <c:v>27.1</c:v>
                </c:pt>
                <c:pt idx="2">
                  <c:v>27.4</c:v>
                </c:pt>
                <c:pt idx="3">
                  <c:v>27.3</c:v>
                </c:pt>
                <c:pt idx="4">
                  <c:v>28.1</c:v>
                </c:pt>
                <c:pt idx="5">
                  <c:v>27.3</c:v>
                </c:pt>
                <c:pt idx="6">
                  <c:v>27</c:v>
                </c:pt>
                <c:pt idx="7">
                  <c:v>26.4</c:v>
                </c:pt>
                <c:pt idx="8">
                  <c:v>24.1</c:v>
                </c:pt>
                <c:pt idx="9">
                  <c:v>24.3</c:v>
                </c:pt>
                <c:pt idx="10">
                  <c:v>25.5</c:v>
                </c:pt>
                <c:pt idx="11">
                  <c:v>24.7</c:v>
                </c:pt>
              </c:numCache>
            </c:numRef>
          </c:val>
          <c:smooth val="0"/>
        </c:ser>
        <c:ser>
          <c:idx val="3"/>
          <c:order val="3"/>
          <c:tx>
            <c:strRef>
              <c:f>Лист4!$F$3</c:f>
              <c:strCache>
                <c:ptCount val="1"/>
                <c:pt idx="0">
                  <c:v>до соціальних пільг</c:v>
                </c:pt>
              </c:strCache>
            </c:strRef>
          </c:tx>
          <c:spPr>
            <a:ln>
              <a:solidFill>
                <a:srgbClr val="0DF349"/>
              </a:solidFill>
              <a:prstDash val="dash"/>
            </a:ln>
          </c:spPr>
          <c:marker>
            <c:spPr>
              <a:ln>
                <a:solidFill>
                  <a:srgbClr val="0DF349"/>
                </a:solidFill>
              </a:ln>
            </c:spPr>
          </c:marker>
          <c:cat>
            <c:numRef>
              <c:f>Лист4!$B$4:$B$15</c:f>
              <c:numCache>
                <c:formatCode>General</c:formatCode>
                <c:ptCount val="12"/>
                <c:pt idx="0">
                  <c:v>2002</c:v>
                </c:pt>
                <c:pt idx="1">
                  <c:v>2003</c:v>
                </c:pt>
                <c:pt idx="2">
                  <c:v>2004</c:v>
                </c:pt>
                <c:pt idx="3">
                  <c:v>2005</c:v>
                </c:pt>
                <c:pt idx="4">
                  <c:v>2006</c:v>
                </c:pt>
                <c:pt idx="5">
                  <c:v>2007</c:v>
                </c:pt>
                <c:pt idx="6">
                  <c:v>2008</c:v>
                </c:pt>
                <c:pt idx="7">
                  <c:v>2009</c:v>
                </c:pt>
                <c:pt idx="8">
                  <c:v>2010</c:v>
                </c:pt>
                <c:pt idx="9">
                  <c:v>2011</c:v>
                </c:pt>
                <c:pt idx="10">
                  <c:v>2012</c:v>
                </c:pt>
                <c:pt idx="11">
                  <c:v>2013</c:v>
                </c:pt>
              </c:numCache>
            </c:numRef>
          </c:cat>
          <c:val>
            <c:numRef>
              <c:f>Лист4!$F$4:$F$15</c:f>
              <c:numCache>
                <c:formatCode>General</c:formatCode>
                <c:ptCount val="12"/>
                <c:pt idx="0">
                  <c:v>27</c:v>
                </c:pt>
                <c:pt idx="1">
                  <c:v>26.8</c:v>
                </c:pt>
                <c:pt idx="2">
                  <c:v>26.9</c:v>
                </c:pt>
                <c:pt idx="3">
                  <c:v>27.4</c:v>
                </c:pt>
                <c:pt idx="4">
                  <c:v>28.3</c:v>
                </c:pt>
                <c:pt idx="5">
                  <c:v>27.1</c:v>
                </c:pt>
                <c:pt idx="6">
                  <c:v>27.2</c:v>
                </c:pt>
                <c:pt idx="7">
                  <c:v>26.7</c:v>
                </c:pt>
                <c:pt idx="8">
                  <c:v>24.2</c:v>
                </c:pt>
                <c:pt idx="9">
                  <c:v>24.4</c:v>
                </c:pt>
                <c:pt idx="10">
                  <c:v>25</c:v>
                </c:pt>
                <c:pt idx="11">
                  <c:v>24.3</c:v>
                </c:pt>
              </c:numCache>
            </c:numRef>
          </c:val>
          <c:smooth val="0"/>
        </c:ser>
        <c:ser>
          <c:idx val="4"/>
          <c:order val="4"/>
          <c:tx>
            <c:strRef>
              <c:f>Лист4!$G$3</c:f>
              <c:strCache>
                <c:ptCount val="1"/>
                <c:pt idx="0">
                  <c:v>Після всіх допомог</c:v>
                </c:pt>
              </c:strCache>
            </c:strRef>
          </c:tx>
          <c:spPr>
            <a:ln>
              <a:solidFill>
                <a:srgbClr val="FF00FF"/>
              </a:solidFill>
            </a:ln>
          </c:spPr>
          <c:marker>
            <c:spPr>
              <a:ln>
                <a:solidFill>
                  <a:srgbClr val="FF00FF"/>
                </a:solidFill>
              </a:ln>
            </c:spPr>
          </c:marker>
          <c:cat>
            <c:numRef>
              <c:f>Лист4!$B$4:$B$15</c:f>
              <c:numCache>
                <c:formatCode>General</c:formatCode>
                <c:ptCount val="12"/>
                <c:pt idx="0">
                  <c:v>2002</c:v>
                </c:pt>
                <c:pt idx="1">
                  <c:v>2003</c:v>
                </c:pt>
                <c:pt idx="2">
                  <c:v>2004</c:v>
                </c:pt>
                <c:pt idx="3">
                  <c:v>2005</c:v>
                </c:pt>
                <c:pt idx="4">
                  <c:v>2006</c:v>
                </c:pt>
                <c:pt idx="5">
                  <c:v>2007</c:v>
                </c:pt>
                <c:pt idx="6">
                  <c:v>2008</c:v>
                </c:pt>
                <c:pt idx="7">
                  <c:v>2009</c:v>
                </c:pt>
                <c:pt idx="8">
                  <c:v>2010</c:v>
                </c:pt>
                <c:pt idx="9">
                  <c:v>2011</c:v>
                </c:pt>
                <c:pt idx="10">
                  <c:v>2012</c:v>
                </c:pt>
                <c:pt idx="11">
                  <c:v>2013</c:v>
                </c:pt>
              </c:numCache>
            </c:numRef>
          </c:cat>
          <c:val>
            <c:numRef>
              <c:f>Лист4!$G$4:$G$15</c:f>
              <c:numCache>
                <c:formatCode>General</c:formatCode>
                <c:ptCount val="12"/>
                <c:pt idx="0">
                  <c:v>27.2</c:v>
                </c:pt>
                <c:pt idx="1">
                  <c:v>26.6</c:v>
                </c:pt>
                <c:pt idx="2">
                  <c:v>27.3</c:v>
                </c:pt>
                <c:pt idx="3">
                  <c:v>27.1</c:v>
                </c:pt>
                <c:pt idx="4">
                  <c:v>28.1</c:v>
                </c:pt>
                <c:pt idx="5">
                  <c:v>27.3</c:v>
                </c:pt>
                <c:pt idx="6">
                  <c:v>27</c:v>
                </c:pt>
                <c:pt idx="7">
                  <c:v>26.4</c:v>
                </c:pt>
                <c:pt idx="8">
                  <c:v>24.1</c:v>
                </c:pt>
                <c:pt idx="9">
                  <c:v>24.3</c:v>
                </c:pt>
                <c:pt idx="10">
                  <c:v>25.5</c:v>
                </c:pt>
                <c:pt idx="11">
                  <c:v>24.5</c:v>
                </c:pt>
              </c:numCache>
            </c:numRef>
          </c:val>
          <c:smooth val="0"/>
        </c:ser>
        <c:dLbls>
          <c:showLegendKey val="0"/>
          <c:showVal val="0"/>
          <c:showCatName val="0"/>
          <c:showSerName val="0"/>
          <c:showPercent val="0"/>
          <c:showBubbleSize val="0"/>
        </c:dLbls>
        <c:marker val="1"/>
        <c:smooth val="0"/>
        <c:axId val="45150976"/>
        <c:axId val="45152896"/>
      </c:lineChart>
      <c:catAx>
        <c:axId val="45150976"/>
        <c:scaling>
          <c:orientation val="minMax"/>
        </c:scaling>
        <c:delete val="0"/>
        <c:axPos val="b"/>
        <c:numFmt formatCode="General" sourceLinked="1"/>
        <c:majorTickMark val="out"/>
        <c:minorTickMark val="none"/>
        <c:tickLblPos val="nextTo"/>
        <c:txPr>
          <a:bodyPr/>
          <a:lstStyle/>
          <a:p>
            <a:pPr>
              <a:defRPr sz="1400"/>
            </a:pPr>
            <a:endParaRPr lang="ru-RU"/>
          </a:p>
        </c:txPr>
        <c:crossAx val="45152896"/>
        <c:crosses val="autoZero"/>
        <c:auto val="1"/>
        <c:lblAlgn val="ctr"/>
        <c:lblOffset val="100"/>
        <c:noMultiLvlLbl val="0"/>
      </c:catAx>
      <c:valAx>
        <c:axId val="45152896"/>
        <c:scaling>
          <c:orientation val="minMax"/>
        </c:scaling>
        <c:delete val="0"/>
        <c:axPos val="l"/>
        <c:majorGridlines/>
        <c:title>
          <c:tx>
            <c:rich>
              <a:bodyPr rot="-5400000" vert="horz"/>
              <a:lstStyle/>
              <a:p>
                <a:pPr>
                  <a:defRPr sz="1400"/>
                </a:pPr>
                <a:r>
                  <a:rPr lang="ru-RU" sz="1400"/>
                  <a:t>Ризик</a:t>
                </a:r>
                <a:r>
                  <a:rPr lang="ru-RU" sz="1400" baseline="0"/>
                  <a:t> бідності, %</a:t>
                </a:r>
                <a:endParaRPr lang="ru-RU" sz="1400"/>
              </a:p>
            </c:rich>
          </c:tx>
          <c:layout/>
          <c:overlay val="0"/>
        </c:title>
        <c:numFmt formatCode="General" sourceLinked="1"/>
        <c:majorTickMark val="out"/>
        <c:minorTickMark val="none"/>
        <c:tickLblPos val="nextTo"/>
        <c:txPr>
          <a:bodyPr/>
          <a:lstStyle/>
          <a:p>
            <a:pPr>
              <a:defRPr sz="1400"/>
            </a:pPr>
            <a:endParaRPr lang="ru-RU"/>
          </a:p>
        </c:txPr>
        <c:crossAx val="45150976"/>
        <c:crosses val="autoZero"/>
        <c:crossBetween val="between"/>
      </c:valAx>
    </c:plotArea>
    <c:legend>
      <c:legendPos val="r"/>
      <c:layout>
        <c:manualLayout>
          <c:xMode val="edge"/>
          <c:yMode val="edge"/>
          <c:x val="0.77683590113701573"/>
          <c:y val="8.7186097143954658E-2"/>
          <c:w val="0.2130118159516346"/>
          <c:h val="0.87964320587317502"/>
        </c:manualLayout>
      </c:layout>
      <c:overlay val="0"/>
      <c:txPr>
        <a:bodyPr/>
        <a:lstStyle/>
        <a:p>
          <a:pPr>
            <a:defRPr sz="1400"/>
          </a:pPr>
          <a:endParaRPr lang="ru-RU"/>
        </a:p>
      </c:txPr>
    </c:legend>
    <c:plotVisOnly val="1"/>
    <c:dispBlanksAs val="gap"/>
    <c:showDLblsOverMax val="0"/>
  </c:chart>
  <c:txPr>
    <a:bodyPr/>
    <a:lstStyle/>
    <a:p>
      <a:pPr>
        <a:defRPr sz="1100"/>
      </a:pPr>
      <a:endParaRPr lang="ru-RU"/>
    </a:p>
  </c:txPr>
  <c:externalData r:id="rId2">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uk-UA" smtClean="0"/>
              <a:t>Зразок заголовка</a:t>
            </a:r>
            <a:endParaRPr lang="uk-UA"/>
          </a:p>
        </p:txBody>
      </p:sp>
      <p:sp>
        <p:nvSpPr>
          <p:cNvPr id="3" name="Пі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uk-UA" smtClean="0"/>
              <a:t>Зразок підзаголовка</a:t>
            </a:r>
            <a:endParaRPr lang="uk-UA"/>
          </a:p>
        </p:txBody>
      </p:sp>
      <p:sp>
        <p:nvSpPr>
          <p:cNvPr id="4" name="Місце для дати 3"/>
          <p:cNvSpPr>
            <a:spLocks noGrp="1"/>
          </p:cNvSpPr>
          <p:nvPr>
            <p:ph type="dt" sz="half" idx="10"/>
          </p:nvPr>
        </p:nvSpPr>
        <p:spPr/>
        <p:txBody>
          <a:bodyPr/>
          <a:lstStyle/>
          <a:p>
            <a:fld id="{17DB5D62-B510-43B6-9B0C-C199467AF56D}" type="datetimeFigureOut">
              <a:rPr lang="uk-UA" smtClean="0"/>
              <a:t>06.07.2015</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D0CE225E-14A7-489A-93F2-36F5A37BD89F}" type="slidenum">
              <a:rPr lang="uk-UA" smtClean="0"/>
              <a:t>‹#›</a:t>
            </a:fld>
            <a:endParaRPr lang="uk-UA"/>
          </a:p>
        </p:txBody>
      </p:sp>
    </p:spTree>
    <p:extLst>
      <p:ext uri="{BB962C8B-B14F-4D97-AF65-F5344CB8AC3E}">
        <p14:creationId xmlns:p14="http://schemas.microsoft.com/office/powerpoint/2010/main" val="1791216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вертикального тексту 2"/>
          <p:cNvSpPr>
            <a:spLocks noGrp="1"/>
          </p:cNvSpPr>
          <p:nvPr>
            <p:ph type="body" orient="vert" idx="1"/>
          </p:nvPr>
        </p:nvSpPr>
        <p:spPr/>
        <p:txBody>
          <a:bodyPr vert="eaVert"/>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10"/>
          </p:nvPr>
        </p:nvSpPr>
        <p:spPr/>
        <p:txBody>
          <a:bodyPr/>
          <a:lstStyle/>
          <a:p>
            <a:fld id="{17DB5D62-B510-43B6-9B0C-C199467AF56D}" type="datetimeFigureOut">
              <a:rPr lang="uk-UA" smtClean="0"/>
              <a:t>06.07.2015</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D0CE225E-14A7-489A-93F2-36F5A37BD89F}" type="slidenum">
              <a:rPr lang="uk-UA" smtClean="0"/>
              <a:t>‹#›</a:t>
            </a:fld>
            <a:endParaRPr lang="uk-UA"/>
          </a:p>
        </p:txBody>
      </p:sp>
    </p:spTree>
    <p:extLst>
      <p:ext uri="{BB962C8B-B14F-4D97-AF65-F5344CB8AC3E}">
        <p14:creationId xmlns:p14="http://schemas.microsoft.com/office/powerpoint/2010/main" val="1568432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8724900" y="365125"/>
            <a:ext cx="2628900" cy="5811838"/>
          </a:xfrm>
        </p:spPr>
        <p:txBody>
          <a:bodyPr vert="eaVert"/>
          <a:lstStyle/>
          <a:p>
            <a:r>
              <a:rPr lang="uk-UA" smtClean="0"/>
              <a:t>Зразок заголовка</a:t>
            </a:r>
            <a:endParaRPr lang="uk-UA"/>
          </a:p>
        </p:txBody>
      </p:sp>
      <p:sp>
        <p:nvSpPr>
          <p:cNvPr id="3" name="Місце для вертикального тексту 2"/>
          <p:cNvSpPr>
            <a:spLocks noGrp="1"/>
          </p:cNvSpPr>
          <p:nvPr>
            <p:ph type="body" orient="vert" idx="1"/>
          </p:nvPr>
        </p:nvSpPr>
        <p:spPr>
          <a:xfrm>
            <a:off x="838200" y="365125"/>
            <a:ext cx="7734300" cy="5811838"/>
          </a:xfrm>
        </p:spPr>
        <p:txBody>
          <a:bodyPr vert="eaVert"/>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10"/>
          </p:nvPr>
        </p:nvSpPr>
        <p:spPr/>
        <p:txBody>
          <a:bodyPr/>
          <a:lstStyle/>
          <a:p>
            <a:fld id="{17DB5D62-B510-43B6-9B0C-C199467AF56D}" type="datetimeFigureOut">
              <a:rPr lang="uk-UA" smtClean="0"/>
              <a:t>06.07.2015</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D0CE225E-14A7-489A-93F2-36F5A37BD89F}" type="slidenum">
              <a:rPr lang="uk-UA" smtClean="0"/>
              <a:t>‹#›</a:t>
            </a:fld>
            <a:endParaRPr lang="uk-UA"/>
          </a:p>
        </p:txBody>
      </p:sp>
    </p:spTree>
    <p:extLst>
      <p:ext uri="{BB962C8B-B14F-4D97-AF65-F5344CB8AC3E}">
        <p14:creationId xmlns:p14="http://schemas.microsoft.com/office/powerpoint/2010/main" val="14456494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вмісту 2"/>
          <p:cNvSpPr>
            <a:spLocks noGrp="1"/>
          </p:cNvSpPr>
          <p:nvPr>
            <p:ph idx="1"/>
          </p:nvPr>
        </p:nvSpPr>
        <p:spPr/>
        <p:txBody>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10"/>
          </p:nvPr>
        </p:nvSpPr>
        <p:spPr/>
        <p:txBody>
          <a:bodyPr/>
          <a:lstStyle/>
          <a:p>
            <a:fld id="{17DB5D62-B510-43B6-9B0C-C199467AF56D}" type="datetimeFigureOut">
              <a:rPr lang="uk-UA" smtClean="0"/>
              <a:t>06.07.2015</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D0CE225E-14A7-489A-93F2-36F5A37BD89F}" type="slidenum">
              <a:rPr lang="uk-UA" smtClean="0"/>
              <a:t>‹#›</a:t>
            </a:fld>
            <a:endParaRPr lang="uk-UA"/>
          </a:p>
        </p:txBody>
      </p:sp>
    </p:spTree>
    <p:extLst>
      <p:ext uri="{BB962C8B-B14F-4D97-AF65-F5344CB8AC3E}">
        <p14:creationId xmlns:p14="http://schemas.microsoft.com/office/powerpoint/2010/main" val="1971497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uk-UA" smtClean="0"/>
              <a:t>Зразок заголовка</a:t>
            </a:r>
            <a:endParaRPr lang="uk-UA"/>
          </a:p>
        </p:txBody>
      </p:sp>
      <p:sp>
        <p:nvSpPr>
          <p:cNvPr id="3" name="Місце для тексту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uk-UA" smtClean="0"/>
              <a:t>Зразок тексту</a:t>
            </a:r>
          </a:p>
        </p:txBody>
      </p:sp>
      <p:sp>
        <p:nvSpPr>
          <p:cNvPr id="4" name="Місце для дати 3"/>
          <p:cNvSpPr>
            <a:spLocks noGrp="1"/>
          </p:cNvSpPr>
          <p:nvPr>
            <p:ph type="dt" sz="half" idx="10"/>
          </p:nvPr>
        </p:nvSpPr>
        <p:spPr/>
        <p:txBody>
          <a:bodyPr/>
          <a:lstStyle/>
          <a:p>
            <a:fld id="{17DB5D62-B510-43B6-9B0C-C199467AF56D}" type="datetimeFigureOut">
              <a:rPr lang="uk-UA" smtClean="0"/>
              <a:t>06.07.2015</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D0CE225E-14A7-489A-93F2-36F5A37BD89F}" type="slidenum">
              <a:rPr lang="uk-UA" smtClean="0"/>
              <a:t>‹#›</a:t>
            </a:fld>
            <a:endParaRPr lang="uk-UA"/>
          </a:p>
        </p:txBody>
      </p:sp>
    </p:spTree>
    <p:extLst>
      <p:ext uri="{BB962C8B-B14F-4D97-AF65-F5344CB8AC3E}">
        <p14:creationId xmlns:p14="http://schemas.microsoft.com/office/powerpoint/2010/main" val="4231588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вмісту 2"/>
          <p:cNvSpPr>
            <a:spLocks noGrp="1"/>
          </p:cNvSpPr>
          <p:nvPr>
            <p:ph sz="half" idx="1"/>
          </p:nvPr>
        </p:nvSpPr>
        <p:spPr>
          <a:xfrm>
            <a:off x="838200" y="1825625"/>
            <a:ext cx="5181600" cy="4351338"/>
          </a:xfrm>
        </p:spPr>
        <p:txBody>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вмісту 3"/>
          <p:cNvSpPr>
            <a:spLocks noGrp="1"/>
          </p:cNvSpPr>
          <p:nvPr>
            <p:ph sz="half" idx="2"/>
          </p:nvPr>
        </p:nvSpPr>
        <p:spPr>
          <a:xfrm>
            <a:off x="6172200" y="1825625"/>
            <a:ext cx="5181600" cy="4351338"/>
          </a:xfrm>
        </p:spPr>
        <p:txBody>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5" name="Місце для дати 4"/>
          <p:cNvSpPr>
            <a:spLocks noGrp="1"/>
          </p:cNvSpPr>
          <p:nvPr>
            <p:ph type="dt" sz="half" idx="10"/>
          </p:nvPr>
        </p:nvSpPr>
        <p:spPr/>
        <p:txBody>
          <a:bodyPr/>
          <a:lstStyle/>
          <a:p>
            <a:fld id="{17DB5D62-B510-43B6-9B0C-C199467AF56D}" type="datetimeFigureOut">
              <a:rPr lang="uk-UA" smtClean="0"/>
              <a:t>06.07.2015</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D0CE225E-14A7-489A-93F2-36F5A37BD89F}" type="slidenum">
              <a:rPr lang="uk-UA" smtClean="0"/>
              <a:t>‹#›</a:t>
            </a:fld>
            <a:endParaRPr lang="uk-UA"/>
          </a:p>
        </p:txBody>
      </p:sp>
    </p:spTree>
    <p:extLst>
      <p:ext uri="{BB962C8B-B14F-4D97-AF65-F5344CB8AC3E}">
        <p14:creationId xmlns:p14="http://schemas.microsoft.com/office/powerpoint/2010/main" val="3299367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uk-UA" smtClean="0"/>
              <a:t>Зразок заголовка</a:t>
            </a:r>
            <a:endParaRPr lang="uk-UA"/>
          </a:p>
        </p:txBody>
      </p:sp>
      <p:sp>
        <p:nvSpPr>
          <p:cNvPr id="3" name="Місце для тексту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Зразок тексту</a:t>
            </a:r>
          </a:p>
        </p:txBody>
      </p:sp>
      <p:sp>
        <p:nvSpPr>
          <p:cNvPr id="4" name="Місце для вмісту 3"/>
          <p:cNvSpPr>
            <a:spLocks noGrp="1"/>
          </p:cNvSpPr>
          <p:nvPr>
            <p:ph sz="half" idx="2"/>
          </p:nvPr>
        </p:nvSpPr>
        <p:spPr>
          <a:xfrm>
            <a:off x="839788" y="2505075"/>
            <a:ext cx="5157787" cy="3684588"/>
          </a:xfrm>
        </p:spPr>
        <p:txBody>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5" name="Місце для тексту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smtClean="0"/>
              <a:t>Зразок тексту</a:t>
            </a:r>
          </a:p>
        </p:txBody>
      </p:sp>
      <p:sp>
        <p:nvSpPr>
          <p:cNvPr id="6" name="Місце для вмісту 5"/>
          <p:cNvSpPr>
            <a:spLocks noGrp="1"/>
          </p:cNvSpPr>
          <p:nvPr>
            <p:ph sz="quarter" idx="4"/>
          </p:nvPr>
        </p:nvSpPr>
        <p:spPr>
          <a:xfrm>
            <a:off x="6172200" y="2505075"/>
            <a:ext cx="5183188" cy="3684588"/>
          </a:xfrm>
        </p:spPr>
        <p:txBody>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7" name="Місце для дати 6"/>
          <p:cNvSpPr>
            <a:spLocks noGrp="1"/>
          </p:cNvSpPr>
          <p:nvPr>
            <p:ph type="dt" sz="half" idx="10"/>
          </p:nvPr>
        </p:nvSpPr>
        <p:spPr/>
        <p:txBody>
          <a:bodyPr/>
          <a:lstStyle/>
          <a:p>
            <a:fld id="{17DB5D62-B510-43B6-9B0C-C199467AF56D}" type="datetimeFigureOut">
              <a:rPr lang="uk-UA" smtClean="0"/>
              <a:t>06.07.2015</a:t>
            </a:fld>
            <a:endParaRPr lang="uk-UA"/>
          </a:p>
        </p:txBody>
      </p:sp>
      <p:sp>
        <p:nvSpPr>
          <p:cNvPr id="8" name="Місце для нижнього колонтитула 7"/>
          <p:cNvSpPr>
            <a:spLocks noGrp="1"/>
          </p:cNvSpPr>
          <p:nvPr>
            <p:ph type="ftr" sz="quarter" idx="11"/>
          </p:nvPr>
        </p:nvSpPr>
        <p:spPr/>
        <p:txBody>
          <a:bodyPr/>
          <a:lstStyle/>
          <a:p>
            <a:endParaRPr lang="uk-UA"/>
          </a:p>
        </p:txBody>
      </p:sp>
      <p:sp>
        <p:nvSpPr>
          <p:cNvPr id="9" name="Місце для номера слайда 8"/>
          <p:cNvSpPr>
            <a:spLocks noGrp="1"/>
          </p:cNvSpPr>
          <p:nvPr>
            <p:ph type="sldNum" sz="quarter" idx="12"/>
          </p:nvPr>
        </p:nvSpPr>
        <p:spPr/>
        <p:txBody>
          <a:bodyPr/>
          <a:lstStyle/>
          <a:p>
            <a:fld id="{D0CE225E-14A7-489A-93F2-36F5A37BD89F}" type="slidenum">
              <a:rPr lang="uk-UA" smtClean="0"/>
              <a:t>‹#›</a:t>
            </a:fld>
            <a:endParaRPr lang="uk-UA"/>
          </a:p>
        </p:txBody>
      </p:sp>
    </p:spTree>
    <p:extLst>
      <p:ext uri="{BB962C8B-B14F-4D97-AF65-F5344CB8AC3E}">
        <p14:creationId xmlns:p14="http://schemas.microsoft.com/office/powerpoint/2010/main" val="2571038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smtClean="0"/>
              <a:t>Зразок заголовка</a:t>
            </a:r>
            <a:endParaRPr lang="uk-UA"/>
          </a:p>
        </p:txBody>
      </p:sp>
      <p:sp>
        <p:nvSpPr>
          <p:cNvPr id="3" name="Місце для дати 2"/>
          <p:cNvSpPr>
            <a:spLocks noGrp="1"/>
          </p:cNvSpPr>
          <p:nvPr>
            <p:ph type="dt" sz="half" idx="10"/>
          </p:nvPr>
        </p:nvSpPr>
        <p:spPr/>
        <p:txBody>
          <a:bodyPr/>
          <a:lstStyle/>
          <a:p>
            <a:fld id="{17DB5D62-B510-43B6-9B0C-C199467AF56D}" type="datetimeFigureOut">
              <a:rPr lang="uk-UA" smtClean="0"/>
              <a:t>06.07.2015</a:t>
            </a:fld>
            <a:endParaRPr lang="uk-UA"/>
          </a:p>
        </p:txBody>
      </p:sp>
      <p:sp>
        <p:nvSpPr>
          <p:cNvPr id="4" name="Місце для нижнього колонтитула 3"/>
          <p:cNvSpPr>
            <a:spLocks noGrp="1"/>
          </p:cNvSpPr>
          <p:nvPr>
            <p:ph type="ftr" sz="quarter" idx="11"/>
          </p:nvPr>
        </p:nvSpPr>
        <p:spPr/>
        <p:txBody>
          <a:bodyPr/>
          <a:lstStyle/>
          <a:p>
            <a:endParaRPr lang="uk-UA"/>
          </a:p>
        </p:txBody>
      </p:sp>
      <p:sp>
        <p:nvSpPr>
          <p:cNvPr id="5" name="Місце для номера слайда 4"/>
          <p:cNvSpPr>
            <a:spLocks noGrp="1"/>
          </p:cNvSpPr>
          <p:nvPr>
            <p:ph type="sldNum" sz="quarter" idx="12"/>
          </p:nvPr>
        </p:nvSpPr>
        <p:spPr/>
        <p:txBody>
          <a:bodyPr/>
          <a:lstStyle/>
          <a:p>
            <a:fld id="{D0CE225E-14A7-489A-93F2-36F5A37BD89F}" type="slidenum">
              <a:rPr lang="uk-UA" smtClean="0"/>
              <a:t>‹#›</a:t>
            </a:fld>
            <a:endParaRPr lang="uk-UA"/>
          </a:p>
        </p:txBody>
      </p:sp>
    </p:spTree>
    <p:extLst>
      <p:ext uri="{BB962C8B-B14F-4D97-AF65-F5344CB8AC3E}">
        <p14:creationId xmlns:p14="http://schemas.microsoft.com/office/powerpoint/2010/main" val="1385717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p>
            <a:fld id="{17DB5D62-B510-43B6-9B0C-C199467AF56D}" type="datetimeFigureOut">
              <a:rPr lang="uk-UA" smtClean="0"/>
              <a:t>06.07.2015</a:t>
            </a:fld>
            <a:endParaRPr lang="uk-UA"/>
          </a:p>
        </p:txBody>
      </p:sp>
      <p:sp>
        <p:nvSpPr>
          <p:cNvPr id="3" name="Місце для нижнього колонтитула 2"/>
          <p:cNvSpPr>
            <a:spLocks noGrp="1"/>
          </p:cNvSpPr>
          <p:nvPr>
            <p:ph type="ftr" sz="quarter" idx="11"/>
          </p:nvPr>
        </p:nvSpPr>
        <p:spPr/>
        <p:txBody>
          <a:bodyPr/>
          <a:lstStyle/>
          <a:p>
            <a:endParaRPr lang="uk-UA"/>
          </a:p>
        </p:txBody>
      </p:sp>
      <p:sp>
        <p:nvSpPr>
          <p:cNvPr id="4" name="Місце для номера слайда 3"/>
          <p:cNvSpPr>
            <a:spLocks noGrp="1"/>
          </p:cNvSpPr>
          <p:nvPr>
            <p:ph type="sldNum" sz="quarter" idx="12"/>
          </p:nvPr>
        </p:nvSpPr>
        <p:spPr/>
        <p:txBody>
          <a:bodyPr/>
          <a:lstStyle/>
          <a:p>
            <a:fld id="{D0CE225E-14A7-489A-93F2-36F5A37BD89F}" type="slidenum">
              <a:rPr lang="uk-UA" smtClean="0"/>
              <a:t>‹#›</a:t>
            </a:fld>
            <a:endParaRPr lang="uk-UA"/>
          </a:p>
        </p:txBody>
      </p:sp>
    </p:spTree>
    <p:extLst>
      <p:ext uri="{BB962C8B-B14F-4D97-AF65-F5344CB8AC3E}">
        <p14:creationId xmlns:p14="http://schemas.microsoft.com/office/powerpoint/2010/main" val="11418566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smtClean="0"/>
              <a:t>Зразок заголовка</a:t>
            </a:r>
            <a:endParaRPr lang="uk-UA"/>
          </a:p>
        </p:txBody>
      </p:sp>
      <p:sp>
        <p:nvSpPr>
          <p:cNvPr id="3" name="Місце для вмісту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Зразок тексту</a:t>
            </a:r>
          </a:p>
        </p:txBody>
      </p:sp>
      <p:sp>
        <p:nvSpPr>
          <p:cNvPr id="5" name="Місце для дати 4"/>
          <p:cNvSpPr>
            <a:spLocks noGrp="1"/>
          </p:cNvSpPr>
          <p:nvPr>
            <p:ph type="dt" sz="half" idx="10"/>
          </p:nvPr>
        </p:nvSpPr>
        <p:spPr/>
        <p:txBody>
          <a:bodyPr/>
          <a:lstStyle/>
          <a:p>
            <a:fld id="{17DB5D62-B510-43B6-9B0C-C199467AF56D}" type="datetimeFigureOut">
              <a:rPr lang="uk-UA" smtClean="0"/>
              <a:t>06.07.2015</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D0CE225E-14A7-489A-93F2-36F5A37BD89F}" type="slidenum">
              <a:rPr lang="uk-UA" smtClean="0"/>
              <a:t>‹#›</a:t>
            </a:fld>
            <a:endParaRPr lang="uk-UA"/>
          </a:p>
        </p:txBody>
      </p:sp>
    </p:spTree>
    <p:extLst>
      <p:ext uri="{BB962C8B-B14F-4D97-AF65-F5344CB8AC3E}">
        <p14:creationId xmlns:p14="http://schemas.microsoft.com/office/powerpoint/2010/main" val="1374704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uk-UA" smtClean="0"/>
              <a:t>Зразок заголовка</a:t>
            </a:r>
            <a:endParaRPr lang="uk-UA"/>
          </a:p>
        </p:txBody>
      </p:sp>
      <p:sp>
        <p:nvSpPr>
          <p:cNvPr id="3" name="Місце для зображення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Місце для тексту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uk-UA" smtClean="0"/>
              <a:t>Зразок тексту</a:t>
            </a:r>
          </a:p>
        </p:txBody>
      </p:sp>
      <p:sp>
        <p:nvSpPr>
          <p:cNvPr id="5" name="Місце для дати 4"/>
          <p:cNvSpPr>
            <a:spLocks noGrp="1"/>
          </p:cNvSpPr>
          <p:nvPr>
            <p:ph type="dt" sz="half" idx="10"/>
          </p:nvPr>
        </p:nvSpPr>
        <p:spPr/>
        <p:txBody>
          <a:bodyPr/>
          <a:lstStyle/>
          <a:p>
            <a:fld id="{17DB5D62-B510-43B6-9B0C-C199467AF56D}" type="datetimeFigureOut">
              <a:rPr lang="uk-UA" smtClean="0"/>
              <a:t>06.07.2015</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D0CE225E-14A7-489A-93F2-36F5A37BD89F}" type="slidenum">
              <a:rPr lang="uk-UA" smtClean="0"/>
              <a:t>‹#›</a:t>
            </a:fld>
            <a:endParaRPr lang="uk-UA"/>
          </a:p>
        </p:txBody>
      </p:sp>
    </p:spTree>
    <p:extLst>
      <p:ext uri="{BB962C8B-B14F-4D97-AF65-F5344CB8AC3E}">
        <p14:creationId xmlns:p14="http://schemas.microsoft.com/office/powerpoint/2010/main" val="24725903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заголовка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uk-UA" smtClean="0"/>
              <a:t>Зразок заголовка</a:t>
            </a:r>
            <a:endParaRPr lang="uk-UA"/>
          </a:p>
        </p:txBody>
      </p:sp>
      <p:sp>
        <p:nvSpPr>
          <p:cNvPr id="3" name="Місце для тексту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uk-UA" smtClean="0"/>
              <a:t>Зразок тексту</a:t>
            </a:r>
          </a:p>
          <a:p>
            <a:pPr lvl="1"/>
            <a:r>
              <a:rPr lang="uk-UA" smtClean="0"/>
              <a:t>Другий рівень</a:t>
            </a:r>
          </a:p>
          <a:p>
            <a:pPr lvl="2"/>
            <a:r>
              <a:rPr lang="uk-UA" smtClean="0"/>
              <a:t>Третій рівень</a:t>
            </a:r>
          </a:p>
          <a:p>
            <a:pPr lvl="3"/>
            <a:r>
              <a:rPr lang="uk-UA" smtClean="0"/>
              <a:t>Четвертий рівень</a:t>
            </a:r>
          </a:p>
          <a:p>
            <a:pPr lvl="4"/>
            <a:r>
              <a:rPr lang="uk-UA" smtClean="0"/>
              <a:t>П'ятий рівень</a:t>
            </a:r>
            <a:endParaRPr lang="uk-UA"/>
          </a:p>
        </p:txBody>
      </p:sp>
      <p:sp>
        <p:nvSpPr>
          <p:cNvPr id="4" name="Місце для дати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DB5D62-B510-43B6-9B0C-C199467AF56D}" type="datetimeFigureOut">
              <a:rPr lang="uk-UA" smtClean="0"/>
              <a:t>06.07.2015</a:t>
            </a:fld>
            <a:endParaRPr lang="uk-UA"/>
          </a:p>
        </p:txBody>
      </p:sp>
      <p:sp>
        <p:nvSpPr>
          <p:cNvPr id="5" name="Місце для нижнього колонтитула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Місце для номера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CE225E-14A7-489A-93F2-36F5A37BD89F}" type="slidenum">
              <a:rPr lang="uk-UA" smtClean="0"/>
              <a:t>‹#›</a:t>
            </a:fld>
            <a:endParaRPr lang="uk-UA"/>
          </a:p>
        </p:txBody>
      </p:sp>
    </p:spTree>
    <p:extLst>
      <p:ext uri="{BB962C8B-B14F-4D97-AF65-F5344CB8AC3E}">
        <p14:creationId xmlns:p14="http://schemas.microsoft.com/office/powerpoint/2010/main" val="25679525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1835990"/>
          </a:xfrm>
        </p:spPr>
        <p:txBody>
          <a:bodyPr/>
          <a:lstStyle/>
          <a:p>
            <a:r>
              <a:rPr lang="uk-UA" dirty="0" smtClean="0"/>
              <a:t>Ціль 1. Подолання бідності</a:t>
            </a:r>
            <a:endParaRPr lang="uk-UA" dirty="0"/>
          </a:p>
        </p:txBody>
      </p:sp>
      <p:sp>
        <p:nvSpPr>
          <p:cNvPr id="3" name="Підзаголовок 2"/>
          <p:cNvSpPr>
            <a:spLocks noGrp="1"/>
          </p:cNvSpPr>
          <p:nvPr>
            <p:ph type="subTitle" idx="1"/>
          </p:nvPr>
        </p:nvSpPr>
        <p:spPr>
          <a:xfrm>
            <a:off x="3872752" y="4733365"/>
            <a:ext cx="7776883" cy="1613647"/>
          </a:xfrm>
        </p:spPr>
        <p:txBody>
          <a:bodyPr>
            <a:noAutofit/>
          </a:bodyPr>
          <a:lstStyle/>
          <a:p>
            <a:r>
              <a:rPr lang="uk-UA" sz="3200" dirty="0" err="1" smtClean="0"/>
              <a:t>Черенько</a:t>
            </a:r>
            <a:r>
              <a:rPr lang="uk-UA" sz="3200" dirty="0" smtClean="0"/>
              <a:t> Л.М.</a:t>
            </a:r>
          </a:p>
          <a:p>
            <a:r>
              <a:rPr lang="uk-UA" sz="2800" dirty="0" smtClean="0"/>
              <a:t>Інститут демографії та соціальних досліджень ім. </a:t>
            </a:r>
            <a:r>
              <a:rPr lang="uk-UA" sz="2800" dirty="0" err="1" smtClean="0"/>
              <a:t>М.В.Птухи</a:t>
            </a:r>
            <a:r>
              <a:rPr lang="uk-UA" sz="2800" dirty="0" smtClean="0"/>
              <a:t> НАН України</a:t>
            </a:r>
            <a:endParaRPr lang="uk-UA" sz="2800" dirty="0"/>
          </a:p>
        </p:txBody>
      </p:sp>
    </p:spTree>
    <p:extLst>
      <p:ext uri="{BB962C8B-B14F-4D97-AF65-F5344CB8AC3E}">
        <p14:creationId xmlns:p14="http://schemas.microsoft.com/office/powerpoint/2010/main" val="19963280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10988" y="147919"/>
            <a:ext cx="11430000" cy="1116106"/>
          </a:xfrm>
        </p:spPr>
        <p:txBody>
          <a:bodyPr>
            <a:normAutofit fontScale="90000"/>
          </a:bodyPr>
          <a:lstStyle/>
          <a:p>
            <a:pPr algn="ctr"/>
            <a:r>
              <a:rPr lang="uk-UA" sz="2700" b="1" dirty="0"/>
              <a:t>За період від 2000-го року Україна досягла значних успіхів у подоланні </a:t>
            </a:r>
            <a:r>
              <a:rPr lang="uk-UA" sz="2700" b="1" dirty="0" smtClean="0"/>
              <a:t>абсолютної </a:t>
            </a:r>
            <a:r>
              <a:rPr lang="uk-UA" sz="2700" b="1" dirty="0"/>
              <a:t>бідності, проте не виконала поставлених перед собою амбітних </a:t>
            </a:r>
            <a:r>
              <a:rPr lang="uk-UA" sz="2700" b="1" dirty="0" smtClean="0"/>
              <a:t>завдань: </a:t>
            </a:r>
            <a:br>
              <a:rPr lang="uk-UA" sz="2700" b="1" dirty="0" smtClean="0"/>
            </a:br>
            <a:r>
              <a:rPr lang="uk-UA" sz="2400" b="1" i="1" dirty="0"/>
              <a:t>Динаміка рівня бідності за цільовими індикаторами </a:t>
            </a:r>
            <a:endParaRPr lang="uk-UA" sz="2700" b="1" dirty="0"/>
          </a:p>
        </p:txBody>
      </p:sp>
      <p:pic>
        <p:nvPicPr>
          <p:cNvPr id="4" name="Місце для вмісту 3"/>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707776" y="1264025"/>
            <a:ext cx="8888506" cy="5365376"/>
          </a:xfrm>
          <a:prstGeom prst="rect">
            <a:avLst/>
          </a:prstGeom>
          <a:noFill/>
        </p:spPr>
      </p:pic>
    </p:spTree>
    <p:extLst>
      <p:ext uri="{BB962C8B-B14F-4D97-AF65-F5344CB8AC3E}">
        <p14:creationId xmlns:p14="http://schemas.microsoft.com/office/powerpoint/2010/main" val="14976100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Объект 7"/>
          <p:cNvGraphicFramePr>
            <a:graphicFrameLocks noGrp="1"/>
          </p:cNvGraphicFramePr>
          <p:nvPr>
            <p:ph idx="1"/>
            <p:extLst>
              <p:ext uri="{D42A27DB-BD31-4B8C-83A1-F6EECF244321}">
                <p14:modId xmlns:p14="http://schemas.microsoft.com/office/powerpoint/2010/main" val="3224529670"/>
              </p:ext>
            </p:extLst>
          </p:nvPr>
        </p:nvGraphicFramePr>
        <p:xfrm>
          <a:off x="975360" y="987551"/>
          <a:ext cx="10363200" cy="5254753"/>
        </p:xfrm>
        <a:graphic>
          <a:graphicData uri="http://schemas.openxmlformats.org/drawingml/2006/table">
            <a:tbl>
              <a:tblPr firstRow="1" firstCol="1" lastRow="1" lastCol="1" bandRow="1" bandCol="1">
                <a:tableStyleId>{5C22544A-7EE6-4342-B048-85BDC9FD1C3A}</a:tableStyleId>
              </a:tblPr>
              <a:tblGrid>
                <a:gridCol w="5120640"/>
                <a:gridCol w="5242560"/>
              </a:tblGrid>
              <a:tr h="376639">
                <a:tc>
                  <a:txBody>
                    <a:bodyPr/>
                    <a:lstStyle/>
                    <a:p>
                      <a:pPr algn="ctr">
                        <a:lnSpc>
                          <a:spcPct val="115000"/>
                        </a:lnSpc>
                        <a:spcAft>
                          <a:spcPts val="1000"/>
                        </a:spcAft>
                      </a:pPr>
                      <a:r>
                        <a:rPr lang="uk-UA" sz="1600" dirty="0">
                          <a:solidFill>
                            <a:schemeClr val="tx1"/>
                          </a:solidFill>
                          <a:effectLst/>
                        </a:rPr>
                        <a:t>Завдання</a:t>
                      </a:r>
                      <a:endParaRPr lang="ru-RU" sz="1600" dirty="0">
                        <a:solidFill>
                          <a:schemeClr val="tx1"/>
                        </a:solidFill>
                        <a:effectLst/>
                        <a:latin typeface="Calibri"/>
                        <a:ea typeface="Calibri"/>
                        <a:cs typeface="Times New Roman"/>
                      </a:endParaRPr>
                    </a:p>
                  </a:txBody>
                  <a:tcPr marL="68580" marR="68580" marT="0" marB="0">
                    <a:solidFill>
                      <a:schemeClr val="bg1">
                        <a:lumMod val="95000"/>
                      </a:schemeClr>
                    </a:solidFill>
                  </a:tcPr>
                </a:tc>
                <a:tc>
                  <a:txBody>
                    <a:bodyPr/>
                    <a:lstStyle/>
                    <a:p>
                      <a:pPr algn="ctr">
                        <a:lnSpc>
                          <a:spcPct val="115000"/>
                        </a:lnSpc>
                        <a:spcAft>
                          <a:spcPts val="1000"/>
                        </a:spcAft>
                      </a:pPr>
                      <a:r>
                        <a:rPr lang="uk-UA" sz="1600" dirty="0">
                          <a:solidFill>
                            <a:schemeClr val="tx1"/>
                          </a:solidFill>
                          <a:effectLst/>
                        </a:rPr>
                        <a:t>Індикатори</a:t>
                      </a:r>
                      <a:endParaRPr lang="ru-RU" sz="1600" dirty="0">
                        <a:solidFill>
                          <a:schemeClr val="tx1"/>
                        </a:solidFill>
                        <a:effectLst/>
                        <a:latin typeface="Calibri"/>
                        <a:ea typeface="Calibri"/>
                        <a:cs typeface="Times New Roman"/>
                      </a:endParaRPr>
                    </a:p>
                  </a:txBody>
                  <a:tcPr marL="68580" marR="68580" marT="0" marB="0">
                    <a:solidFill>
                      <a:schemeClr val="bg1">
                        <a:lumMod val="95000"/>
                      </a:schemeClr>
                    </a:solidFill>
                  </a:tcPr>
                </a:tc>
              </a:tr>
              <a:tr h="1176830">
                <a:tc>
                  <a:txBody>
                    <a:bodyPr/>
                    <a:lstStyle/>
                    <a:p>
                      <a:pPr marL="182563" indent="0" algn="just">
                        <a:lnSpc>
                          <a:spcPct val="115000"/>
                        </a:lnSpc>
                        <a:spcAft>
                          <a:spcPts val="1000"/>
                        </a:spcAft>
                      </a:pPr>
                      <a:r>
                        <a:rPr lang="uk-UA" sz="2000" dirty="0">
                          <a:solidFill>
                            <a:srgbClr val="C00000"/>
                          </a:solidFill>
                          <a:effectLst/>
                        </a:rPr>
                        <a:t>Завдання 1.А: Ліквідувати до 2015 року бідність за критерієм 5,05 дол. США на особу на добу за ПКС</a:t>
                      </a:r>
                      <a:endParaRPr lang="ru-RU" sz="2000" dirty="0">
                        <a:solidFill>
                          <a:srgbClr val="C00000"/>
                        </a:solidFill>
                        <a:effectLst/>
                        <a:latin typeface="Calibri"/>
                        <a:ea typeface="Calibri"/>
                        <a:cs typeface="Times New Roman"/>
                      </a:endParaRPr>
                    </a:p>
                  </a:txBody>
                  <a:tcPr marL="68580" marR="68580" marT="0" marB="0">
                    <a:solidFill>
                      <a:schemeClr val="bg1">
                        <a:lumMod val="95000"/>
                      </a:schemeClr>
                    </a:solidFill>
                  </a:tcPr>
                </a:tc>
                <a:tc>
                  <a:txBody>
                    <a:bodyPr/>
                    <a:lstStyle/>
                    <a:p>
                      <a:pPr marL="182563" indent="0" algn="just">
                        <a:lnSpc>
                          <a:spcPct val="115000"/>
                        </a:lnSpc>
                        <a:spcAft>
                          <a:spcPts val="1000"/>
                        </a:spcAft>
                        <a:tabLst/>
                      </a:pPr>
                      <a:r>
                        <a:rPr lang="uk-UA" sz="2000" dirty="0">
                          <a:solidFill>
                            <a:srgbClr val="C00000"/>
                          </a:solidFill>
                          <a:effectLst/>
                        </a:rPr>
                        <a:t>1.1. Частка населення, чиє добове споживання є нижчим за 5,05 дол. США за ПКС, %</a:t>
                      </a:r>
                      <a:endParaRPr lang="ru-RU" sz="2000" dirty="0">
                        <a:solidFill>
                          <a:srgbClr val="C00000"/>
                        </a:solidFill>
                        <a:effectLst/>
                        <a:latin typeface="Calibri"/>
                        <a:ea typeface="Calibri"/>
                        <a:cs typeface="Times New Roman"/>
                      </a:endParaRPr>
                    </a:p>
                  </a:txBody>
                  <a:tcPr marL="68580" marR="68580" marT="0" marB="0">
                    <a:solidFill>
                      <a:schemeClr val="bg1">
                        <a:lumMod val="95000"/>
                      </a:schemeClr>
                    </a:solidFill>
                  </a:tcPr>
                </a:tc>
              </a:tr>
              <a:tr h="2104062">
                <a:tc>
                  <a:txBody>
                    <a:bodyPr/>
                    <a:lstStyle/>
                    <a:p>
                      <a:pPr marL="182563" indent="0" algn="just">
                        <a:lnSpc>
                          <a:spcPct val="115000"/>
                        </a:lnSpc>
                        <a:spcAft>
                          <a:spcPts val="1000"/>
                        </a:spcAft>
                      </a:pPr>
                      <a:r>
                        <a:rPr lang="uk-UA" sz="2000" dirty="0">
                          <a:solidFill>
                            <a:srgbClr val="CCBA34"/>
                          </a:solidFill>
                          <a:effectLst/>
                        </a:rPr>
                        <a:t>Завдання 1.B: Скоротити питому вагу бідного населення (за національним критерієм бідності) до 25% за рахунок зменшення чисельності бідних серед дітей та працюючих </a:t>
                      </a:r>
                      <a:endParaRPr lang="ru-RU" sz="2000" dirty="0">
                        <a:solidFill>
                          <a:srgbClr val="CCBA34"/>
                        </a:solidFill>
                        <a:effectLst/>
                        <a:latin typeface="Calibri"/>
                        <a:ea typeface="Calibri"/>
                        <a:cs typeface="Times New Roman"/>
                      </a:endParaRPr>
                    </a:p>
                  </a:txBody>
                  <a:tcPr marL="68580" marR="68580" marT="0" marB="0">
                    <a:solidFill>
                      <a:schemeClr val="bg1">
                        <a:lumMod val="95000"/>
                      </a:schemeClr>
                    </a:solidFill>
                  </a:tcPr>
                </a:tc>
                <a:tc>
                  <a:txBody>
                    <a:bodyPr/>
                    <a:lstStyle/>
                    <a:p>
                      <a:pPr marL="182563" indent="0" algn="just">
                        <a:lnSpc>
                          <a:spcPct val="115000"/>
                        </a:lnSpc>
                        <a:spcAft>
                          <a:spcPts val="1000"/>
                        </a:spcAft>
                        <a:tabLst>
                          <a:tab pos="275590" algn="l"/>
                        </a:tabLst>
                      </a:pPr>
                      <a:r>
                        <a:rPr lang="uk-UA" sz="2000" dirty="0">
                          <a:solidFill>
                            <a:srgbClr val="00B050"/>
                          </a:solidFill>
                          <a:effectLst/>
                        </a:rPr>
                        <a:t>1.2. Частка бідного населення за національним критерієм, %</a:t>
                      </a:r>
                      <a:endParaRPr lang="ru-RU" sz="2000" dirty="0">
                        <a:solidFill>
                          <a:srgbClr val="00B050"/>
                        </a:solidFill>
                        <a:effectLst/>
                      </a:endParaRPr>
                    </a:p>
                    <a:p>
                      <a:pPr marL="182563" indent="0" algn="just">
                        <a:lnSpc>
                          <a:spcPct val="115000"/>
                        </a:lnSpc>
                        <a:spcAft>
                          <a:spcPts val="1000"/>
                        </a:spcAft>
                        <a:tabLst>
                          <a:tab pos="275590" algn="l"/>
                        </a:tabLst>
                      </a:pPr>
                      <a:r>
                        <a:rPr lang="uk-UA" sz="2000" dirty="0">
                          <a:solidFill>
                            <a:schemeClr val="accent2">
                              <a:lumMod val="75000"/>
                            </a:schemeClr>
                          </a:solidFill>
                          <a:effectLst/>
                        </a:rPr>
                        <a:t>1.3. Частка бідних серед дітей, %</a:t>
                      </a:r>
                      <a:endParaRPr lang="ru-RU" sz="2000" dirty="0">
                        <a:solidFill>
                          <a:schemeClr val="accent2">
                            <a:lumMod val="75000"/>
                          </a:schemeClr>
                        </a:solidFill>
                        <a:effectLst/>
                      </a:endParaRPr>
                    </a:p>
                    <a:p>
                      <a:pPr marL="182563" indent="0" algn="just">
                        <a:lnSpc>
                          <a:spcPct val="115000"/>
                        </a:lnSpc>
                        <a:spcAft>
                          <a:spcPts val="1000"/>
                        </a:spcAft>
                        <a:tabLst>
                          <a:tab pos="275590" algn="l"/>
                        </a:tabLst>
                      </a:pPr>
                      <a:r>
                        <a:rPr lang="uk-UA" sz="2000" dirty="0">
                          <a:solidFill>
                            <a:srgbClr val="C00000"/>
                          </a:solidFill>
                          <a:effectLst/>
                        </a:rPr>
                        <a:t>1.4. Частка бідних серед працюючих осіб, %</a:t>
                      </a:r>
                      <a:endParaRPr lang="ru-RU" sz="2000" dirty="0">
                        <a:solidFill>
                          <a:srgbClr val="C00000"/>
                        </a:solidFill>
                        <a:effectLst/>
                        <a:latin typeface="Calibri"/>
                        <a:ea typeface="Calibri"/>
                        <a:cs typeface="Times New Roman"/>
                      </a:endParaRPr>
                    </a:p>
                  </a:txBody>
                  <a:tcPr marL="68580" marR="68580" marT="0" marB="0">
                    <a:solidFill>
                      <a:schemeClr val="bg1">
                        <a:lumMod val="95000"/>
                      </a:schemeClr>
                    </a:solidFill>
                  </a:tcPr>
                </a:tc>
              </a:tr>
              <a:tr h="1597222">
                <a:tc>
                  <a:txBody>
                    <a:bodyPr/>
                    <a:lstStyle/>
                    <a:p>
                      <a:pPr marL="182563" indent="0" algn="just">
                        <a:lnSpc>
                          <a:spcPct val="115000"/>
                        </a:lnSpc>
                        <a:spcAft>
                          <a:spcPts val="0"/>
                        </a:spcAft>
                      </a:pPr>
                      <a:r>
                        <a:rPr lang="uk-UA" sz="2000" dirty="0">
                          <a:solidFill>
                            <a:srgbClr val="C00000"/>
                          </a:solidFill>
                          <a:effectLst/>
                        </a:rPr>
                        <a:t>Завдання 1.C: Зменшити в десять разів до 2015 року питому вагу населення, чиє споживання є нижчим за рівень фактичного прожиткового мінімуму</a:t>
                      </a:r>
                      <a:endParaRPr lang="ru-RU" sz="2000" dirty="0">
                        <a:solidFill>
                          <a:srgbClr val="C00000"/>
                        </a:solidFill>
                        <a:effectLst/>
                        <a:latin typeface="Calibri"/>
                        <a:ea typeface="Calibri"/>
                        <a:cs typeface="Times New Roman"/>
                      </a:endParaRPr>
                    </a:p>
                  </a:txBody>
                  <a:tcPr marL="68580" marR="68580" marT="0" marB="0">
                    <a:solidFill>
                      <a:schemeClr val="bg1">
                        <a:lumMod val="95000"/>
                      </a:schemeClr>
                    </a:solidFill>
                  </a:tcPr>
                </a:tc>
                <a:tc>
                  <a:txBody>
                    <a:bodyPr/>
                    <a:lstStyle/>
                    <a:p>
                      <a:pPr marL="182563" indent="0" algn="just">
                        <a:lnSpc>
                          <a:spcPct val="115000"/>
                        </a:lnSpc>
                        <a:spcAft>
                          <a:spcPts val="0"/>
                        </a:spcAft>
                      </a:pPr>
                      <a:r>
                        <a:rPr lang="uk-UA" sz="2000" dirty="0">
                          <a:solidFill>
                            <a:srgbClr val="C00000"/>
                          </a:solidFill>
                          <a:effectLst/>
                        </a:rPr>
                        <a:t>1.5. Частка населення, чиє споживання є нижчим за рівень фактичного прожиткового мінімуму, %</a:t>
                      </a:r>
                      <a:endParaRPr lang="ru-RU" sz="2000" dirty="0">
                        <a:solidFill>
                          <a:srgbClr val="C00000"/>
                        </a:solidFill>
                        <a:effectLst/>
                        <a:latin typeface="Calibri"/>
                        <a:ea typeface="Calibri"/>
                        <a:cs typeface="Times New Roman"/>
                      </a:endParaRPr>
                    </a:p>
                  </a:txBody>
                  <a:tcPr marL="68580" marR="68580" marT="0" marB="0">
                    <a:solidFill>
                      <a:schemeClr val="bg1">
                        <a:lumMod val="95000"/>
                      </a:schemeClr>
                    </a:solidFill>
                  </a:tcPr>
                </a:tc>
              </a:tr>
            </a:tbl>
          </a:graphicData>
        </a:graphic>
      </p:graphicFrame>
      <p:sp>
        <p:nvSpPr>
          <p:cNvPr id="9" name="Rectangle 4"/>
          <p:cNvSpPr>
            <a:spLocks noChangeArrowheads="1"/>
          </p:cNvSpPr>
          <p:nvPr/>
        </p:nvSpPr>
        <p:spPr bwMode="auto">
          <a:xfrm>
            <a:off x="3081338" y="27178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ru-RU" altLang="ru-RU" sz="1800" b="0" i="0" u="none" strike="noStrike" cap="none" normalizeH="0" baseline="0" smtClean="0">
                <a:ln>
                  <a:noFill/>
                </a:ln>
                <a:solidFill>
                  <a:schemeClr val="tx1"/>
                </a:solidFill>
                <a:effectLst/>
                <a:latin typeface="Arial" pitchFamily="34" charset="0"/>
                <a:cs typeface="Arial" pitchFamily="34" charset="0"/>
              </a:rPr>
              <a:t/>
            </a:r>
            <a:br>
              <a:rPr kumimoji="0" lang="ru-RU" altLang="ru-RU" sz="1800" b="0" i="0" u="none" strike="noStrike" cap="none" normalizeH="0" baseline="0" smtClean="0">
                <a:ln>
                  <a:noFill/>
                </a:ln>
                <a:solidFill>
                  <a:schemeClr val="tx1"/>
                </a:solidFill>
                <a:effectLst/>
                <a:latin typeface="Arial" pitchFamily="34" charset="0"/>
                <a:cs typeface="Arial" pitchFamily="34" charset="0"/>
              </a:rPr>
            </a:br>
            <a:endParaRPr kumimoji="0" lang="ru-RU" altLang="ru-RU"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8156425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988187"/>
          </a:xfrm>
        </p:spPr>
        <p:txBody>
          <a:bodyPr>
            <a:normAutofit/>
          </a:bodyPr>
          <a:lstStyle/>
          <a:p>
            <a:pPr algn="ctr"/>
            <a:r>
              <a:rPr lang="uk-UA" sz="2400" b="1" dirty="0" smtClean="0"/>
              <a:t>Надвисокі ризики бідності серед дітей – основна ознака української ситуації:</a:t>
            </a:r>
            <a:br>
              <a:rPr lang="uk-UA" sz="2400" b="1" dirty="0" smtClean="0"/>
            </a:br>
            <a:r>
              <a:rPr lang="uk-UA" sz="2000" b="1" i="1" dirty="0" smtClean="0"/>
              <a:t>Динаміка рівня бідності за типами домогосподарств</a:t>
            </a:r>
            <a:endParaRPr lang="uk-UA" sz="2400" b="1" i="1"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1582812870"/>
              </p:ext>
            </p:extLst>
          </p:nvPr>
        </p:nvGraphicFramePr>
        <p:xfrm>
          <a:off x="1036320" y="1825625"/>
          <a:ext cx="10317480" cy="43513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441042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76518" y="365125"/>
            <a:ext cx="11537576" cy="656851"/>
          </a:xfrm>
        </p:spPr>
        <p:txBody>
          <a:bodyPr>
            <a:normAutofit fontScale="90000"/>
          </a:bodyPr>
          <a:lstStyle/>
          <a:p>
            <a:pPr algn="ctr"/>
            <a:r>
              <a:rPr lang="uk-UA" sz="2700" b="1" dirty="0" smtClean="0"/>
              <a:t>Від </a:t>
            </a:r>
            <a:r>
              <a:rPr lang="uk-UA" sz="2700" b="1" dirty="0"/>
              <a:t>2000-го року специфікою української бідності залишається поселенська </a:t>
            </a:r>
            <a:r>
              <a:rPr lang="uk-UA" sz="2700" b="1" dirty="0" smtClean="0"/>
              <a:t>складова:</a:t>
            </a:r>
            <a:br>
              <a:rPr lang="uk-UA" sz="2700" b="1" dirty="0" smtClean="0"/>
            </a:br>
            <a:r>
              <a:rPr lang="uk-UA" sz="2400" b="1" i="1" dirty="0" smtClean="0"/>
              <a:t>Динаміка </a:t>
            </a:r>
            <a:r>
              <a:rPr lang="uk-UA" sz="2400" b="1" i="1" dirty="0"/>
              <a:t>рівня відносної бідності за типом населеного пункту</a:t>
            </a:r>
            <a:endParaRPr lang="uk-UA" sz="2700" dirty="0"/>
          </a:p>
        </p:txBody>
      </p:sp>
      <p:pic>
        <p:nvPicPr>
          <p:cNvPr id="4" name="Рисунок 3"/>
          <p:cNvPicPr/>
          <p:nvPr/>
        </p:nvPicPr>
        <p:blipFill>
          <a:blip r:embed="rId2">
            <a:extLst>
              <a:ext uri="{28A0092B-C50C-407E-A947-70E740481C1C}">
                <a14:useLocalDpi xmlns:a14="http://schemas.microsoft.com/office/drawing/2010/main" val="0"/>
              </a:ext>
            </a:extLst>
          </a:blip>
          <a:srcRect/>
          <a:stretch>
            <a:fillRect/>
          </a:stretch>
        </p:blipFill>
        <p:spPr bwMode="auto">
          <a:xfrm>
            <a:off x="1223682" y="1250576"/>
            <a:ext cx="10130118" cy="5284695"/>
          </a:xfrm>
          <a:prstGeom prst="rect">
            <a:avLst/>
          </a:prstGeom>
          <a:noFill/>
        </p:spPr>
      </p:pic>
    </p:spTree>
    <p:extLst>
      <p:ext uri="{BB962C8B-B14F-4D97-AF65-F5344CB8AC3E}">
        <p14:creationId xmlns:p14="http://schemas.microsoft.com/office/powerpoint/2010/main" val="38017550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a:t>Основними перешкодами на шляху досягнення цілі стали:</a:t>
            </a:r>
            <a:br>
              <a:rPr lang="uk-UA" dirty="0"/>
            </a:br>
            <a:endParaRPr lang="uk-UA" dirty="0"/>
          </a:p>
        </p:txBody>
      </p:sp>
      <p:sp>
        <p:nvSpPr>
          <p:cNvPr id="3" name="Місце для вмісту 2"/>
          <p:cNvSpPr>
            <a:spLocks noGrp="1"/>
          </p:cNvSpPr>
          <p:nvPr>
            <p:ph idx="1"/>
          </p:nvPr>
        </p:nvSpPr>
        <p:spPr/>
        <p:txBody>
          <a:bodyPr>
            <a:normAutofit lnSpcReduction="10000"/>
          </a:bodyPr>
          <a:lstStyle/>
          <a:p>
            <a:pPr lvl="0"/>
            <a:r>
              <a:rPr lang="uk-UA" dirty="0"/>
              <a:t>світова фінансова криза, що досить чутливо зачепила Україну через зовнішні інвестиції, миттєво позначилася на показниках економічного розвитку та без традиційного лагу – на рівні життя та бідності населення;</a:t>
            </a:r>
          </a:p>
          <a:p>
            <a:pPr lvl="0"/>
            <a:r>
              <a:rPr lang="uk-UA" dirty="0"/>
              <a:t>прорахунки державної політики </a:t>
            </a:r>
            <a:r>
              <a:rPr lang="uk-UA" dirty="0" err="1"/>
              <a:t>післякризового</a:t>
            </a:r>
            <a:r>
              <a:rPr lang="uk-UA" dirty="0"/>
              <a:t> періоду 2010-2012 років, які призвели до стагнаційних процесів в економіці та рівні житті, що в 2013 році стали стрімко посилюватися;</a:t>
            </a:r>
          </a:p>
          <a:p>
            <a:pPr lvl="0"/>
            <a:r>
              <a:rPr lang="uk-UA" dirty="0"/>
              <a:t>поглиблення економічної кризи внаслідок воєнних дій та інших негативних подій 2014-2015 років, що зразу ж вплинуло на звуження купівельної спроможності доходів населення та зростання масштабів абсолютної бідності.</a:t>
            </a:r>
          </a:p>
          <a:p>
            <a:endParaRPr lang="uk-UA" dirty="0"/>
          </a:p>
        </p:txBody>
      </p:sp>
    </p:spTree>
    <p:extLst>
      <p:ext uri="{BB962C8B-B14F-4D97-AF65-F5344CB8AC3E}">
        <p14:creationId xmlns:p14="http://schemas.microsoft.com/office/powerpoint/2010/main" val="31949055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73659"/>
          </a:xfrm>
        </p:spPr>
        <p:txBody>
          <a:bodyPr>
            <a:normAutofit fontScale="90000"/>
          </a:bodyPr>
          <a:lstStyle/>
          <a:p>
            <a:r>
              <a:rPr lang="uk-UA" dirty="0" smtClean="0"/>
              <a:t>Нові виклики</a:t>
            </a:r>
            <a:endParaRPr lang="uk-UA" dirty="0"/>
          </a:p>
        </p:txBody>
      </p:sp>
      <p:sp>
        <p:nvSpPr>
          <p:cNvPr id="3" name="Місце для вмісту 2"/>
          <p:cNvSpPr>
            <a:spLocks noGrp="1"/>
          </p:cNvSpPr>
          <p:nvPr>
            <p:ph idx="1"/>
          </p:nvPr>
        </p:nvSpPr>
        <p:spPr>
          <a:xfrm>
            <a:off x="777240" y="1121664"/>
            <a:ext cx="10515600" cy="5340096"/>
          </a:xfrm>
        </p:spPr>
        <p:txBody>
          <a:bodyPr>
            <a:noAutofit/>
          </a:bodyPr>
          <a:lstStyle/>
          <a:p>
            <a:r>
              <a:rPr lang="uk-UA" sz="2100" dirty="0"/>
              <a:t>Звуження джерел державного забезпечення медичної галузі та зниження реальних доходів населення призвели до зростання </a:t>
            </a:r>
            <a:r>
              <a:rPr lang="uk-UA" sz="2100" dirty="0" smtClean="0"/>
              <a:t>масштабів </a:t>
            </a:r>
            <a:r>
              <a:rPr lang="uk-UA" sz="2100" b="1" i="1" dirty="0"/>
              <a:t>вразливості до бідності через </a:t>
            </a:r>
            <a:r>
              <a:rPr lang="uk-UA" sz="2100" b="1" i="1" dirty="0" smtClean="0"/>
              <a:t>захворювання</a:t>
            </a:r>
          </a:p>
          <a:p>
            <a:r>
              <a:rPr lang="uk-UA" sz="2100" dirty="0"/>
              <a:t>Житлова проблема, успадкована ще з радянських часів, великою групою сімей вирішувалася за допомогою оренди житла, проте кризові явища на ринку праці позбавляють багатьох такої можливості і підсилюють </a:t>
            </a:r>
            <a:r>
              <a:rPr lang="uk-UA" sz="2100" b="1" i="1" dirty="0"/>
              <a:t>вразливість до бідності через житлові умови</a:t>
            </a:r>
            <a:r>
              <a:rPr lang="uk-UA" sz="2100" dirty="0"/>
              <a:t>. Суттєве зростання тарифів та житлово-комунальні послуги </a:t>
            </a:r>
            <a:r>
              <a:rPr lang="uk-UA" sz="2100" dirty="0" smtClean="0"/>
              <a:t>призведе </a:t>
            </a:r>
            <a:r>
              <a:rPr lang="uk-UA" sz="2100" dirty="0"/>
              <a:t>до значних масштабів вразливості до цієї форми бідності навіть серед власників квартир та будинків, яким не потрібно здійснювати орендні платежі. </a:t>
            </a:r>
            <a:endParaRPr lang="uk-UA" sz="2100" dirty="0" smtClean="0"/>
          </a:p>
          <a:p>
            <a:r>
              <a:rPr lang="uk-UA" sz="2100" dirty="0"/>
              <a:t>Для значної частини сімей внаслідок економічної кризи підвищився </a:t>
            </a:r>
            <a:r>
              <a:rPr lang="uk-UA" sz="2100" b="1" i="1" dirty="0"/>
              <a:t>ризик бідності за ознакою заборгованості</a:t>
            </a:r>
            <a:r>
              <a:rPr lang="uk-UA" sz="2100" dirty="0"/>
              <a:t>, при чому ця заборгованість може бути як перед банківськими установами, так і перед надавачами житлово-комунальних </a:t>
            </a:r>
            <a:r>
              <a:rPr lang="uk-UA" sz="2100" dirty="0" smtClean="0"/>
              <a:t>послуг</a:t>
            </a:r>
          </a:p>
          <a:p>
            <a:r>
              <a:rPr lang="uk-UA" sz="2100" dirty="0"/>
              <a:t>Новим для України явищем стала </a:t>
            </a:r>
            <a:r>
              <a:rPr lang="uk-UA" sz="2100" b="1" i="1" dirty="0"/>
              <a:t>раптова бідність </a:t>
            </a:r>
            <a:r>
              <a:rPr lang="uk-UA" sz="2100" dirty="0"/>
              <a:t>через втрату майна та джерел для існування внаслідок бойових дій на Донбасі. Межа вразливості до цієї форми бідності проходить надто високо, оскільки накопичення чи поточні доходи постраждалих сімей сьогодні мають покривати такі вартісні трати, як оренда житла, оновлення вкрай необхідного </a:t>
            </a:r>
            <a:r>
              <a:rPr lang="uk-UA" sz="2100" dirty="0" smtClean="0"/>
              <a:t>втраченого майна</a:t>
            </a:r>
            <a:endParaRPr lang="uk-UA" sz="2100" dirty="0"/>
          </a:p>
        </p:txBody>
      </p:sp>
    </p:spTree>
    <p:extLst>
      <p:ext uri="{BB962C8B-B14F-4D97-AF65-F5344CB8AC3E}">
        <p14:creationId xmlns:p14="http://schemas.microsoft.com/office/powerpoint/2010/main" val="10451655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09600" y="139701"/>
            <a:ext cx="11099800" cy="1003300"/>
          </a:xfrm>
        </p:spPr>
        <p:txBody>
          <a:bodyPr>
            <a:noAutofit/>
          </a:bodyPr>
          <a:lstStyle/>
          <a:p>
            <a:pPr algn="ctr"/>
            <a:r>
              <a:rPr lang="uk-UA" sz="2400" b="1" dirty="0"/>
              <a:t>Основна проблема політики подолання бідності – низька ефективність системи соціальної підтримки:</a:t>
            </a:r>
            <a:br>
              <a:rPr lang="uk-UA" sz="2400" b="1" dirty="0"/>
            </a:br>
            <a:r>
              <a:rPr lang="uk-UA" sz="2000" b="1" i="1" dirty="0" smtClean="0"/>
              <a:t>Рівень бідності до і після виплат за окремими соціальними програмами</a:t>
            </a:r>
            <a:endParaRPr lang="uk-UA" sz="2000" b="1" i="1"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2761718334"/>
              </p:ext>
            </p:extLst>
          </p:nvPr>
        </p:nvGraphicFramePr>
        <p:xfrm>
          <a:off x="393700" y="1308100"/>
          <a:ext cx="11214100" cy="51054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678653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61467"/>
          </a:xfrm>
        </p:spPr>
        <p:txBody>
          <a:bodyPr>
            <a:normAutofit fontScale="90000"/>
          </a:bodyPr>
          <a:lstStyle/>
          <a:p>
            <a:r>
              <a:rPr lang="uk-UA" dirty="0" smtClean="0"/>
              <a:t>Шляхи вирішення проблем</a:t>
            </a:r>
            <a:endParaRPr lang="uk-UA" dirty="0"/>
          </a:p>
        </p:txBody>
      </p:sp>
      <p:sp>
        <p:nvSpPr>
          <p:cNvPr id="3" name="Місце для вмісту 2"/>
          <p:cNvSpPr>
            <a:spLocks noGrp="1"/>
          </p:cNvSpPr>
          <p:nvPr>
            <p:ph idx="1"/>
          </p:nvPr>
        </p:nvSpPr>
        <p:spPr>
          <a:xfrm>
            <a:off x="838200" y="950976"/>
            <a:ext cx="10515600" cy="5225987"/>
          </a:xfrm>
        </p:spPr>
        <p:txBody>
          <a:bodyPr>
            <a:normAutofit fontScale="62500" lnSpcReduction="20000"/>
          </a:bodyPr>
          <a:lstStyle/>
          <a:p>
            <a:r>
              <a:rPr lang="uk-UA" dirty="0" smtClean="0"/>
              <a:t>Основна умова – економічне зростання. Проте, для справедливого розподілу результатів необхідне </a:t>
            </a:r>
            <a:r>
              <a:rPr lang="uk-UA" dirty="0"/>
              <a:t>дотримання балансу між економічним зростанням та </a:t>
            </a:r>
            <a:r>
              <a:rPr lang="uk-UA" dirty="0" smtClean="0"/>
              <a:t>зростанням </a:t>
            </a:r>
            <a:r>
              <a:rPr lang="uk-UA" dirty="0"/>
              <a:t>нерівності в доходах, особливо її необґрунтованої </a:t>
            </a:r>
            <a:r>
              <a:rPr lang="uk-UA" smtClean="0"/>
              <a:t>компоненти.</a:t>
            </a:r>
            <a:endParaRPr lang="uk-UA" dirty="0"/>
          </a:p>
          <a:p>
            <a:pPr marL="514350" indent="-514350">
              <a:buAutoNum type="arabicPeriod"/>
            </a:pPr>
            <a:r>
              <a:rPr lang="uk-UA" dirty="0" smtClean="0"/>
              <a:t>Зміна принципів та механізмів розподілу доходів паралельно з масштабною детінізацією</a:t>
            </a:r>
          </a:p>
          <a:p>
            <a:pPr marL="514350" indent="-514350">
              <a:buAutoNum type="arabicPeriod"/>
            </a:pPr>
            <a:r>
              <a:rPr lang="uk-UA" dirty="0" smtClean="0"/>
              <a:t>Зменшення дитячої бідності завдяки реформуванню системи оплати праці, стимулювання економічної активності батьків та розширення немонетарної підтримки дітей</a:t>
            </a:r>
          </a:p>
          <a:p>
            <a:pPr marL="514350" indent="-514350">
              <a:buAutoNum type="arabicPeriod"/>
            </a:pPr>
            <a:r>
              <a:rPr lang="uk-UA" dirty="0" smtClean="0"/>
              <a:t>Пом’якшення проблеми поселенської нерівності та бідності сільського населення шляхом розширення доступу до базових послуг соціальної сфери</a:t>
            </a:r>
          </a:p>
          <a:p>
            <a:pPr marL="514350" indent="-514350">
              <a:buFont typeface="Arial" panose="020B0604020202020204" pitchFamily="34" charset="0"/>
              <a:buAutoNum type="arabicPeriod"/>
            </a:pPr>
            <a:r>
              <a:rPr lang="uk-UA" dirty="0" smtClean="0"/>
              <a:t>Підвищення ефективності </a:t>
            </a:r>
            <a:r>
              <a:rPr lang="uk-UA" dirty="0"/>
              <a:t>в системі соціальної </a:t>
            </a:r>
            <a:r>
              <a:rPr lang="uk-UA" dirty="0" smtClean="0"/>
              <a:t>підтримки, дотримання </a:t>
            </a:r>
            <a:r>
              <a:rPr lang="uk-UA" dirty="0"/>
              <a:t>балансу між економічною та соціальною </a:t>
            </a:r>
            <a:r>
              <a:rPr lang="uk-UA" dirty="0" smtClean="0"/>
              <a:t>ефективністю. </a:t>
            </a:r>
            <a:r>
              <a:rPr lang="uk-UA" dirty="0"/>
              <a:t>Основним принципом нової системи має стати максимальне охоплення підтримкою нужденних за рахунок активної роботи органів соціального захисту по виявленню цільових </a:t>
            </a:r>
            <a:r>
              <a:rPr lang="uk-UA" dirty="0" smtClean="0"/>
              <a:t>контингентів</a:t>
            </a:r>
          </a:p>
          <a:p>
            <a:pPr marL="514350" indent="-514350">
              <a:buFont typeface="Arial" panose="020B0604020202020204" pitchFamily="34" charset="0"/>
              <a:buAutoNum type="arabicPeriod"/>
            </a:pPr>
            <a:r>
              <a:rPr lang="uk-UA" dirty="0" smtClean="0"/>
              <a:t>Розробка </a:t>
            </a:r>
            <a:r>
              <a:rPr lang="uk-UA" dirty="0"/>
              <a:t>нового напряму в системі соціальної підтримки – допомоги на випадок непередбачуваних </a:t>
            </a:r>
            <a:r>
              <a:rPr lang="uk-UA" dirty="0" smtClean="0"/>
              <a:t>обставин (як відповідь на нові виклики). Така програма сприяла </a:t>
            </a:r>
            <a:r>
              <a:rPr lang="uk-UA" dirty="0"/>
              <a:t>б вирішенню одразу двох важливих завдань – готовності реагувати на зовнішні виклики внаслідок розвитку соціально-політичних чи економічних подій </a:t>
            </a:r>
            <a:r>
              <a:rPr lang="uk-UA" dirty="0" smtClean="0"/>
              <a:t>та </a:t>
            </a:r>
            <a:r>
              <a:rPr lang="uk-UA" dirty="0"/>
              <a:t>мінімізувати ризики раптової бідності, тим самим сприяючи запобіганню бідності серед працездатного </a:t>
            </a:r>
            <a:r>
              <a:rPr lang="uk-UA" dirty="0" smtClean="0"/>
              <a:t>населення</a:t>
            </a:r>
          </a:p>
          <a:p>
            <a:pPr marL="514350" indent="-514350">
              <a:buFont typeface="Arial" panose="020B0604020202020204" pitchFamily="34" charset="0"/>
              <a:buAutoNum type="arabicPeriod"/>
            </a:pPr>
            <a:r>
              <a:rPr lang="uk-UA" dirty="0" smtClean="0"/>
              <a:t>Запровадження тимчасових змін у функціональній структурі соціальної політики задля вирішення проблем переселенців (об’єднання служб, уніфікація персоналу, спрощення процедур, тощо)</a:t>
            </a:r>
          </a:p>
          <a:p>
            <a:pPr marL="514350" indent="-514350">
              <a:buFont typeface="Arial" panose="020B0604020202020204" pitchFamily="34" charset="0"/>
              <a:buAutoNum type="arabicPeriod"/>
            </a:pPr>
            <a:r>
              <a:rPr lang="uk-UA" dirty="0" smtClean="0"/>
              <a:t>Створення повномасштабних реєстрів в системі соціальної підтримки та їх уніфікація з іншими системами реєстрів</a:t>
            </a:r>
          </a:p>
          <a:p>
            <a:pPr marL="514350" indent="-514350">
              <a:buAutoNum type="arabicPeriod"/>
            </a:pPr>
            <a:endParaRPr lang="uk-UA" dirty="0" smtClean="0"/>
          </a:p>
          <a:p>
            <a:endParaRPr lang="uk-UA" dirty="0"/>
          </a:p>
        </p:txBody>
      </p:sp>
    </p:spTree>
    <p:extLst>
      <p:ext uri="{BB962C8B-B14F-4D97-AF65-F5344CB8AC3E}">
        <p14:creationId xmlns:p14="http://schemas.microsoft.com/office/powerpoint/2010/main" val="2450334138"/>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otalTime>468</TotalTime>
  <Words>687</Words>
  <Application>Microsoft Office PowerPoint</Application>
  <PresentationFormat>Произвольный</PresentationFormat>
  <Paragraphs>38</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Тема Office</vt:lpstr>
      <vt:lpstr>Ціль 1. Подолання бідності</vt:lpstr>
      <vt:lpstr>За період від 2000-го року Україна досягла значних успіхів у подоланні абсолютної бідності, проте не виконала поставлених перед собою амбітних завдань:  Динаміка рівня бідності за цільовими індикаторами </vt:lpstr>
      <vt:lpstr>Презентация PowerPoint</vt:lpstr>
      <vt:lpstr>Надвисокі ризики бідності серед дітей – основна ознака української ситуації: Динаміка рівня бідності за типами домогосподарств</vt:lpstr>
      <vt:lpstr>Від 2000-го року специфікою української бідності залишається поселенська складова: Динаміка рівня відносної бідності за типом населеного пункту</vt:lpstr>
      <vt:lpstr>Основними перешкодами на шляху досягнення цілі стали: </vt:lpstr>
      <vt:lpstr>Нові виклики</vt:lpstr>
      <vt:lpstr>Основна проблема політики подолання бідності – низька ефективність системи соціальної підтримки: Рівень бідності до і після виплат за окремими соціальними програмами</vt:lpstr>
      <vt:lpstr>Шляхи вирішення проблем</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Ціль 1. Подолання бідності</dc:title>
  <dc:creator>Lyudmila</dc:creator>
  <cp:lastModifiedBy>LCcerenko</cp:lastModifiedBy>
  <cp:revision>38</cp:revision>
  <cp:lastPrinted>2015-07-06T10:11:42Z</cp:lastPrinted>
  <dcterms:created xsi:type="dcterms:W3CDTF">2015-06-07T17:14:41Z</dcterms:created>
  <dcterms:modified xsi:type="dcterms:W3CDTF">2015-07-06T10:17:16Z</dcterms:modified>
</cp:coreProperties>
</file>