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17"/>
  </p:notesMasterIdLst>
  <p:handoutMasterIdLst>
    <p:handoutMasterId r:id="rId18"/>
  </p:handoutMasterIdLst>
  <p:sldIdLst>
    <p:sldId id="257" r:id="rId2"/>
    <p:sldId id="285" r:id="rId3"/>
    <p:sldId id="337" r:id="rId4"/>
    <p:sldId id="332" r:id="rId5"/>
    <p:sldId id="350" r:id="rId6"/>
    <p:sldId id="339" r:id="rId7"/>
    <p:sldId id="356" r:id="rId8"/>
    <p:sldId id="346" r:id="rId9"/>
    <p:sldId id="351" r:id="rId10"/>
    <p:sldId id="352" r:id="rId11"/>
    <p:sldId id="353" r:id="rId12"/>
    <p:sldId id="354" r:id="rId13"/>
    <p:sldId id="355" r:id="rId14"/>
    <p:sldId id="335" r:id="rId15"/>
    <p:sldId id="329" r:id="rId16"/>
  </p:sldIdLst>
  <p:sldSz cx="9144000" cy="6858000" type="screen4x3"/>
  <p:notesSz cx="6858000" cy="9144000"/>
  <p:defaultTextStyle>
    <a:defPPr>
      <a:defRPr lang="ru-RU"/>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33CC"/>
    <a:srgbClr val="990000"/>
    <a:srgbClr val="000000"/>
    <a:srgbClr val="666699"/>
    <a:srgbClr val="33CCCC"/>
    <a:srgbClr val="9478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Средний стиль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9" autoAdjust="0"/>
    <p:restoredTop sz="95948" autoAdjust="0"/>
  </p:normalViewPr>
  <p:slideViewPr>
    <p:cSldViewPr>
      <p:cViewPr varScale="1">
        <p:scale>
          <a:sx n="88" d="100"/>
          <a:sy n="88" d="100"/>
        </p:scale>
        <p:origin x="-1056"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6" d="100"/>
          <a:sy n="36" d="100"/>
        </p:scale>
        <p:origin x="-1536"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D:\Doc\Publ\ABOARD\Utrecht\resul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v>Direct estimate</c:v>
          </c:tx>
          <c:spPr>
            <a:ln w="25400">
              <a:solidFill>
                <a:schemeClr val="tx2"/>
              </a:solidFill>
            </a:ln>
          </c:spPr>
          <c:marker>
            <c:symbol val="diamond"/>
            <c:size val="8"/>
            <c:spPr>
              <a:solidFill>
                <a:schemeClr val="bg1"/>
              </a:solidFill>
              <a:ln w="22225">
                <a:solidFill>
                  <a:schemeClr val="tx2"/>
                </a:solidFill>
              </a:ln>
            </c:spPr>
          </c:marker>
          <c:val>
            <c:numRef>
              <c:f>Лист1!$C$3:$C$27</c:f>
              <c:numCache>
                <c:formatCode>General</c:formatCode>
                <c:ptCount val="25"/>
                <c:pt idx="0">
                  <c:v>15.7</c:v>
                </c:pt>
                <c:pt idx="1">
                  <c:v>31.2</c:v>
                </c:pt>
                <c:pt idx="2">
                  <c:v>18.8</c:v>
                </c:pt>
                <c:pt idx="3">
                  <c:v>21.2</c:v>
                </c:pt>
                <c:pt idx="4">
                  <c:v>34.200000000000003</c:v>
                </c:pt>
                <c:pt idx="5">
                  <c:v>38.9</c:v>
                </c:pt>
                <c:pt idx="6">
                  <c:v>21.2</c:v>
                </c:pt>
                <c:pt idx="7">
                  <c:v>29.3</c:v>
                </c:pt>
                <c:pt idx="8">
                  <c:v>26.9</c:v>
                </c:pt>
                <c:pt idx="9">
                  <c:v>41.9</c:v>
                </c:pt>
                <c:pt idx="10">
                  <c:v>44.4</c:v>
                </c:pt>
                <c:pt idx="11">
                  <c:v>22</c:v>
                </c:pt>
                <c:pt idx="12">
                  <c:v>29.3</c:v>
                </c:pt>
                <c:pt idx="13">
                  <c:v>7.4</c:v>
                </c:pt>
                <c:pt idx="14">
                  <c:v>24.2</c:v>
                </c:pt>
                <c:pt idx="15">
                  <c:v>13.5</c:v>
                </c:pt>
                <c:pt idx="16">
                  <c:v>33.1</c:v>
                </c:pt>
                <c:pt idx="17">
                  <c:v>14.5</c:v>
                </c:pt>
                <c:pt idx="18">
                  <c:v>28.7</c:v>
                </c:pt>
                <c:pt idx="19">
                  <c:v>50.6</c:v>
                </c:pt>
                <c:pt idx="20">
                  <c:v>7.5</c:v>
                </c:pt>
                <c:pt idx="21">
                  <c:v>29.1</c:v>
                </c:pt>
                <c:pt idx="22">
                  <c:v>74.3</c:v>
                </c:pt>
                <c:pt idx="23">
                  <c:v>74.599999999999994</c:v>
                </c:pt>
                <c:pt idx="24">
                  <c:v>47.4</c:v>
                </c:pt>
              </c:numCache>
            </c:numRef>
          </c:val>
          <c:smooth val="0"/>
        </c:ser>
        <c:ser>
          <c:idx val="1"/>
          <c:order val="1"/>
          <c:tx>
            <c:v>Multilevel composite estimate</c:v>
          </c:tx>
          <c:spPr>
            <a:ln w="28575">
              <a:solidFill>
                <a:schemeClr val="tx2"/>
              </a:solidFill>
              <a:prstDash val="sysDash"/>
            </a:ln>
          </c:spPr>
          <c:marker>
            <c:symbol val="diamond"/>
            <c:size val="8"/>
            <c:spPr>
              <a:solidFill>
                <a:schemeClr val="tx2"/>
              </a:solidFill>
              <a:ln>
                <a:solidFill>
                  <a:schemeClr val="tx2">
                    <a:lumMod val="60000"/>
                    <a:lumOff val="40000"/>
                  </a:schemeClr>
                </a:solidFill>
              </a:ln>
            </c:spPr>
          </c:marker>
          <c:val>
            <c:numRef>
              <c:f>Лист1!$E$3:$E$27</c:f>
              <c:numCache>
                <c:formatCode>General</c:formatCode>
                <c:ptCount val="25"/>
                <c:pt idx="0">
                  <c:v>18.100000000000001</c:v>
                </c:pt>
                <c:pt idx="1">
                  <c:v>19.600000000000001</c:v>
                </c:pt>
                <c:pt idx="2">
                  <c:v>16.600000000000001</c:v>
                </c:pt>
                <c:pt idx="3">
                  <c:v>16.7</c:v>
                </c:pt>
                <c:pt idx="4">
                  <c:v>18.3</c:v>
                </c:pt>
                <c:pt idx="5">
                  <c:v>16.399999999999999</c:v>
                </c:pt>
                <c:pt idx="6">
                  <c:v>16.5</c:v>
                </c:pt>
                <c:pt idx="7">
                  <c:v>17.399999999999999</c:v>
                </c:pt>
                <c:pt idx="8">
                  <c:v>17.600000000000001</c:v>
                </c:pt>
                <c:pt idx="9">
                  <c:v>18.600000000000001</c:v>
                </c:pt>
                <c:pt idx="10">
                  <c:v>16.8</c:v>
                </c:pt>
                <c:pt idx="11">
                  <c:v>16.899999999999999</c:v>
                </c:pt>
                <c:pt idx="12">
                  <c:v>17.600000000000001</c:v>
                </c:pt>
                <c:pt idx="13">
                  <c:v>16</c:v>
                </c:pt>
                <c:pt idx="14">
                  <c:v>17.3</c:v>
                </c:pt>
                <c:pt idx="15">
                  <c:v>15</c:v>
                </c:pt>
                <c:pt idx="16">
                  <c:v>16.5</c:v>
                </c:pt>
                <c:pt idx="17">
                  <c:v>15.3</c:v>
                </c:pt>
                <c:pt idx="18">
                  <c:v>16</c:v>
                </c:pt>
                <c:pt idx="19">
                  <c:v>18</c:v>
                </c:pt>
                <c:pt idx="20">
                  <c:v>15.6</c:v>
                </c:pt>
                <c:pt idx="21">
                  <c:v>16.2</c:v>
                </c:pt>
                <c:pt idx="22">
                  <c:v>19.399999999999999</c:v>
                </c:pt>
                <c:pt idx="23">
                  <c:v>16.8</c:v>
                </c:pt>
                <c:pt idx="24">
                  <c:v>17.399999999999999</c:v>
                </c:pt>
              </c:numCache>
            </c:numRef>
          </c:val>
          <c:smooth val="0"/>
        </c:ser>
        <c:dLbls>
          <c:showLegendKey val="0"/>
          <c:showVal val="0"/>
          <c:showCatName val="0"/>
          <c:showSerName val="0"/>
          <c:showPercent val="0"/>
          <c:showBubbleSize val="0"/>
        </c:dLbls>
        <c:marker val="1"/>
        <c:smooth val="0"/>
        <c:axId val="146063360"/>
        <c:axId val="146065664"/>
      </c:lineChart>
      <c:catAx>
        <c:axId val="146063360"/>
        <c:scaling>
          <c:orientation val="minMax"/>
        </c:scaling>
        <c:delete val="0"/>
        <c:axPos val="b"/>
        <c:title>
          <c:tx>
            <c:rich>
              <a:bodyPr/>
              <a:lstStyle/>
              <a:p>
                <a:pPr>
                  <a:defRPr/>
                </a:pPr>
                <a:r>
                  <a:rPr lang="en-US"/>
                  <a:t>Administrative Territorical Units</a:t>
                </a:r>
              </a:p>
            </c:rich>
          </c:tx>
          <c:overlay val="0"/>
        </c:title>
        <c:majorTickMark val="out"/>
        <c:minorTickMark val="none"/>
        <c:tickLblPos val="nextTo"/>
        <c:txPr>
          <a:bodyPr rot="0" vert="horz"/>
          <a:lstStyle/>
          <a:p>
            <a:pPr>
              <a:defRPr/>
            </a:pPr>
            <a:endParaRPr lang="ru-RU"/>
          </a:p>
        </c:txPr>
        <c:crossAx val="146065664"/>
        <c:crosses val="autoZero"/>
        <c:auto val="1"/>
        <c:lblAlgn val="ctr"/>
        <c:lblOffset val="100"/>
        <c:noMultiLvlLbl val="0"/>
      </c:catAx>
      <c:valAx>
        <c:axId val="146065664"/>
        <c:scaling>
          <c:orientation val="minMax"/>
        </c:scaling>
        <c:delete val="0"/>
        <c:axPos val="l"/>
        <c:majorGridlines/>
        <c:title>
          <c:tx>
            <c:rich>
              <a:bodyPr rot="-5400000" vert="horz"/>
              <a:lstStyle/>
              <a:p>
                <a:pPr>
                  <a:defRPr/>
                </a:pPr>
                <a:r>
                  <a:rPr lang="en-US"/>
                  <a:t>RRMSE</a:t>
                </a:r>
                <a:r>
                  <a:rPr lang="uk-UA"/>
                  <a:t>, %</a:t>
                </a:r>
              </a:p>
            </c:rich>
          </c:tx>
          <c:overlay val="0"/>
        </c:title>
        <c:numFmt formatCode="General" sourceLinked="1"/>
        <c:majorTickMark val="out"/>
        <c:minorTickMark val="none"/>
        <c:tickLblPos val="nextTo"/>
        <c:crossAx val="146063360"/>
        <c:crosses val="autoZero"/>
        <c:crossBetween val="between"/>
      </c:valAx>
    </c:plotArea>
    <c:legend>
      <c:legendPos val="t"/>
      <c:overlay val="0"/>
    </c:legend>
    <c:plotVisOnly val="1"/>
    <c:dispBlanksAs val="gap"/>
    <c:showDLblsOverMax val="0"/>
  </c:chart>
  <c:txPr>
    <a:bodyPr/>
    <a:lstStyle/>
    <a:p>
      <a:pPr>
        <a:defRPr sz="1600">
          <a:latin typeface="Times New Roman" panose="02020603050405020304" pitchFamily="18" charset="0"/>
          <a:cs typeface="Times New Roman" panose="02020603050405020304" pitchFamily="18" charset="0"/>
        </a:defRPr>
      </a:pPr>
      <a:endParaRPr lang="ru-RU"/>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5" Type="http://schemas.openxmlformats.org/officeDocument/2006/relationships/image" Target="../media/image6.wmf"/><Relationship Id="rId4"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6" Type="http://schemas.openxmlformats.org/officeDocument/2006/relationships/image" Target="../media/image12.wmf"/><Relationship Id="rId5" Type="http://schemas.openxmlformats.org/officeDocument/2006/relationships/image" Target="../media/image11.wmf"/><Relationship Id="rId4" Type="http://schemas.openxmlformats.org/officeDocument/2006/relationships/image" Target="../media/image1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ru-RU"/>
          </a:p>
        </p:txBody>
      </p:sp>
      <p:sp>
        <p:nvSpPr>
          <p:cNvPr id="1331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ru-RU"/>
          </a:p>
        </p:txBody>
      </p:sp>
      <p:sp>
        <p:nvSpPr>
          <p:cNvPr id="1331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ru-RU"/>
          </a:p>
        </p:txBody>
      </p:sp>
      <p:sp>
        <p:nvSpPr>
          <p:cNvPr id="1331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B606FF0-D7E5-48AC-9D2D-A5DED2DD1B96}" type="slidenum">
              <a:rPr lang="ru-RU"/>
              <a:pPr>
                <a:defRPr/>
              </a:pPr>
              <a:t>‹#›</a:t>
            </a:fld>
            <a:endParaRPr lang="ru-RU"/>
          </a:p>
        </p:txBody>
      </p:sp>
    </p:spTree>
    <p:extLst>
      <p:ext uri="{BB962C8B-B14F-4D97-AF65-F5344CB8AC3E}">
        <p14:creationId xmlns:p14="http://schemas.microsoft.com/office/powerpoint/2010/main" val="25313255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ru-RU"/>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ru-RU"/>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ru-RU"/>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D52E44AF-FBAB-480D-9BE3-C7000E2E96DA}" type="slidenum">
              <a:rPr lang="ru-RU"/>
              <a:pPr>
                <a:defRPr/>
              </a:pPr>
              <a:t>‹#›</a:t>
            </a:fld>
            <a:endParaRPr lang="ru-RU"/>
          </a:p>
        </p:txBody>
      </p:sp>
    </p:spTree>
    <p:extLst>
      <p:ext uri="{BB962C8B-B14F-4D97-AF65-F5344CB8AC3E}">
        <p14:creationId xmlns:p14="http://schemas.microsoft.com/office/powerpoint/2010/main" val="27366543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9C91E99E-5CAF-49B5-B603-D3974638C831}" type="slidenum">
              <a:rPr lang="ru-RU" smtClean="0"/>
              <a:pPr/>
              <a:t>1</a:t>
            </a:fld>
            <a:endParaRPr lang="ru-RU"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uk-UA"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F0AF361-A0BA-4F59-8367-A2333284E2E7}" type="slidenum">
              <a:rPr lang="ru-RU" smtClean="0">
                <a:latin typeface="Times New Roman" pitchFamily="18" charset="0"/>
              </a:rPr>
              <a:pPr eaLnBrk="1" hangingPunct="1"/>
              <a:t>11</a:t>
            </a:fld>
            <a:endParaRPr lang="ru-RU" smtClean="0">
              <a:latin typeface="Times New Roman" pitchFamily="18"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Estimates of general indicators of labour force are calculated on the basis of estimator</a:t>
            </a:r>
            <a:r>
              <a:rPr lang="uk-UA" smtClean="0"/>
              <a:t> (1). </a:t>
            </a:r>
            <a:r>
              <a:rPr lang="en-US" smtClean="0"/>
              <a:t>They are</a:t>
            </a:r>
            <a:r>
              <a:rPr lang="uk-UA" smtClean="0"/>
              <a:t>: </a:t>
            </a:r>
            <a:r>
              <a:rPr lang="en-US" smtClean="0"/>
              <a:t>number of economically active, employed and unemployed population as well as rates of economic activity, employment and unemployment and so on. Data of last population census, current data of demographic statistics, and current data of social statistics as for number and placement of institutional population are used as external information. One is used by the calibration of statistical weights system for what special procedures are developed </a:t>
            </a:r>
            <a:endParaRPr lang="ru-RU"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96CF187-F3F5-4571-80B7-68A4A9F49509}" type="slidenum">
              <a:rPr lang="ru-RU" smtClean="0">
                <a:latin typeface="Times New Roman" pitchFamily="18" charset="0"/>
              </a:rPr>
              <a:pPr eaLnBrk="1" hangingPunct="1"/>
              <a:t>12</a:t>
            </a:fld>
            <a:endParaRPr lang="ru-RU" smtClean="0">
              <a:latin typeface="Times New Roman" pitchFamily="18"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uk-UA"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DDA61739-AA50-4FE1-BE1B-E73DECC4D4E3}" type="slidenum">
              <a:rPr lang="ru-RU" smtClean="0"/>
              <a:pPr/>
              <a:t>14</a:t>
            </a:fld>
            <a:endParaRPr lang="ru-RU"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xfrm>
            <a:off x="685800" y="4343400"/>
            <a:ext cx="5486400" cy="4114800"/>
          </a:xfrm>
          <a:noFill/>
          <a:ln/>
        </p:spPr>
        <p:txBody>
          <a:bodyPr/>
          <a:lstStyle/>
          <a:p>
            <a:pPr eaLnBrk="1" hangingPunct="1"/>
            <a:r>
              <a:rPr lang="en-US" smtClean="0"/>
              <a:t>State sample surveys of population economic activity in Ukraine are carried out on the basis of interview of household non-institutional set that is formed on the procedure of stratified multistage random selection. From 2004 for monthly survey 11.1 thousand households are selected that represent all regions of Ukraine. With the purpose of reliability increase of economic activity, employment and especially unemployment indicators in rural areas on the basis of sample of household agriculture activity survey 7.4 thousand households are selected additionally for interview on the program of SEAP. </a:t>
            </a:r>
          </a:p>
          <a:p>
            <a:pPr eaLnBrk="1" hangingPunct="1"/>
            <a:r>
              <a:rPr lang="en-US" smtClean="0"/>
              <a:t>Inside each of 25 regions of Ukraine allocate two strata: urban settlements (cities and towns) and rural administrative districts; besides city Kyiv and city Sevastopol are surveyed. The sample size is distributed on strata proportionally number of population. All regions are represented in the sample almost equally, part of sample by regions is varied from 0,06% to 0,08%. </a:t>
            </a:r>
            <a:endParaRPr lang="ru-RU"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4FE6655F-1B97-489A-B729-BA42562394CB}" type="slidenum">
              <a:rPr lang="ru-RU" smtClean="0"/>
              <a:pPr/>
              <a:t>15</a:t>
            </a:fld>
            <a:endParaRPr lang="ru-RU"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uk-UA"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1C204CD4-85AA-4284-8324-3147C43EA744}" type="slidenum">
              <a:rPr lang="ru-RU" smtClean="0"/>
              <a:pPr/>
              <a:t>2</a:t>
            </a:fld>
            <a:endParaRPr lang="ru-RU"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uk-UA"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E42BE575-FF0D-40F2-B93B-CE28B935DD0D}" type="slidenum">
              <a:rPr lang="ru-RU" smtClean="0"/>
              <a:pPr/>
              <a:t>4</a:t>
            </a:fld>
            <a:endParaRPr lang="ru-RU"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uk-UA"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6178BA78-F68F-4B5E-8C37-9EC9DFC42ABB}" type="slidenum">
              <a:rPr lang="ru-RU" smtClean="0"/>
              <a:pPr/>
              <a:t>5</a:t>
            </a:fld>
            <a:endParaRPr lang="ru-RU"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xfrm>
            <a:off x="685800" y="4343400"/>
            <a:ext cx="5486400" cy="4114800"/>
          </a:xfrm>
          <a:noFill/>
          <a:ln/>
        </p:spPr>
        <p:txBody>
          <a:bodyPr/>
          <a:lstStyle/>
          <a:p>
            <a:pPr eaLnBrk="1" hangingPunct="1"/>
            <a:endParaRPr lang="uk-UA"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6178BA78-F68F-4B5E-8C37-9EC9DFC42ABB}" type="slidenum">
              <a:rPr lang="ru-RU" smtClean="0"/>
              <a:pPr/>
              <a:t>6</a:t>
            </a:fld>
            <a:endParaRPr lang="ru-RU"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xfrm>
            <a:off x="685800" y="4343400"/>
            <a:ext cx="5486400" cy="4114800"/>
          </a:xfrm>
          <a:noFill/>
          <a:ln/>
        </p:spPr>
        <p:txBody>
          <a:bodyPr/>
          <a:lstStyle/>
          <a:p>
            <a:pPr eaLnBrk="1" hangingPunct="1"/>
            <a:endParaRPr lang="uk-UA"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9878458-8776-4244-BC36-CC1F15F8E86A}" type="slidenum">
              <a:rPr lang="ru-RU" smtClean="0">
                <a:latin typeface="Times New Roman" pitchFamily="18" charset="0"/>
              </a:rPr>
              <a:pPr eaLnBrk="1" hangingPunct="1"/>
              <a:t>7</a:t>
            </a:fld>
            <a:endParaRPr lang="ru-RU" smtClean="0">
              <a:latin typeface="Times New Roman" pitchFamily="18" charset="0"/>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Special research of estimates quality for labour force indicators has shown, that mid-annual, quarter and month estimates indicators of economic activity and employment are suitable for quantitative analysis both on nation-wide, and at the regional level except of month estimates for Sevastopol city, where </a:t>
            </a:r>
            <a:r>
              <a:rPr lang="en-US" i="1" smtClean="0"/>
              <a:t>CV</a:t>
            </a:r>
            <a:r>
              <a:rPr lang="en-US" smtClean="0"/>
              <a:t> ≥ 10% (for national level </a:t>
            </a:r>
            <a:r>
              <a:rPr lang="en-US" i="1" smtClean="0"/>
              <a:t>CV</a:t>
            </a:r>
            <a:r>
              <a:rPr lang="en-US" smtClean="0"/>
              <a:t> &lt; 1,5%, for regional level </a:t>
            </a:r>
            <a:r>
              <a:rPr lang="en-US" i="1" smtClean="0"/>
              <a:t>CV</a:t>
            </a:r>
            <a:r>
              <a:rPr lang="en-US" smtClean="0"/>
              <a:t> &lt; 6%); mid-annual estimates of unemployment rates can be used for quantitative analysis on nation-wide level, </a:t>
            </a:r>
            <a:r>
              <a:rPr lang="en-US" i="1" smtClean="0"/>
              <a:t>CV</a:t>
            </a:r>
            <a:r>
              <a:rPr lang="en-US" smtClean="0"/>
              <a:t> &lt; 3% (table 1). As to regional level, for 7 regions from 27 indicators estimates are reliable, for other 19 regions </a:t>
            </a:r>
            <a:r>
              <a:rPr lang="en-US" i="1" smtClean="0"/>
              <a:t>CV</a:t>
            </a:r>
            <a:r>
              <a:rPr lang="en-US" smtClean="0"/>
              <a:t> doesn’t exceed 19% and only for Sevastopol city </a:t>
            </a:r>
            <a:r>
              <a:rPr lang="en-US" i="1" smtClean="0"/>
              <a:t>CV</a:t>
            </a:r>
            <a:r>
              <a:rPr lang="en-US" smtClean="0"/>
              <a:t> ≥ 25%; quarter estimates of unemployment indicators can be used for quantitative analysis on nation-wide level (</a:t>
            </a:r>
            <a:r>
              <a:rPr lang="en-US" i="1" smtClean="0"/>
              <a:t>CV</a:t>
            </a:r>
            <a:r>
              <a:rPr lang="en-US" smtClean="0"/>
              <a:t> &lt; 5%), at the regional level it is possible to use only estimates for separate regions; month estimates of unemployment indicators can be used for quantitative analysis on nation-wide level (</a:t>
            </a:r>
            <a:r>
              <a:rPr lang="en-US" i="1" smtClean="0"/>
              <a:t>CV</a:t>
            </a:r>
            <a:r>
              <a:rPr lang="en-US" smtClean="0"/>
              <a:t> &lt; 5%). At the regional level indicators estimates aren’t suitable, in most cases </a:t>
            </a:r>
            <a:r>
              <a:rPr lang="en-US" i="1" smtClean="0"/>
              <a:t>CV</a:t>
            </a:r>
            <a:r>
              <a:rPr lang="en-US" smtClean="0"/>
              <a:t> ≥ 15%.</a:t>
            </a:r>
          </a:p>
          <a:p>
            <a:pPr eaLnBrk="1" hangingPunct="1"/>
            <a:r>
              <a:rPr lang="en-US" smtClean="0"/>
              <a:t>On the basis of reliability rate analysis of state SEAP data it is possible to draw the conclusion: for regional level direct indicator estimates are less accurate than for Ukrainian level: it is caused first of all by considerably smaller sample size for each separate region. And for indicators of population economic activity and employment accuracy of received estimates, for example for regions, is satisfactory. Low reliability of population unemployment indicators is also caused by rather small values of the indicator.</a:t>
            </a:r>
            <a:endParaRPr lang="ru-RU"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23603333-DFEA-4B90-B081-C716D4CD069F}" type="slidenum">
              <a:rPr lang="ru-RU" smtClean="0"/>
              <a:pPr/>
              <a:t>8</a:t>
            </a:fld>
            <a:endParaRPr lang="ru-RU"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xfrm>
            <a:off x="685800" y="4343400"/>
            <a:ext cx="5486400" cy="4114800"/>
          </a:xfrm>
          <a:noFill/>
          <a:ln/>
        </p:spPr>
        <p:txBody>
          <a:bodyPr/>
          <a:lstStyle/>
          <a:p>
            <a:pPr eaLnBrk="1" hangingPunct="1"/>
            <a:r>
              <a:rPr lang="en-US" smtClean="0"/>
              <a:t>State sample surveys of population economic activity in Ukraine are carried out on the basis of interview of household non-institutional set that is formed on the procedure of stratified multistage random selection. From 2004 for monthly survey 11.1 thousand households are selected that represent all regions of Ukraine. With the purpose of reliability increase of economic activity, employment and especially unemployment indicators in rural areas on the basis of sample of household agriculture activity survey 7.4 thousand households are selected additionally for interview on the program of SEAP. </a:t>
            </a:r>
          </a:p>
          <a:p>
            <a:pPr eaLnBrk="1" hangingPunct="1"/>
            <a:r>
              <a:rPr lang="en-US" smtClean="0"/>
              <a:t>Inside each of 25 regions of Ukraine allocate two strata: urban settlements (cities and towns) and rural administrative districts; besides city Kyiv and city Sevastopol are surveyed. The sample size is distributed on strata proportionally number of population. All regions are represented in the sample almost equally, part of sample by regions is varied from 0,06% to 0,08%. </a:t>
            </a:r>
            <a:endParaRPr lang="ru-RU"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9878458-8776-4244-BC36-CC1F15F8E86A}" type="slidenum">
              <a:rPr lang="ru-RU" smtClean="0">
                <a:latin typeface="Times New Roman" pitchFamily="18" charset="0"/>
              </a:rPr>
              <a:pPr eaLnBrk="1" hangingPunct="1"/>
              <a:t>9</a:t>
            </a:fld>
            <a:endParaRPr lang="ru-RU" smtClean="0">
              <a:latin typeface="Times New Roman" pitchFamily="18" charset="0"/>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Special research of estimates quality for labour force indicators has shown, that mid-annual, quarter and month estimates indicators of economic activity and employment are suitable for quantitative analysis both on nation-wide, and at the regional level except of month estimates for Sevastopol city, where </a:t>
            </a:r>
            <a:r>
              <a:rPr lang="en-US" i="1" smtClean="0"/>
              <a:t>CV</a:t>
            </a:r>
            <a:r>
              <a:rPr lang="en-US" smtClean="0"/>
              <a:t> ≥ 10% (for national level </a:t>
            </a:r>
            <a:r>
              <a:rPr lang="en-US" i="1" smtClean="0"/>
              <a:t>CV</a:t>
            </a:r>
            <a:r>
              <a:rPr lang="en-US" smtClean="0"/>
              <a:t> &lt; 1,5%, for regional level </a:t>
            </a:r>
            <a:r>
              <a:rPr lang="en-US" i="1" smtClean="0"/>
              <a:t>CV</a:t>
            </a:r>
            <a:r>
              <a:rPr lang="en-US" smtClean="0"/>
              <a:t> &lt; 6%); mid-annual estimates of unemployment rates can be used for quantitative analysis on nation-wide level, </a:t>
            </a:r>
            <a:r>
              <a:rPr lang="en-US" i="1" smtClean="0"/>
              <a:t>CV</a:t>
            </a:r>
            <a:r>
              <a:rPr lang="en-US" smtClean="0"/>
              <a:t> &lt; 3% (table 1). As to regional level, for 7 regions from 27 indicators estimates are reliable, for other 19 regions </a:t>
            </a:r>
            <a:r>
              <a:rPr lang="en-US" i="1" smtClean="0"/>
              <a:t>CV</a:t>
            </a:r>
            <a:r>
              <a:rPr lang="en-US" smtClean="0"/>
              <a:t> doesn’t exceed 19% and only for Sevastopol city </a:t>
            </a:r>
            <a:r>
              <a:rPr lang="en-US" i="1" smtClean="0"/>
              <a:t>CV</a:t>
            </a:r>
            <a:r>
              <a:rPr lang="en-US" smtClean="0"/>
              <a:t> ≥ 25%; quarter estimates of unemployment indicators can be used for quantitative analysis on nation-wide level (</a:t>
            </a:r>
            <a:r>
              <a:rPr lang="en-US" i="1" smtClean="0"/>
              <a:t>CV</a:t>
            </a:r>
            <a:r>
              <a:rPr lang="en-US" smtClean="0"/>
              <a:t> &lt; 5%), at the regional level it is possible to use only estimates for separate regions; month estimates of unemployment indicators can be used for quantitative analysis on nation-wide level (</a:t>
            </a:r>
            <a:r>
              <a:rPr lang="en-US" i="1" smtClean="0"/>
              <a:t>CV</a:t>
            </a:r>
            <a:r>
              <a:rPr lang="en-US" smtClean="0"/>
              <a:t> &lt; 5%). At the regional level indicators estimates aren’t suitable, in most cases </a:t>
            </a:r>
            <a:r>
              <a:rPr lang="en-US" i="1" smtClean="0"/>
              <a:t>CV</a:t>
            </a:r>
            <a:r>
              <a:rPr lang="en-US" smtClean="0"/>
              <a:t> ≥ 15%.</a:t>
            </a:r>
          </a:p>
          <a:p>
            <a:pPr eaLnBrk="1" hangingPunct="1"/>
            <a:r>
              <a:rPr lang="en-US" smtClean="0"/>
              <a:t>On the basis of reliability rate analysis of state SEAP data it is possible to draw the conclusion: for regional level direct indicator estimates are less accurate than for Ukrainian level: it is caused first of all by considerably smaller sample size for each separate region. And for indicators of population economic activity and employment accuracy of received estimates, for example for regions, is satisfactory. Low reliability of population unemployment indicators is also caused by rather small values of the indicator.</a:t>
            </a:r>
            <a:endParaRPr lang="ru-RU"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2144CD0-EABF-45BA-BA13-3D2F12A7871C}" type="slidenum">
              <a:rPr lang="ru-RU" smtClean="0">
                <a:latin typeface="Times New Roman" pitchFamily="18" charset="0"/>
              </a:rPr>
              <a:pPr eaLnBrk="1" hangingPunct="1"/>
              <a:t>10</a:t>
            </a:fld>
            <a:endParaRPr lang="ru-RU" smtClean="0">
              <a:latin typeface="Times New Roman" pitchFamily="18"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Estimates of general indicators of labour force are calculated on the basis of estimator</a:t>
            </a:r>
            <a:r>
              <a:rPr lang="uk-UA" smtClean="0"/>
              <a:t> (1). </a:t>
            </a:r>
            <a:r>
              <a:rPr lang="en-US" smtClean="0"/>
              <a:t>They are</a:t>
            </a:r>
            <a:r>
              <a:rPr lang="uk-UA" smtClean="0"/>
              <a:t>: </a:t>
            </a:r>
            <a:r>
              <a:rPr lang="en-US" smtClean="0"/>
              <a:t>number of economically active, employed and unemployed population as well as rates of economic activity, employment and unemployment and so on. Data of last population census, current data of demographic statistics, and current data of social statistics as for number and placement of institutional population are used as external information. One is used by the calibration of statistical weights system for what special procedures are developed </a:t>
            </a:r>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7"/>
          <p:cNvGrpSpPr>
            <a:grpSpLocks/>
          </p:cNvGrpSpPr>
          <p:nvPr/>
        </p:nvGrpSpPr>
        <p:grpSpPr bwMode="auto">
          <a:xfrm>
            <a:off x="179388" y="2852738"/>
            <a:ext cx="8610600" cy="201612"/>
            <a:chOff x="144" y="1680"/>
            <a:chExt cx="5424" cy="144"/>
          </a:xfrm>
        </p:grpSpPr>
        <p:sp>
          <p:nvSpPr>
            <p:cNvPr id="5" name="Rectangle 8"/>
            <p:cNvSpPr>
              <a:spLocks noChangeArrowheads="1"/>
            </p:cNvSpPr>
            <p:nvPr userDrawn="1"/>
          </p:nvSpPr>
          <p:spPr bwMode="auto">
            <a:xfrm>
              <a:off x="144" y="1680"/>
              <a:ext cx="1808" cy="144"/>
            </a:xfrm>
            <a:prstGeom prst="rect">
              <a:avLst/>
            </a:prstGeom>
            <a:solidFill>
              <a:srgbClr val="0000FF"/>
            </a:solidFill>
            <a:ln w="9525">
              <a:noFill/>
              <a:miter lim="800000"/>
              <a:headEnd/>
              <a:tailEnd/>
            </a:ln>
          </p:spPr>
          <p:txBody>
            <a:bodyPr wrap="none" anchor="ctr"/>
            <a:lstStyle/>
            <a:p>
              <a:pPr>
                <a:defRPr/>
              </a:pPr>
              <a:endParaRPr lang="uk-UA"/>
            </a:p>
          </p:txBody>
        </p:sp>
        <p:sp>
          <p:nvSpPr>
            <p:cNvPr id="6" name="Rectangle 9"/>
            <p:cNvSpPr>
              <a:spLocks noChangeArrowheads="1"/>
            </p:cNvSpPr>
            <p:nvPr userDrawn="1"/>
          </p:nvSpPr>
          <p:spPr bwMode="auto">
            <a:xfrm>
              <a:off x="1952" y="1680"/>
              <a:ext cx="1808" cy="144"/>
            </a:xfrm>
            <a:prstGeom prst="rect">
              <a:avLst/>
            </a:prstGeom>
            <a:solidFill>
              <a:srgbClr val="0000FF"/>
            </a:solidFill>
            <a:ln w="9525">
              <a:noFill/>
              <a:miter lim="800000"/>
              <a:headEnd/>
              <a:tailEnd/>
            </a:ln>
          </p:spPr>
          <p:txBody>
            <a:bodyPr wrap="none" anchor="ctr"/>
            <a:lstStyle/>
            <a:p>
              <a:pPr>
                <a:defRPr/>
              </a:pPr>
              <a:endParaRPr lang="uk-UA"/>
            </a:p>
          </p:txBody>
        </p:sp>
        <p:sp>
          <p:nvSpPr>
            <p:cNvPr id="7" name="Rectangle 10"/>
            <p:cNvSpPr>
              <a:spLocks noChangeArrowheads="1"/>
            </p:cNvSpPr>
            <p:nvPr userDrawn="1"/>
          </p:nvSpPr>
          <p:spPr bwMode="auto">
            <a:xfrm>
              <a:off x="3760" y="1680"/>
              <a:ext cx="1808" cy="144"/>
            </a:xfrm>
            <a:prstGeom prst="rect">
              <a:avLst/>
            </a:prstGeom>
            <a:solidFill>
              <a:srgbClr val="0000FF"/>
            </a:solidFill>
            <a:ln w="9525">
              <a:noFill/>
              <a:miter lim="800000"/>
              <a:headEnd/>
              <a:tailEnd/>
            </a:ln>
          </p:spPr>
          <p:txBody>
            <a:bodyPr wrap="none" anchor="ctr"/>
            <a:lstStyle/>
            <a:p>
              <a:pPr>
                <a:defRPr/>
              </a:pPr>
              <a:endParaRPr lang="uk-UA"/>
            </a:p>
          </p:txBody>
        </p:sp>
      </p:grpSp>
      <p:grpSp>
        <p:nvGrpSpPr>
          <p:cNvPr id="8" name="Group 15"/>
          <p:cNvGrpSpPr>
            <a:grpSpLocks/>
          </p:cNvGrpSpPr>
          <p:nvPr/>
        </p:nvGrpSpPr>
        <p:grpSpPr bwMode="auto">
          <a:xfrm>
            <a:off x="323850" y="3068638"/>
            <a:ext cx="8610600" cy="201612"/>
            <a:chOff x="144" y="1680"/>
            <a:chExt cx="5424" cy="144"/>
          </a:xfrm>
        </p:grpSpPr>
        <p:sp>
          <p:nvSpPr>
            <p:cNvPr id="9" name="Rectangle 16"/>
            <p:cNvSpPr>
              <a:spLocks noChangeArrowheads="1"/>
            </p:cNvSpPr>
            <p:nvPr userDrawn="1"/>
          </p:nvSpPr>
          <p:spPr bwMode="auto">
            <a:xfrm>
              <a:off x="144" y="1680"/>
              <a:ext cx="1808" cy="144"/>
            </a:xfrm>
            <a:prstGeom prst="rect">
              <a:avLst/>
            </a:prstGeom>
            <a:solidFill>
              <a:srgbClr val="FFFF00"/>
            </a:solidFill>
            <a:ln w="9525">
              <a:noFill/>
              <a:miter lim="800000"/>
              <a:headEnd/>
              <a:tailEnd/>
            </a:ln>
          </p:spPr>
          <p:txBody>
            <a:bodyPr wrap="none" anchor="ctr"/>
            <a:lstStyle/>
            <a:p>
              <a:pPr>
                <a:defRPr/>
              </a:pPr>
              <a:endParaRPr lang="uk-UA"/>
            </a:p>
          </p:txBody>
        </p:sp>
        <p:sp>
          <p:nvSpPr>
            <p:cNvPr id="10" name="Rectangle 17"/>
            <p:cNvSpPr>
              <a:spLocks noChangeArrowheads="1"/>
            </p:cNvSpPr>
            <p:nvPr userDrawn="1"/>
          </p:nvSpPr>
          <p:spPr bwMode="auto">
            <a:xfrm>
              <a:off x="1952" y="1680"/>
              <a:ext cx="1808" cy="144"/>
            </a:xfrm>
            <a:prstGeom prst="rect">
              <a:avLst/>
            </a:prstGeom>
            <a:solidFill>
              <a:srgbClr val="FFFF00"/>
            </a:solidFill>
            <a:ln w="9525">
              <a:noFill/>
              <a:miter lim="800000"/>
              <a:headEnd/>
              <a:tailEnd/>
            </a:ln>
          </p:spPr>
          <p:txBody>
            <a:bodyPr wrap="none" anchor="ctr"/>
            <a:lstStyle/>
            <a:p>
              <a:pPr>
                <a:defRPr/>
              </a:pPr>
              <a:endParaRPr lang="uk-UA"/>
            </a:p>
          </p:txBody>
        </p:sp>
        <p:sp>
          <p:nvSpPr>
            <p:cNvPr id="11" name="Rectangle 18"/>
            <p:cNvSpPr>
              <a:spLocks noChangeArrowheads="1"/>
            </p:cNvSpPr>
            <p:nvPr userDrawn="1"/>
          </p:nvSpPr>
          <p:spPr bwMode="auto">
            <a:xfrm>
              <a:off x="3760" y="1680"/>
              <a:ext cx="1808" cy="144"/>
            </a:xfrm>
            <a:prstGeom prst="rect">
              <a:avLst/>
            </a:prstGeom>
            <a:solidFill>
              <a:srgbClr val="FFFF00"/>
            </a:solidFill>
            <a:ln w="9525">
              <a:noFill/>
              <a:miter lim="800000"/>
              <a:headEnd/>
              <a:tailEnd/>
            </a:ln>
          </p:spPr>
          <p:txBody>
            <a:bodyPr wrap="none" anchor="ctr"/>
            <a:lstStyle/>
            <a:p>
              <a:pPr>
                <a:defRPr/>
              </a:pPr>
              <a:endParaRPr lang="uk-UA"/>
            </a:p>
          </p:txBody>
        </p:sp>
      </p:grpSp>
      <p:sp>
        <p:nvSpPr>
          <p:cNvPr id="107522" name="Rectangle 2"/>
          <p:cNvSpPr>
            <a:spLocks noGrp="1" noChangeArrowheads="1"/>
          </p:cNvSpPr>
          <p:nvPr>
            <p:ph type="ctrTitle"/>
          </p:nvPr>
        </p:nvSpPr>
        <p:spPr>
          <a:xfrm>
            <a:off x="685800" y="685800"/>
            <a:ext cx="7772400" cy="2127250"/>
          </a:xfrm>
        </p:spPr>
        <p:txBody>
          <a:bodyPr/>
          <a:lstStyle>
            <a:lvl1pPr algn="ctr">
              <a:defRPr sz="5800"/>
            </a:lvl1pPr>
          </a:lstStyle>
          <a:p>
            <a:r>
              <a:rPr lang="ru-RU"/>
              <a:t>Образец заголовка</a:t>
            </a:r>
          </a:p>
        </p:txBody>
      </p:sp>
      <p:sp>
        <p:nvSpPr>
          <p:cNvPr id="107523" name="Rectangle 3"/>
          <p:cNvSpPr>
            <a:spLocks noGrp="1" noChangeArrowheads="1"/>
          </p:cNvSpPr>
          <p:nvPr>
            <p:ph type="subTitle" idx="1"/>
          </p:nvPr>
        </p:nvSpPr>
        <p:spPr>
          <a:xfrm>
            <a:off x="1371600" y="3270250"/>
            <a:ext cx="6400800" cy="2209800"/>
          </a:xfrm>
        </p:spPr>
        <p:txBody>
          <a:bodyPr/>
          <a:lstStyle>
            <a:lvl1pPr marL="0" indent="0" algn="ctr">
              <a:buFont typeface="Wingdings" pitchFamily="2" charset="2"/>
              <a:buNone/>
              <a:defRPr sz="3000"/>
            </a:lvl1pPr>
          </a:lstStyle>
          <a:p>
            <a:r>
              <a:rPr lang="ru-RU"/>
              <a:t>Образец подзаголовка</a:t>
            </a:r>
          </a:p>
        </p:txBody>
      </p:sp>
      <p:sp>
        <p:nvSpPr>
          <p:cNvPr id="12" name="Rectangle 4"/>
          <p:cNvSpPr>
            <a:spLocks noGrp="1" noChangeArrowheads="1"/>
          </p:cNvSpPr>
          <p:nvPr>
            <p:ph type="dt" sz="half" idx="10"/>
          </p:nvPr>
        </p:nvSpPr>
        <p:spPr bwMode="auto">
          <a:xfrm>
            <a:off x="457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000"/>
            </a:lvl1pPr>
          </a:lstStyle>
          <a:p>
            <a:pPr>
              <a:defRPr/>
            </a:pPr>
            <a:fld id="{045E527E-1A24-437B-97EE-EB209DFF2CC8}" type="datetime1">
              <a:rPr lang="ru-RU"/>
              <a:pPr>
                <a:defRPr/>
              </a:pPr>
              <a:t>19.09.2014</a:t>
            </a:fld>
            <a:endParaRPr lang="ru-RU"/>
          </a:p>
        </p:txBody>
      </p:sp>
      <p:sp>
        <p:nvSpPr>
          <p:cNvPr id="13" name="Rectangle 5"/>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vl1pPr>
          </a:lstStyle>
          <a:p>
            <a:pPr>
              <a:defRPr/>
            </a:pPr>
            <a:r>
              <a:rPr lang="ru-RU"/>
              <a:t>ESRA, 2009</a:t>
            </a:r>
          </a:p>
        </p:txBody>
      </p:sp>
      <p:sp>
        <p:nvSpPr>
          <p:cNvPr id="14" name="Rectangle 6"/>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vl1pPr>
          </a:lstStyle>
          <a:p>
            <a:pPr>
              <a:defRPr/>
            </a:pPr>
            <a:fld id="{59C1044A-EA6F-4EBE-A798-829D0526D7F0}" type="slidenum">
              <a:rPr lang="ru-RU"/>
              <a:pPr>
                <a:defRPr/>
              </a:pPr>
              <a:t>‹#›</a:t>
            </a:fld>
            <a:endParaRPr lang="ru-RU"/>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7813"/>
            <a:ext cx="2057400" cy="5853112"/>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Заголовок, текст и клип">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229600" cy="774700"/>
          </a:xfrm>
        </p:spPr>
        <p:txBody>
          <a:bodyPr/>
          <a:lstStyle/>
          <a:p>
            <a:r>
              <a:rPr lang="ru-RU" smtClean="0"/>
              <a:t>Образец заголовка</a:t>
            </a:r>
            <a:endParaRPr lang="uk-UA"/>
          </a:p>
        </p:txBody>
      </p:sp>
      <p:sp>
        <p:nvSpPr>
          <p:cNvPr id="3" name="Текст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Клип 3"/>
          <p:cNvSpPr>
            <a:spLocks noGrp="1"/>
          </p:cNvSpPr>
          <p:nvPr>
            <p:ph type="clipArt" sz="half" idx="2"/>
          </p:nvPr>
        </p:nvSpPr>
        <p:spPr>
          <a:xfrm>
            <a:off x="4648200" y="1600200"/>
            <a:ext cx="4038600" cy="4530725"/>
          </a:xfrm>
        </p:spPr>
        <p:txBody>
          <a:bodyPr/>
          <a:lstStyle/>
          <a:p>
            <a:pPr lvl="0"/>
            <a:endParaRPr lang="uk-UA" noProof="0" smtClean="0"/>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Объект">
    <p:spTree>
      <p:nvGrpSpPr>
        <p:cNvPr id="1" name=""/>
        <p:cNvGrpSpPr/>
        <p:nvPr/>
      </p:nvGrpSpPr>
      <p:grpSpPr>
        <a:xfrm>
          <a:off x="0" y="0"/>
          <a:ext cx="0" cy="0"/>
          <a:chOff x="0" y="0"/>
          <a:chExt cx="0" cy="0"/>
        </a:xfrm>
      </p:grpSpPr>
      <p:sp>
        <p:nvSpPr>
          <p:cNvPr id="2" name="Содержимое 1"/>
          <p:cNvSpPr>
            <a:spLocks noGrp="1"/>
          </p:cNvSpPr>
          <p:nvPr>
            <p:ph/>
          </p:nvPr>
        </p:nvSpPr>
        <p:spPr>
          <a:xfrm>
            <a:off x="457200" y="277813"/>
            <a:ext cx="8229600" cy="585311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229600" cy="774700"/>
          </a:xfrm>
        </p:spPr>
        <p:txBody>
          <a:bodyPr/>
          <a:lstStyle/>
          <a:p>
            <a:r>
              <a:rPr lang="ru-RU" smtClean="0"/>
              <a:t>Образец заголовка</a:t>
            </a:r>
            <a:endParaRPr lang="uk-UA"/>
          </a:p>
        </p:txBody>
      </p:sp>
      <p:sp>
        <p:nvSpPr>
          <p:cNvPr id="3" name="Текст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Содержимое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Содержимое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uk-UA"/>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uk-UA"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7813"/>
            <a:ext cx="8229600" cy="7747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ru-RU" smtClean="0"/>
              <a:t>Образец заголовка</a:t>
            </a:r>
          </a:p>
        </p:txBody>
      </p:sp>
      <p:sp>
        <p:nvSpPr>
          <p:cNvPr id="409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7"/>
          <p:cNvSpPr>
            <a:spLocks noChangeArrowheads="1"/>
          </p:cNvSpPr>
          <p:nvPr/>
        </p:nvSpPr>
        <p:spPr bwMode="auto">
          <a:xfrm>
            <a:off x="0" y="0"/>
            <a:ext cx="323850" cy="3429000"/>
          </a:xfrm>
          <a:prstGeom prst="rect">
            <a:avLst/>
          </a:prstGeom>
          <a:solidFill>
            <a:srgbClr val="3366FF"/>
          </a:solidFill>
          <a:ln w="9525">
            <a:noFill/>
            <a:miter lim="800000"/>
            <a:headEnd/>
            <a:tailEnd/>
          </a:ln>
        </p:spPr>
        <p:txBody>
          <a:bodyPr wrap="none" anchor="ctr"/>
          <a:lstStyle/>
          <a:p>
            <a:pPr algn="ctr">
              <a:defRPr/>
            </a:pPr>
            <a:endParaRPr lang="uk-UA">
              <a:latin typeface="Times New Roman" pitchFamily="18" charset="0"/>
            </a:endParaRPr>
          </a:p>
        </p:txBody>
      </p:sp>
      <p:sp>
        <p:nvSpPr>
          <p:cNvPr id="1029" name="Line 8"/>
          <p:cNvSpPr>
            <a:spLocks noChangeShapeType="1"/>
          </p:cNvSpPr>
          <p:nvPr/>
        </p:nvSpPr>
        <p:spPr bwMode="auto">
          <a:xfrm>
            <a:off x="457200" y="1447800"/>
            <a:ext cx="8077200" cy="0"/>
          </a:xfrm>
          <a:prstGeom prst="line">
            <a:avLst/>
          </a:prstGeom>
          <a:noFill/>
          <a:ln w="28575">
            <a:solidFill>
              <a:schemeClr val="tx1"/>
            </a:solidFill>
            <a:round/>
            <a:headEnd/>
            <a:tailEnd/>
          </a:ln>
        </p:spPr>
        <p:txBody>
          <a:bodyPr/>
          <a:lstStyle/>
          <a:p>
            <a:pPr>
              <a:defRPr/>
            </a:pPr>
            <a:endParaRPr lang="ru-RU"/>
          </a:p>
        </p:txBody>
      </p:sp>
      <p:sp>
        <p:nvSpPr>
          <p:cNvPr id="1030" name="Rectangle 10"/>
          <p:cNvSpPr>
            <a:spLocks noChangeArrowheads="1"/>
          </p:cNvSpPr>
          <p:nvPr/>
        </p:nvSpPr>
        <p:spPr bwMode="auto">
          <a:xfrm>
            <a:off x="0" y="3429000"/>
            <a:ext cx="323850" cy="3429000"/>
          </a:xfrm>
          <a:prstGeom prst="rect">
            <a:avLst/>
          </a:prstGeom>
          <a:solidFill>
            <a:srgbClr val="FFFF00"/>
          </a:solidFill>
          <a:ln w="9525">
            <a:noFill/>
            <a:miter lim="800000"/>
            <a:headEnd/>
            <a:tailEnd/>
          </a:ln>
        </p:spPr>
        <p:txBody>
          <a:bodyPr wrap="none" anchor="ctr"/>
          <a:lstStyle/>
          <a:p>
            <a:pPr algn="ctr">
              <a:defRPr/>
            </a:pPr>
            <a:endParaRPr lang="uk-UA">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785"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 id="2147483782" r:id="rId12"/>
    <p:sldLayoutId id="2147483783" r:id="rId13"/>
    <p:sldLayoutId id="2147483784" r:id="rId14"/>
  </p:sldLayoutIdLst>
  <p:transition/>
  <p:timing>
    <p:tnLst>
      <p:par>
        <p:cTn id="1" dur="indefinite" restart="never" nodeType="tmRoot"/>
      </p:par>
    </p:tnLst>
  </p:timing>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defRPr>
      </a:lvl2pPr>
      <a:lvl3pPr algn="l" rtl="0" eaLnBrk="0" fontAlgn="base" hangingPunct="0">
        <a:spcBef>
          <a:spcPct val="0"/>
        </a:spcBef>
        <a:spcAft>
          <a:spcPct val="0"/>
        </a:spcAft>
        <a:defRPr sz="4400">
          <a:solidFill>
            <a:schemeClr val="tx2"/>
          </a:solidFill>
          <a:latin typeface="Garamond" pitchFamily="18" charset="0"/>
        </a:defRPr>
      </a:lvl3pPr>
      <a:lvl4pPr algn="l" rtl="0" eaLnBrk="0" fontAlgn="base" hangingPunct="0">
        <a:spcBef>
          <a:spcPct val="0"/>
        </a:spcBef>
        <a:spcAft>
          <a:spcPct val="0"/>
        </a:spcAft>
        <a:defRPr sz="4400">
          <a:solidFill>
            <a:schemeClr val="tx2"/>
          </a:solidFill>
          <a:latin typeface="Garamond" pitchFamily="18" charset="0"/>
        </a:defRPr>
      </a:lvl4pPr>
      <a:lvl5pPr algn="l" rtl="0" eaLnBrk="0" fontAlgn="base" hangingPunct="0">
        <a:spcBef>
          <a:spcPct val="0"/>
        </a:spcBef>
        <a:spcAft>
          <a:spcPct val="0"/>
        </a:spcAft>
        <a:defRPr sz="4400">
          <a:solidFill>
            <a:schemeClr val="tx2"/>
          </a:solidFill>
          <a:latin typeface="Garamond" pitchFamily="18" charset="0"/>
        </a:defRPr>
      </a:lvl5pPr>
      <a:lvl6pPr marL="457200" algn="l" rtl="0" fontAlgn="base">
        <a:spcBef>
          <a:spcPct val="0"/>
        </a:spcBef>
        <a:spcAft>
          <a:spcPct val="0"/>
        </a:spcAft>
        <a:defRPr sz="4400">
          <a:solidFill>
            <a:schemeClr val="tx2"/>
          </a:solidFill>
          <a:latin typeface="Garamond" pitchFamily="18" charset="0"/>
        </a:defRPr>
      </a:lvl6pPr>
      <a:lvl7pPr marL="914400" algn="l" rtl="0" fontAlgn="base">
        <a:spcBef>
          <a:spcPct val="0"/>
        </a:spcBef>
        <a:spcAft>
          <a:spcPct val="0"/>
        </a:spcAft>
        <a:defRPr sz="4400">
          <a:solidFill>
            <a:schemeClr val="tx2"/>
          </a:solidFill>
          <a:latin typeface="Garamond" pitchFamily="18" charset="0"/>
        </a:defRPr>
      </a:lvl7pPr>
      <a:lvl8pPr marL="1371600" algn="l" rtl="0" fontAlgn="base">
        <a:spcBef>
          <a:spcPct val="0"/>
        </a:spcBef>
        <a:spcAft>
          <a:spcPct val="0"/>
        </a:spcAft>
        <a:defRPr sz="4400">
          <a:solidFill>
            <a:schemeClr val="tx2"/>
          </a:solidFill>
          <a:latin typeface="Garamond" pitchFamily="18" charset="0"/>
        </a:defRPr>
      </a:lvl8pPr>
      <a:lvl9pPr marL="1828800" algn="l" rtl="0" fontAlgn="base">
        <a:spcBef>
          <a:spcPct val="0"/>
        </a:spcBef>
        <a:spcAft>
          <a:spcPct val="0"/>
        </a:spcAft>
        <a:defRPr sz="44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n"/>
        <a:defRPr sz="2400">
          <a:solidFill>
            <a:schemeClr val="tx1"/>
          </a:solidFill>
          <a:latin typeface="+mn-lt"/>
        </a:defRPr>
      </a:lvl2pPr>
      <a:lvl3pPr marL="1143000" indent="-228600" algn="l" rtl="0" eaLnBrk="0" fontAlgn="base" hangingPunct="0">
        <a:spcBef>
          <a:spcPct val="20000"/>
        </a:spcBef>
        <a:spcAft>
          <a:spcPct val="0"/>
        </a:spcAft>
        <a:buClr>
          <a:schemeClr val="accent1"/>
        </a:buClr>
        <a:buSzPct val="65000"/>
        <a:buFont typeface="Wingdings" pitchFamily="2" charset="2"/>
        <a:buChar char="p"/>
        <a:defRPr sz="2000">
          <a:solidFill>
            <a:schemeClr val="tx1"/>
          </a:solidFill>
          <a:latin typeface="+mn-lt"/>
        </a:defRPr>
      </a:lvl3pPr>
      <a:lvl4pPr marL="16002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SzPct val="80000"/>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4.bin"/><Relationship Id="rId13" Type="http://schemas.openxmlformats.org/officeDocument/2006/relationships/image" Target="../media/image6.wmf"/><Relationship Id="rId3" Type="http://schemas.openxmlformats.org/officeDocument/2006/relationships/notesSlide" Target="../notesSlides/notesSlide9.xml"/><Relationship Id="rId7" Type="http://schemas.openxmlformats.org/officeDocument/2006/relationships/image" Target="../media/image3.wmf"/><Relationship Id="rId12"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11" Type="http://schemas.openxmlformats.org/officeDocument/2006/relationships/image" Target="../media/image5.wmf"/><Relationship Id="rId5" Type="http://schemas.openxmlformats.org/officeDocument/2006/relationships/image" Target="../media/image2.wmf"/><Relationship Id="rId10" Type="http://schemas.openxmlformats.org/officeDocument/2006/relationships/oleObject" Target="../embeddings/oleObject5.bin"/><Relationship Id="rId4" Type="http://schemas.openxmlformats.org/officeDocument/2006/relationships/oleObject" Target="../embeddings/oleObject2.bin"/><Relationship Id="rId9" Type="http://schemas.openxmlformats.org/officeDocument/2006/relationships/image" Target="../media/image4.wmf"/></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9.bin"/><Relationship Id="rId13" Type="http://schemas.openxmlformats.org/officeDocument/2006/relationships/image" Target="../media/image11.wmf"/><Relationship Id="rId3" Type="http://schemas.openxmlformats.org/officeDocument/2006/relationships/notesSlide" Target="../notesSlides/notesSlide10.xml"/><Relationship Id="rId7" Type="http://schemas.openxmlformats.org/officeDocument/2006/relationships/image" Target="../media/image8.wmf"/><Relationship Id="rId12"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8.bin"/><Relationship Id="rId11" Type="http://schemas.openxmlformats.org/officeDocument/2006/relationships/image" Target="../media/image10.wmf"/><Relationship Id="rId5" Type="http://schemas.openxmlformats.org/officeDocument/2006/relationships/image" Target="../media/image7.wmf"/><Relationship Id="rId15" Type="http://schemas.openxmlformats.org/officeDocument/2006/relationships/image" Target="../media/image12.wmf"/><Relationship Id="rId10" Type="http://schemas.openxmlformats.org/officeDocument/2006/relationships/oleObject" Target="../embeddings/oleObject10.bin"/><Relationship Id="rId4" Type="http://schemas.openxmlformats.org/officeDocument/2006/relationships/oleObject" Target="../embeddings/oleObject7.bin"/><Relationship Id="rId9" Type="http://schemas.openxmlformats.org/officeDocument/2006/relationships/image" Target="../media/image9.wmf"/><Relationship Id="rId14" Type="http://schemas.openxmlformats.org/officeDocument/2006/relationships/oleObject" Target="../embeddings/oleObject12.bin"/></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4.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323850" y="1341438"/>
            <a:ext cx="8640763" cy="1139825"/>
          </a:xfrm>
        </p:spPr>
        <p:txBody>
          <a:bodyPr/>
          <a:lstStyle/>
          <a:p>
            <a:pPr eaLnBrk="1" hangingPunct="1"/>
            <a:r>
              <a:rPr lang="en-US" sz="4000" b="1" dirty="0" smtClean="0">
                <a:solidFill>
                  <a:srgbClr val="000099"/>
                </a:solidFill>
                <a:latin typeface="Times New Roman" pitchFamily="18" charset="0"/>
              </a:rPr>
              <a:t>Estimation of Employment for Cities, Towns and Rural Districts</a:t>
            </a:r>
          </a:p>
        </p:txBody>
      </p:sp>
      <p:sp>
        <p:nvSpPr>
          <p:cNvPr id="6147" name="Text Box 5"/>
          <p:cNvSpPr txBox="1">
            <a:spLocks noChangeArrowheads="1"/>
          </p:cNvSpPr>
          <p:nvPr/>
        </p:nvSpPr>
        <p:spPr bwMode="auto">
          <a:xfrm>
            <a:off x="827088" y="3644900"/>
            <a:ext cx="7632700" cy="877163"/>
          </a:xfrm>
          <a:prstGeom prst="rect">
            <a:avLst/>
          </a:prstGeom>
          <a:noFill/>
          <a:ln w="9525">
            <a:noFill/>
            <a:miter lim="800000"/>
            <a:headEnd/>
            <a:tailEnd/>
          </a:ln>
        </p:spPr>
        <p:txBody>
          <a:bodyPr>
            <a:spAutoFit/>
          </a:bodyPr>
          <a:lstStyle/>
          <a:p>
            <a:pPr algn="ctr">
              <a:spcBef>
                <a:spcPct val="50000"/>
              </a:spcBef>
            </a:pPr>
            <a:r>
              <a:rPr lang="en-US" i="1" dirty="0" smtClean="0">
                <a:solidFill>
                  <a:srgbClr val="000099"/>
                </a:solidFill>
                <a:latin typeface="Times New Roman" pitchFamily="18" charset="0"/>
              </a:rPr>
              <a:t>Workshop of BNU Network on Survey Statistics</a:t>
            </a:r>
            <a:endParaRPr lang="en-US" sz="1800" i="1" dirty="0">
              <a:solidFill>
                <a:srgbClr val="000099"/>
              </a:solidFill>
              <a:latin typeface="Times New Roman" pitchFamily="18" charset="0"/>
            </a:endParaRPr>
          </a:p>
          <a:p>
            <a:pPr algn="ctr">
              <a:spcBef>
                <a:spcPct val="50000"/>
              </a:spcBef>
            </a:pPr>
            <a:r>
              <a:rPr lang="en-US" sz="1800" i="1" dirty="0" smtClean="0">
                <a:solidFill>
                  <a:srgbClr val="000099"/>
                </a:solidFill>
                <a:latin typeface="Times New Roman" pitchFamily="18" charset="0"/>
              </a:rPr>
              <a:t>Tallinn, August 25 </a:t>
            </a:r>
            <a:r>
              <a:rPr lang="en-US" sz="1800" i="1" dirty="0">
                <a:solidFill>
                  <a:srgbClr val="000099"/>
                </a:solidFill>
                <a:latin typeface="Times New Roman" pitchFamily="18" charset="0"/>
              </a:rPr>
              <a:t>– </a:t>
            </a:r>
            <a:r>
              <a:rPr lang="en-US" sz="1800" i="1" dirty="0" smtClean="0">
                <a:solidFill>
                  <a:srgbClr val="000099"/>
                </a:solidFill>
                <a:latin typeface="Times New Roman" pitchFamily="18" charset="0"/>
              </a:rPr>
              <a:t>28, 2014</a:t>
            </a:r>
            <a:endParaRPr lang="ru-RU" sz="1800" i="1" dirty="0">
              <a:solidFill>
                <a:srgbClr val="000099"/>
              </a:solidFill>
              <a:latin typeface="Times New Roman" pitchFamily="18" charset="0"/>
            </a:endParaRPr>
          </a:p>
        </p:txBody>
      </p:sp>
      <p:sp>
        <p:nvSpPr>
          <p:cNvPr id="6148" name="Text Box 6"/>
          <p:cNvSpPr txBox="1">
            <a:spLocks noChangeArrowheads="1"/>
          </p:cNvSpPr>
          <p:nvPr/>
        </p:nvSpPr>
        <p:spPr bwMode="auto">
          <a:xfrm>
            <a:off x="3571875" y="5300663"/>
            <a:ext cx="5248275" cy="1570037"/>
          </a:xfrm>
          <a:prstGeom prst="rect">
            <a:avLst/>
          </a:prstGeom>
          <a:noFill/>
          <a:ln w="9525">
            <a:noFill/>
            <a:miter lim="800000"/>
            <a:headEnd/>
            <a:tailEnd/>
          </a:ln>
        </p:spPr>
        <p:txBody>
          <a:bodyPr>
            <a:spAutoFit/>
          </a:bodyPr>
          <a:lstStyle/>
          <a:p>
            <a:pPr algn="r"/>
            <a:r>
              <a:rPr lang="en-US" sz="1800" i="1" dirty="0" err="1">
                <a:solidFill>
                  <a:srgbClr val="000099"/>
                </a:solidFill>
                <a:latin typeface="Times New Roman" pitchFamily="18" charset="0"/>
              </a:rPr>
              <a:t>Olha</a:t>
            </a:r>
            <a:r>
              <a:rPr lang="en-US" sz="1800" i="1" dirty="0">
                <a:solidFill>
                  <a:srgbClr val="000099"/>
                </a:solidFill>
                <a:latin typeface="Times New Roman" pitchFamily="18" charset="0"/>
              </a:rPr>
              <a:t> </a:t>
            </a:r>
            <a:r>
              <a:rPr lang="en-US" sz="1800" i="1" dirty="0" err="1">
                <a:solidFill>
                  <a:srgbClr val="000099"/>
                </a:solidFill>
                <a:latin typeface="Times New Roman" pitchFamily="18" charset="0"/>
              </a:rPr>
              <a:t>Lysa</a:t>
            </a:r>
            <a:endParaRPr lang="en-US" sz="1800" i="1" dirty="0">
              <a:solidFill>
                <a:srgbClr val="000099"/>
              </a:solidFill>
              <a:latin typeface="Times New Roman" pitchFamily="18" charset="0"/>
            </a:endParaRPr>
          </a:p>
          <a:p>
            <a:pPr algn="r"/>
            <a:r>
              <a:rPr lang="en-US" sz="1800" i="1" dirty="0" err="1" smtClean="0">
                <a:solidFill>
                  <a:srgbClr val="000099"/>
                </a:solidFill>
                <a:latin typeface="Times New Roman" pitchFamily="18" charset="0"/>
              </a:rPr>
              <a:t>Ptoukha</a:t>
            </a:r>
            <a:r>
              <a:rPr lang="en-US" sz="1800" i="1" dirty="0" smtClean="0">
                <a:solidFill>
                  <a:srgbClr val="000099"/>
                </a:solidFill>
                <a:latin typeface="Times New Roman" pitchFamily="18" charset="0"/>
              </a:rPr>
              <a:t> </a:t>
            </a:r>
            <a:r>
              <a:rPr lang="en-US" sz="1800" i="1" dirty="0">
                <a:solidFill>
                  <a:srgbClr val="000099"/>
                </a:solidFill>
                <a:latin typeface="Times New Roman" pitchFamily="18" charset="0"/>
              </a:rPr>
              <a:t>Institute for Demography and Social Studies,</a:t>
            </a:r>
          </a:p>
          <a:p>
            <a:pPr algn="r"/>
            <a:r>
              <a:rPr lang="en-US" sz="1800" i="1" dirty="0">
                <a:solidFill>
                  <a:srgbClr val="000099"/>
                </a:solidFill>
                <a:latin typeface="Times New Roman" pitchFamily="18" charset="0"/>
              </a:rPr>
              <a:t>National Academy of Science of Ukraine</a:t>
            </a:r>
          </a:p>
          <a:p>
            <a:pPr algn="r"/>
            <a:r>
              <a:rPr lang="en-US" sz="1800" i="1" dirty="0">
                <a:solidFill>
                  <a:srgbClr val="000099"/>
                </a:solidFill>
                <a:latin typeface="Times New Roman" pitchFamily="18" charset="0"/>
              </a:rPr>
              <a:t>Kyiv, Ukraine</a:t>
            </a:r>
            <a:endParaRPr lang="en-CA" sz="1800" i="1" u="sng" dirty="0">
              <a:solidFill>
                <a:srgbClr val="000099"/>
              </a:solidFill>
              <a:latin typeface="Times New Roman" pitchFamily="18" charset="0"/>
            </a:endParaRPr>
          </a:p>
          <a:p>
            <a:pPr algn="r">
              <a:spcBef>
                <a:spcPct val="50000"/>
              </a:spcBef>
            </a:pPr>
            <a:endParaRPr lang="ru-RU" sz="1600" dirty="0">
              <a:solidFill>
                <a:srgbClr val="0033CC"/>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28596" y="285728"/>
            <a:ext cx="7991475" cy="1065213"/>
          </a:xfrm>
        </p:spPr>
        <p:txBody>
          <a:bodyPr>
            <a:noAutofit/>
          </a:bodyPr>
          <a:lstStyle/>
          <a:p>
            <a:pPr>
              <a:buClr>
                <a:schemeClr val="accent6">
                  <a:lumMod val="75000"/>
                </a:schemeClr>
              </a:buClr>
              <a:defRPr/>
            </a:pPr>
            <a:r>
              <a:rPr lang="uk-UA" sz="2400" dirty="0" smtClean="0">
                <a:solidFill>
                  <a:srgbClr val="000099"/>
                </a:solidFill>
                <a:latin typeface="Times New Roman" pitchFamily="18" charset="0"/>
              </a:rPr>
              <a:t/>
            </a:r>
            <a:br>
              <a:rPr lang="uk-UA" sz="2400" dirty="0" smtClean="0">
                <a:solidFill>
                  <a:srgbClr val="000099"/>
                </a:solidFill>
                <a:latin typeface="Times New Roman" pitchFamily="18" charset="0"/>
              </a:rPr>
            </a:br>
            <a:r>
              <a:rPr lang="en-US" sz="3600" b="1" dirty="0" smtClean="0">
                <a:solidFill>
                  <a:srgbClr val="000099"/>
                </a:solidFill>
                <a:latin typeface="Times New Roman" pitchFamily="18" charset="0"/>
              </a:rPr>
              <a:t>II. </a:t>
            </a:r>
            <a:r>
              <a:rPr lang="en-US" sz="3600" b="1" dirty="0" err="1" smtClean="0">
                <a:solidFill>
                  <a:srgbClr val="000099"/>
                </a:solidFill>
                <a:latin typeface="Times New Roman" pitchFamily="18" charset="0"/>
              </a:rPr>
              <a:t>Microlevel</a:t>
            </a:r>
            <a:r>
              <a:rPr lang="en-US" sz="3600" b="1" dirty="0" smtClean="0">
                <a:solidFill>
                  <a:srgbClr val="000099"/>
                </a:solidFill>
                <a:latin typeface="Times New Roman" pitchFamily="18" charset="0"/>
              </a:rPr>
              <a:t> Model</a:t>
            </a:r>
            <a:endParaRPr lang="ru-RU" sz="3600" b="1" dirty="0">
              <a:solidFill>
                <a:srgbClr val="000099"/>
              </a:solidFill>
              <a:latin typeface="Times New Roman" pitchFamily="18" charset="0"/>
            </a:endParaRPr>
          </a:p>
        </p:txBody>
      </p:sp>
      <p:sp>
        <p:nvSpPr>
          <p:cNvPr id="21507" name="Rectangle 3"/>
          <p:cNvSpPr>
            <a:spLocks noChangeArrowheads="1"/>
          </p:cNvSpPr>
          <p:nvPr/>
        </p:nvSpPr>
        <p:spPr bwMode="auto">
          <a:xfrm>
            <a:off x="0" y="0"/>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uk-UA">
              <a:solidFill>
                <a:srgbClr val="000099"/>
              </a:solidFill>
            </a:endParaRPr>
          </a:p>
        </p:txBody>
      </p:sp>
      <p:sp>
        <p:nvSpPr>
          <p:cNvPr id="21508" name="Rectangle 4"/>
          <p:cNvSpPr>
            <a:spLocks noChangeArrowheads="1"/>
          </p:cNvSpPr>
          <p:nvPr/>
        </p:nvSpPr>
        <p:spPr bwMode="auto">
          <a:xfrm>
            <a:off x="0" y="0"/>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uk-UA">
              <a:solidFill>
                <a:srgbClr val="000099"/>
              </a:solidFill>
            </a:endParaRPr>
          </a:p>
        </p:txBody>
      </p:sp>
      <p:sp>
        <p:nvSpPr>
          <p:cNvPr id="21509" name="Rectangle 5"/>
          <p:cNvSpPr>
            <a:spLocks noChangeArrowheads="1"/>
          </p:cNvSpPr>
          <p:nvPr/>
        </p:nvSpPr>
        <p:spPr bwMode="auto">
          <a:xfrm>
            <a:off x="0" y="0"/>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uk-UA">
              <a:solidFill>
                <a:srgbClr val="000099"/>
              </a:solidFill>
            </a:endParaRPr>
          </a:p>
        </p:txBody>
      </p:sp>
      <p:sp>
        <p:nvSpPr>
          <p:cNvPr id="21510" name="Rectangle 6"/>
          <p:cNvSpPr>
            <a:spLocks noChangeArrowheads="1"/>
          </p:cNvSpPr>
          <p:nvPr/>
        </p:nvSpPr>
        <p:spPr bwMode="auto">
          <a:xfrm>
            <a:off x="0" y="0"/>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uk-UA">
              <a:solidFill>
                <a:srgbClr val="000099"/>
              </a:solidFill>
            </a:endParaRPr>
          </a:p>
        </p:txBody>
      </p:sp>
      <p:sp>
        <p:nvSpPr>
          <p:cNvPr id="21511" name="Rectangle 7"/>
          <p:cNvSpPr>
            <a:spLocks noChangeArrowheads="1"/>
          </p:cNvSpPr>
          <p:nvPr/>
        </p:nvSpPr>
        <p:spPr bwMode="auto">
          <a:xfrm>
            <a:off x="0" y="0"/>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uk-UA">
              <a:solidFill>
                <a:srgbClr val="000099"/>
              </a:solidFill>
            </a:endParaRPr>
          </a:p>
        </p:txBody>
      </p:sp>
      <p:sp>
        <p:nvSpPr>
          <p:cNvPr id="21512" name="Rectangle 8"/>
          <p:cNvSpPr>
            <a:spLocks noChangeArrowheads="1"/>
          </p:cNvSpPr>
          <p:nvPr/>
        </p:nvSpPr>
        <p:spPr bwMode="auto">
          <a:xfrm>
            <a:off x="0" y="3214688"/>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uk-UA">
              <a:solidFill>
                <a:srgbClr val="000099"/>
              </a:solidFill>
            </a:endParaRPr>
          </a:p>
        </p:txBody>
      </p:sp>
      <p:sp>
        <p:nvSpPr>
          <p:cNvPr id="2" name="Прямоугольник 1"/>
          <p:cNvSpPr/>
          <p:nvPr/>
        </p:nvSpPr>
        <p:spPr>
          <a:xfrm>
            <a:off x="571472" y="3318570"/>
            <a:ext cx="3071834" cy="3539430"/>
          </a:xfrm>
          <a:prstGeom prst="rect">
            <a:avLst/>
          </a:prstGeom>
        </p:spPr>
        <p:txBody>
          <a:bodyPr wrap="square">
            <a:spAutoFit/>
          </a:bodyPr>
          <a:lstStyle/>
          <a:p>
            <a:r>
              <a:rPr lang="en-US" sz="1600" b="1" dirty="0" smtClean="0">
                <a:solidFill>
                  <a:srgbClr val="000099"/>
                </a:solidFill>
                <a:latin typeface="Times New Roman" pitchFamily="18" charset="0"/>
                <a:cs typeface="Times New Roman" pitchFamily="18" charset="0"/>
              </a:rPr>
              <a:t>Factors:</a:t>
            </a:r>
            <a:endParaRPr lang="uk-UA" sz="1600" b="1" dirty="0">
              <a:solidFill>
                <a:srgbClr val="000099"/>
              </a:solidFill>
              <a:latin typeface="Times New Roman" pitchFamily="18" charset="0"/>
              <a:cs typeface="Times New Roman" pitchFamily="18" charset="0"/>
            </a:endParaRPr>
          </a:p>
          <a:p>
            <a:pPr marL="180975" indent="-180975"/>
            <a:r>
              <a:rPr lang="uk-UA" sz="1600" dirty="0" smtClean="0">
                <a:latin typeface="Times New Roman" pitchFamily="18" charset="0"/>
                <a:cs typeface="Times New Roman" pitchFamily="18" charset="0"/>
              </a:rPr>
              <a:t>1)  </a:t>
            </a:r>
            <a:r>
              <a:rPr lang="en-US" sz="1600" dirty="0" smtClean="0">
                <a:latin typeface="Times New Roman" pitchFamily="18" charset="0"/>
                <a:cs typeface="Times New Roman" pitchFamily="18" charset="0"/>
              </a:rPr>
              <a:t>Gender</a:t>
            </a:r>
            <a:r>
              <a:rPr lang="uk-UA"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uk-UA" sz="1600" b="1" dirty="0" smtClean="0">
                <a:latin typeface="Times New Roman" pitchFamily="18" charset="0"/>
                <a:cs typeface="Times New Roman" pitchFamily="18" charset="0"/>
              </a:rPr>
              <a:t>M</a:t>
            </a:r>
            <a:r>
              <a:rPr lang="uk-UA" sz="1600" dirty="0" smtClean="0">
                <a:latin typeface="Times New Roman" pitchFamily="18" charset="0"/>
                <a:cs typeface="Times New Roman" pitchFamily="18" charset="0"/>
              </a:rPr>
              <a:t> </a:t>
            </a:r>
            <a:r>
              <a:rPr lang="uk-UA"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male</a:t>
            </a:r>
            <a:r>
              <a:rPr lang="uk-UA" sz="1600" dirty="0" smtClean="0">
                <a:latin typeface="Times New Roman" pitchFamily="18" charset="0"/>
                <a:cs typeface="Times New Roman" pitchFamily="18" charset="0"/>
              </a:rPr>
              <a:t>;</a:t>
            </a:r>
            <a:endParaRPr lang="uk-UA" sz="1600" dirty="0">
              <a:latin typeface="Times New Roman" pitchFamily="18" charset="0"/>
              <a:cs typeface="Times New Roman" pitchFamily="18" charset="0"/>
            </a:endParaRPr>
          </a:p>
          <a:p>
            <a:r>
              <a:rPr lang="uk-UA" sz="1600" dirty="0" smtClean="0">
                <a:latin typeface="Times New Roman" pitchFamily="18" charset="0"/>
                <a:cs typeface="Times New Roman" pitchFamily="18" charset="0"/>
              </a:rPr>
              <a:t>2)  </a:t>
            </a:r>
            <a:r>
              <a:rPr lang="en-US" sz="1600" dirty="0" smtClean="0">
                <a:latin typeface="Times New Roman" pitchFamily="18" charset="0"/>
                <a:cs typeface="Times New Roman" pitchFamily="18" charset="0"/>
              </a:rPr>
              <a:t>Type of area</a:t>
            </a:r>
            <a:r>
              <a:rPr lang="uk-UA" sz="1600" dirty="0" smtClean="0">
                <a:latin typeface="Times New Roman" pitchFamily="18" charset="0"/>
                <a:cs typeface="Times New Roman" pitchFamily="18" charset="0"/>
              </a:rPr>
              <a:t>:</a:t>
            </a:r>
          </a:p>
          <a:p>
            <a:pPr marL="180975" indent="-180975"/>
            <a:r>
              <a:rPr lang="uk-UA" sz="1600" dirty="0" smtClean="0">
                <a:latin typeface="Times New Roman" pitchFamily="18" charset="0"/>
                <a:cs typeface="Times New Roman" pitchFamily="18" charset="0"/>
              </a:rPr>
              <a:t>	</a:t>
            </a:r>
            <a:r>
              <a:rPr lang="uk-UA" sz="1600" b="1" dirty="0" smtClean="0">
                <a:latin typeface="Times New Roman" pitchFamily="18" charset="0"/>
                <a:cs typeface="Times New Roman" pitchFamily="18" charset="0"/>
              </a:rPr>
              <a:t>R</a:t>
            </a:r>
            <a:r>
              <a:rPr lang="uk-UA" sz="1600" dirty="0" smtClean="0">
                <a:latin typeface="Times New Roman" pitchFamily="18" charset="0"/>
                <a:cs typeface="Times New Roman" pitchFamily="18" charset="0"/>
              </a:rPr>
              <a:t> </a:t>
            </a:r>
            <a:r>
              <a:rPr lang="uk-UA"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rural</a:t>
            </a:r>
            <a:r>
              <a:rPr lang="uk-UA" sz="1600" dirty="0" smtClean="0">
                <a:latin typeface="Times New Roman" pitchFamily="18" charset="0"/>
                <a:cs typeface="Times New Roman" pitchFamily="18" charset="0"/>
              </a:rPr>
              <a:t>;</a:t>
            </a:r>
            <a:endParaRPr lang="uk-UA" sz="1600" dirty="0">
              <a:latin typeface="Times New Roman" pitchFamily="18" charset="0"/>
              <a:cs typeface="Times New Roman" pitchFamily="18" charset="0"/>
            </a:endParaRPr>
          </a:p>
          <a:p>
            <a:r>
              <a:rPr lang="uk-UA" sz="1600" dirty="0" smtClean="0">
                <a:latin typeface="Times New Roman" pitchFamily="18" charset="0"/>
                <a:cs typeface="Times New Roman" pitchFamily="18" charset="0"/>
              </a:rPr>
              <a:t>3)  </a:t>
            </a:r>
            <a:r>
              <a:rPr lang="en-US" sz="1600" dirty="0" smtClean="0">
                <a:latin typeface="Times New Roman" pitchFamily="18" charset="0"/>
                <a:cs typeface="Times New Roman" pitchFamily="18" charset="0"/>
              </a:rPr>
              <a:t>Age grope</a:t>
            </a:r>
            <a:r>
              <a:rPr lang="uk-UA" sz="1600" dirty="0" smtClean="0">
                <a:latin typeface="Times New Roman" pitchFamily="18" charset="0"/>
                <a:cs typeface="Times New Roman" pitchFamily="18" charset="0"/>
              </a:rPr>
              <a:t>:</a:t>
            </a:r>
          </a:p>
          <a:p>
            <a:pPr marL="180975" indent="-180975"/>
            <a:r>
              <a:rPr lang="uk-UA" sz="1600" dirty="0" smtClean="0">
                <a:latin typeface="Times New Roman" pitchFamily="18" charset="0"/>
                <a:cs typeface="Times New Roman" pitchFamily="18" charset="0"/>
              </a:rPr>
              <a:t>	</a:t>
            </a:r>
            <a:r>
              <a:rPr lang="uk-UA" sz="1600" b="1" dirty="0" smtClean="0">
                <a:latin typeface="Times New Roman" pitchFamily="18" charset="0"/>
                <a:cs typeface="Times New Roman" pitchFamily="18" charset="0"/>
              </a:rPr>
              <a:t>A_2</a:t>
            </a:r>
            <a:r>
              <a:rPr lang="uk-UA"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uk-UA" sz="1600" dirty="0" smtClean="0">
                <a:latin typeface="Times New Roman" pitchFamily="18" charset="0"/>
                <a:cs typeface="Times New Roman" pitchFamily="18" charset="0"/>
              </a:rPr>
              <a:t>25–29 </a:t>
            </a:r>
            <a:r>
              <a:rPr lang="en-US" sz="1600" dirty="0" smtClean="0">
                <a:latin typeface="Times New Roman" pitchFamily="18" charset="0"/>
                <a:cs typeface="Times New Roman" pitchFamily="18" charset="0"/>
              </a:rPr>
              <a:t>years old</a:t>
            </a:r>
            <a:r>
              <a:rPr lang="uk-UA" sz="1600" dirty="0" smtClean="0">
                <a:latin typeface="Times New Roman" pitchFamily="18" charset="0"/>
                <a:cs typeface="Times New Roman" pitchFamily="18" charset="0"/>
              </a:rPr>
              <a:t>;</a:t>
            </a:r>
            <a:endParaRPr lang="uk-UA" sz="1600" dirty="0">
              <a:latin typeface="Times New Roman" pitchFamily="18" charset="0"/>
              <a:cs typeface="Times New Roman" pitchFamily="18" charset="0"/>
            </a:endParaRPr>
          </a:p>
          <a:p>
            <a:pPr marL="180975" indent="-180975"/>
            <a:r>
              <a:rPr lang="uk-UA" sz="1600" dirty="0">
                <a:latin typeface="Times New Roman" pitchFamily="18" charset="0"/>
                <a:cs typeface="Times New Roman" pitchFamily="18" charset="0"/>
              </a:rPr>
              <a:t>	</a:t>
            </a:r>
            <a:r>
              <a:rPr lang="uk-UA" sz="1600" b="1" dirty="0" smtClean="0">
                <a:latin typeface="Times New Roman" pitchFamily="18" charset="0"/>
                <a:cs typeface="Times New Roman" pitchFamily="18" charset="0"/>
              </a:rPr>
              <a:t>A_3</a:t>
            </a:r>
            <a:r>
              <a:rPr lang="uk-UA"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uk-UA" sz="1600" dirty="0" smtClean="0">
                <a:latin typeface="Times New Roman" pitchFamily="18" charset="0"/>
                <a:cs typeface="Times New Roman" pitchFamily="18" charset="0"/>
              </a:rPr>
              <a:t>30–34 </a:t>
            </a:r>
            <a:r>
              <a:rPr lang="en-US" sz="1600" dirty="0" smtClean="0">
                <a:latin typeface="Times New Roman" pitchFamily="18" charset="0"/>
                <a:cs typeface="Times New Roman" pitchFamily="18" charset="0"/>
              </a:rPr>
              <a:t>years old</a:t>
            </a:r>
            <a:r>
              <a:rPr lang="uk-UA" sz="1600" dirty="0" smtClean="0">
                <a:latin typeface="Times New Roman" pitchFamily="18" charset="0"/>
                <a:cs typeface="Times New Roman" pitchFamily="18" charset="0"/>
              </a:rPr>
              <a:t>;</a:t>
            </a:r>
            <a:endParaRPr lang="uk-UA" sz="1600" dirty="0">
              <a:latin typeface="Times New Roman" pitchFamily="18" charset="0"/>
              <a:cs typeface="Times New Roman" pitchFamily="18" charset="0"/>
            </a:endParaRPr>
          </a:p>
          <a:p>
            <a:pPr marL="180975" indent="-180975"/>
            <a:r>
              <a:rPr lang="uk-UA" sz="1600" dirty="0">
                <a:latin typeface="Times New Roman" pitchFamily="18" charset="0"/>
                <a:cs typeface="Times New Roman" pitchFamily="18" charset="0"/>
              </a:rPr>
              <a:t>	</a:t>
            </a:r>
            <a:r>
              <a:rPr lang="uk-UA" sz="1600" b="1" dirty="0" smtClean="0">
                <a:latin typeface="Times New Roman" pitchFamily="18" charset="0"/>
                <a:cs typeface="Times New Roman" pitchFamily="18" charset="0"/>
              </a:rPr>
              <a:t>A_4</a:t>
            </a:r>
            <a:r>
              <a:rPr lang="uk-UA" sz="1600" dirty="0" smtClean="0">
                <a:latin typeface="Times New Roman" pitchFamily="18" charset="0"/>
                <a:cs typeface="Times New Roman" pitchFamily="18" charset="0"/>
              </a:rPr>
              <a:t> </a:t>
            </a:r>
            <a:r>
              <a:rPr lang="uk-UA" sz="1600" dirty="0">
                <a:latin typeface="Times New Roman" pitchFamily="18" charset="0"/>
                <a:cs typeface="Times New Roman" pitchFamily="18" charset="0"/>
              </a:rPr>
              <a:t>– </a:t>
            </a:r>
            <a:r>
              <a:rPr lang="uk-UA" sz="1600" dirty="0" smtClean="0">
                <a:latin typeface="Times New Roman" pitchFamily="18" charset="0"/>
                <a:cs typeface="Times New Roman" pitchFamily="18" charset="0"/>
              </a:rPr>
              <a:t>35–39 </a:t>
            </a:r>
            <a:r>
              <a:rPr lang="en-US" sz="1600" dirty="0" smtClean="0">
                <a:latin typeface="Times New Roman" pitchFamily="18" charset="0"/>
                <a:cs typeface="Times New Roman" pitchFamily="18" charset="0"/>
              </a:rPr>
              <a:t>years old</a:t>
            </a:r>
            <a:r>
              <a:rPr lang="uk-UA" sz="1600" dirty="0" smtClean="0">
                <a:latin typeface="Times New Roman" pitchFamily="18" charset="0"/>
                <a:cs typeface="Times New Roman" pitchFamily="18" charset="0"/>
              </a:rPr>
              <a:t>;</a:t>
            </a:r>
            <a:endParaRPr lang="uk-UA" sz="1600" dirty="0">
              <a:latin typeface="Times New Roman" pitchFamily="18" charset="0"/>
              <a:cs typeface="Times New Roman" pitchFamily="18" charset="0"/>
            </a:endParaRPr>
          </a:p>
          <a:p>
            <a:pPr marL="180975" indent="-180975"/>
            <a:r>
              <a:rPr lang="uk-UA" sz="1600" dirty="0">
                <a:latin typeface="Times New Roman" pitchFamily="18" charset="0"/>
                <a:cs typeface="Times New Roman" pitchFamily="18" charset="0"/>
              </a:rPr>
              <a:t>	</a:t>
            </a:r>
            <a:r>
              <a:rPr lang="uk-UA" sz="1600" b="1" dirty="0" smtClean="0">
                <a:latin typeface="Times New Roman" pitchFamily="18" charset="0"/>
                <a:cs typeface="Times New Roman" pitchFamily="18" charset="0"/>
              </a:rPr>
              <a:t>A_5</a:t>
            </a:r>
            <a:r>
              <a:rPr lang="uk-UA"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uk-UA" sz="1600" dirty="0" smtClean="0">
                <a:latin typeface="Times New Roman" pitchFamily="18" charset="0"/>
                <a:cs typeface="Times New Roman" pitchFamily="18" charset="0"/>
              </a:rPr>
              <a:t>40–44 </a:t>
            </a:r>
            <a:r>
              <a:rPr lang="en-US" sz="1600" dirty="0" smtClean="0">
                <a:latin typeface="Times New Roman" pitchFamily="18" charset="0"/>
                <a:cs typeface="Times New Roman" pitchFamily="18" charset="0"/>
              </a:rPr>
              <a:t>years old</a:t>
            </a:r>
            <a:r>
              <a:rPr lang="uk-UA" sz="1600" dirty="0" smtClean="0">
                <a:latin typeface="Times New Roman" pitchFamily="18" charset="0"/>
                <a:cs typeface="Times New Roman" pitchFamily="18" charset="0"/>
              </a:rPr>
              <a:t>;</a:t>
            </a:r>
            <a:endParaRPr lang="uk-UA" sz="1600" dirty="0">
              <a:latin typeface="Times New Roman" pitchFamily="18" charset="0"/>
              <a:cs typeface="Times New Roman" pitchFamily="18" charset="0"/>
            </a:endParaRPr>
          </a:p>
          <a:p>
            <a:pPr marL="180975" indent="-180975"/>
            <a:r>
              <a:rPr lang="uk-UA" sz="1600" dirty="0">
                <a:latin typeface="Times New Roman" pitchFamily="18" charset="0"/>
                <a:cs typeface="Times New Roman" pitchFamily="18" charset="0"/>
              </a:rPr>
              <a:t>	</a:t>
            </a:r>
            <a:r>
              <a:rPr lang="uk-UA" sz="1600" b="1" dirty="0" smtClean="0">
                <a:latin typeface="Times New Roman" pitchFamily="18" charset="0"/>
                <a:cs typeface="Times New Roman" pitchFamily="18" charset="0"/>
              </a:rPr>
              <a:t>A_6</a:t>
            </a:r>
            <a:r>
              <a:rPr lang="uk-UA"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uk-UA" sz="1600" dirty="0" smtClean="0">
                <a:latin typeface="Times New Roman" pitchFamily="18" charset="0"/>
                <a:cs typeface="Times New Roman" pitchFamily="18" charset="0"/>
              </a:rPr>
              <a:t>45–49 </a:t>
            </a:r>
            <a:r>
              <a:rPr lang="en-US" sz="1600" dirty="0" smtClean="0">
                <a:latin typeface="Times New Roman" pitchFamily="18" charset="0"/>
                <a:cs typeface="Times New Roman" pitchFamily="18" charset="0"/>
              </a:rPr>
              <a:t>years old</a:t>
            </a:r>
            <a:r>
              <a:rPr lang="uk-UA" sz="1600" dirty="0" smtClean="0">
                <a:latin typeface="Times New Roman" pitchFamily="18" charset="0"/>
                <a:cs typeface="Times New Roman" pitchFamily="18" charset="0"/>
              </a:rPr>
              <a:t>;</a:t>
            </a:r>
            <a:endParaRPr lang="uk-UA" sz="1600" dirty="0">
              <a:latin typeface="Times New Roman" pitchFamily="18" charset="0"/>
              <a:cs typeface="Times New Roman" pitchFamily="18" charset="0"/>
            </a:endParaRPr>
          </a:p>
          <a:p>
            <a:pPr marL="180975" indent="-180975"/>
            <a:r>
              <a:rPr lang="uk-UA" sz="1600" dirty="0">
                <a:latin typeface="Times New Roman" pitchFamily="18" charset="0"/>
                <a:cs typeface="Times New Roman" pitchFamily="18" charset="0"/>
              </a:rPr>
              <a:t>	</a:t>
            </a:r>
            <a:r>
              <a:rPr lang="uk-UA" sz="1600" b="1" dirty="0" smtClean="0">
                <a:latin typeface="Times New Roman" pitchFamily="18" charset="0"/>
                <a:cs typeface="Times New Roman" pitchFamily="18" charset="0"/>
              </a:rPr>
              <a:t>A_7</a:t>
            </a:r>
            <a:r>
              <a:rPr lang="uk-UA"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uk-UA" sz="1600" dirty="0" smtClean="0">
                <a:latin typeface="Times New Roman" pitchFamily="18" charset="0"/>
                <a:cs typeface="Times New Roman" pitchFamily="18" charset="0"/>
              </a:rPr>
              <a:t>50–54 </a:t>
            </a:r>
            <a:r>
              <a:rPr lang="en-US" sz="1600" dirty="0" smtClean="0">
                <a:latin typeface="Times New Roman" pitchFamily="18" charset="0"/>
                <a:cs typeface="Times New Roman" pitchFamily="18" charset="0"/>
              </a:rPr>
              <a:t>years old</a:t>
            </a:r>
            <a:r>
              <a:rPr lang="uk-UA" sz="1600" dirty="0" smtClean="0">
                <a:latin typeface="Times New Roman" pitchFamily="18" charset="0"/>
                <a:cs typeface="Times New Roman" pitchFamily="18" charset="0"/>
              </a:rPr>
              <a:t>;</a:t>
            </a:r>
            <a:endParaRPr lang="uk-UA" sz="1600" dirty="0">
              <a:latin typeface="Times New Roman" pitchFamily="18" charset="0"/>
              <a:cs typeface="Times New Roman" pitchFamily="18" charset="0"/>
            </a:endParaRPr>
          </a:p>
          <a:p>
            <a:pPr marL="180975" indent="-180975"/>
            <a:r>
              <a:rPr lang="uk-UA" sz="1600" dirty="0">
                <a:latin typeface="Times New Roman" pitchFamily="18" charset="0"/>
                <a:cs typeface="Times New Roman" pitchFamily="18" charset="0"/>
              </a:rPr>
              <a:t>	</a:t>
            </a:r>
            <a:r>
              <a:rPr lang="uk-UA" sz="1600" b="1" dirty="0" smtClean="0">
                <a:latin typeface="Times New Roman" pitchFamily="18" charset="0"/>
                <a:cs typeface="Times New Roman" pitchFamily="18" charset="0"/>
              </a:rPr>
              <a:t>A_8</a:t>
            </a:r>
            <a:r>
              <a:rPr lang="uk-UA"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uk-UA" sz="1600" dirty="0" smtClean="0">
                <a:latin typeface="Times New Roman" pitchFamily="18" charset="0"/>
                <a:cs typeface="Times New Roman" pitchFamily="18" charset="0"/>
              </a:rPr>
              <a:t>55–59 </a:t>
            </a:r>
            <a:r>
              <a:rPr lang="en-US" sz="1600" dirty="0" smtClean="0">
                <a:latin typeface="Times New Roman" pitchFamily="18" charset="0"/>
                <a:cs typeface="Times New Roman" pitchFamily="18" charset="0"/>
              </a:rPr>
              <a:t>years old</a:t>
            </a:r>
            <a:r>
              <a:rPr lang="uk-UA" sz="1600" dirty="0" smtClean="0">
                <a:latin typeface="Times New Roman" pitchFamily="18" charset="0"/>
                <a:cs typeface="Times New Roman" pitchFamily="18" charset="0"/>
              </a:rPr>
              <a:t>;</a:t>
            </a:r>
            <a:endParaRPr lang="uk-UA" sz="1600" dirty="0">
              <a:latin typeface="Times New Roman" pitchFamily="18" charset="0"/>
              <a:cs typeface="Times New Roman" pitchFamily="18" charset="0"/>
            </a:endParaRPr>
          </a:p>
          <a:p>
            <a:pPr marL="180975" indent="-180975"/>
            <a:r>
              <a:rPr lang="uk-UA" sz="1600" dirty="0">
                <a:latin typeface="Times New Roman" pitchFamily="18" charset="0"/>
                <a:cs typeface="Times New Roman" pitchFamily="18" charset="0"/>
              </a:rPr>
              <a:t>	</a:t>
            </a:r>
            <a:r>
              <a:rPr lang="uk-UA" sz="1600" b="1" dirty="0" smtClean="0">
                <a:latin typeface="Times New Roman" pitchFamily="18" charset="0"/>
                <a:cs typeface="Times New Roman" pitchFamily="18" charset="0"/>
              </a:rPr>
              <a:t>A_9</a:t>
            </a:r>
            <a:r>
              <a:rPr lang="uk-UA" sz="1600" dirty="0" smtClean="0">
                <a:latin typeface="Times New Roman" pitchFamily="18" charset="0"/>
                <a:cs typeface="Times New Roman" pitchFamily="18" charset="0"/>
              </a:rPr>
              <a:t> </a:t>
            </a:r>
            <a:r>
              <a:rPr lang="uk-UA" sz="1600" dirty="0">
                <a:latin typeface="Times New Roman" pitchFamily="18" charset="0"/>
                <a:cs typeface="Times New Roman" pitchFamily="18" charset="0"/>
              </a:rPr>
              <a:t>– </a:t>
            </a:r>
            <a:r>
              <a:rPr lang="uk-UA" sz="1600" dirty="0" smtClean="0">
                <a:latin typeface="Times New Roman" pitchFamily="18" charset="0"/>
                <a:cs typeface="Times New Roman" pitchFamily="18" charset="0"/>
              </a:rPr>
              <a:t>60–69 </a:t>
            </a:r>
            <a:r>
              <a:rPr lang="en-US" sz="1600" dirty="0" smtClean="0">
                <a:latin typeface="Times New Roman" pitchFamily="18" charset="0"/>
                <a:cs typeface="Times New Roman" pitchFamily="18" charset="0"/>
              </a:rPr>
              <a:t>years old</a:t>
            </a:r>
            <a:r>
              <a:rPr lang="uk-UA" sz="1600" dirty="0" smtClean="0">
                <a:latin typeface="Times New Roman" pitchFamily="18" charset="0"/>
                <a:cs typeface="Times New Roman" pitchFamily="18" charset="0"/>
              </a:rPr>
              <a:t>.</a:t>
            </a:r>
            <a:endParaRPr lang="uk-UA" sz="1600" dirty="0">
              <a:latin typeface="Times New Roman" pitchFamily="18" charset="0"/>
              <a:cs typeface="Times New Roman"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3023011377"/>
              </p:ext>
            </p:extLst>
          </p:nvPr>
        </p:nvGraphicFramePr>
        <p:xfrm>
          <a:off x="571472" y="1500174"/>
          <a:ext cx="7929618" cy="1656080"/>
        </p:xfrm>
        <a:graphic>
          <a:graphicData uri="http://schemas.openxmlformats.org/drawingml/2006/table">
            <a:tbl>
              <a:tblPr firstRow="1" bandRow="1">
                <a:tableStyleId>{7DF18680-E054-41AD-8BC1-D1AEF772440D}</a:tableStyleId>
              </a:tblPr>
              <a:tblGrid>
                <a:gridCol w="2286016"/>
                <a:gridCol w="5643602"/>
              </a:tblGrid>
              <a:tr h="226249">
                <a:tc>
                  <a:txBody>
                    <a:bodyPr/>
                    <a:lstStyle/>
                    <a:p>
                      <a:endParaRPr lang="uk-UA" sz="1600" dirty="0">
                        <a:latin typeface="Times New Roman" pitchFamily="18" charset="0"/>
                        <a:cs typeface="Times New Roman" pitchFamily="18" charset="0"/>
                      </a:endParaRPr>
                    </a:p>
                  </a:txBody>
                  <a:tcPr>
                    <a:solidFill>
                      <a:schemeClr val="tx2"/>
                    </a:solidFill>
                  </a:tcPr>
                </a:tc>
                <a:tc>
                  <a:txBody>
                    <a:bodyPr/>
                    <a:lstStyle/>
                    <a:p>
                      <a:pPr algn="ctr"/>
                      <a:r>
                        <a:rPr lang="en-US" sz="1600" dirty="0" smtClean="0">
                          <a:latin typeface="Times New Roman" pitchFamily="18" charset="0"/>
                          <a:cs typeface="Times New Roman" pitchFamily="18" charset="0"/>
                        </a:rPr>
                        <a:t>Empirical probability to be employed</a:t>
                      </a:r>
                      <a:endParaRPr lang="uk-UA" sz="1600" dirty="0">
                        <a:latin typeface="Times New Roman" pitchFamily="18" charset="0"/>
                        <a:cs typeface="Times New Roman" pitchFamily="18" charset="0"/>
                      </a:endParaRPr>
                    </a:p>
                  </a:txBody>
                  <a:tcPr>
                    <a:solidFill>
                      <a:schemeClr val="tx2"/>
                    </a:solidFill>
                  </a:tcPr>
                </a:tc>
              </a:tr>
              <a:tr h="370840">
                <a:tc>
                  <a:txBody>
                    <a:bodyPr/>
                    <a:lstStyle/>
                    <a:p>
                      <a:r>
                        <a:rPr lang="en-US" sz="1800" dirty="0" smtClean="0">
                          <a:latin typeface="Times New Roman" pitchFamily="18" charset="0"/>
                          <a:cs typeface="Times New Roman" pitchFamily="18" charset="0"/>
                        </a:rPr>
                        <a:t>Fitted </a:t>
                      </a:r>
                      <a:r>
                        <a:rPr lang="en-US" sz="1800" baseline="0" dirty="0" smtClean="0">
                          <a:latin typeface="Times New Roman" pitchFamily="18" charset="0"/>
                          <a:cs typeface="Times New Roman" pitchFamily="18" charset="0"/>
                        </a:rPr>
                        <a:t>model</a:t>
                      </a:r>
                      <a:endParaRPr lang="uk-UA" sz="1800" dirty="0">
                        <a:latin typeface="Times New Roman" pitchFamily="18" charset="0"/>
                        <a:cs typeface="Times New Roman" pitchFamily="18" charset="0"/>
                      </a:endParaRPr>
                    </a:p>
                  </a:txBody>
                  <a:tcPr>
                    <a:solidFill>
                      <a:schemeClr val="tx2">
                        <a:lumMod val="60000"/>
                        <a:lumOff val="40000"/>
                      </a:schemeClr>
                    </a:solidFill>
                  </a:tcPr>
                </a:tc>
                <a:tc>
                  <a:txBody>
                    <a:bodyPr/>
                    <a:lstStyle/>
                    <a:p>
                      <a:pPr algn="l"/>
                      <a:r>
                        <a:rPr lang="en-US" sz="1600" b="1" i="1" dirty="0" smtClean="0">
                          <a:latin typeface="Times New Roman" pitchFamily="18" charset="0"/>
                          <a:cs typeface="Times New Roman" pitchFamily="18" charset="0"/>
                        </a:rPr>
                        <a:t>p</a:t>
                      </a:r>
                      <a:r>
                        <a:rPr lang="en-US" sz="1600" dirty="0" smtClean="0">
                          <a:latin typeface="Times New Roman" pitchFamily="18" charset="0"/>
                          <a:cs typeface="Times New Roman" pitchFamily="18" charset="0"/>
                        </a:rPr>
                        <a:t> = 0,327+0,056∙</a:t>
                      </a:r>
                      <a:r>
                        <a:rPr lang="en-US" sz="1600" b="1" dirty="0" smtClean="0">
                          <a:latin typeface="Times New Roman" pitchFamily="18" charset="0"/>
                          <a:cs typeface="Times New Roman" pitchFamily="18" charset="0"/>
                        </a:rPr>
                        <a:t>M</a:t>
                      </a:r>
                      <a:r>
                        <a:rPr lang="en-US" sz="1600" dirty="0" smtClean="0">
                          <a:latin typeface="Times New Roman" pitchFamily="18" charset="0"/>
                          <a:cs typeface="Times New Roman" pitchFamily="18" charset="0"/>
                        </a:rPr>
                        <a:t>+0,059∙</a:t>
                      </a:r>
                      <a:r>
                        <a:rPr lang="en-US" sz="1600" b="1" dirty="0" smtClean="0">
                          <a:latin typeface="Times New Roman" pitchFamily="18" charset="0"/>
                          <a:cs typeface="Times New Roman" pitchFamily="18" charset="0"/>
                        </a:rPr>
                        <a:t>R</a:t>
                      </a:r>
                      <a:r>
                        <a:rPr lang="en-US" sz="1600" dirty="0" smtClean="0">
                          <a:latin typeface="Times New Roman" pitchFamily="18" charset="0"/>
                          <a:cs typeface="Times New Roman" pitchFamily="18" charset="0"/>
                        </a:rPr>
                        <a:t>+0,308∙</a:t>
                      </a:r>
                      <a:r>
                        <a:rPr lang="en-US" sz="1600" b="1" dirty="0" smtClean="0">
                          <a:latin typeface="Times New Roman" pitchFamily="18" charset="0"/>
                          <a:cs typeface="Times New Roman" pitchFamily="18" charset="0"/>
                        </a:rPr>
                        <a:t>A_2</a:t>
                      </a:r>
                      <a:r>
                        <a:rPr lang="en-US" sz="1600" dirty="0" smtClean="0">
                          <a:latin typeface="Times New Roman" pitchFamily="18" charset="0"/>
                          <a:cs typeface="Times New Roman" pitchFamily="18" charset="0"/>
                        </a:rPr>
                        <a:t>+0,380∙</a:t>
                      </a:r>
                      <a:r>
                        <a:rPr lang="en-US" sz="1600" b="1" dirty="0" smtClean="0">
                          <a:latin typeface="Times New Roman" pitchFamily="18" charset="0"/>
                          <a:cs typeface="Times New Roman" pitchFamily="18" charset="0"/>
                        </a:rPr>
                        <a:t>A_3</a:t>
                      </a:r>
                      <a:r>
                        <a:rPr lang="en-US" sz="1600" dirty="0" smtClean="0">
                          <a:latin typeface="Times New Roman" pitchFamily="18" charset="0"/>
                          <a:cs typeface="Times New Roman" pitchFamily="18" charset="0"/>
                        </a:rPr>
                        <a:t>+0,390∙</a:t>
                      </a:r>
                      <a:r>
                        <a:rPr lang="en-US" sz="1600" b="1" dirty="0" smtClean="0">
                          <a:latin typeface="Times New Roman" pitchFamily="18" charset="0"/>
                          <a:cs typeface="Times New Roman" pitchFamily="18" charset="0"/>
                        </a:rPr>
                        <a:t>A_4</a:t>
                      </a:r>
                      <a:r>
                        <a:rPr lang="en-US" sz="1600" dirty="0" smtClean="0">
                          <a:latin typeface="Times New Roman" pitchFamily="18" charset="0"/>
                          <a:cs typeface="Times New Roman" pitchFamily="18" charset="0"/>
                        </a:rPr>
                        <a:t>+</a:t>
                      </a:r>
                    </a:p>
                    <a:p>
                      <a:pPr algn="l"/>
                      <a:r>
                        <a:rPr lang="en-US" sz="1600" dirty="0" smtClean="0">
                          <a:latin typeface="Times New Roman" pitchFamily="18" charset="0"/>
                          <a:cs typeface="Times New Roman" pitchFamily="18" charset="0"/>
                        </a:rPr>
                        <a:t>+0,404∙</a:t>
                      </a:r>
                      <a:r>
                        <a:rPr lang="en-US" sz="1600" b="1" dirty="0" smtClean="0">
                          <a:latin typeface="Times New Roman" pitchFamily="18" charset="0"/>
                          <a:cs typeface="Times New Roman" pitchFamily="18" charset="0"/>
                        </a:rPr>
                        <a:t>A_5</a:t>
                      </a:r>
                      <a:r>
                        <a:rPr lang="en-US" sz="1600" dirty="0" smtClean="0">
                          <a:latin typeface="Times New Roman" pitchFamily="18" charset="0"/>
                          <a:cs typeface="Times New Roman" pitchFamily="18" charset="0"/>
                        </a:rPr>
                        <a:t>+0,392∙</a:t>
                      </a:r>
                      <a:r>
                        <a:rPr lang="en-US" sz="1600" b="1" dirty="0" smtClean="0">
                          <a:latin typeface="Times New Roman" pitchFamily="18" charset="0"/>
                          <a:cs typeface="Times New Roman" pitchFamily="18" charset="0"/>
                        </a:rPr>
                        <a:t>A_6</a:t>
                      </a:r>
                      <a:r>
                        <a:rPr lang="en-US" sz="1600" dirty="0" smtClean="0">
                          <a:latin typeface="Times New Roman" pitchFamily="18" charset="0"/>
                          <a:cs typeface="Times New Roman" pitchFamily="18" charset="0"/>
                        </a:rPr>
                        <a:t>+0,327∙</a:t>
                      </a:r>
                      <a:r>
                        <a:rPr lang="en-US" sz="1600" b="1" dirty="0" smtClean="0">
                          <a:latin typeface="Times New Roman" pitchFamily="18" charset="0"/>
                          <a:cs typeface="Times New Roman" pitchFamily="18" charset="0"/>
                        </a:rPr>
                        <a:t>A_7</a:t>
                      </a:r>
                      <a:r>
                        <a:rPr lang="en-US" sz="1600" dirty="0" smtClean="0">
                          <a:latin typeface="Times New Roman" pitchFamily="18" charset="0"/>
                          <a:cs typeface="Times New Roman" pitchFamily="18" charset="0"/>
                        </a:rPr>
                        <a:t>+0,130∙</a:t>
                      </a:r>
                      <a:r>
                        <a:rPr lang="en-US" sz="1600" b="1" dirty="0" smtClean="0">
                          <a:latin typeface="Times New Roman" pitchFamily="18" charset="0"/>
                          <a:cs typeface="Times New Roman" pitchFamily="18" charset="0"/>
                        </a:rPr>
                        <a:t>A_8</a:t>
                      </a:r>
                      <a:r>
                        <a:rPr lang="en-US" sz="1600" dirty="0" smtClean="0">
                          <a:latin typeface="Times New Roman" pitchFamily="18" charset="0"/>
                          <a:cs typeface="Times New Roman" pitchFamily="18" charset="0"/>
                        </a:rPr>
                        <a:t>-0,095∙</a:t>
                      </a:r>
                      <a:r>
                        <a:rPr lang="en-US" sz="1600" b="1" dirty="0" smtClean="0">
                          <a:latin typeface="Times New Roman" pitchFamily="18" charset="0"/>
                          <a:cs typeface="Times New Roman" pitchFamily="18" charset="0"/>
                        </a:rPr>
                        <a:t>A_9</a:t>
                      </a:r>
                      <a:endParaRPr lang="uk-UA" sz="1600" b="1" dirty="0">
                        <a:latin typeface="Times New Roman" pitchFamily="18" charset="0"/>
                        <a:cs typeface="Times New Roman" pitchFamily="18" charset="0"/>
                      </a:endParaRPr>
                    </a:p>
                  </a:txBody>
                  <a:tcPr>
                    <a:solidFill>
                      <a:schemeClr val="tx2">
                        <a:lumMod val="60000"/>
                        <a:lumOff val="40000"/>
                      </a:schemeClr>
                    </a:solidFill>
                  </a:tcPr>
                </a:tc>
              </a:tr>
              <a:tr h="370840">
                <a:tc>
                  <a:txBody>
                    <a:bodyPr/>
                    <a:lstStyle/>
                    <a:p>
                      <a:r>
                        <a:rPr lang="en-US" sz="1800" dirty="0" smtClean="0">
                          <a:latin typeface="Times New Roman" pitchFamily="18" charset="0"/>
                          <a:cs typeface="Times New Roman" pitchFamily="18" charset="0"/>
                        </a:rPr>
                        <a:t>Average</a:t>
                      </a:r>
                      <a:r>
                        <a:rPr lang="en-US" sz="1800" baseline="0" dirty="0" smtClean="0">
                          <a:latin typeface="Times New Roman" pitchFamily="18" charset="0"/>
                          <a:cs typeface="Times New Roman" pitchFamily="18" charset="0"/>
                        </a:rPr>
                        <a:t> probability</a:t>
                      </a:r>
                      <a:endParaRPr lang="uk-UA" sz="1800" dirty="0">
                        <a:latin typeface="Times New Roman" pitchFamily="18" charset="0"/>
                        <a:cs typeface="Times New Roman" pitchFamily="18" charset="0"/>
                      </a:endParaRPr>
                    </a:p>
                  </a:txBody>
                  <a:tcPr>
                    <a:solidFill>
                      <a:schemeClr val="tx2">
                        <a:lumMod val="20000"/>
                        <a:lumOff val="80000"/>
                      </a:schemeClr>
                    </a:solidFill>
                  </a:tcPr>
                </a:tc>
                <a:tc>
                  <a:txBody>
                    <a:bodyPr/>
                    <a:lstStyle/>
                    <a:p>
                      <a:pPr algn="ctr"/>
                      <a:r>
                        <a:rPr lang="uk-UA" sz="1600" dirty="0" smtClean="0">
                          <a:latin typeface="Times New Roman" pitchFamily="18" charset="0"/>
                          <a:cs typeface="Times New Roman" pitchFamily="18" charset="0"/>
                        </a:rPr>
                        <a:t>0</a:t>
                      </a:r>
                      <a:r>
                        <a:rPr lang="en-US" sz="1600" dirty="0" smtClean="0">
                          <a:latin typeface="Times New Roman" pitchFamily="18" charset="0"/>
                          <a:cs typeface="Times New Roman" pitchFamily="18" charset="0"/>
                        </a:rPr>
                        <a:t>.</a:t>
                      </a:r>
                      <a:r>
                        <a:rPr lang="uk-UA" sz="1600" dirty="0" smtClean="0">
                          <a:latin typeface="Times New Roman" pitchFamily="18" charset="0"/>
                          <a:cs typeface="Times New Roman" pitchFamily="18" charset="0"/>
                        </a:rPr>
                        <a:t>626</a:t>
                      </a:r>
                      <a:endParaRPr lang="uk-UA" sz="1600" dirty="0">
                        <a:latin typeface="Times New Roman" pitchFamily="18" charset="0"/>
                        <a:cs typeface="Times New Roman" pitchFamily="18" charset="0"/>
                      </a:endParaRPr>
                    </a:p>
                  </a:txBody>
                  <a:tcPr>
                    <a:solidFill>
                      <a:schemeClr val="tx2">
                        <a:lumMod val="20000"/>
                        <a:lumOff val="80000"/>
                      </a:schemeClr>
                    </a:solidFill>
                  </a:tcPr>
                </a:tc>
              </a:tr>
              <a:tr h="370840">
                <a:tc>
                  <a:txBody>
                    <a:bodyPr/>
                    <a:lstStyle/>
                    <a:p>
                      <a:r>
                        <a:rPr lang="en-US" sz="1800" dirty="0" smtClean="0">
                          <a:latin typeface="Times New Roman" pitchFamily="18" charset="0"/>
                          <a:cs typeface="Times New Roman" pitchFamily="18" charset="0"/>
                        </a:rPr>
                        <a:t>Model characteristics</a:t>
                      </a:r>
                      <a:endParaRPr lang="uk-UA" sz="1800" dirty="0">
                        <a:latin typeface="Times New Roman" pitchFamily="18" charset="0"/>
                        <a:cs typeface="Times New Roman" pitchFamily="18" charset="0"/>
                      </a:endParaRPr>
                    </a:p>
                  </a:txBody>
                  <a:tcPr>
                    <a:solidFill>
                      <a:schemeClr val="tx2">
                        <a:lumMod val="60000"/>
                        <a:lumOff val="40000"/>
                      </a:schemeClr>
                    </a:solidFill>
                  </a:tcPr>
                </a:tc>
                <a:tc>
                  <a:txBody>
                    <a:bodyPr/>
                    <a:lstStyle/>
                    <a:p>
                      <a:pPr algn="ctr"/>
                      <a:r>
                        <a:rPr lang="en-US" sz="1600" dirty="0" smtClean="0">
                          <a:latin typeface="Times New Roman" pitchFamily="18" charset="0"/>
                          <a:cs typeface="Times New Roman" pitchFamily="18" charset="0"/>
                        </a:rPr>
                        <a:t>R</a:t>
                      </a:r>
                      <a:r>
                        <a:rPr lang="en-US" sz="1600" baseline="30000" dirty="0" smtClean="0">
                          <a:latin typeface="Times New Roman" pitchFamily="18" charset="0"/>
                          <a:cs typeface="Times New Roman" pitchFamily="18" charset="0"/>
                        </a:rPr>
                        <a:t>2 </a:t>
                      </a:r>
                      <a:r>
                        <a:rPr lang="en-US" sz="1600" baseline="0" dirty="0" smtClean="0">
                          <a:latin typeface="Times New Roman" pitchFamily="18" charset="0"/>
                          <a:cs typeface="Times New Roman" pitchFamily="18" charset="0"/>
                        </a:rPr>
                        <a:t>= 0.892; F = 20.58</a:t>
                      </a:r>
                      <a:endParaRPr lang="uk-UA" sz="1600" baseline="30000" dirty="0">
                        <a:latin typeface="Times New Roman" pitchFamily="18" charset="0"/>
                        <a:cs typeface="Times New Roman" pitchFamily="18" charset="0"/>
                      </a:endParaRPr>
                    </a:p>
                  </a:txBody>
                  <a:tcPr>
                    <a:solidFill>
                      <a:schemeClr val="tx2">
                        <a:lumMod val="60000"/>
                        <a:lumOff val="40000"/>
                      </a:schemeClr>
                    </a:solidFill>
                  </a:tcPr>
                </a:tc>
              </a:tr>
            </a:tbl>
          </a:graphicData>
        </a:graphic>
      </p:graphicFrame>
      <p:graphicFrame>
        <p:nvGraphicFramePr>
          <p:cNvPr id="5" name="Объект 4"/>
          <p:cNvGraphicFramePr>
            <a:graphicFrameLocks noChangeAspect="1"/>
          </p:cNvGraphicFramePr>
          <p:nvPr>
            <p:extLst>
              <p:ext uri="{D42A27DB-BD31-4B8C-83A1-F6EECF244321}">
                <p14:modId xmlns:p14="http://schemas.microsoft.com/office/powerpoint/2010/main" val="3985230439"/>
              </p:ext>
            </p:extLst>
          </p:nvPr>
        </p:nvGraphicFramePr>
        <p:xfrm>
          <a:off x="4500562" y="4429132"/>
          <a:ext cx="2971800" cy="541337"/>
        </p:xfrm>
        <a:graphic>
          <a:graphicData uri="http://schemas.openxmlformats.org/presentationml/2006/ole">
            <mc:AlternateContent xmlns:mc="http://schemas.openxmlformats.org/markup-compatibility/2006">
              <mc:Choice xmlns:v="urn:schemas-microsoft-com:vml" Requires="v">
                <p:oleObj spid="_x0000_s50188" name="Формула" r:id="rId4" imgW="1562040" imgH="304560" progId="Equation.3">
                  <p:embed/>
                </p:oleObj>
              </mc:Choice>
              <mc:Fallback>
                <p:oleObj name="Формула" r:id="rId4" imgW="1562040" imgH="30456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00562" y="4429132"/>
                        <a:ext cx="2971800" cy="541337"/>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 name="Прямоугольник 24"/>
          <p:cNvSpPr/>
          <p:nvPr/>
        </p:nvSpPr>
        <p:spPr>
          <a:xfrm>
            <a:off x="3143240" y="3500438"/>
            <a:ext cx="5357850" cy="830997"/>
          </a:xfrm>
          <a:prstGeom prst="rect">
            <a:avLst/>
          </a:prstGeom>
        </p:spPr>
        <p:txBody>
          <a:bodyPr wrap="square">
            <a:spAutoFit/>
          </a:bodyPr>
          <a:lstStyle/>
          <a:p>
            <a:r>
              <a:rPr lang="en-US" b="1" dirty="0" smtClean="0">
                <a:solidFill>
                  <a:srgbClr val="000099"/>
                </a:solidFill>
                <a:latin typeface="Times New Roman" pitchFamily="18" charset="0"/>
                <a:cs typeface="Times New Roman" pitchFamily="18" charset="0"/>
              </a:rPr>
              <a:t>Composition between regression and direct estimates</a:t>
            </a:r>
            <a:r>
              <a:rPr lang="uk-UA" b="1" dirty="0" smtClean="0">
                <a:solidFill>
                  <a:srgbClr val="000099"/>
                </a:solidFill>
                <a:latin typeface="Times New Roman" pitchFamily="18" charset="0"/>
                <a:cs typeface="Times New Roman" pitchFamily="18" charset="0"/>
              </a:rPr>
              <a:t>:</a:t>
            </a:r>
            <a:endParaRPr lang="uk-UA" b="1" dirty="0">
              <a:solidFill>
                <a:srgbClr val="000099"/>
              </a:solidFill>
              <a:latin typeface="Times New Roman" pitchFamily="18" charset="0"/>
              <a:cs typeface="Times New Roman" pitchFamily="18" charset="0"/>
            </a:endParaRPr>
          </a:p>
        </p:txBody>
      </p:sp>
      <p:grpSp>
        <p:nvGrpSpPr>
          <p:cNvPr id="4" name="Group 22"/>
          <p:cNvGrpSpPr>
            <a:grpSpLocks/>
          </p:cNvGrpSpPr>
          <p:nvPr/>
        </p:nvGrpSpPr>
        <p:grpSpPr bwMode="auto">
          <a:xfrm>
            <a:off x="3929058" y="5072074"/>
            <a:ext cx="4131990" cy="1269400"/>
            <a:chOff x="1149" y="2585"/>
            <a:chExt cx="4368" cy="574"/>
          </a:xfrm>
        </p:grpSpPr>
        <p:sp>
          <p:nvSpPr>
            <p:cNvPr id="28" name="Rectangle 23"/>
            <p:cNvSpPr>
              <a:spLocks noChangeArrowheads="1"/>
            </p:cNvSpPr>
            <p:nvPr/>
          </p:nvSpPr>
          <p:spPr bwMode="auto">
            <a:xfrm>
              <a:off x="1459" y="2853"/>
              <a:ext cx="4043" cy="167"/>
            </a:xfrm>
            <a:prstGeom prst="rect">
              <a:avLst/>
            </a:prstGeom>
            <a:noFill/>
            <a:ln>
              <a:noFill/>
            </a:ln>
            <a:extLst/>
          </p:spPr>
          <p:txBody>
            <a:bodyPr wrap="square">
              <a:spAutoFit/>
            </a:bodyPr>
            <a:lstStyle/>
            <a:p>
              <a:pPr eaLnBrk="0" hangingPunct="0">
                <a:defRPr/>
              </a:pPr>
              <a:r>
                <a:rPr lang="ru-RU" sz="1800" dirty="0" smtClean="0">
                  <a:latin typeface="Times New Roman" pitchFamily="18" charset="0"/>
                  <a:cs typeface="Times New Roman" pitchFamily="18" charset="0"/>
                </a:rPr>
                <a:t>–</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modelled</a:t>
              </a:r>
              <a:r>
                <a:rPr lang="en-US" sz="1800" dirty="0" smtClean="0">
                  <a:latin typeface="Times New Roman" pitchFamily="18" charset="0"/>
                  <a:cs typeface="Times New Roman" pitchFamily="18" charset="0"/>
                </a:rPr>
                <a:t> estimate</a:t>
              </a:r>
              <a:r>
                <a:rPr lang="uk-UA" sz="1800" dirty="0" smtClean="0">
                  <a:latin typeface="Times New Roman" pitchFamily="18" charset="0"/>
                  <a:cs typeface="Times New Roman" pitchFamily="18" charset="0"/>
                </a:rPr>
                <a:t>;</a:t>
              </a:r>
              <a:endParaRPr lang="ru-RU" sz="1800" i="1" dirty="0">
                <a:latin typeface="Times New Roman" pitchFamily="18" charset="0"/>
                <a:cs typeface="Times New Roman" pitchFamily="18" charset="0"/>
              </a:endParaRPr>
            </a:p>
          </p:txBody>
        </p:sp>
        <p:grpSp>
          <p:nvGrpSpPr>
            <p:cNvPr id="6" name="Group 24"/>
            <p:cNvGrpSpPr>
              <a:grpSpLocks/>
            </p:cNvGrpSpPr>
            <p:nvPr/>
          </p:nvGrpSpPr>
          <p:grpSpPr bwMode="auto">
            <a:xfrm>
              <a:off x="1149" y="2585"/>
              <a:ext cx="4368" cy="522"/>
              <a:chOff x="1149" y="2585"/>
              <a:chExt cx="4368" cy="522"/>
            </a:xfrm>
          </p:grpSpPr>
          <p:sp>
            <p:nvSpPr>
              <p:cNvPr id="31" name="Rectangle 25"/>
              <p:cNvSpPr>
                <a:spLocks noChangeArrowheads="1"/>
              </p:cNvSpPr>
              <p:nvPr/>
            </p:nvSpPr>
            <p:spPr bwMode="auto">
              <a:xfrm>
                <a:off x="1434" y="2585"/>
                <a:ext cx="4083" cy="167"/>
              </a:xfrm>
              <a:prstGeom prst="rect">
                <a:avLst/>
              </a:prstGeom>
              <a:noFill/>
              <a:ln>
                <a:noFill/>
              </a:ln>
              <a:extLst/>
            </p:spPr>
            <p:txBody>
              <a:bodyPr>
                <a:spAutoFit/>
              </a:bodyPr>
              <a:lstStyle/>
              <a:p>
                <a:pPr eaLnBrk="0" hangingPunct="0">
                  <a:defRPr/>
                </a:pPr>
                <a:r>
                  <a:rPr lang="ru-RU"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composite estimate;</a:t>
                </a:r>
                <a:endParaRPr lang="ru-RU" sz="1800" dirty="0">
                  <a:latin typeface="Times New Roman" pitchFamily="18" charset="0"/>
                  <a:cs typeface="Times New Roman" pitchFamily="18" charset="0"/>
                </a:endParaRPr>
              </a:p>
            </p:txBody>
          </p:sp>
          <p:sp>
            <p:nvSpPr>
              <p:cNvPr id="32" name="Rectangle 26"/>
              <p:cNvSpPr>
                <a:spLocks noChangeArrowheads="1"/>
              </p:cNvSpPr>
              <p:nvPr/>
            </p:nvSpPr>
            <p:spPr bwMode="auto">
              <a:xfrm>
                <a:off x="1452" y="2721"/>
                <a:ext cx="4050" cy="167"/>
              </a:xfrm>
              <a:prstGeom prst="rect">
                <a:avLst/>
              </a:prstGeom>
              <a:noFill/>
              <a:ln>
                <a:noFill/>
              </a:ln>
              <a:extLst/>
            </p:spPr>
            <p:txBody>
              <a:bodyPr>
                <a:spAutoFit/>
              </a:bodyPr>
              <a:lstStyle/>
              <a:p>
                <a:pPr eaLnBrk="0" hangingPunct="0">
                  <a:defRPr/>
                </a:pPr>
                <a:r>
                  <a:rPr lang="ru-RU"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direct estimate</a:t>
                </a:r>
                <a:r>
                  <a:rPr lang="ru-RU" sz="1800" dirty="0" smtClean="0">
                    <a:latin typeface="Times New Roman" pitchFamily="18" charset="0"/>
                    <a:cs typeface="Times New Roman" pitchFamily="18" charset="0"/>
                  </a:rPr>
                  <a:t>;</a:t>
                </a:r>
                <a:endParaRPr lang="ru-RU" sz="1800" dirty="0">
                  <a:latin typeface="Times New Roman" pitchFamily="18" charset="0"/>
                  <a:cs typeface="Times New Roman" pitchFamily="18" charset="0"/>
                </a:endParaRPr>
              </a:p>
            </p:txBody>
          </p:sp>
          <p:graphicFrame>
            <p:nvGraphicFramePr>
              <p:cNvPr id="33" name="Object 27"/>
              <p:cNvGraphicFramePr>
                <a:graphicFrameLocks noChangeAspect="1"/>
              </p:cNvGraphicFramePr>
              <p:nvPr>
                <p:extLst>
                  <p:ext uri="{D42A27DB-BD31-4B8C-83A1-F6EECF244321}">
                    <p14:modId xmlns:p14="http://schemas.microsoft.com/office/powerpoint/2010/main" val="2650384915"/>
                  </p:ext>
                </p:extLst>
              </p:nvPr>
            </p:nvGraphicFramePr>
            <p:xfrm>
              <a:off x="1149" y="2589"/>
              <a:ext cx="257" cy="145"/>
            </p:xfrm>
            <a:graphic>
              <a:graphicData uri="http://schemas.openxmlformats.org/presentationml/2006/ole">
                <mc:AlternateContent xmlns:mc="http://schemas.openxmlformats.org/markup-compatibility/2006">
                  <mc:Choice xmlns:v="urn:schemas-microsoft-com:vml" Requires="v">
                    <p:oleObj spid="_x0000_s50189" name="Формула" r:id="rId6" imgW="203040" imgH="266400" progId="Equation.3">
                      <p:embed/>
                    </p:oleObj>
                  </mc:Choice>
                  <mc:Fallback>
                    <p:oleObj name="Формула" r:id="rId6" imgW="203040" imgH="26640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49" y="2589"/>
                            <a:ext cx="257" cy="14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 name="Object 27"/>
              <p:cNvGraphicFramePr>
                <a:graphicFrameLocks noChangeAspect="1"/>
              </p:cNvGraphicFramePr>
              <p:nvPr>
                <p:extLst>
                  <p:ext uri="{D42A27DB-BD31-4B8C-83A1-F6EECF244321}">
                    <p14:modId xmlns:p14="http://schemas.microsoft.com/office/powerpoint/2010/main" val="2537716089"/>
                  </p:ext>
                </p:extLst>
              </p:nvPr>
            </p:nvGraphicFramePr>
            <p:xfrm>
              <a:off x="1158" y="2708"/>
              <a:ext cx="240" cy="165"/>
            </p:xfrm>
            <a:graphic>
              <a:graphicData uri="http://schemas.openxmlformats.org/presentationml/2006/ole">
                <mc:AlternateContent xmlns:mc="http://schemas.openxmlformats.org/markup-compatibility/2006">
                  <mc:Choice xmlns:v="urn:schemas-microsoft-com:vml" Requires="v">
                    <p:oleObj spid="_x0000_s50190" name="Формула" r:id="rId8" imgW="190440" imgH="304560" progId="Equation.3">
                      <p:embed/>
                    </p:oleObj>
                  </mc:Choice>
                  <mc:Fallback>
                    <p:oleObj name="Формула" r:id="rId8" imgW="190440" imgH="304560" progId="Equation.3">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58" y="2708"/>
                            <a:ext cx="240" cy="16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 name="Object 27"/>
              <p:cNvGraphicFramePr>
                <a:graphicFrameLocks noChangeAspect="1"/>
              </p:cNvGraphicFramePr>
              <p:nvPr>
                <p:extLst>
                  <p:ext uri="{D42A27DB-BD31-4B8C-83A1-F6EECF244321}">
                    <p14:modId xmlns:p14="http://schemas.microsoft.com/office/powerpoint/2010/main" val="3931532588"/>
                  </p:ext>
                </p:extLst>
              </p:nvPr>
            </p:nvGraphicFramePr>
            <p:xfrm>
              <a:off x="1158" y="2853"/>
              <a:ext cx="240" cy="159"/>
            </p:xfrm>
            <a:graphic>
              <a:graphicData uri="http://schemas.openxmlformats.org/presentationml/2006/ole">
                <mc:AlternateContent xmlns:mc="http://schemas.openxmlformats.org/markup-compatibility/2006">
                  <mc:Choice xmlns:v="urn:schemas-microsoft-com:vml" Requires="v">
                    <p:oleObj spid="_x0000_s50191" name="Формула" r:id="rId10" imgW="190440" imgH="291960" progId="Equation.3">
                      <p:embed/>
                    </p:oleObj>
                  </mc:Choice>
                  <mc:Fallback>
                    <p:oleObj name="Формула" r:id="rId10" imgW="190440" imgH="291960" progId="Equation.3">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158" y="2853"/>
                            <a:ext cx="240" cy="15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7" name="Object 27"/>
              <p:cNvGraphicFramePr>
                <a:graphicFrameLocks noChangeAspect="1"/>
              </p:cNvGraphicFramePr>
              <p:nvPr>
                <p:extLst>
                  <p:ext uri="{D42A27DB-BD31-4B8C-83A1-F6EECF244321}">
                    <p14:modId xmlns:p14="http://schemas.microsoft.com/office/powerpoint/2010/main" val="820265873"/>
                  </p:ext>
                </p:extLst>
              </p:nvPr>
            </p:nvGraphicFramePr>
            <p:xfrm>
              <a:off x="1190" y="3010"/>
              <a:ext cx="176" cy="97"/>
            </p:xfrm>
            <a:graphic>
              <a:graphicData uri="http://schemas.openxmlformats.org/presentationml/2006/ole">
                <mc:AlternateContent xmlns:mc="http://schemas.openxmlformats.org/markup-compatibility/2006">
                  <mc:Choice xmlns:v="urn:schemas-microsoft-com:vml" Requires="v">
                    <p:oleObj spid="_x0000_s50192" name="Формула" r:id="rId12" imgW="139680" imgH="177480" progId="Equation.3">
                      <p:embed/>
                    </p:oleObj>
                  </mc:Choice>
                  <mc:Fallback>
                    <p:oleObj name="Формула" r:id="rId12" imgW="139680" imgH="177480" progId="Equation.3">
                      <p:embed/>
                      <p:pic>
                        <p:nvPicPr>
                          <p:cNvPr id="0"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190" y="3010"/>
                            <a:ext cx="176" cy="9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30" name="Rectangle 23"/>
            <p:cNvSpPr>
              <a:spLocks noChangeArrowheads="1"/>
            </p:cNvSpPr>
            <p:nvPr/>
          </p:nvSpPr>
          <p:spPr bwMode="auto">
            <a:xfrm>
              <a:off x="1496" y="2992"/>
              <a:ext cx="3374" cy="167"/>
            </a:xfrm>
            <a:prstGeom prst="rect">
              <a:avLst/>
            </a:prstGeom>
            <a:noFill/>
            <a:ln>
              <a:noFill/>
            </a:ln>
            <a:extLst/>
          </p:spPr>
          <p:txBody>
            <a:bodyPr>
              <a:spAutoFit/>
            </a:bodyPr>
            <a:lstStyle/>
            <a:p>
              <a:pPr eaLnBrk="0" hangingPunct="0">
                <a:defRPr/>
              </a:pPr>
              <a:r>
                <a:rPr lang="ru-RU"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weighting coefficient</a:t>
              </a:r>
              <a:endParaRPr lang="ru-RU" sz="1800" i="1" dirty="0">
                <a:latin typeface="Times New Roman" pitchFamily="18" charset="0"/>
                <a:cs typeface="Times New Roman" pitchFamily="18" charset="0"/>
              </a:endParaRPr>
            </a:p>
          </p:txBody>
        </p:sp>
      </p:gr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00034" y="285728"/>
            <a:ext cx="7934901" cy="1065213"/>
          </a:xfrm>
        </p:spPr>
        <p:txBody>
          <a:bodyPr>
            <a:noAutofit/>
          </a:bodyPr>
          <a:lstStyle/>
          <a:p>
            <a:pPr eaLnBrk="1" hangingPunct="1">
              <a:buClr>
                <a:schemeClr val="accent6">
                  <a:lumMod val="75000"/>
                </a:schemeClr>
              </a:buClr>
              <a:defRPr/>
            </a:pPr>
            <a:r>
              <a:rPr lang="en-US" sz="3600" b="1" dirty="0" smtClean="0">
                <a:solidFill>
                  <a:srgbClr val="000099"/>
                </a:solidFill>
                <a:latin typeface="Times New Roman" pitchFamily="18" charset="0"/>
              </a:rPr>
              <a:t>III. Multilevel Composite Estimator</a:t>
            </a:r>
            <a:endParaRPr lang="ru-RU" sz="3600" b="1" dirty="0">
              <a:solidFill>
                <a:srgbClr val="000099"/>
              </a:solidFill>
              <a:latin typeface="Times New Roman" pitchFamily="18" charset="0"/>
            </a:endParaRPr>
          </a:p>
        </p:txBody>
      </p:sp>
      <p:grpSp>
        <p:nvGrpSpPr>
          <p:cNvPr id="2" name="Group 20"/>
          <p:cNvGrpSpPr>
            <a:grpSpLocks/>
          </p:cNvGrpSpPr>
          <p:nvPr/>
        </p:nvGrpSpPr>
        <p:grpSpPr bwMode="auto">
          <a:xfrm>
            <a:off x="1091673" y="2563342"/>
            <a:ext cx="7742500" cy="1801762"/>
            <a:chOff x="1078" y="1807"/>
            <a:chExt cx="4521" cy="1000"/>
          </a:xfrm>
        </p:grpSpPr>
        <p:sp>
          <p:nvSpPr>
            <p:cNvPr id="16" name="Rectangle 21"/>
            <p:cNvSpPr>
              <a:spLocks noChangeArrowheads="1"/>
            </p:cNvSpPr>
            <p:nvPr/>
          </p:nvSpPr>
          <p:spPr bwMode="auto">
            <a:xfrm>
              <a:off x="1379" y="1807"/>
              <a:ext cx="4212" cy="196"/>
            </a:xfrm>
            <a:prstGeom prst="rect">
              <a:avLst/>
            </a:prstGeom>
            <a:noFill/>
            <a:ln w="9525">
              <a:noFill/>
              <a:miter lim="800000"/>
              <a:headEnd/>
              <a:tailEnd/>
            </a:ln>
          </p:spPr>
          <p:txBody>
            <a:bodyPr wrap="square">
              <a:spAutoFit/>
            </a:bodyPr>
            <a:lstStyle/>
            <a:p>
              <a:pPr marL="180975" indent="-180975" eaLnBrk="0" hangingPunct="0"/>
              <a:r>
                <a:rPr lang="ru-RU" sz="1700" dirty="0" smtClean="0">
                  <a:solidFill>
                    <a:schemeClr val="tx1">
                      <a:lumMod val="75000"/>
                      <a:lumOff val="25000"/>
                    </a:schemeClr>
                  </a:solidFill>
                  <a:latin typeface="Times New Roman" pitchFamily="18" charset="0"/>
                </a:rPr>
                <a:t>–</a:t>
              </a:r>
              <a:r>
                <a:rPr lang="en-US" sz="1700" dirty="0" smtClean="0">
                  <a:solidFill>
                    <a:schemeClr val="tx1">
                      <a:lumMod val="75000"/>
                      <a:lumOff val="25000"/>
                    </a:schemeClr>
                  </a:solidFill>
                  <a:latin typeface="Times New Roman" pitchFamily="18" charset="0"/>
                </a:rPr>
                <a:t> composite estimate for ATU</a:t>
              </a:r>
              <a:r>
                <a:rPr lang="ru-RU" sz="1700" dirty="0" smtClean="0">
                  <a:solidFill>
                    <a:schemeClr val="tx1">
                      <a:lumMod val="75000"/>
                      <a:lumOff val="25000"/>
                    </a:schemeClr>
                  </a:solidFill>
                  <a:latin typeface="Times New Roman" pitchFamily="18" charset="0"/>
                </a:rPr>
                <a:t>;</a:t>
              </a:r>
              <a:endParaRPr lang="ru-RU" sz="1700" dirty="0">
                <a:solidFill>
                  <a:schemeClr val="tx1">
                    <a:lumMod val="75000"/>
                    <a:lumOff val="25000"/>
                  </a:schemeClr>
                </a:solidFill>
                <a:latin typeface="Times New Roman" pitchFamily="18" charset="0"/>
              </a:endParaRPr>
            </a:p>
          </p:txBody>
        </p:sp>
        <p:sp>
          <p:nvSpPr>
            <p:cNvPr id="17" name="Rectangle 23"/>
            <p:cNvSpPr>
              <a:spLocks noChangeArrowheads="1"/>
            </p:cNvSpPr>
            <p:nvPr/>
          </p:nvSpPr>
          <p:spPr bwMode="auto">
            <a:xfrm>
              <a:off x="1379" y="2203"/>
              <a:ext cx="4170" cy="196"/>
            </a:xfrm>
            <a:prstGeom prst="rect">
              <a:avLst/>
            </a:prstGeom>
            <a:noFill/>
            <a:ln w="9525">
              <a:noFill/>
              <a:miter lim="800000"/>
              <a:headEnd/>
              <a:tailEnd/>
            </a:ln>
          </p:spPr>
          <p:txBody>
            <a:bodyPr wrap="square">
              <a:spAutoFit/>
            </a:bodyPr>
            <a:lstStyle/>
            <a:p>
              <a:pPr eaLnBrk="0" hangingPunct="0"/>
              <a:r>
                <a:rPr lang="ru-RU" sz="1700" dirty="0">
                  <a:solidFill>
                    <a:schemeClr val="tx1">
                      <a:lumMod val="75000"/>
                      <a:lumOff val="25000"/>
                    </a:schemeClr>
                  </a:solidFill>
                  <a:latin typeface="Times New Roman" pitchFamily="18" charset="0"/>
                </a:rPr>
                <a:t>– </a:t>
              </a:r>
              <a:r>
                <a:rPr lang="en-US" sz="1700" dirty="0" smtClean="0">
                  <a:solidFill>
                    <a:schemeClr val="tx1">
                      <a:lumMod val="75000"/>
                      <a:lumOff val="25000"/>
                    </a:schemeClr>
                  </a:solidFill>
                  <a:latin typeface="Times New Roman" pitchFamily="18" charset="0"/>
                </a:rPr>
                <a:t>direct estimate for region what includes the estimated ATU</a:t>
              </a:r>
              <a:r>
                <a:rPr lang="ru-RU" sz="1700" dirty="0" smtClean="0">
                  <a:solidFill>
                    <a:schemeClr val="tx1">
                      <a:lumMod val="75000"/>
                      <a:lumOff val="25000"/>
                    </a:schemeClr>
                  </a:solidFill>
                  <a:latin typeface="Times New Roman" pitchFamily="18" charset="0"/>
                </a:rPr>
                <a:t>;</a:t>
              </a:r>
              <a:endParaRPr lang="ru-RU" sz="1700" dirty="0">
                <a:solidFill>
                  <a:schemeClr val="tx1">
                    <a:lumMod val="75000"/>
                    <a:lumOff val="25000"/>
                  </a:schemeClr>
                </a:solidFill>
                <a:latin typeface="Times New Roman" pitchFamily="18" charset="0"/>
              </a:endParaRPr>
            </a:p>
          </p:txBody>
        </p:sp>
        <p:sp>
          <p:nvSpPr>
            <p:cNvPr id="18" name="Rectangle 24"/>
            <p:cNvSpPr>
              <a:spLocks noChangeArrowheads="1"/>
            </p:cNvSpPr>
            <p:nvPr/>
          </p:nvSpPr>
          <p:spPr bwMode="auto">
            <a:xfrm>
              <a:off x="1849" y="2599"/>
              <a:ext cx="3742" cy="196"/>
            </a:xfrm>
            <a:prstGeom prst="rect">
              <a:avLst/>
            </a:prstGeom>
            <a:noFill/>
            <a:ln w="9525">
              <a:noFill/>
              <a:miter lim="800000"/>
              <a:headEnd/>
              <a:tailEnd/>
            </a:ln>
          </p:spPr>
          <p:txBody>
            <a:bodyPr wrap="square">
              <a:spAutoFit/>
            </a:bodyPr>
            <a:lstStyle/>
            <a:p>
              <a:pPr eaLnBrk="0" hangingPunct="0"/>
              <a:r>
                <a:rPr lang="ru-RU" sz="1700" dirty="0">
                  <a:solidFill>
                    <a:schemeClr val="tx1">
                      <a:lumMod val="75000"/>
                      <a:lumOff val="25000"/>
                    </a:schemeClr>
                  </a:solidFill>
                  <a:latin typeface="Times New Roman" pitchFamily="18" charset="0"/>
                </a:rPr>
                <a:t>– </a:t>
              </a:r>
              <a:r>
                <a:rPr lang="en-US" sz="1700" dirty="0" smtClean="0">
                  <a:solidFill>
                    <a:schemeClr val="tx1">
                      <a:lumMod val="75000"/>
                      <a:lumOff val="25000"/>
                    </a:schemeClr>
                  </a:solidFill>
                  <a:latin typeface="Times New Roman" pitchFamily="18" charset="0"/>
                </a:rPr>
                <a:t>weighting coefficients</a:t>
              </a:r>
              <a:endParaRPr lang="ru-RU" sz="1700" dirty="0">
                <a:solidFill>
                  <a:schemeClr val="tx1">
                    <a:lumMod val="75000"/>
                    <a:lumOff val="25000"/>
                  </a:schemeClr>
                </a:solidFill>
                <a:latin typeface="Times New Roman" pitchFamily="18" charset="0"/>
              </a:endParaRPr>
            </a:p>
          </p:txBody>
        </p:sp>
        <p:graphicFrame>
          <p:nvGraphicFramePr>
            <p:cNvPr id="19" name="Object 26"/>
            <p:cNvGraphicFramePr>
              <a:graphicFrameLocks noChangeAspect="1"/>
            </p:cNvGraphicFramePr>
            <p:nvPr>
              <p:extLst>
                <p:ext uri="{D42A27DB-BD31-4B8C-83A1-F6EECF244321}">
                  <p14:modId xmlns:p14="http://schemas.microsoft.com/office/powerpoint/2010/main" val="3442816689"/>
                </p:ext>
              </p:extLst>
            </p:nvPr>
          </p:nvGraphicFramePr>
          <p:xfrm>
            <a:off x="1151" y="1823"/>
            <a:ext cx="230" cy="217"/>
          </p:xfrm>
          <a:graphic>
            <a:graphicData uri="http://schemas.openxmlformats.org/presentationml/2006/ole">
              <mc:AlternateContent xmlns:mc="http://schemas.openxmlformats.org/markup-compatibility/2006">
                <mc:Choice xmlns:v="urn:schemas-microsoft-com:vml" Requires="v">
                  <p:oleObj spid="_x0000_s51214" name="Формула" r:id="rId4" imgW="266400" imgH="266400" progId="Equation.3">
                    <p:embed/>
                  </p:oleObj>
                </mc:Choice>
                <mc:Fallback>
                  <p:oleObj name="Формула" r:id="rId4" imgW="266400" imgH="26640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51" y="1823"/>
                          <a:ext cx="230" cy="21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 name="Object 29"/>
            <p:cNvGraphicFramePr>
              <a:graphicFrameLocks noChangeAspect="1"/>
            </p:cNvGraphicFramePr>
            <p:nvPr>
              <p:extLst>
                <p:ext uri="{D42A27DB-BD31-4B8C-83A1-F6EECF244321}">
                  <p14:modId xmlns:p14="http://schemas.microsoft.com/office/powerpoint/2010/main" val="2877818729"/>
                </p:ext>
              </p:extLst>
            </p:nvPr>
          </p:nvGraphicFramePr>
          <p:xfrm>
            <a:off x="1078" y="2581"/>
            <a:ext cx="755" cy="226"/>
          </p:xfrm>
          <a:graphic>
            <a:graphicData uri="http://schemas.openxmlformats.org/presentationml/2006/ole">
              <mc:AlternateContent xmlns:mc="http://schemas.openxmlformats.org/markup-compatibility/2006">
                <mc:Choice xmlns:v="urn:schemas-microsoft-com:vml" Requires="v">
                  <p:oleObj spid="_x0000_s51215" name="Формула" r:id="rId6" imgW="838080" imgH="266400" progId="Equation.3">
                    <p:embed/>
                  </p:oleObj>
                </mc:Choice>
                <mc:Fallback>
                  <p:oleObj name="Формула" r:id="rId6" imgW="838080" imgH="26640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78" y="2581"/>
                          <a:ext cx="755" cy="22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 name="Object 26"/>
            <p:cNvGraphicFramePr>
              <a:graphicFrameLocks noChangeAspect="1"/>
            </p:cNvGraphicFramePr>
            <p:nvPr>
              <p:extLst>
                <p:ext uri="{D42A27DB-BD31-4B8C-83A1-F6EECF244321}">
                  <p14:modId xmlns:p14="http://schemas.microsoft.com/office/powerpoint/2010/main" val="3080234506"/>
                </p:ext>
              </p:extLst>
            </p:nvPr>
          </p:nvGraphicFramePr>
          <p:xfrm>
            <a:off x="1159" y="2025"/>
            <a:ext cx="230" cy="217"/>
          </p:xfrm>
          <a:graphic>
            <a:graphicData uri="http://schemas.openxmlformats.org/presentationml/2006/ole">
              <mc:AlternateContent xmlns:mc="http://schemas.openxmlformats.org/markup-compatibility/2006">
                <mc:Choice xmlns:v="urn:schemas-microsoft-com:vml" Requires="v">
                  <p:oleObj spid="_x0000_s51216" name="Формула" r:id="rId8" imgW="266400" imgH="266400" progId="Equation.3">
                    <p:embed/>
                  </p:oleObj>
                </mc:Choice>
                <mc:Fallback>
                  <p:oleObj name="Формула" r:id="rId8" imgW="266400" imgH="266400" progId="Equation.3">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59" y="2025"/>
                          <a:ext cx="230" cy="21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6" name="Rectangle 21"/>
            <p:cNvSpPr>
              <a:spLocks noChangeArrowheads="1"/>
            </p:cNvSpPr>
            <p:nvPr/>
          </p:nvSpPr>
          <p:spPr bwMode="auto">
            <a:xfrm>
              <a:off x="1387" y="2007"/>
              <a:ext cx="4212" cy="196"/>
            </a:xfrm>
            <a:prstGeom prst="rect">
              <a:avLst/>
            </a:prstGeom>
            <a:noFill/>
            <a:ln w="9525">
              <a:noFill/>
              <a:miter lim="800000"/>
              <a:headEnd/>
              <a:tailEnd/>
            </a:ln>
          </p:spPr>
          <p:txBody>
            <a:bodyPr wrap="square">
              <a:spAutoFit/>
            </a:bodyPr>
            <a:lstStyle/>
            <a:p>
              <a:pPr marL="180975" indent="-180975" eaLnBrk="0" hangingPunct="0"/>
              <a:r>
                <a:rPr lang="ru-RU" sz="1700" dirty="0" smtClean="0">
                  <a:solidFill>
                    <a:schemeClr val="tx1">
                      <a:lumMod val="75000"/>
                      <a:lumOff val="25000"/>
                    </a:schemeClr>
                  </a:solidFill>
                  <a:latin typeface="Times New Roman" pitchFamily="18" charset="0"/>
                </a:rPr>
                <a:t>–</a:t>
              </a:r>
              <a:r>
                <a:rPr lang="en-US" sz="1700" dirty="0" smtClean="0">
                  <a:solidFill>
                    <a:schemeClr val="tx1">
                      <a:lumMod val="75000"/>
                      <a:lumOff val="25000"/>
                    </a:schemeClr>
                  </a:solidFill>
                  <a:latin typeface="Times New Roman" pitchFamily="18" charset="0"/>
                </a:rPr>
                <a:t> composite estimate based on </a:t>
              </a:r>
              <a:r>
                <a:rPr lang="en-US" sz="1700" dirty="0" err="1" smtClean="0">
                  <a:solidFill>
                    <a:schemeClr val="tx1">
                      <a:lumMod val="75000"/>
                      <a:lumOff val="25000"/>
                    </a:schemeClr>
                  </a:solidFill>
                  <a:latin typeface="Times New Roman" pitchFamily="18" charset="0"/>
                </a:rPr>
                <a:t>microlevel</a:t>
              </a:r>
              <a:r>
                <a:rPr lang="en-US" sz="1700" dirty="0" smtClean="0">
                  <a:solidFill>
                    <a:schemeClr val="tx1">
                      <a:lumMod val="75000"/>
                      <a:lumOff val="25000"/>
                    </a:schemeClr>
                  </a:solidFill>
                  <a:latin typeface="Times New Roman" pitchFamily="18" charset="0"/>
                </a:rPr>
                <a:t> model for ATU</a:t>
              </a:r>
              <a:r>
                <a:rPr lang="ru-RU" sz="1700" dirty="0" smtClean="0">
                  <a:solidFill>
                    <a:schemeClr val="tx1">
                      <a:lumMod val="75000"/>
                      <a:lumOff val="25000"/>
                    </a:schemeClr>
                  </a:solidFill>
                  <a:latin typeface="Times New Roman" pitchFamily="18" charset="0"/>
                </a:rPr>
                <a:t>;</a:t>
              </a:r>
              <a:endParaRPr lang="ru-RU" sz="1700" dirty="0">
                <a:solidFill>
                  <a:schemeClr val="tx1">
                    <a:lumMod val="75000"/>
                    <a:lumOff val="25000"/>
                  </a:schemeClr>
                </a:solidFill>
                <a:latin typeface="Times New Roman" pitchFamily="18" charset="0"/>
              </a:endParaRPr>
            </a:p>
          </p:txBody>
        </p:sp>
        <p:graphicFrame>
          <p:nvGraphicFramePr>
            <p:cNvPr id="27" name="Object 26"/>
            <p:cNvGraphicFramePr>
              <a:graphicFrameLocks noChangeAspect="1"/>
            </p:cNvGraphicFramePr>
            <p:nvPr>
              <p:extLst>
                <p:ext uri="{D42A27DB-BD31-4B8C-83A1-F6EECF244321}">
                  <p14:modId xmlns:p14="http://schemas.microsoft.com/office/powerpoint/2010/main" val="4020663767"/>
                </p:ext>
              </p:extLst>
            </p:nvPr>
          </p:nvGraphicFramePr>
          <p:xfrm>
            <a:off x="1134" y="2203"/>
            <a:ext cx="142" cy="226"/>
          </p:xfrm>
          <a:graphic>
            <a:graphicData uri="http://schemas.openxmlformats.org/presentationml/2006/ole">
              <mc:AlternateContent xmlns:mc="http://schemas.openxmlformats.org/markup-compatibility/2006">
                <mc:Choice xmlns:v="urn:schemas-microsoft-com:vml" Requires="v">
                  <p:oleObj spid="_x0000_s51217" name="Формула" r:id="rId10" imgW="164880" imgH="279360" progId="Equation.3">
                    <p:embed/>
                  </p:oleObj>
                </mc:Choice>
                <mc:Fallback>
                  <p:oleObj name="Формула" r:id="rId10" imgW="164880" imgH="279360" progId="Equation.3">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134" y="2203"/>
                          <a:ext cx="142" cy="22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 name="Object 26"/>
            <p:cNvGraphicFramePr>
              <a:graphicFrameLocks noChangeAspect="1"/>
            </p:cNvGraphicFramePr>
            <p:nvPr>
              <p:extLst>
                <p:ext uri="{D42A27DB-BD31-4B8C-83A1-F6EECF244321}">
                  <p14:modId xmlns:p14="http://schemas.microsoft.com/office/powerpoint/2010/main" val="372153231"/>
                </p:ext>
              </p:extLst>
            </p:nvPr>
          </p:nvGraphicFramePr>
          <p:xfrm>
            <a:off x="1104" y="2399"/>
            <a:ext cx="317" cy="217"/>
          </p:xfrm>
          <a:graphic>
            <a:graphicData uri="http://schemas.openxmlformats.org/presentationml/2006/ole">
              <mc:AlternateContent xmlns:mc="http://schemas.openxmlformats.org/markup-compatibility/2006">
                <mc:Choice xmlns:v="urn:schemas-microsoft-com:vml" Requires="v">
                  <p:oleObj spid="_x0000_s51218" name="Формула" r:id="rId12" imgW="368280" imgH="266400" progId="Equation.3">
                    <p:embed/>
                  </p:oleObj>
                </mc:Choice>
                <mc:Fallback>
                  <p:oleObj name="Формула" r:id="rId12" imgW="368280" imgH="266400" progId="Equation.3">
                    <p:embed/>
                    <p:pic>
                      <p:nvPicPr>
                        <p:cNvPr id="0"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104" y="2399"/>
                          <a:ext cx="317" cy="21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 name="Rectangle 23"/>
            <p:cNvSpPr>
              <a:spLocks noChangeArrowheads="1"/>
            </p:cNvSpPr>
            <p:nvPr/>
          </p:nvSpPr>
          <p:spPr bwMode="auto">
            <a:xfrm>
              <a:off x="1428" y="2403"/>
              <a:ext cx="4111" cy="196"/>
            </a:xfrm>
            <a:prstGeom prst="rect">
              <a:avLst/>
            </a:prstGeom>
            <a:noFill/>
            <a:ln w="9525">
              <a:noFill/>
              <a:miter lim="800000"/>
              <a:headEnd/>
              <a:tailEnd/>
            </a:ln>
          </p:spPr>
          <p:txBody>
            <a:bodyPr wrap="square">
              <a:spAutoFit/>
            </a:bodyPr>
            <a:lstStyle/>
            <a:p>
              <a:pPr eaLnBrk="0" hangingPunct="0"/>
              <a:r>
                <a:rPr lang="ru-RU" sz="1700" dirty="0">
                  <a:solidFill>
                    <a:schemeClr val="tx1">
                      <a:lumMod val="75000"/>
                      <a:lumOff val="25000"/>
                    </a:schemeClr>
                  </a:solidFill>
                  <a:latin typeface="Times New Roman" pitchFamily="18" charset="0"/>
                </a:rPr>
                <a:t>– </a:t>
              </a:r>
              <a:r>
                <a:rPr lang="en-US" sz="1700" dirty="0" smtClean="0">
                  <a:solidFill>
                    <a:schemeClr val="tx1">
                      <a:lumMod val="75000"/>
                      <a:lumOff val="25000"/>
                    </a:schemeClr>
                  </a:solidFill>
                  <a:latin typeface="Times New Roman" pitchFamily="18" charset="0"/>
                </a:rPr>
                <a:t>composite estimate for ATU from previous survey</a:t>
              </a:r>
              <a:r>
                <a:rPr lang="ru-RU" sz="1700" dirty="0" smtClean="0">
                  <a:solidFill>
                    <a:schemeClr val="tx1">
                      <a:lumMod val="75000"/>
                      <a:lumOff val="25000"/>
                    </a:schemeClr>
                  </a:solidFill>
                  <a:latin typeface="Times New Roman" pitchFamily="18" charset="0"/>
                </a:rPr>
                <a:t> </a:t>
              </a:r>
              <a:r>
                <a:rPr lang="en-US" sz="1700" dirty="0" smtClean="0">
                  <a:solidFill>
                    <a:schemeClr val="tx1">
                      <a:lumMod val="75000"/>
                      <a:lumOff val="25000"/>
                    </a:schemeClr>
                  </a:solidFill>
                  <a:latin typeface="Times New Roman" pitchFamily="18" charset="0"/>
                </a:rPr>
                <a:t>(year)</a:t>
              </a:r>
              <a:r>
                <a:rPr lang="ru-RU" sz="1700" dirty="0" smtClean="0">
                  <a:solidFill>
                    <a:schemeClr val="tx1">
                      <a:lumMod val="75000"/>
                      <a:lumOff val="25000"/>
                    </a:schemeClr>
                  </a:solidFill>
                  <a:latin typeface="Times New Roman" pitchFamily="18" charset="0"/>
                </a:rPr>
                <a:t>;</a:t>
              </a:r>
              <a:endParaRPr lang="ru-RU" sz="1700" dirty="0">
                <a:solidFill>
                  <a:schemeClr val="tx1">
                    <a:lumMod val="75000"/>
                    <a:lumOff val="25000"/>
                  </a:schemeClr>
                </a:solidFill>
                <a:latin typeface="Times New Roman" pitchFamily="18" charset="0"/>
              </a:endParaRPr>
            </a:p>
          </p:txBody>
        </p:sp>
      </p:grpSp>
      <p:sp>
        <p:nvSpPr>
          <p:cNvPr id="25" name="TextBox 24"/>
          <p:cNvSpPr txBox="1"/>
          <p:nvPr/>
        </p:nvSpPr>
        <p:spPr>
          <a:xfrm>
            <a:off x="571472" y="4429132"/>
            <a:ext cx="7920880" cy="461665"/>
          </a:xfrm>
          <a:prstGeom prst="rect">
            <a:avLst/>
          </a:prstGeom>
          <a:noFill/>
        </p:spPr>
        <p:txBody>
          <a:bodyPr wrap="square" rtlCol="0">
            <a:spAutoFit/>
          </a:bodyPr>
          <a:lstStyle/>
          <a:p>
            <a:pPr algn="ctr"/>
            <a:r>
              <a:rPr lang="en-US" b="1" dirty="0" smtClean="0">
                <a:solidFill>
                  <a:srgbClr val="000099"/>
                </a:solidFill>
                <a:latin typeface="Times New Roman" panose="02020603050405020304" pitchFamily="18" charset="0"/>
                <a:cs typeface="Times New Roman" panose="02020603050405020304" pitchFamily="18" charset="0"/>
              </a:rPr>
              <a:t>Potential covariates:</a:t>
            </a:r>
            <a:endParaRPr lang="uk-UA" b="1" dirty="0">
              <a:solidFill>
                <a:srgbClr val="000099"/>
              </a:solidFill>
              <a:latin typeface="Times New Roman" panose="02020603050405020304" pitchFamily="18" charset="0"/>
              <a:cs typeface="Times New Roman" panose="02020603050405020304" pitchFamily="18" charset="0"/>
            </a:endParaRPr>
          </a:p>
        </p:txBody>
      </p:sp>
      <p:graphicFrame>
        <p:nvGraphicFramePr>
          <p:cNvPr id="3" name="Объект 2"/>
          <p:cNvGraphicFramePr>
            <a:graphicFrameLocks noChangeAspect="1"/>
          </p:cNvGraphicFramePr>
          <p:nvPr>
            <p:extLst>
              <p:ext uri="{D42A27DB-BD31-4B8C-83A1-F6EECF244321}">
                <p14:modId xmlns:p14="http://schemas.microsoft.com/office/powerpoint/2010/main" val="3573388494"/>
              </p:ext>
            </p:extLst>
          </p:nvPr>
        </p:nvGraphicFramePr>
        <p:xfrm>
          <a:off x="2555776" y="1916832"/>
          <a:ext cx="4662488" cy="541337"/>
        </p:xfrm>
        <a:graphic>
          <a:graphicData uri="http://schemas.openxmlformats.org/presentationml/2006/ole">
            <mc:AlternateContent xmlns:mc="http://schemas.openxmlformats.org/markup-compatibility/2006">
              <mc:Choice xmlns:v="urn:schemas-microsoft-com:vml" Requires="v">
                <p:oleObj spid="_x0000_s51219" name="Формула" r:id="rId14" imgW="2450880" imgH="304560" progId="Equation.3">
                  <p:embed/>
                </p:oleObj>
              </mc:Choice>
              <mc:Fallback>
                <p:oleObj name="Формула" r:id="rId14" imgW="2450880" imgH="304560" progId="Equation.3">
                  <p:embed/>
                  <p:pic>
                    <p:nvPicPr>
                      <p:cNvPr id="0" name="Picture 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555776" y="1916832"/>
                        <a:ext cx="4662488" cy="541337"/>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 name="Таблица 19"/>
          <p:cNvGraphicFramePr>
            <a:graphicFrameLocks noGrp="1"/>
          </p:cNvGraphicFramePr>
          <p:nvPr/>
        </p:nvGraphicFramePr>
        <p:xfrm>
          <a:off x="428596" y="5000636"/>
          <a:ext cx="8072494" cy="1645920"/>
        </p:xfrm>
        <a:graphic>
          <a:graphicData uri="http://schemas.openxmlformats.org/drawingml/2006/table">
            <a:tbl>
              <a:tblPr>
                <a:tableStyleId>{5C22544A-7EE6-4342-B048-85BDC9FD1C3A}</a:tableStyleId>
              </a:tblPr>
              <a:tblGrid>
                <a:gridCol w="5000660"/>
                <a:gridCol w="3071834"/>
              </a:tblGrid>
              <a:tr h="252955">
                <a:tc>
                  <a:txBody>
                    <a:bodyPr/>
                    <a:lstStyle/>
                    <a:p>
                      <a:pPr marL="0" algn="l" defTabSz="914400" rtl="0" eaLnBrk="1" latinLnBrk="0" hangingPunct="1">
                        <a:spcAft>
                          <a:spcPts val="0"/>
                        </a:spcAft>
                      </a:pPr>
                      <a:r>
                        <a:rPr lang="uk-UA" sz="1800" b="1" kern="1200" dirty="0">
                          <a:solidFill>
                            <a:schemeClr val="tx2">
                              <a:lumMod val="20000"/>
                              <a:lumOff val="80000"/>
                            </a:schemeClr>
                          </a:solidFill>
                          <a:latin typeface="Times New Roman" pitchFamily="18" charset="0"/>
                          <a:ea typeface="+mn-ea"/>
                          <a:cs typeface="Times New Roman" pitchFamily="18" charset="0"/>
                        </a:rPr>
                        <a:t> </a:t>
                      </a:r>
                      <a:endParaRPr lang="ru-RU" sz="1800" b="1" kern="1200" dirty="0">
                        <a:solidFill>
                          <a:schemeClr val="tx2">
                            <a:lumMod val="20000"/>
                            <a:lumOff val="80000"/>
                          </a:schemeClr>
                        </a:solidFill>
                        <a:latin typeface="Times New Roman" pitchFamily="18" charset="0"/>
                        <a:ea typeface="+mn-ea"/>
                        <a:cs typeface="Times New Roman" pitchFamily="18" charset="0"/>
                      </a:endParaRPr>
                    </a:p>
                  </a:txBody>
                  <a:tcPr marL="58788" marR="58788" marT="0" marB="0" anchor="ctr">
                    <a:solidFill>
                      <a:schemeClr val="tx2">
                        <a:lumMod val="75000"/>
                      </a:schemeClr>
                    </a:solidFill>
                  </a:tcPr>
                </a:tc>
                <a:tc>
                  <a:txBody>
                    <a:bodyPr/>
                    <a:lstStyle/>
                    <a:p>
                      <a:pPr marL="0" algn="ctr" defTabSz="914400" rtl="0" eaLnBrk="1" latinLnBrk="0" hangingPunct="1">
                        <a:spcAft>
                          <a:spcPts val="0"/>
                        </a:spcAft>
                      </a:pPr>
                      <a:r>
                        <a:rPr lang="en-US" sz="1800" b="1" kern="1200" dirty="0" smtClean="0">
                          <a:solidFill>
                            <a:schemeClr val="tx2">
                              <a:lumMod val="20000"/>
                              <a:lumOff val="80000"/>
                            </a:schemeClr>
                          </a:solidFill>
                          <a:latin typeface="Times New Roman" pitchFamily="18" charset="0"/>
                          <a:ea typeface="+mn-ea"/>
                          <a:cs typeface="Times New Roman" pitchFamily="18" charset="0"/>
                        </a:rPr>
                        <a:t>Employment rate (current)</a:t>
                      </a:r>
                      <a:endParaRPr lang="ru-RU" sz="1800" b="1" kern="1200" dirty="0">
                        <a:solidFill>
                          <a:schemeClr val="tx2">
                            <a:lumMod val="20000"/>
                            <a:lumOff val="80000"/>
                          </a:schemeClr>
                        </a:solidFill>
                        <a:latin typeface="Times New Roman" pitchFamily="18" charset="0"/>
                        <a:ea typeface="+mn-ea"/>
                        <a:cs typeface="Times New Roman" pitchFamily="18" charset="0"/>
                      </a:endParaRPr>
                    </a:p>
                  </a:txBody>
                  <a:tcPr marL="58788" marR="58788" marT="0" marB="0" anchor="ctr">
                    <a:solidFill>
                      <a:schemeClr val="tx2">
                        <a:lumMod val="75000"/>
                      </a:schemeClr>
                    </a:solidFill>
                  </a:tcPr>
                </a:tc>
              </a:tr>
              <a:tr h="270187">
                <a:tc>
                  <a:txBody>
                    <a:bodyPr/>
                    <a:lstStyle/>
                    <a:p>
                      <a:pPr marL="0" algn="l" defTabSz="914400" rtl="0" eaLnBrk="1" latinLnBrk="0" hangingPunct="1">
                        <a:spcAft>
                          <a:spcPts val="0"/>
                        </a:spcAft>
                      </a:pPr>
                      <a:r>
                        <a:rPr lang="en-US" sz="1800" b="1" kern="1200" dirty="0" smtClean="0">
                          <a:solidFill>
                            <a:schemeClr val="tx1"/>
                          </a:solidFill>
                          <a:latin typeface="Times New Roman" pitchFamily="18" charset="0"/>
                          <a:ea typeface="+mn-ea"/>
                          <a:cs typeface="Times New Roman" pitchFamily="18" charset="0"/>
                        </a:rPr>
                        <a:t>Employment</a:t>
                      </a:r>
                      <a:r>
                        <a:rPr lang="en-US" sz="1800" b="1" kern="1200" baseline="0" dirty="0" smtClean="0">
                          <a:solidFill>
                            <a:schemeClr val="tx1"/>
                          </a:solidFill>
                          <a:latin typeface="Times New Roman" pitchFamily="18" charset="0"/>
                          <a:ea typeface="+mn-ea"/>
                          <a:cs typeface="Times New Roman" pitchFamily="18" charset="0"/>
                        </a:rPr>
                        <a:t> rate</a:t>
                      </a:r>
                      <a:r>
                        <a:rPr lang="uk-UA" sz="1800" b="1" kern="1200" dirty="0" smtClean="0">
                          <a:solidFill>
                            <a:schemeClr val="tx1"/>
                          </a:solidFill>
                          <a:latin typeface="Times New Roman" pitchFamily="18" charset="0"/>
                          <a:ea typeface="+mn-ea"/>
                          <a:cs typeface="Times New Roman" pitchFamily="18" charset="0"/>
                        </a:rPr>
                        <a:t> (</a:t>
                      </a:r>
                      <a:r>
                        <a:rPr lang="en-US" sz="1800" b="1" kern="1200" dirty="0" smtClean="0">
                          <a:solidFill>
                            <a:schemeClr val="tx1"/>
                          </a:solidFill>
                          <a:latin typeface="Times New Roman" pitchFamily="18" charset="0"/>
                          <a:ea typeface="+mn-ea"/>
                          <a:cs typeface="Times New Roman" pitchFamily="18" charset="0"/>
                        </a:rPr>
                        <a:t>previous</a:t>
                      </a:r>
                      <a:r>
                        <a:rPr lang="uk-UA" sz="1800" b="1" kern="1200" dirty="0" smtClean="0">
                          <a:solidFill>
                            <a:schemeClr val="tx1"/>
                          </a:solidFill>
                          <a:latin typeface="Times New Roman" pitchFamily="18" charset="0"/>
                          <a:ea typeface="+mn-ea"/>
                          <a:cs typeface="Times New Roman" pitchFamily="18" charset="0"/>
                        </a:rPr>
                        <a:t>), </a:t>
                      </a:r>
                      <a:r>
                        <a:rPr lang="uk-UA" sz="1800" b="1" kern="1200" dirty="0">
                          <a:solidFill>
                            <a:schemeClr val="tx1"/>
                          </a:solidFill>
                          <a:latin typeface="Times New Roman" pitchFamily="18" charset="0"/>
                          <a:ea typeface="+mn-ea"/>
                          <a:cs typeface="Times New Roman" pitchFamily="18" charset="0"/>
                        </a:rPr>
                        <a:t>%</a:t>
                      </a:r>
                      <a:endParaRPr lang="ru-RU" sz="1800" b="1" kern="1200" dirty="0">
                        <a:solidFill>
                          <a:schemeClr val="tx1"/>
                        </a:solidFill>
                        <a:latin typeface="Times New Roman" pitchFamily="18" charset="0"/>
                        <a:ea typeface="+mn-ea"/>
                        <a:cs typeface="Times New Roman" pitchFamily="18" charset="0"/>
                      </a:endParaRPr>
                    </a:p>
                  </a:txBody>
                  <a:tcPr marL="58788" marR="58788" marT="0" marB="0" anchor="ctr">
                    <a:solidFill>
                      <a:schemeClr val="accent4">
                        <a:lumMod val="40000"/>
                        <a:lumOff val="60000"/>
                      </a:schemeClr>
                    </a:solidFill>
                  </a:tcPr>
                </a:tc>
                <a:tc>
                  <a:txBody>
                    <a:bodyPr/>
                    <a:lstStyle/>
                    <a:p>
                      <a:pPr algn="r">
                        <a:spcAft>
                          <a:spcPts val="0"/>
                        </a:spcAft>
                      </a:pPr>
                      <a:r>
                        <a:rPr lang="uk-UA" sz="1800" b="1" dirty="0">
                          <a:effectLst/>
                          <a:latin typeface="Times New Roman" pitchFamily="18" charset="0"/>
                          <a:cs typeface="Times New Roman" pitchFamily="18" charset="0"/>
                        </a:rPr>
                        <a:t>0,940</a:t>
                      </a:r>
                      <a:endParaRPr lang="ru-RU" sz="1800" b="1" dirty="0">
                        <a:effectLst/>
                        <a:latin typeface="Times New Roman" pitchFamily="18" charset="0"/>
                        <a:ea typeface="Times New Roman"/>
                        <a:cs typeface="Times New Roman" pitchFamily="18" charset="0"/>
                      </a:endParaRPr>
                    </a:p>
                  </a:txBody>
                  <a:tcPr marL="58788" marR="58788" marT="0" marB="0" anchor="ctr">
                    <a:solidFill>
                      <a:schemeClr val="accent4">
                        <a:lumMod val="40000"/>
                        <a:lumOff val="60000"/>
                      </a:schemeClr>
                    </a:solidFill>
                  </a:tcPr>
                </a:tc>
              </a:tr>
              <a:tr h="270187">
                <a:tc>
                  <a:txBody>
                    <a:bodyPr/>
                    <a:lstStyle/>
                    <a:p>
                      <a:pPr>
                        <a:spcAft>
                          <a:spcPts val="0"/>
                        </a:spcAft>
                      </a:pPr>
                      <a:r>
                        <a:rPr lang="en-US" sz="1800" dirty="0" smtClean="0">
                          <a:effectLst/>
                          <a:latin typeface="Times New Roman" pitchFamily="18" charset="0"/>
                          <a:cs typeface="Times New Roman" pitchFamily="18" charset="0"/>
                        </a:rPr>
                        <a:t>Level of insured workers,</a:t>
                      </a:r>
                      <a:r>
                        <a:rPr lang="uk-UA" sz="1800" dirty="0" smtClean="0">
                          <a:effectLst/>
                          <a:latin typeface="Times New Roman" pitchFamily="18" charset="0"/>
                          <a:cs typeface="Times New Roman" pitchFamily="18" charset="0"/>
                        </a:rPr>
                        <a:t> </a:t>
                      </a:r>
                      <a:r>
                        <a:rPr lang="uk-UA" sz="1800" dirty="0">
                          <a:effectLst/>
                          <a:latin typeface="Times New Roman" pitchFamily="18" charset="0"/>
                          <a:cs typeface="Times New Roman" pitchFamily="18" charset="0"/>
                        </a:rPr>
                        <a:t>%</a:t>
                      </a:r>
                      <a:endParaRPr lang="ru-RU" sz="1800" dirty="0">
                        <a:effectLst/>
                        <a:latin typeface="Times New Roman" pitchFamily="18" charset="0"/>
                        <a:ea typeface="Times New Roman"/>
                        <a:cs typeface="Times New Roman" pitchFamily="18" charset="0"/>
                      </a:endParaRPr>
                    </a:p>
                  </a:txBody>
                  <a:tcPr marL="58788" marR="58788" marT="0" marB="0" anchor="ctr">
                    <a:solidFill>
                      <a:schemeClr val="accent4">
                        <a:lumMod val="20000"/>
                        <a:lumOff val="80000"/>
                      </a:schemeClr>
                    </a:solidFill>
                  </a:tcPr>
                </a:tc>
                <a:tc>
                  <a:txBody>
                    <a:bodyPr/>
                    <a:lstStyle/>
                    <a:p>
                      <a:pPr algn="r">
                        <a:spcAft>
                          <a:spcPts val="0"/>
                        </a:spcAft>
                      </a:pPr>
                      <a:r>
                        <a:rPr lang="uk-UA" sz="1800" dirty="0">
                          <a:effectLst/>
                          <a:latin typeface="Times New Roman" pitchFamily="18" charset="0"/>
                          <a:cs typeface="Times New Roman" pitchFamily="18" charset="0"/>
                        </a:rPr>
                        <a:t>-0,346</a:t>
                      </a:r>
                      <a:endParaRPr lang="ru-RU" sz="1800" dirty="0">
                        <a:effectLst/>
                        <a:latin typeface="Times New Roman" pitchFamily="18" charset="0"/>
                        <a:ea typeface="Times New Roman"/>
                        <a:cs typeface="Times New Roman" pitchFamily="18" charset="0"/>
                      </a:endParaRPr>
                    </a:p>
                  </a:txBody>
                  <a:tcPr marL="58788" marR="58788" marT="0" marB="0" anchor="ctr">
                    <a:solidFill>
                      <a:schemeClr val="accent4">
                        <a:lumMod val="20000"/>
                        <a:lumOff val="80000"/>
                      </a:schemeClr>
                    </a:solidFill>
                  </a:tcPr>
                </a:tc>
              </a:tr>
              <a:tr h="270187">
                <a:tc>
                  <a:txBody>
                    <a:bodyPr/>
                    <a:lstStyle/>
                    <a:p>
                      <a:pPr>
                        <a:spcAft>
                          <a:spcPts val="0"/>
                        </a:spcAft>
                      </a:pPr>
                      <a:r>
                        <a:rPr lang="en-US" sz="1800" dirty="0" smtClean="0">
                          <a:effectLst/>
                          <a:latin typeface="Times New Roman" pitchFamily="18" charset="0"/>
                          <a:cs typeface="Times New Roman" pitchFamily="18" charset="0"/>
                        </a:rPr>
                        <a:t>Average wage</a:t>
                      </a:r>
                      <a:r>
                        <a:rPr lang="uk-UA" sz="1800" dirty="0" smtClean="0">
                          <a:effectLst/>
                          <a:latin typeface="Times New Roman" pitchFamily="18" charset="0"/>
                          <a:cs typeface="Times New Roman" pitchFamily="18" charset="0"/>
                        </a:rPr>
                        <a:t>, </a:t>
                      </a:r>
                      <a:r>
                        <a:rPr lang="en-US" sz="1800" dirty="0" smtClean="0">
                          <a:effectLst/>
                          <a:latin typeface="Times New Roman" pitchFamily="18" charset="0"/>
                          <a:cs typeface="Times New Roman" pitchFamily="18" charset="0"/>
                        </a:rPr>
                        <a:t>UAH</a:t>
                      </a:r>
                      <a:r>
                        <a:rPr lang="uk-UA" sz="1800" dirty="0" smtClean="0">
                          <a:effectLst/>
                          <a:latin typeface="Times New Roman" pitchFamily="18" charset="0"/>
                          <a:cs typeface="Times New Roman" pitchFamily="18" charset="0"/>
                        </a:rPr>
                        <a:t>.</a:t>
                      </a:r>
                      <a:endParaRPr lang="ru-RU" sz="1800" dirty="0">
                        <a:effectLst/>
                        <a:latin typeface="Times New Roman" pitchFamily="18" charset="0"/>
                        <a:ea typeface="Times New Roman"/>
                        <a:cs typeface="Times New Roman" pitchFamily="18" charset="0"/>
                      </a:endParaRPr>
                    </a:p>
                  </a:txBody>
                  <a:tcPr marL="58788" marR="58788" marT="0" marB="0" anchor="ctr">
                    <a:solidFill>
                      <a:schemeClr val="accent4">
                        <a:lumMod val="40000"/>
                        <a:lumOff val="60000"/>
                      </a:schemeClr>
                    </a:solidFill>
                  </a:tcPr>
                </a:tc>
                <a:tc>
                  <a:txBody>
                    <a:bodyPr/>
                    <a:lstStyle/>
                    <a:p>
                      <a:pPr algn="r">
                        <a:spcAft>
                          <a:spcPts val="0"/>
                        </a:spcAft>
                      </a:pPr>
                      <a:r>
                        <a:rPr lang="uk-UA" sz="1800" dirty="0">
                          <a:effectLst/>
                          <a:latin typeface="Times New Roman" pitchFamily="18" charset="0"/>
                          <a:cs typeface="Times New Roman" pitchFamily="18" charset="0"/>
                        </a:rPr>
                        <a:t>-0,385</a:t>
                      </a:r>
                      <a:endParaRPr lang="ru-RU" sz="1800" dirty="0">
                        <a:effectLst/>
                        <a:latin typeface="Times New Roman" pitchFamily="18" charset="0"/>
                        <a:ea typeface="Times New Roman"/>
                        <a:cs typeface="Times New Roman" pitchFamily="18" charset="0"/>
                      </a:endParaRPr>
                    </a:p>
                  </a:txBody>
                  <a:tcPr marL="58788" marR="58788" marT="0" marB="0" anchor="ctr">
                    <a:solidFill>
                      <a:schemeClr val="accent4">
                        <a:lumMod val="40000"/>
                        <a:lumOff val="60000"/>
                      </a:schemeClr>
                    </a:solidFill>
                  </a:tcPr>
                </a:tc>
              </a:tr>
              <a:tr h="270187">
                <a:tc>
                  <a:txBody>
                    <a:bodyPr/>
                    <a:lstStyle/>
                    <a:p>
                      <a:pPr>
                        <a:spcAft>
                          <a:spcPts val="0"/>
                        </a:spcAft>
                      </a:pPr>
                      <a:r>
                        <a:rPr lang="en-US" sz="1800" dirty="0" smtClean="0">
                          <a:effectLst/>
                          <a:latin typeface="Times New Roman" pitchFamily="18" charset="0"/>
                          <a:cs typeface="Times New Roman" pitchFamily="18" charset="0"/>
                        </a:rPr>
                        <a:t>Hire employers</a:t>
                      </a:r>
                      <a:r>
                        <a:rPr lang="en-US" sz="1800" baseline="0" dirty="0" smtClean="0">
                          <a:effectLst/>
                          <a:latin typeface="Times New Roman" pitchFamily="18" charset="0"/>
                          <a:cs typeface="Times New Roman" pitchFamily="18" charset="0"/>
                        </a:rPr>
                        <a:t> level</a:t>
                      </a:r>
                      <a:r>
                        <a:rPr lang="uk-UA" sz="1800" dirty="0" smtClean="0">
                          <a:effectLst/>
                          <a:latin typeface="Times New Roman" pitchFamily="18" charset="0"/>
                          <a:cs typeface="Times New Roman" pitchFamily="18" charset="0"/>
                        </a:rPr>
                        <a:t>,%</a:t>
                      </a:r>
                      <a:endParaRPr lang="ru-RU" sz="1800" dirty="0">
                        <a:effectLst/>
                        <a:latin typeface="Times New Roman" pitchFamily="18" charset="0"/>
                        <a:ea typeface="Times New Roman"/>
                        <a:cs typeface="Times New Roman" pitchFamily="18" charset="0"/>
                      </a:endParaRPr>
                    </a:p>
                  </a:txBody>
                  <a:tcPr marL="58788" marR="58788" marT="0" marB="0" anchor="ctr">
                    <a:solidFill>
                      <a:schemeClr val="accent4">
                        <a:lumMod val="20000"/>
                        <a:lumOff val="80000"/>
                      </a:schemeClr>
                    </a:solidFill>
                  </a:tcPr>
                </a:tc>
                <a:tc>
                  <a:txBody>
                    <a:bodyPr/>
                    <a:lstStyle/>
                    <a:p>
                      <a:pPr algn="r">
                        <a:spcAft>
                          <a:spcPts val="0"/>
                        </a:spcAft>
                      </a:pPr>
                      <a:r>
                        <a:rPr lang="uk-UA" sz="1800" dirty="0">
                          <a:effectLst/>
                          <a:latin typeface="Times New Roman" pitchFamily="18" charset="0"/>
                          <a:cs typeface="Times New Roman" pitchFamily="18" charset="0"/>
                        </a:rPr>
                        <a:t>0,375</a:t>
                      </a:r>
                      <a:endParaRPr lang="ru-RU" sz="1800" dirty="0">
                        <a:effectLst/>
                        <a:latin typeface="Times New Roman" pitchFamily="18" charset="0"/>
                        <a:ea typeface="Times New Roman"/>
                        <a:cs typeface="Times New Roman" pitchFamily="18" charset="0"/>
                      </a:endParaRPr>
                    </a:p>
                  </a:txBody>
                  <a:tcPr marL="58788" marR="58788" marT="0" marB="0" anchor="ctr">
                    <a:solidFill>
                      <a:schemeClr val="accent4">
                        <a:lumMod val="20000"/>
                        <a:lumOff val="80000"/>
                      </a:schemeClr>
                    </a:solidFill>
                  </a:tcPr>
                </a:tc>
              </a:tr>
              <a:tr h="270187">
                <a:tc>
                  <a:txBody>
                    <a:bodyPr/>
                    <a:lstStyle/>
                    <a:p>
                      <a:pPr>
                        <a:spcAft>
                          <a:spcPts val="0"/>
                        </a:spcAft>
                      </a:pPr>
                      <a:r>
                        <a:rPr lang="en-US" sz="1800" dirty="0" smtClean="0">
                          <a:effectLst/>
                          <a:latin typeface="Times New Roman" pitchFamily="18" charset="0"/>
                          <a:cs typeface="Times New Roman" pitchFamily="18" charset="0"/>
                        </a:rPr>
                        <a:t>Fire employers level</a:t>
                      </a:r>
                      <a:r>
                        <a:rPr lang="uk-UA" sz="1800" dirty="0" smtClean="0">
                          <a:effectLst/>
                          <a:latin typeface="Times New Roman" pitchFamily="18" charset="0"/>
                          <a:cs typeface="Times New Roman" pitchFamily="18" charset="0"/>
                        </a:rPr>
                        <a:t>,%</a:t>
                      </a:r>
                      <a:endParaRPr lang="ru-RU" sz="1800" dirty="0">
                        <a:effectLst/>
                        <a:latin typeface="Times New Roman" pitchFamily="18" charset="0"/>
                        <a:ea typeface="Times New Roman"/>
                        <a:cs typeface="Times New Roman" pitchFamily="18" charset="0"/>
                      </a:endParaRPr>
                    </a:p>
                  </a:txBody>
                  <a:tcPr marL="58788" marR="58788" marT="0" marB="0" anchor="ctr">
                    <a:solidFill>
                      <a:schemeClr val="accent4">
                        <a:lumMod val="40000"/>
                        <a:lumOff val="60000"/>
                      </a:schemeClr>
                    </a:solidFill>
                  </a:tcPr>
                </a:tc>
                <a:tc>
                  <a:txBody>
                    <a:bodyPr/>
                    <a:lstStyle/>
                    <a:p>
                      <a:pPr algn="r">
                        <a:spcAft>
                          <a:spcPts val="0"/>
                        </a:spcAft>
                      </a:pPr>
                      <a:r>
                        <a:rPr lang="uk-UA" sz="1800" dirty="0">
                          <a:effectLst/>
                          <a:latin typeface="Times New Roman" pitchFamily="18" charset="0"/>
                          <a:cs typeface="Times New Roman" pitchFamily="18" charset="0"/>
                        </a:rPr>
                        <a:t>0,320</a:t>
                      </a:r>
                      <a:endParaRPr lang="ru-RU" sz="1800" dirty="0">
                        <a:effectLst/>
                        <a:latin typeface="Times New Roman" pitchFamily="18" charset="0"/>
                        <a:ea typeface="Times New Roman"/>
                        <a:cs typeface="Times New Roman" pitchFamily="18" charset="0"/>
                      </a:endParaRPr>
                    </a:p>
                  </a:txBody>
                  <a:tcPr marL="58788" marR="58788" marT="0" marB="0" anchor="ctr">
                    <a:solidFill>
                      <a:schemeClr val="accent4">
                        <a:lumMod val="40000"/>
                        <a:lumOff val="60000"/>
                      </a:schemeClr>
                    </a:solidFill>
                  </a:tcPr>
                </a:tc>
              </a:tr>
            </a:tbl>
          </a:graphicData>
        </a:graphic>
      </p:graphicFrame>
    </p:spTree>
    <p:extLst>
      <p:ext uri="{BB962C8B-B14F-4D97-AF65-F5344CB8AC3E}">
        <p14:creationId xmlns:p14="http://schemas.microsoft.com/office/powerpoint/2010/main" val="2724298965"/>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500034" y="500042"/>
            <a:ext cx="7992888" cy="922337"/>
          </a:xfrm>
        </p:spPr>
        <p:txBody>
          <a:bodyPr>
            <a:noAutofit/>
          </a:bodyPr>
          <a:lstStyle/>
          <a:p>
            <a:pPr>
              <a:buClr>
                <a:schemeClr val="accent6">
                  <a:lumMod val="75000"/>
                </a:schemeClr>
              </a:buClr>
              <a:defRPr/>
            </a:pPr>
            <a:r>
              <a:rPr lang="en-US" sz="3600" b="1" dirty="0" smtClean="0">
                <a:solidFill>
                  <a:srgbClr val="000099"/>
                </a:solidFill>
                <a:latin typeface="Times New Roman" pitchFamily="18" charset="0"/>
              </a:rPr>
              <a:t>Results of Simulation</a:t>
            </a:r>
            <a:r>
              <a:rPr lang="ru-RU" sz="3600" b="1" dirty="0" smtClean="0">
                <a:solidFill>
                  <a:srgbClr val="000099"/>
                </a:solidFill>
                <a:latin typeface="Times New Roman" pitchFamily="18" charset="0"/>
              </a:rPr>
              <a:t> </a:t>
            </a:r>
            <a:endParaRPr lang="ru-RU" sz="3600" b="1" dirty="0">
              <a:solidFill>
                <a:srgbClr val="000099"/>
              </a:solidFill>
              <a:latin typeface="Times New Roman" pitchFamily="18" charset="0"/>
            </a:endParaRPr>
          </a:p>
        </p:txBody>
      </p:sp>
      <p:graphicFrame>
        <p:nvGraphicFramePr>
          <p:cNvPr id="7" name="Диаграмма 6"/>
          <p:cNvGraphicFramePr/>
          <p:nvPr/>
        </p:nvGraphicFramePr>
        <p:xfrm>
          <a:off x="714348" y="1714488"/>
          <a:ext cx="7643866" cy="450059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00034" y="1643050"/>
            <a:ext cx="8172400" cy="3857652"/>
          </a:xfrm>
        </p:spPr>
        <p:txBody>
          <a:bodyPr>
            <a:noAutofit/>
          </a:bodyPr>
          <a:lstStyle/>
          <a:p>
            <a:pPr marL="180975" indent="-180975" algn="just">
              <a:spcBef>
                <a:spcPts val="300"/>
              </a:spcBef>
              <a:spcAft>
                <a:spcPts val="600"/>
              </a:spcAft>
              <a:buClr>
                <a:schemeClr val="accent5">
                  <a:lumMod val="50000"/>
                </a:schemeClr>
              </a:buClr>
              <a:buSzPct val="100000"/>
              <a:buNone/>
            </a:pPr>
            <a:r>
              <a:rPr lang="en-US" sz="2400" dirty="0" smtClean="0">
                <a:latin typeface="Times New Roman" panose="02020603050405020304" pitchFamily="18" charset="0"/>
                <a:cs typeface="Times New Roman" panose="02020603050405020304" pitchFamily="18" charset="0"/>
              </a:rPr>
              <a:t>Proposed approach based on multilevel composite two-stage estimation.</a:t>
            </a:r>
          </a:p>
          <a:p>
            <a:pPr marL="180975" indent="-180975" algn="just">
              <a:spcBef>
                <a:spcPts val="300"/>
              </a:spcBef>
              <a:spcAft>
                <a:spcPts val="600"/>
              </a:spcAft>
              <a:buClr>
                <a:schemeClr val="accent5">
                  <a:lumMod val="50000"/>
                </a:schemeClr>
              </a:buClr>
              <a:buSzPct val="100000"/>
              <a:buNone/>
            </a:pPr>
            <a:r>
              <a:rPr lang="en-US" sz="2400" dirty="0" smtClean="0">
                <a:latin typeface="Times New Roman" panose="02020603050405020304" pitchFamily="18" charset="0"/>
                <a:cs typeface="Times New Roman" panose="02020603050405020304" pitchFamily="18" charset="0"/>
              </a:rPr>
              <a:t>Results of implementation in a simulation show improvement in accuracy of employment rate estimates for the cities, towns and rural districts. The RRMSE of  estimates of ATUs was reduced by 45% on average.</a:t>
            </a:r>
          </a:p>
          <a:p>
            <a:pPr marL="180975" indent="-180975" algn="just">
              <a:spcBef>
                <a:spcPts val="300"/>
              </a:spcBef>
              <a:spcAft>
                <a:spcPts val="600"/>
              </a:spcAft>
              <a:buClr>
                <a:schemeClr val="accent5">
                  <a:lumMod val="50000"/>
                </a:schemeClr>
              </a:buClr>
              <a:buSzPct val="100000"/>
              <a:buNone/>
            </a:pPr>
            <a:r>
              <a:rPr lang="en-US" sz="2400" dirty="0" smtClean="0">
                <a:latin typeface="Times New Roman" panose="02020603050405020304" pitchFamily="18" charset="0"/>
                <a:cs typeface="Times New Roman" panose="02020603050405020304" pitchFamily="18" charset="0"/>
              </a:rPr>
              <a:t>Using a </a:t>
            </a:r>
            <a:r>
              <a:rPr lang="en-US" sz="2400" dirty="0" err="1" smtClean="0">
                <a:latin typeface="Times New Roman" panose="02020603050405020304" pitchFamily="18" charset="0"/>
                <a:cs typeface="Times New Roman" panose="02020603050405020304" pitchFamily="18" charset="0"/>
              </a:rPr>
              <a:t>microlevel</a:t>
            </a:r>
            <a:r>
              <a:rPr lang="en-US" sz="2400" dirty="0" smtClean="0">
                <a:latin typeface="Times New Roman" panose="02020603050405020304" pitchFamily="18" charset="0"/>
                <a:cs typeface="Times New Roman" panose="02020603050405020304" pitchFamily="18" charset="0"/>
              </a:rPr>
              <a:t> model decreases </a:t>
            </a:r>
            <a:r>
              <a:rPr lang="en-US" altLang="zh-CN" sz="2400" dirty="0" smtClean="0">
                <a:latin typeface="Times New Roman" pitchFamily="18" charset="0"/>
                <a:ea typeface="SimSun" pitchFamily="2" charset="-122"/>
              </a:rPr>
              <a:t>variation between estimates of employment rate in ATUs</a:t>
            </a:r>
            <a:endParaRPr lang="en-US" sz="2400" dirty="0" smtClean="0">
              <a:latin typeface="Times New Roman" panose="02020603050405020304" pitchFamily="18" charset="0"/>
              <a:cs typeface="Times New Roman" panose="02020603050405020304" pitchFamily="18" charset="0"/>
            </a:endParaRPr>
          </a:p>
          <a:p>
            <a:pPr marL="180975" indent="-180975" algn="just">
              <a:spcBef>
                <a:spcPts val="300"/>
              </a:spcBef>
              <a:spcAft>
                <a:spcPts val="600"/>
              </a:spcAft>
              <a:buClr>
                <a:schemeClr val="accent5">
                  <a:lumMod val="50000"/>
                </a:schemeClr>
              </a:buClr>
              <a:buSzPct val="100000"/>
              <a:buNone/>
            </a:pPr>
            <a:r>
              <a:rPr lang="en-US" sz="2400" dirty="0" smtClean="0">
                <a:latin typeface="Times New Roman" panose="02020603050405020304" pitchFamily="18" charset="0"/>
                <a:cs typeface="Times New Roman" panose="02020603050405020304" pitchFamily="18" charset="0"/>
              </a:rPr>
              <a:t>We can obtain  estimates for ATUs that are not in the sample. </a:t>
            </a:r>
          </a:p>
        </p:txBody>
      </p:sp>
      <p:sp>
        <p:nvSpPr>
          <p:cNvPr id="6" name="Rectangle 2"/>
          <p:cNvSpPr txBox="1">
            <a:spLocks noChangeArrowheads="1"/>
          </p:cNvSpPr>
          <p:nvPr/>
        </p:nvSpPr>
        <p:spPr bwMode="auto">
          <a:xfrm>
            <a:off x="500034" y="500042"/>
            <a:ext cx="7992888" cy="9223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Autofit/>
          </a:bodyPr>
          <a:lstStyle/>
          <a:p>
            <a:pPr marL="0" marR="0" lvl="0" indent="0" algn="l" defTabSz="914400" rtl="0" eaLnBrk="0" fontAlgn="base" latinLnBrk="0" hangingPunct="0">
              <a:lnSpc>
                <a:spcPct val="100000"/>
              </a:lnSpc>
              <a:spcBef>
                <a:spcPct val="0"/>
              </a:spcBef>
              <a:spcAft>
                <a:spcPct val="0"/>
              </a:spcAft>
              <a:buClr>
                <a:schemeClr val="accent6">
                  <a:lumMod val="75000"/>
                </a:schemeClr>
              </a:buClr>
              <a:buSzTx/>
              <a:buFontTx/>
              <a:buNone/>
              <a:tabLst/>
              <a:defRPr/>
            </a:pPr>
            <a:r>
              <a:rPr kumimoji="0" lang="en-US" sz="3600" b="1" i="0" u="none" strike="noStrike" kern="0" cap="none" spc="0" normalizeH="0" baseline="0" noProof="0" dirty="0" smtClean="0">
                <a:ln>
                  <a:noFill/>
                </a:ln>
                <a:solidFill>
                  <a:srgbClr val="000099"/>
                </a:solidFill>
                <a:effectLst/>
                <a:uLnTx/>
                <a:uFillTx/>
                <a:latin typeface="Times New Roman" pitchFamily="18" charset="0"/>
                <a:ea typeface="+mj-ea"/>
                <a:cs typeface="+mj-cs"/>
              </a:rPr>
              <a:t>Conclusions</a:t>
            </a:r>
            <a:endParaRPr kumimoji="0" lang="ru-RU" sz="3600" b="1" i="0" u="none" strike="noStrike" kern="0" cap="none" spc="0" normalizeH="0" baseline="0" noProof="0" dirty="0">
              <a:ln>
                <a:noFill/>
              </a:ln>
              <a:solidFill>
                <a:srgbClr val="000099"/>
              </a:solidFill>
              <a:effectLst/>
              <a:uLnTx/>
              <a:uFillTx/>
              <a:latin typeface="Times New Roman" pitchFamily="18" charset="0"/>
              <a:ea typeface="+mj-ea"/>
              <a:cs typeface="+mj-cs"/>
            </a:endParaRPr>
          </a:p>
        </p:txBody>
      </p:sp>
    </p:spTree>
    <p:extLst>
      <p:ext uri="{BB962C8B-B14F-4D97-AF65-F5344CB8AC3E}">
        <p14:creationId xmlns:p14="http://schemas.microsoft.com/office/powerpoint/2010/main" val="27404518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sz="half" idx="1"/>
          </p:nvPr>
        </p:nvSpPr>
        <p:spPr>
          <a:xfrm>
            <a:off x="539750" y="1773238"/>
            <a:ext cx="7993063" cy="3681008"/>
          </a:xfrm>
          <a:noFill/>
        </p:spPr>
        <p:txBody>
          <a:bodyPr>
            <a:spAutoFit/>
          </a:bodyPr>
          <a:lstStyle/>
          <a:p>
            <a:pPr marL="560388" lvl="1" indent="-381000" eaLnBrk="1" hangingPunct="1">
              <a:buClr>
                <a:srgbClr val="000099"/>
              </a:buClr>
              <a:buSzTx/>
              <a:buFontTx/>
              <a:buAutoNum type="arabicPeriod"/>
            </a:pPr>
            <a:r>
              <a:rPr lang="en-US" sz="2200" dirty="0" smtClean="0">
                <a:latin typeface="Times New Roman" pitchFamily="18" charset="0"/>
              </a:rPr>
              <a:t> </a:t>
            </a:r>
            <a:r>
              <a:rPr lang="en-US" sz="2200" dirty="0" err="1" smtClean="0">
                <a:latin typeface="Times New Roman" pitchFamily="18" charset="0"/>
              </a:rPr>
              <a:t>Ghosh</a:t>
            </a:r>
            <a:r>
              <a:rPr lang="en-US" sz="2200" dirty="0" smtClean="0">
                <a:latin typeface="Times New Roman" pitchFamily="18" charset="0"/>
              </a:rPr>
              <a:t> M., </a:t>
            </a:r>
            <a:r>
              <a:rPr lang="en-US" sz="2200" dirty="0" err="1" smtClean="0">
                <a:latin typeface="Times New Roman" pitchFamily="18" charset="0"/>
              </a:rPr>
              <a:t>Rao</a:t>
            </a:r>
            <a:r>
              <a:rPr lang="en-US" sz="2200" dirty="0" smtClean="0">
                <a:latin typeface="Times New Roman" pitchFamily="18" charset="0"/>
              </a:rPr>
              <a:t> J. N. K. Small Area Estimation // An Appraisal, Statistical Science. – 1994. – Vol. 9, № 1. – P. 55–93.</a:t>
            </a:r>
          </a:p>
          <a:p>
            <a:pPr marL="560388" lvl="1" indent="-381000" eaLnBrk="1" hangingPunct="1">
              <a:buClr>
                <a:srgbClr val="000099"/>
              </a:buClr>
              <a:buSzTx/>
              <a:buFontTx/>
              <a:buAutoNum type="arabicPeriod"/>
            </a:pPr>
            <a:r>
              <a:rPr lang="en-US" sz="2200" dirty="0" err="1" smtClean="0">
                <a:latin typeface="Times New Roman" pitchFamily="18" charset="0"/>
              </a:rPr>
              <a:t>Rao</a:t>
            </a:r>
            <a:r>
              <a:rPr lang="en-US" sz="2200" dirty="0" smtClean="0">
                <a:latin typeface="Times New Roman" pitchFamily="18" charset="0"/>
              </a:rPr>
              <a:t> J.N.K. Small Area Estimation. – New York: Wiley, 2003. – 314 p. </a:t>
            </a:r>
          </a:p>
          <a:p>
            <a:pPr marL="560388" lvl="1" indent="-381000" eaLnBrk="1" hangingPunct="1">
              <a:buClr>
                <a:srgbClr val="000099"/>
              </a:buClr>
              <a:buSzTx/>
              <a:buFontTx/>
              <a:buAutoNum type="arabicPeriod"/>
            </a:pPr>
            <a:r>
              <a:rPr lang="uk-UA" sz="2200" dirty="0" err="1" smtClean="0">
                <a:latin typeface="Times New Roman" pitchFamily="18" charset="0"/>
              </a:rPr>
              <a:t>Longford</a:t>
            </a:r>
            <a:r>
              <a:rPr lang="uk-UA" sz="2200" dirty="0" smtClean="0">
                <a:latin typeface="Times New Roman" pitchFamily="18" charset="0"/>
              </a:rPr>
              <a:t> N.T. </a:t>
            </a:r>
            <a:r>
              <a:rPr lang="uk-UA" sz="2200" dirty="0" err="1" smtClean="0">
                <a:latin typeface="Times New Roman" pitchFamily="18" charset="0"/>
              </a:rPr>
              <a:t>Simulation</a:t>
            </a:r>
            <a:r>
              <a:rPr lang="uk-UA" sz="2200" dirty="0" smtClean="0">
                <a:latin typeface="Times New Roman" pitchFamily="18" charset="0"/>
              </a:rPr>
              <a:t> </a:t>
            </a:r>
            <a:r>
              <a:rPr lang="uk-UA" sz="2200" dirty="0" err="1" smtClean="0">
                <a:latin typeface="Times New Roman" pitchFamily="18" charset="0"/>
              </a:rPr>
              <a:t>of</a:t>
            </a:r>
            <a:r>
              <a:rPr lang="uk-UA" sz="2200" dirty="0" smtClean="0">
                <a:latin typeface="Times New Roman" pitchFamily="18" charset="0"/>
              </a:rPr>
              <a:t> small-</a:t>
            </a:r>
            <a:r>
              <a:rPr lang="uk-UA" sz="2200" dirty="0" err="1" smtClean="0">
                <a:latin typeface="Times New Roman" pitchFamily="18" charset="0"/>
              </a:rPr>
              <a:t>area</a:t>
            </a:r>
            <a:r>
              <a:rPr lang="uk-UA" sz="2200" dirty="0" smtClean="0">
                <a:latin typeface="Times New Roman" pitchFamily="18" charset="0"/>
              </a:rPr>
              <a:t> </a:t>
            </a:r>
            <a:r>
              <a:rPr lang="uk-UA" sz="2200" dirty="0" err="1" smtClean="0">
                <a:latin typeface="Times New Roman" pitchFamily="18" charset="0"/>
              </a:rPr>
              <a:t>estimators</a:t>
            </a:r>
            <a:r>
              <a:rPr lang="uk-UA" sz="2200" dirty="0" smtClean="0">
                <a:latin typeface="Times New Roman" pitchFamily="18" charset="0"/>
              </a:rPr>
              <a:t> </a:t>
            </a:r>
            <a:r>
              <a:rPr lang="uk-UA" sz="2200" dirty="0" err="1" smtClean="0">
                <a:latin typeface="Times New Roman" pitchFamily="18" charset="0"/>
              </a:rPr>
              <a:t>of</a:t>
            </a:r>
            <a:r>
              <a:rPr lang="uk-UA" sz="2200" dirty="0" smtClean="0">
                <a:latin typeface="Times New Roman" pitchFamily="18" charset="0"/>
              </a:rPr>
              <a:t> </a:t>
            </a:r>
            <a:r>
              <a:rPr lang="uk-UA" sz="2200" dirty="0" err="1" smtClean="0">
                <a:latin typeface="Times New Roman" pitchFamily="18" charset="0"/>
              </a:rPr>
              <a:t>the</a:t>
            </a:r>
            <a:r>
              <a:rPr lang="uk-UA" sz="2200" dirty="0" smtClean="0">
                <a:latin typeface="Times New Roman" pitchFamily="18" charset="0"/>
              </a:rPr>
              <a:t> </a:t>
            </a:r>
            <a:r>
              <a:rPr lang="uk-UA" sz="2200" dirty="0" err="1" smtClean="0">
                <a:latin typeface="Times New Roman" pitchFamily="18" charset="0"/>
              </a:rPr>
              <a:t>poverty</a:t>
            </a:r>
            <a:r>
              <a:rPr lang="uk-UA" sz="2200" dirty="0" smtClean="0">
                <a:latin typeface="Times New Roman" pitchFamily="18" charset="0"/>
              </a:rPr>
              <a:t> </a:t>
            </a:r>
            <a:r>
              <a:rPr lang="uk-UA" sz="2200" dirty="0" err="1" smtClean="0">
                <a:latin typeface="Times New Roman" pitchFamily="18" charset="0"/>
              </a:rPr>
              <a:t>rates</a:t>
            </a:r>
            <a:r>
              <a:rPr lang="uk-UA" sz="2200" dirty="0" smtClean="0">
                <a:latin typeface="Times New Roman" pitchFamily="18" charset="0"/>
              </a:rPr>
              <a:t> </a:t>
            </a:r>
            <a:r>
              <a:rPr lang="uk-UA" sz="2200" dirty="0" err="1" smtClean="0">
                <a:latin typeface="Times New Roman" pitchFamily="18" charset="0"/>
              </a:rPr>
              <a:t>in</a:t>
            </a:r>
            <a:r>
              <a:rPr lang="uk-UA" sz="2200" dirty="0" smtClean="0">
                <a:latin typeface="Times New Roman" pitchFamily="18" charset="0"/>
              </a:rPr>
              <a:t> </a:t>
            </a:r>
            <a:r>
              <a:rPr lang="uk-UA" sz="2200" dirty="0" err="1" smtClean="0">
                <a:latin typeface="Times New Roman" pitchFamily="18" charset="0"/>
              </a:rPr>
              <a:t>the</a:t>
            </a:r>
            <a:r>
              <a:rPr lang="uk-UA" sz="2200" dirty="0" smtClean="0">
                <a:latin typeface="Times New Roman" pitchFamily="18" charset="0"/>
              </a:rPr>
              <a:t> </a:t>
            </a:r>
            <a:r>
              <a:rPr lang="uk-UA" sz="2200" dirty="0" err="1" smtClean="0">
                <a:latin typeface="Times New Roman" pitchFamily="18" charset="0"/>
              </a:rPr>
              <a:t>oblasts</a:t>
            </a:r>
            <a:r>
              <a:rPr lang="uk-UA" sz="2200" dirty="0" smtClean="0">
                <a:latin typeface="Times New Roman" pitchFamily="18" charset="0"/>
              </a:rPr>
              <a:t> </a:t>
            </a:r>
            <a:r>
              <a:rPr lang="uk-UA" sz="2200" dirty="0" err="1" smtClean="0">
                <a:latin typeface="Times New Roman" pitchFamily="18" charset="0"/>
              </a:rPr>
              <a:t>of</a:t>
            </a:r>
            <a:r>
              <a:rPr lang="uk-UA" sz="2200" dirty="0" smtClean="0">
                <a:latin typeface="Times New Roman" pitchFamily="18" charset="0"/>
              </a:rPr>
              <a:t> </a:t>
            </a:r>
            <a:r>
              <a:rPr lang="uk-UA" sz="2200" dirty="0" err="1" smtClean="0">
                <a:latin typeface="Times New Roman" pitchFamily="18" charset="0"/>
              </a:rPr>
              <a:t>Ukraine</a:t>
            </a:r>
            <a:r>
              <a:rPr lang="uk-UA" sz="2200" dirty="0" smtClean="0">
                <a:latin typeface="Times New Roman" pitchFamily="18" charset="0"/>
              </a:rPr>
              <a:t>. – SNTL </a:t>
            </a:r>
            <a:r>
              <a:rPr lang="uk-UA" sz="2200" dirty="0" err="1" smtClean="0">
                <a:latin typeface="Times New Roman" pitchFamily="18" charset="0"/>
              </a:rPr>
              <a:t>and</a:t>
            </a:r>
            <a:r>
              <a:rPr lang="uk-UA" sz="2200" dirty="0" smtClean="0">
                <a:latin typeface="Times New Roman" pitchFamily="18" charset="0"/>
              </a:rPr>
              <a:t> UPF, </a:t>
            </a:r>
            <a:r>
              <a:rPr lang="uk-UA" sz="2200" dirty="0" err="1" smtClean="0">
                <a:latin typeface="Times New Roman" pitchFamily="18" charset="0"/>
              </a:rPr>
              <a:t>Barcelona</a:t>
            </a:r>
            <a:r>
              <a:rPr lang="uk-UA" sz="2200" dirty="0" smtClean="0">
                <a:latin typeface="Times New Roman" pitchFamily="18" charset="0"/>
              </a:rPr>
              <a:t>, </a:t>
            </a:r>
            <a:r>
              <a:rPr lang="uk-UA" sz="2200" dirty="0" err="1" smtClean="0">
                <a:latin typeface="Times New Roman" pitchFamily="18" charset="0"/>
              </a:rPr>
              <a:t>Spain</a:t>
            </a:r>
            <a:r>
              <a:rPr lang="uk-UA" sz="2200" dirty="0" smtClean="0">
                <a:latin typeface="Times New Roman" pitchFamily="18" charset="0"/>
              </a:rPr>
              <a:t>. </a:t>
            </a:r>
            <a:r>
              <a:rPr lang="uk-UA" sz="2200" dirty="0" err="1" smtClean="0">
                <a:latin typeface="Times New Roman" pitchFamily="18" charset="0"/>
              </a:rPr>
              <a:t>The</a:t>
            </a:r>
            <a:r>
              <a:rPr lang="uk-UA" sz="2200" dirty="0" smtClean="0">
                <a:latin typeface="Times New Roman" pitchFamily="18" charset="0"/>
              </a:rPr>
              <a:t> </a:t>
            </a:r>
            <a:r>
              <a:rPr lang="uk-UA" sz="2200" dirty="0" err="1" smtClean="0">
                <a:latin typeface="Times New Roman" pitchFamily="18" charset="0"/>
              </a:rPr>
              <a:t>report</a:t>
            </a:r>
            <a:r>
              <a:rPr lang="uk-UA" sz="2200" dirty="0" smtClean="0">
                <a:latin typeface="Times New Roman" pitchFamily="18" charset="0"/>
              </a:rPr>
              <a:t> </a:t>
            </a:r>
            <a:r>
              <a:rPr lang="uk-UA" sz="2200" dirty="0" err="1" smtClean="0">
                <a:latin typeface="Times New Roman" pitchFamily="18" charset="0"/>
              </a:rPr>
              <a:t>prepared</a:t>
            </a:r>
            <a:r>
              <a:rPr lang="uk-UA" sz="2200" dirty="0" smtClean="0">
                <a:latin typeface="Times New Roman" pitchFamily="18" charset="0"/>
              </a:rPr>
              <a:t> </a:t>
            </a:r>
            <a:r>
              <a:rPr lang="uk-UA" sz="2200" dirty="0" err="1" smtClean="0">
                <a:latin typeface="Times New Roman" pitchFamily="18" charset="0"/>
              </a:rPr>
              <a:t>for</a:t>
            </a:r>
            <a:r>
              <a:rPr lang="uk-UA" sz="2200" dirty="0" smtClean="0">
                <a:latin typeface="Times New Roman" pitchFamily="18" charset="0"/>
              </a:rPr>
              <a:t> </a:t>
            </a:r>
            <a:r>
              <a:rPr lang="uk-UA" sz="2200" dirty="0" err="1" smtClean="0">
                <a:latin typeface="Times New Roman" pitchFamily="18" charset="0"/>
              </a:rPr>
              <a:t>the</a:t>
            </a:r>
            <a:r>
              <a:rPr lang="uk-UA" sz="2200" dirty="0" smtClean="0">
                <a:latin typeface="Times New Roman" pitchFamily="18" charset="0"/>
              </a:rPr>
              <a:t> </a:t>
            </a:r>
            <a:r>
              <a:rPr lang="uk-UA" sz="2200" dirty="0" err="1" smtClean="0">
                <a:latin typeface="Times New Roman" pitchFamily="18" charset="0"/>
              </a:rPr>
              <a:t>Social</a:t>
            </a:r>
            <a:r>
              <a:rPr lang="uk-UA" sz="2200" dirty="0" smtClean="0">
                <a:latin typeface="Times New Roman" pitchFamily="18" charset="0"/>
              </a:rPr>
              <a:t> </a:t>
            </a:r>
            <a:r>
              <a:rPr lang="uk-UA" sz="2200" dirty="0" err="1" smtClean="0">
                <a:latin typeface="Times New Roman" pitchFamily="18" charset="0"/>
              </a:rPr>
              <a:t>Assistance</a:t>
            </a:r>
            <a:r>
              <a:rPr lang="uk-UA" sz="2200" dirty="0" smtClean="0">
                <a:latin typeface="Times New Roman" pitchFamily="18" charset="0"/>
              </a:rPr>
              <a:t> </a:t>
            </a:r>
            <a:r>
              <a:rPr lang="uk-UA" sz="2200" dirty="0" err="1" smtClean="0">
                <a:latin typeface="Times New Roman" pitchFamily="18" charset="0"/>
              </a:rPr>
              <a:t>System</a:t>
            </a:r>
            <a:r>
              <a:rPr lang="uk-UA" sz="2200" dirty="0" smtClean="0">
                <a:latin typeface="Times New Roman" pitchFamily="18" charset="0"/>
              </a:rPr>
              <a:t> </a:t>
            </a:r>
            <a:r>
              <a:rPr lang="uk-UA" sz="2200" dirty="0" err="1" smtClean="0">
                <a:latin typeface="Times New Roman" pitchFamily="18" charset="0"/>
              </a:rPr>
              <a:t>Modernization</a:t>
            </a:r>
            <a:r>
              <a:rPr lang="uk-UA" sz="2200" dirty="0" smtClean="0">
                <a:latin typeface="Times New Roman" pitchFamily="18" charset="0"/>
              </a:rPr>
              <a:t> Project, </a:t>
            </a:r>
            <a:r>
              <a:rPr lang="uk-UA" sz="2200" dirty="0" err="1" smtClean="0">
                <a:latin typeface="Times New Roman" pitchFamily="18" charset="0"/>
              </a:rPr>
              <a:t>Ukraine</a:t>
            </a:r>
            <a:r>
              <a:rPr lang="uk-UA" sz="2200" dirty="0" smtClean="0">
                <a:latin typeface="Times New Roman" pitchFamily="18" charset="0"/>
              </a:rPr>
              <a:t>, </a:t>
            </a:r>
            <a:r>
              <a:rPr lang="uk-UA" sz="2200" dirty="0" err="1" smtClean="0">
                <a:latin typeface="Times New Roman" pitchFamily="18" charset="0"/>
              </a:rPr>
              <a:t>Kyiv</a:t>
            </a:r>
            <a:r>
              <a:rPr lang="uk-UA" sz="2200" dirty="0" smtClean="0">
                <a:latin typeface="Times New Roman" pitchFamily="18" charset="0"/>
              </a:rPr>
              <a:t>, 2010.</a:t>
            </a:r>
            <a:endParaRPr lang="en-US" sz="2200" dirty="0" smtClean="0">
              <a:latin typeface="Times New Roman" pitchFamily="18" charset="0"/>
            </a:endParaRPr>
          </a:p>
          <a:p>
            <a:pPr marL="560388" lvl="1" indent="-381000" eaLnBrk="1" hangingPunct="1">
              <a:buClr>
                <a:srgbClr val="000099"/>
              </a:buClr>
              <a:buSzTx/>
              <a:buFontTx/>
              <a:buAutoNum type="arabicPeriod"/>
            </a:pPr>
            <a:endParaRPr lang="en-US" sz="2200" dirty="0" smtClean="0">
              <a:latin typeface="Times New Roman" pitchFamily="18" charset="0"/>
            </a:endParaRPr>
          </a:p>
        </p:txBody>
      </p:sp>
      <p:sp>
        <p:nvSpPr>
          <p:cNvPr id="15363" name="Rectangle 3"/>
          <p:cNvSpPr>
            <a:spLocks noChangeArrowheads="1"/>
          </p:cNvSpPr>
          <p:nvPr/>
        </p:nvSpPr>
        <p:spPr bwMode="auto">
          <a:xfrm>
            <a:off x="468313" y="620713"/>
            <a:ext cx="7200900" cy="792162"/>
          </a:xfrm>
          <a:prstGeom prst="rect">
            <a:avLst/>
          </a:prstGeom>
          <a:noFill/>
          <a:ln w="9525">
            <a:noFill/>
            <a:miter lim="800000"/>
            <a:headEnd/>
            <a:tailEnd/>
          </a:ln>
        </p:spPr>
        <p:txBody>
          <a:bodyPr lIns="92075" tIns="46038" rIns="92075" bIns="46038" anchor="ctr"/>
          <a:lstStyle/>
          <a:p>
            <a:r>
              <a:rPr lang="en-US" sz="3600" b="1" dirty="0">
                <a:solidFill>
                  <a:srgbClr val="000099"/>
                </a:solidFill>
                <a:latin typeface="Times New Roman" pitchFamily="18" charset="0"/>
              </a:rPr>
              <a:t>References</a:t>
            </a:r>
            <a:endParaRPr lang="ru-RU" sz="3600" b="1" dirty="0">
              <a:solidFill>
                <a:srgbClr val="000099"/>
              </a:solidFill>
              <a:latin typeface="Times New Roman" pitchFamily="18"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39750" y="260350"/>
            <a:ext cx="7200900" cy="1138238"/>
          </a:xfrm>
        </p:spPr>
        <p:txBody>
          <a:bodyPr/>
          <a:lstStyle/>
          <a:p>
            <a:pPr eaLnBrk="1" hangingPunct="1"/>
            <a:r>
              <a:rPr lang="en-US" sz="3600" b="1" i="1" dirty="0" smtClean="0">
                <a:solidFill>
                  <a:srgbClr val="000099"/>
                </a:solidFill>
                <a:latin typeface="Times New Roman" pitchFamily="18" charset="0"/>
                <a:cs typeface="Times New Roman" pitchFamily="18" charset="0"/>
              </a:rPr>
              <a:t>Thank You for Attention!</a:t>
            </a:r>
            <a:endParaRPr lang="ru-RU" sz="3600" b="1" i="1" dirty="0" smtClean="0">
              <a:solidFill>
                <a:srgbClr val="000099"/>
              </a:solidFill>
              <a:latin typeface="Times New Roman" pitchFamily="18" charset="0"/>
              <a:cs typeface="Times New Roman" pitchFamily="18" charset="0"/>
            </a:endParaRPr>
          </a:p>
        </p:txBody>
      </p:sp>
      <p:sp>
        <p:nvSpPr>
          <p:cNvPr id="16387" name="Rectangle 3"/>
          <p:cNvSpPr>
            <a:spLocks noGrp="1" noChangeArrowheads="1"/>
          </p:cNvSpPr>
          <p:nvPr>
            <p:ph type="body" sz="half" idx="1"/>
          </p:nvPr>
        </p:nvSpPr>
        <p:spPr>
          <a:xfrm>
            <a:off x="755650" y="1989138"/>
            <a:ext cx="7515225" cy="3637919"/>
          </a:xfrm>
          <a:noFill/>
        </p:spPr>
        <p:txBody>
          <a:bodyPr>
            <a:spAutoFit/>
          </a:bodyPr>
          <a:lstStyle/>
          <a:p>
            <a:pPr lvl="1" algn="ctr" eaLnBrk="1" hangingPunct="1">
              <a:spcAft>
                <a:spcPct val="20000"/>
              </a:spcAft>
              <a:buFontTx/>
              <a:buNone/>
            </a:pPr>
            <a:r>
              <a:rPr lang="en-US" altLang="ko-KR" b="1" dirty="0" err="1" smtClean="0">
                <a:solidFill>
                  <a:srgbClr val="000099"/>
                </a:solidFill>
                <a:latin typeface="Times New Roman" pitchFamily="18" charset="0"/>
                <a:ea typeface="Gulim" pitchFamily="34" charset="-127"/>
              </a:rPr>
              <a:t>Olha</a:t>
            </a:r>
            <a:r>
              <a:rPr lang="en-US" altLang="ko-KR" b="1" dirty="0" smtClean="0">
                <a:solidFill>
                  <a:srgbClr val="000099"/>
                </a:solidFill>
                <a:latin typeface="Times New Roman" pitchFamily="18" charset="0"/>
                <a:ea typeface="Gulim" pitchFamily="34" charset="-127"/>
              </a:rPr>
              <a:t> </a:t>
            </a:r>
            <a:r>
              <a:rPr lang="en-US" altLang="ko-KR" b="1" dirty="0" err="1" smtClean="0">
                <a:solidFill>
                  <a:srgbClr val="000099"/>
                </a:solidFill>
                <a:latin typeface="Times New Roman" pitchFamily="18" charset="0"/>
                <a:ea typeface="Gulim" pitchFamily="34" charset="-127"/>
              </a:rPr>
              <a:t>Lysa</a:t>
            </a:r>
            <a:endParaRPr lang="uk-UA" b="1" dirty="0" smtClean="0">
              <a:solidFill>
                <a:srgbClr val="000099"/>
              </a:solidFill>
              <a:latin typeface="Times New Roman" pitchFamily="18" charset="0"/>
              <a:cs typeface="Times New Roman" pitchFamily="18" charset="0"/>
            </a:endParaRPr>
          </a:p>
          <a:p>
            <a:pPr algn="ctr" eaLnBrk="1" hangingPunct="1">
              <a:buFont typeface="Wingdings" pitchFamily="2" charset="2"/>
              <a:buNone/>
            </a:pPr>
            <a:r>
              <a:rPr lang="en-US" altLang="ko-KR" sz="2400" b="1" dirty="0" err="1" smtClean="0">
                <a:solidFill>
                  <a:srgbClr val="000099"/>
                </a:solidFill>
                <a:latin typeface="Times New Roman" pitchFamily="18" charset="0"/>
                <a:ea typeface="Gulim" pitchFamily="34" charset="-127"/>
              </a:rPr>
              <a:t>Ptoukha</a:t>
            </a:r>
            <a:r>
              <a:rPr lang="en-US" altLang="ko-KR" sz="2400" b="1" dirty="0" smtClean="0">
                <a:solidFill>
                  <a:srgbClr val="000099"/>
                </a:solidFill>
                <a:latin typeface="Times New Roman" pitchFamily="18" charset="0"/>
                <a:ea typeface="Gulim" pitchFamily="34" charset="-127"/>
              </a:rPr>
              <a:t> Institute for Demography and Social Studies</a:t>
            </a:r>
          </a:p>
          <a:p>
            <a:pPr algn="ctr" eaLnBrk="1" hangingPunct="1">
              <a:buFont typeface="Wingdings" pitchFamily="2" charset="2"/>
              <a:buNone/>
            </a:pPr>
            <a:r>
              <a:rPr lang="en-US" altLang="ko-KR" sz="2400" b="1" dirty="0" smtClean="0">
                <a:solidFill>
                  <a:srgbClr val="000099"/>
                </a:solidFill>
                <a:latin typeface="Times New Roman" pitchFamily="18" charset="0"/>
                <a:ea typeface="Gulim" pitchFamily="34" charset="-127"/>
              </a:rPr>
              <a:t>National Academy of Sciences of Ukraine</a:t>
            </a:r>
          </a:p>
          <a:p>
            <a:pPr algn="ctr" eaLnBrk="1" hangingPunct="1">
              <a:buFont typeface="Wingdings" pitchFamily="2" charset="2"/>
              <a:buNone/>
            </a:pPr>
            <a:endParaRPr lang="en-US" altLang="ko-KR" sz="2400" b="1" u="sng" dirty="0" smtClean="0">
              <a:solidFill>
                <a:srgbClr val="000099"/>
              </a:solidFill>
              <a:latin typeface="Times New Roman" pitchFamily="18" charset="0"/>
            </a:endParaRPr>
          </a:p>
          <a:p>
            <a:pPr algn="ctr" eaLnBrk="1" hangingPunct="1">
              <a:buFont typeface="Wingdings" pitchFamily="2" charset="2"/>
              <a:buNone/>
            </a:pPr>
            <a:r>
              <a:rPr lang="ru-RU" altLang="ko-KR" sz="2400" b="1" u="sng" dirty="0" smtClean="0">
                <a:solidFill>
                  <a:srgbClr val="000099"/>
                </a:solidFill>
                <a:latin typeface="Times New Roman" pitchFamily="18" charset="0"/>
              </a:rPr>
              <a:t>Olysa@ukr.net</a:t>
            </a:r>
            <a:endParaRPr lang="en-US" altLang="ko-KR" sz="2400" b="1" u="sng" dirty="0" smtClean="0">
              <a:solidFill>
                <a:srgbClr val="000099"/>
              </a:solidFill>
              <a:latin typeface="Times New Roman" pitchFamily="18" charset="0"/>
              <a:ea typeface="Gulim" pitchFamily="34" charset="-127"/>
            </a:endParaRPr>
          </a:p>
          <a:p>
            <a:pPr algn="ctr" eaLnBrk="1" hangingPunct="1">
              <a:buFont typeface="Wingdings" pitchFamily="2" charset="2"/>
              <a:buNone/>
            </a:pPr>
            <a:endParaRPr lang="en-US" altLang="ko-KR" sz="2400" b="1" dirty="0" smtClean="0">
              <a:solidFill>
                <a:srgbClr val="000099"/>
              </a:solidFill>
              <a:latin typeface="Times New Roman" pitchFamily="18" charset="0"/>
              <a:ea typeface="Gulim" pitchFamily="34" charset="-127"/>
            </a:endParaRPr>
          </a:p>
          <a:p>
            <a:pPr algn="ctr" eaLnBrk="1" hangingPunct="1">
              <a:buFont typeface="Wingdings" pitchFamily="2" charset="2"/>
              <a:buNone/>
            </a:pPr>
            <a:r>
              <a:rPr lang="en-US" sz="2400" b="1" i="1" dirty="0" smtClean="0">
                <a:solidFill>
                  <a:srgbClr val="000099"/>
                </a:solidFill>
                <a:latin typeface="Times New Roman" pitchFamily="18" charset="0"/>
                <a:cs typeface="Times New Roman" pitchFamily="18" charset="0"/>
              </a:rPr>
              <a:t>	</a:t>
            </a:r>
          </a:p>
          <a:p>
            <a:pPr algn="ctr" eaLnBrk="1" hangingPunct="1">
              <a:buFont typeface="Wingdings" pitchFamily="2" charset="2"/>
              <a:buNone/>
            </a:pPr>
            <a:r>
              <a:rPr lang="uk-UA" sz="2400" dirty="0" smtClean="0">
                <a:solidFill>
                  <a:srgbClr val="000099"/>
                </a:solidFill>
                <a:latin typeface="Times New Roman" pitchFamily="18" charset="0"/>
                <a:cs typeface="Times New Roman" pitchFamily="18" charset="0"/>
              </a:rPr>
              <a:t> </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uk-UA"/>
          </a:p>
        </p:txBody>
      </p:sp>
      <p:sp>
        <p:nvSpPr>
          <p:cNvPr id="9219" name="Rectangle 3"/>
          <p:cNvSpPr>
            <a:spLocks noChangeArrowheads="1"/>
          </p:cNvSpPr>
          <p:nvPr/>
        </p:nvSpPr>
        <p:spPr bwMode="auto">
          <a:xfrm>
            <a:off x="611188" y="620713"/>
            <a:ext cx="7129462" cy="639762"/>
          </a:xfrm>
          <a:prstGeom prst="rect">
            <a:avLst/>
          </a:prstGeom>
          <a:noFill/>
          <a:ln w="9525">
            <a:noFill/>
            <a:miter lim="800000"/>
            <a:headEnd/>
            <a:tailEnd/>
          </a:ln>
        </p:spPr>
        <p:txBody>
          <a:bodyPr/>
          <a:lstStyle/>
          <a:p>
            <a:r>
              <a:rPr lang="en-US" sz="3600" b="1" dirty="0" smtClean="0">
                <a:solidFill>
                  <a:srgbClr val="000099"/>
                </a:solidFill>
                <a:latin typeface="Times New Roman" pitchFamily="18" charset="0"/>
              </a:rPr>
              <a:t>Task </a:t>
            </a:r>
            <a:endParaRPr lang="en-US" sz="3600" b="1" dirty="0">
              <a:solidFill>
                <a:srgbClr val="000099"/>
              </a:solidFill>
              <a:latin typeface="Times New Roman" pitchFamily="18" charset="0"/>
            </a:endParaRPr>
          </a:p>
        </p:txBody>
      </p:sp>
      <p:sp>
        <p:nvSpPr>
          <p:cNvPr id="9220" name="Rectangle 5"/>
          <p:cNvSpPr>
            <a:spLocks noChangeArrowheads="1"/>
          </p:cNvSpPr>
          <p:nvPr/>
        </p:nvSpPr>
        <p:spPr bwMode="auto">
          <a:xfrm>
            <a:off x="0" y="671513"/>
            <a:ext cx="0" cy="0"/>
          </a:xfrm>
          <a:prstGeom prst="rect">
            <a:avLst/>
          </a:prstGeom>
          <a:solidFill>
            <a:schemeClr val="accent1"/>
          </a:solidFill>
          <a:ln w="9525">
            <a:solidFill>
              <a:schemeClr val="tx1"/>
            </a:solidFill>
            <a:miter lim="800000"/>
            <a:headEnd/>
            <a:tailEnd/>
          </a:ln>
        </p:spPr>
        <p:txBody>
          <a:bodyPr wrap="none"/>
          <a:lstStyle/>
          <a:p>
            <a:pPr algn="ctr"/>
            <a:endParaRPr lang="uk-UA">
              <a:latin typeface="Times New Roman" pitchFamily="18" charset="0"/>
            </a:endParaRPr>
          </a:p>
        </p:txBody>
      </p:sp>
      <p:sp>
        <p:nvSpPr>
          <p:cNvPr id="9221" name="Rectangle 6"/>
          <p:cNvSpPr>
            <a:spLocks noChangeArrowheads="1"/>
          </p:cNvSpPr>
          <p:nvPr/>
        </p:nvSpPr>
        <p:spPr bwMode="auto">
          <a:xfrm>
            <a:off x="0" y="1400175"/>
            <a:ext cx="9144000" cy="0"/>
          </a:xfrm>
          <a:prstGeom prst="rect">
            <a:avLst/>
          </a:prstGeom>
          <a:noFill/>
          <a:ln w="9525">
            <a:noFill/>
            <a:miter lim="800000"/>
            <a:headEnd/>
            <a:tailEnd/>
          </a:ln>
        </p:spPr>
        <p:txBody>
          <a:bodyPr wrap="none" anchor="ctr">
            <a:spAutoFit/>
          </a:bodyPr>
          <a:lstStyle/>
          <a:p>
            <a:endParaRPr lang="uk-UA"/>
          </a:p>
        </p:txBody>
      </p:sp>
      <p:sp>
        <p:nvSpPr>
          <p:cNvPr id="9222" name="Rectangle 7"/>
          <p:cNvSpPr>
            <a:spLocks noChangeArrowheads="1"/>
          </p:cNvSpPr>
          <p:nvPr/>
        </p:nvSpPr>
        <p:spPr bwMode="auto">
          <a:xfrm>
            <a:off x="0" y="1400175"/>
            <a:ext cx="0" cy="0"/>
          </a:xfrm>
          <a:prstGeom prst="rect">
            <a:avLst/>
          </a:prstGeom>
          <a:solidFill>
            <a:schemeClr val="accent1"/>
          </a:solidFill>
          <a:ln w="9525">
            <a:solidFill>
              <a:schemeClr val="tx1"/>
            </a:solidFill>
            <a:miter lim="800000"/>
            <a:headEnd/>
            <a:tailEnd/>
          </a:ln>
        </p:spPr>
        <p:txBody>
          <a:bodyPr wrap="none"/>
          <a:lstStyle/>
          <a:p>
            <a:pPr algn="ctr"/>
            <a:endParaRPr lang="uk-UA">
              <a:latin typeface="Times New Roman" pitchFamily="18" charset="0"/>
            </a:endParaRPr>
          </a:p>
        </p:txBody>
      </p:sp>
      <p:sp>
        <p:nvSpPr>
          <p:cNvPr id="9223" name="Rectangle 8"/>
          <p:cNvSpPr>
            <a:spLocks noChangeArrowheads="1"/>
          </p:cNvSpPr>
          <p:nvPr/>
        </p:nvSpPr>
        <p:spPr bwMode="auto">
          <a:xfrm>
            <a:off x="0" y="1552575"/>
            <a:ext cx="0" cy="0"/>
          </a:xfrm>
          <a:prstGeom prst="rect">
            <a:avLst/>
          </a:prstGeom>
          <a:solidFill>
            <a:schemeClr val="accent1"/>
          </a:solidFill>
          <a:ln w="9525">
            <a:solidFill>
              <a:schemeClr val="tx1"/>
            </a:solidFill>
            <a:miter lim="800000"/>
            <a:headEnd/>
            <a:tailEnd/>
          </a:ln>
        </p:spPr>
        <p:txBody>
          <a:bodyPr wrap="none"/>
          <a:lstStyle/>
          <a:p>
            <a:pPr algn="ctr"/>
            <a:endParaRPr lang="uk-UA">
              <a:latin typeface="Times New Roman" pitchFamily="18" charset="0"/>
            </a:endParaRPr>
          </a:p>
        </p:txBody>
      </p:sp>
      <p:sp>
        <p:nvSpPr>
          <p:cNvPr id="9224" name="Rectangle 10"/>
          <p:cNvSpPr>
            <a:spLocks noChangeArrowheads="1"/>
          </p:cNvSpPr>
          <p:nvPr/>
        </p:nvSpPr>
        <p:spPr bwMode="auto">
          <a:xfrm>
            <a:off x="-85725" y="1262063"/>
            <a:ext cx="9144000" cy="0"/>
          </a:xfrm>
          <a:prstGeom prst="rect">
            <a:avLst/>
          </a:prstGeom>
          <a:noFill/>
          <a:ln w="9525">
            <a:noFill/>
            <a:miter lim="800000"/>
            <a:headEnd/>
            <a:tailEnd/>
          </a:ln>
        </p:spPr>
        <p:txBody>
          <a:bodyPr wrap="none" anchor="ctr">
            <a:spAutoFit/>
          </a:bodyPr>
          <a:lstStyle/>
          <a:p>
            <a:endParaRPr lang="uk-UA"/>
          </a:p>
        </p:txBody>
      </p:sp>
      <p:sp>
        <p:nvSpPr>
          <p:cNvPr id="9225" name="Rectangle 11"/>
          <p:cNvSpPr>
            <a:spLocks noChangeArrowheads="1"/>
          </p:cNvSpPr>
          <p:nvPr/>
        </p:nvSpPr>
        <p:spPr bwMode="auto">
          <a:xfrm>
            <a:off x="-85725" y="1262063"/>
            <a:ext cx="0" cy="0"/>
          </a:xfrm>
          <a:prstGeom prst="rect">
            <a:avLst/>
          </a:prstGeom>
          <a:solidFill>
            <a:schemeClr val="accent1"/>
          </a:solidFill>
          <a:ln w="9525">
            <a:solidFill>
              <a:schemeClr val="tx1"/>
            </a:solidFill>
            <a:miter lim="800000"/>
            <a:headEnd/>
            <a:tailEnd/>
          </a:ln>
        </p:spPr>
        <p:txBody>
          <a:bodyPr wrap="none"/>
          <a:lstStyle/>
          <a:p>
            <a:pPr algn="ctr"/>
            <a:endParaRPr lang="uk-UA">
              <a:latin typeface="Times New Roman" pitchFamily="18" charset="0"/>
            </a:endParaRPr>
          </a:p>
        </p:txBody>
      </p:sp>
      <p:sp>
        <p:nvSpPr>
          <p:cNvPr id="9226" name="Rectangle 12"/>
          <p:cNvSpPr>
            <a:spLocks noChangeArrowheads="1"/>
          </p:cNvSpPr>
          <p:nvPr/>
        </p:nvSpPr>
        <p:spPr bwMode="auto">
          <a:xfrm>
            <a:off x="-85725" y="1443038"/>
            <a:ext cx="0" cy="0"/>
          </a:xfrm>
          <a:prstGeom prst="rect">
            <a:avLst/>
          </a:prstGeom>
          <a:solidFill>
            <a:schemeClr val="accent1"/>
          </a:solidFill>
          <a:ln w="9525">
            <a:solidFill>
              <a:schemeClr val="tx1"/>
            </a:solidFill>
            <a:miter lim="800000"/>
            <a:headEnd/>
            <a:tailEnd/>
          </a:ln>
        </p:spPr>
        <p:txBody>
          <a:bodyPr wrap="none"/>
          <a:lstStyle/>
          <a:p>
            <a:pPr algn="ctr"/>
            <a:endParaRPr lang="uk-UA">
              <a:latin typeface="Times New Roman" pitchFamily="18" charset="0"/>
            </a:endParaRPr>
          </a:p>
        </p:txBody>
      </p:sp>
      <p:sp>
        <p:nvSpPr>
          <p:cNvPr id="9227" name="Rectangle 82"/>
          <p:cNvSpPr>
            <a:spLocks noGrp="1" noChangeArrowheads="1"/>
          </p:cNvSpPr>
          <p:nvPr>
            <p:ph type="body" sz="half" idx="1"/>
          </p:nvPr>
        </p:nvSpPr>
        <p:spPr>
          <a:xfrm>
            <a:off x="457200" y="1600200"/>
            <a:ext cx="8218488" cy="3328998"/>
          </a:xfrm>
        </p:spPr>
        <p:txBody>
          <a:bodyPr/>
          <a:lstStyle/>
          <a:p>
            <a:pPr marL="1079500" indent="-1079500" eaLnBrk="1" hangingPunct="1">
              <a:spcBef>
                <a:spcPct val="30000"/>
              </a:spcBef>
              <a:spcAft>
                <a:spcPct val="30000"/>
              </a:spcAft>
              <a:buFont typeface="Wingdings" pitchFamily="2" charset="2"/>
              <a:buNone/>
            </a:pPr>
            <a:r>
              <a:rPr lang="en-US" dirty="0" smtClean="0">
                <a:latin typeface="Times New Roman" pitchFamily="18" charset="0"/>
              </a:rPr>
              <a:t>To estimate the employment rate for cities, towns and rural districts (administrative territorial units - ATU) of Ukraine based on the annual LFS dataset</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611188" y="620713"/>
            <a:ext cx="7129462" cy="639762"/>
          </a:xfrm>
          <a:prstGeom prst="rect">
            <a:avLst/>
          </a:prstGeom>
          <a:noFill/>
          <a:ln w="9525">
            <a:noFill/>
            <a:miter lim="800000"/>
            <a:headEnd/>
            <a:tailEnd/>
          </a:ln>
        </p:spPr>
        <p:txBody>
          <a:bodyPr/>
          <a:lstStyle/>
          <a:p>
            <a:r>
              <a:rPr lang="en-US" sz="3600" b="1">
                <a:solidFill>
                  <a:srgbClr val="000099"/>
                </a:solidFill>
                <a:latin typeface="Times New Roman" pitchFamily="18" charset="0"/>
              </a:rPr>
              <a:t>Data Sources</a:t>
            </a:r>
          </a:p>
        </p:txBody>
      </p:sp>
      <p:sp>
        <p:nvSpPr>
          <p:cNvPr id="9" name="Rectangle 14"/>
          <p:cNvSpPr>
            <a:spLocks noGrp="1" noChangeArrowheads="1"/>
          </p:cNvSpPr>
          <p:nvPr>
            <p:ph idx="1"/>
          </p:nvPr>
        </p:nvSpPr>
        <p:spPr>
          <a:xfrm>
            <a:off x="457200" y="1600200"/>
            <a:ext cx="8229600" cy="3108543"/>
          </a:xfrm>
        </p:spPr>
        <p:txBody>
          <a:bodyPr>
            <a:spAutoFit/>
          </a:bodyPr>
          <a:lstStyle/>
          <a:p>
            <a:pPr marL="0" lvl="1" indent="0">
              <a:buClr>
                <a:srgbClr val="000099"/>
              </a:buClr>
              <a:buFont typeface="Wingdings" pitchFamily="2" charset="2"/>
              <a:buNone/>
              <a:defRPr/>
            </a:pPr>
            <a:endParaRPr lang="en-US" sz="2800" dirty="0" smtClean="0">
              <a:solidFill>
                <a:srgbClr val="000099"/>
              </a:solidFill>
              <a:latin typeface="Times New Roman" pitchFamily="18" charset="0"/>
            </a:endParaRPr>
          </a:p>
          <a:p>
            <a:pPr lvl="1" indent="-563563">
              <a:buClr>
                <a:srgbClr val="000099"/>
              </a:buClr>
              <a:buFont typeface="Courier New" pitchFamily="49" charset="0"/>
              <a:buChar char="o"/>
              <a:defRPr/>
            </a:pPr>
            <a:r>
              <a:rPr lang="en-US" sz="2800" dirty="0" smtClean="0">
                <a:latin typeface="Times New Roman" pitchFamily="18" charset="0"/>
              </a:rPr>
              <a:t>Sample survey of households (LFS);</a:t>
            </a:r>
          </a:p>
          <a:p>
            <a:pPr lvl="1" indent="-563563">
              <a:buClr>
                <a:srgbClr val="000099"/>
              </a:buClr>
              <a:buFont typeface="Courier New" pitchFamily="49" charset="0"/>
              <a:buChar char="o"/>
              <a:defRPr/>
            </a:pPr>
            <a:r>
              <a:rPr lang="en-US" sz="2800" dirty="0" smtClean="0">
                <a:latin typeface="Times New Roman" pitchFamily="18" charset="0"/>
              </a:rPr>
              <a:t>Sample survey of enterprises (BS);</a:t>
            </a:r>
            <a:endParaRPr lang="en-US" sz="2800" dirty="0">
              <a:latin typeface="Times New Roman" pitchFamily="18" charset="0"/>
            </a:endParaRPr>
          </a:p>
          <a:p>
            <a:pPr lvl="1" indent="-563563">
              <a:buClr>
                <a:srgbClr val="000099"/>
              </a:buClr>
              <a:buFont typeface="Courier New" pitchFamily="49" charset="0"/>
              <a:buChar char="o"/>
              <a:defRPr/>
            </a:pPr>
            <a:r>
              <a:rPr lang="en-US" sz="2800" dirty="0" smtClean="0">
                <a:latin typeface="Times New Roman" pitchFamily="18" charset="0"/>
              </a:rPr>
              <a:t>Register of  unemployment;</a:t>
            </a:r>
          </a:p>
          <a:p>
            <a:pPr lvl="1" indent="-563563">
              <a:buClr>
                <a:srgbClr val="000099"/>
              </a:buClr>
              <a:buFont typeface="Courier New" pitchFamily="49" charset="0"/>
              <a:buChar char="o"/>
              <a:defRPr/>
            </a:pPr>
            <a:r>
              <a:rPr lang="en-US" sz="2800" dirty="0" smtClean="0">
                <a:latin typeface="Times New Roman" pitchFamily="18" charset="0"/>
              </a:rPr>
              <a:t>Administrative data reported by enterprises ;</a:t>
            </a:r>
          </a:p>
          <a:p>
            <a:pPr lvl="1" indent="-563563">
              <a:buClr>
                <a:srgbClr val="000099"/>
              </a:buClr>
              <a:buFont typeface="Courier New" pitchFamily="49" charset="0"/>
              <a:buChar char="o"/>
              <a:defRPr/>
            </a:pPr>
            <a:r>
              <a:rPr lang="en-US" sz="2800" dirty="0" smtClean="0">
                <a:latin typeface="Times New Roman" pitchFamily="18" charset="0"/>
              </a:rPr>
              <a:t>Census data and demography statistics</a:t>
            </a:r>
            <a:r>
              <a:rPr lang="en-US" dirty="0" smtClean="0"/>
              <a:t>.</a:t>
            </a:r>
            <a:endParaRPr lang="ru-RU" sz="2000" i="1"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uk-UA"/>
          </a:p>
        </p:txBody>
      </p:sp>
      <p:sp>
        <p:nvSpPr>
          <p:cNvPr id="8195" name="Rectangle 3"/>
          <p:cNvSpPr>
            <a:spLocks noChangeArrowheads="1"/>
          </p:cNvSpPr>
          <p:nvPr/>
        </p:nvSpPr>
        <p:spPr bwMode="auto">
          <a:xfrm>
            <a:off x="611188" y="692150"/>
            <a:ext cx="7129462" cy="568325"/>
          </a:xfrm>
          <a:prstGeom prst="rect">
            <a:avLst/>
          </a:prstGeom>
          <a:noFill/>
          <a:ln w="9525">
            <a:noFill/>
            <a:miter lim="800000"/>
            <a:headEnd/>
            <a:tailEnd/>
          </a:ln>
        </p:spPr>
        <p:txBody>
          <a:bodyPr/>
          <a:lstStyle/>
          <a:p>
            <a:r>
              <a:rPr lang="en-US" sz="3600" b="1">
                <a:solidFill>
                  <a:srgbClr val="000099"/>
                </a:solidFill>
                <a:latin typeface="Times New Roman" pitchFamily="18" charset="0"/>
              </a:rPr>
              <a:t>Survey description</a:t>
            </a:r>
            <a:endParaRPr lang="uk-UA" sz="3600" b="1">
              <a:solidFill>
                <a:srgbClr val="000099"/>
              </a:solidFill>
              <a:latin typeface="Times New Roman" pitchFamily="18" charset="0"/>
            </a:endParaRPr>
          </a:p>
        </p:txBody>
      </p:sp>
      <p:sp>
        <p:nvSpPr>
          <p:cNvPr id="8196" name="Rectangle 4"/>
          <p:cNvSpPr>
            <a:spLocks noChangeArrowheads="1"/>
          </p:cNvSpPr>
          <p:nvPr/>
        </p:nvSpPr>
        <p:spPr bwMode="auto">
          <a:xfrm>
            <a:off x="0" y="671513"/>
            <a:ext cx="0" cy="0"/>
          </a:xfrm>
          <a:prstGeom prst="rect">
            <a:avLst/>
          </a:prstGeom>
          <a:solidFill>
            <a:schemeClr val="accent1"/>
          </a:solidFill>
          <a:ln w="9525">
            <a:solidFill>
              <a:schemeClr val="tx1"/>
            </a:solidFill>
            <a:miter lim="800000"/>
            <a:headEnd/>
            <a:tailEnd/>
          </a:ln>
        </p:spPr>
        <p:txBody>
          <a:bodyPr wrap="none"/>
          <a:lstStyle/>
          <a:p>
            <a:pPr algn="ctr"/>
            <a:endParaRPr lang="uk-UA">
              <a:latin typeface="Times New Roman" pitchFamily="18" charset="0"/>
            </a:endParaRPr>
          </a:p>
        </p:txBody>
      </p:sp>
      <p:sp>
        <p:nvSpPr>
          <p:cNvPr id="8197" name="Rectangle 5"/>
          <p:cNvSpPr>
            <a:spLocks noChangeArrowheads="1"/>
          </p:cNvSpPr>
          <p:nvPr/>
        </p:nvSpPr>
        <p:spPr bwMode="auto">
          <a:xfrm>
            <a:off x="0" y="1400175"/>
            <a:ext cx="9144000" cy="0"/>
          </a:xfrm>
          <a:prstGeom prst="rect">
            <a:avLst/>
          </a:prstGeom>
          <a:noFill/>
          <a:ln w="9525">
            <a:noFill/>
            <a:miter lim="800000"/>
            <a:headEnd/>
            <a:tailEnd/>
          </a:ln>
        </p:spPr>
        <p:txBody>
          <a:bodyPr wrap="none" anchor="ctr">
            <a:spAutoFit/>
          </a:bodyPr>
          <a:lstStyle/>
          <a:p>
            <a:endParaRPr lang="uk-UA"/>
          </a:p>
        </p:txBody>
      </p:sp>
      <p:sp>
        <p:nvSpPr>
          <p:cNvPr id="8198" name="Rectangle 6"/>
          <p:cNvSpPr>
            <a:spLocks noChangeArrowheads="1"/>
          </p:cNvSpPr>
          <p:nvPr/>
        </p:nvSpPr>
        <p:spPr bwMode="auto">
          <a:xfrm>
            <a:off x="0" y="1400175"/>
            <a:ext cx="0" cy="0"/>
          </a:xfrm>
          <a:prstGeom prst="rect">
            <a:avLst/>
          </a:prstGeom>
          <a:solidFill>
            <a:schemeClr val="accent1"/>
          </a:solidFill>
          <a:ln w="9525">
            <a:solidFill>
              <a:schemeClr val="tx1"/>
            </a:solidFill>
            <a:miter lim="800000"/>
            <a:headEnd/>
            <a:tailEnd/>
          </a:ln>
        </p:spPr>
        <p:txBody>
          <a:bodyPr wrap="none"/>
          <a:lstStyle/>
          <a:p>
            <a:pPr algn="ctr"/>
            <a:endParaRPr lang="uk-UA">
              <a:latin typeface="Times New Roman" pitchFamily="18" charset="0"/>
            </a:endParaRPr>
          </a:p>
        </p:txBody>
      </p:sp>
      <p:sp>
        <p:nvSpPr>
          <p:cNvPr id="8199" name="Rectangle 7"/>
          <p:cNvSpPr>
            <a:spLocks noChangeArrowheads="1"/>
          </p:cNvSpPr>
          <p:nvPr/>
        </p:nvSpPr>
        <p:spPr bwMode="auto">
          <a:xfrm>
            <a:off x="0" y="1552575"/>
            <a:ext cx="0" cy="0"/>
          </a:xfrm>
          <a:prstGeom prst="rect">
            <a:avLst/>
          </a:prstGeom>
          <a:solidFill>
            <a:schemeClr val="accent1"/>
          </a:solidFill>
          <a:ln w="9525">
            <a:solidFill>
              <a:schemeClr val="tx1"/>
            </a:solidFill>
            <a:miter lim="800000"/>
            <a:headEnd/>
            <a:tailEnd/>
          </a:ln>
        </p:spPr>
        <p:txBody>
          <a:bodyPr wrap="none"/>
          <a:lstStyle/>
          <a:p>
            <a:pPr algn="ctr"/>
            <a:endParaRPr lang="uk-UA">
              <a:latin typeface="Times New Roman" pitchFamily="18" charset="0"/>
            </a:endParaRPr>
          </a:p>
        </p:txBody>
      </p:sp>
      <p:sp>
        <p:nvSpPr>
          <p:cNvPr id="8200" name="Rectangle 8"/>
          <p:cNvSpPr>
            <a:spLocks noChangeArrowheads="1"/>
          </p:cNvSpPr>
          <p:nvPr/>
        </p:nvSpPr>
        <p:spPr bwMode="auto">
          <a:xfrm>
            <a:off x="-85725" y="1262063"/>
            <a:ext cx="9144000" cy="0"/>
          </a:xfrm>
          <a:prstGeom prst="rect">
            <a:avLst/>
          </a:prstGeom>
          <a:noFill/>
          <a:ln w="9525">
            <a:noFill/>
            <a:miter lim="800000"/>
            <a:headEnd/>
            <a:tailEnd/>
          </a:ln>
        </p:spPr>
        <p:txBody>
          <a:bodyPr wrap="none" anchor="ctr">
            <a:spAutoFit/>
          </a:bodyPr>
          <a:lstStyle/>
          <a:p>
            <a:endParaRPr lang="uk-UA"/>
          </a:p>
        </p:txBody>
      </p:sp>
      <p:sp>
        <p:nvSpPr>
          <p:cNvPr id="8201" name="Rectangle 9"/>
          <p:cNvSpPr>
            <a:spLocks noChangeArrowheads="1"/>
          </p:cNvSpPr>
          <p:nvPr/>
        </p:nvSpPr>
        <p:spPr bwMode="auto">
          <a:xfrm>
            <a:off x="-85725" y="1262063"/>
            <a:ext cx="0" cy="0"/>
          </a:xfrm>
          <a:prstGeom prst="rect">
            <a:avLst/>
          </a:prstGeom>
          <a:solidFill>
            <a:schemeClr val="accent1"/>
          </a:solidFill>
          <a:ln w="9525">
            <a:solidFill>
              <a:schemeClr val="tx1"/>
            </a:solidFill>
            <a:miter lim="800000"/>
            <a:headEnd/>
            <a:tailEnd/>
          </a:ln>
        </p:spPr>
        <p:txBody>
          <a:bodyPr wrap="none"/>
          <a:lstStyle/>
          <a:p>
            <a:pPr algn="ctr"/>
            <a:endParaRPr lang="uk-UA">
              <a:latin typeface="Times New Roman" pitchFamily="18" charset="0"/>
            </a:endParaRPr>
          </a:p>
        </p:txBody>
      </p:sp>
      <p:sp>
        <p:nvSpPr>
          <p:cNvPr id="8202" name="Rectangle 10"/>
          <p:cNvSpPr>
            <a:spLocks noChangeArrowheads="1"/>
          </p:cNvSpPr>
          <p:nvPr/>
        </p:nvSpPr>
        <p:spPr bwMode="auto">
          <a:xfrm>
            <a:off x="-85725" y="1443038"/>
            <a:ext cx="0" cy="0"/>
          </a:xfrm>
          <a:prstGeom prst="rect">
            <a:avLst/>
          </a:prstGeom>
          <a:solidFill>
            <a:schemeClr val="accent1"/>
          </a:solidFill>
          <a:ln w="9525">
            <a:solidFill>
              <a:schemeClr val="tx1"/>
            </a:solidFill>
            <a:miter lim="800000"/>
            <a:headEnd/>
            <a:tailEnd/>
          </a:ln>
        </p:spPr>
        <p:txBody>
          <a:bodyPr wrap="none"/>
          <a:lstStyle/>
          <a:p>
            <a:pPr algn="ctr"/>
            <a:endParaRPr lang="uk-UA">
              <a:latin typeface="Times New Roman" pitchFamily="18" charset="0"/>
            </a:endParaRPr>
          </a:p>
        </p:txBody>
      </p:sp>
      <p:sp>
        <p:nvSpPr>
          <p:cNvPr id="8203" name="Rectangle 14"/>
          <p:cNvSpPr>
            <a:spLocks noChangeArrowheads="1"/>
          </p:cNvSpPr>
          <p:nvPr/>
        </p:nvSpPr>
        <p:spPr bwMode="auto">
          <a:xfrm>
            <a:off x="428596" y="1500174"/>
            <a:ext cx="8064500" cy="5176802"/>
          </a:xfrm>
          <a:prstGeom prst="rect">
            <a:avLst/>
          </a:prstGeom>
          <a:noFill/>
          <a:ln w="9525">
            <a:noFill/>
            <a:miter lim="800000"/>
            <a:headEnd/>
            <a:tailEnd/>
          </a:ln>
        </p:spPr>
        <p:txBody>
          <a:bodyPr>
            <a:spAutoFit/>
          </a:bodyPr>
          <a:lstStyle/>
          <a:p>
            <a:pPr marL="742950" lvl="1" indent="-563563">
              <a:spcBef>
                <a:spcPct val="20000"/>
              </a:spcBef>
              <a:buClr>
                <a:srgbClr val="000099"/>
              </a:buClr>
              <a:buFont typeface="Georgia" pitchFamily="18" charset="0"/>
              <a:buChar char="S"/>
            </a:pPr>
            <a:r>
              <a:rPr lang="en-US" sz="2800" dirty="0">
                <a:latin typeface="Times New Roman" pitchFamily="18" charset="0"/>
              </a:rPr>
              <a:t>stratified, multistage sample </a:t>
            </a:r>
            <a:r>
              <a:rPr lang="en-US" sz="2800" dirty="0" smtClean="0">
                <a:latin typeface="Times New Roman" pitchFamily="18" charset="0"/>
              </a:rPr>
              <a:t>design with </a:t>
            </a:r>
            <a:r>
              <a:rPr lang="en-US" sz="2800" dirty="0">
                <a:latin typeface="Times New Roman" pitchFamily="18" charset="0"/>
              </a:rPr>
              <a:t>systematic selection proportional to size</a:t>
            </a:r>
            <a:r>
              <a:rPr lang="uk-UA" sz="2800" dirty="0">
                <a:latin typeface="Times New Roman" pitchFamily="18" charset="0"/>
              </a:rPr>
              <a:t>;</a:t>
            </a:r>
            <a:endParaRPr lang="en-US" sz="2800" dirty="0">
              <a:latin typeface="Times New Roman" pitchFamily="18" charset="0"/>
            </a:endParaRPr>
          </a:p>
          <a:p>
            <a:pPr marL="742950" lvl="1" indent="-563563">
              <a:spcBef>
                <a:spcPct val="20000"/>
              </a:spcBef>
              <a:buClr>
                <a:srgbClr val="000099"/>
              </a:buClr>
              <a:buFont typeface="Georgia" pitchFamily="18" charset="0"/>
              <a:buChar char="S"/>
            </a:pPr>
            <a:r>
              <a:rPr lang="en-US" sz="2800" dirty="0" smtClean="0">
                <a:latin typeface="Times New Roman" pitchFamily="18" charset="0"/>
              </a:rPr>
              <a:t>11,1 </a:t>
            </a:r>
            <a:r>
              <a:rPr lang="en-US" sz="2800" dirty="0">
                <a:latin typeface="Times New Roman" pitchFamily="18" charset="0"/>
              </a:rPr>
              <a:t>thousand households are selected every </a:t>
            </a:r>
            <a:r>
              <a:rPr lang="en-US" sz="2800" dirty="0" smtClean="0">
                <a:latin typeface="Times New Roman" pitchFamily="18" charset="0"/>
              </a:rPr>
              <a:t>month, representing all country;</a:t>
            </a:r>
            <a:endParaRPr lang="en-US" sz="2800" dirty="0">
              <a:latin typeface="Times New Roman" pitchFamily="18" charset="0"/>
            </a:endParaRPr>
          </a:p>
          <a:p>
            <a:pPr marL="742950" lvl="1" indent="-563563">
              <a:spcBef>
                <a:spcPct val="20000"/>
              </a:spcBef>
              <a:buClr>
                <a:srgbClr val="000099"/>
              </a:buClr>
              <a:buFont typeface="Georgia" pitchFamily="18" charset="0"/>
              <a:buChar char="S"/>
            </a:pPr>
            <a:r>
              <a:rPr lang="en-US" sz="2800" dirty="0">
                <a:latin typeface="Times New Roman" pitchFamily="18" charset="0"/>
              </a:rPr>
              <a:t>rotational </a:t>
            </a:r>
            <a:r>
              <a:rPr lang="en-US" sz="2800" dirty="0" smtClean="0">
                <a:latin typeface="Times New Roman" pitchFamily="18" charset="0"/>
              </a:rPr>
              <a:t>scheme </a:t>
            </a:r>
            <a:r>
              <a:rPr lang="en-US" sz="2800" dirty="0">
                <a:latin typeface="Times New Roman" pitchFamily="18" charset="0"/>
              </a:rPr>
              <a:t>3-9-3 (2/3 of sample </a:t>
            </a:r>
            <a:r>
              <a:rPr lang="en-US" sz="2800" dirty="0" smtClean="0">
                <a:latin typeface="Times New Roman" pitchFamily="18" charset="0"/>
              </a:rPr>
              <a:t>was observed in previous </a:t>
            </a:r>
            <a:r>
              <a:rPr lang="en-US" sz="2800" dirty="0">
                <a:latin typeface="Times New Roman" pitchFamily="18" charset="0"/>
              </a:rPr>
              <a:t>month</a:t>
            </a:r>
            <a:r>
              <a:rPr lang="en-US" sz="2800" dirty="0" smtClean="0">
                <a:latin typeface="Times New Roman" pitchFamily="18" charset="0"/>
              </a:rPr>
              <a:t>);</a:t>
            </a:r>
          </a:p>
          <a:p>
            <a:pPr marL="742950" lvl="1" indent="-563563">
              <a:spcBef>
                <a:spcPct val="20000"/>
              </a:spcBef>
              <a:buClr>
                <a:srgbClr val="000099"/>
              </a:buClr>
              <a:buFont typeface="Georgia" pitchFamily="18" charset="0"/>
              <a:buChar char="S"/>
            </a:pPr>
            <a:r>
              <a:rPr lang="en-US" sz="2800" dirty="0" smtClean="0">
                <a:latin typeface="Times New Roman" pitchFamily="18" charset="0"/>
              </a:rPr>
              <a:t>all </a:t>
            </a:r>
            <a:r>
              <a:rPr lang="en-US" sz="2800" dirty="0" err="1" smtClean="0">
                <a:latin typeface="Times New Roman" pitchFamily="18" charset="0"/>
              </a:rPr>
              <a:t>hh’s</a:t>
            </a:r>
            <a:r>
              <a:rPr lang="en-US" sz="2800" dirty="0" smtClean="0">
                <a:latin typeface="Times New Roman" pitchFamily="18" charset="0"/>
              </a:rPr>
              <a:t> members of age </a:t>
            </a:r>
            <a:r>
              <a:rPr lang="en-US" sz="2800" dirty="0">
                <a:latin typeface="Times New Roman" pitchFamily="18" charset="0"/>
              </a:rPr>
              <a:t>15-70 years old are </a:t>
            </a:r>
            <a:r>
              <a:rPr lang="en-US" sz="2800" dirty="0" smtClean="0">
                <a:latin typeface="Times New Roman" pitchFamily="18" charset="0"/>
              </a:rPr>
              <a:t>interviewed about their economical activity;</a:t>
            </a:r>
            <a:endParaRPr lang="en-US" sz="2800" dirty="0">
              <a:latin typeface="Times New Roman" pitchFamily="18" charset="0"/>
            </a:endParaRPr>
          </a:p>
          <a:p>
            <a:pPr marL="742950" lvl="1" indent="-563563">
              <a:spcBef>
                <a:spcPct val="20000"/>
              </a:spcBef>
              <a:buClr>
                <a:srgbClr val="000099"/>
              </a:buClr>
              <a:buFont typeface="Georgia" pitchFamily="18" charset="0"/>
              <a:buChar char="S"/>
            </a:pPr>
            <a:r>
              <a:rPr lang="en-US" sz="2800" dirty="0">
                <a:latin typeface="Times New Roman" pitchFamily="18" charset="0"/>
              </a:rPr>
              <a:t>complex weighting </a:t>
            </a:r>
            <a:r>
              <a:rPr lang="en-US" sz="2800" dirty="0" smtClean="0">
                <a:latin typeface="Times New Roman" pitchFamily="18" charset="0"/>
              </a:rPr>
              <a:t>procedure: design weights, </a:t>
            </a:r>
            <a:r>
              <a:rPr lang="en-US" sz="2800" dirty="0">
                <a:latin typeface="Times New Roman" pitchFamily="18" charset="0"/>
              </a:rPr>
              <a:t>non-response adjustment</a:t>
            </a:r>
            <a:r>
              <a:rPr lang="en-US" sz="2800" dirty="0" smtClean="0">
                <a:latin typeface="Times New Roman" pitchFamily="18" charset="0"/>
              </a:rPr>
              <a:t>, calibration to population sex-age structure </a:t>
            </a:r>
            <a:endParaRPr lang="ru-RU" sz="2000" i="1"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188913"/>
            <a:ext cx="7991475" cy="1223962"/>
          </a:xfrm>
        </p:spPr>
        <p:txBody>
          <a:bodyPr/>
          <a:lstStyle/>
          <a:p>
            <a:r>
              <a:rPr lang="en-US" sz="3600" b="1" dirty="0" smtClean="0">
                <a:solidFill>
                  <a:srgbClr val="000099"/>
                </a:solidFill>
                <a:latin typeface="Times New Roman" pitchFamily="18" charset="0"/>
              </a:rPr>
              <a:t>Problems</a:t>
            </a:r>
            <a:endParaRPr lang="ru-RU" sz="3600" b="1" dirty="0">
              <a:solidFill>
                <a:srgbClr val="000099"/>
              </a:solidFill>
              <a:latin typeface="Times New Roman" pitchFamily="18" charset="0"/>
            </a:endParaRPr>
          </a:p>
        </p:txBody>
      </p:sp>
      <p:sp>
        <p:nvSpPr>
          <p:cNvPr id="19459" name="Rectangle 3"/>
          <p:cNvSpPr>
            <a:spLocks noGrp="1" noChangeArrowheads="1"/>
          </p:cNvSpPr>
          <p:nvPr>
            <p:ph type="body" sz="half" idx="1"/>
          </p:nvPr>
        </p:nvSpPr>
        <p:spPr>
          <a:xfrm>
            <a:off x="571500" y="1714500"/>
            <a:ext cx="7920038" cy="3539430"/>
          </a:xfrm>
        </p:spPr>
        <p:txBody>
          <a:bodyPr>
            <a:spAutoFit/>
          </a:bodyPr>
          <a:lstStyle/>
          <a:p>
            <a:pPr marL="571500" indent="-571500" eaLnBrk="1" hangingPunct="1">
              <a:lnSpc>
                <a:spcPct val="90000"/>
              </a:lnSpc>
              <a:buClr>
                <a:srgbClr val="000099"/>
              </a:buClr>
              <a:buFont typeface="Courier New" pitchFamily="49" charset="0"/>
              <a:buChar char="o"/>
              <a:defRPr/>
            </a:pPr>
            <a:r>
              <a:rPr lang="en-US" altLang="zh-CN" dirty="0" smtClean="0">
                <a:latin typeface="Times New Roman" pitchFamily="18" charset="0"/>
                <a:ea typeface="SimSun" pitchFamily="2" charset="-122"/>
              </a:rPr>
              <a:t>Small sample size or 0 at ATU level;</a:t>
            </a:r>
          </a:p>
          <a:p>
            <a:pPr marL="571500" indent="-571500" eaLnBrk="1" hangingPunct="1">
              <a:lnSpc>
                <a:spcPct val="90000"/>
              </a:lnSpc>
              <a:buClr>
                <a:srgbClr val="000099"/>
              </a:buClr>
              <a:buFont typeface="Courier New" pitchFamily="49" charset="0"/>
              <a:buChar char="o"/>
              <a:defRPr/>
            </a:pPr>
            <a:r>
              <a:rPr lang="en-US" altLang="zh-CN" dirty="0" smtClean="0">
                <a:latin typeface="Times New Roman" pitchFamily="18" charset="0"/>
                <a:ea typeface="SimSun" pitchFamily="2" charset="-122"/>
              </a:rPr>
              <a:t>High variance of employment rate estimates for ATU;</a:t>
            </a:r>
          </a:p>
          <a:p>
            <a:pPr marL="571500" indent="-571500" eaLnBrk="1" hangingPunct="1">
              <a:lnSpc>
                <a:spcPct val="90000"/>
              </a:lnSpc>
              <a:buClr>
                <a:srgbClr val="000099"/>
              </a:buClr>
              <a:buFont typeface="Courier New" pitchFamily="49" charset="0"/>
              <a:buChar char="o"/>
              <a:defRPr/>
            </a:pPr>
            <a:r>
              <a:rPr lang="en-US" altLang="zh-CN" dirty="0" smtClean="0">
                <a:latin typeface="Times New Roman" pitchFamily="18" charset="0"/>
                <a:ea typeface="SimSun" pitchFamily="2" charset="-122"/>
              </a:rPr>
              <a:t>All rural districts are represented in the sample but not all cities and towns;</a:t>
            </a:r>
          </a:p>
          <a:p>
            <a:pPr marL="571500" indent="-571500" eaLnBrk="1" hangingPunct="1">
              <a:lnSpc>
                <a:spcPct val="90000"/>
              </a:lnSpc>
              <a:buClr>
                <a:srgbClr val="000099"/>
              </a:buClr>
              <a:buFont typeface="Courier New" pitchFamily="49" charset="0"/>
              <a:buChar char="o"/>
              <a:defRPr/>
            </a:pPr>
            <a:r>
              <a:rPr lang="en-US" altLang="zh-CN" dirty="0" smtClean="0">
                <a:latin typeface="Times New Roman" pitchFamily="18" charset="0"/>
                <a:ea typeface="SimSun" pitchFamily="2" charset="-122"/>
              </a:rPr>
              <a:t>High variation between estimates of employment rate in ATUs</a:t>
            </a:r>
          </a:p>
          <a:p>
            <a:pPr marL="571500" indent="-571500" eaLnBrk="1" hangingPunct="1">
              <a:lnSpc>
                <a:spcPct val="90000"/>
              </a:lnSpc>
              <a:buClr>
                <a:srgbClr val="000099"/>
              </a:buClr>
              <a:buFont typeface="+mj-lt"/>
              <a:buAutoNum type="romanUcPeriod"/>
              <a:defRPr/>
            </a:pPr>
            <a:endParaRPr lang="en-US" altLang="zh-CN" dirty="0" smtClean="0">
              <a:solidFill>
                <a:srgbClr val="000099"/>
              </a:solidFill>
              <a:latin typeface="Times New Roman" pitchFamily="18" charset="0"/>
              <a:ea typeface="SimSun" pitchFamily="2" charset="-122"/>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188913"/>
            <a:ext cx="7991475" cy="1223962"/>
          </a:xfrm>
        </p:spPr>
        <p:txBody>
          <a:bodyPr/>
          <a:lstStyle/>
          <a:p>
            <a:r>
              <a:rPr lang="en-US" sz="3600" b="1" dirty="0" smtClean="0">
                <a:solidFill>
                  <a:srgbClr val="000099"/>
                </a:solidFill>
                <a:latin typeface="Times New Roman" pitchFamily="18" charset="0"/>
              </a:rPr>
              <a:t>Proposition</a:t>
            </a:r>
            <a:endParaRPr lang="ru-RU" sz="3600" b="1" dirty="0">
              <a:solidFill>
                <a:srgbClr val="000099"/>
              </a:solidFill>
              <a:latin typeface="Times New Roman" pitchFamily="18" charset="0"/>
            </a:endParaRPr>
          </a:p>
        </p:txBody>
      </p:sp>
      <p:sp>
        <p:nvSpPr>
          <p:cNvPr id="19459" name="Rectangle 3"/>
          <p:cNvSpPr>
            <a:spLocks noGrp="1" noChangeArrowheads="1"/>
          </p:cNvSpPr>
          <p:nvPr>
            <p:ph type="body" sz="half" idx="1"/>
          </p:nvPr>
        </p:nvSpPr>
        <p:spPr>
          <a:xfrm>
            <a:off x="571500" y="1714500"/>
            <a:ext cx="7920038" cy="2289858"/>
          </a:xfrm>
        </p:spPr>
        <p:txBody>
          <a:bodyPr>
            <a:spAutoFit/>
          </a:bodyPr>
          <a:lstStyle/>
          <a:p>
            <a:pPr marL="571500" indent="-571500" eaLnBrk="1" hangingPunct="1">
              <a:lnSpc>
                <a:spcPct val="90000"/>
              </a:lnSpc>
              <a:buClr>
                <a:srgbClr val="000099"/>
              </a:buClr>
              <a:buFont typeface="+mj-lt"/>
              <a:buAutoNum type="romanUcPeriod"/>
              <a:defRPr/>
            </a:pPr>
            <a:r>
              <a:rPr lang="en-US" altLang="zh-CN" dirty="0" smtClean="0">
                <a:latin typeface="Times New Roman" pitchFamily="18" charset="0"/>
                <a:ea typeface="SimSun" pitchFamily="2" charset="-122"/>
              </a:rPr>
              <a:t>Correction of direct estimates</a:t>
            </a:r>
          </a:p>
          <a:p>
            <a:pPr marL="571500" indent="-571500" eaLnBrk="1" hangingPunct="1">
              <a:lnSpc>
                <a:spcPct val="90000"/>
              </a:lnSpc>
              <a:buClr>
                <a:srgbClr val="000099"/>
              </a:buClr>
              <a:buFont typeface="+mj-lt"/>
              <a:buAutoNum type="romanUcPeriod"/>
              <a:defRPr/>
            </a:pPr>
            <a:r>
              <a:rPr lang="en-US" altLang="zh-CN" dirty="0" err="1" smtClean="0">
                <a:latin typeface="Times New Roman" pitchFamily="18" charset="0"/>
                <a:ea typeface="SimSun" pitchFamily="2" charset="-122"/>
              </a:rPr>
              <a:t>Microlevel</a:t>
            </a:r>
            <a:r>
              <a:rPr lang="en-US" altLang="zh-CN" dirty="0" smtClean="0">
                <a:latin typeface="Times New Roman" pitchFamily="18" charset="0"/>
                <a:ea typeface="SimSun" pitchFamily="2" charset="-122"/>
              </a:rPr>
              <a:t> </a:t>
            </a:r>
            <a:r>
              <a:rPr lang="en-US" altLang="zh-CN" dirty="0" err="1" smtClean="0">
                <a:latin typeface="Times New Roman" pitchFamily="18" charset="0"/>
                <a:ea typeface="SimSun" pitchFamily="2" charset="-122"/>
              </a:rPr>
              <a:t>modelling</a:t>
            </a:r>
            <a:r>
              <a:rPr lang="en-US" altLang="zh-CN" dirty="0" smtClean="0">
                <a:latin typeface="Times New Roman" pitchFamily="18" charset="0"/>
                <a:ea typeface="SimSun" pitchFamily="2" charset="-122"/>
              </a:rPr>
              <a:t> of probability to be employed</a:t>
            </a:r>
          </a:p>
          <a:p>
            <a:pPr marL="571500" indent="-571500" eaLnBrk="1" hangingPunct="1">
              <a:lnSpc>
                <a:spcPct val="90000"/>
              </a:lnSpc>
              <a:buClr>
                <a:srgbClr val="000099"/>
              </a:buClr>
              <a:buFont typeface="+mj-lt"/>
              <a:buAutoNum type="romanUcPeriod"/>
              <a:defRPr/>
            </a:pPr>
            <a:r>
              <a:rPr lang="en-US" altLang="zh-CN" dirty="0" smtClean="0">
                <a:latin typeface="Times New Roman" pitchFamily="18" charset="0"/>
                <a:ea typeface="SimSun" pitchFamily="2" charset="-122"/>
              </a:rPr>
              <a:t>Multilevel composite estimator (</a:t>
            </a:r>
            <a:r>
              <a:rPr lang="en-US" altLang="zh-CN" dirty="0" err="1" smtClean="0">
                <a:latin typeface="Times New Roman" pitchFamily="18" charset="0"/>
                <a:ea typeface="SimSun" pitchFamily="2" charset="-122"/>
              </a:rPr>
              <a:t>Longford</a:t>
            </a:r>
            <a:r>
              <a:rPr lang="en-US" altLang="zh-CN" dirty="0" smtClean="0">
                <a:latin typeface="Times New Roman" pitchFamily="18" charset="0"/>
                <a:ea typeface="SimSun" pitchFamily="2" charset="-122"/>
              </a:rPr>
              <a:t> 2010)</a:t>
            </a:r>
          </a:p>
          <a:p>
            <a:pPr marL="571500" indent="-571500" eaLnBrk="1" hangingPunct="1">
              <a:lnSpc>
                <a:spcPct val="90000"/>
              </a:lnSpc>
              <a:buClr>
                <a:srgbClr val="000099"/>
              </a:buClr>
              <a:buFont typeface="+mj-lt"/>
              <a:buAutoNum type="romanUcPeriod"/>
              <a:defRPr/>
            </a:pPr>
            <a:endParaRPr lang="en-US" altLang="zh-CN" dirty="0" smtClean="0">
              <a:solidFill>
                <a:srgbClr val="000099"/>
              </a:solidFill>
              <a:latin typeface="Times New Roman" pitchFamily="18" charset="0"/>
              <a:ea typeface="SimSun" pitchFamily="2" charset="-122"/>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00034" y="214290"/>
            <a:ext cx="7920880" cy="1134963"/>
          </a:xfrm>
        </p:spPr>
        <p:txBody>
          <a:bodyPr>
            <a:normAutofit/>
          </a:bodyPr>
          <a:lstStyle/>
          <a:p>
            <a:pPr eaLnBrk="1" hangingPunct="1">
              <a:buClr>
                <a:schemeClr val="accent6">
                  <a:lumMod val="75000"/>
                </a:schemeClr>
              </a:buClr>
              <a:defRPr/>
            </a:pPr>
            <a:r>
              <a:rPr lang="en-US" sz="3200" b="1" dirty="0" smtClean="0">
                <a:solidFill>
                  <a:srgbClr val="000099"/>
                </a:solidFill>
                <a:latin typeface="Times New Roman" pitchFamily="18" charset="0"/>
              </a:rPr>
              <a:t>Cities/towns representation in sample</a:t>
            </a:r>
            <a:endParaRPr lang="ru-RU" sz="3200" b="1" dirty="0">
              <a:solidFill>
                <a:srgbClr val="000099"/>
              </a:solidFill>
              <a:latin typeface="Times New Roman" pitchFamily="18" charset="0"/>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6" name="Таблица 5"/>
          <p:cNvGraphicFramePr>
            <a:graphicFrameLocks noGrp="1"/>
          </p:cNvGraphicFramePr>
          <p:nvPr/>
        </p:nvGraphicFramePr>
        <p:xfrm>
          <a:off x="1428728" y="1857364"/>
          <a:ext cx="6215106" cy="2714640"/>
        </p:xfrm>
        <a:graphic>
          <a:graphicData uri="http://schemas.openxmlformats.org/drawingml/2006/table">
            <a:tbl>
              <a:tblPr/>
              <a:tblGrid>
                <a:gridCol w="3107553"/>
                <a:gridCol w="3107553"/>
              </a:tblGrid>
              <a:tr h="339330">
                <a:tc>
                  <a:txBody>
                    <a:bodyPr/>
                    <a:lstStyle/>
                    <a:p>
                      <a:pPr marL="71755" marR="71755" algn="ctr">
                        <a:spcAft>
                          <a:spcPts val="0"/>
                        </a:spcAft>
                      </a:pPr>
                      <a:r>
                        <a:rPr lang="en-US" sz="1800" b="1" dirty="0" smtClean="0">
                          <a:solidFill>
                            <a:schemeClr val="bg1"/>
                          </a:solidFill>
                          <a:latin typeface="Times New Roman"/>
                          <a:ea typeface="Times New Roman"/>
                          <a:cs typeface="Times New Roman"/>
                        </a:rPr>
                        <a:t>In sample</a:t>
                      </a:r>
                      <a:endParaRPr lang="ru-RU" sz="1800" b="1" dirty="0">
                        <a:solidFill>
                          <a:schemeClr val="bg1"/>
                        </a:solidFill>
                        <a:latin typeface="Times New Roman"/>
                        <a:ea typeface="Times New Roman"/>
                        <a:cs typeface="Times New Roman"/>
                      </a:endParaRPr>
                    </a:p>
                  </a:txBody>
                  <a:tcPr marL="13555" marR="135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solidFill>
                  </a:tcPr>
                </a:tc>
                <a:tc>
                  <a:txBody>
                    <a:bodyPr/>
                    <a:lstStyle/>
                    <a:p>
                      <a:pPr algn="ctr">
                        <a:spcAft>
                          <a:spcPts val="0"/>
                        </a:spcAft>
                      </a:pPr>
                      <a:r>
                        <a:rPr lang="en-US" sz="1800" b="1" dirty="0" smtClean="0">
                          <a:solidFill>
                            <a:schemeClr val="bg1"/>
                          </a:solidFill>
                          <a:latin typeface="Times New Roman"/>
                          <a:ea typeface="Times New Roman"/>
                          <a:cs typeface="Times New Roman"/>
                        </a:rPr>
                        <a:t>Design weight</a:t>
                      </a:r>
                      <a:endParaRPr lang="ru-RU" sz="1800" b="1" dirty="0">
                        <a:solidFill>
                          <a:schemeClr val="bg1"/>
                        </a:solidFill>
                        <a:latin typeface="Times New Roman"/>
                        <a:ea typeface="Times New Roman"/>
                        <a:cs typeface="Times New Roman"/>
                      </a:endParaRPr>
                    </a:p>
                  </a:txBody>
                  <a:tcPr marL="13555" marR="135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solidFill>
                  </a:tcPr>
                </a:tc>
              </a:tr>
              <a:tr h="339330">
                <a:tc>
                  <a:txBody>
                    <a:bodyPr/>
                    <a:lstStyle/>
                    <a:p>
                      <a:pPr algn="ctr">
                        <a:spcAft>
                          <a:spcPts val="0"/>
                        </a:spcAft>
                      </a:pPr>
                      <a:r>
                        <a:rPr lang="en-US" sz="1800" b="1" dirty="0" smtClean="0">
                          <a:latin typeface="Times New Roman"/>
                          <a:ea typeface="Times New Roman"/>
                          <a:cs typeface="Times New Roman"/>
                        </a:rPr>
                        <a:t>City </a:t>
                      </a:r>
                      <a:r>
                        <a:rPr lang="uk-UA" sz="1800" b="1" dirty="0" smtClean="0">
                          <a:latin typeface="Times New Roman"/>
                          <a:ea typeface="Times New Roman"/>
                          <a:cs typeface="Times New Roman"/>
                        </a:rPr>
                        <a:t>1</a:t>
                      </a:r>
                      <a:endParaRPr lang="ru-RU" sz="1800" dirty="0">
                        <a:latin typeface="Times New Roman"/>
                        <a:ea typeface="Times New Roman"/>
                        <a:cs typeface="Times New Roman"/>
                      </a:endParaRPr>
                    </a:p>
                  </a:txBody>
                  <a:tcPr marL="13555" marR="135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en-US" sz="1800" dirty="0" smtClean="0">
                          <a:latin typeface="Times New Roman"/>
                          <a:ea typeface="Times New Roman"/>
                          <a:cs typeface="Times New Roman"/>
                        </a:rPr>
                        <a:t>1</a:t>
                      </a:r>
                      <a:endParaRPr lang="ru-RU" sz="1800" dirty="0">
                        <a:latin typeface="Times New Roman"/>
                        <a:ea typeface="Times New Roman"/>
                        <a:cs typeface="Times New Roman"/>
                      </a:endParaRPr>
                    </a:p>
                  </a:txBody>
                  <a:tcPr marL="13555" marR="135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r>
              <a:tr h="339330">
                <a:tc>
                  <a:txBody>
                    <a:bodyPr/>
                    <a:lstStyle/>
                    <a:p>
                      <a:pPr algn="ctr">
                        <a:spcAft>
                          <a:spcPts val="0"/>
                        </a:spcAft>
                      </a:pPr>
                      <a:r>
                        <a:rPr lang="en-US" sz="1800" b="1" dirty="0" smtClean="0">
                          <a:latin typeface="Times New Roman"/>
                          <a:ea typeface="Times New Roman"/>
                          <a:cs typeface="Times New Roman"/>
                        </a:rPr>
                        <a:t>City </a:t>
                      </a:r>
                      <a:r>
                        <a:rPr lang="uk-UA" sz="1800" b="1" dirty="0" smtClean="0">
                          <a:latin typeface="Times New Roman"/>
                          <a:ea typeface="Times New Roman"/>
                          <a:cs typeface="Times New Roman"/>
                        </a:rPr>
                        <a:t>2</a:t>
                      </a:r>
                      <a:endParaRPr lang="ru-RU" sz="1800" dirty="0">
                        <a:latin typeface="Times New Roman"/>
                        <a:ea typeface="Times New Roman"/>
                        <a:cs typeface="Times New Roman"/>
                      </a:endParaRPr>
                    </a:p>
                  </a:txBody>
                  <a:tcPr marL="13555" marR="135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sz="1800" dirty="0" smtClean="0">
                          <a:latin typeface="Times New Roman"/>
                          <a:ea typeface="Times New Roman"/>
                          <a:cs typeface="Times New Roman"/>
                        </a:rPr>
                        <a:t>1</a:t>
                      </a:r>
                      <a:endParaRPr lang="ru-RU" sz="1800" dirty="0">
                        <a:latin typeface="Times New Roman"/>
                        <a:ea typeface="Times New Roman"/>
                        <a:cs typeface="Times New Roman"/>
                      </a:endParaRPr>
                    </a:p>
                  </a:txBody>
                  <a:tcPr marL="13555" marR="135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r>
              <a:tr h="339330">
                <a:tc>
                  <a:txBody>
                    <a:bodyPr/>
                    <a:lstStyle/>
                    <a:p>
                      <a:pPr algn="ctr">
                        <a:spcAft>
                          <a:spcPts val="0"/>
                        </a:spcAft>
                      </a:pPr>
                      <a:r>
                        <a:rPr lang="en-US" sz="1800" b="1" dirty="0" smtClean="0">
                          <a:latin typeface="Times New Roman"/>
                          <a:ea typeface="Times New Roman"/>
                          <a:cs typeface="Times New Roman"/>
                        </a:rPr>
                        <a:t>City </a:t>
                      </a:r>
                      <a:r>
                        <a:rPr lang="uk-UA" sz="1800" b="1" dirty="0" smtClean="0">
                          <a:latin typeface="Times New Roman"/>
                          <a:ea typeface="Times New Roman"/>
                          <a:cs typeface="Times New Roman"/>
                        </a:rPr>
                        <a:t>3</a:t>
                      </a:r>
                      <a:endParaRPr lang="ru-RU" sz="1800" dirty="0">
                        <a:latin typeface="Times New Roman"/>
                        <a:ea typeface="Times New Roman"/>
                        <a:cs typeface="Times New Roman"/>
                      </a:endParaRPr>
                    </a:p>
                  </a:txBody>
                  <a:tcPr marL="13555" marR="135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en-US" sz="1800" dirty="0" smtClean="0">
                          <a:latin typeface="Times New Roman"/>
                          <a:ea typeface="Times New Roman"/>
                          <a:cs typeface="Times New Roman"/>
                        </a:rPr>
                        <a:t>2</a:t>
                      </a:r>
                      <a:endParaRPr lang="ru-RU" sz="1800" dirty="0">
                        <a:latin typeface="Times New Roman"/>
                        <a:ea typeface="Times New Roman"/>
                        <a:cs typeface="Times New Roman"/>
                      </a:endParaRPr>
                    </a:p>
                  </a:txBody>
                  <a:tcPr marL="13555" marR="135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r>
              <a:tr h="339330">
                <a:tc>
                  <a:txBody>
                    <a:bodyPr/>
                    <a:lstStyle/>
                    <a:p>
                      <a:pPr algn="ctr">
                        <a:spcAft>
                          <a:spcPts val="0"/>
                        </a:spcAft>
                      </a:pPr>
                      <a:r>
                        <a:rPr lang="en-US" sz="1800" b="1" dirty="0" smtClean="0">
                          <a:latin typeface="Times New Roman"/>
                          <a:ea typeface="Times New Roman"/>
                          <a:cs typeface="Times New Roman"/>
                        </a:rPr>
                        <a:t>City </a:t>
                      </a:r>
                      <a:r>
                        <a:rPr lang="uk-UA" sz="1800" b="1" dirty="0" smtClean="0">
                          <a:latin typeface="Times New Roman"/>
                          <a:ea typeface="Times New Roman"/>
                          <a:cs typeface="Times New Roman"/>
                        </a:rPr>
                        <a:t>4</a:t>
                      </a:r>
                      <a:endParaRPr lang="ru-RU" sz="1800" dirty="0">
                        <a:latin typeface="Times New Roman"/>
                        <a:ea typeface="Times New Roman"/>
                        <a:cs typeface="Times New Roman"/>
                      </a:endParaRPr>
                    </a:p>
                  </a:txBody>
                  <a:tcPr marL="13555" marR="135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sz="1800" dirty="0" smtClean="0">
                          <a:latin typeface="Times New Roman"/>
                          <a:ea typeface="Times New Roman"/>
                          <a:cs typeface="Times New Roman"/>
                        </a:rPr>
                        <a:t>3</a:t>
                      </a:r>
                      <a:endParaRPr lang="ru-RU" sz="1800" dirty="0">
                        <a:latin typeface="Times New Roman"/>
                        <a:ea typeface="Times New Roman"/>
                        <a:cs typeface="Times New Roman"/>
                      </a:endParaRPr>
                    </a:p>
                  </a:txBody>
                  <a:tcPr marL="13555" marR="135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r>
              <a:tr h="339330">
                <a:tc>
                  <a:txBody>
                    <a:bodyPr/>
                    <a:lstStyle/>
                    <a:p>
                      <a:pPr algn="ctr">
                        <a:spcAft>
                          <a:spcPts val="0"/>
                        </a:spcAft>
                      </a:pPr>
                      <a:r>
                        <a:rPr lang="en-US" sz="1800" b="1" dirty="0" smtClean="0">
                          <a:latin typeface="Times New Roman"/>
                          <a:ea typeface="Times New Roman"/>
                          <a:cs typeface="Times New Roman"/>
                        </a:rPr>
                        <a:t>City </a:t>
                      </a:r>
                      <a:r>
                        <a:rPr lang="uk-UA" sz="1800" b="1" dirty="0" smtClean="0">
                          <a:latin typeface="Times New Roman"/>
                          <a:ea typeface="Times New Roman"/>
                          <a:cs typeface="Times New Roman"/>
                        </a:rPr>
                        <a:t>5</a:t>
                      </a:r>
                      <a:endParaRPr lang="ru-RU" sz="1800" dirty="0">
                        <a:latin typeface="Times New Roman"/>
                        <a:ea typeface="Times New Roman"/>
                        <a:cs typeface="Times New Roman"/>
                      </a:endParaRPr>
                    </a:p>
                  </a:txBody>
                  <a:tcPr marL="13555" marR="135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en-US" sz="1800" dirty="0" smtClean="0">
                          <a:latin typeface="Times New Roman"/>
                          <a:ea typeface="Times New Roman"/>
                          <a:cs typeface="Times New Roman"/>
                        </a:rPr>
                        <a:t>4</a:t>
                      </a:r>
                      <a:endParaRPr lang="ru-RU" sz="1800" dirty="0">
                        <a:latin typeface="Times New Roman"/>
                        <a:ea typeface="Times New Roman"/>
                        <a:cs typeface="Times New Roman"/>
                      </a:endParaRPr>
                    </a:p>
                  </a:txBody>
                  <a:tcPr marL="13555" marR="135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r>
              <a:tr h="339330">
                <a:tc>
                  <a:txBody>
                    <a:bodyPr/>
                    <a:lstStyle/>
                    <a:p>
                      <a:pPr algn="ctr">
                        <a:spcAft>
                          <a:spcPts val="0"/>
                        </a:spcAft>
                      </a:pPr>
                      <a:r>
                        <a:rPr lang="en-US" sz="1800" b="1" dirty="0" smtClean="0">
                          <a:latin typeface="Times New Roman"/>
                          <a:ea typeface="Times New Roman"/>
                          <a:cs typeface="Times New Roman"/>
                        </a:rPr>
                        <a:t>City </a:t>
                      </a:r>
                      <a:r>
                        <a:rPr lang="uk-UA" sz="1800" b="1" dirty="0" smtClean="0">
                          <a:latin typeface="Times New Roman"/>
                          <a:ea typeface="Times New Roman"/>
                          <a:cs typeface="Times New Roman"/>
                        </a:rPr>
                        <a:t>6</a:t>
                      </a:r>
                      <a:endParaRPr lang="ru-RU" sz="1800" dirty="0">
                        <a:latin typeface="Times New Roman"/>
                        <a:ea typeface="Times New Roman"/>
                        <a:cs typeface="Times New Roman"/>
                      </a:endParaRPr>
                    </a:p>
                  </a:txBody>
                  <a:tcPr marL="13555" marR="135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sz="1800" dirty="0" smtClean="0">
                          <a:latin typeface="Times New Roman"/>
                          <a:ea typeface="Times New Roman"/>
                          <a:cs typeface="Times New Roman"/>
                        </a:rPr>
                        <a:t>6</a:t>
                      </a:r>
                      <a:endParaRPr lang="ru-RU" sz="1800" dirty="0">
                        <a:latin typeface="Times New Roman"/>
                        <a:ea typeface="Times New Roman"/>
                        <a:cs typeface="Times New Roman"/>
                      </a:endParaRPr>
                    </a:p>
                  </a:txBody>
                  <a:tcPr marL="13555" marR="135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r>
              <a:tr h="339330">
                <a:tc>
                  <a:txBody>
                    <a:bodyPr/>
                    <a:lstStyle/>
                    <a:p>
                      <a:pPr algn="ctr">
                        <a:spcAft>
                          <a:spcPts val="0"/>
                        </a:spcAft>
                      </a:pPr>
                      <a:r>
                        <a:rPr lang="en-US" sz="1800" b="1" dirty="0" smtClean="0">
                          <a:latin typeface="Times New Roman"/>
                          <a:ea typeface="Times New Roman"/>
                          <a:cs typeface="Times New Roman"/>
                        </a:rPr>
                        <a:t>City </a:t>
                      </a:r>
                      <a:r>
                        <a:rPr lang="uk-UA" sz="1800" b="1" dirty="0" smtClean="0">
                          <a:latin typeface="Times New Roman"/>
                          <a:ea typeface="Times New Roman"/>
                          <a:cs typeface="Times New Roman"/>
                        </a:rPr>
                        <a:t>7</a:t>
                      </a:r>
                      <a:endParaRPr lang="ru-RU" sz="1800" dirty="0">
                        <a:latin typeface="Times New Roman"/>
                        <a:ea typeface="Times New Roman"/>
                        <a:cs typeface="Times New Roman"/>
                      </a:endParaRPr>
                    </a:p>
                  </a:txBody>
                  <a:tcPr marL="13555" marR="135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en-US" sz="1800" dirty="0" smtClean="0">
                          <a:latin typeface="Times New Roman"/>
                          <a:ea typeface="Times New Roman"/>
                          <a:cs typeface="Times New Roman"/>
                        </a:rPr>
                        <a:t>19</a:t>
                      </a:r>
                      <a:endParaRPr lang="ru-RU" sz="1800" dirty="0">
                        <a:latin typeface="Times New Roman"/>
                        <a:ea typeface="Times New Roman"/>
                        <a:cs typeface="Times New Roman"/>
                      </a:endParaRPr>
                    </a:p>
                  </a:txBody>
                  <a:tcPr marL="13555" marR="135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r>
            </a:tbl>
          </a:graphicData>
        </a:graphic>
      </p:graphicFrame>
    </p:spTree>
    <p:extLst>
      <p:ext uri="{BB962C8B-B14F-4D97-AF65-F5344CB8AC3E}">
        <p14:creationId xmlns:p14="http://schemas.microsoft.com/office/powerpoint/2010/main" val="1066242144"/>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body" sz="half" idx="1"/>
          </p:nvPr>
        </p:nvSpPr>
        <p:spPr>
          <a:xfrm>
            <a:off x="571472" y="1928802"/>
            <a:ext cx="7775575" cy="2456057"/>
          </a:xfrm>
          <a:noFill/>
        </p:spPr>
        <p:txBody>
          <a:bodyPr>
            <a:spAutoFit/>
          </a:bodyPr>
          <a:lstStyle/>
          <a:p>
            <a:pPr marL="636587" lvl="1" indent="-457200" eaLnBrk="1" hangingPunct="1">
              <a:buClr>
                <a:srgbClr val="000099"/>
              </a:buClr>
              <a:buSzTx/>
              <a:buFont typeface="+mj-lt"/>
              <a:buAutoNum type="arabicPeriod"/>
            </a:pPr>
            <a:r>
              <a:rPr lang="en-US" dirty="0" smtClean="0">
                <a:latin typeface="Times New Roman" pitchFamily="18" charset="0"/>
              </a:rPr>
              <a:t>Sampled cities/towns – Horvitz-</a:t>
            </a:r>
            <a:r>
              <a:rPr lang="en-US" dirty="0" err="1" smtClean="0">
                <a:latin typeface="Times New Roman" pitchFamily="18" charset="0"/>
              </a:rPr>
              <a:t>Tompson</a:t>
            </a:r>
            <a:r>
              <a:rPr lang="en-US" dirty="0" smtClean="0">
                <a:latin typeface="Times New Roman" pitchFamily="18" charset="0"/>
              </a:rPr>
              <a:t> estimator;</a:t>
            </a:r>
          </a:p>
          <a:p>
            <a:pPr marL="636587" lvl="1" indent="-457200" eaLnBrk="1" hangingPunct="1">
              <a:buClr>
                <a:srgbClr val="000099"/>
              </a:buClr>
              <a:buSzTx/>
              <a:buFont typeface="+mj-lt"/>
              <a:buAutoNum type="arabicPeriod"/>
            </a:pPr>
            <a:r>
              <a:rPr lang="en-US" dirty="0" smtClean="0">
                <a:latin typeface="Times New Roman" pitchFamily="18" charset="0"/>
              </a:rPr>
              <a:t>Cities/towns are not in the sample – synthetic estimator (use the estimate of sampled city/town which represents them);</a:t>
            </a:r>
          </a:p>
          <a:p>
            <a:pPr marL="636587" lvl="1" indent="-457200" eaLnBrk="1" hangingPunct="1">
              <a:buClr>
                <a:srgbClr val="000099"/>
              </a:buClr>
              <a:buSzTx/>
              <a:buFont typeface="+mj-lt"/>
              <a:buAutoNum type="arabicPeriod"/>
            </a:pPr>
            <a:r>
              <a:rPr lang="en-US" dirty="0" smtClean="0">
                <a:latin typeface="Times New Roman" pitchFamily="18" charset="0"/>
              </a:rPr>
              <a:t>Rural districts – composite estimator of urban and rural populations of district</a:t>
            </a:r>
          </a:p>
        </p:txBody>
      </p:sp>
      <p:sp>
        <p:nvSpPr>
          <p:cNvPr id="14339" name="Rectangle 3"/>
          <p:cNvSpPr>
            <a:spLocks noChangeArrowheads="1"/>
          </p:cNvSpPr>
          <p:nvPr/>
        </p:nvSpPr>
        <p:spPr bwMode="auto">
          <a:xfrm>
            <a:off x="468313" y="620713"/>
            <a:ext cx="7200900" cy="792162"/>
          </a:xfrm>
          <a:prstGeom prst="rect">
            <a:avLst/>
          </a:prstGeom>
          <a:noFill/>
          <a:ln w="9525">
            <a:noFill/>
            <a:miter lim="800000"/>
            <a:headEnd/>
            <a:tailEnd/>
          </a:ln>
        </p:spPr>
        <p:txBody>
          <a:bodyPr lIns="92075" tIns="46038" rIns="92075" bIns="46038" anchor="ctr"/>
          <a:lstStyle/>
          <a:p>
            <a:r>
              <a:rPr lang="en-US" sz="3600" b="1" dirty="0" smtClean="0">
                <a:solidFill>
                  <a:srgbClr val="000099"/>
                </a:solidFill>
                <a:latin typeface="Times New Roman" pitchFamily="18" charset="0"/>
              </a:rPr>
              <a:t>I. Direct estimation</a:t>
            </a:r>
            <a:endParaRPr lang="ru-RU" sz="3600" b="1" dirty="0">
              <a:solidFill>
                <a:srgbClr val="000099"/>
              </a:solidFill>
              <a:latin typeface="Times New Roman" pitchFamily="18"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785786" y="214290"/>
            <a:ext cx="7920880" cy="1134963"/>
          </a:xfrm>
        </p:spPr>
        <p:txBody>
          <a:bodyPr>
            <a:normAutofit/>
          </a:bodyPr>
          <a:lstStyle/>
          <a:p>
            <a:pPr eaLnBrk="1" hangingPunct="1">
              <a:buClr>
                <a:schemeClr val="accent6">
                  <a:lumMod val="75000"/>
                </a:schemeClr>
              </a:buClr>
              <a:defRPr/>
            </a:pPr>
            <a:r>
              <a:rPr lang="en-US" sz="3200" b="1" dirty="0" smtClean="0">
                <a:solidFill>
                  <a:srgbClr val="000099"/>
                </a:solidFill>
                <a:latin typeface="Times New Roman" pitchFamily="18" charset="0"/>
              </a:rPr>
              <a:t>Information Using Scheme</a:t>
            </a:r>
            <a:endParaRPr lang="ru-RU" sz="3200" b="1" dirty="0">
              <a:solidFill>
                <a:srgbClr val="000099"/>
              </a:solidFill>
              <a:latin typeface="Times New Roman" pitchFamily="18" charset="0"/>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5" name="Объект 4"/>
          <p:cNvGraphicFramePr>
            <a:graphicFrameLocks noChangeAspect="1"/>
          </p:cNvGraphicFramePr>
          <p:nvPr>
            <p:extLst>
              <p:ext uri="{D42A27DB-BD31-4B8C-83A1-F6EECF244321}">
                <p14:modId xmlns:p14="http://schemas.microsoft.com/office/powerpoint/2010/main" val="4071552157"/>
              </p:ext>
            </p:extLst>
          </p:nvPr>
        </p:nvGraphicFramePr>
        <p:xfrm>
          <a:off x="642910" y="2143116"/>
          <a:ext cx="7842691" cy="3071834"/>
        </p:xfrm>
        <a:graphic>
          <a:graphicData uri="http://schemas.openxmlformats.org/presentationml/2006/ole">
            <mc:AlternateContent xmlns:mc="http://schemas.openxmlformats.org/markup-compatibility/2006">
              <mc:Choice xmlns:v="urn:schemas-microsoft-com:vml" Requires="v">
                <p:oleObj spid="_x0000_s49156" name="Visio" r:id="rId4" imgW="7054635" imgH="2770598" progId="Visio.Drawing.11">
                  <p:embed/>
                </p:oleObj>
              </mc:Choice>
              <mc:Fallback>
                <p:oleObj name="Visio" r:id="rId4" imgW="7054635" imgH="2770598" progId="Visio.Drawing.11">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2910" y="2143116"/>
                        <a:ext cx="7842691" cy="307183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066242144"/>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Уровень">
  <a:themeElements>
    <a:clrScheme name="Уровень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fontScheme name="Уровень">
      <a:majorFont>
        <a:latin typeface="Garamond"/>
        <a:ea typeface=""/>
        <a:cs typeface=""/>
      </a:majorFont>
      <a:minorFont>
        <a:latin typeface="Verdan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24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24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Уровень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Уровень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Уровень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Уровень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Уровень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Уровень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Уровень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Уровень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13003</TotalTime>
  <Words>1749</Words>
  <Application>Microsoft Office PowerPoint</Application>
  <PresentationFormat>Экран (4:3)</PresentationFormat>
  <Paragraphs>143</Paragraphs>
  <Slides>15</Slides>
  <Notes>13</Notes>
  <HiddenSlides>0</HiddenSlides>
  <MMClips>0</MMClips>
  <ScaleCrop>false</ScaleCrop>
  <HeadingPairs>
    <vt:vector size="6" baseType="variant">
      <vt:variant>
        <vt:lpstr>Тема</vt:lpstr>
      </vt:variant>
      <vt:variant>
        <vt:i4>1</vt:i4>
      </vt:variant>
      <vt:variant>
        <vt:lpstr>Внедренные серверы OLE</vt:lpstr>
      </vt:variant>
      <vt:variant>
        <vt:i4>2</vt:i4>
      </vt:variant>
      <vt:variant>
        <vt:lpstr>Заголовки слайдов</vt:lpstr>
      </vt:variant>
      <vt:variant>
        <vt:i4>15</vt:i4>
      </vt:variant>
    </vt:vector>
  </HeadingPairs>
  <TitlesOfParts>
    <vt:vector size="18" baseType="lpstr">
      <vt:lpstr>Уровень</vt:lpstr>
      <vt:lpstr>Visio</vt:lpstr>
      <vt:lpstr>Формула</vt:lpstr>
      <vt:lpstr>Estimation of Employment for Cities, Towns and Rural Districts</vt:lpstr>
      <vt:lpstr>Презентация PowerPoint</vt:lpstr>
      <vt:lpstr>Презентация PowerPoint</vt:lpstr>
      <vt:lpstr>Презентация PowerPoint</vt:lpstr>
      <vt:lpstr>Problems</vt:lpstr>
      <vt:lpstr>Proposition</vt:lpstr>
      <vt:lpstr>Cities/towns representation in sample</vt:lpstr>
      <vt:lpstr>Презентация PowerPoint</vt:lpstr>
      <vt:lpstr>Information Using Scheme</vt:lpstr>
      <vt:lpstr> II. Microlevel Model</vt:lpstr>
      <vt:lpstr>III. Multilevel Composite Estimator</vt:lpstr>
      <vt:lpstr>Results of Simulation </vt:lpstr>
      <vt:lpstr>Презентация PowerPoint</vt:lpstr>
      <vt:lpstr>Презентация PowerPoint</vt:lpstr>
      <vt:lpstr>Thank You for Attention!</vt:lpstr>
    </vt:vector>
  </TitlesOfParts>
  <Company>НИИ статистики</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Методологические подходы к оцениванию показателей бедности для “малых территорий”  по результатам выборочных обследований домохозяйств</dc:title>
  <dc:creator>Светлаков</dc:creator>
  <cp:lastModifiedBy>User</cp:lastModifiedBy>
  <cp:revision>476</cp:revision>
  <dcterms:created xsi:type="dcterms:W3CDTF">2002-11-07T06:07:47Z</dcterms:created>
  <dcterms:modified xsi:type="dcterms:W3CDTF">2014-09-19T08:37:19Z</dcterms:modified>
</cp:coreProperties>
</file>