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29" r:id="rId3"/>
    <p:sldId id="391" r:id="rId4"/>
    <p:sldId id="398" r:id="rId5"/>
    <p:sldId id="397" r:id="rId6"/>
    <p:sldId id="392" r:id="rId7"/>
    <p:sldId id="411" r:id="rId8"/>
    <p:sldId id="412" r:id="rId9"/>
    <p:sldId id="416" r:id="rId10"/>
    <p:sldId id="417" r:id="rId11"/>
    <p:sldId id="393" r:id="rId12"/>
    <p:sldId id="405" r:id="rId13"/>
    <p:sldId id="401" r:id="rId14"/>
    <p:sldId id="408" r:id="rId15"/>
    <p:sldId id="403" r:id="rId16"/>
    <p:sldId id="404" r:id="rId17"/>
    <p:sldId id="402" r:id="rId18"/>
    <p:sldId id="406" r:id="rId19"/>
    <p:sldId id="407" r:id="rId20"/>
    <p:sldId id="409" r:id="rId21"/>
    <p:sldId id="418" r:id="rId22"/>
    <p:sldId id="410" r:id="rId23"/>
    <p:sldId id="419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51696B"/>
    <a:srgbClr val="CC0000"/>
    <a:srgbClr val="996633"/>
    <a:srgbClr val="D9E6F3"/>
    <a:srgbClr val="BAD1E8"/>
    <a:srgbClr val="66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3" autoAdjust="0"/>
    <p:restoredTop sz="95070" autoAdjust="0"/>
  </p:normalViewPr>
  <p:slideViewPr>
    <p:cSldViewPr>
      <p:cViewPr>
        <p:scale>
          <a:sx n="90" d="100"/>
          <a:sy n="90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85" d="100"/>
          <a:sy n="85" d="100"/>
        </p:scale>
        <p:origin x="-199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C7A1417-E458-42C0-9672-B2778EA20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602A62B-46F7-46D2-BDC8-0031F40A5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67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E416DC-AEFF-43D7-9E3D-FEB3AE39D98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03BF08-69F1-427B-B46B-1659C45C8052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51FDF-D0DB-43C2-8392-A9F4D5EC41C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460AB2-72DB-4A24-8E33-1C31EE35970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6EE356-6D39-441B-BEFA-615D0BAAB2D4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F4FC57-9859-4365-88E5-A64DADB4C89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1365AF-4B8F-4B27-8556-865AD856A6A4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43A834-5E19-4692-AB48-B4AC57F0868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198B4-CF82-4CF4-9602-603D8C544F2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1E807A-BE81-479A-BB32-B6280859569D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25397-E34D-40F8-B38B-9FFDA735045A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3DC87-B488-4DCD-9105-F1629396756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04F7F5-2C77-4AE3-B753-8DF910E37991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F00CD-ACDA-46F1-B9D8-E88EDE3E5BA6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920E0B-5007-431C-84DC-CF450304B1DF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1FBEB-8758-423B-B2A2-18D875362203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4CF89F-BE53-4D0E-9423-5101002D76ED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38969D-5B67-4A05-8803-285278907BC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B15BAF-8621-41AE-9DF3-5FF6B8DA829D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50A6B-0874-4016-A9ED-3420C672668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8EB22-CC29-4F79-B91E-D570BB2CDBFA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0B97C-F416-4FD2-9774-701CC9837AD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D2375D-4357-4344-81A7-A69755409635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t-IT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5627-4A4E-42A9-9EE4-005683CDE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2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D410-2B8C-486A-8000-55C01DDBA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1BD0-0287-4B70-B1F3-A79C95384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9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4A6-9AF7-4588-A772-AB98F2F58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2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29C5-F17C-48A5-8C65-C59AA63E3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276A-ADC8-4535-ADF6-19E85E98D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DCB7-E8C2-443E-A55E-AE49BE79D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1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9BFE-07DD-4BEC-BB75-2FC1A83F4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5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B34B-D13C-4CC3-9B1F-BCB3B1A2F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4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A1C0-EB54-4775-B9FC-6CF2E00A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BEDF4-8A63-4CD6-97DF-AC50D5924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8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B3BD142-0707-490C-877C-02E139F8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ilo.org/w4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-org-V1-Blue-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52400"/>
            <a:ext cx="847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42900" y="1696584"/>
            <a:ext cx="8458200" cy="1828800"/>
          </a:xfrm>
        </p:spPr>
        <p:txBody>
          <a:bodyPr/>
          <a:lstStyle/>
          <a:p>
            <a:r>
              <a:rPr lang="uk-UA" altLang="en-US" sz="2800" b="1" dirty="0" smtClean="0">
                <a:solidFill>
                  <a:srgbClr val="6E8F92"/>
                </a:solidFill>
              </a:rPr>
              <a:t>Покращення можливостей щодо гідної праці</a:t>
            </a:r>
            <a:r>
              <a:rPr lang="en-GB" altLang="en-US" sz="2800" b="1" dirty="0" smtClean="0">
                <a:solidFill>
                  <a:srgbClr val="6E8F92"/>
                </a:solidFill>
              </a:rPr>
              <a:t> </a:t>
            </a:r>
            <a:r>
              <a:rPr lang="uk-UA" altLang="en-US" sz="2000" b="1" dirty="0" smtClean="0">
                <a:solidFill>
                  <a:srgbClr val="6E8F92"/>
                </a:solidFill>
              </a:rPr>
              <a:t>для</a:t>
            </a:r>
            <a:r>
              <a:rPr lang="en-GB" altLang="en-US" sz="1800" b="1" dirty="0" smtClean="0">
                <a:solidFill>
                  <a:srgbClr val="6E8F92"/>
                </a:solidFill>
              </a:rPr>
              <a:t> </a:t>
            </a:r>
            <a:r>
              <a:rPr lang="uk-UA" altLang="en-US" sz="2800" b="1" dirty="0" smtClean="0">
                <a:solidFill>
                  <a:srgbClr val="6E8F92"/>
                </a:solidFill>
              </a:rPr>
              <a:t>молоді</a:t>
            </a:r>
            <a:r>
              <a:rPr lang="en-GB" altLang="en-US" sz="2400" b="1" dirty="0" smtClean="0">
                <a:solidFill>
                  <a:srgbClr val="6E8F92"/>
                </a:solidFill>
              </a:rPr>
              <a:t/>
            </a:r>
            <a:br>
              <a:rPr lang="en-GB" altLang="en-US" sz="2400" b="1" dirty="0" smtClean="0">
                <a:solidFill>
                  <a:srgbClr val="6E8F92"/>
                </a:solidFill>
              </a:rPr>
            </a:br>
            <a:r>
              <a:rPr lang="uk-UA" altLang="en-US" sz="2000" b="1" dirty="0" smtClean="0">
                <a:solidFill>
                  <a:srgbClr val="6E8F92"/>
                </a:solidFill>
              </a:rPr>
              <a:t>за допомогою</a:t>
            </a:r>
            <a:r>
              <a:rPr lang="en-GB" altLang="en-US" sz="2000" b="1" dirty="0" smtClean="0">
                <a:solidFill>
                  <a:srgbClr val="6E8F92"/>
                </a:solidFill>
              </a:rPr>
              <a:t> </a:t>
            </a:r>
            <a:r>
              <a:rPr lang="uk-UA" altLang="en-US" sz="2800" b="1" dirty="0" smtClean="0">
                <a:solidFill>
                  <a:srgbClr val="6E8F92"/>
                </a:solidFill>
              </a:rPr>
              <a:t>знань та дій</a:t>
            </a:r>
            <a:r>
              <a:rPr lang="en-GB" altLang="en-US" sz="2800" b="1" dirty="0" smtClean="0">
                <a:solidFill>
                  <a:srgbClr val="6E8F92"/>
                </a:solidFill>
              </a:rPr>
              <a:t/>
            </a:r>
            <a:br>
              <a:rPr lang="en-GB" altLang="en-US" sz="2800" b="1" dirty="0" smtClean="0">
                <a:solidFill>
                  <a:srgbClr val="6E8F92"/>
                </a:solidFill>
              </a:rPr>
            </a:br>
            <a:r>
              <a:rPr lang="en-GB" altLang="en-US" sz="2400" b="1" dirty="0" smtClean="0">
                <a:solidFill>
                  <a:srgbClr val="6E8F92"/>
                </a:solidFill>
              </a:rPr>
              <a:t>25 </a:t>
            </a:r>
            <a:r>
              <a:rPr lang="uk-UA" altLang="en-US" sz="2400" b="1" dirty="0" smtClean="0">
                <a:solidFill>
                  <a:srgbClr val="6E8F92"/>
                </a:solidFill>
              </a:rPr>
              <a:t>червня 2014 р.</a:t>
            </a:r>
            <a:endParaRPr lang="en-GB" altLang="en-US" sz="2800" b="1" dirty="0" smtClean="0">
              <a:solidFill>
                <a:srgbClr val="6E8F92"/>
              </a:solidFill>
            </a:endParaRP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4413"/>
            <a:ext cx="914400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038"/>
            <a:ext cx="13716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4" name="Rectangle 33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5" name="Rectangle 34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7" name="Rectangle 36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3" name="Rounded Rectangle 32"/>
          <p:cNvSpPr/>
          <p:nvPr/>
        </p:nvSpPr>
        <p:spPr>
          <a:xfrm>
            <a:off x="547688" y="3697288"/>
            <a:ext cx="381000" cy="2681287"/>
          </a:xfrm>
          <a:prstGeom prst="roundRect">
            <a:avLst>
              <a:gd name="adj" fmla="val 28426"/>
            </a:avLst>
          </a:prstGeom>
          <a:solidFill>
            <a:srgbClr val="FFD3C9"/>
          </a:solidFill>
          <a:ln w="12700"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3" name="TextBox 39"/>
          <p:cNvSpPr txBox="1">
            <a:spLocks noChangeArrowheads="1"/>
          </p:cNvSpPr>
          <p:nvPr/>
        </p:nvSpPr>
        <p:spPr bwMode="auto">
          <a:xfrm rot="16200000">
            <a:off x="-411956" y="4648850"/>
            <a:ext cx="23193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en-US" sz="1300" dirty="0" smtClean="0">
                <a:solidFill>
                  <a:srgbClr val="D00000"/>
                </a:solidFill>
              </a:rPr>
              <a:t>Крок</a:t>
            </a:r>
            <a:r>
              <a:rPr lang="fr-CH" altLang="en-US" sz="1300" dirty="0" smtClean="0">
                <a:solidFill>
                  <a:srgbClr val="D00000"/>
                </a:solidFill>
              </a:rPr>
              <a:t> </a:t>
            </a:r>
            <a:r>
              <a:rPr lang="fr-CH" altLang="en-US" sz="1300" dirty="0">
                <a:solidFill>
                  <a:srgbClr val="D00000"/>
                </a:solidFill>
              </a:rPr>
              <a:t>1 </a:t>
            </a:r>
            <a:r>
              <a:rPr lang="fr-CH" altLang="en-US" sz="1300" dirty="0" smtClean="0">
                <a:solidFill>
                  <a:srgbClr val="51696B"/>
                </a:solidFill>
              </a:rPr>
              <a:t>(</a:t>
            </a:r>
            <a:r>
              <a:rPr lang="uk-UA" altLang="en-US" sz="1300" dirty="0" smtClean="0">
                <a:solidFill>
                  <a:srgbClr val="51696B"/>
                </a:solidFill>
              </a:rPr>
              <a:t>проект </a:t>
            </a:r>
            <a:r>
              <a:rPr lang="fr-CH" altLang="en-US" sz="1300" dirty="0" smtClean="0">
                <a:solidFill>
                  <a:srgbClr val="51696B"/>
                </a:solidFill>
              </a:rPr>
              <a:t>W4Y): </a:t>
            </a:r>
            <a:endParaRPr lang="fr-CH" altLang="en-US" sz="1300" dirty="0">
              <a:solidFill>
                <a:srgbClr val="51696B"/>
              </a:solidFill>
            </a:endParaRPr>
          </a:p>
        </p:txBody>
      </p:sp>
      <p:sp>
        <p:nvSpPr>
          <p:cNvPr id="11274" name="TextBox 55"/>
          <p:cNvSpPr txBox="1">
            <a:spLocks noChangeArrowheads="1"/>
          </p:cNvSpPr>
          <p:nvPr/>
        </p:nvSpPr>
        <p:spPr bwMode="auto">
          <a:xfrm>
            <a:off x="1436688" y="2554288"/>
            <a:ext cx="4391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51696B"/>
                </a:solidFill>
              </a:rPr>
              <a:t>Policy reviews</a:t>
            </a:r>
            <a:endParaRPr lang="fr-CH" altLang="en-US" sz="1300" b="0">
              <a:solidFill>
                <a:srgbClr val="51696B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0800000" flipV="1">
            <a:off x="4149725" y="3414713"/>
            <a:ext cx="304800" cy="152400"/>
          </a:xfrm>
          <a:prstGeom prst="triangle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295400" y="2652713"/>
            <a:ext cx="6354763" cy="615950"/>
          </a:xfrm>
          <a:prstGeom prst="roundRect">
            <a:avLst/>
          </a:prstGeom>
          <a:solidFill>
            <a:srgbClr val="D9E6F3"/>
          </a:solidFill>
          <a:ln w="127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1027113" y="5508625"/>
            <a:ext cx="5068887" cy="7794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8" name="TextBox 68"/>
          <p:cNvSpPr txBox="1">
            <a:spLocks noChangeArrowheads="1"/>
          </p:cNvSpPr>
          <p:nvPr/>
        </p:nvSpPr>
        <p:spPr bwMode="auto">
          <a:xfrm>
            <a:off x="547688" y="2692400"/>
            <a:ext cx="751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400" i="1" dirty="0" smtClean="0">
                <a:solidFill>
                  <a:srgbClr val="D00000"/>
                </a:solidFill>
              </a:rPr>
              <a:t>Кроки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2 </a:t>
            </a:r>
            <a:r>
              <a:rPr lang="uk-UA" altLang="en-US" sz="1400" i="1" dirty="0" smtClean="0">
                <a:solidFill>
                  <a:srgbClr val="D00000"/>
                </a:solidFill>
              </a:rPr>
              <a:t>-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1400" i="1" dirty="0" smtClean="0">
                <a:solidFill>
                  <a:srgbClr val="51696B"/>
                </a:solidFill>
              </a:rPr>
              <a:t>(</a:t>
            </a:r>
            <a:r>
              <a:rPr lang="uk-UA" altLang="en-US" sz="1400" i="1" dirty="0" smtClean="0">
                <a:solidFill>
                  <a:srgbClr val="51696B"/>
                </a:solidFill>
              </a:rPr>
              <a:t>МОП та Програма зайнятості молоді</a:t>
            </a:r>
            <a:endParaRPr lang="fr-CH" altLang="en-US" sz="1400" i="1" dirty="0">
              <a:solidFill>
                <a:srgbClr val="51696B"/>
              </a:solidFill>
            </a:endParaRPr>
          </a:p>
        </p:txBody>
      </p:sp>
      <p:sp>
        <p:nvSpPr>
          <p:cNvPr id="11279" name="Text Box 4"/>
          <p:cNvSpPr txBox="1">
            <a:spLocks noChangeArrowheads="1"/>
          </p:cNvSpPr>
          <p:nvPr/>
        </p:nvSpPr>
        <p:spPr bwMode="auto">
          <a:xfrm>
            <a:off x="795338" y="109538"/>
            <a:ext cx="610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W4Y </a:t>
            </a:r>
            <a:r>
              <a:rPr lang="uk-UA" altLang="en-US" sz="2400" b="0" dirty="0" smtClean="0">
                <a:solidFill>
                  <a:srgbClr val="333399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1280" name="TextBox 35"/>
          <p:cNvSpPr txBox="1">
            <a:spLocks noChangeArrowheads="1"/>
          </p:cNvSpPr>
          <p:nvPr/>
        </p:nvSpPr>
        <p:spPr bwMode="auto">
          <a:xfrm>
            <a:off x="1306513" y="5638800"/>
            <a:ext cx="46958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300" b="0" dirty="0" smtClean="0">
                <a:solidFill>
                  <a:srgbClr val="51696B"/>
                </a:solidFill>
              </a:rPr>
              <a:t>Запуск опитувань щодо </a:t>
            </a:r>
            <a:r>
              <a:rPr lang="uk-UA" altLang="en-US" sz="1300" dirty="0" smtClean="0">
                <a:solidFill>
                  <a:srgbClr val="51696B"/>
                </a:solidFill>
              </a:rPr>
              <a:t>переходу від школи до роботи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, аналіз даних, формування показників та підготовка звітів по країнах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10313" y="5529263"/>
            <a:ext cx="1614487" cy="784225"/>
          </a:xfrm>
          <a:prstGeom prst="roundRect">
            <a:avLst/>
          </a:prstGeom>
          <a:solidFill>
            <a:srgbClr val="EDF6F7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00" dirty="0"/>
          </a:p>
        </p:txBody>
      </p:sp>
      <p:sp>
        <p:nvSpPr>
          <p:cNvPr id="11282" name="TextBox 41"/>
          <p:cNvSpPr txBox="1">
            <a:spLocks noChangeArrowheads="1"/>
          </p:cNvSpPr>
          <p:nvPr/>
        </p:nvSpPr>
        <p:spPr bwMode="auto">
          <a:xfrm>
            <a:off x="6234113" y="5486400"/>
            <a:ext cx="18272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300" b="0" dirty="0" smtClean="0">
                <a:solidFill>
                  <a:srgbClr val="51696B"/>
                </a:solidFill>
              </a:rPr>
              <a:t>Збирання даних щодо </a:t>
            </a:r>
            <a:r>
              <a:rPr lang="uk-UA" altLang="en-US" sz="1300" dirty="0" smtClean="0">
                <a:solidFill>
                  <a:srgbClr val="51696B"/>
                </a:solidFill>
              </a:rPr>
              <a:t>заходів політики зайнятості молоді 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у глобальному масштабі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9013" y="3697288"/>
            <a:ext cx="7069137" cy="2681287"/>
          </a:xfrm>
          <a:prstGeom prst="roundRect">
            <a:avLst>
              <a:gd name="adj" fmla="val 8430"/>
            </a:avLst>
          </a:prstGeom>
          <a:noFill/>
          <a:ln w="12700">
            <a:solidFill>
              <a:srgbClr val="D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27113" y="3771900"/>
            <a:ext cx="1624012" cy="1468438"/>
          </a:xfrm>
          <a:prstGeom prst="roundRect">
            <a:avLst>
              <a:gd name="adj" fmla="val 14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en-US"/>
          </a:p>
        </p:txBody>
      </p:sp>
      <p:sp>
        <p:nvSpPr>
          <p:cNvPr id="11285" name="TextBox 44"/>
          <p:cNvSpPr txBox="1">
            <a:spLocks noChangeArrowheads="1"/>
          </p:cNvSpPr>
          <p:nvPr/>
        </p:nvSpPr>
        <p:spPr bwMode="auto">
          <a:xfrm>
            <a:off x="989013" y="3855343"/>
            <a:ext cx="1743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200" b="0" dirty="0" smtClean="0">
                <a:solidFill>
                  <a:srgbClr val="51696B"/>
                </a:solidFill>
              </a:rPr>
              <a:t>Підсумки опитувань </a:t>
            </a:r>
            <a:r>
              <a:rPr lang="uk-UA" altLang="en-US" sz="1200" dirty="0" smtClean="0">
                <a:solidFill>
                  <a:srgbClr val="51696B"/>
                </a:solidFill>
              </a:rPr>
              <a:t>представлені на національному рівні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та обговорені на національних семінарах разом із наступними заходами</a:t>
            </a:r>
            <a:endParaRPr lang="fr-CH" altLang="en-US" sz="1200" b="0" dirty="0">
              <a:solidFill>
                <a:srgbClr val="51696B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751138" y="3787775"/>
            <a:ext cx="1620837" cy="1441450"/>
          </a:xfrm>
          <a:prstGeom prst="roundRect">
            <a:avLst>
              <a:gd name="adj" fmla="val 1119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en-US"/>
          </a:p>
        </p:txBody>
      </p:sp>
      <p:sp>
        <p:nvSpPr>
          <p:cNvPr id="11287" name="TextBox 46"/>
          <p:cNvSpPr txBox="1">
            <a:spLocks noChangeArrowheads="1"/>
          </p:cNvSpPr>
          <p:nvPr/>
        </p:nvSpPr>
        <p:spPr bwMode="auto">
          <a:xfrm>
            <a:off x="2751138" y="3844925"/>
            <a:ext cx="15517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200" b="0" dirty="0" smtClean="0">
                <a:solidFill>
                  <a:srgbClr val="51696B"/>
                </a:solidFill>
              </a:rPr>
              <a:t>Дані опитувань і результати аналізу </a:t>
            </a:r>
            <a:r>
              <a:rPr lang="uk-UA" altLang="en-US" sz="1200" dirty="0" smtClean="0">
                <a:solidFill>
                  <a:srgbClr val="51696B"/>
                </a:solidFill>
              </a:rPr>
              <a:t>надані широкій громадськості</a:t>
            </a:r>
            <a:r>
              <a:rPr lang="en-US" altLang="en-US" sz="1200" b="0" dirty="0" smtClean="0">
                <a:solidFill>
                  <a:srgbClr val="51696B"/>
                </a:solidFill>
              </a:rPr>
              <a:t>t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 через глобальну базу даних показників</a:t>
            </a:r>
            <a:endParaRPr lang="fr-CH" altLang="en-US" sz="1200" dirty="0">
              <a:solidFill>
                <a:srgbClr val="51696B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0800000" flipV="1">
            <a:off x="1708150" y="5270500"/>
            <a:ext cx="304800" cy="152400"/>
          </a:xfrm>
          <a:prstGeom prst="triangle">
            <a:avLst/>
          </a:prstGeom>
          <a:solidFill>
            <a:srgbClr val="51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475163" y="3787775"/>
            <a:ext cx="1620837" cy="1441450"/>
          </a:xfrm>
          <a:prstGeom prst="roundRect">
            <a:avLst>
              <a:gd name="adj" fmla="val 1119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en-US"/>
          </a:p>
        </p:txBody>
      </p:sp>
      <p:sp>
        <p:nvSpPr>
          <p:cNvPr id="11290" name="TextBox 52"/>
          <p:cNvSpPr txBox="1">
            <a:spLocks noChangeArrowheads="1"/>
          </p:cNvSpPr>
          <p:nvPr/>
        </p:nvSpPr>
        <p:spPr bwMode="auto">
          <a:xfrm>
            <a:off x="4523582" y="3844925"/>
            <a:ext cx="14676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200" b="0" dirty="0" smtClean="0">
                <a:solidFill>
                  <a:srgbClr val="51696B"/>
                </a:solidFill>
              </a:rPr>
              <a:t>Дані та результати аналізу </a:t>
            </a:r>
            <a:r>
              <a:rPr lang="uk-UA" altLang="en-US" sz="1200" dirty="0" smtClean="0">
                <a:solidFill>
                  <a:srgbClr val="51696B"/>
                </a:solidFill>
              </a:rPr>
              <a:t>надані широкій громадськості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через наукові публікації та звіти</a:t>
            </a:r>
            <a:endParaRPr lang="fr-CH" altLang="en-US" sz="1200" dirty="0">
              <a:solidFill>
                <a:srgbClr val="51696B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02375" y="3787775"/>
            <a:ext cx="1622425" cy="1441450"/>
          </a:xfrm>
          <a:prstGeom prst="roundRect">
            <a:avLst>
              <a:gd name="adj" fmla="val 11190"/>
            </a:avLst>
          </a:prstGeom>
          <a:solidFill>
            <a:srgbClr val="EDF6F7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en-US"/>
          </a:p>
        </p:txBody>
      </p:sp>
      <p:sp>
        <p:nvSpPr>
          <p:cNvPr id="11292" name="TextBox 73"/>
          <p:cNvSpPr txBox="1">
            <a:spLocks noChangeArrowheads="1"/>
          </p:cNvSpPr>
          <p:nvPr/>
        </p:nvSpPr>
        <p:spPr bwMode="auto">
          <a:xfrm>
            <a:off x="6392863" y="3844925"/>
            <a:ext cx="1531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200" b="0" dirty="0" smtClean="0">
                <a:solidFill>
                  <a:srgbClr val="51696B"/>
                </a:solidFill>
              </a:rPr>
              <a:t>Інформація </a:t>
            </a:r>
            <a:r>
              <a:rPr lang="uk-UA" altLang="en-US" sz="1200" dirty="0" smtClean="0">
                <a:solidFill>
                  <a:srgbClr val="51696B"/>
                </a:solidFill>
              </a:rPr>
              <a:t>надана широкій громадськості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через глобальну базу даних про політику зайнятості молоді</a:t>
            </a:r>
            <a:endParaRPr lang="fr-CH" altLang="en-US" sz="1200" dirty="0">
              <a:solidFill>
                <a:srgbClr val="51696B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>
          <a:xfrm rot="10800000" flipV="1">
            <a:off x="6985000" y="5284788"/>
            <a:ext cx="304800" cy="1524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295400" y="1273175"/>
            <a:ext cx="6354763" cy="9144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700" dirty="0" smtClean="0">
                <a:solidFill>
                  <a:srgbClr val="51696B"/>
                </a:solidFill>
              </a:rPr>
              <a:t>Головний результат:</a:t>
            </a:r>
            <a:r>
              <a:rPr lang="en-US" sz="1700" dirty="0" smtClean="0">
                <a:solidFill>
                  <a:srgbClr val="51696B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удосконалені політика і програми в сфері зайнятості молоді на основі кращих знань про характеристики й визначальні чинники проблеми зайнятості молоді на національному, регіональному і глобальному рівнях</a:t>
            </a:r>
            <a:endParaRPr lang="en-US" sz="1400" b="0" dirty="0">
              <a:solidFill>
                <a:srgbClr val="51696B"/>
              </a:solidFill>
            </a:endParaRPr>
          </a:p>
        </p:txBody>
      </p:sp>
      <p:sp>
        <p:nvSpPr>
          <p:cNvPr id="77" name="Isosceles Triangle 76"/>
          <p:cNvSpPr/>
          <p:nvPr/>
        </p:nvSpPr>
        <p:spPr>
          <a:xfrm rot="10800000" flipV="1">
            <a:off x="4149725" y="2278063"/>
            <a:ext cx="304800" cy="152400"/>
          </a:xfrm>
          <a:prstGeom prst="triangle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10800000" flipV="1">
            <a:off x="1427163" y="2278063"/>
            <a:ext cx="304800" cy="152400"/>
          </a:xfrm>
          <a:prstGeom prst="triangle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 rot="10800000" flipV="1">
            <a:off x="7169150" y="2278063"/>
            <a:ext cx="304800" cy="152400"/>
          </a:xfrm>
          <a:prstGeom prst="triangle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Up Arrow 39"/>
          <p:cNvSpPr/>
          <p:nvPr/>
        </p:nvSpPr>
        <p:spPr>
          <a:xfrm flipH="1">
            <a:off x="8128000" y="2652713"/>
            <a:ext cx="484188" cy="3654425"/>
          </a:xfrm>
          <a:prstGeom prst="upArrow">
            <a:avLst>
              <a:gd name="adj1" fmla="val 64285"/>
              <a:gd name="adj2" fmla="val 55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6438900" y="3989388"/>
            <a:ext cx="38814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200" spc="300" dirty="0" smtClean="0">
                <a:solidFill>
                  <a:srgbClr val="333399"/>
                </a:solidFill>
              </a:rPr>
              <a:t>МОДЕЛЬ ВТРУЧАННЯ</a:t>
            </a:r>
            <a:endParaRPr lang="en-US" sz="1200" spc="300" dirty="0">
              <a:solidFill>
                <a:srgbClr val="333399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 flipV="1">
            <a:off x="3378200" y="5270500"/>
            <a:ext cx="304800" cy="152400"/>
          </a:xfrm>
          <a:prstGeom prst="triangle">
            <a:avLst/>
          </a:prstGeom>
          <a:solidFill>
            <a:srgbClr val="51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0800000" flipV="1">
            <a:off x="5140325" y="5270500"/>
            <a:ext cx="304800" cy="152400"/>
          </a:xfrm>
          <a:prstGeom prst="triangle">
            <a:avLst/>
          </a:prstGeom>
          <a:solidFill>
            <a:srgbClr val="51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60400" y="3127375"/>
            <a:ext cx="3884613" cy="461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51696B"/>
              </a:solidFill>
            </a:endParaRPr>
          </a:p>
        </p:txBody>
      </p:sp>
      <p:pic>
        <p:nvPicPr>
          <p:cNvPr id="122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990600" y="48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  </a:t>
            </a:r>
            <a:r>
              <a:rPr lang="ru-RU" altLang="en-US" sz="2400" b="0" dirty="0" smtClean="0">
                <a:solidFill>
                  <a:srgbClr val="51696B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2297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2299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3" name="Rectangle 2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4" name="Rectangle 2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68388" y="3729038"/>
            <a:ext cx="5180012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51696B"/>
              </a:solidFill>
            </a:endParaRPr>
          </a:p>
        </p:txBody>
      </p:sp>
      <p:pic>
        <p:nvPicPr>
          <p:cNvPr id="133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990600" y="48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  </a:t>
            </a:r>
            <a:r>
              <a:rPr lang="ru-RU" altLang="en-US" sz="2400" b="0" dirty="0" smtClean="0">
                <a:solidFill>
                  <a:srgbClr val="51696B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Головні результати проекту: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3" name="Rectangle 2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4" name="Rectangle 2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51063" y="1749425"/>
            <a:ext cx="4508500" cy="20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2200" b="0" i="1" dirty="0" smtClean="0">
                <a:solidFill>
                  <a:srgbClr val="333399"/>
                </a:solidFill>
              </a:rPr>
              <a:t>«Перехід молодої особи після завершення навчання у школі до першої </a:t>
            </a:r>
            <a:r>
              <a:rPr lang="uk-UA" altLang="en-US" sz="2200" i="1" dirty="0" smtClean="0">
                <a:solidFill>
                  <a:srgbClr val="333399"/>
                </a:solidFill>
              </a:rPr>
              <a:t>стабільної </a:t>
            </a:r>
            <a:r>
              <a:rPr lang="uk-UA" altLang="en-US" sz="2200" b="0" i="1" dirty="0" smtClean="0">
                <a:solidFill>
                  <a:srgbClr val="333399"/>
                </a:solidFill>
              </a:rPr>
              <a:t>та (або) </a:t>
            </a:r>
            <a:r>
              <a:rPr lang="uk-UA" altLang="en-US" sz="2200" i="1" dirty="0" smtClean="0">
                <a:solidFill>
                  <a:srgbClr val="333399"/>
                </a:solidFill>
              </a:rPr>
              <a:t>задовільної </a:t>
            </a:r>
            <a:r>
              <a:rPr lang="uk-UA" altLang="en-US" sz="2200" b="0" i="1" dirty="0" smtClean="0">
                <a:solidFill>
                  <a:srgbClr val="333399"/>
                </a:solidFill>
              </a:rPr>
              <a:t>роботи»</a:t>
            </a:r>
            <a:endParaRPr lang="en-US" altLang="en-US" sz="2200" b="0" i="1" dirty="0">
              <a:solidFill>
                <a:srgbClr val="333399"/>
              </a:solidFill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752600" y="1243013"/>
            <a:ext cx="5305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500" b="0" dirty="0" err="1" smtClean="0">
                <a:solidFill>
                  <a:srgbClr val="51696B"/>
                </a:solidFill>
              </a:rPr>
              <a:t>МОП</a:t>
            </a:r>
            <a:r>
              <a:rPr lang="ru-RU" altLang="en-US" sz="1500" b="0" dirty="0" smtClean="0">
                <a:solidFill>
                  <a:srgbClr val="51696B"/>
                </a:solidFill>
              </a:rPr>
              <a:t> </a:t>
            </a:r>
            <a:r>
              <a:rPr lang="uk-UA" altLang="en-US" sz="1500" b="0" dirty="0" smtClean="0">
                <a:solidFill>
                  <a:srgbClr val="51696B"/>
                </a:solidFill>
              </a:rPr>
              <a:t>визначає перехід від школи до роботи наступним чином:</a:t>
            </a:r>
            <a:endParaRPr lang="en-US" altLang="en-US" sz="1500" b="0" dirty="0">
              <a:solidFill>
                <a:srgbClr val="51696B"/>
              </a:solidFill>
            </a:endParaRP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381000" y="4279900"/>
            <a:ext cx="8555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Політики розгублюються, коли справа до доходить до точного визначення характеру труднощів, що постають перед молоддю:</a:t>
            </a:r>
            <a:r>
              <a:rPr lang="en-US" altLang="en-US" sz="1500" b="0" dirty="0" smtClean="0">
                <a:solidFill>
                  <a:srgbClr val="51696B"/>
                </a:solidFill>
              </a:rPr>
              <a:t> </a:t>
            </a:r>
            <a:r>
              <a:rPr lang="uk-UA" altLang="en-US" sz="1500" i="1" dirty="0" smtClean="0">
                <a:solidFill>
                  <a:srgbClr val="51696B"/>
                </a:solidFill>
              </a:rPr>
              <a:t>Чому? Хто? Де? Як? </a:t>
            </a:r>
            <a:r>
              <a:rPr lang="uk-UA" altLang="en-US" sz="1500" b="0" i="1" dirty="0" smtClean="0">
                <a:solidFill>
                  <a:srgbClr val="51696B"/>
                </a:solidFill>
              </a:rPr>
              <a:t>та </a:t>
            </a:r>
            <a:r>
              <a:rPr lang="uk-UA" altLang="en-US" sz="1500" i="1" dirty="0" smtClean="0">
                <a:solidFill>
                  <a:srgbClr val="51696B"/>
                </a:solidFill>
              </a:rPr>
              <a:t>Що?</a:t>
            </a:r>
            <a:endParaRPr lang="en-US" altLang="en-US" sz="1500" i="1" dirty="0">
              <a:solidFill>
                <a:srgbClr val="51696B"/>
              </a:solidFill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381000" y="5045075"/>
            <a:ext cx="8555038" cy="60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Збирання даних про ринок праці в регіоні часто не відповідає потребам і не дозволяє формувати змістовні показники конкретних перешкод, з якими стикаються молоді люди.</a:t>
            </a:r>
            <a:endParaRPr lang="en-US" altLang="en-US" sz="1500" b="0" dirty="0">
              <a:solidFill>
                <a:srgbClr val="51696B"/>
              </a:solidFill>
            </a:endParaRPr>
          </a:p>
        </p:txBody>
      </p:sp>
      <p:sp>
        <p:nvSpPr>
          <p:cNvPr id="14346" name="Text Box 4"/>
          <p:cNvSpPr txBox="1">
            <a:spLocks noChangeArrowheads="1"/>
          </p:cNvSpPr>
          <p:nvPr/>
        </p:nvSpPr>
        <p:spPr bwMode="auto">
          <a:xfrm>
            <a:off x="398463" y="5867400"/>
            <a:ext cx="8555037" cy="8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51696B"/>
                </a:solidFill>
              </a:rPr>
              <a:t>SWTS</a:t>
            </a:r>
            <a:r>
              <a:rPr lang="en-US" altLang="en-US" sz="1400" b="0" dirty="0">
                <a:solidFill>
                  <a:srgbClr val="51696B"/>
                </a:solidFill>
              </a:rPr>
              <a:t> </a:t>
            </a:r>
            <a:r>
              <a:rPr lang="uk-UA" altLang="en-US" sz="1400" b="0" dirty="0" smtClean="0">
                <a:solidFill>
                  <a:srgbClr val="51696B"/>
                </a:solidFill>
              </a:rPr>
              <a:t>забезпечують </a:t>
            </a:r>
            <a:r>
              <a:rPr lang="uk-UA" altLang="en-US" sz="1400" b="0" u="sng" dirty="0" smtClean="0">
                <a:solidFill>
                  <a:srgbClr val="51696B"/>
                </a:solidFill>
              </a:rPr>
              <a:t>збирання поглибленої інформації</a:t>
            </a:r>
            <a:r>
              <a:rPr lang="uk-UA" altLang="en-US" sz="1400" b="0" dirty="0" smtClean="0">
                <a:solidFill>
                  <a:srgbClr val="51696B"/>
                </a:solidFill>
              </a:rPr>
              <a:t> щодо становища молодих чоловіків і жінок на ринку праці </a:t>
            </a:r>
            <a:r>
              <a:rPr lang="uk-UA" altLang="en-US" sz="1400" i="1" dirty="0" smtClean="0">
                <a:solidFill>
                  <a:srgbClr val="51696B"/>
                </a:solidFill>
              </a:rPr>
              <a:t>та </a:t>
            </a:r>
            <a:r>
              <a:rPr lang="uk-UA" altLang="en-US" sz="1400" b="0" dirty="0" smtClean="0">
                <a:solidFill>
                  <a:srgbClr val="51696B"/>
                </a:solidFill>
              </a:rPr>
              <a:t>кількісне визначення </a:t>
            </a:r>
            <a:r>
              <a:rPr lang="uk-UA" altLang="en-US" sz="1400" b="0" u="sng" dirty="0" smtClean="0">
                <a:solidFill>
                  <a:srgbClr val="51696B"/>
                </a:solidFill>
              </a:rPr>
              <a:t>відносної легкості або складності </a:t>
            </a:r>
            <a:r>
              <a:rPr lang="uk-UA" altLang="en-US" sz="1400" b="0" dirty="0" smtClean="0">
                <a:solidFill>
                  <a:srgbClr val="51696B"/>
                </a:solidFill>
              </a:rPr>
              <a:t>виходу молоді на ринок праці після закінчення школи.</a:t>
            </a:r>
            <a:endParaRPr lang="en-US" altLang="en-US" sz="1400" b="0" dirty="0">
              <a:solidFill>
                <a:srgbClr val="51696B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5400000">
            <a:off x="177801" y="4383087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5400000">
            <a:off x="177801" y="5164137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5400000">
            <a:off x="177801" y="5975350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3" name="Rectangle 2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4" name="Rectangle 2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7338" y="1219200"/>
            <a:ext cx="8648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Проект </a:t>
            </a:r>
            <a:r>
              <a:rPr lang="en-GB" altLang="en-US" sz="15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1500" b="0" dirty="0" smtClean="0">
                <a:solidFill>
                  <a:srgbClr val="51696B"/>
                </a:solidFill>
              </a:rPr>
              <a:t>проводить </a:t>
            </a:r>
            <a:r>
              <a:rPr lang="en-GB" altLang="en-US" sz="1500" b="0" dirty="0" err="1" smtClean="0">
                <a:solidFill>
                  <a:srgbClr val="51696B"/>
                </a:solidFill>
              </a:rPr>
              <a:t>SWTS</a:t>
            </a:r>
            <a:r>
              <a:rPr lang="uk-UA" altLang="en-US" sz="1500" b="0" dirty="0" smtClean="0">
                <a:solidFill>
                  <a:srgbClr val="51696B"/>
                </a:solidFill>
              </a:rPr>
              <a:t> у наступних</a:t>
            </a:r>
            <a:r>
              <a:rPr lang="en-GB" altLang="en-US" sz="1500" b="0" dirty="0" smtClean="0">
                <a:solidFill>
                  <a:srgbClr val="51696B"/>
                </a:solidFill>
              </a:rPr>
              <a:t> </a:t>
            </a:r>
            <a:r>
              <a:rPr lang="uk-UA" altLang="en-US" sz="1600" b="0" dirty="0" smtClean="0">
                <a:solidFill>
                  <a:srgbClr val="C00000"/>
                </a:solidFill>
              </a:rPr>
              <a:t>цільових країнах</a:t>
            </a:r>
            <a:r>
              <a:rPr lang="fr-CH" altLang="en-US" sz="1500" b="0" dirty="0" smtClean="0">
                <a:solidFill>
                  <a:srgbClr val="51696B"/>
                </a:solidFill>
              </a:rPr>
              <a:t>:</a:t>
            </a:r>
            <a:endParaRPr lang="en-US" altLang="en-US" sz="1500" b="0" dirty="0">
              <a:solidFill>
                <a:srgbClr val="51696B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 rot="5400000">
            <a:off x="92076" y="130492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48468" y="2640235"/>
            <a:ext cx="8207375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" y="6475413"/>
            <a:ext cx="8207375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1862138"/>
            <a:ext cx="13716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>
                <a:solidFill>
                  <a:srgbClr val="333399"/>
                </a:solidFill>
              </a:rPr>
              <a:t>Азіатсько-Тихоокеанський регіон</a:t>
            </a:r>
            <a:endParaRPr lang="it-IT" sz="1400" dirty="0">
              <a:solidFill>
                <a:srgbClr val="33339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6738" y="1770063"/>
            <a:ext cx="1439862" cy="4572000"/>
          </a:xfrm>
          <a:prstGeom prst="rect">
            <a:avLst/>
          </a:prstGeom>
          <a:noFill/>
          <a:ln>
            <a:solidFill>
              <a:srgbClr val="A7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83" name="Rectangle 82"/>
          <p:cNvSpPr/>
          <p:nvPr/>
        </p:nvSpPr>
        <p:spPr>
          <a:xfrm>
            <a:off x="609600" y="2525713"/>
            <a:ext cx="1371600" cy="334168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Бангладеш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Камбоджа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Непал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Самоа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В'єтнам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92338" y="1862138"/>
            <a:ext cx="13716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>
                <a:solidFill>
                  <a:srgbClr val="333399"/>
                </a:solidFill>
              </a:rPr>
              <a:t>СНД та Східна Європа</a:t>
            </a:r>
            <a:endParaRPr lang="it-IT" sz="1400" dirty="0">
              <a:solidFill>
                <a:srgbClr val="3333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20875" y="2786063"/>
            <a:ext cx="2000250" cy="35385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Вірменія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Киргизстан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Македонія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0"/>
              </a:spcAft>
              <a:defRPr/>
            </a:pPr>
            <a:endParaRPr lang="it-IT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Молдова</a:t>
            </a:r>
          </a:p>
          <a:p>
            <a:pPr algn="ctr">
              <a:spcAft>
                <a:spcPts val="0"/>
              </a:spcAft>
              <a:defRPr/>
            </a:pP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Російська Федерація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endParaRPr lang="uk-UA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Україна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93938" y="1752600"/>
            <a:ext cx="1439862" cy="4572000"/>
          </a:xfrm>
          <a:prstGeom prst="rect">
            <a:avLst/>
          </a:prstGeom>
          <a:noFill/>
          <a:ln>
            <a:solidFill>
              <a:srgbClr val="A7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46" name="Rectangle 45"/>
          <p:cNvSpPr/>
          <p:nvPr/>
        </p:nvSpPr>
        <p:spPr>
          <a:xfrm>
            <a:off x="3881438" y="1938338"/>
            <a:ext cx="13716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>
                <a:solidFill>
                  <a:srgbClr val="333399"/>
                </a:solidFill>
              </a:rPr>
              <a:t>Латинська Америка і Карибський басейн</a:t>
            </a:r>
            <a:endParaRPr lang="it-IT" sz="1400" dirty="0">
              <a:solidFill>
                <a:srgbClr val="333399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44887" y="2497931"/>
            <a:ext cx="1998663" cy="30813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Бразилія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Колумбія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Сальвадор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Ямайка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Перу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33813" y="1752600"/>
            <a:ext cx="1439862" cy="4572000"/>
          </a:xfrm>
          <a:prstGeom prst="rect">
            <a:avLst/>
          </a:prstGeom>
          <a:noFill/>
          <a:ln>
            <a:solidFill>
              <a:srgbClr val="A7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49" name="Rectangle 48"/>
          <p:cNvSpPr/>
          <p:nvPr/>
        </p:nvSpPr>
        <p:spPr>
          <a:xfrm>
            <a:off x="5444331" y="1938338"/>
            <a:ext cx="13716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>
                <a:solidFill>
                  <a:srgbClr val="333399"/>
                </a:solidFill>
              </a:rPr>
              <a:t>Близький Схід і Північна Африка</a:t>
            </a:r>
            <a:endParaRPr lang="it-IT" sz="1400" dirty="0">
              <a:solidFill>
                <a:srgbClr val="333399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10200" y="1752600"/>
            <a:ext cx="1439863" cy="4572000"/>
          </a:xfrm>
          <a:prstGeom prst="rect">
            <a:avLst/>
          </a:prstGeom>
          <a:noFill/>
          <a:ln>
            <a:solidFill>
              <a:srgbClr val="A7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51" name="Rectangle 50"/>
          <p:cNvSpPr/>
          <p:nvPr/>
        </p:nvSpPr>
        <p:spPr>
          <a:xfrm>
            <a:off x="5143500" y="2489071"/>
            <a:ext cx="1998663" cy="25908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Єгипет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Йорданія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Палестина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Туніс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800"/>
              </a:spcAft>
              <a:defRPr/>
            </a:pP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02475" y="1862138"/>
            <a:ext cx="13716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 smtClean="0">
                <a:solidFill>
                  <a:srgbClr val="333399"/>
                </a:solidFill>
              </a:rPr>
              <a:t>Африка на південь від Сахари</a:t>
            </a:r>
            <a:endParaRPr lang="it-IT" sz="1400" dirty="0">
              <a:solidFill>
                <a:srgbClr val="333399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54850" y="1752600"/>
            <a:ext cx="1439863" cy="4572000"/>
          </a:xfrm>
          <a:prstGeom prst="rect">
            <a:avLst/>
          </a:prstGeom>
          <a:noFill/>
          <a:ln>
            <a:solidFill>
              <a:srgbClr val="A7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54" name="Rectangle 53"/>
          <p:cNvSpPr/>
          <p:nvPr/>
        </p:nvSpPr>
        <p:spPr>
          <a:xfrm>
            <a:off x="6796088" y="2773658"/>
            <a:ext cx="2000250" cy="3429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Бенін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Ліберія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Мадагаскар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Малаві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Танзанія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Того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Уганда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uk-UA" sz="15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Замбія</a:t>
            </a:r>
            <a:endParaRPr lang="it-IT" sz="15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5" name="Rectangle 34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6" name="Rectangle 35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7" name="Rectangle 36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Rectangle 32"/>
          <p:cNvSpPr>
            <a:spLocks noChangeArrowheads="1"/>
          </p:cNvSpPr>
          <p:nvPr/>
        </p:nvSpPr>
        <p:spPr bwMode="auto">
          <a:xfrm>
            <a:off x="451644" y="1308838"/>
            <a:ext cx="837723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r>
              <a:rPr lang="uk-UA" altLang="en-US" sz="1500" dirty="0" smtClean="0">
                <a:solidFill>
                  <a:srgbClr val="51696B"/>
                </a:solidFill>
              </a:rPr>
              <a:t>Збільшити обсяг і підвищити якість інформації про ринки праці для молоді</a:t>
            </a:r>
            <a:endParaRPr lang="en-GB" altLang="en-US" sz="150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endParaRPr lang="en-GB" altLang="en-US" sz="1500" b="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r>
              <a:rPr lang="uk-UA" altLang="en-US" sz="1500" dirty="0" smtClean="0">
                <a:solidFill>
                  <a:srgbClr val="51696B"/>
                </a:solidFill>
              </a:rPr>
              <a:t>Зв'язати інформацію про ринки праці з формуванням політики</a:t>
            </a:r>
            <a:endParaRPr lang="en-GB" altLang="en-US" sz="1500" dirty="0">
              <a:solidFill>
                <a:srgbClr val="51696B"/>
              </a:solidFill>
            </a:endParaRPr>
          </a:p>
          <a:p>
            <a:pPr lvl="1"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  <a:buFont typeface="Wingdings" pitchFamily="2" charset="2"/>
              <a:buChar char="ü"/>
            </a:pPr>
            <a:r>
              <a:rPr lang="uk-UA" altLang="en-US" sz="1400" b="0" dirty="0" smtClean="0">
                <a:solidFill>
                  <a:srgbClr val="51696B"/>
                </a:solidFill>
              </a:rPr>
              <a:t>Це відповідає моделі втручання Програми зайнятості молоді МОП</a:t>
            </a:r>
            <a:endParaRPr lang="en-GB" altLang="en-US" sz="1400" b="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endParaRPr lang="en-GB" altLang="en-US" sz="1500" b="0" dirty="0">
              <a:solidFill>
                <a:srgbClr val="51696B"/>
              </a:solidFill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r>
              <a:rPr lang="uk-UA" altLang="en-US" sz="1500" dirty="0" smtClean="0">
                <a:solidFill>
                  <a:srgbClr val="51696B"/>
                </a:solidFill>
              </a:rPr>
              <a:t>Розбудувати спроможність національних статистичних установ і міністерств</a:t>
            </a:r>
            <a:endParaRPr lang="en-GB" altLang="en-US" sz="1500" dirty="0">
              <a:solidFill>
                <a:srgbClr val="51696B"/>
              </a:solidFill>
            </a:endParaRPr>
          </a:p>
          <a:p>
            <a:pPr lvl="1"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  <a:buFont typeface="Wingdings" pitchFamily="2" charset="2"/>
              <a:buChar char="ü"/>
            </a:pPr>
            <a:endParaRPr lang="uk-UA" altLang="en-US" sz="1400" b="0" dirty="0" smtClean="0">
              <a:solidFill>
                <a:srgbClr val="51696B"/>
              </a:solidFill>
            </a:endParaRPr>
          </a:p>
          <a:p>
            <a:pPr lvl="1"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  <a:buFont typeface="Wingdings" pitchFamily="2" charset="2"/>
              <a:buChar char="ü"/>
            </a:pPr>
            <a:r>
              <a:rPr lang="uk-UA" altLang="en-US" sz="1400" b="0" dirty="0" smtClean="0">
                <a:solidFill>
                  <a:srgbClr val="51696B"/>
                </a:solidFill>
              </a:rPr>
              <a:t>Національні установи працюють із проектною групою над започаткуванням першого раунду опитування, але потім візьмуть на себе керівну роль у реалізації другого раунду.</a:t>
            </a:r>
            <a:endParaRPr lang="en-GB" altLang="en-US" sz="1400" b="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endParaRPr lang="en-GB" altLang="en-US" sz="1500" b="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r>
              <a:rPr lang="uk-UA" altLang="en-US" sz="1500" dirty="0" smtClean="0">
                <a:solidFill>
                  <a:srgbClr val="51696B"/>
                </a:solidFill>
              </a:rPr>
              <a:t>Зв'язати «хороші» проекти у сфері зайнятості молоді з іншими країнами, що потребують їх</a:t>
            </a:r>
            <a:endParaRPr lang="en-GB" altLang="en-US" sz="150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endParaRPr lang="en-GB" altLang="en-US" sz="1500" b="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r>
              <a:rPr lang="uk-UA" altLang="en-US" sz="1500" dirty="0" smtClean="0">
                <a:solidFill>
                  <a:srgbClr val="51696B"/>
                </a:solidFill>
              </a:rPr>
              <a:t>Посилити програму наукових досліджень МОП у сфері зайнятості молоді</a:t>
            </a:r>
            <a:endParaRPr lang="en-GB" altLang="en-US" sz="1500" dirty="0">
              <a:solidFill>
                <a:srgbClr val="51696B"/>
              </a:solidFill>
            </a:endParaRPr>
          </a:p>
          <a:p>
            <a:pPr lvl="1"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  <a:buFont typeface="Wingdings" pitchFamily="2" charset="2"/>
              <a:buChar char="ü"/>
            </a:pPr>
            <a:r>
              <a:rPr lang="uk-UA" altLang="en-US" sz="1400" b="0" dirty="0" smtClean="0">
                <a:solidFill>
                  <a:srgbClr val="51696B"/>
                </a:solidFill>
              </a:rPr>
              <a:t>Згідно з вимогою учасників МОП на Міжнародній конференції праці</a:t>
            </a:r>
            <a:endParaRPr lang="en-GB" altLang="en-US" sz="1400" b="0" dirty="0">
              <a:solidFill>
                <a:srgbClr val="51696B"/>
              </a:solidFill>
            </a:endParaRPr>
          </a:p>
          <a:p>
            <a:pPr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endParaRPr lang="en-GB" altLang="en-US" sz="1500" b="0" dirty="0">
              <a:solidFill>
                <a:srgbClr val="51696B"/>
              </a:solidFill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</a:pPr>
            <a:r>
              <a:rPr lang="uk-UA" altLang="en-US" sz="1500" dirty="0" smtClean="0">
                <a:solidFill>
                  <a:srgbClr val="51696B"/>
                </a:solidFill>
              </a:rPr>
              <a:t>За кожної можливості знаходити партнерів для проведення обстежень підприємств</a:t>
            </a:r>
            <a:endParaRPr lang="en-GB" altLang="en-US" sz="1500" dirty="0">
              <a:solidFill>
                <a:srgbClr val="51696B"/>
              </a:solidFill>
            </a:endParaRPr>
          </a:p>
          <a:p>
            <a:pPr lvl="1" algn="just" eaLnBrk="1" hangingPunct="1">
              <a:lnSpc>
                <a:spcPts val="2100"/>
              </a:lnSpc>
              <a:spcBef>
                <a:spcPct val="0"/>
              </a:spcBef>
              <a:buClr>
                <a:srgbClr val="D00000"/>
              </a:buClr>
              <a:buFont typeface="Wingdings" pitchFamily="2" charset="2"/>
              <a:buChar char="ü"/>
            </a:pPr>
            <a:r>
              <a:rPr lang="uk-UA" altLang="en-US" sz="1400" b="0" dirty="0" smtClean="0">
                <a:solidFill>
                  <a:srgbClr val="51696B"/>
                </a:solidFill>
              </a:rPr>
              <a:t>За допомогою результатів опитувань проект визначить розбіжності між обстеженням домогосподарств, які надають точку зору молоді, та обстеженням підприємств</a:t>
            </a:r>
            <a:endParaRPr lang="en-GB" altLang="en-US" sz="1500" b="0" dirty="0">
              <a:solidFill>
                <a:srgbClr val="51696B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44488" y="963925"/>
            <a:ext cx="859155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Проводячи роботу щодо опитувань, проект</a:t>
            </a:r>
            <a:r>
              <a:rPr lang="en-GB" altLang="en-US" sz="1500" b="0" dirty="0" smtClean="0">
                <a:solidFill>
                  <a:srgbClr val="51696B"/>
                </a:solidFill>
              </a:rPr>
              <a:t> </a:t>
            </a:r>
            <a:r>
              <a:rPr lang="en-GB" altLang="en-US" sz="1500" b="0" dirty="0">
                <a:solidFill>
                  <a:srgbClr val="51696B"/>
                </a:solidFill>
              </a:rPr>
              <a:t>W4Y </a:t>
            </a:r>
            <a:r>
              <a:rPr lang="uk-UA" altLang="en-US" sz="1500" b="0" dirty="0" smtClean="0">
                <a:solidFill>
                  <a:srgbClr val="51696B"/>
                </a:solidFill>
              </a:rPr>
              <a:t>планує досягти наступних</a:t>
            </a:r>
            <a:r>
              <a:rPr lang="en-GB" altLang="en-US" sz="1500" b="0" dirty="0" smtClean="0">
                <a:solidFill>
                  <a:srgbClr val="51696B"/>
                </a:solidFill>
              </a:rPr>
              <a:t> </a:t>
            </a:r>
            <a:r>
              <a:rPr lang="uk-UA" altLang="en-US" sz="1600" b="0" dirty="0" smtClean="0">
                <a:solidFill>
                  <a:srgbClr val="D00000"/>
                </a:solidFill>
              </a:rPr>
              <a:t>цілей</a:t>
            </a:r>
            <a:r>
              <a:rPr lang="en-GB" altLang="en-US" sz="1500" b="0" dirty="0" smtClean="0">
                <a:solidFill>
                  <a:srgbClr val="51696B"/>
                </a:solidFill>
              </a:rPr>
              <a:t>:</a:t>
            </a:r>
            <a:endParaRPr lang="en-US" altLang="en-US" sz="1500" b="0" dirty="0">
              <a:solidFill>
                <a:srgbClr val="51696B"/>
              </a:solidFill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 rot="5400000">
            <a:off x="92076" y="1250950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6" name="Rectangle 15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7" name="Rectangle 16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1" name="Rectangle 20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5913" y="2590800"/>
            <a:ext cx="8591550" cy="3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Ураховуючи ці два параметри, </a:t>
            </a:r>
            <a:r>
              <a:rPr lang="uk-UA" altLang="en-US" sz="1500" dirty="0" smtClean="0">
                <a:solidFill>
                  <a:srgbClr val="51696B"/>
                </a:solidFill>
              </a:rPr>
              <a:t>можна визначити три можливі етапи</a:t>
            </a:r>
            <a:r>
              <a:rPr lang="en-GB" altLang="en-US" sz="1500" dirty="0" smtClean="0">
                <a:solidFill>
                  <a:srgbClr val="51696B"/>
                </a:solidFill>
              </a:rPr>
              <a:t>:</a:t>
            </a:r>
            <a:endParaRPr lang="en-GB" altLang="en-US" sz="1500" dirty="0">
              <a:solidFill>
                <a:srgbClr val="51696B"/>
              </a:solidFill>
            </a:endParaRP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279400" y="3062288"/>
            <a:ext cx="2844800" cy="313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7462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300" dirty="0">
                <a:solidFill>
                  <a:srgbClr val="333399"/>
                </a:solidFill>
              </a:rPr>
              <a:t>1. </a:t>
            </a:r>
            <a:r>
              <a:rPr lang="uk-UA" altLang="en-US" sz="1300" dirty="0" smtClean="0">
                <a:solidFill>
                  <a:srgbClr val="333399"/>
                </a:solidFill>
              </a:rPr>
              <a:t>ПЕРЕХІД ЗАВЕРШЕНО</a:t>
            </a:r>
            <a:endParaRPr lang="en-US" altLang="en-US" sz="1300" dirty="0">
              <a:solidFill>
                <a:srgbClr val="333399"/>
              </a:solidFill>
            </a:endParaRPr>
          </a:p>
          <a:p>
            <a:pPr lvl="1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300" b="0" dirty="0" smtClean="0">
                <a:solidFill>
                  <a:srgbClr val="51696B"/>
                </a:solidFill>
              </a:rPr>
              <a:t>Молода особа наразі працевлаштована на:</a:t>
            </a:r>
            <a:endParaRPr lang="en-US" altLang="en-US" sz="1300" b="0" dirty="0">
              <a:solidFill>
                <a:srgbClr val="51696B"/>
              </a:solidFill>
            </a:endParaRPr>
          </a:p>
          <a:p>
            <a:pPr lvl="2" eaLnBrk="1" hangingPunct="1">
              <a:lnSpc>
                <a:spcPts val="2100"/>
              </a:lnSpc>
              <a:spcBef>
                <a:spcPct val="0"/>
              </a:spcBef>
              <a:buClr>
                <a:srgbClr val="333399"/>
              </a:buClr>
            </a:pPr>
            <a:r>
              <a:rPr lang="uk-UA" altLang="en-US" sz="1300" b="0" dirty="0" smtClean="0">
                <a:solidFill>
                  <a:srgbClr val="51696B"/>
                </a:solidFill>
              </a:rPr>
              <a:t>стабільній та задовільній роботі;</a:t>
            </a:r>
          </a:p>
          <a:p>
            <a:pPr lvl="2" eaLnBrk="1" hangingPunct="1">
              <a:lnSpc>
                <a:spcPts val="2100"/>
              </a:lnSpc>
              <a:spcBef>
                <a:spcPct val="0"/>
              </a:spcBef>
              <a:buClr>
                <a:srgbClr val="333399"/>
              </a:buClr>
            </a:pPr>
            <a:r>
              <a:rPr lang="uk-UA" altLang="en-US" sz="1300" b="0" dirty="0" smtClean="0">
                <a:solidFill>
                  <a:srgbClr val="51696B"/>
                </a:solidFill>
              </a:rPr>
              <a:t>стабільній, але не задовільній роботі;</a:t>
            </a:r>
          </a:p>
          <a:p>
            <a:pPr lvl="2" eaLnBrk="1" hangingPunct="1">
              <a:lnSpc>
                <a:spcPts val="2100"/>
              </a:lnSpc>
              <a:spcBef>
                <a:spcPct val="0"/>
              </a:spcBef>
              <a:buClr>
                <a:srgbClr val="333399"/>
              </a:buClr>
            </a:pPr>
            <a:r>
              <a:rPr lang="uk-UA" altLang="en-US" sz="1300" b="0" dirty="0" smtClean="0">
                <a:solidFill>
                  <a:srgbClr val="51696B"/>
                </a:solidFill>
              </a:rPr>
              <a:t>задовільній, але тимчасовій роботі; або</a:t>
            </a:r>
            <a:endParaRPr lang="en-US" altLang="en-US" sz="1300" b="0" dirty="0">
              <a:solidFill>
                <a:srgbClr val="51696B"/>
              </a:solidFill>
            </a:endParaRPr>
          </a:p>
          <a:p>
            <a:pPr lvl="2" eaLnBrk="1" hangingPunct="1">
              <a:lnSpc>
                <a:spcPts val="2100"/>
              </a:lnSpc>
              <a:spcBef>
                <a:spcPct val="0"/>
              </a:spcBef>
              <a:buClr>
                <a:srgbClr val="333399"/>
              </a:buClr>
            </a:pPr>
            <a:r>
              <a:rPr lang="uk-UA" altLang="en-US" sz="1300" b="0" dirty="0" smtClean="0">
                <a:solidFill>
                  <a:srgbClr val="51696B"/>
                </a:solidFill>
              </a:rPr>
              <a:t>на задовільній роботі на умовах </a:t>
            </a:r>
            <a:r>
              <a:rPr lang="uk-UA" altLang="en-US" sz="1300" b="0" dirty="0" err="1" smtClean="0">
                <a:solidFill>
                  <a:srgbClr val="51696B"/>
                </a:solidFill>
              </a:rPr>
              <a:t>самозайнятості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.</a:t>
            </a:r>
            <a:endParaRPr lang="en-US" altLang="en-US" sz="1300" b="0" dirty="0"/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182938" y="3062288"/>
            <a:ext cx="3030537" cy="341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500" b="0">
                <a:solidFill>
                  <a:srgbClr val="51696B"/>
                </a:solidFill>
              </a:defRPr>
            </a:lvl1pPr>
          </a:lstStyle>
          <a:p>
            <a:pPr marL="6350" lvl="1">
              <a:lnSpc>
                <a:spcPts val="2100"/>
              </a:lnSpc>
              <a:spcAft>
                <a:spcPts val="600"/>
              </a:spcAft>
              <a:defRPr/>
            </a:pPr>
            <a:r>
              <a:rPr lang="en-US" sz="1300" dirty="0">
                <a:solidFill>
                  <a:srgbClr val="333399"/>
                </a:solidFill>
              </a:rPr>
              <a:t>2. </a:t>
            </a:r>
            <a:r>
              <a:rPr lang="uk-UA" sz="1300" dirty="0" smtClean="0">
                <a:solidFill>
                  <a:srgbClr val="333399"/>
                </a:solidFill>
              </a:rPr>
              <a:t>ПЕРЕХІД ТРИВАЄ</a:t>
            </a:r>
            <a:endParaRPr lang="en-US" sz="1300" dirty="0">
              <a:solidFill>
                <a:srgbClr val="333399"/>
              </a:solidFill>
            </a:endParaRPr>
          </a:p>
          <a:p>
            <a:pPr marL="6350" lvl="1">
              <a:lnSpc>
                <a:spcPts val="2100"/>
              </a:lnSpc>
              <a:defRPr/>
            </a:pPr>
            <a:r>
              <a:rPr lang="uk-UA" sz="1300" b="0" dirty="0" smtClean="0">
                <a:solidFill>
                  <a:srgbClr val="51696B"/>
                </a:solidFill>
              </a:rPr>
              <a:t>Молода особа належить до однієї з наступних категорій:</a:t>
            </a:r>
          </a:p>
          <a:p>
            <a:pPr marL="174625" lvl="2" indent="-168275">
              <a:lnSpc>
                <a:spcPts val="19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300" b="0" dirty="0" smtClean="0">
                <a:solidFill>
                  <a:srgbClr val="51696B"/>
                </a:solidFill>
              </a:rPr>
              <a:t>наразі безробітна;</a:t>
            </a:r>
          </a:p>
          <a:p>
            <a:pPr marL="174625" lvl="2" indent="-168275">
              <a:lnSpc>
                <a:spcPts val="19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300" b="0" dirty="0" smtClean="0">
                <a:solidFill>
                  <a:srgbClr val="51696B"/>
                </a:solidFill>
              </a:rPr>
              <a:t>наразі зайнята (як найманий працівник або службовець) без контракту;</a:t>
            </a:r>
          </a:p>
          <a:p>
            <a:pPr marL="174625" lvl="2" indent="-168275">
              <a:lnSpc>
                <a:spcPts val="19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300" b="0" dirty="0" smtClean="0">
                <a:solidFill>
                  <a:srgbClr val="51696B"/>
                </a:solidFill>
              </a:rPr>
              <a:t>наразі зайнята на тимчасовій або незадовільній роботі;</a:t>
            </a:r>
            <a:r>
              <a:rPr lang="en-US" sz="1300" b="0" dirty="0" smtClean="0">
                <a:solidFill>
                  <a:srgbClr val="51696B"/>
                </a:solidFill>
              </a:rPr>
              <a:t> </a:t>
            </a:r>
            <a:endParaRPr lang="en-US" sz="1300" b="0" dirty="0">
              <a:solidFill>
                <a:srgbClr val="51696B"/>
              </a:solidFill>
            </a:endParaRPr>
          </a:p>
          <a:p>
            <a:pPr marL="174625" lvl="2" indent="-168275">
              <a:lnSpc>
                <a:spcPts val="19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300" b="0" dirty="0" smtClean="0">
                <a:solidFill>
                  <a:srgbClr val="51696B"/>
                </a:solidFill>
              </a:rPr>
              <a:t>наразі </a:t>
            </a:r>
            <a:r>
              <a:rPr lang="uk-UA" sz="1300" b="0" dirty="0" err="1" smtClean="0">
                <a:solidFill>
                  <a:srgbClr val="51696B"/>
                </a:solidFill>
              </a:rPr>
              <a:t>самозайнята</a:t>
            </a:r>
            <a:r>
              <a:rPr lang="uk-UA" sz="1300" b="0" dirty="0" smtClean="0">
                <a:solidFill>
                  <a:srgbClr val="51696B"/>
                </a:solidFill>
              </a:rPr>
              <a:t> і незадоволена;</a:t>
            </a:r>
          </a:p>
          <a:p>
            <a:pPr marL="174625" lvl="2" indent="-168275">
              <a:lnSpc>
                <a:spcPts val="19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300" b="0" dirty="0" smtClean="0">
                <a:solidFill>
                  <a:srgbClr val="51696B"/>
                </a:solidFill>
              </a:rPr>
              <a:t>наразі не працює і не вчиться, планує шукати роботу пізніше.</a:t>
            </a:r>
            <a:endParaRPr lang="en-US" sz="1300" b="0" dirty="0"/>
          </a:p>
        </p:txBody>
      </p:sp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6208713" y="3062288"/>
            <a:ext cx="30591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7462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300" dirty="0">
                <a:solidFill>
                  <a:srgbClr val="333399"/>
                </a:solidFill>
              </a:rPr>
              <a:t>3. </a:t>
            </a:r>
            <a:r>
              <a:rPr lang="uk-UA" altLang="en-US" sz="1300" dirty="0" smtClean="0">
                <a:solidFill>
                  <a:srgbClr val="333399"/>
                </a:solidFill>
              </a:rPr>
              <a:t>ПЕРЕХІД ЩЕ НЕ РОЗПОЧАТО</a:t>
            </a:r>
            <a:endParaRPr lang="en-US" altLang="en-US" sz="1300" dirty="0">
              <a:solidFill>
                <a:srgbClr val="333399"/>
              </a:solidFill>
            </a:endParaRPr>
          </a:p>
          <a:p>
            <a:pPr lvl="1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300" b="0" dirty="0" smtClean="0">
                <a:solidFill>
                  <a:srgbClr val="51696B"/>
                </a:solidFill>
              </a:rPr>
              <a:t>Молода особа, яка належить до однієї з двох категорій:</a:t>
            </a:r>
            <a:endParaRPr lang="en-US" altLang="en-US" sz="1300" b="0" dirty="0">
              <a:solidFill>
                <a:srgbClr val="51696B"/>
              </a:solidFill>
            </a:endParaRPr>
          </a:p>
          <a:p>
            <a:pPr lvl="2" eaLnBrk="1" hangingPunct="1">
              <a:lnSpc>
                <a:spcPts val="2100"/>
              </a:lnSpc>
              <a:spcBef>
                <a:spcPct val="0"/>
              </a:spcBef>
              <a:buClr>
                <a:srgbClr val="333399"/>
              </a:buClr>
            </a:pPr>
            <a:r>
              <a:rPr lang="uk-UA" altLang="en-US" sz="1300" b="0" dirty="0" smtClean="0">
                <a:solidFill>
                  <a:srgbClr val="51696B"/>
                </a:solidFill>
              </a:rPr>
              <a:t>досі вчиться у школі; або</a:t>
            </a:r>
          </a:p>
          <a:p>
            <a:pPr lvl="2" eaLnBrk="1" hangingPunct="1">
              <a:lnSpc>
                <a:spcPts val="2100"/>
              </a:lnSpc>
              <a:spcBef>
                <a:spcPct val="0"/>
              </a:spcBef>
              <a:buClr>
                <a:srgbClr val="333399"/>
              </a:buClr>
            </a:pPr>
            <a:r>
              <a:rPr lang="uk-UA" altLang="en-US" sz="1300" b="0" dirty="0" smtClean="0">
                <a:solidFill>
                  <a:srgbClr val="51696B"/>
                </a:solidFill>
              </a:rPr>
              <a:t>наразі не працює і не вчиться, не має наміру шукати роботу.</a:t>
            </a:r>
            <a:endParaRPr lang="en-US" altLang="en-US" sz="1300" b="0" dirty="0"/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6670675" y="1119188"/>
            <a:ext cx="186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51696B"/>
              </a:buClr>
              <a:buFontTx/>
              <a:buNone/>
            </a:pPr>
            <a:r>
              <a:rPr lang="en-GB" altLang="en-US" sz="1500" i="1" dirty="0">
                <a:solidFill>
                  <a:srgbClr val="51696B"/>
                </a:solidFill>
              </a:rPr>
              <a:t>1. </a:t>
            </a:r>
            <a:r>
              <a:rPr lang="uk-UA" altLang="en-US" sz="1500" i="1" dirty="0" smtClean="0">
                <a:solidFill>
                  <a:srgbClr val="51696B"/>
                </a:solidFill>
              </a:rPr>
              <a:t>стабільність</a:t>
            </a:r>
            <a:endParaRPr lang="en-GB" altLang="en-US" sz="1500" i="1" dirty="0">
              <a:solidFill>
                <a:srgbClr val="51696B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51696B"/>
              </a:buClr>
              <a:buFontTx/>
              <a:buNone/>
            </a:pPr>
            <a:r>
              <a:rPr lang="en-GB" altLang="en-US" sz="1500" i="1" dirty="0">
                <a:solidFill>
                  <a:srgbClr val="51696B"/>
                </a:solidFill>
              </a:rPr>
              <a:t>2. </a:t>
            </a:r>
            <a:r>
              <a:rPr lang="uk-UA" altLang="en-US" sz="1500" i="1" dirty="0" smtClean="0">
                <a:solidFill>
                  <a:srgbClr val="51696B"/>
                </a:solidFill>
              </a:rPr>
              <a:t>задоволення</a:t>
            </a:r>
            <a:endParaRPr lang="en-GB" altLang="en-US" sz="1500" i="1" dirty="0">
              <a:solidFill>
                <a:srgbClr val="51696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77000" y="1349375"/>
            <a:ext cx="238125" cy="187325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1536700"/>
            <a:ext cx="238125" cy="173038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68"/>
          <p:cNvSpPr/>
          <p:nvPr/>
        </p:nvSpPr>
        <p:spPr bwMode="auto">
          <a:xfrm rot="5400000">
            <a:off x="92076" y="268922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171" name="Straight Connector 7170"/>
          <p:cNvCxnSpPr/>
          <p:nvPr/>
        </p:nvCxnSpPr>
        <p:spPr>
          <a:xfrm>
            <a:off x="215900" y="3367088"/>
            <a:ext cx="2724150" cy="0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186113" y="3367088"/>
            <a:ext cx="2722562" cy="0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184900" y="3367088"/>
            <a:ext cx="2879725" cy="0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Straight Connector 7176"/>
          <p:cNvCxnSpPr/>
          <p:nvPr/>
        </p:nvCxnSpPr>
        <p:spPr>
          <a:xfrm>
            <a:off x="215900" y="3367088"/>
            <a:ext cx="0" cy="2016125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86113" y="3367088"/>
            <a:ext cx="0" cy="2447925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76963" y="3367088"/>
            <a:ext cx="0" cy="1439862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7427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17428" name="Text Box 4"/>
          <p:cNvSpPr txBox="1">
            <a:spLocks noChangeArrowheads="1"/>
          </p:cNvSpPr>
          <p:nvPr/>
        </p:nvSpPr>
        <p:spPr bwMode="auto">
          <a:xfrm>
            <a:off x="250825" y="1362075"/>
            <a:ext cx="8591550" cy="3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Виходячи з визначення, МОП вимірює перехід через</a:t>
            </a:r>
            <a:endParaRPr lang="en-GB" altLang="en-US" sz="1500" b="0" dirty="0">
              <a:solidFill>
                <a:srgbClr val="51696B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 rot="5400000">
            <a:off x="92076" y="147637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9" name="Rectangle 28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3" name="Rectangle 3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4" name="Rectangle 3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7338" y="1219200"/>
            <a:ext cx="8648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500" b="0" dirty="0" smtClean="0">
                <a:solidFill>
                  <a:srgbClr val="51696B"/>
                </a:solidFill>
              </a:rPr>
              <a:t>Для тієї </a:t>
            </a:r>
            <a:r>
              <a:rPr lang="uk-UA" altLang="en-US" sz="1500" dirty="0" smtClean="0">
                <a:solidFill>
                  <a:srgbClr val="51696B"/>
                </a:solidFill>
              </a:rPr>
              <a:t>молоді, яка завершила перехід, </a:t>
            </a:r>
            <a:r>
              <a:rPr lang="uk-UA" altLang="en-US" sz="1500" b="0" dirty="0" smtClean="0">
                <a:solidFill>
                  <a:srgbClr val="51696B"/>
                </a:solidFill>
              </a:rPr>
              <a:t>ми хочемо проаналізувати їхній перехід і класифікувати його наступним чином:</a:t>
            </a:r>
            <a:endParaRPr lang="en-US" altLang="en-US" sz="1500" b="0" dirty="0">
              <a:solidFill>
                <a:srgbClr val="51696B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 rot="5400000">
            <a:off x="92076" y="130492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2667000"/>
            <a:ext cx="21336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3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Прямий перехід</a:t>
            </a:r>
            <a:endParaRPr lang="it-IT" sz="1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30188" y="2614612"/>
            <a:ext cx="8763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8600" y="5865813"/>
            <a:ext cx="876300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04800" y="3294063"/>
            <a:ext cx="3533775" cy="89693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3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Період тимчасової зайнятості / </a:t>
            </a:r>
            <a:r>
              <a:rPr lang="uk-UA" sz="13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самозайнятості</a:t>
            </a:r>
            <a:r>
              <a:rPr lang="uk-UA" sz="13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/ зайнятості без контракту та незадовільної зайнятості без періоду безробіття чи бездіяльності</a:t>
            </a:r>
            <a:endParaRPr lang="en-US" sz="1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4800" y="4422775"/>
            <a:ext cx="3533775" cy="6064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3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Період безробіття (з періодами зайнятості або бездіяльності чи без них)</a:t>
            </a:r>
            <a:endParaRPr lang="en-US" sz="1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4800" y="5334000"/>
            <a:ext cx="3533775" cy="4540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3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Період бездіяльності</a:t>
            </a:r>
            <a:endParaRPr lang="en-US" sz="13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28600" y="3198813"/>
            <a:ext cx="87630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8600" y="43434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8600" y="51816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7191375" y="1905000"/>
            <a:ext cx="1433513" cy="4343400"/>
            <a:chOff x="7192144" y="1905000"/>
            <a:chExt cx="1432744" cy="4343400"/>
          </a:xfrm>
        </p:grpSpPr>
        <p:sp>
          <p:nvSpPr>
            <p:cNvPr id="65" name="Rectangle 64"/>
            <p:cNvSpPr/>
            <p:nvPr/>
          </p:nvSpPr>
          <p:spPr>
            <a:xfrm>
              <a:off x="7254024" y="1919288"/>
              <a:ext cx="1370864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dirty="0" smtClean="0">
                  <a:solidFill>
                    <a:srgbClr val="333399"/>
                  </a:solidFill>
                </a:rPr>
                <a:t>Довгий перехід</a:t>
              </a:r>
              <a:endParaRPr lang="it-IT" sz="1400" dirty="0">
                <a:solidFill>
                  <a:srgbClr val="333399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23877" y="1905000"/>
              <a:ext cx="1332785" cy="4343400"/>
            </a:xfrm>
            <a:prstGeom prst="rect">
              <a:avLst/>
            </a:prstGeom>
            <a:noFill/>
            <a:ln>
              <a:solidFill>
                <a:srgbClr val="A7BD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b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92144" y="3513138"/>
              <a:ext cx="1370864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</a:t>
              </a:r>
              <a:r>
                <a:rPr lang="it-IT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it-IT" sz="1400" b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≥ 2 </a:t>
              </a: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років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92144" y="4500563"/>
              <a:ext cx="1370864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</a:t>
              </a:r>
              <a:r>
                <a:rPr lang="it-IT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it-IT" sz="1400" b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≥ 1 </a:t>
              </a: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року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448" name="Group 1"/>
          <p:cNvGrpSpPr>
            <a:grpSpLocks/>
          </p:cNvGrpSpPr>
          <p:nvPr/>
        </p:nvGrpSpPr>
        <p:grpSpPr bwMode="auto">
          <a:xfrm>
            <a:off x="3886200" y="1905000"/>
            <a:ext cx="1371600" cy="4343400"/>
            <a:chOff x="3886200" y="1905000"/>
            <a:chExt cx="1371600" cy="4343400"/>
          </a:xfrm>
        </p:grpSpPr>
        <p:sp>
          <p:nvSpPr>
            <p:cNvPr id="34" name="Rectangle 33"/>
            <p:cNvSpPr/>
            <p:nvPr/>
          </p:nvSpPr>
          <p:spPr>
            <a:xfrm>
              <a:off x="3886200" y="1919288"/>
              <a:ext cx="1371600" cy="457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dirty="0" smtClean="0">
                  <a:solidFill>
                    <a:srgbClr val="333399"/>
                  </a:solidFill>
                </a:rPr>
                <a:t>Короткий перехід</a:t>
              </a:r>
              <a:endParaRPr lang="it-IT" sz="1400" dirty="0">
                <a:solidFill>
                  <a:srgbClr val="333399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03663" y="1905000"/>
              <a:ext cx="1331912" cy="4343400"/>
            </a:xfrm>
            <a:prstGeom prst="rect">
              <a:avLst/>
            </a:prstGeom>
            <a:noFill/>
            <a:ln>
              <a:solidFill>
                <a:srgbClr val="A7BD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b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86200" y="2616200"/>
              <a:ext cx="1371600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Так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886200" y="3513138"/>
              <a:ext cx="1371600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</a:t>
              </a:r>
              <a:r>
                <a:rPr lang="it-IT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it-IT" sz="1400" b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&lt; 1 </a:t>
              </a: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року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6200" y="4497388"/>
              <a:ext cx="1371600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</a:t>
              </a:r>
              <a:r>
                <a:rPr lang="it-IT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it-IT" sz="1400" b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&lt; 3 </a:t>
              </a: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місяців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886200" y="5289550"/>
              <a:ext cx="1371600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</a:t>
              </a:r>
              <a:r>
                <a:rPr lang="it-IT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it-IT" sz="1400" b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&lt; 1 </a:t>
              </a: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року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449" name="Group 2"/>
          <p:cNvGrpSpPr>
            <a:grpSpLocks/>
          </p:cNvGrpSpPr>
          <p:nvPr/>
        </p:nvGrpSpPr>
        <p:grpSpPr bwMode="auto">
          <a:xfrm>
            <a:off x="5543659" y="1905000"/>
            <a:ext cx="1396890" cy="4343400"/>
            <a:chOff x="5443631" y="1905000"/>
            <a:chExt cx="1396226" cy="4343400"/>
          </a:xfrm>
        </p:grpSpPr>
        <p:sp>
          <p:nvSpPr>
            <p:cNvPr id="64" name="Rectangle 63"/>
            <p:cNvSpPr/>
            <p:nvPr/>
          </p:nvSpPr>
          <p:spPr>
            <a:xfrm>
              <a:off x="5443631" y="2057400"/>
              <a:ext cx="1370948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dirty="0" smtClean="0">
                  <a:solidFill>
                    <a:srgbClr val="333399"/>
                  </a:solidFill>
                </a:rPr>
                <a:t>Перехід середньої тривалості</a:t>
              </a:r>
              <a:endParaRPr lang="it-IT" sz="1400" dirty="0">
                <a:solidFill>
                  <a:srgbClr val="333399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60976" y="1905000"/>
              <a:ext cx="1331279" cy="4343400"/>
            </a:xfrm>
            <a:prstGeom prst="rect">
              <a:avLst/>
            </a:prstGeom>
            <a:noFill/>
            <a:ln>
              <a:solidFill>
                <a:srgbClr val="A7BD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b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9868" y="3513138"/>
              <a:ext cx="1372535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 1-2 роки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468909" y="4497388"/>
              <a:ext cx="1370948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 від 3 місяців до 1 року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57802" y="5270500"/>
              <a:ext cx="1370948" cy="4572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Якщо</a:t>
              </a:r>
              <a:r>
                <a:rPr lang="it-IT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it-IT" sz="1400" b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≥ 1 </a:t>
              </a:r>
              <a:r>
                <a:rPr lang="uk-UA" sz="1400" b="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року</a:t>
              </a:r>
              <a:endParaRPr lang="it-IT" sz="1400" b="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450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8451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43" name="Rectangle 42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44" name="Rectangle 43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45" name="Rectangle 44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7713" y="1849438"/>
            <a:ext cx="7253287" cy="43627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Показники пропозиції</a:t>
            </a:r>
            <a:endParaRPr lang="en-US" sz="1500" b="0" dirty="0">
              <a:solidFill>
                <a:srgbClr val="51696B"/>
              </a:solidFill>
            </a:endParaRPr>
          </a:p>
          <a:p>
            <a:pPr marL="742950" lvl="1" indent="-285750" algn="just">
              <a:lnSpc>
                <a:spcPts val="2100"/>
              </a:lnSpc>
              <a:spcBef>
                <a:spcPts val="600"/>
              </a:spcBef>
              <a:buClr>
                <a:srgbClr val="D00000"/>
              </a:buClr>
              <a:buFont typeface="Wingdings" pitchFamily="2" charset="2"/>
              <a:buChar char="ü"/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Рівні освіти, кількість осіб, що проходять учнівство, кількість вибулих</a:t>
            </a:r>
            <a:endParaRPr lang="en-US" sz="15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endParaRPr lang="en-GB" sz="15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Показники відповідності</a:t>
            </a:r>
            <a:endParaRPr lang="en-GB" sz="1500" b="0" dirty="0">
              <a:solidFill>
                <a:srgbClr val="51696B"/>
              </a:solidFill>
            </a:endParaRPr>
          </a:p>
          <a:p>
            <a:pPr marL="742950" lvl="1" indent="-285750" algn="just">
              <a:lnSpc>
                <a:spcPts val="2100"/>
              </a:lnSpc>
              <a:spcBef>
                <a:spcPts val="600"/>
              </a:spcBef>
              <a:buClr>
                <a:srgbClr val="D00000"/>
              </a:buClr>
              <a:buFont typeface="Wingdings" pitchFamily="2" charset="2"/>
              <a:buChar char="ü"/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Надмірно кваліфіковані та недостатньо кваліфіковані, неформальний сектор, галузь навчання, прагнення порівняно з результатами, тривалість переходу</a:t>
            </a:r>
            <a:endParaRPr lang="en-US" sz="1400" b="0" dirty="0">
              <a:solidFill>
                <a:srgbClr val="51696B"/>
              </a:solidFill>
            </a:endParaRPr>
          </a:p>
          <a:p>
            <a:pPr lvl="1" algn="just">
              <a:lnSpc>
                <a:spcPts val="2100"/>
              </a:lnSpc>
              <a:buClr>
                <a:srgbClr val="D00000"/>
              </a:buClr>
              <a:defRPr/>
            </a:pPr>
            <a:endParaRPr lang="en-GB" sz="14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Підсумки</a:t>
            </a:r>
            <a:endParaRPr lang="en-GB" sz="1500" b="0" dirty="0">
              <a:solidFill>
                <a:srgbClr val="51696B"/>
              </a:solidFill>
            </a:endParaRPr>
          </a:p>
          <a:p>
            <a:pPr marL="742950" lvl="1" indent="-285750" algn="just">
              <a:lnSpc>
                <a:spcPts val="2100"/>
              </a:lnSpc>
              <a:spcBef>
                <a:spcPts val="600"/>
              </a:spcBef>
              <a:buClr>
                <a:srgbClr val="D00000"/>
              </a:buClr>
              <a:buFont typeface="Wingdings" pitchFamily="2" charset="2"/>
              <a:buChar char="ü"/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Гідна праця</a:t>
            </a:r>
            <a:endParaRPr lang="en-GB" sz="14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endParaRPr lang="en-GB" sz="15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Визначення вразливих груп</a:t>
            </a:r>
            <a:endParaRPr lang="en-GB" sz="15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endParaRPr lang="en-GB" sz="15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Моніторинг існуючих програм і політики</a:t>
            </a:r>
            <a:endParaRPr lang="en-US" sz="1500" b="0" dirty="0">
              <a:solidFill>
                <a:srgbClr val="51696B"/>
              </a:solidFill>
            </a:endParaRPr>
          </a:p>
          <a:p>
            <a:pPr marL="285750" indent="-285750" algn="just">
              <a:lnSpc>
                <a:spcPts val="2100"/>
              </a:lnSpc>
              <a:buClr>
                <a:srgbClr val="D00000"/>
              </a:buClr>
              <a:buFont typeface="Arial" pitchFamily="34" charset="0"/>
              <a:buChar char="•"/>
              <a:defRPr/>
            </a:pPr>
            <a:endParaRPr lang="en-GB" sz="1500" b="0" dirty="0">
              <a:solidFill>
                <a:srgbClr val="51696B"/>
              </a:solidFill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71463" y="1322388"/>
            <a:ext cx="859155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600" b="0" dirty="0" smtClean="0">
                <a:solidFill>
                  <a:srgbClr val="51696B"/>
                </a:solidFill>
              </a:rPr>
              <a:t>Опитування нададуть наступні </a:t>
            </a:r>
            <a:r>
              <a:rPr lang="ru-RU" altLang="en-US" sz="1600" b="0" dirty="0" err="1" smtClean="0">
                <a:solidFill>
                  <a:srgbClr val="D00000"/>
                </a:solidFill>
              </a:rPr>
              <a:t>результати</a:t>
            </a:r>
            <a:r>
              <a:rPr lang="fr-CH" altLang="en-US" sz="1500" b="0" dirty="0" smtClean="0">
                <a:solidFill>
                  <a:srgbClr val="51696B"/>
                </a:solidFill>
              </a:rPr>
              <a:t>:</a:t>
            </a:r>
            <a:endParaRPr lang="en-US" altLang="en-US" sz="1500" b="0" dirty="0">
              <a:solidFill>
                <a:srgbClr val="51696B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 rot="5400000">
            <a:off x="92076" y="143192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6" name="Rectangle 15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7" name="Rectangle 16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1" name="Rectangle 20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Опитування щодо переходу від школи до роботи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340600" y="1033463"/>
            <a:ext cx="0" cy="5672137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Content Placeholder 3"/>
          <p:cNvSpPr txBox="1">
            <a:spLocks/>
          </p:cNvSpPr>
          <p:nvPr/>
        </p:nvSpPr>
        <p:spPr bwMode="auto">
          <a:xfrm>
            <a:off x="7412038" y="1065213"/>
            <a:ext cx="1524000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7313" indent="-873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en-US" sz="1300" b="0" i="1" dirty="0" smtClean="0">
                <a:solidFill>
                  <a:srgbClr val="333399"/>
                </a:solidFill>
              </a:rPr>
              <a:t>Виконання роботи з опитувань на місцях є результатом спільної роботи з польовими офісами щодо</a:t>
            </a:r>
            <a:r>
              <a:rPr lang="fr-CH" altLang="en-US" sz="1300" b="0" i="1" dirty="0" smtClean="0">
                <a:solidFill>
                  <a:srgbClr val="333399"/>
                </a:solidFill>
              </a:rPr>
              <a:t> </a:t>
            </a:r>
            <a:r>
              <a:rPr lang="uk-UA" altLang="en-US" sz="1300" i="1" dirty="0" smtClean="0">
                <a:solidFill>
                  <a:srgbClr val="333399"/>
                </a:solidFill>
              </a:rPr>
              <a:t>узгодження діяльності проекту</a:t>
            </a:r>
            <a:r>
              <a:rPr lang="fr-CH" altLang="en-US" sz="1300" i="1" dirty="0" smtClean="0">
                <a:solidFill>
                  <a:srgbClr val="333399"/>
                </a:solidFill>
              </a:rPr>
              <a:t> </a:t>
            </a:r>
            <a:r>
              <a:rPr lang="fr-CH" altLang="en-US" sz="1300" i="1" dirty="0">
                <a:solidFill>
                  <a:srgbClr val="333399"/>
                </a:solidFill>
              </a:rPr>
              <a:t>W4Y </a:t>
            </a:r>
            <a:r>
              <a:rPr lang="uk-UA" altLang="en-US" sz="1300" i="1" dirty="0" smtClean="0">
                <a:solidFill>
                  <a:srgbClr val="333399"/>
                </a:solidFill>
              </a:rPr>
              <a:t>з національними стратегіями </a:t>
            </a:r>
            <a:r>
              <a:rPr lang="uk-UA" altLang="en-US" sz="1300" b="0" i="1" dirty="0" smtClean="0">
                <a:solidFill>
                  <a:srgbClr val="333399"/>
                </a:solidFill>
              </a:rPr>
              <a:t>задля підтримки в сфері зайнятості молоді та </a:t>
            </a:r>
            <a:r>
              <a:rPr lang="uk-UA" altLang="en-US" sz="1300" b="0" i="1" dirty="0" err="1" smtClean="0">
                <a:solidFill>
                  <a:srgbClr val="333399"/>
                </a:solidFill>
              </a:rPr>
              <a:t>ІРП</a:t>
            </a:r>
            <a:r>
              <a:rPr lang="uk-UA" altLang="en-US" sz="1300" b="0" i="1" dirty="0" smtClean="0">
                <a:solidFill>
                  <a:srgbClr val="333399"/>
                </a:solidFill>
              </a:rPr>
              <a:t>.</a:t>
            </a:r>
          </a:p>
          <a:p>
            <a:r>
              <a:rPr lang="uk-UA" altLang="en-US" sz="1300" b="0" i="1" dirty="0" smtClean="0">
                <a:solidFill>
                  <a:srgbClr val="333399"/>
                </a:solidFill>
              </a:rPr>
              <a:t>Стратегія проведення опитувань </a:t>
            </a:r>
            <a:r>
              <a:rPr lang="uk-UA" altLang="en-US" sz="1300" i="1" dirty="0" smtClean="0">
                <a:solidFill>
                  <a:srgbClr val="333399"/>
                </a:solidFill>
              </a:rPr>
              <a:t>розроблена разом з Державною службою статистики.</a:t>
            </a:r>
            <a:endParaRPr lang="en-US" altLang="en-US" sz="1300" i="1" dirty="0">
              <a:solidFill>
                <a:srgbClr val="3333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6" name="Rectangle 15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7" name="Rectangle 16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1" name="Rectangle 20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16009" t="8727" r="16552" b="12968"/>
          <a:stretch/>
        </p:blipFill>
        <p:spPr bwMode="auto">
          <a:xfrm>
            <a:off x="152400" y="1033463"/>
            <a:ext cx="7086600" cy="5595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  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  Головні результати проекту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990600" y="48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0" name="Rectangle 19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7" name="Rectangle 26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8" name="Rectangle 27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68388" y="4338638"/>
            <a:ext cx="5180012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51696B"/>
              </a:solidFill>
            </a:endParaRPr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990600" y="48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514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Головні результати проекту: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3" name="Rectangle 2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4" name="Rectangle 2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93750" y="762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Глобальні бази даних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6" name="Rectangle 15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7" name="Rectangle 16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1" name="Rectangle 20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1" name="Rounded Rectangle 10"/>
          <p:cNvSpPr/>
          <p:nvPr/>
        </p:nvSpPr>
        <p:spPr>
          <a:xfrm>
            <a:off x="282575" y="1524000"/>
            <a:ext cx="4162425" cy="3357563"/>
          </a:xfrm>
          <a:prstGeom prst="roundRect">
            <a:avLst>
              <a:gd name="adj" fmla="val 107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36663"/>
            <a:ext cx="30861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0" name="TextBox 3"/>
          <p:cNvSpPr txBox="1">
            <a:spLocks noChangeArrowheads="1"/>
          </p:cNvSpPr>
          <p:nvPr/>
        </p:nvSpPr>
        <p:spPr bwMode="auto">
          <a:xfrm>
            <a:off x="300037" y="1835229"/>
            <a:ext cx="4162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uk-UA" altLang="en-US" sz="1200" b="0" dirty="0" smtClean="0">
                <a:solidFill>
                  <a:srgbClr val="51696B"/>
                </a:solidFill>
              </a:rPr>
              <a:t>Майже кожна країна світу за останнє десятиріччя провела мінімум одне обстеження робочої сили</a:t>
            </a:r>
            <a:endParaRPr lang="en-US" altLang="en-US" sz="1200" b="0" dirty="0">
              <a:solidFill>
                <a:srgbClr val="51696B"/>
              </a:solidFill>
            </a:endParaRPr>
          </a:p>
        </p:txBody>
      </p:sp>
      <p:sp>
        <p:nvSpPr>
          <p:cNvPr id="22541" name="TextBox 18"/>
          <p:cNvSpPr txBox="1">
            <a:spLocks noChangeArrowheads="1"/>
          </p:cNvSpPr>
          <p:nvPr/>
        </p:nvSpPr>
        <p:spPr bwMode="auto">
          <a:xfrm>
            <a:off x="300037" y="2296894"/>
            <a:ext cx="4162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uk-UA" altLang="en-US" sz="1200" b="0" dirty="0" smtClean="0">
                <a:solidFill>
                  <a:srgbClr val="51696B"/>
                </a:solidFill>
              </a:rPr>
              <a:t>Проте, як правило, не проводилася організована робота з обчислення показників зайнятості молоді на основі наявних даних</a:t>
            </a:r>
            <a:endParaRPr lang="en-US" altLang="en-US" sz="1200" b="0" dirty="0">
              <a:solidFill>
                <a:srgbClr val="51696B"/>
              </a:solidFill>
            </a:endParaRP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282575" y="2943225"/>
            <a:ext cx="4162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fr-CH" altLang="en-US" sz="1200" b="0" dirty="0">
                <a:solidFill>
                  <a:srgbClr val="51696B"/>
                </a:solidFill>
              </a:rPr>
              <a:t>YouthSTATS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виявила невидиму статистику з масиву з </a:t>
            </a:r>
            <a:r>
              <a:rPr lang="uk-UA" altLang="en-US" sz="1200" dirty="0" smtClean="0">
                <a:solidFill>
                  <a:srgbClr val="51696B"/>
                </a:solidFill>
              </a:rPr>
              <a:t>понад 150 опитувань домогосподарств, проведених у більш ніж 70 країнах</a:t>
            </a:r>
            <a:endParaRPr lang="en-US" altLang="en-US" sz="1200" dirty="0">
              <a:solidFill>
                <a:srgbClr val="51696B"/>
              </a:solidFill>
            </a:endParaRPr>
          </a:p>
        </p:txBody>
      </p:sp>
      <p:sp>
        <p:nvSpPr>
          <p:cNvPr id="22543" name="TextBox 21"/>
          <p:cNvSpPr txBox="1">
            <a:spLocks noChangeArrowheads="1"/>
          </p:cNvSpPr>
          <p:nvPr/>
        </p:nvSpPr>
        <p:spPr bwMode="auto">
          <a:xfrm>
            <a:off x="282575" y="3589338"/>
            <a:ext cx="4162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fr-CH" altLang="en-US" sz="1200" b="0" dirty="0">
                <a:solidFill>
                  <a:srgbClr val="51696B"/>
                </a:solidFill>
              </a:rPr>
              <a:t>YouthSTATS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– це плід партнерства між проектом</a:t>
            </a:r>
            <a:r>
              <a:rPr lang="fr-CH" altLang="en-US" sz="1200" b="0" dirty="0" smtClean="0">
                <a:solidFill>
                  <a:srgbClr val="51696B"/>
                </a:solidFill>
              </a:rPr>
              <a:t> </a:t>
            </a:r>
            <a:r>
              <a:rPr lang="fr-CH" altLang="en-US" sz="1200" b="0" dirty="0">
                <a:solidFill>
                  <a:srgbClr val="51696B"/>
                </a:solidFill>
              </a:rPr>
              <a:t>W4Y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і програмою «Розуміння дитячої праці»</a:t>
            </a:r>
            <a:r>
              <a:rPr lang="fr-CH" altLang="en-US" sz="1200" b="0" dirty="0" smtClean="0">
                <a:solidFill>
                  <a:srgbClr val="51696B"/>
                </a:solidFill>
              </a:rPr>
              <a:t> </a:t>
            </a:r>
            <a:r>
              <a:rPr lang="fr-CH" altLang="en-US" sz="1200" b="0" dirty="0">
                <a:solidFill>
                  <a:srgbClr val="51696B"/>
                </a:solidFill>
              </a:rPr>
              <a:t>(</a:t>
            </a:r>
            <a:r>
              <a:rPr lang="fr-CH" altLang="en-US" sz="1200" b="0" dirty="0" smtClean="0">
                <a:solidFill>
                  <a:srgbClr val="51696B"/>
                </a:solidFill>
              </a:rPr>
              <a:t>UCW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, підтримується грантовим механізмом на цілі розвитку Світового банку)</a:t>
            </a:r>
            <a:endParaRPr lang="en-US" altLang="en-US" sz="1200" dirty="0">
              <a:solidFill>
                <a:srgbClr val="51696B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03873" y="1524000"/>
            <a:ext cx="4162425" cy="3357563"/>
          </a:xfrm>
          <a:prstGeom prst="roundRect">
            <a:avLst>
              <a:gd name="adj" fmla="val 107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4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228725"/>
            <a:ext cx="2676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6" name="TextBox 23"/>
          <p:cNvSpPr txBox="1">
            <a:spLocks noChangeArrowheads="1"/>
          </p:cNvSpPr>
          <p:nvPr/>
        </p:nvSpPr>
        <p:spPr bwMode="auto">
          <a:xfrm>
            <a:off x="4648200" y="1960563"/>
            <a:ext cx="4162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uk-UA" altLang="en-US" sz="1200" b="0" dirty="0" smtClean="0">
                <a:solidFill>
                  <a:srgbClr val="51696B"/>
                </a:solidFill>
              </a:rPr>
              <a:t>Доступ до інформації про заходи політики щодо зайнятості молоді вкрай важливий для політиків, які прагнуть заохочувати гідну працю для молоді</a:t>
            </a:r>
            <a:endParaRPr lang="en-GB" altLang="en-US" sz="1200" b="0" dirty="0">
              <a:solidFill>
                <a:srgbClr val="51696B"/>
              </a:solidFill>
            </a:endParaRPr>
          </a:p>
        </p:txBody>
      </p:sp>
      <p:sp>
        <p:nvSpPr>
          <p:cNvPr id="22547" name="TextBox 24"/>
          <p:cNvSpPr txBox="1">
            <a:spLocks noChangeArrowheads="1"/>
          </p:cNvSpPr>
          <p:nvPr/>
        </p:nvSpPr>
        <p:spPr bwMode="auto">
          <a:xfrm>
            <a:off x="4622800" y="2571750"/>
            <a:ext cx="4162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uk-UA" altLang="en-US" sz="1200" b="0" dirty="0" smtClean="0">
                <a:solidFill>
                  <a:srgbClr val="51696B"/>
                </a:solidFill>
              </a:rPr>
              <a:t>Дотепер ця інформація не збиралася й не оприлюднювалася. </a:t>
            </a:r>
            <a:r>
              <a:rPr lang="en-GB" altLang="en-US" sz="1200" b="0" dirty="0" err="1" smtClean="0">
                <a:solidFill>
                  <a:srgbClr val="51696B"/>
                </a:solidFill>
              </a:rPr>
              <a:t>YouthPOL</a:t>
            </a:r>
            <a:r>
              <a:rPr lang="en-GB" altLang="en-US" sz="1200" b="0" dirty="0" smtClean="0">
                <a:solidFill>
                  <a:srgbClr val="51696B"/>
                </a:solidFill>
              </a:rPr>
              <a:t>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задовольняє цю потребу</a:t>
            </a:r>
            <a:endParaRPr lang="en-GB" altLang="en-US" sz="1200" dirty="0">
              <a:solidFill>
                <a:srgbClr val="51696B"/>
              </a:solidFill>
            </a:endParaRPr>
          </a:p>
        </p:txBody>
      </p:sp>
      <p:sp>
        <p:nvSpPr>
          <p:cNvPr id="22548" name="TextBox 25"/>
          <p:cNvSpPr txBox="1">
            <a:spLocks noChangeArrowheads="1"/>
          </p:cNvSpPr>
          <p:nvPr/>
        </p:nvSpPr>
        <p:spPr bwMode="auto">
          <a:xfrm>
            <a:off x="4622800" y="3787775"/>
            <a:ext cx="4162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en-GB" altLang="en-US" sz="1200" b="0" dirty="0" err="1">
                <a:solidFill>
                  <a:srgbClr val="51696B"/>
                </a:solidFill>
              </a:rPr>
              <a:t>YouthPOL</a:t>
            </a:r>
            <a:r>
              <a:rPr lang="en-GB" altLang="en-US" sz="1200" b="0" dirty="0">
                <a:solidFill>
                  <a:srgbClr val="51696B"/>
                </a:solidFill>
              </a:rPr>
              <a:t>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– це </a:t>
            </a:r>
            <a:r>
              <a:rPr lang="ru-RU" altLang="en-US" sz="1200" b="0" i="1" dirty="0" smtClean="0">
                <a:solidFill>
                  <a:srgbClr val="51696B"/>
                </a:solidFill>
              </a:rPr>
              <a:t>не</a:t>
            </a:r>
            <a:r>
              <a:rPr lang="uk-UA" altLang="en-US" sz="1200" b="0" i="1" dirty="0" smtClean="0">
                <a:solidFill>
                  <a:srgbClr val="51696B"/>
                </a:solidFill>
              </a:rPr>
              <a:t>завершена робота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 й для широкого загалу вона ще не відкрита.</a:t>
            </a:r>
            <a:r>
              <a:rPr lang="en-GB" altLang="en-US" sz="1200" b="0" dirty="0" smtClean="0">
                <a:solidFill>
                  <a:srgbClr val="51696B"/>
                </a:solidFill>
              </a:rPr>
              <a:t>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Наразі є </a:t>
            </a:r>
            <a:r>
              <a:rPr lang="uk-UA" altLang="en-US" sz="1200" dirty="0" smtClean="0">
                <a:solidFill>
                  <a:srgbClr val="51696B"/>
                </a:solidFill>
              </a:rPr>
              <a:t>дані з 25 країн, і поставлена мета збільшити цю кількість до 60.</a:t>
            </a:r>
            <a:r>
              <a:rPr lang="en-GB" altLang="en-US" sz="1200" b="0" dirty="0" smtClean="0">
                <a:solidFill>
                  <a:srgbClr val="51696B"/>
                </a:solidFill>
              </a:rPr>
              <a:t> </a:t>
            </a:r>
            <a:endParaRPr lang="en-GB" altLang="en-US" sz="1200" dirty="0">
              <a:solidFill>
                <a:srgbClr val="51696B"/>
              </a:solidFill>
            </a:endParaRPr>
          </a:p>
        </p:txBody>
      </p:sp>
      <p:sp>
        <p:nvSpPr>
          <p:cNvPr id="22549" name="TextBox 26"/>
          <p:cNvSpPr txBox="1">
            <a:spLocks noChangeArrowheads="1"/>
          </p:cNvSpPr>
          <p:nvPr/>
        </p:nvSpPr>
        <p:spPr bwMode="auto">
          <a:xfrm>
            <a:off x="4622800" y="3184525"/>
            <a:ext cx="4162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uk-UA" altLang="en-US" sz="1200" b="0" dirty="0" smtClean="0">
                <a:solidFill>
                  <a:srgbClr val="51696B"/>
                </a:solidFill>
              </a:rPr>
              <a:t>Ця база даних збирає і аналізує заходи політики, розроблені спеціально для молоді, та заходи для ширшого ринку праці.</a:t>
            </a:r>
            <a:endParaRPr lang="en-GB" altLang="en-US" sz="1200" dirty="0">
              <a:solidFill>
                <a:srgbClr val="51696B"/>
              </a:solidFill>
            </a:endParaRPr>
          </a:p>
        </p:txBody>
      </p:sp>
      <p:sp>
        <p:nvSpPr>
          <p:cNvPr id="22550" name="TextBox 27"/>
          <p:cNvSpPr txBox="1">
            <a:spLocks noChangeArrowheads="1"/>
          </p:cNvSpPr>
          <p:nvPr/>
        </p:nvSpPr>
        <p:spPr bwMode="auto">
          <a:xfrm>
            <a:off x="457200" y="4386263"/>
            <a:ext cx="261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  <a:buFontTx/>
              <a:buNone/>
            </a:pPr>
            <a:r>
              <a:rPr lang="fr-CH" altLang="en-US" sz="1600" i="1">
                <a:solidFill>
                  <a:srgbClr val="336699"/>
                </a:solidFill>
              </a:rPr>
              <a:t>www.youthstatistics.org</a:t>
            </a:r>
            <a:endParaRPr lang="en-US" altLang="en-US" sz="1600" i="1">
              <a:solidFill>
                <a:srgbClr val="336699"/>
              </a:solidFill>
            </a:endParaRPr>
          </a:p>
        </p:txBody>
      </p:sp>
      <p:sp>
        <p:nvSpPr>
          <p:cNvPr id="22551" name="TextBox 28"/>
          <p:cNvSpPr txBox="1">
            <a:spLocks noChangeArrowheads="1"/>
          </p:cNvSpPr>
          <p:nvPr/>
        </p:nvSpPr>
        <p:spPr bwMode="auto">
          <a:xfrm>
            <a:off x="4994275" y="4462463"/>
            <a:ext cx="3417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  <a:buFontTx/>
              <a:buNone/>
            </a:pPr>
            <a:r>
              <a:rPr lang="fr-CH" altLang="en-US" sz="1600" i="1">
                <a:solidFill>
                  <a:srgbClr val="336699"/>
                </a:solidFill>
              </a:rPr>
              <a:t>http://www.ilo.org/dyn/youthpol/</a:t>
            </a:r>
            <a:endParaRPr lang="en-US" altLang="en-US" sz="1600" i="1">
              <a:solidFill>
                <a:srgbClr val="336699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2575" y="5334000"/>
            <a:ext cx="8502650" cy="1219200"/>
          </a:xfrm>
          <a:prstGeom prst="roundRect">
            <a:avLst>
              <a:gd name="adj" fmla="val 226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5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14925"/>
            <a:ext cx="32480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4" name="TextBox 33"/>
          <p:cNvSpPr txBox="1">
            <a:spLocks noChangeArrowheads="1"/>
          </p:cNvSpPr>
          <p:nvPr/>
        </p:nvSpPr>
        <p:spPr bwMode="auto">
          <a:xfrm>
            <a:off x="282575" y="5741988"/>
            <a:ext cx="8359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uk-UA" altLang="en-US" sz="1200" b="0" dirty="0" smtClean="0">
                <a:solidFill>
                  <a:srgbClr val="51696B"/>
                </a:solidFill>
              </a:rPr>
              <a:t>Крім того, розробляється також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вмістилище передової практики для програм зайнятості молоді.</a:t>
            </a:r>
            <a:r>
              <a:rPr lang="fr-CH" altLang="en-US" sz="1200" b="0" dirty="0" smtClean="0">
                <a:solidFill>
                  <a:srgbClr val="51696B"/>
                </a:solidFill>
              </a:rPr>
              <a:t> </a:t>
            </a:r>
            <a:endParaRPr lang="en-US" altLang="en-US" sz="1200" b="0" dirty="0">
              <a:solidFill>
                <a:srgbClr val="51696B"/>
              </a:solidFill>
            </a:endParaRPr>
          </a:p>
        </p:txBody>
      </p:sp>
      <p:sp>
        <p:nvSpPr>
          <p:cNvPr id="22555" name="TextBox 34"/>
          <p:cNvSpPr txBox="1">
            <a:spLocks noChangeArrowheads="1"/>
          </p:cNvSpPr>
          <p:nvPr/>
        </p:nvSpPr>
        <p:spPr bwMode="auto">
          <a:xfrm>
            <a:off x="282575" y="6032500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</a:pPr>
            <a:r>
              <a:rPr lang="en-US" altLang="en-US" sz="1200" b="0" dirty="0" err="1">
                <a:solidFill>
                  <a:srgbClr val="51696B"/>
                </a:solidFill>
              </a:rPr>
              <a:t>YouthPRACs</a:t>
            </a:r>
            <a:r>
              <a:rPr lang="en-US" altLang="en-US" sz="1200" b="0" dirty="0">
                <a:solidFill>
                  <a:srgbClr val="51696B"/>
                </a:solidFill>
              </a:rPr>
              <a:t>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розроблена з метою сприяти поширенню передової практики у світовому масштабі й розробити </a:t>
            </a:r>
            <a:r>
              <a:rPr lang="uk-UA" altLang="en-US" sz="1200" dirty="0" smtClean="0">
                <a:solidFill>
                  <a:srgbClr val="51696B"/>
                </a:solidFill>
              </a:rPr>
              <a:t>глобальну систему оцінки </a:t>
            </a:r>
            <a:r>
              <a:rPr lang="uk-UA" altLang="en-US" sz="1200" b="0" dirty="0" smtClean="0">
                <a:solidFill>
                  <a:srgbClr val="51696B"/>
                </a:solidFill>
              </a:rPr>
              <a:t>практичних методів вирішення питання зайнятості молоді.</a:t>
            </a:r>
            <a:endParaRPr lang="en-US" altLang="en-US" sz="1200" b="0" dirty="0">
              <a:solidFill>
                <a:srgbClr val="51696B"/>
              </a:solidFill>
            </a:endParaRPr>
          </a:p>
        </p:txBody>
      </p:sp>
      <p:sp>
        <p:nvSpPr>
          <p:cNvPr id="22556" name="TextBox 35"/>
          <p:cNvSpPr txBox="1">
            <a:spLocks noChangeArrowheads="1"/>
          </p:cNvSpPr>
          <p:nvPr/>
        </p:nvSpPr>
        <p:spPr bwMode="auto">
          <a:xfrm>
            <a:off x="5060950" y="5403850"/>
            <a:ext cx="3321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6699"/>
              </a:buClr>
              <a:buFontTx/>
              <a:buNone/>
            </a:pPr>
            <a:r>
              <a:rPr lang="en-US" altLang="en-US" sz="1600" i="1">
                <a:solidFill>
                  <a:srgbClr val="336699"/>
                </a:solidFill>
              </a:rPr>
              <a:t>http://youthpractices.ucol.mx</a:t>
            </a:r>
          </a:p>
        </p:txBody>
      </p:sp>
      <p:sp>
        <p:nvSpPr>
          <p:cNvPr id="22557" name="Rectangle 1"/>
          <p:cNvSpPr>
            <a:spLocks noChangeArrowheads="1"/>
          </p:cNvSpPr>
          <p:nvPr/>
        </p:nvSpPr>
        <p:spPr bwMode="auto">
          <a:xfrm>
            <a:off x="4876800" y="133350"/>
            <a:ext cx="233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336699"/>
                </a:solidFill>
                <a:hlinkClick r:id="rId7"/>
              </a:rPr>
              <a:t>www.ilo.org/w4y</a:t>
            </a:r>
            <a:r>
              <a:rPr lang="en-GB" altLang="en-US" sz="2000" dirty="0">
                <a:solidFill>
                  <a:srgbClr val="3366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68388" y="4948238"/>
            <a:ext cx="5180012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51696B"/>
              </a:solidFill>
            </a:endParaRPr>
          </a:p>
        </p:txBody>
      </p:sp>
      <p:pic>
        <p:nvPicPr>
          <p:cNvPr id="235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990600" y="48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3561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3562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3" name="Rectangle 2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4" name="Rectangle 2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195263" y="5002213"/>
            <a:ext cx="8740775" cy="776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95263" y="3409950"/>
            <a:ext cx="8740775" cy="776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263" y="1860550"/>
            <a:ext cx="8740775" cy="776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793750" y="-14288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: 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793750" y="6207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Tx/>
              <a:buNone/>
            </a:pPr>
            <a:r>
              <a:rPr lang="uk-UA" altLang="en-US" sz="1400" b="0" dirty="0" smtClean="0">
                <a:solidFill>
                  <a:srgbClr val="333399"/>
                </a:solidFill>
              </a:rPr>
              <a:t>Звіти та публікації</a:t>
            </a:r>
            <a:endParaRPr lang="en-US" altLang="en-US" sz="1400" b="0" dirty="0">
              <a:solidFill>
                <a:srgbClr val="3333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6" name="Rectangle 15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7" name="Rectangle 16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1" name="Rectangle 20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4025" y="1171575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Рік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362200" y="1171575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Рік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21175" y="1171575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Рік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48400" y="1171575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Рік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848600" y="1171575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Рік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263" y="1541463"/>
            <a:ext cx="874077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637507" y="1600994"/>
            <a:ext cx="381000" cy="1587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5549107" y="1607344"/>
            <a:ext cx="381000" cy="1587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504907" y="1597819"/>
            <a:ext cx="381000" cy="1587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8" name="Text Box 4"/>
          <p:cNvSpPr txBox="1">
            <a:spLocks noChangeArrowheads="1"/>
          </p:cNvSpPr>
          <p:nvPr/>
        </p:nvSpPr>
        <p:spPr bwMode="auto">
          <a:xfrm>
            <a:off x="1385888" y="2027238"/>
            <a:ext cx="1752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28</a:t>
            </a:r>
            <a:r>
              <a:rPr lang="en-US" altLang="en-US" sz="1300" dirty="0">
                <a:solidFill>
                  <a:srgbClr val="336699"/>
                </a:solidFill>
              </a:rPr>
              <a:t> </a:t>
            </a:r>
            <a:r>
              <a:rPr lang="uk-UA" altLang="en-US" sz="1300" dirty="0" smtClean="0">
                <a:solidFill>
                  <a:srgbClr val="336699"/>
                </a:solidFill>
              </a:rPr>
              <a:t>звітів про </a:t>
            </a:r>
            <a:r>
              <a:rPr lang="en-US" altLang="en-US" sz="1300" dirty="0" err="1" smtClean="0">
                <a:solidFill>
                  <a:srgbClr val="336699"/>
                </a:solidFill>
              </a:rPr>
              <a:t>SWTS</a:t>
            </a:r>
            <a:r>
              <a:rPr lang="en-US" altLang="en-US" sz="1200" dirty="0" smtClean="0">
                <a:solidFill>
                  <a:srgbClr val="336699"/>
                </a:solidFill>
              </a:rPr>
              <a:t>, </a:t>
            </a:r>
            <a:r>
              <a:rPr lang="uk-UA" altLang="en-US" sz="1200" dirty="0" smtClean="0">
                <a:solidFill>
                  <a:srgbClr val="336699"/>
                </a:solidFill>
              </a:rPr>
              <a:t>раунд</a:t>
            </a:r>
            <a:r>
              <a:rPr lang="en-US" altLang="en-US" sz="1200" dirty="0" smtClean="0">
                <a:solidFill>
                  <a:srgbClr val="336699"/>
                </a:solidFill>
              </a:rPr>
              <a:t> </a:t>
            </a:r>
            <a:r>
              <a:rPr lang="en-US" altLang="en-US" sz="1200" dirty="0">
                <a:solidFill>
                  <a:srgbClr val="336699"/>
                </a:solidFill>
              </a:rPr>
              <a:t>1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3594894" y="1604169"/>
            <a:ext cx="381000" cy="1588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90863" y="2049463"/>
            <a:ext cx="0" cy="468312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1" name="Text Box 4"/>
          <p:cNvSpPr txBox="1">
            <a:spLocks noChangeArrowheads="1"/>
          </p:cNvSpPr>
          <p:nvPr/>
        </p:nvSpPr>
        <p:spPr bwMode="auto">
          <a:xfrm>
            <a:off x="7194550" y="2771775"/>
            <a:ext cx="1454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5 </a:t>
            </a:r>
            <a:r>
              <a:rPr lang="uk-UA" altLang="en-US" sz="1300" dirty="0" smtClean="0">
                <a:solidFill>
                  <a:srgbClr val="336699"/>
                </a:solidFill>
              </a:rPr>
              <a:t>регіональних звітів</a:t>
            </a:r>
            <a:r>
              <a:rPr lang="en-US" altLang="en-US" sz="1300" dirty="0" smtClean="0">
                <a:solidFill>
                  <a:srgbClr val="336699"/>
                </a:solidFill>
              </a:rPr>
              <a:t>, </a:t>
            </a:r>
            <a:r>
              <a:rPr lang="uk-UA" altLang="en-US" sz="1200" dirty="0" smtClean="0">
                <a:solidFill>
                  <a:srgbClr val="336699"/>
                </a:solidFill>
              </a:rPr>
              <a:t>раунд</a:t>
            </a:r>
            <a:r>
              <a:rPr lang="en-US" altLang="en-US" sz="1200" dirty="0" smtClean="0">
                <a:solidFill>
                  <a:srgbClr val="336699"/>
                </a:solidFill>
              </a:rPr>
              <a:t> </a:t>
            </a:r>
            <a:r>
              <a:rPr lang="en-US" altLang="en-US" sz="1200" dirty="0">
                <a:solidFill>
                  <a:srgbClr val="336699"/>
                </a:solidFill>
              </a:rPr>
              <a:t>2</a:t>
            </a:r>
          </a:p>
        </p:txBody>
      </p:sp>
      <p:sp>
        <p:nvSpPr>
          <p:cNvPr id="24602" name="Text Box 4"/>
          <p:cNvSpPr txBox="1">
            <a:spLocks noChangeArrowheads="1"/>
          </p:cNvSpPr>
          <p:nvPr/>
        </p:nvSpPr>
        <p:spPr bwMode="auto">
          <a:xfrm>
            <a:off x="5994400" y="2027238"/>
            <a:ext cx="1752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28</a:t>
            </a:r>
            <a:r>
              <a:rPr lang="en-US" altLang="en-US" sz="1300" dirty="0">
                <a:solidFill>
                  <a:srgbClr val="336699"/>
                </a:solidFill>
              </a:rPr>
              <a:t> </a:t>
            </a:r>
            <a:r>
              <a:rPr lang="uk-UA" altLang="en-US" sz="1300" dirty="0" smtClean="0">
                <a:solidFill>
                  <a:srgbClr val="336699"/>
                </a:solidFill>
              </a:rPr>
              <a:t>звітів про </a:t>
            </a:r>
            <a:r>
              <a:rPr lang="en-US" altLang="en-US" sz="1300" dirty="0" err="1" smtClean="0">
                <a:solidFill>
                  <a:srgbClr val="336699"/>
                </a:solidFill>
              </a:rPr>
              <a:t>SWTS</a:t>
            </a:r>
            <a:r>
              <a:rPr lang="uk-UA" altLang="en-US" sz="1300" dirty="0" smtClean="0">
                <a:solidFill>
                  <a:srgbClr val="336699"/>
                </a:solidFill>
              </a:rPr>
              <a:t>, </a:t>
            </a:r>
            <a:r>
              <a:rPr lang="uk-UA" altLang="en-US" sz="1200" dirty="0" smtClean="0">
                <a:solidFill>
                  <a:srgbClr val="336699"/>
                </a:solidFill>
              </a:rPr>
              <a:t>раунд</a:t>
            </a:r>
            <a:r>
              <a:rPr lang="en-US" altLang="en-US" sz="1200" dirty="0" smtClean="0">
                <a:solidFill>
                  <a:srgbClr val="336699"/>
                </a:solidFill>
              </a:rPr>
              <a:t> </a:t>
            </a:r>
            <a:r>
              <a:rPr lang="en-US" altLang="en-US" sz="1200" dirty="0">
                <a:solidFill>
                  <a:srgbClr val="336699"/>
                </a:solidFill>
              </a:rPr>
              <a:t>2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707313" y="2049463"/>
            <a:ext cx="0" cy="468312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607425" y="2811463"/>
            <a:ext cx="0" cy="468312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Text Box 4"/>
          <p:cNvSpPr txBox="1">
            <a:spLocks noChangeArrowheads="1"/>
          </p:cNvSpPr>
          <p:nvPr/>
        </p:nvSpPr>
        <p:spPr bwMode="auto">
          <a:xfrm>
            <a:off x="2625725" y="2771775"/>
            <a:ext cx="1454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5 </a:t>
            </a:r>
            <a:r>
              <a:rPr lang="uk-UA" altLang="en-US" sz="1300" dirty="0" smtClean="0">
                <a:solidFill>
                  <a:srgbClr val="336699"/>
                </a:solidFill>
              </a:rPr>
              <a:t>регіональних звітів,</a:t>
            </a:r>
            <a:r>
              <a:rPr lang="en-US" altLang="en-US" sz="1300" dirty="0" smtClean="0">
                <a:solidFill>
                  <a:srgbClr val="336699"/>
                </a:solidFill>
              </a:rPr>
              <a:t> </a:t>
            </a:r>
            <a:r>
              <a:rPr lang="uk-UA" altLang="en-US" sz="1200" dirty="0" smtClean="0">
                <a:solidFill>
                  <a:srgbClr val="336699"/>
                </a:solidFill>
              </a:rPr>
              <a:t>раунд</a:t>
            </a:r>
            <a:r>
              <a:rPr lang="en-US" altLang="en-US" sz="1200" dirty="0" smtClean="0">
                <a:solidFill>
                  <a:srgbClr val="336699"/>
                </a:solidFill>
              </a:rPr>
              <a:t> </a:t>
            </a:r>
            <a:r>
              <a:rPr lang="en-US" altLang="en-US" sz="1200" dirty="0">
                <a:solidFill>
                  <a:srgbClr val="336699"/>
                </a:solidFill>
              </a:rPr>
              <a:t>1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038600" y="2811463"/>
            <a:ext cx="0" cy="468312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7" name="Text Box 4"/>
          <p:cNvSpPr txBox="1">
            <a:spLocks noChangeArrowheads="1"/>
          </p:cNvSpPr>
          <p:nvPr/>
        </p:nvSpPr>
        <p:spPr bwMode="auto">
          <a:xfrm>
            <a:off x="195263" y="3519488"/>
            <a:ext cx="23590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1 </a:t>
            </a:r>
            <a:r>
              <a:rPr lang="uk-UA" altLang="en-US" sz="1300" dirty="0" smtClean="0">
                <a:solidFill>
                  <a:srgbClr val="336699"/>
                </a:solidFill>
              </a:rPr>
              <a:t>глобальна тенденція зайнятості молоді</a:t>
            </a:r>
            <a:r>
              <a:rPr lang="en-US" altLang="en-US" sz="1300" dirty="0" smtClean="0">
                <a:solidFill>
                  <a:srgbClr val="336699"/>
                </a:solidFill>
              </a:rPr>
              <a:t>, </a:t>
            </a:r>
            <a:r>
              <a:rPr lang="uk-UA" altLang="en-US" sz="1200" dirty="0" smtClean="0">
                <a:solidFill>
                  <a:srgbClr val="336699"/>
                </a:solidFill>
              </a:rPr>
              <a:t>раунд</a:t>
            </a:r>
            <a:r>
              <a:rPr lang="en-US" altLang="en-US" sz="1200" dirty="0" smtClean="0">
                <a:solidFill>
                  <a:srgbClr val="336699"/>
                </a:solidFill>
              </a:rPr>
              <a:t> 1</a:t>
            </a:r>
            <a:endParaRPr lang="en-US" altLang="en-US" sz="1200" dirty="0">
              <a:solidFill>
                <a:srgbClr val="336699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513013" y="3559175"/>
            <a:ext cx="0" cy="468313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9" name="Text Box 4"/>
          <p:cNvSpPr txBox="1">
            <a:spLocks noChangeArrowheads="1"/>
          </p:cNvSpPr>
          <p:nvPr/>
        </p:nvSpPr>
        <p:spPr bwMode="auto">
          <a:xfrm>
            <a:off x="4879975" y="3519488"/>
            <a:ext cx="23590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1 </a:t>
            </a:r>
            <a:r>
              <a:rPr lang="uk-UA" altLang="en-US" sz="1300" dirty="0" smtClean="0">
                <a:solidFill>
                  <a:srgbClr val="336699"/>
                </a:solidFill>
              </a:rPr>
              <a:t>глобальна тенденція зайнятості молоді</a:t>
            </a:r>
            <a:r>
              <a:rPr lang="en-US" altLang="en-US" sz="1300" dirty="0" smtClean="0">
                <a:solidFill>
                  <a:srgbClr val="336699"/>
                </a:solidFill>
              </a:rPr>
              <a:t>, </a:t>
            </a:r>
            <a:r>
              <a:rPr lang="uk-UA" altLang="en-US" sz="1200" dirty="0" smtClean="0">
                <a:solidFill>
                  <a:srgbClr val="336699"/>
                </a:solidFill>
              </a:rPr>
              <a:t>раунд</a:t>
            </a:r>
            <a:r>
              <a:rPr lang="en-US" altLang="en-US" sz="1200" dirty="0" smtClean="0">
                <a:solidFill>
                  <a:srgbClr val="336699"/>
                </a:solidFill>
              </a:rPr>
              <a:t> </a:t>
            </a:r>
            <a:r>
              <a:rPr lang="en-US" altLang="en-US" sz="1200" dirty="0">
                <a:solidFill>
                  <a:srgbClr val="336699"/>
                </a:solidFill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7197725" y="3559175"/>
            <a:ext cx="0" cy="468313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1" name="Text Box 4"/>
          <p:cNvSpPr txBox="1">
            <a:spLocks noChangeArrowheads="1"/>
          </p:cNvSpPr>
          <p:nvPr/>
        </p:nvSpPr>
        <p:spPr bwMode="auto">
          <a:xfrm>
            <a:off x="5427663" y="4313238"/>
            <a:ext cx="235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5 </a:t>
            </a:r>
            <a:r>
              <a:rPr lang="uk-UA" altLang="en-US" sz="1300" dirty="0" smtClean="0">
                <a:solidFill>
                  <a:srgbClr val="336699"/>
                </a:solidFill>
              </a:rPr>
              <a:t>тематичних звітів із ключових питань переходу</a:t>
            </a:r>
            <a:endParaRPr lang="en-US" altLang="en-US" sz="1200" dirty="0">
              <a:solidFill>
                <a:srgbClr val="336699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745413" y="4354513"/>
            <a:ext cx="0" cy="466725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3" name="Text Box 4"/>
          <p:cNvSpPr txBox="1">
            <a:spLocks noChangeArrowheads="1"/>
          </p:cNvSpPr>
          <p:nvPr/>
        </p:nvSpPr>
        <p:spPr bwMode="auto">
          <a:xfrm>
            <a:off x="3432175" y="5133975"/>
            <a:ext cx="23590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C0000"/>
                </a:solidFill>
              </a:rPr>
              <a:t>1 </a:t>
            </a:r>
            <a:r>
              <a:rPr lang="uk-UA" altLang="en-US" sz="1300" dirty="0" smtClean="0">
                <a:solidFill>
                  <a:srgbClr val="336699"/>
                </a:solidFill>
              </a:rPr>
              <a:t>звіт про </a:t>
            </a:r>
            <a:r>
              <a:rPr lang="uk-UA" altLang="en-US" sz="1300" dirty="0" err="1" smtClean="0">
                <a:solidFill>
                  <a:srgbClr val="336699"/>
                </a:solidFill>
              </a:rPr>
              <a:t>ЦРТ</a:t>
            </a:r>
            <a:r>
              <a:rPr lang="uk-UA" altLang="en-US" sz="1300" dirty="0" smtClean="0">
                <a:solidFill>
                  <a:srgbClr val="336699"/>
                </a:solidFill>
              </a:rPr>
              <a:t> та гідну працю для молоді</a:t>
            </a:r>
            <a:endParaRPr lang="en-US" altLang="en-US" sz="1200" dirty="0">
              <a:solidFill>
                <a:srgbClr val="336699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749925" y="5173663"/>
            <a:ext cx="0" cy="468312"/>
          </a:xfrm>
          <a:prstGeom prst="straightConnector1">
            <a:avLst/>
          </a:prstGeom>
          <a:ln w="28575">
            <a:solidFill>
              <a:srgbClr val="33669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95263" y="2636838"/>
            <a:ext cx="8740775" cy="7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95263" y="4208463"/>
            <a:ext cx="8740775" cy="776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95263" y="6040438"/>
            <a:ext cx="874077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 flipH="1" flipV="1">
            <a:off x="1737519" y="6103144"/>
            <a:ext cx="180975" cy="1587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5649913" y="6110288"/>
            <a:ext cx="179387" cy="1587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605713" y="6099175"/>
            <a:ext cx="179388" cy="1587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695700" y="6107113"/>
            <a:ext cx="179387" cy="1588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85888" y="6313488"/>
            <a:ext cx="1704975" cy="0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824538" y="6313488"/>
            <a:ext cx="1704975" cy="0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512888" y="6296025"/>
            <a:ext cx="15382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Опитування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раунд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5838825" y="6296025"/>
            <a:ext cx="15382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Опитування, раунд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5775" y="1885950"/>
            <a:ext cx="5141913" cy="461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51696B"/>
              </a:solidFill>
            </a:endParaRPr>
          </a:p>
        </p:txBody>
      </p:sp>
      <p:pic>
        <p:nvPicPr>
          <p:cNvPr id="40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990600" y="48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  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  Головні результати проекту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4107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0" name="Rectangle 29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1" name="Rectangle 30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2" name="Rectangle 31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95338" y="109538"/>
            <a:ext cx="610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Контекст зайнятості молоді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5600" y="986834"/>
            <a:ext cx="8559800" cy="19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500" spc="60" dirty="0" smtClean="0">
                <a:solidFill>
                  <a:srgbClr val="D00000"/>
                </a:solidFill>
              </a:rPr>
              <a:t>Безробіття та неповна зайнятість серед молоді</a:t>
            </a:r>
            <a:endParaRPr lang="it-IT" sz="1500" spc="60" dirty="0">
              <a:solidFill>
                <a:srgbClr val="D00000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81000" y="1152968"/>
            <a:ext cx="8701088" cy="21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Зниження світових рівнів у період 2002-2007 рр. з перервою через кризу 2008 р. Світовий рівень у 2012 р. –</a:t>
            </a:r>
            <a:r>
              <a:rPr lang="en-GB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smtClean="0">
                <a:solidFill>
                  <a:srgbClr val="333399"/>
                </a:solidFill>
              </a:rPr>
              <a:t>12</a:t>
            </a:r>
            <a:r>
              <a:rPr lang="uk-UA" sz="1400" dirty="0" smtClean="0">
                <a:solidFill>
                  <a:srgbClr val="333399"/>
                </a:solidFill>
              </a:rPr>
              <a:t>,</a:t>
            </a:r>
            <a:r>
              <a:rPr lang="en-GB" sz="1400" dirty="0" smtClean="0">
                <a:solidFill>
                  <a:srgbClr val="333399"/>
                </a:solidFill>
              </a:rPr>
              <a:t>7</a:t>
            </a:r>
            <a:r>
              <a:rPr lang="en-GB" sz="1400" b="0" dirty="0" smtClean="0">
                <a:solidFill>
                  <a:srgbClr val="333399"/>
                </a:solidFill>
              </a:rPr>
              <a:t>%</a:t>
            </a:r>
            <a:r>
              <a:rPr lang="uk-UA" sz="1400" b="0" dirty="0" smtClean="0">
                <a:solidFill>
                  <a:srgbClr val="333399"/>
                </a:solidFill>
              </a:rPr>
              <a:t>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на 1 відсотковий пункт вище, ніж у 2007 р.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Ймовірність безробіття серед молоді у світовому масштабі у </a:t>
            </a:r>
            <a:r>
              <a:rPr lang="en-GB" sz="1400" dirty="0" smtClean="0">
                <a:solidFill>
                  <a:srgbClr val="333399"/>
                </a:solidFill>
              </a:rPr>
              <a:t>2</a:t>
            </a:r>
            <a:r>
              <a:rPr lang="uk-UA" sz="1400" dirty="0" smtClean="0">
                <a:solidFill>
                  <a:srgbClr val="333399"/>
                </a:solidFill>
              </a:rPr>
              <a:t>,</a:t>
            </a:r>
            <a:r>
              <a:rPr lang="en-GB" sz="1400" dirty="0" smtClean="0">
                <a:solidFill>
                  <a:srgbClr val="333399"/>
                </a:solidFill>
              </a:rPr>
              <a:t>7</a:t>
            </a:r>
            <a:r>
              <a:rPr lang="en-GB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smtClean="0">
                <a:solidFill>
                  <a:srgbClr val="333399"/>
                </a:solidFill>
              </a:rPr>
              <a:t>рази</a:t>
            </a:r>
            <a:r>
              <a:rPr lang="en-GB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вища, ніж серед дорослих.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dirty="0" smtClean="0">
                <a:solidFill>
                  <a:srgbClr val="51696B"/>
                </a:solidFill>
              </a:rPr>
              <a:t>Часткова зайнятість</a:t>
            </a:r>
            <a:r>
              <a:rPr lang="en-GB" sz="1300" dirty="0" smtClean="0">
                <a:solidFill>
                  <a:srgbClr val="51696B"/>
                </a:solidFill>
              </a:rPr>
              <a:t>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 молоді зростає швидше, ніж серед дорослих.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Молоді люди частіше працюють як</a:t>
            </a:r>
            <a:r>
              <a:rPr lang="en-GB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smtClean="0">
                <a:solidFill>
                  <a:srgbClr val="51696B"/>
                </a:solidFill>
              </a:rPr>
              <a:t>тимчасові працівники</a:t>
            </a:r>
            <a:r>
              <a:rPr lang="en-GB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особливо у розвинених економіках.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економіках, що розвиваються, молодь, як правило, надмірно представлена у</a:t>
            </a:r>
            <a:r>
              <a:rPr lang="en-GB" sz="1400" dirty="0">
                <a:solidFill>
                  <a:srgbClr val="51696B"/>
                </a:solidFill>
              </a:rPr>
              <a:t> </a:t>
            </a:r>
            <a:r>
              <a:rPr lang="uk-UA" sz="1400" dirty="0" smtClean="0">
                <a:solidFill>
                  <a:srgbClr val="51696B"/>
                </a:solidFill>
              </a:rPr>
              <a:t>неоплачуваній сімейній роботі.</a:t>
            </a:r>
            <a:endParaRPr lang="en-GB" sz="1400" dirty="0">
              <a:solidFill>
                <a:srgbClr val="51696B"/>
              </a:solidFill>
            </a:endParaRPr>
          </a:p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Ризик</a:t>
            </a:r>
            <a:r>
              <a:rPr lang="en-GB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dirty="0" smtClean="0">
                <a:solidFill>
                  <a:srgbClr val="51696B"/>
                </a:solidFill>
              </a:rPr>
              <a:t>низькооплачуваної зайнятості</a:t>
            </a:r>
            <a:r>
              <a:rPr lang="en-GB" sz="1400" dirty="0" smtClean="0">
                <a:solidFill>
                  <a:srgbClr val="51696B"/>
                </a:solidFill>
              </a:rPr>
              <a:t>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молоді істотно вищий, незалежно від рівня економічного розвитку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9887" y="3153200"/>
            <a:ext cx="6894512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500" spc="60" dirty="0" smtClean="0">
                <a:solidFill>
                  <a:srgbClr val="D00000"/>
                </a:solidFill>
              </a:rPr>
              <a:t>Частка молоді у</a:t>
            </a:r>
            <a:r>
              <a:rPr lang="en-US" sz="1500" spc="60" dirty="0" smtClean="0">
                <a:solidFill>
                  <a:srgbClr val="D00000"/>
                </a:solidFill>
              </a:rPr>
              <a:t> </a:t>
            </a:r>
            <a:r>
              <a:rPr lang="ru-RU" sz="1500" spc="60" dirty="0" err="1" smtClean="0">
                <a:solidFill>
                  <a:srgbClr val="D00000"/>
                </a:solidFill>
              </a:rPr>
              <a:t>робочій</a:t>
            </a:r>
            <a:r>
              <a:rPr lang="ru-RU" sz="1500" spc="60" dirty="0" smtClean="0">
                <a:solidFill>
                  <a:srgbClr val="D00000"/>
                </a:solidFill>
              </a:rPr>
              <a:t> </a:t>
            </a:r>
            <a:r>
              <a:rPr lang="ru-RU" sz="1500" spc="60" dirty="0" err="1" smtClean="0">
                <a:solidFill>
                  <a:srgbClr val="D00000"/>
                </a:solidFill>
              </a:rPr>
              <a:t>силі</a:t>
            </a:r>
            <a:endParaRPr lang="it-IT" sz="1500" spc="60" dirty="0">
              <a:solidFill>
                <a:srgbClr val="D00000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rot="5400000">
            <a:off x="121444" y="1097756"/>
            <a:ext cx="247650" cy="147638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 rot="5400000">
            <a:off x="121444" y="3098006"/>
            <a:ext cx="247650" cy="147638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69887" y="3330714"/>
            <a:ext cx="8531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just">
              <a:spcAft>
                <a:spcPts val="200"/>
              </a:spcAft>
              <a:buFontTx/>
              <a:buChar char="-"/>
              <a:defRPr/>
            </a:pP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Несприятливі умови примушують молодь відмовлятися від пошуку роботи:</a:t>
            </a:r>
            <a:r>
              <a:rPr lang="en-GB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smtClean="0">
                <a:solidFill>
                  <a:srgbClr val="51696B"/>
                </a:solidFill>
              </a:rPr>
              <a:t>6</a:t>
            </a:r>
            <a:r>
              <a:rPr lang="uk-UA" sz="1400" dirty="0" smtClean="0">
                <a:solidFill>
                  <a:srgbClr val="51696B"/>
                </a:solidFill>
              </a:rPr>
              <a:t>,</a:t>
            </a:r>
            <a:r>
              <a:rPr lang="en-GB" sz="1400" dirty="0" smtClean="0">
                <a:solidFill>
                  <a:srgbClr val="51696B"/>
                </a:solidFill>
              </a:rPr>
              <a:t>4 </a:t>
            </a:r>
            <a:r>
              <a:rPr lang="uk-UA" sz="1400" dirty="0" smtClean="0">
                <a:solidFill>
                  <a:srgbClr val="51696B"/>
                </a:solidFill>
              </a:rPr>
              <a:t>млн.</a:t>
            </a:r>
            <a:r>
              <a:rPr lang="en-GB" sz="1400" dirty="0" smtClean="0">
                <a:solidFill>
                  <a:srgbClr val="51696B"/>
                </a:solidFill>
              </a:rPr>
              <a:t>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молодих людей вирішили піти з ринку праці через кризу. Дехто повертається до навчання, а решта приєднується до групи</a:t>
            </a:r>
            <a:r>
              <a:rPr lang="en-GB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тих, які ніде не навчаються і не працюють.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0" name="Rectangle 19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6" name="Rectangle 25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7" name="Rectangle 26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7321" t="17357" r="6882" b="22288"/>
          <a:stretch/>
        </p:blipFill>
        <p:spPr bwMode="auto">
          <a:xfrm>
            <a:off x="517672" y="4038600"/>
            <a:ext cx="8364391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 bwMode="auto">
          <a:xfrm rot="5400000">
            <a:off x="407988" y="2078037"/>
            <a:ext cx="247650" cy="149225"/>
          </a:xfrm>
          <a:prstGeom prst="triangle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4200" y="2028825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Універсального підходу немає: політичні заходи реагування повинні залежати від контексту та будуватися на глибоких знаннях:</a:t>
            </a:r>
            <a:endParaRPr lang="it-IT" sz="1500" b="0" dirty="0">
              <a:solidFill>
                <a:srgbClr val="51696B"/>
              </a:solidFill>
            </a:endParaRPr>
          </a:p>
          <a:p>
            <a:pPr marL="285750" indent="-285750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проблем зайнятості молоді у країні;</a:t>
            </a:r>
            <a:endParaRPr lang="it-IT" sz="1500" b="0" dirty="0">
              <a:solidFill>
                <a:srgbClr val="51696B"/>
              </a:solidFill>
            </a:endParaRPr>
          </a:p>
          <a:p>
            <a:pPr marL="285750" indent="-285750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існуючої політики та програм, що прямо чи опосередковано стосуються зайнятості молоді.</a:t>
            </a:r>
            <a:endParaRPr lang="it-IT" sz="1500" b="0" dirty="0">
              <a:solidFill>
                <a:srgbClr val="51696B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4800" y="990600"/>
            <a:ext cx="8729663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900"/>
              </a:lnSpc>
              <a:defRPr/>
            </a:pPr>
            <a:r>
              <a:rPr lang="uk-UA" sz="1500" i="1" dirty="0" smtClean="0">
                <a:solidFill>
                  <a:schemeClr val="tx1"/>
                </a:solidFill>
              </a:rPr>
              <a:t>Учасники 101-ї Міжнародної конференції праці МОП у 2012 році звернулися до Бюро на предмет підтримки глобальних дій щодо врегулювання кризи зайнятості молоді.</a:t>
            </a:r>
            <a:r>
              <a:rPr lang="it-IT" sz="1500" i="1" dirty="0" smtClean="0">
                <a:solidFill>
                  <a:schemeClr val="tx1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Вони наголосили на наступному: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 rot="5400000">
            <a:off x="92076" y="115887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 rot="5400000">
            <a:off x="422276" y="3303587"/>
            <a:ext cx="247650" cy="149225"/>
          </a:xfrm>
          <a:prstGeom prst="triangle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4200" y="3025775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МОП повинна збирати, аналізувати й розповсюджувати дані про тенденції на ринку праці, зокрема щодо переходу від школи до роботи.</a:t>
            </a:r>
            <a:endParaRPr lang="it-IT" sz="1500" b="0" dirty="0">
              <a:solidFill>
                <a:srgbClr val="51696B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4200" y="3792538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МОП повинна збирати інформацію про політику та програми країн і аналізувати її, а також поширювати висновки через глобальні бази даних та іншими засобами.</a:t>
            </a:r>
            <a:endParaRPr lang="it-IT" sz="1500" b="0" dirty="0">
              <a:solidFill>
                <a:srgbClr val="51696B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 rot="5400000">
            <a:off x="436563" y="4073525"/>
            <a:ext cx="247650" cy="149225"/>
          </a:xfrm>
          <a:prstGeom prst="triangle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4200" y="4706938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500" b="0" dirty="0" smtClean="0">
                <a:solidFill>
                  <a:srgbClr val="51696B"/>
                </a:solidFill>
              </a:rPr>
              <a:t>МОП повинна продовжити надання державам-членам підтримки у призначенні пріоритету зайнятості молоді шляхом розробки та впровадження національної політичної бази й політики зайнятості, а також національних планів дій.</a:t>
            </a:r>
            <a:endParaRPr lang="it-IT" sz="1500" b="0" dirty="0">
              <a:solidFill>
                <a:srgbClr val="51696B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 rot="5400000">
            <a:off x="436563" y="4865687"/>
            <a:ext cx="247650" cy="149225"/>
          </a:xfrm>
          <a:prstGeom prst="triangle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152400" y="5791200"/>
            <a:ext cx="304800" cy="609600"/>
          </a:xfrm>
          <a:prstGeom prst="rightArrow">
            <a:avLst>
              <a:gd name="adj1" fmla="val 57619"/>
              <a:gd name="adj2" fmla="val 81293"/>
            </a:avLst>
          </a:prstGeom>
          <a:solidFill>
            <a:srgbClr val="FF7575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56" name="Rectangle 55"/>
          <p:cNvSpPr/>
          <p:nvPr/>
        </p:nvSpPr>
        <p:spPr>
          <a:xfrm>
            <a:off x="566738" y="5616575"/>
            <a:ext cx="872966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900"/>
              </a:lnSpc>
              <a:defRPr/>
            </a:pPr>
            <a:r>
              <a:rPr lang="uk-UA" sz="2000" dirty="0" smtClean="0">
                <a:solidFill>
                  <a:srgbClr val="333399"/>
                </a:solidFill>
              </a:rPr>
              <a:t>Проект </a:t>
            </a:r>
            <a:r>
              <a:rPr lang="it-IT" sz="2000" dirty="0" smtClean="0">
                <a:solidFill>
                  <a:srgbClr val="333399"/>
                </a:solidFill>
              </a:rPr>
              <a:t>Work4Youth </a:t>
            </a:r>
            <a:r>
              <a:rPr lang="uk-UA" sz="2000" dirty="0" smtClean="0">
                <a:solidFill>
                  <a:srgbClr val="51696B"/>
                </a:solidFill>
              </a:rPr>
              <a:t>відповідає на ці запити</a:t>
            </a:r>
            <a:endParaRPr lang="it-IT" sz="2000" b="0" dirty="0">
              <a:solidFill>
                <a:srgbClr val="51696B"/>
              </a:solidFill>
            </a:endParaRPr>
          </a:p>
        </p:txBody>
      </p:sp>
      <p:sp>
        <p:nvSpPr>
          <p:cNvPr id="6160" name="Line 46"/>
          <p:cNvSpPr>
            <a:spLocks noChangeShapeType="1"/>
          </p:cNvSpPr>
          <p:nvPr/>
        </p:nvSpPr>
        <p:spPr bwMode="auto">
          <a:xfrm>
            <a:off x="7162800" y="5943600"/>
            <a:ext cx="228600" cy="152400"/>
          </a:xfrm>
          <a:prstGeom prst="line">
            <a:avLst/>
          </a:prstGeom>
          <a:noFill/>
          <a:ln w="9525">
            <a:solidFill>
              <a:srgbClr val="D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47"/>
          <p:cNvSpPr>
            <a:spLocks noChangeShapeType="1"/>
          </p:cNvSpPr>
          <p:nvPr/>
        </p:nvSpPr>
        <p:spPr bwMode="auto">
          <a:xfrm flipV="1">
            <a:off x="7162800" y="6096000"/>
            <a:ext cx="228600" cy="152400"/>
          </a:xfrm>
          <a:prstGeom prst="line">
            <a:avLst/>
          </a:prstGeom>
          <a:noFill/>
          <a:ln w="9525">
            <a:solidFill>
              <a:srgbClr val="D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48"/>
          <p:cNvSpPr>
            <a:spLocks noChangeShapeType="1"/>
          </p:cNvSpPr>
          <p:nvPr/>
        </p:nvSpPr>
        <p:spPr bwMode="auto">
          <a:xfrm>
            <a:off x="7343775" y="5943600"/>
            <a:ext cx="228600" cy="152400"/>
          </a:xfrm>
          <a:prstGeom prst="line">
            <a:avLst/>
          </a:prstGeom>
          <a:noFill/>
          <a:ln w="9525">
            <a:solidFill>
              <a:srgbClr val="D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49"/>
          <p:cNvSpPr>
            <a:spLocks noChangeShapeType="1"/>
          </p:cNvSpPr>
          <p:nvPr/>
        </p:nvSpPr>
        <p:spPr bwMode="auto">
          <a:xfrm flipV="1">
            <a:off x="7343775" y="6096000"/>
            <a:ext cx="228600" cy="152400"/>
          </a:xfrm>
          <a:prstGeom prst="line">
            <a:avLst/>
          </a:prstGeom>
          <a:noFill/>
          <a:ln w="9525">
            <a:solidFill>
              <a:srgbClr val="D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27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0" name="Rectangle 29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2" name="Rectangle 31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3" name="Rectangle 32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6168" name="Text Box 4"/>
          <p:cNvSpPr txBox="1">
            <a:spLocks noChangeArrowheads="1"/>
          </p:cNvSpPr>
          <p:nvPr/>
        </p:nvSpPr>
        <p:spPr bwMode="auto">
          <a:xfrm>
            <a:off x="795338" y="109538"/>
            <a:ext cx="610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Контекст зайнятості молоді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4375" y="2516188"/>
            <a:ext cx="4608513" cy="46196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rgbClr val="51696B"/>
              </a:solidFill>
            </a:endParaRPr>
          </a:p>
        </p:txBody>
      </p:sp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uk-UA" sz="2400" b="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План</a:t>
            </a:r>
            <a:endParaRPr lang="en-US" sz="24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685800" y="251618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W4Y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066800" y="434816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Глобальні бази даних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685800" y="3127375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Головні результати проекту</a:t>
            </a:r>
            <a:r>
              <a:rPr lang="en-US" altLang="en-US" sz="2400" b="0" dirty="0" smtClean="0">
                <a:solidFill>
                  <a:srgbClr val="51696B"/>
                </a:solidFill>
              </a:rPr>
              <a:t>: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</a:pPr>
            <a:r>
              <a:rPr lang="en-US" altLang="en-US" sz="2400" b="0" dirty="0">
                <a:solidFill>
                  <a:srgbClr val="51696B"/>
                </a:solidFill>
              </a:rPr>
              <a:t>   </a:t>
            </a:r>
            <a:r>
              <a:rPr lang="uk-UA" altLang="en-US" sz="2400" b="0" dirty="0" smtClean="0">
                <a:solidFill>
                  <a:srgbClr val="51696B"/>
                </a:solidFill>
              </a:rPr>
              <a:t>Контекст зайнятості молоді</a:t>
            </a:r>
            <a:endParaRPr lang="en-US" altLang="en-US" sz="2400" dirty="0">
              <a:solidFill>
                <a:srgbClr val="51696B"/>
              </a:solidFill>
            </a:endParaRPr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81088" y="4959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Звіти та публікації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1066800" y="37369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D00000"/>
              </a:buClr>
              <a:buFont typeface="Courier New" pitchFamily="49" charset="0"/>
              <a:buChar char="o"/>
            </a:pPr>
            <a:r>
              <a:rPr lang="uk-UA" altLang="en-US" sz="2400" b="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endParaRPr lang="en-US" altLang="en-US" sz="2400" b="0" dirty="0">
              <a:solidFill>
                <a:srgbClr val="51696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3" name="Rectangle 22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4" name="Rectangle 23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95338" y="109538"/>
            <a:ext cx="610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W4Y </a:t>
            </a:r>
            <a:r>
              <a:rPr lang="uk-UA" altLang="en-US" sz="2400" b="0" dirty="0" smtClean="0">
                <a:solidFill>
                  <a:srgbClr val="333399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rot="5400000">
            <a:off x="130969" y="1088231"/>
            <a:ext cx="247650" cy="147638"/>
          </a:xfrm>
          <a:prstGeom prst="triangle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313" y="685800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500" dirty="0" smtClean="0">
                <a:solidFill>
                  <a:srgbClr val="51696B"/>
                </a:solidFill>
              </a:rPr>
              <a:t>Основні факти про проект</a:t>
            </a:r>
            <a:endParaRPr lang="it-IT" sz="1500" dirty="0">
              <a:solidFill>
                <a:srgbClr val="51696B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8263" y="1219200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Покращення можливостей щодо гідної праці для молоді за допомогою знань та дій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68338" y="1557338"/>
            <a:ext cx="823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400" dirty="0" smtClean="0">
                <a:solidFill>
                  <a:srgbClr val="333399"/>
                </a:solidFill>
              </a:rPr>
              <a:t>Назва</a:t>
            </a:r>
            <a:endParaRPr lang="en-US" altLang="en-US" sz="1400" dirty="0">
              <a:solidFill>
                <a:srgbClr val="333399"/>
              </a:solidFill>
            </a:endParaRPr>
          </a:p>
        </p:txBody>
      </p:sp>
      <p:sp>
        <p:nvSpPr>
          <p:cNvPr id="8201" name="TextBox 39"/>
          <p:cNvSpPr txBox="1">
            <a:spLocks noChangeArrowheads="1"/>
          </p:cNvSpPr>
          <p:nvPr/>
        </p:nvSpPr>
        <p:spPr bwMode="auto">
          <a:xfrm>
            <a:off x="180975" y="3059113"/>
            <a:ext cx="1368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400" dirty="0" smtClean="0">
                <a:solidFill>
                  <a:srgbClr val="333399"/>
                </a:solidFill>
              </a:rPr>
              <a:t>Тривалість</a:t>
            </a:r>
            <a:endParaRPr lang="en-US" altLang="en-US" sz="1400" dirty="0">
              <a:solidFill>
                <a:srgbClr val="3333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23975" y="2728913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П'ять років</a:t>
            </a:r>
            <a:r>
              <a:rPr lang="it-IT" sz="1400" b="0" dirty="0" smtClean="0">
                <a:solidFill>
                  <a:srgbClr val="51696B"/>
                </a:solidFill>
              </a:rPr>
              <a:t> </a:t>
            </a:r>
            <a:r>
              <a:rPr lang="it-IT" sz="1400" b="0" dirty="0">
                <a:solidFill>
                  <a:srgbClr val="51696B"/>
                </a:solidFill>
              </a:rPr>
              <a:t>(2011 – </a:t>
            </a:r>
            <a:r>
              <a:rPr lang="it-IT" sz="1400" b="0" dirty="0" smtClean="0">
                <a:solidFill>
                  <a:srgbClr val="51696B"/>
                </a:solidFill>
              </a:rPr>
              <a:t>2016</a:t>
            </a:r>
            <a:r>
              <a:rPr lang="uk-UA" sz="1400" b="0" dirty="0" smtClean="0">
                <a:solidFill>
                  <a:srgbClr val="51696B"/>
                </a:solidFill>
              </a:rPr>
              <a:t> рр.</a:t>
            </a:r>
            <a:r>
              <a:rPr lang="it-IT" sz="1400" b="0" dirty="0" smtClean="0">
                <a:solidFill>
                  <a:srgbClr val="51696B"/>
                </a:solidFill>
              </a:rPr>
              <a:t>)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8203" name="TextBox 41"/>
          <p:cNvSpPr txBox="1">
            <a:spLocks noChangeArrowheads="1"/>
          </p:cNvSpPr>
          <p:nvPr/>
        </p:nvSpPr>
        <p:spPr bwMode="auto">
          <a:xfrm>
            <a:off x="310338" y="3758496"/>
            <a:ext cx="110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400" dirty="0" smtClean="0">
                <a:solidFill>
                  <a:srgbClr val="333399"/>
                </a:solidFill>
              </a:rPr>
              <a:t>Бюджет</a:t>
            </a:r>
            <a:endParaRPr lang="en-US" altLang="en-US" sz="1400" dirty="0">
              <a:solidFill>
                <a:srgbClr val="333399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09688" y="3422649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it-IT" sz="1400" b="0" dirty="0" smtClean="0">
                <a:solidFill>
                  <a:srgbClr val="51696B"/>
                </a:solidFill>
              </a:rPr>
              <a:t>14</a:t>
            </a:r>
            <a:r>
              <a:rPr lang="uk-UA" sz="1400" b="0" dirty="0" smtClean="0">
                <a:solidFill>
                  <a:srgbClr val="51696B"/>
                </a:solidFill>
              </a:rPr>
              <a:t>,</a:t>
            </a:r>
            <a:r>
              <a:rPr lang="it-IT" sz="1400" b="0" dirty="0" smtClean="0">
                <a:solidFill>
                  <a:srgbClr val="51696B"/>
                </a:solidFill>
              </a:rPr>
              <a:t>7 </a:t>
            </a:r>
            <a:r>
              <a:rPr lang="uk-UA" sz="1400" b="0" dirty="0" smtClean="0">
                <a:solidFill>
                  <a:srgbClr val="51696B"/>
                </a:solidFill>
              </a:rPr>
              <a:t>млн. дол. США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8205" name="TextBox 43"/>
          <p:cNvSpPr txBox="1">
            <a:spLocks noChangeArrowheads="1"/>
          </p:cNvSpPr>
          <p:nvPr/>
        </p:nvSpPr>
        <p:spPr bwMode="auto">
          <a:xfrm>
            <a:off x="3950" y="4285760"/>
            <a:ext cx="1416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400" dirty="0" err="1" smtClean="0">
                <a:solidFill>
                  <a:srgbClr val="333399"/>
                </a:solidFill>
              </a:rPr>
              <a:t>Бенефіціари</a:t>
            </a:r>
            <a:endParaRPr lang="en-US" altLang="en-US" sz="1400" dirty="0">
              <a:solidFill>
                <a:srgbClr val="3333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09688" y="1371600"/>
            <a:ext cx="0" cy="5400675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91967" y="4593537"/>
            <a:ext cx="7972425" cy="179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it-IT" sz="1500" dirty="0">
                <a:solidFill>
                  <a:srgbClr val="D00000"/>
                </a:solidFill>
              </a:rPr>
              <a:t>300 </a:t>
            </a:r>
            <a:r>
              <a:rPr lang="uk-UA" sz="1500" dirty="0" smtClean="0">
                <a:solidFill>
                  <a:srgbClr val="D00000"/>
                </a:solidFill>
              </a:rPr>
              <a:t>мільйонів</a:t>
            </a:r>
            <a:r>
              <a:rPr lang="it-IT" sz="1500" dirty="0" smtClean="0">
                <a:solidFill>
                  <a:srgbClr val="D00000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політиків, практиків, науково-дослідних інститутів, засобів масової інформації та широкої громадськості – шляхом поширення інформації про проблеми зайнятості молоді.</a:t>
            </a:r>
            <a:endParaRPr lang="it-IT" sz="1400" b="0" dirty="0">
              <a:solidFill>
                <a:srgbClr val="51696B"/>
              </a:solidFill>
            </a:endParaRP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500" dirty="0" smtClean="0">
                <a:solidFill>
                  <a:srgbClr val="D00000"/>
                </a:solidFill>
              </a:rPr>
              <a:t>Лідери та політики</a:t>
            </a:r>
            <a:r>
              <a:rPr lang="it-IT" sz="1400" dirty="0" smtClean="0">
                <a:solidFill>
                  <a:srgbClr val="51696B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– через 10 глобальних і регіональних форумів із питань гідної праці для молоді.</a:t>
            </a:r>
            <a:endParaRPr lang="it-IT" sz="1400" b="0" dirty="0">
              <a:solidFill>
                <a:srgbClr val="51696B"/>
              </a:solidFill>
            </a:endParaRP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500" dirty="0" smtClean="0">
                <a:solidFill>
                  <a:srgbClr val="D00000"/>
                </a:solidFill>
              </a:rPr>
              <a:t>Національні установи ринку праці у 28 країнах</a:t>
            </a:r>
            <a:r>
              <a:rPr lang="it-IT" sz="1400" dirty="0" smtClean="0">
                <a:solidFill>
                  <a:srgbClr val="51696B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– через розширення знань про переходи на ринку праці молоді та розбудову спроможності в галузі аналізу інформації про ринок праці.</a:t>
            </a:r>
            <a:endParaRPr lang="it-IT" sz="1400" b="0" dirty="0">
              <a:solidFill>
                <a:srgbClr val="51696B"/>
              </a:solidFill>
            </a:endParaRPr>
          </a:p>
          <a:p>
            <a:pPr marL="174625" indent="-174625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it-IT" sz="1500" dirty="0" smtClean="0">
                <a:solidFill>
                  <a:srgbClr val="D00000"/>
                </a:solidFill>
              </a:rPr>
              <a:t>120</a:t>
            </a:r>
            <a:r>
              <a:rPr lang="uk-UA" sz="1500" dirty="0" smtClean="0">
                <a:solidFill>
                  <a:srgbClr val="D00000"/>
                </a:solidFill>
              </a:rPr>
              <a:t> тис. </a:t>
            </a:r>
            <a:r>
              <a:rPr lang="uk-UA" sz="1400" b="0" dirty="0" smtClean="0">
                <a:solidFill>
                  <a:srgbClr val="51696B"/>
                </a:solidFill>
              </a:rPr>
              <a:t>молодих людей, задіяних в опитуваннях щодо переходу від школи до роботи (</a:t>
            </a:r>
            <a:r>
              <a:rPr lang="it-IT" sz="1400" b="0" dirty="0">
                <a:solidFill>
                  <a:srgbClr val="51696B"/>
                </a:solidFill>
              </a:rPr>
              <a:t>SWTS</a:t>
            </a:r>
            <a:r>
              <a:rPr lang="it-IT" sz="1400" b="0" dirty="0" smtClean="0">
                <a:solidFill>
                  <a:srgbClr val="51696B"/>
                </a:solidFill>
              </a:rPr>
              <a:t>) </a:t>
            </a:r>
            <a:r>
              <a:rPr lang="uk-UA" sz="1400" b="0" dirty="0" smtClean="0">
                <a:solidFill>
                  <a:srgbClr val="51696B"/>
                </a:solidFill>
              </a:rPr>
              <a:t>у</a:t>
            </a:r>
            <a:r>
              <a:rPr lang="it-IT" sz="1400" b="0" dirty="0" smtClean="0">
                <a:solidFill>
                  <a:srgbClr val="51696B"/>
                </a:solidFill>
              </a:rPr>
              <a:t> </a:t>
            </a:r>
            <a:r>
              <a:rPr lang="it-IT" sz="1400" b="0" dirty="0">
                <a:solidFill>
                  <a:srgbClr val="51696B"/>
                </a:solidFill>
              </a:rPr>
              <a:t>28 </a:t>
            </a:r>
            <a:r>
              <a:rPr lang="uk-UA" sz="1400" b="0" dirty="0" smtClean="0">
                <a:solidFill>
                  <a:srgbClr val="51696B"/>
                </a:solidFill>
              </a:rPr>
              <a:t>країнах.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8208" name="TextBox 61"/>
          <p:cNvSpPr txBox="1">
            <a:spLocks noChangeArrowheads="1"/>
          </p:cNvSpPr>
          <p:nvPr/>
        </p:nvSpPr>
        <p:spPr bwMode="auto">
          <a:xfrm>
            <a:off x="642938" y="2236788"/>
            <a:ext cx="11096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400" dirty="0" smtClean="0">
                <a:solidFill>
                  <a:srgbClr val="333399"/>
                </a:solidFill>
              </a:rPr>
              <a:t>Донор</a:t>
            </a:r>
            <a:endParaRPr lang="en-US" altLang="en-US" sz="1400" dirty="0">
              <a:solidFill>
                <a:srgbClr val="333399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23975" y="1893888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it-IT" sz="1400" b="0" dirty="0">
                <a:solidFill>
                  <a:srgbClr val="51696B"/>
                </a:solidFill>
              </a:rPr>
              <a:t>The Mastercard Foundation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4" name="Rectangle 33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5" name="Rectangle 34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7" name="Rectangle 36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 bwMode="auto">
          <a:xfrm rot="5400000">
            <a:off x="130969" y="1088231"/>
            <a:ext cx="247650" cy="147638"/>
          </a:xfrm>
          <a:prstGeom prst="triangle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313" y="685800"/>
            <a:ext cx="810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uk-UA" sz="1500" dirty="0" smtClean="0">
                <a:solidFill>
                  <a:srgbClr val="51696B"/>
                </a:solidFill>
              </a:rPr>
              <a:t>Основні факти про проект</a:t>
            </a:r>
            <a:endParaRPr lang="it-IT" sz="1500" dirty="0">
              <a:solidFill>
                <a:srgbClr val="51696B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09688" y="1371600"/>
            <a:ext cx="0" cy="5040313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45"/>
          <p:cNvSpPr txBox="1">
            <a:spLocks noChangeArrowheads="1"/>
          </p:cNvSpPr>
          <p:nvPr/>
        </p:nvSpPr>
        <p:spPr bwMode="auto">
          <a:xfrm>
            <a:off x="0" y="1752600"/>
            <a:ext cx="126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en-US" sz="1400" dirty="0" smtClean="0">
                <a:solidFill>
                  <a:srgbClr val="333399"/>
                </a:solidFill>
              </a:rPr>
              <a:t>Очікувані результати</a:t>
            </a:r>
            <a:endParaRPr lang="en-US" altLang="en-US" sz="1400" dirty="0">
              <a:solidFill>
                <a:srgbClr val="333399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38225" y="4618038"/>
            <a:ext cx="7958138" cy="122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it-IT" sz="1400" b="0" dirty="0">
                <a:solidFill>
                  <a:srgbClr val="D00000"/>
                </a:solidFill>
              </a:rPr>
              <a:t>10 </a:t>
            </a:r>
            <a:r>
              <a:rPr lang="uk-UA" sz="1400" b="0" dirty="0" smtClean="0">
                <a:solidFill>
                  <a:srgbClr val="D00000"/>
                </a:solidFill>
              </a:rPr>
              <a:t>регіональних звітів</a:t>
            </a:r>
            <a:r>
              <a:rPr lang="it-IT" sz="1400" b="0" dirty="0" smtClean="0">
                <a:solidFill>
                  <a:srgbClr val="D00000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з узагальненням регіональних тенденцій переходу серед молоді</a:t>
            </a:r>
            <a:endParaRPr lang="it-IT" sz="1400" b="0" dirty="0">
              <a:solidFill>
                <a:srgbClr val="51696B"/>
              </a:solidFill>
            </a:endParaRPr>
          </a:p>
          <a:p>
            <a:pPr marL="742950" lvl="1" indent="-285750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it-IT" sz="1400" b="0" dirty="0">
                <a:solidFill>
                  <a:srgbClr val="D00000"/>
                </a:solidFill>
              </a:rPr>
              <a:t>2 </a:t>
            </a:r>
            <a:r>
              <a:rPr lang="uk-UA" sz="1400" b="0" dirty="0" smtClean="0">
                <a:solidFill>
                  <a:srgbClr val="D00000"/>
                </a:solidFill>
              </a:rPr>
              <a:t>глобальні тенденції зайнятості</a:t>
            </a:r>
            <a:r>
              <a:rPr lang="it-IT" sz="1400" b="0" dirty="0" smtClean="0">
                <a:solidFill>
                  <a:srgbClr val="D00000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молоді</a:t>
            </a:r>
            <a:endParaRPr lang="it-IT" sz="1400" b="0" dirty="0">
              <a:solidFill>
                <a:srgbClr val="51696B"/>
              </a:solidFill>
            </a:endParaRPr>
          </a:p>
          <a:p>
            <a:pPr marL="742950" lvl="1" indent="-285750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it-IT" sz="1400" b="0" dirty="0">
                <a:solidFill>
                  <a:srgbClr val="D00000"/>
                </a:solidFill>
              </a:rPr>
              <a:t>5 </a:t>
            </a:r>
            <a:r>
              <a:rPr lang="uk-UA" sz="1400" b="0" dirty="0" smtClean="0">
                <a:solidFill>
                  <a:srgbClr val="D00000"/>
                </a:solidFill>
              </a:rPr>
              <a:t>тематичних глобальних звітів</a:t>
            </a:r>
            <a:endParaRPr lang="it-IT" sz="1400" b="0" dirty="0">
              <a:solidFill>
                <a:srgbClr val="51696B"/>
              </a:solidFill>
            </a:endParaRPr>
          </a:p>
          <a:p>
            <a:pPr marL="742950" lvl="1" indent="-285750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uk-UA" sz="1400" b="0" dirty="0" smtClean="0">
                <a:solidFill>
                  <a:srgbClr val="D00000"/>
                </a:solidFill>
              </a:rPr>
              <a:t>Звіт про Цілі розвитку тисячоліття</a:t>
            </a:r>
            <a:r>
              <a:rPr lang="it-IT" sz="1400" b="0" dirty="0" smtClean="0">
                <a:solidFill>
                  <a:srgbClr val="D00000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та гідну працю для молоді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23975" y="1704975"/>
            <a:ext cx="7958138" cy="414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lnSpc>
                <a:spcPts val="20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500" dirty="0" smtClean="0">
                <a:solidFill>
                  <a:srgbClr val="51696B"/>
                </a:solidFill>
              </a:rPr>
              <a:t>Опитування щодо переходу від школи до роботи</a:t>
            </a:r>
            <a:r>
              <a:rPr lang="it-IT" sz="1500" dirty="0" smtClean="0">
                <a:solidFill>
                  <a:srgbClr val="51696B"/>
                </a:solidFill>
              </a:rPr>
              <a:t> </a:t>
            </a:r>
            <a:r>
              <a:rPr lang="it-IT" sz="1500" dirty="0">
                <a:solidFill>
                  <a:srgbClr val="51696B"/>
                </a:solidFill>
              </a:rPr>
              <a:t>(SWTS):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3625" y="2089150"/>
            <a:ext cx="739457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ts val="2000"/>
              </a:lnSpc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it-IT" sz="1400" b="0" dirty="0">
                <a:solidFill>
                  <a:srgbClr val="D00000"/>
                </a:solidFill>
              </a:rPr>
              <a:t>2 </a:t>
            </a:r>
            <a:r>
              <a:rPr lang="uk-UA" sz="1400" b="0" dirty="0" smtClean="0">
                <a:solidFill>
                  <a:srgbClr val="D00000"/>
                </a:solidFill>
              </a:rPr>
              <a:t>раунди,</a:t>
            </a:r>
            <a:r>
              <a:rPr lang="it-IT" sz="1400" b="0" dirty="0" smtClean="0">
                <a:solidFill>
                  <a:srgbClr val="D00000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проведені у 28 країнах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6800" y="3062288"/>
            <a:ext cx="7958138" cy="83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База даних</a:t>
            </a:r>
            <a:r>
              <a:rPr lang="it-IT" sz="1400" b="0" dirty="0" smtClean="0">
                <a:solidFill>
                  <a:srgbClr val="51696B"/>
                </a:solidFill>
              </a:rPr>
              <a:t> </a:t>
            </a:r>
            <a:r>
              <a:rPr lang="uk-UA" sz="1400" b="0" dirty="0" smtClean="0">
                <a:solidFill>
                  <a:srgbClr val="D00000"/>
                </a:solidFill>
              </a:rPr>
              <a:t>із даними та показниками</a:t>
            </a:r>
            <a:r>
              <a:rPr lang="it-IT" sz="1400" b="0" dirty="0" smtClean="0">
                <a:solidFill>
                  <a:srgbClr val="D00000"/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опитувань</a:t>
            </a:r>
            <a:endParaRPr lang="it-IT" sz="1400" b="0" dirty="0">
              <a:solidFill>
                <a:srgbClr val="51696B"/>
              </a:solidFill>
            </a:endParaRPr>
          </a:p>
          <a:p>
            <a:pPr marL="742950" lvl="1" indent="-285750">
              <a:lnSpc>
                <a:spcPts val="2000"/>
              </a:lnSpc>
              <a:spcAft>
                <a:spcPts val="600"/>
              </a:spcAft>
              <a:buClr>
                <a:srgbClr val="333399"/>
              </a:buClr>
              <a:buFont typeface="Wingdings" pitchFamily="2" charset="2"/>
              <a:buChar char="ü"/>
              <a:defRPr/>
            </a:pPr>
            <a:r>
              <a:rPr lang="uk-UA" sz="1400" b="0" dirty="0" smtClean="0">
                <a:solidFill>
                  <a:srgbClr val="51696B"/>
                </a:solidFill>
              </a:rPr>
              <a:t>База даних про</a:t>
            </a:r>
            <a:r>
              <a:rPr lang="it-IT" sz="1400" b="0" dirty="0" smtClean="0">
                <a:solidFill>
                  <a:srgbClr val="51696B"/>
                </a:solidFill>
              </a:rPr>
              <a:t> </a:t>
            </a:r>
            <a:r>
              <a:rPr lang="uk-UA" sz="1400" b="0" dirty="0" smtClean="0">
                <a:solidFill>
                  <a:srgbClr val="D00000"/>
                </a:solidFill>
              </a:rPr>
              <a:t>політику зайнятості молоді</a:t>
            </a:r>
            <a:endParaRPr lang="it-IT" sz="1400" b="0" dirty="0">
              <a:solidFill>
                <a:srgbClr val="51696B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4" name="Rectangle 33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5" name="Rectangle 34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7" name="Rectangle 36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9" name="Rectangle 28"/>
          <p:cNvSpPr/>
          <p:nvPr/>
        </p:nvSpPr>
        <p:spPr>
          <a:xfrm>
            <a:off x="1323975" y="2743200"/>
            <a:ext cx="7958138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lnSpc>
                <a:spcPts val="20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500" dirty="0" smtClean="0">
                <a:solidFill>
                  <a:srgbClr val="51696B"/>
                </a:solidFill>
              </a:rPr>
              <a:t>Глобальні бази даних</a:t>
            </a:r>
            <a:r>
              <a:rPr lang="it-IT" sz="1500" dirty="0" smtClean="0">
                <a:solidFill>
                  <a:srgbClr val="51696B"/>
                </a:solidFill>
              </a:rPr>
              <a:t>:</a:t>
            </a:r>
            <a:endParaRPr lang="it-IT" sz="1500" dirty="0">
              <a:solidFill>
                <a:srgbClr val="51696B"/>
              </a:solidFill>
            </a:endParaRPr>
          </a:p>
          <a:p>
            <a:pPr>
              <a:lnSpc>
                <a:spcPts val="2000"/>
              </a:lnSpc>
              <a:buClr>
                <a:srgbClr val="333399"/>
              </a:buClr>
              <a:defRPr/>
            </a:pPr>
            <a:endParaRPr lang="it-IT" sz="1500" dirty="0">
              <a:solidFill>
                <a:srgbClr val="51696B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23975" y="3795713"/>
            <a:ext cx="7958138" cy="113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lnSpc>
                <a:spcPts val="2000"/>
              </a:lnSpc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uk-UA" sz="1500" dirty="0" smtClean="0">
                <a:solidFill>
                  <a:srgbClr val="51696B"/>
                </a:solidFill>
              </a:rPr>
              <a:t>Публікації</a:t>
            </a:r>
            <a:r>
              <a:rPr lang="it-IT" sz="1500" dirty="0" smtClean="0">
                <a:solidFill>
                  <a:srgbClr val="51696B"/>
                </a:solidFill>
              </a:rPr>
              <a:t>: </a:t>
            </a:r>
            <a:endParaRPr lang="it-IT" sz="1500" dirty="0">
              <a:solidFill>
                <a:srgbClr val="51696B"/>
              </a:solidFill>
            </a:endParaRPr>
          </a:p>
        </p:txBody>
      </p:sp>
      <p:sp>
        <p:nvSpPr>
          <p:cNvPr id="9234" name="Text Box 4"/>
          <p:cNvSpPr txBox="1">
            <a:spLocks noChangeArrowheads="1"/>
          </p:cNvSpPr>
          <p:nvPr/>
        </p:nvSpPr>
        <p:spPr bwMode="auto">
          <a:xfrm>
            <a:off x="795338" y="109538"/>
            <a:ext cx="610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W4Y </a:t>
            </a:r>
            <a:r>
              <a:rPr lang="uk-UA" altLang="en-US" sz="2400" b="0" dirty="0" smtClean="0">
                <a:solidFill>
                  <a:srgbClr val="333399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790575" y="1800225"/>
            <a:ext cx="5991225" cy="4749800"/>
          </a:xfrm>
          <a:prstGeom prst="rect">
            <a:avLst/>
          </a:prstGeom>
          <a:solidFill>
            <a:srgbClr val="DDD9C3"/>
          </a:solidFill>
          <a:ln w="3175">
            <a:solidFill>
              <a:srgbClr val="51696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76200"/>
            <a:ext cx="149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152400" y="914400"/>
            <a:ext cx="8783638" cy="3175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0975" y="481013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4" name="Rectangle 33"/>
          <p:cNvSpPr/>
          <p:nvPr/>
        </p:nvSpPr>
        <p:spPr>
          <a:xfrm>
            <a:off x="180975" y="617538"/>
            <a:ext cx="609600" cy="90487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5" name="Rectangle 34"/>
          <p:cNvSpPr/>
          <p:nvPr/>
        </p:nvSpPr>
        <p:spPr>
          <a:xfrm>
            <a:off x="180975" y="344488"/>
            <a:ext cx="609600" cy="9048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37" name="Rectangle 36"/>
          <p:cNvSpPr/>
          <p:nvPr/>
        </p:nvSpPr>
        <p:spPr>
          <a:xfrm>
            <a:off x="180975" y="209550"/>
            <a:ext cx="609600" cy="90488"/>
          </a:xfrm>
          <a:prstGeom prst="rect">
            <a:avLst/>
          </a:prstGeom>
          <a:solidFill>
            <a:schemeClr val="bg1"/>
          </a:solidFill>
          <a:ln w="127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/>
          </a:p>
        </p:txBody>
      </p:sp>
      <p:sp>
        <p:nvSpPr>
          <p:cNvPr id="22" name="Rectangle 21"/>
          <p:cNvSpPr/>
          <p:nvPr/>
        </p:nvSpPr>
        <p:spPr>
          <a:xfrm>
            <a:off x="304800" y="947738"/>
            <a:ext cx="863123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ts val="2100"/>
              </a:lnSpc>
              <a:spcAft>
                <a:spcPts val="200"/>
              </a:spcAft>
              <a:defRPr/>
            </a:pPr>
            <a:r>
              <a:rPr lang="uk-UA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Стратегія проекту інтегрована у </a:t>
            </a:r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модель МОП щодо реалізації заходів на рівні країн </a:t>
            </a:r>
            <a:r>
              <a:rPr lang="uk-UA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сфері зайнятості молоді: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400" b="0" dirty="0" smtClean="0">
                <a:solidFill>
                  <a:srgbClr val="51696B"/>
                </a:solidFill>
              </a:rPr>
              <a:t>підвалинами для технічної допомоги є збирання даних і створення бази знань</a:t>
            </a:r>
            <a:endParaRPr lang="en-US" sz="1400" b="0" dirty="0">
              <a:solidFill>
                <a:srgbClr val="51696B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 rot="5400000">
            <a:off x="92076" y="1057275"/>
            <a:ext cx="247650" cy="149225"/>
          </a:xfrm>
          <a:prstGeom prst="triangl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697038" y="5580063"/>
            <a:ext cx="5026025" cy="885825"/>
          </a:xfrm>
          <a:prstGeom prst="roundRect">
            <a:avLst/>
          </a:prstGeom>
          <a:solidFill>
            <a:srgbClr val="FFD3C9"/>
          </a:solidFill>
          <a:ln w="12700"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2" name="TextBox 35"/>
          <p:cNvSpPr txBox="1">
            <a:spLocks noChangeArrowheads="1"/>
          </p:cNvSpPr>
          <p:nvPr/>
        </p:nvSpPr>
        <p:spPr bwMode="auto">
          <a:xfrm>
            <a:off x="2390775" y="5551488"/>
            <a:ext cx="4314825" cy="8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300" dirty="0" smtClean="0">
                <a:solidFill>
                  <a:srgbClr val="51696B"/>
                </a:solidFill>
              </a:rPr>
              <a:t>Збирання даних</a:t>
            </a:r>
            <a:r>
              <a:rPr lang="en-US" altLang="en-US" sz="1300" dirty="0" smtClean="0">
                <a:solidFill>
                  <a:srgbClr val="51696B"/>
                </a:solidFill>
              </a:rPr>
              <a:t> 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про характер і масштаби проблеми зайнятості молоді, аналіз ефективності ринку праці та вузьких місць на ньому щодо поглинання молоді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10253" name="TextBox 39"/>
          <p:cNvSpPr txBox="1">
            <a:spLocks noChangeArrowheads="1"/>
          </p:cNvSpPr>
          <p:nvPr/>
        </p:nvSpPr>
        <p:spPr bwMode="auto">
          <a:xfrm>
            <a:off x="1701800" y="5580063"/>
            <a:ext cx="94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en-US" sz="1400" i="1" dirty="0" smtClean="0">
                <a:solidFill>
                  <a:srgbClr val="D00000"/>
                </a:solidFill>
              </a:rPr>
              <a:t>Крок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1: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697038" y="4459288"/>
            <a:ext cx="5029200" cy="8778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5" name="TextBox 55"/>
          <p:cNvSpPr txBox="1">
            <a:spLocks noChangeArrowheads="1"/>
          </p:cNvSpPr>
          <p:nvPr/>
        </p:nvSpPr>
        <p:spPr bwMode="auto">
          <a:xfrm>
            <a:off x="2390775" y="4437063"/>
            <a:ext cx="4391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300" dirty="0" smtClean="0">
                <a:solidFill>
                  <a:srgbClr val="51696B"/>
                </a:solidFill>
              </a:rPr>
              <a:t>Огляд ефективності політики та програм країн 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у сфері зайнятості молоді, зокрема національної та місцевої спроможності щодо вирішення питань зайнятості молоді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0800000" flipV="1">
            <a:off x="4060825" y="5384800"/>
            <a:ext cx="304800" cy="1524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7" name="TextBox 57"/>
          <p:cNvSpPr txBox="1">
            <a:spLocks noChangeArrowheads="1"/>
          </p:cNvSpPr>
          <p:nvPr/>
        </p:nvSpPr>
        <p:spPr bwMode="auto">
          <a:xfrm>
            <a:off x="1730153" y="4465638"/>
            <a:ext cx="94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en-US" sz="1400" i="1" dirty="0" smtClean="0">
                <a:solidFill>
                  <a:srgbClr val="D00000"/>
                </a:solidFill>
              </a:rPr>
              <a:t>Крок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2: 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697038" y="3722688"/>
            <a:ext cx="5014912" cy="5334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9" name="TextBox 59"/>
          <p:cNvSpPr txBox="1">
            <a:spLocks noChangeArrowheads="1"/>
          </p:cNvSpPr>
          <p:nvPr/>
        </p:nvSpPr>
        <p:spPr bwMode="auto">
          <a:xfrm>
            <a:off x="2390775" y="3671888"/>
            <a:ext cx="43354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300" dirty="0" smtClean="0">
                <a:solidFill>
                  <a:srgbClr val="51696B"/>
                </a:solidFill>
              </a:rPr>
              <a:t>Визначення проблем зайнятості молоді</a:t>
            </a:r>
            <a:r>
              <a:rPr lang="uk-UA" altLang="en-US" sz="1300" b="0" dirty="0">
                <a:solidFill>
                  <a:srgbClr val="51696B"/>
                </a:solidFill>
              </a:rPr>
              <a:t> 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за підсумками перших двох кроків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10260" name="TextBox 60"/>
          <p:cNvSpPr txBox="1">
            <a:spLocks noChangeArrowheads="1"/>
          </p:cNvSpPr>
          <p:nvPr/>
        </p:nvSpPr>
        <p:spPr bwMode="auto">
          <a:xfrm>
            <a:off x="1701800" y="3722688"/>
            <a:ext cx="94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en-US" sz="1400" i="1" dirty="0" smtClean="0">
                <a:solidFill>
                  <a:srgbClr val="D00000"/>
                </a:solidFill>
              </a:rPr>
              <a:t>Крок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3: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697038" y="2663825"/>
            <a:ext cx="4983162" cy="79216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2" name="TextBox 62"/>
          <p:cNvSpPr txBox="1">
            <a:spLocks noChangeArrowheads="1"/>
          </p:cNvSpPr>
          <p:nvPr/>
        </p:nvSpPr>
        <p:spPr bwMode="auto">
          <a:xfrm>
            <a:off x="2390775" y="2636838"/>
            <a:ext cx="4298950" cy="8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300" dirty="0" smtClean="0">
                <a:solidFill>
                  <a:srgbClr val="51696B"/>
                </a:solidFill>
              </a:rPr>
              <a:t>Технічна допомога у формуванні та реалізації 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національної політики, стратегій та планів дій щодо зайнятості молоді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10263" name="TextBox 63"/>
          <p:cNvSpPr txBox="1">
            <a:spLocks noChangeArrowheads="1"/>
          </p:cNvSpPr>
          <p:nvPr/>
        </p:nvSpPr>
        <p:spPr bwMode="auto">
          <a:xfrm>
            <a:off x="1701800" y="2655888"/>
            <a:ext cx="94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en-US" sz="1400" i="1" dirty="0" smtClean="0">
                <a:solidFill>
                  <a:srgbClr val="D00000"/>
                </a:solidFill>
              </a:rPr>
              <a:t>Крок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4: </a:t>
            </a:r>
          </a:p>
        </p:txBody>
      </p:sp>
      <p:sp>
        <p:nvSpPr>
          <p:cNvPr id="65" name="Isosceles Triangle 64"/>
          <p:cNvSpPr/>
          <p:nvPr/>
        </p:nvSpPr>
        <p:spPr>
          <a:xfrm rot="10800000" flipV="1">
            <a:off x="4060825" y="4284663"/>
            <a:ext cx="304800" cy="1524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10800000" flipV="1">
            <a:off x="4060825" y="3519488"/>
            <a:ext cx="304800" cy="1524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697038" y="1879600"/>
            <a:ext cx="4949825" cy="52546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7" name="TextBox 67"/>
          <p:cNvSpPr txBox="1">
            <a:spLocks noChangeArrowheads="1"/>
          </p:cNvSpPr>
          <p:nvPr/>
        </p:nvSpPr>
        <p:spPr bwMode="auto">
          <a:xfrm>
            <a:off x="2390775" y="1828800"/>
            <a:ext cx="4267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300" dirty="0" smtClean="0">
                <a:solidFill>
                  <a:srgbClr val="51696B"/>
                </a:solidFill>
              </a:rPr>
              <a:t>Підтримка впродовж усього періоду реалізації </a:t>
            </a:r>
            <a:r>
              <a:rPr lang="uk-UA" altLang="en-US" sz="1300" b="0" dirty="0" smtClean="0">
                <a:solidFill>
                  <a:srgbClr val="51696B"/>
                </a:solidFill>
              </a:rPr>
              <a:t>ініціатив, розроблених у рамках Кроку 4</a:t>
            </a:r>
            <a:endParaRPr lang="fr-CH" altLang="en-US" sz="1300" b="0" dirty="0">
              <a:solidFill>
                <a:srgbClr val="51696B"/>
              </a:solidFill>
            </a:endParaRPr>
          </a:p>
        </p:txBody>
      </p:sp>
      <p:sp>
        <p:nvSpPr>
          <p:cNvPr id="10268" name="TextBox 68"/>
          <p:cNvSpPr txBox="1">
            <a:spLocks noChangeArrowheads="1"/>
          </p:cNvSpPr>
          <p:nvPr/>
        </p:nvSpPr>
        <p:spPr bwMode="auto">
          <a:xfrm>
            <a:off x="1701800" y="1863725"/>
            <a:ext cx="94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en-US" sz="1400" i="1" dirty="0" smtClean="0">
                <a:solidFill>
                  <a:srgbClr val="D00000"/>
                </a:solidFill>
              </a:rPr>
              <a:t>Крок</a:t>
            </a:r>
            <a:r>
              <a:rPr lang="fr-CH" altLang="en-US" sz="1400" i="1" dirty="0" smtClean="0">
                <a:solidFill>
                  <a:srgbClr val="D00000"/>
                </a:solidFill>
              </a:rPr>
              <a:t> </a:t>
            </a:r>
            <a:r>
              <a:rPr lang="fr-CH" altLang="en-US" sz="1400" i="1" dirty="0">
                <a:solidFill>
                  <a:srgbClr val="D00000"/>
                </a:solidFill>
              </a:rPr>
              <a:t>5: </a:t>
            </a:r>
          </a:p>
        </p:txBody>
      </p:sp>
      <p:sp>
        <p:nvSpPr>
          <p:cNvPr id="70" name="Isosceles Triangle 69"/>
          <p:cNvSpPr/>
          <p:nvPr/>
        </p:nvSpPr>
        <p:spPr>
          <a:xfrm rot="10800000" flipV="1">
            <a:off x="4060825" y="2455863"/>
            <a:ext cx="304800" cy="1524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 flipH="1">
            <a:off x="838200" y="1958975"/>
            <a:ext cx="609600" cy="4433888"/>
          </a:xfrm>
          <a:prstGeom prst="upArrow">
            <a:avLst>
              <a:gd name="adj1" fmla="val 642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87400" y="3979863"/>
            <a:ext cx="3881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pc="300" dirty="0" smtClean="0">
                <a:solidFill>
                  <a:srgbClr val="333399"/>
                </a:solidFill>
              </a:rPr>
              <a:t>МОДЕЛЬ ВТРУЧАННЯ</a:t>
            </a:r>
            <a:endParaRPr lang="en-US" spc="300" dirty="0">
              <a:solidFill>
                <a:srgbClr val="333399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781800" y="5888038"/>
            <a:ext cx="601663" cy="217487"/>
          </a:xfrm>
          <a:prstGeom prst="leftArrow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3" name="TextBox 71"/>
          <p:cNvSpPr txBox="1">
            <a:spLocks noChangeArrowheads="1"/>
          </p:cNvSpPr>
          <p:nvPr/>
        </p:nvSpPr>
        <p:spPr bwMode="auto">
          <a:xfrm>
            <a:off x="7432675" y="5410200"/>
            <a:ext cx="1677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D00000"/>
                </a:solidFill>
              </a:rPr>
              <a:t>Work4Youth: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uk-UA" altLang="en-US" sz="1500" i="1" dirty="0" smtClean="0">
                <a:solidFill>
                  <a:srgbClr val="51696B"/>
                </a:solidFill>
              </a:rPr>
              <a:t>проект забезпечує цю підвалину</a:t>
            </a:r>
            <a:endParaRPr lang="en-US" altLang="en-US" sz="1500" i="1" dirty="0">
              <a:solidFill>
                <a:srgbClr val="51696B"/>
              </a:solidFill>
            </a:endParaRPr>
          </a:p>
        </p:txBody>
      </p:sp>
      <p:sp>
        <p:nvSpPr>
          <p:cNvPr id="10274" name="Text Box 4"/>
          <p:cNvSpPr txBox="1">
            <a:spLocks noChangeArrowheads="1"/>
          </p:cNvSpPr>
          <p:nvPr/>
        </p:nvSpPr>
        <p:spPr bwMode="auto">
          <a:xfrm>
            <a:off x="795338" y="109538"/>
            <a:ext cx="610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400" b="0" dirty="0" smtClean="0">
                <a:solidFill>
                  <a:srgbClr val="333399"/>
                </a:solidFill>
              </a:rPr>
              <a:t>Проект </a:t>
            </a:r>
            <a:r>
              <a:rPr lang="en-US" altLang="en-US" sz="2400" b="0" dirty="0" smtClean="0">
                <a:solidFill>
                  <a:srgbClr val="333399"/>
                </a:solidFill>
              </a:rPr>
              <a:t>W4Y </a:t>
            </a:r>
            <a:r>
              <a:rPr lang="uk-UA" altLang="en-US" sz="2400" b="0" dirty="0" smtClean="0">
                <a:solidFill>
                  <a:srgbClr val="333399"/>
                </a:solidFill>
              </a:rPr>
              <a:t>і його логіка втручання</a:t>
            </a:r>
            <a:endParaRPr lang="en-US" altLang="en-US" sz="2400" b="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11168</TotalTime>
  <Words>2062</Words>
  <Application>Microsoft Office PowerPoint</Application>
  <PresentationFormat>Экран (4:3)</PresentationFormat>
  <Paragraphs>307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Default Design</vt:lpstr>
      <vt:lpstr>Покращення можливостей щодо гідної праці для молоді за допомогою знань та дій 25 червня 2014 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SWTS</dc:title>
  <dc:creator>ILO / W4Y</dc:creator>
  <cp:lastModifiedBy>st</cp:lastModifiedBy>
  <cp:revision>902</cp:revision>
  <dcterms:created xsi:type="dcterms:W3CDTF">2007-05-07T03:32:21Z</dcterms:created>
  <dcterms:modified xsi:type="dcterms:W3CDTF">2014-06-23T17:00:14Z</dcterms:modified>
</cp:coreProperties>
</file>