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278" r:id="rId4"/>
    <p:sldId id="274" r:id="rId5"/>
    <p:sldId id="287" r:id="rId6"/>
    <p:sldId id="304" r:id="rId7"/>
    <p:sldId id="298" r:id="rId8"/>
    <p:sldId id="299" r:id="rId9"/>
    <p:sldId id="297" r:id="rId10"/>
    <p:sldId id="300" r:id="rId11"/>
    <p:sldId id="302" r:id="rId12"/>
    <p:sldId id="295" r:id="rId13"/>
    <p:sldId id="272" r:id="rId14"/>
  </p:sldIdLst>
  <p:sldSz cx="9144000" cy="6858000" type="screen4x3"/>
  <p:notesSz cx="6759575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s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2" autoAdjust="0"/>
    <p:restoredTop sz="76512" autoAdjust="0"/>
  </p:normalViewPr>
  <p:slideViewPr>
    <p:cSldViewPr>
      <p:cViewPr varScale="1">
        <p:scale>
          <a:sx n="47" d="100"/>
          <a:sy n="47" d="100"/>
        </p:scale>
        <p:origin x="-11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Z:\work\&#1084;&#1086;&#1083;&#1086;&#1076;&#1100;\&#1089;&#1083;&#1072;&#1081;&#1076;&#1080;\&#1086;&#1089;&#1074;&#1110;&#1090;&#1085;&#1110;%20&#1085;&#1072;&#1089;&#1090;&#1072;&#1085;&#1086;&#1074;&#1080;_17_06\17_0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Z:\work\&#1084;&#1086;&#1083;&#1086;&#1076;&#1100;\&#1089;&#1083;&#1072;&#1081;&#1076;&#1080;\&#1086;&#1089;&#1074;&#1110;&#1090;&#1085;&#1110;%20&#1085;&#1072;&#1089;&#1090;&#1072;&#1085;&#1086;&#1074;&#1080;_17_06\17_0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Z:\work\&#1084;&#1086;&#1083;&#1086;&#1076;&#1100;\&#1089;&#1083;&#1072;&#1081;&#1076;&#1080;\&#1086;&#1089;&#1074;&#1110;&#1090;&#1085;&#1110;%20&#1085;&#1072;&#1089;&#1090;&#1072;&#1085;&#1086;&#1074;&#1080;_17_06\17_06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Z:\work\&#1084;&#1086;&#1083;&#1086;&#1076;&#1100;\&#1089;&#1083;&#1072;&#1081;&#1076;&#1080;\&#1086;&#1089;&#1074;&#1110;&#1090;&#1085;&#1110;%20&#1085;&#1072;&#1089;&#1090;&#1072;&#1085;&#1086;&#1074;&#1080;_17_06\17_06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Z:\work\&#1084;&#1086;&#1083;&#1086;&#1076;&#1100;\&#1089;&#1083;&#1072;&#1081;&#1076;&#1080;\&#1086;&#1089;&#1074;&#1110;&#1090;&#1085;&#1110;%20&#1085;&#1072;&#1089;&#1090;&#1072;&#1085;&#1086;&#1074;&#1080;_17_06\17_0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Аркуш4!$C$3</c:f>
              <c:strCache>
                <c:ptCount val="1"/>
                <c:pt idx="0">
                  <c:v>в порівнянні із батьком</c:v>
                </c:pt>
              </c:strCache>
            </c:strRef>
          </c:tx>
          <c:dLbls>
            <c:dLbl>
              <c:idx val="0"/>
              <c:layout>
                <c:manualLayout>
                  <c:x val="-4.6782729973436313E-2"/>
                  <c:y val="-0.109303368328958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7271353612317036E-2"/>
                  <c:y val="-3.395077314641807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8716954069148633E-2"/>
                  <c:y val="2.02646675621900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Аркуш4!$B$4:$B$6</c:f>
              <c:strCache>
                <c:ptCount val="3"/>
                <c:pt idx="0">
                  <c:v>рівень освіти вищий</c:v>
                </c:pt>
                <c:pt idx="1">
                  <c:v>освіта того самого рівня</c:v>
                </c:pt>
                <c:pt idx="2">
                  <c:v>рівень освіти нижчий</c:v>
                </c:pt>
              </c:strCache>
            </c:strRef>
          </c:cat>
          <c:val>
            <c:numRef>
              <c:f>Аркуш4!$C$4:$C$6</c:f>
              <c:numCache>
                <c:formatCode>0.00%</c:formatCode>
                <c:ptCount val="3"/>
                <c:pt idx="0">
                  <c:v>0.33200000000000002</c:v>
                </c:pt>
                <c:pt idx="1">
                  <c:v>0.53700000000000003</c:v>
                </c:pt>
                <c:pt idx="2">
                  <c:v>0.13100000000000001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02382563553546"/>
          <c:y val="0.16898698886706509"/>
          <c:w val="0.70529335124380121"/>
          <c:h val="0.73190819468696355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1324765084581245"/>
                  <c:y val="-0.439259369504017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8691198054017397E-2"/>
                  <c:y val="2.99495024661830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5695565989743866E-2"/>
                  <c:y val="2.99495024661830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Аркуш1!$B$65:$B$67</c:f>
              <c:strCache>
                <c:ptCount val="3"/>
                <c:pt idx="0">
                  <c:v>не планують</c:v>
                </c:pt>
                <c:pt idx="1">
                  <c:v>планують у майбутньому</c:v>
                </c:pt>
                <c:pt idx="2">
                  <c:v>ще не знають</c:v>
                </c:pt>
              </c:strCache>
            </c:strRef>
          </c:cat>
          <c:val>
            <c:numRef>
              <c:f>Аркуш1!$C$65:$C$67</c:f>
              <c:numCache>
                <c:formatCode>General</c:formatCode>
                <c:ptCount val="3"/>
                <c:pt idx="0">
                  <c:v>56.2</c:v>
                </c:pt>
                <c:pt idx="1">
                  <c:v>18.3</c:v>
                </c:pt>
                <c:pt idx="2">
                  <c:v>25.5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02382563553546"/>
          <c:y val="0.16898698886706509"/>
          <c:w val="0.70529335124380121"/>
          <c:h val="0.73190819468696355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8.7256386717265336E-2"/>
                  <c:y val="-0.2726955914751610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8691198054017397E-2"/>
                  <c:y val="2.99495024661830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95346131131629"/>
                  <c:y val="-7.986533990982133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безробітні!$B$32:$B$34</c:f>
              <c:strCache>
                <c:ptCount val="3"/>
                <c:pt idx="0">
                  <c:v>не планують</c:v>
                </c:pt>
                <c:pt idx="1">
                  <c:v>планують у майбутньому</c:v>
                </c:pt>
                <c:pt idx="2">
                  <c:v>ще не знають</c:v>
                </c:pt>
              </c:strCache>
            </c:strRef>
          </c:cat>
          <c:val>
            <c:numRef>
              <c:f>безробітні!$C$32:$C$34</c:f>
              <c:numCache>
                <c:formatCode>General</c:formatCode>
                <c:ptCount val="3"/>
                <c:pt idx="0">
                  <c:v>46.7</c:v>
                </c:pt>
                <c:pt idx="1">
                  <c:v>26.5</c:v>
                </c:pt>
                <c:pt idx="2">
                  <c:v>26.8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Аркуш1!$A$2</c:f>
              <c:strCache>
                <c:ptCount val="1"/>
                <c:pt idx="0">
                  <c:v>Початкова та базова середня освіта</c:v>
                </c:pt>
              </c:strCache>
            </c:strRef>
          </c:tx>
          <c:invertIfNegative val="0"/>
          <c:cat>
            <c:strRef>
              <c:f>Аркуш1!$B$1:$E$1</c:f>
              <c:strCache>
                <c:ptCount val="4"/>
                <c:pt idx="0">
                  <c:v>Зайняті</c:v>
                </c:pt>
                <c:pt idx="1">
                  <c:v>Безробітні</c:v>
                </c:pt>
                <c:pt idx="2">
                  <c:v>Неактивні</c:v>
                </c:pt>
                <c:pt idx="3">
                  <c:v>Разом</c:v>
                </c:pt>
              </c:strCache>
            </c:strRef>
          </c:cat>
          <c:val>
            <c:numRef>
              <c:f>Аркуш1!$B$2:$E$2</c:f>
              <c:numCache>
                <c:formatCode>0.00%</c:formatCode>
                <c:ptCount val="4"/>
                <c:pt idx="0">
                  <c:v>4.4118454005776563E-3</c:v>
                </c:pt>
                <c:pt idx="1">
                  <c:v>5.4209417722143584E-2</c:v>
                </c:pt>
                <c:pt idx="2">
                  <c:v>3.5676772130966816E-2</c:v>
                </c:pt>
                <c:pt idx="3">
                  <c:v>1.6528193955037473E-2</c:v>
                </c:pt>
              </c:numCache>
            </c:numRef>
          </c:val>
        </c:ser>
        <c:ser>
          <c:idx val="1"/>
          <c:order val="1"/>
          <c:tx>
            <c:strRef>
              <c:f>Аркуш1!$A$3</c:f>
              <c:strCache>
                <c:ptCount val="1"/>
                <c:pt idx="0">
                  <c:v>Повна загальна середня освіта</c:v>
                </c:pt>
              </c:strCache>
            </c:strRef>
          </c:tx>
          <c:invertIfNegative val="0"/>
          <c:cat>
            <c:strRef>
              <c:f>Аркуш1!$B$1:$E$1</c:f>
              <c:strCache>
                <c:ptCount val="4"/>
                <c:pt idx="0">
                  <c:v>Зайняті</c:v>
                </c:pt>
                <c:pt idx="1">
                  <c:v>Безробітні</c:v>
                </c:pt>
                <c:pt idx="2">
                  <c:v>Неактивні</c:v>
                </c:pt>
                <c:pt idx="3">
                  <c:v>Разом</c:v>
                </c:pt>
              </c:strCache>
            </c:strRef>
          </c:cat>
          <c:val>
            <c:numRef>
              <c:f>Аркуш1!$B$3:$E$3</c:f>
              <c:numCache>
                <c:formatCode>0.00%</c:formatCode>
                <c:ptCount val="4"/>
                <c:pt idx="0">
                  <c:v>9.2403796749506467E-2</c:v>
                </c:pt>
                <c:pt idx="1">
                  <c:v>0.2082288650192283</c:v>
                </c:pt>
                <c:pt idx="2">
                  <c:v>0.24522544372175065</c:v>
                </c:pt>
                <c:pt idx="3">
                  <c:v>0.13682972309869343</c:v>
                </c:pt>
              </c:numCache>
            </c:numRef>
          </c:val>
        </c:ser>
        <c:ser>
          <c:idx val="2"/>
          <c:order val="2"/>
          <c:tx>
            <c:strRef>
              <c:f>Аркуш1!$A$4</c:f>
              <c:strCache>
                <c:ptCount val="1"/>
                <c:pt idx="0">
                  <c:v>Професійно-технічна освіта (на базі 9-ти класів)</c:v>
                </c:pt>
              </c:strCache>
            </c:strRef>
          </c:tx>
          <c:invertIfNegative val="0"/>
          <c:cat>
            <c:strRef>
              <c:f>Аркуш1!$B$1:$E$1</c:f>
              <c:strCache>
                <c:ptCount val="4"/>
                <c:pt idx="0">
                  <c:v>Зайняті</c:v>
                </c:pt>
                <c:pt idx="1">
                  <c:v>Безробітні</c:v>
                </c:pt>
                <c:pt idx="2">
                  <c:v>Неактивні</c:v>
                </c:pt>
                <c:pt idx="3">
                  <c:v>Разом</c:v>
                </c:pt>
              </c:strCache>
            </c:strRef>
          </c:cat>
          <c:val>
            <c:numRef>
              <c:f>Аркуш1!$B$4:$E$4</c:f>
              <c:numCache>
                <c:formatCode>0.00%</c:formatCode>
                <c:ptCount val="4"/>
                <c:pt idx="0">
                  <c:v>6.3588701748066398E-2</c:v>
                </c:pt>
                <c:pt idx="1">
                  <c:v>9.638531923358036E-2</c:v>
                </c:pt>
                <c:pt idx="2">
                  <c:v>6.6640502700914997E-2</c:v>
                </c:pt>
                <c:pt idx="3">
                  <c:v>6.8011641079589943E-2</c:v>
                </c:pt>
              </c:numCache>
            </c:numRef>
          </c:val>
        </c:ser>
        <c:ser>
          <c:idx val="3"/>
          <c:order val="3"/>
          <c:tx>
            <c:strRef>
              <c:f>Аркуш1!$A$5</c:f>
              <c:strCache>
                <c:ptCount val="1"/>
                <c:pt idx="0">
                  <c:v>Професійно-технічна освіта (на базі 11-ти класів)</c:v>
                </c:pt>
              </c:strCache>
            </c:strRef>
          </c:tx>
          <c:invertIfNegative val="0"/>
          <c:cat>
            <c:strRef>
              <c:f>Аркуш1!$B$1:$E$1</c:f>
              <c:strCache>
                <c:ptCount val="4"/>
                <c:pt idx="0">
                  <c:v>Зайняті</c:v>
                </c:pt>
                <c:pt idx="1">
                  <c:v>Безробітні</c:v>
                </c:pt>
                <c:pt idx="2">
                  <c:v>Неактивні</c:v>
                </c:pt>
                <c:pt idx="3">
                  <c:v>Разом</c:v>
                </c:pt>
              </c:strCache>
            </c:strRef>
          </c:cat>
          <c:val>
            <c:numRef>
              <c:f>Аркуш1!$B$5:$E$5</c:f>
              <c:numCache>
                <c:formatCode>0.00%</c:formatCode>
                <c:ptCount val="4"/>
                <c:pt idx="0">
                  <c:v>0.21465502461775077</c:v>
                </c:pt>
                <c:pt idx="1">
                  <c:v>0.22056769084163683</c:v>
                </c:pt>
                <c:pt idx="2">
                  <c:v>0.19843368978061957</c:v>
                </c:pt>
                <c:pt idx="3">
                  <c:v>0.21205122160868245</c:v>
                </c:pt>
              </c:numCache>
            </c:numRef>
          </c:val>
        </c:ser>
        <c:ser>
          <c:idx val="4"/>
          <c:order val="4"/>
          <c:tx>
            <c:strRef>
              <c:f>Аркуш1!$A$6</c:f>
              <c:strCache>
                <c:ptCount val="1"/>
                <c:pt idx="0">
                  <c:v>Вища освіта </c:v>
                </c:pt>
              </c:strCache>
            </c:strRef>
          </c:tx>
          <c:invertIfNegative val="0"/>
          <c:cat>
            <c:strRef>
              <c:f>Аркуш1!$B$1:$E$1</c:f>
              <c:strCache>
                <c:ptCount val="4"/>
                <c:pt idx="0">
                  <c:v>Зайняті</c:v>
                </c:pt>
                <c:pt idx="1">
                  <c:v>Безробітні</c:v>
                </c:pt>
                <c:pt idx="2">
                  <c:v>Неактивні</c:v>
                </c:pt>
                <c:pt idx="3">
                  <c:v>Разом</c:v>
                </c:pt>
              </c:strCache>
            </c:strRef>
          </c:cat>
          <c:val>
            <c:numRef>
              <c:f>Аркуш1!$B$6:$E$6</c:f>
              <c:numCache>
                <c:formatCode>0.00%</c:formatCode>
                <c:ptCount val="4"/>
                <c:pt idx="0">
                  <c:v>0.61011720900631872</c:v>
                </c:pt>
                <c:pt idx="1">
                  <c:v>0.41141703750990716</c:v>
                </c:pt>
                <c:pt idx="2">
                  <c:v>0.45098092823282987</c:v>
                </c:pt>
                <c:pt idx="3">
                  <c:v>0.55479810002586183</c:v>
                </c:pt>
              </c:numCache>
            </c:numRef>
          </c:val>
        </c:ser>
        <c:ser>
          <c:idx val="5"/>
          <c:order val="5"/>
          <c:tx>
            <c:strRef>
              <c:f>Аркуш1!$A$7</c:f>
              <c:strCache>
                <c:ptCount val="1"/>
                <c:pt idx="0">
                  <c:v>Післядипломна освіта</c:v>
                </c:pt>
              </c:strCache>
            </c:strRef>
          </c:tx>
          <c:invertIfNegative val="0"/>
          <c:cat>
            <c:strRef>
              <c:f>Аркуш1!$B$1:$E$1</c:f>
              <c:strCache>
                <c:ptCount val="4"/>
                <c:pt idx="0">
                  <c:v>Зайняті</c:v>
                </c:pt>
                <c:pt idx="1">
                  <c:v>Безробітні</c:v>
                </c:pt>
                <c:pt idx="2">
                  <c:v>Неактивні</c:v>
                </c:pt>
                <c:pt idx="3">
                  <c:v>Разом</c:v>
                </c:pt>
              </c:strCache>
            </c:strRef>
          </c:cat>
          <c:val>
            <c:numRef>
              <c:f>Аркуш1!$B$7:$E$7</c:f>
              <c:numCache>
                <c:formatCode>0.00%</c:formatCode>
                <c:ptCount val="4"/>
                <c:pt idx="0">
                  <c:v>1.4823422477779962E-2</c:v>
                </c:pt>
                <c:pt idx="1">
                  <c:v>9.1916696735037523E-3</c:v>
                </c:pt>
                <c:pt idx="2">
                  <c:v>3.04266343291809E-3</c:v>
                </c:pt>
                <c:pt idx="3">
                  <c:v>1.17811202321348E-2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45015808"/>
        <c:axId val="45017344"/>
      </c:barChart>
      <c:catAx>
        <c:axId val="4501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017344"/>
        <c:crosses val="autoZero"/>
        <c:auto val="1"/>
        <c:lblAlgn val="ctr"/>
        <c:lblOffset val="100"/>
        <c:noMultiLvlLbl val="0"/>
      </c:catAx>
      <c:valAx>
        <c:axId val="450173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015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Аркуш1!$C$10</c:f>
              <c:strCache>
                <c:ptCount val="1"/>
                <c:pt idx="0">
                  <c:v>Незакінчена початкова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Аркуш1!$B$11:$B$13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Аркуш1!$C$11:$C$13</c:f>
              <c:numCache>
                <c:formatCode>0.0</c:formatCode>
                <c:ptCount val="3"/>
                <c:pt idx="0">
                  <c:v>2.8059099999999999</c:v>
                </c:pt>
                <c:pt idx="1">
                  <c:v>1.30566</c:v>
                </c:pt>
                <c:pt idx="2">
                  <c:v>3.9934400000000001</c:v>
                </c:pt>
              </c:numCache>
            </c:numRef>
          </c:val>
        </c:ser>
        <c:ser>
          <c:idx val="1"/>
          <c:order val="1"/>
          <c:tx>
            <c:strRef>
              <c:f>Аркуш1!$D$10</c:f>
              <c:strCache>
                <c:ptCount val="1"/>
                <c:pt idx="0">
                  <c:v>Початкова (ISCED 1)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Аркуш1!$B$11:$B$13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Аркуш1!$D$11:$D$13</c:f>
              <c:numCache>
                <c:formatCode>0.0</c:formatCode>
                <c:ptCount val="3"/>
                <c:pt idx="0">
                  <c:v>8.6039700000000003</c:v>
                </c:pt>
                <c:pt idx="1">
                  <c:v>6.37547</c:v>
                </c:pt>
                <c:pt idx="2">
                  <c:v>10.36795</c:v>
                </c:pt>
              </c:numCache>
            </c:numRef>
          </c:val>
        </c:ser>
        <c:ser>
          <c:idx val="2"/>
          <c:order val="2"/>
          <c:tx>
            <c:strRef>
              <c:f>Аркуш1!$E$10</c:f>
              <c:strCache>
                <c:ptCount val="1"/>
                <c:pt idx="0">
                  <c:v>Базова середня (ISCED 2)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Аркуш1!$B$11:$B$13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Аркуш1!$E$11:$E$13</c:f>
              <c:numCache>
                <c:formatCode>0.0</c:formatCode>
                <c:ptCount val="3"/>
                <c:pt idx="0">
                  <c:v>14.165760000000001</c:v>
                </c:pt>
                <c:pt idx="1">
                  <c:v>13.8514</c:v>
                </c:pt>
                <c:pt idx="2">
                  <c:v>14.4146</c:v>
                </c:pt>
              </c:numCache>
            </c:numRef>
          </c:val>
        </c:ser>
        <c:ser>
          <c:idx val="3"/>
          <c:order val="3"/>
          <c:tx>
            <c:strRef>
              <c:f>Аркуш1!$F$10</c:f>
              <c:strCache>
                <c:ptCount val="1"/>
                <c:pt idx="0">
                  <c:v>Повна середня (в т.ч. проф.-тех.) (ISCED 3)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Аркуш1!$B$11:$B$13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Аркуш1!$F$11:$F$13</c:f>
              <c:numCache>
                <c:formatCode>0.0</c:formatCode>
                <c:ptCount val="3"/>
                <c:pt idx="0">
                  <c:v>36.029409999999999</c:v>
                </c:pt>
                <c:pt idx="1">
                  <c:v>42.249020000000002</c:v>
                </c:pt>
                <c:pt idx="2">
                  <c:v>31.10623</c:v>
                </c:pt>
              </c:numCache>
            </c:numRef>
          </c:val>
        </c:ser>
        <c:ser>
          <c:idx val="4"/>
          <c:order val="4"/>
          <c:tx>
            <c:strRef>
              <c:f>Аркуш1!$G$10</c:f>
              <c:strCache>
                <c:ptCount val="1"/>
                <c:pt idx="0">
                  <c:v>Вища (ISCED 5-6)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Аркуш1!$B$11:$B$13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Аркуш1!$G$11:$G$13</c:f>
              <c:numCache>
                <c:formatCode>0.0</c:formatCode>
                <c:ptCount val="3"/>
                <c:pt idx="0">
                  <c:v>37.98556</c:v>
                </c:pt>
                <c:pt idx="1">
                  <c:v>35.779609999999998</c:v>
                </c:pt>
                <c:pt idx="2">
                  <c:v>39.731700000000004</c:v>
                </c:pt>
              </c:numCache>
            </c:numRef>
          </c:val>
        </c:ser>
        <c:ser>
          <c:idx val="5"/>
          <c:order val="5"/>
          <c:tx>
            <c:strRef>
              <c:f>Аркуш1!$H$10</c:f>
              <c:strCache>
                <c:ptCount val="1"/>
                <c:pt idx="0">
                  <c:v>Невідомо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Аркуш1!$B$11:$B$13</c:f>
              <c:strCache>
                <c:ptCount val="3"/>
                <c:pt idx="0">
                  <c:v>разом</c:v>
                </c:pt>
                <c:pt idx="1">
                  <c:v>чоловіки</c:v>
                </c:pt>
                <c:pt idx="2">
                  <c:v>жінки</c:v>
                </c:pt>
              </c:strCache>
            </c:strRef>
          </c:cat>
          <c:val>
            <c:numRef>
              <c:f>Аркуш1!$H$11:$H$13</c:f>
              <c:numCache>
                <c:formatCode>0.0</c:formatCode>
                <c:ptCount val="3"/>
                <c:pt idx="0">
                  <c:v>0.40938999999999998</c:v>
                </c:pt>
                <c:pt idx="1">
                  <c:v>0.43885000000000002</c:v>
                </c:pt>
                <c:pt idx="2">
                  <c:v>0.38607999999999998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912704"/>
        <c:axId val="119812096"/>
      </c:barChart>
      <c:catAx>
        <c:axId val="11991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9812096"/>
        <c:crosses val="autoZero"/>
        <c:auto val="1"/>
        <c:lblAlgn val="ctr"/>
        <c:lblOffset val="100"/>
        <c:noMultiLvlLbl val="0"/>
      </c:catAx>
      <c:valAx>
        <c:axId val="119812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912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65507465935657"/>
          <c:y val="1.9159030222695567E-2"/>
          <c:w val="0.34083909650309147"/>
          <c:h val="0.8978240923422301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5568847807470755"/>
          <c:y val="0.13833683721751713"/>
          <c:w val="0.34309683388178108"/>
          <c:h val="0.811917977774549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Аркуш8!$B$4</c:f>
              <c:strCache>
                <c:ptCount val="1"/>
                <c:pt idx="0">
                  <c:v>Початкова освiта</c:v>
                </c:pt>
              </c:strCache>
            </c:strRef>
          </c:tx>
          <c:invertIfNegative val="0"/>
          <c:cat>
            <c:strRef>
              <c:f>Аркуш8!$C$3:$G$3</c:f>
              <c:strCache>
                <c:ptCount val="5"/>
                <c:pt idx="0">
                  <c:v>Заможне</c:v>
                </c:pt>
                <c:pt idx="1">
                  <c:v>Доволi заможне</c:v>
                </c:pt>
                <c:pt idx="2">
                  <c:v>Приблизно на середньому рiвнi по краiнi</c:v>
                </c:pt>
                <c:pt idx="3">
                  <c:v>Не бiдне, але нижче середнього рiвня по краiнi</c:v>
                </c:pt>
                <c:pt idx="4">
                  <c:v>Бiдне</c:v>
                </c:pt>
              </c:strCache>
            </c:strRef>
          </c:cat>
          <c:val>
            <c:numRef>
              <c:f>Аркуш8!$C$4:$G$4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2E-3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Аркуш8!$B$5</c:f>
              <c:strCache>
                <c:ptCount val="1"/>
                <c:pt idx="0">
                  <c:v>Cередня освiта</c:v>
                </c:pt>
              </c:strCache>
            </c:strRef>
          </c:tx>
          <c:invertIfNegative val="0"/>
          <c:cat>
            <c:strRef>
              <c:f>Аркуш8!$C$3:$G$3</c:f>
              <c:strCache>
                <c:ptCount val="5"/>
                <c:pt idx="0">
                  <c:v>Заможне</c:v>
                </c:pt>
                <c:pt idx="1">
                  <c:v>Доволi заможне</c:v>
                </c:pt>
                <c:pt idx="2">
                  <c:v>Приблизно на середньому рiвнi по краiнi</c:v>
                </c:pt>
                <c:pt idx="3">
                  <c:v>Не бiдне, але нижче середнього рiвня по краiнi</c:v>
                </c:pt>
                <c:pt idx="4">
                  <c:v>Бiдне</c:v>
                </c:pt>
              </c:strCache>
            </c:strRef>
          </c:cat>
          <c:val>
            <c:numRef>
              <c:f>Аркуш8!$C$5:$G$5</c:f>
              <c:numCache>
                <c:formatCode>0.00%</c:formatCode>
                <c:ptCount val="5"/>
                <c:pt idx="0">
                  <c:v>0.18</c:v>
                </c:pt>
                <c:pt idx="1">
                  <c:v>6.9000000000000006E-2</c:v>
                </c:pt>
                <c:pt idx="2">
                  <c:v>0.11899999999999999</c:v>
                </c:pt>
                <c:pt idx="3">
                  <c:v>0.16300000000000001</c:v>
                </c:pt>
                <c:pt idx="4">
                  <c:v>0.26500000000000001</c:v>
                </c:pt>
              </c:numCache>
            </c:numRef>
          </c:val>
        </c:ser>
        <c:ser>
          <c:idx val="2"/>
          <c:order val="2"/>
          <c:tx>
            <c:strRef>
              <c:f>Аркуш8!$B$6</c:f>
              <c:strCache>
                <c:ptCount val="1"/>
                <c:pt idx="0">
                  <c:v>Проф-технiчна освiта</c:v>
                </c:pt>
              </c:strCache>
            </c:strRef>
          </c:tx>
          <c:invertIfNegative val="0"/>
          <c:cat>
            <c:strRef>
              <c:f>Аркуш8!$C$3:$G$3</c:f>
              <c:strCache>
                <c:ptCount val="5"/>
                <c:pt idx="0">
                  <c:v>Заможне</c:v>
                </c:pt>
                <c:pt idx="1">
                  <c:v>Доволi заможне</c:v>
                </c:pt>
                <c:pt idx="2">
                  <c:v>Приблизно на середньому рiвнi по краiнi</c:v>
                </c:pt>
                <c:pt idx="3">
                  <c:v>Не бiдне, але нижче середнього рiвня по краiнi</c:v>
                </c:pt>
                <c:pt idx="4">
                  <c:v>Бiдне</c:v>
                </c:pt>
              </c:strCache>
            </c:strRef>
          </c:cat>
          <c:val>
            <c:numRef>
              <c:f>Аркуш8!$C$6:$G$6</c:f>
              <c:numCache>
                <c:formatCode>0.00%</c:formatCode>
                <c:ptCount val="5"/>
                <c:pt idx="0">
                  <c:v>0.188</c:v>
                </c:pt>
                <c:pt idx="1">
                  <c:v>0.14199999999999999</c:v>
                </c:pt>
                <c:pt idx="2">
                  <c:v>0.245</c:v>
                </c:pt>
                <c:pt idx="3">
                  <c:v>0.311</c:v>
                </c:pt>
                <c:pt idx="4">
                  <c:v>0.29699999999999999</c:v>
                </c:pt>
              </c:numCache>
            </c:numRef>
          </c:val>
        </c:ser>
        <c:ser>
          <c:idx val="3"/>
          <c:order val="3"/>
          <c:tx>
            <c:strRef>
              <c:f>Аркуш8!$B$7</c:f>
              <c:strCache>
                <c:ptCount val="1"/>
                <c:pt idx="0">
                  <c:v>Вища освiта(в т.ч.аспирантура)</c:v>
                </c:pt>
              </c:strCache>
            </c:strRef>
          </c:tx>
          <c:invertIfNegative val="0"/>
          <c:cat>
            <c:strRef>
              <c:f>Аркуш8!$C$3:$G$3</c:f>
              <c:strCache>
                <c:ptCount val="5"/>
                <c:pt idx="0">
                  <c:v>Заможне</c:v>
                </c:pt>
                <c:pt idx="1">
                  <c:v>Доволi заможне</c:v>
                </c:pt>
                <c:pt idx="2">
                  <c:v>Приблизно на середньому рiвнi по краiнi</c:v>
                </c:pt>
                <c:pt idx="3">
                  <c:v>Не бiдне, але нижче середнього рiвня по краiнi</c:v>
                </c:pt>
                <c:pt idx="4">
                  <c:v>Бiдне</c:v>
                </c:pt>
              </c:strCache>
            </c:strRef>
          </c:cat>
          <c:val>
            <c:numRef>
              <c:f>Аркуш8!$C$7:$G$7</c:f>
              <c:numCache>
                <c:formatCode>0.00%</c:formatCode>
                <c:ptCount val="5"/>
                <c:pt idx="0">
                  <c:v>0.63200000000000001</c:v>
                </c:pt>
                <c:pt idx="1">
                  <c:v>0.73199999999999998</c:v>
                </c:pt>
                <c:pt idx="2">
                  <c:v>0.60799999999999998</c:v>
                </c:pt>
                <c:pt idx="3">
                  <c:v>0.49099999999999999</c:v>
                </c:pt>
                <c:pt idx="4">
                  <c:v>0.41299999999999998</c:v>
                </c:pt>
              </c:numCache>
            </c:numRef>
          </c:val>
        </c:ser>
        <c:ser>
          <c:idx val="4"/>
          <c:order val="4"/>
          <c:tx>
            <c:strRef>
              <c:f>Аркуш8!$B$8</c:f>
              <c:strCache>
                <c:ptCount val="1"/>
                <c:pt idx="0">
                  <c:v>Пiслядипломна освiта</c:v>
                </c:pt>
              </c:strCache>
            </c:strRef>
          </c:tx>
          <c:invertIfNegative val="0"/>
          <c:cat>
            <c:strRef>
              <c:f>Аркуш8!$C$3:$G$3</c:f>
              <c:strCache>
                <c:ptCount val="5"/>
                <c:pt idx="0">
                  <c:v>Заможне</c:v>
                </c:pt>
                <c:pt idx="1">
                  <c:v>Доволi заможне</c:v>
                </c:pt>
                <c:pt idx="2">
                  <c:v>Приблизно на середньому рiвнi по краiнi</c:v>
                </c:pt>
                <c:pt idx="3">
                  <c:v>Не бiдне, але нижче середнього рiвня по краiнi</c:v>
                </c:pt>
                <c:pt idx="4">
                  <c:v>Бiдне</c:v>
                </c:pt>
              </c:strCache>
            </c:strRef>
          </c:cat>
          <c:val>
            <c:numRef>
              <c:f>Аркуш8!$C$8:$G$8</c:f>
              <c:numCache>
                <c:formatCode>0.00%</c:formatCode>
                <c:ptCount val="5"/>
                <c:pt idx="0">
                  <c:v>0</c:v>
                </c:pt>
                <c:pt idx="1">
                  <c:v>4.3999999999999997E-2</c:v>
                </c:pt>
                <c:pt idx="2">
                  <c:v>1.4E-2</c:v>
                </c:pt>
                <c:pt idx="3">
                  <c:v>0.01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Аркуш8!$B$9</c:f>
              <c:strCache>
                <c:ptCount val="1"/>
                <c:pt idx="0">
                  <c:v> не має відповіді</c:v>
                </c:pt>
              </c:strCache>
            </c:strRef>
          </c:tx>
          <c:invertIfNegative val="0"/>
          <c:cat>
            <c:strRef>
              <c:f>Аркуш8!$C$3:$G$3</c:f>
              <c:strCache>
                <c:ptCount val="5"/>
                <c:pt idx="0">
                  <c:v>Заможне</c:v>
                </c:pt>
                <c:pt idx="1">
                  <c:v>Доволi заможне</c:v>
                </c:pt>
                <c:pt idx="2">
                  <c:v>Приблизно на середньому рiвнi по краiнi</c:v>
                </c:pt>
                <c:pt idx="3">
                  <c:v>Не бiдне, але нижче середнього рiвня по краiнi</c:v>
                </c:pt>
                <c:pt idx="4">
                  <c:v>Бiдне</c:v>
                </c:pt>
              </c:strCache>
            </c:strRef>
          </c:cat>
          <c:val>
            <c:numRef>
              <c:f>Аркуш8!$C$9:$G$9</c:f>
              <c:numCache>
                <c:formatCode>0.00%</c:formatCode>
                <c:ptCount val="5"/>
                <c:pt idx="0">
                  <c:v>0</c:v>
                </c:pt>
                <c:pt idx="1">
                  <c:v>1.2999999999999999E-2</c:v>
                </c:pt>
                <c:pt idx="2">
                  <c:v>1.4E-2</c:v>
                </c:pt>
                <c:pt idx="3">
                  <c:v>2.5000000000000001E-2</c:v>
                </c:pt>
                <c:pt idx="4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119007488"/>
        <c:axId val="45416448"/>
      </c:barChart>
      <c:catAx>
        <c:axId val="119007488"/>
        <c:scaling>
          <c:orientation val="maxMin"/>
        </c:scaling>
        <c:delete val="0"/>
        <c:axPos val="l"/>
        <c:majorTickMark val="none"/>
        <c:minorTickMark val="none"/>
        <c:tickLblPos val="nextTo"/>
        <c:crossAx val="45416448"/>
        <c:crosses val="autoZero"/>
        <c:auto val="1"/>
        <c:lblAlgn val="ctr"/>
        <c:lblOffset val="100"/>
        <c:noMultiLvlLbl val="0"/>
      </c:catAx>
      <c:valAx>
        <c:axId val="45416448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11900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799790682057939"/>
          <c:y val="8.2058546201419211E-2"/>
          <c:w val="0.28263735199530438"/>
          <c:h val="0.835882907597161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03995629794876"/>
          <c:y val="3.3747079511895033E-2"/>
          <c:w val="0.65196004370205118"/>
          <c:h val="0.824583545443540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Lbls>
            <c:numFmt formatCode="#,##0.0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Аркуш1!$A$2:$A$6</c:f>
              <c:strCache>
                <c:ptCount val="5"/>
                <c:pt idx="0">
                  <c:v>Початкова та базова середня освіта</c:v>
                </c:pt>
                <c:pt idx="1">
                  <c:v>Повна загальна середня освіта</c:v>
                </c:pt>
                <c:pt idx="2">
                  <c:v>Професійно-технічна освіта</c:v>
                </c:pt>
                <c:pt idx="3">
                  <c:v>Вища освіта </c:v>
                </c:pt>
                <c:pt idx="4">
                  <c:v>Післядипломна освіта</c:v>
                </c:pt>
              </c:strCache>
            </c:strRef>
          </c:cat>
          <c:val>
            <c:numRef>
              <c:f>Аркуш1!$B$2:$B$6</c:f>
              <c:numCache>
                <c:formatCode>_(* #,##0.00_);_(* \(#,##0.00\);_(* "-"??_);_(@_)</c:formatCode>
                <c:ptCount val="5"/>
                <c:pt idx="0">
                  <c:v>1.6602516930930999</c:v>
                </c:pt>
                <c:pt idx="1">
                  <c:v>13.674439612054593</c:v>
                </c:pt>
                <c:pt idx="2">
                  <c:v>27.95</c:v>
                </c:pt>
                <c:pt idx="3">
                  <c:v>55.530866610709317</c:v>
                </c:pt>
                <c:pt idx="4">
                  <c:v>1.1834224914051812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253440"/>
        <c:axId val="120136448"/>
      </c:barChart>
      <c:catAx>
        <c:axId val="120253440"/>
        <c:scaling>
          <c:orientation val="minMax"/>
        </c:scaling>
        <c:delete val="0"/>
        <c:axPos val="l"/>
        <c:majorTickMark val="out"/>
        <c:minorTickMark val="none"/>
        <c:tickLblPos val="nextTo"/>
        <c:crossAx val="120136448"/>
        <c:crosses val="autoZero"/>
        <c:auto val="1"/>
        <c:lblAlgn val="ctr"/>
        <c:lblOffset val="100"/>
        <c:noMultiLvlLbl val="0"/>
      </c:catAx>
      <c:valAx>
        <c:axId val="120136448"/>
        <c:scaling>
          <c:orientation val="minMax"/>
          <c:max val="100"/>
          <c:min val="0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120253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696027364480871"/>
          <c:y val="3.2882410428973052E-2"/>
          <c:w val="0.43176292377769993"/>
          <c:h val="0.8550980211238299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Аркуш3!$E$17:$E$21</c:f>
              <c:strCache>
                <c:ptCount val="5"/>
                <c:pt idx="0">
                  <c:v>Повна середня освіта</c:v>
                </c:pt>
                <c:pt idx="1">
                  <c:v>Проф.-технiчна освіта</c:v>
                </c:pt>
                <c:pt idx="2">
                  <c:v>Вища освiта</c:v>
                </c:pt>
                <c:pt idx="3">
                  <c:v>Пiслядипломна освiта</c:v>
                </c:pt>
                <c:pt idx="4">
                  <c:v>Iнше</c:v>
                </c:pt>
              </c:strCache>
            </c:strRef>
          </c:cat>
          <c:val>
            <c:numRef>
              <c:f>Аркуш3!$F$17:$F$21</c:f>
              <c:numCache>
                <c:formatCode>General</c:formatCode>
                <c:ptCount val="5"/>
                <c:pt idx="0">
                  <c:v>1.4</c:v>
                </c:pt>
                <c:pt idx="1">
                  <c:v>6.3</c:v>
                </c:pt>
                <c:pt idx="2">
                  <c:v>84.199999999999989</c:v>
                </c:pt>
                <c:pt idx="3">
                  <c:v>7.8</c:v>
                </c:pt>
                <c:pt idx="4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856960"/>
        <c:axId val="120858496"/>
      </c:barChart>
      <c:catAx>
        <c:axId val="120856960"/>
        <c:scaling>
          <c:orientation val="minMax"/>
        </c:scaling>
        <c:delete val="0"/>
        <c:axPos val="l"/>
        <c:majorTickMark val="out"/>
        <c:minorTickMark val="none"/>
        <c:tickLblPos val="nextTo"/>
        <c:crossAx val="120858496"/>
        <c:crosses val="autoZero"/>
        <c:auto val="1"/>
        <c:lblAlgn val="ctr"/>
        <c:lblOffset val="100"/>
        <c:noMultiLvlLbl val="0"/>
      </c:catAx>
      <c:valAx>
        <c:axId val="120858496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crossAx val="120856960"/>
        <c:crosses val="autoZero"/>
        <c:crossBetween val="between"/>
        <c:majorUnit val="50"/>
        <c:minorUnit val="50"/>
      </c:valAx>
    </c:plotArea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8"/>
          <c:order val="0"/>
          <c:tx>
            <c:strRef>
              <c:f>'Европа+Укр_2012'!$C$45</c:f>
              <c:strCache>
                <c:ptCount val="1"/>
                <c:pt idx="0">
                  <c:v>Неспецифічні напрями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'Европа+Укр_2012'!$D$45:$E$45</c:f>
              <c:numCache>
                <c:formatCode>0.0</c:formatCode>
                <c:ptCount val="2"/>
                <c:pt idx="0">
                  <c:v>2.6</c:v>
                </c:pt>
                <c:pt idx="1">
                  <c:v>0.2</c:v>
                </c:pt>
              </c:numCache>
            </c:numRef>
          </c:val>
        </c:ser>
        <c:ser>
          <c:idx val="7"/>
          <c:order val="1"/>
          <c:tx>
            <c:strRef>
              <c:f>'Европа+Укр_2012'!$C$44</c:f>
              <c:strCache>
                <c:ptCount val="1"/>
                <c:pt idx="0">
                  <c:v>Сфера обслуговування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'Европа+Укр_2012'!$D$44:$E$44</c:f>
              <c:numCache>
                <c:formatCode>0.0</c:formatCode>
                <c:ptCount val="2"/>
                <c:pt idx="0">
                  <c:v>5.7</c:v>
                </c:pt>
                <c:pt idx="1">
                  <c:v>3.1</c:v>
                </c:pt>
              </c:numCache>
            </c:numRef>
          </c:val>
        </c:ser>
        <c:ser>
          <c:idx val="6"/>
          <c:order val="2"/>
          <c:tx>
            <c:strRef>
              <c:f>'Европа+Укр_2012'!$C$43</c:f>
              <c:strCache>
                <c:ptCount val="1"/>
                <c:pt idx="0">
                  <c:v>Охорона здоров'я та добробут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'Европа+Укр_2012'!$D$43:$E$43</c:f>
              <c:numCache>
                <c:formatCode>0.0</c:formatCode>
                <c:ptCount val="2"/>
                <c:pt idx="0">
                  <c:v>5.7</c:v>
                </c:pt>
                <c:pt idx="1">
                  <c:v>19.3</c:v>
                </c:pt>
              </c:numCache>
            </c:numRef>
          </c:val>
        </c:ser>
        <c:ser>
          <c:idx val="5"/>
          <c:order val="3"/>
          <c:tx>
            <c:strRef>
              <c:f>'Европа+Укр_2012'!$C$42</c:f>
              <c:strCache>
                <c:ptCount val="1"/>
                <c:pt idx="0">
                  <c:v>Сільсько-господарські спеціальності 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'Европа+Укр_2012'!$D$42:$E$42</c:f>
              <c:numCache>
                <c:formatCode>0.0</c:formatCode>
                <c:ptCount val="2"/>
                <c:pt idx="0">
                  <c:v>3.6</c:v>
                </c:pt>
                <c:pt idx="1">
                  <c:v>1.6</c:v>
                </c:pt>
              </c:numCache>
            </c:numRef>
          </c:val>
        </c:ser>
        <c:ser>
          <c:idx val="4"/>
          <c:order val="4"/>
          <c:tx>
            <c:strRef>
              <c:f>'Европа+Укр_2012'!$C$41</c:f>
              <c:strCache>
                <c:ptCount val="1"/>
                <c:pt idx="0">
                  <c:v>Інженерні, промислові та будівельні спеціальності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'Европа+Укр_2012'!$D$41:$E$41</c:f>
              <c:numCache>
                <c:formatCode>0.0</c:formatCode>
                <c:ptCount val="2"/>
                <c:pt idx="0">
                  <c:v>20.3</c:v>
                </c:pt>
                <c:pt idx="1">
                  <c:v>14.6</c:v>
                </c:pt>
              </c:numCache>
            </c:numRef>
          </c:val>
        </c:ser>
        <c:ser>
          <c:idx val="3"/>
          <c:order val="5"/>
          <c:tx>
            <c:strRef>
              <c:f>'Европа+Укр_2012'!$C$40</c:f>
              <c:strCache>
                <c:ptCount val="1"/>
                <c:pt idx="0">
                  <c:v>Природничі науки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'Европа+Укр_2012'!$D$40:$E$40</c:f>
              <c:numCache>
                <c:formatCode>0.0</c:formatCode>
                <c:ptCount val="2"/>
                <c:pt idx="0">
                  <c:v>5.3</c:v>
                </c:pt>
                <c:pt idx="1">
                  <c:v>12.6</c:v>
                </c:pt>
              </c:numCache>
            </c:numRef>
          </c:val>
        </c:ser>
        <c:ser>
          <c:idx val="2"/>
          <c:order val="6"/>
          <c:tx>
            <c:strRef>
              <c:f>'Европа+Укр_2012'!$C$39</c:f>
              <c:strCache>
                <c:ptCount val="1"/>
                <c:pt idx="0">
                  <c:v>Соціальні науки, бізнес і право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'Европа+Укр_2012'!$D$39:$E$39</c:f>
              <c:numCache>
                <c:formatCode>0.0</c:formatCode>
                <c:ptCount val="2"/>
                <c:pt idx="0">
                  <c:v>42.5</c:v>
                </c:pt>
                <c:pt idx="1">
                  <c:v>23.4</c:v>
                </c:pt>
              </c:numCache>
            </c:numRef>
          </c:val>
        </c:ser>
        <c:ser>
          <c:idx val="1"/>
          <c:order val="7"/>
          <c:tx>
            <c:strRef>
              <c:f>'Европа+Укр_2012'!$C$38</c:f>
              <c:strCache>
                <c:ptCount val="1"/>
                <c:pt idx="0">
                  <c:v>Гуманітарні науки та мистецтво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'Европа+Укр_2012'!$D$38:$E$38</c:f>
              <c:numCache>
                <c:formatCode>0.0</c:formatCode>
                <c:ptCount val="2"/>
                <c:pt idx="0">
                  <c:v>5.9</c:v>
                </c:pt>
                <c:pt idx="1">
                  <c:v>16</c:v>
                </c:pt>
              </c:numCache>
            </c:numRef>
          </c:val>
        </c:ser>
        <c:ser>
          <c:idx val="0"/>
          <c:order val="8"/>
          <c:tx>
            <c:strRef>
              <c:f>'Европа+Укр_2012'!$C$37</c:f>
              <c:strCache>
                <c:ptCount val="1"/>
                <c:pt idx="0">
                  <c:v>Освіта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'Европа+Укр_2012'!$D$36:$E$36</c:f>
              <c:strCache>
                <c:ptCount val="2"/>
                <c:pt idx="0">
                  <c:v>Україна</c:v>
                </c:pt>
                <c:pt idx="1">
                  <c:v>Німеччина</c:v>
                </c:pt>
              </c:strCache>
            </c:strRef>
          </c:cat>
          <c:val>
            <c:numRef>
              <c:f>'Европа+Укр_2012'!$D$37:$E$37</c:f>
              <c:numCache>
                <c:formatCode>0.0</c:formatCode>
                <c:ptCount val="2"/>
                <c:pt idx="0">
                  <c:v>8.5</c:v>
                </c:pt>
                <c:pt idx="1">
                  <c:v>9.1999999999999993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45246336"/>
        <c:axId val="45247872"/>
      </c:barChart>
      <c:catAx>
        <c:axId val="4524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247872"/>
        <c:crosses val="autoZero"/>
        <c:auto val="1"/>
        <c:lblAlgn val="ctr"/>
        <c:lblOffset val="100"/>
        <c:noMultiLvlLbl val="0"/>
      </c:catAx>
      <c:valAx>
        <c:axId val="45247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246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Аркуш1!$B$14:$B$19</c:f>
              <c:strCache>
                <c:ptCount val="6"/>
                <c:pt idx="0">
                  <c:v>інше</c:v>
                </c:pt>
                <c:pt idx="1">
                  <c:v>погана репутація професійно-технічної освіти</c:v>
                </c:pt>
                <c:pt idx="2">
                  <c:v>не схвалює родина</c:v>
                </c:pt>
                <c:pt idx="3">
                  <c:v>краще спробую щастя із вищою освітою</c:v>
                </c:pt>
                <c:pt idx="4">
                  <c:v>матиму більш високий статус через вищий рівень освіти</c:v>
                </c:pt>
                <c:pt idx="5">
                  <c:v>робота, якою я дійсно хочу займатися, вимагає вищої освіти</c:v>
                </c:pt>
              </c:strCache>
            </c:strRef>
          </c:cat>
          <c:val>
            <c:numRef>
              <c:f>Аркуш1!$C$14:$C$19</c:f>
              <c:numCache>
                <c:formatCode>General</c:formatCode>
                <c:ptCount val="6"/>
                <c:pt idx="0">
                  <c:v>0.2</c:v>
                </c:pt>
                <c:pt idx="1">
                  <c:v>5.4</c:v>
                </c:pt>
                <c:pt idx="2">
                  <c:v>18.100000000000001</c:v>
                </c:pt>
                <c:pt idx="3">
                  <c:v>22.8</c:v>
                </c:pt>
                <c:pt idx="4">
                  <c:v>33.700000000000003</c:v>
                </c:pt>
                <c:pt idx="5">
                  <c:v>42.8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906112"/>
        <c:axId val="120907648"/>
      </c:barChart>
      <c:catAx>
        <c:axId val="120906112"/>
        <c:scaling>
          <c:orientation val="minMax"/>
        </c:scaling>
        <c:delete val="0"/>
        <c:axPos val="l"/>
        <c:majorTickMark val="out"/>
        <c:minorTickMark val="none"/>
        <c:tickLblPos val="nextTo"/>
        <c:crossAx val="120907648"/>
        <c:crosses val="autoZero"/>
        <c:auto val="1"/>
        <c:lblAlgn val="ctr"/>
        <c:lblOffset val="100"/>
        <c:noMultiLvlLbl val="0"/>
      </c:catAx>
      <c:valAx>
        <c:axId val="1209076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0906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978166293300271"/>
          <c:y val="3.3011785467347163E-2"/>
          <c:w val="0.48616838229377718"/>
          <c:h val="0.86485655587593235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#,##0.0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Аркуш1!$B$49:$B$52</c:f>
              <c:strCache>
                <c:ptCount val="4"/>
                <c:pt idx="0">
                  <c:v>налагодити зв'язки, які допомогли б забезпечити зайнятість</c:v>
                </c:pt>
                <c:pt idx="1">
                  <c:v>отримати досвід роботи, покращити резюме</c:v>
                </c:pt>
                <c:pt idx="2">
                  <c:v>допомогти сім'ї</c:v>
                </c:pt>
                <c:pt idx="3">
                  <c:v>заробити грошей</c:v>
                </c:pt>
              </c:strCache>
            </c:strRef>
          </c:cat>
          <c:val>
            <c:numRef>
              <c:f>Аркуш1!$C$49:$C$52</c:f>
              <c:numCache>
                <c:formatCode>General</c:formatCode>
                <c:ptCount val="4"/>
                <c:pt idx="0">
                  <c:v>10.4</c:v>
                </c:pt>
                <c:pt idx="1">
                  <c:v>22.5</c:v>
                </c:pt>
                <c:pt idx="2">
                  <c:v>25</c:v>
                </c:pt>
                <c:pt idx="3">
                  <c:v>77.599999999999994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318144"/>
        <c:axId val="45320832"/>
      </c:barChart>
      <c:catAx>
        <c:axId val="453181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5320832"/>
        <c:crosses val="autoZero"/>
        <c:auto val="1"/>
        <c:lblAlgn val="ctr"/>
        <c:lblOffset val="100"/>
        <c:noMultiLvlLbl val="0"/>
      </c:catAx>
      <c:valAx>
        <c:axId val="453208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531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060436702779419"/>
          <c:y val="7.1854156122570748E-2"/>
          <c:w val="0.49135533008347954"/>
          <c:h val="0.76098694795228516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Аркуш1!$B$31:$B$36</c:f>
              <c:strCache>
                <c:ptCount val="6"/>
                <c:pt idx="0">
                  <c:v>Інше</c:v>
                </c:pt>
                <c:pt idx="1">
                  <c:v>погані умови під час стажування</c:v>
                </c:pt>
                <c:pt idx="2">
                  <c:v>немає стажуваннь у бажаній професії</c:v>
                </c:pt>
                <c:pt idx="3">
                  <c:v>можу знайти роботу без стажування</c:v>
                </c:pt>
                <c:pt idx="4">
                  <c:v>стажування не гарантує майбутньої стабільної роботи</c:v>
                </c:pt>
                <c:pt idx="5">
                  <c:v>хочу, щоб платили за мою роботу</c:v>
                </c:pt>
              </c:strCache>
            </c:strRef>
          </c:cat>
          <c:val>
            <c:numRef>
              <c:f>Аркуш1!$C$31:$C$36</c:f>
              <c:numCache>
                <c:formatCode>General</c:formatCode>
                <c:ptCount val="6"/>
                <c:pt idx="0">
                  <c:v>1.4</c:v>
                </c:pt>
                <c:pt idx="1">
                  <c:v>4.7</c:v>
                </c:pt>
                <c:pt idx="2">
                  <c:v>5.0999999999999996</c:v>
                </c:pt>
                <c:pt idx="3">
                  <c:v>16.100000000000001</c:v>
                </c:pt>
                <c:pt idx="4">
                  <c:v>20.9</c:v>
                </c:pt>
                <c:pt idx="5">
                  <c:v>60.5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615744"/>
        <c:axId val="45625728"/>
      </c:barChart>
      <c:catAx>
        <c:axId val="456157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5625728"/>
        <c:crosses val="autoZero"/>
        <c:auto val="1"/>
        <c:lblAlgn val="ctr"/>
        <c:lblOffset val="100"/>
        <c:noMultiLvlLbl val="0"/>
      </c:catAx>
      <c:valAx>
        <c:axId val="45625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561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DCFD25-58C3-4222-8019-3A6CDD3FEA3D}" type="datetimeFigureOut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409B51-F05F-4E25-8AD0-D06C2F4447B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27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7CC3DE-1F6B-42E8-B089-26E2DB68DFCD}" type="datetimeFigureOut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C91E3F-CB9A-4CB9-A7CC-307444A09B2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611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79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82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57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227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747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747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747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C91E3F-CB9A-4CB9-A7CC-307444A09B2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46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5A7CD-29ED-42D3-9DAF-2ED1EA1B95A9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25234-463B-4445-ABCC-4F660DA9797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948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CE722-FAF3-43B5-89B6-35A08CC074F2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02B8-5068-4FDE-8FF4-D0969C40E65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08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9391-CD68-414E-B586-92857331ECB1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70591-53D8-4D12-978A-6A8A3A0EEC3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07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CAEE10-6F61-4981-A1DA-CFFD1F9BBEC9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A21C46-76CD-4AA9-8509-B8AF5E33AC4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B9D6D-2C5F-43B2-89AA-169278015B95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4C747-DEB5-43AB-9745-9F639ECFC28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430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91BB1-4BF6-412E-BDBD-016D8DF22AC3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0AB6-6FEB-49A0-B1A5-312F661ACB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6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33D2-80E5-4CBA-BE3E-3ABFD89920AE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12406-EC93-4D6A-8DE9-193C96E0685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7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F1705F9-BC09-4D0B-A684-E3739858154A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F33BB1F-0CF8-4896-BD3B-A611BD360D9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28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44E6-1158-40AD-9520-7DD6548F88DB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B3CB2-4FD7-48C6-8059-E7A7B3FE4E6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9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2469E2-455D-4B63-A030-CA94CB279D81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2009CD-9602-4D81-80DC-36A13F9974E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9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405708C-0AD6-4992-8155-98CFE0EB1665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DBA7FC9-B633-4079-B0CF-0F9C90BEE73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2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AB01915-8D1A-4543-ACAB-425918112076}" type="datetime1">
              <a:rPr lang="ru-RU"/>
              <a:pPr>
                <a:defRPr/>
              </a:pPr>
              <a:t>25.06.2014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0A329C2-45AF-461E-8BF3-6D4663D37FE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68" r:id="rId4"/>
    <p:sldLayoutId id="2147484269" r:id="rId5"/>
    <p:sldLayoutId id="2147484276" r:id="rId6"/>
    <p:sldLayoutId id="2147484270" r:id="rId7"/>
    <p:sldLayoutId id="2147484277" r:id="rId8"/>
    <p:sldLayoutId id="2147484278" r:id="rId9"/>
    <p:sldLayoutId id="2147484271" r:id="rId10"/>
    <p:sldLayoutId id="21474842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D38E27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6CEAD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CFB8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750" y="404813"/>
            <a:ext cx="8280400" cy="5472112"/>
          </a:xfrm>
        </p:spPr>
        <p:txBody>
          <a:bodyPr>
            <a:normAutofit fontScale="90000"/>
          </a:bodyPr>
          <a:lstStyle/>
          <a:p>
            <a:pPr algn="r">
              <a:lnSpc>
                <a:spcPct val="80000"/>
              </a:lnSpc>
              <a:spcAft>
                <a:spcPts val="1200"/>
              </a:spcAft>
              <a:defRPr/>
            </a:pPr>
            <a:r>
              <a:rPr lang="uk-UA" sz="2700" i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700" i="1" dirty="0" smtClean="0">
                <a:latin typeface="Calibri" pitchFamily="34" charset="0"/>
                <a:cs typeface="Calibri" pitchFamily="34" charset="0"/>
              </a:rPr>
            </a:br>
            <a:r>
              <a:rPr lang="uk-UA" sz="2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200" dirty="0" smtClean="0">
                <a:latin typeface="Calibri" pitchFamily="34" charset="0"/>
                <a:cs typeface="Calibri" pitchFamily="34" charset="0"/>
              </a:rPr>
            </a:br>
            <a:r>
              <a:rPr lang="ru-RU" sz="2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200" dirty="0" smtClean="0">
                <a:latin typeface="Calibri" pitchFamily="34" charset="0"/>
                <a:cs typeface="Calibri" pitchFamily="34" charset="0"/>
              </a:rPr>
            </a:br>
            <a:r>
              <a:rPr lang="ru-RU" sz="2200" dirty="0">
                <a:latin typeface="Calibri" pitchFamily="34" charset="0"/>
                <a:cs typeface="Calibri" pitchFamily="34" charset="0"/>
              </a:rPr>
              <a:t/>
            </a:r>
            <a:br>
              <a:rPr lang="ru-RU" sz="2200" dirty="0">
                <a:latin typeface="Calibri" pitchFamily="34" charset="0"/>
                <a:cs typeface="Calibri" pitchFamily="34" charset="0"/>
              </a:rPr>
            </a:br>
            <a:r>
              <a:rPr lang="uk-UA" sz="2200" i="1" dirty="0">
                <a:latin typeface="Calibri" pitchFamily="34" charset="0"/>
                <a:cs typeface="Calibri" pitchFamily="34" charset="0"/>
              </a:rPr>
              <a:t/>
            </a:r>
            <a:br>
              <a:rPr lang="uk-UA" sz="2200" i="1" dirty="0">
                <a:latin typeface="Calibri" pitchFamily="34" charset="0"/>
                <a:cs typeface="Calibri" pitchFamily="34" charset="0"/>
              </a:rPr>
            </a:br>
            <a:r>
              <a:rPr lang="uk-UA" sz="2200" i="1" dirty="0">
                <a:latin typeface="Calibri" pitchFamily="34" charset="0"/>
                <a:cs typeface="Calibri" pitchFamily="34" charset="0"/>
              </a:rPr>
              <a:t/>
            </a:r>
            <a:br>
              <a:rPr lang="uk-UA" sz="2200" i="1" dirty="0">
                <a:latin typeface="Calibri" pitchFamily="34" charset="0"/>
                <a:cs typeface="Calibri" pitchFamily="34" charset="0"/>
              </a:rPr>
            </a:b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					</a:t>
            </a:r>
            <a:r>
              <a:rPr lang="uk-UA" sz="2800" i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800" i="1" dirty="0" smtClean="0">
                <a:latin typeface="Calibri" pitchFamily="34" charset="0"/>
                <a:cs typeface="Calibri" pitchFamily="34" charset="0"/>
              </a:rPr>
            </a:br>
            <a:r>
              <a:rPr lang="uk-UA" sz="2800" i="1" dirty="0">
                <a:latin typeface="Calibri" pitchFamily="34" charset="0"/>
                <a:cs typeface="Calibri" pitchFamily="34" charset="0"/>
              </a:rPr>
              <a:t/>
            </a:r>
            <a:br>
              <a:rPr lang="uk-UA" sz="2800" i="1" dirty="0">
                <a:latin typeface="Calibri" pitchFamily="34" charset="0"/>
                <a:cs typeface="Calibri" pitchFamily="34" charset="0"/>
              </a:rPr>
            </a:br>
            <a:r>
              <a:rPr lang="uk-UA" sz="2800" i="1" dirty="0" smtClean="0">
                <a:latin typeface="Calibri" pitchFamily="34" charset="0"/>
                <a:cs typeface="Calibri" pitchFamily="34" charset="0"/>
              </a:rPr>
              <a:t>		</a:t>
            </a:r>
            <a:br>
              <a:rPr lang="uk-UA" sz="2800" i="1" dirty="0" smtClean="0">
                <a:latin typeface="Calibri" pitchFamily="34" charset="0"/>
                <a:cs typeface="Calibri" pitchFamily="34" charset="0"/>
              </a:rPr>
            </a:br>
            <a:r>
              <a:rPr lang="uk-UA" sz="2800" i="1" dirty="0">
                <a:latin typeface="Calibri" pitchFamily="34" charset="0"/>
                <a:cs typeface="Calibri" pitchFamily="34" charset="0"/>
              </a:rPr>
              <a:t/>
            </a:r>
            <a:br>
              <a:rPr lang="uk-UA" sz="2800" i="1" dirty="0">
                <a:latin typeface="Calibri" pitchFamily="34" charset="0"/>
                <a:cs typeface="Calibri" pitchFamily="34" charset="0"/>
              </a:rPr>
            </a:br>
            <a:r>
              <a:rPr lang="uk-UA" sz="2800" i="1" dirty="0" smtClean="0">
                <a:latin typeface="Calibri" pitchFamily="34" charset="0"/>
                <a:cs typeface="Calibri" pitchFamily="34" charset="0"/>
              </a:rPr>
              <a:t>	</a:t>
            </a:r>
            <a:br>
              <a:rPr lang="uk-UA" sz="2800" i="1" dirty="0" smtClean="0">
                <a:latin typeface="Calibri" pitchFamily="34" charset="0"/>
                <a:cs typeface="Calibri" pitchFamily="34" charset="0"/>
              </a:rPr>
            </a:br>
            <a:r>
              <a:rPr lang="uk-UA" sz="2800" i="1" dirty="0">
                <a:latin typeface="Calibri" pitchFamily="34" charset="0"/>
                <a:cs typeface="Calibri" pitchFamily="34" charset="0"/>
              </a:rPr>
              <a:t/>
            </a:r>
            <a:br>
              <a:rPr lang="uk-UA" sz="2800" i="1" dirty="0">
                <a:latin typeface="Calibri" pitchFamily="34" charset="0"/>
                <a:cs typeface="Calibri" pitchFamily="34" charset="0"/>
              </a:rPr>
            </a:br>
            <a:r>
              <a:rPr lang="ru-RU" sz="5300" dirty="0" err="1" smtClean="0">
                <a:latin typeface="Calibri" pitchFamily="34" charset="0"/>
                <a:cs typeface="Calibri" pitchFamily="34" charset="0"/>
              </a:rPr>
              <a:t>Освітні</a:t>
            </a:r>
            <a:r>
              <a:rPr lang="ru-RU" sz="5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5300" dirty="0" err="1" smtClean="0">
                <a:latin typeface="Calibri" pitchFamily="34" charset="0"/>
                <a:cs typeface="Calibri" pitchFamily="34" charset="0"/>
              </a:rPr>
              <a:t>настанови</a:t>
            </a:r>
            <a:r>
              <a:rPr lang="ru-RU" sz="53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5300" dirty="0" smtClean="0">
                <a:latin typeface="Calibri" pitchFamily="34" charset="0"/>
                <a:cs typeface="Calibri" pitchFamily="34" charset="0"/>
              </a:rPr>
            </a:br>
            <a:r>
              <a:rPr lang="ru-RU" sz="5300" dirty="0" smtClean="0">
                <a:latin typeface="Calibri" pitchFamily="34" charset="0"/>
                <a:cs typeface="Calibri" pitchFamily="34" charset="0"/>
              </a:rPr>
              <a:t> 		</a:t>
            </a:r>
            <a:r>
              <a:rPr lang="ru-RU" sz="5300" dirty="0" err="1" smtClean="0">
                <a:latin typeface="Calibri" pitchFamily="34" charset="0"/>
                <a:cs typeface="Calibri" pitchFamily="34" charset="0"/>
              </a:rPr>
              <a:t>української</a:t>
            </a:r>
            <a:r>
              <a:rPr lang="ru-RU" sz="53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ru-RU" sz="5300" dirty="0" err="1" smtClean="0">
                <a:latin typeface="Calibri" pitchFamily="34" charset="0"/>
                <a:cs typeface="Calibri" pitchFamily="34" charset="0"/>
              </a:rPr>
              <a:t>молоді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					</a:t>
            </a:r>
            <a:br>
              <a:rPr lang="en-US" sz="2200" i="1" dirty="0" smtClean="0">
                <a:latin typeface="Calibri" pitchFamily="34" charset="0"/>
                <a:cs typeface="Calibri" pitchFamily="34" charset="0"/>
              </a:rPr>
            </a:br>
            <a:r>
              <a:rPr lang="en-US" sz="2700" i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2700" i="1" dirty="0">
                <a:latin typeface="Calibri" pitchFamily="34" charset="0"/>
                <a:cs typeface="Calibri" pitchFamily="34" charset="0"/>
              </a:rPr>
            </a:br>
            <a:r>
              <a:rPr lang="en-US" sz="2700" i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uk-UA" sz="2700" i="1" dirty="0" smtClean="0">
                <a:latin typeface="Calibri" pitchFamily="34" charset="0"/>
                <a:cs typeface="Calibri" pitchFamily="34" charset="0"/>
              </a:rPr>
              <a:t>				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Ірина Марченко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200" dirty="0" smtClean="0">
                <a:latin typeface="Calibri" pitchFamily="34" charset="0"/>
                <a:cs typeface="Calibri" pitchFamily="34" charset="0"/>
              </a:rPr>
            </a:br>
            <a:r>
              <a:rPr lang="uk-UA" sz="2200" dirty="0" smtClean="0">
                <a:latin typeface="Calibri" pitchFamily="34" charset="0"/>
                <a:cs typeface="Calibri" pitchFamily="34" charset="0"/>
              </a:rPr>
              <a:t>						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Інститут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демографії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200" dirty="0" smtClean="0">
                <a:latin typeface="Calibri" pitchFamily="34" charset="0"/>
                <a:cs typeface="Calibri" pitchFamily="34" charset="0"/>
              </a:rPr>
            </a:br>
            <a:r>
              <a:rPr lang="ru-RU" sz="2200" dirty="0" smtClean="0">
                <a:latin typeface="Calibri" pitchFamily="34" charset="0"/>
                <a:cs typeface="Calibri" pitchFamily="34" charset="0"/>
              </a:rPr>
              <a:t> 				та </a:t>
            </a:r>
            <a:r>
              <a:rPr lang="ru-RU" sz="2200" dirty="0" err="1">
                <a:latin typeface="Calibri" pitchFamily="34" charset="0"/>
                <a:cs typeface="Calibri" pitchFamily="34" charset="0"/>
              </a:rPr>
              <a:t>соціальних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досліджень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200" dirty="0" smtClean="0">
                <a:latin typeface="Calibri" pitchFamily="34" charset="0"/>
                <a:cs typeface="Calibri" pitchFamily="34" charset="0"/>
              </a:rPr>
            </a:br>
            <a:r>
              <a:rPr lang="ru-RU" sz="2200" dirty="0" smtClean="0">
                <a:latin typeface="Calibri" pitchFamily="34" charset="0"/>
                <a:cs typeface="Calibri" pitchFamily="34" charset="0"/>
              </a:rPr>
              <a:t> 				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імені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М.В. Птухи 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НАН </a:t>
            </a:r>
            <a:r>
              <a:rPr lang="ru-RU" sz="2200" dirty="0" err="1" smtClean="0">
                <a:latin typeface="Calibri" pitchFamily="34" charset="0"/>
                <a:cs typeface="Calibri" pitchFamily="34" charset="0"/>
              </a:rPr>
              <a:t>України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/>
            </a:r>
            <a:br>
              <a:rPr lang="ru-RU" sz="2200" dirty="0">
                <a:latin typeface="Calibri" pitchFamily="34" charset="0"/>
                <a:cs typeface="Calibri" pitchFamily="34" charset="0"/>
              </a:rPr>
            </a:br>
            <a:r>
              <a:rPr lang="uk-UA" sz="2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uk-UA" sz="2200" dirty="0" smtClean="0">
                <a:latin typeface="Calibri" pitchFamily="34" charset="0"/>
                <a:cs typeface="Calibri" pitchFamily="34" charset="0"/>
              </a:rPr>
            </a:br>
            <a:r>
              <a:rPr lang="uk-UA" sz="2200" dirty="0">
                <a:latin typeface="Calibri" pitchFamily="34" charset="0"/>
                <a:cs typeface="Calibri" pitchFamily="34" charset="0"/>
              </a:rPr>
              <a:t/>
            </a:r>
            <a:br>
              <a:rPr lang="uk-UA" sz="2200" dirty="0">
                <a:latin typeface="Calibri" pitchFamily="34" charset="0"/>
                <a:cs typeface="Calibri" pitchFamily="34" charset="0"/>
              </a:rPr>
            </a:br>
            <a:endParaRPr lang="uk-UA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Безперервна освіта (безробітні)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2A274C-692B-4346-99A5-ADE0E57D0AAA}" type="slidenum">
              <a:rPr lang="uk-UA" smtClean="0"/>
              <a:pPr>
                <a:defRPr/>
              </a:pPr>
              <a:t>10</a:t>
            </a:fld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5101366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безробітної молоді за планами щодо продовження освіти, %</a:t>
            </a:r>
          </a:p>
          <a:p>
            <a:r>
              <a:rPr lang="uk-UA" i="1" dirty="0" smtClean="0"/>
              <a:t>Джерело: SWTS</a:t>
            </a:r>
          </a:p>
          <a:p>
            <a:endParaRPr lang="uk-UA" dirty="0"/>
          </a:p>
        </p:txBody>
      </p:sp>
      <p:sp>
        <p:nvSpPr>
          <p:cNvPr id="11" name="Содержимое 8"/>
          <p:cNvSpPr>
            <a:spLocks noGrp="1"/>
          </p:cNvSpPr>
          <p:nvPr>
            <p:ph sz="quarter" idx="1"/>
          </p:nvPr>
        </p:nvSpPr>
        <p:spPr>
          <a:xfrm>
            <a:off x="179512" y="989847"/>
            <a:ext cx="4608512" cy="3303250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Arial" charset="0"/>
              </a:rPr>
              <a:t>Переважна більшість безробітних вважає, що їх </a:t>
            </a:r>
            <a:r>
              <a:rPr lang="uk-UA" sz="1800" b="1" dirty="0" smtClean="0">
                <a:latin typeface="Arial" charset="0"/>
              </a:rPr>
              <a:t>освіта є корисною </a:t>
            </a:r>
            <a:r>
              <a:rPr lang="uk-UA" sz="1800" dirty="0" smtClean="0">
                <a:latin typeface="Arial" charset="0"/>
              </a:rPr>
              <a:t>для отримання роботи (74,3%), 11,5% - не вважають, що їх освіта є корисною, 14,2% - не знають.</a:t>
            </a:r>
          </a:p>
          <a:p>
            <a:r>
              <a:rPr lang="uk-UA" sz="1800" dirty="0" smtClean="0">
                <a:latin typeface="Arial" charset="0"/>
              </a:rPr>
              <a:t>В якості професійної підготовки, яка була б найбільш корисною для працевлаштування, безробітні найчастіше </a:t>
            </a:r>
            <a:r>
              <a:rPr lang="uk-UA" sz="1800" b="1" dirty="0" smtClean="0">
                <a:latin typeface="Arial" charset="0"/>
              </a:rPr>
              <a:t>обирають вищу освіту </a:t>
            </a:r>
            <a:r>
              <a:rPr lang="uk-UA" sz="1800" dirty="0" smtClean="0">
                <a:latin typeface="Arial" charset="0"/>
              </a:rPr>
              <a:t>(42,5 %). 16,7% зазначили професійно-технічну, 14,0% - стажування у роботодавця (тобто, навіть безробітні не надають великого значення цьому способу здобуття досвіду)</a:t>
            </a:r>
          </a:p>
          <a:p>
            <a:r>
              <a:rPr lang="uk-UA" sz="1800" dirty="0" smtClean="0">
                <a:latin typeface="Arial" charset="0"/>
              </a:rPr>
              <a:t>А з іншого боку, пізніше </a:t>
            </a:r>
            <a:r>
              <a:rPr lang="uk-UA" sz="1800" b="1" dirty="0" smtClean="0">
                <a:latin typeface="Arial" charset="0"/>
              </a:rPr>
              <a:t>продовжити професійну підготовку </a:t>
            </a:r>
            <a:r>
              <a:rPr lang="uk-UA" sz="1800" dirty="0" smtClean="0">
                <a:latin typeface="Arial" charset="0"/>
              </a:rPr>
              <a:t>бажають лише 26,5% безробітних (а 26,8% -  ще не знають)</a:t>
            </a: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348575"/>
              </p:ext>
            </p:extLst>
          </p:nvPr>
        </p:nvGraphicFramePr>
        <p:xfrm>
          <a:off x="2987824" y="764704"/>
          <a:ext cx="684076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3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Гендерні та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міжпоселенські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особливості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2A274C-692B-4346-99A5-ADE0E57D0AAA}" type="slidenum">
              <a:rPr lang="uk-UA" smtClean="0"/>
              <a:pPr>
                <a:defRPr/>
              </a:pPr>
              <a:t>11</a:t>
            </a:fld>
            <a:endParaRPr lang="uk-UA" dirty="0"/>
          </a:p>
        </p:txBody>
      </p:sp>
      <p:sp>
        <p:nvSpPr>
          <p:cNvPr id="11" name="Содержимое 8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568952" cy="5760640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Arial" charset="0"/>
              </a:rPr>
              <a:t>Стать та місце проживання </a:t>
            </a:r>
            <a:r>
              <a:rPr lang="uk-UA" sz="1800" b="1" dirty="0" smtClean="0">
                <a:latin typeface="Arial" charset="0"/>
              </a:rPr>
              <a:t>не впливають на бажаний рівень освіти </a:t>
            </a:r>
            <a:r>
              <a:rPr lang="uk-UA" sz="1800" dirty="0" smtClean="0">
                <a:latin typeface="Arial" charset="0"/>
              </a:rPr>
              <a:t>української молоді</a:t>
            </a:r>
            <a:r>
              <a:rPr lang="uk-UA" sz="1800" b="1" dirty="0" smtClean="0">
                <a:latin typeface="Arial" charset="0"/>
              </a:rPr>
              <a:t>: </a:t>
            </a:r>
            <a:r>
              <a:rPr lang="uk-UA" sz="1800" dirty="0" smtClean="0">
                <a:latin typeface="Arial" charset="0"/>
              </a:rPr>
              <a:t>вона</a:t>
            </a:r>
            <a:r>
              <a:rPr lang="uk-UA" sz="1800" b="1" dirty="0" smtClean="0">
                <a:latin typeface="Arial" charset="0"/>
              </a:rPr>
              <a:t> </a:t>
            </a:r>
            <a:r>
              <a:rPr lang="uk-UA" sz="1800" dirty="0" smtClean="0">
                <a:latin typeface="Arial" charset="0"/>
              </a:rPr>
              <a:t>націлена на вищу освіту</a:t>
            </a:r>
          </a:p>
          <a:p>
            <a:r>
              <a:rPr lang="uk-UA" sz="1800" b="1" u="sng" dirty="0" smtClean="0">
                <a:latin typeface="Arial" charset="0"/>
              </a:rPr>
              <a:t>Сільська молодь</a:t>
            </a:r>
          </a:p>
          <a:p>
            <a:pPr lvl="1"/>
            <a:r>
              <a:rPr lang="uk-UA" sz="1600" dirty="0" smtClean="0">
                <a:latin typeface="Arial" charset="0"/>
              </a:rPr>
              <a:t>частіше здобуває вищий рівень освіти, аніж їх батьки</a:t>
            </a:r>
          </a:p>
          <a:p>
            <a:pPr lvl="1"/>
            <a:r>
              <a:rPr lang="uk-UA" sz="1600" dirty="0" smtClean="0">
                <a:latin typeface="Arial" charset="0"/>
              </a:rPr>
              <a:t>не так часто має досвід поєднання навчання із роботою (23,6% проти 32,4% у міської), хоча мотиви є однаковими</a:t>
            </a:r>
            <a:endParaRPr lang="uk-UA" sz="1600" dirty="0">
              <a:latin typeface="Arial" charset="0"/>
            </a:endParaRPr>
          </a:p>
          <a:p>
            <a:pPr lvl="1"/>
            <a:r>
              <a:rPr lang="uk-UA" sz="1600" dirty="0" smtClean="0">
                <a:latin typeface="Arial" charset="0"/>
              </a:rPr>
              <a:t>доступ до стажування у роботодавця в рамках отримання освіти є більш обмеженим (23,8% проти 31,2% у </a:t>
            </a:r>
            <a:r>
              <a:rPr lang="uk-UA" sz="1600" dirty="0">
                <a:latin typeface="Arial" charset="0"/>
              </a:rPr>
              <a:t>міської</a:t>
            </a:r>
            <a:r>
              <a:rPr lang="uk-UA" sz="1600" dirty="0" smtClean="0">
                <a:latin typeface="Arial" charset="0"/>
              </a:rPr>
              <a:t>), однак  зацікавленість у неоплачуваному стажуванні є вищою</a:t>
            </a:r>
          </a:p>
          <a:p>
            <a:pPr lvl="1"/>
            <a:r>
              <a:rPr lang="uk-UA" sz="1600" dirty="0" smtClean="0">
                <a:latin typeface="Arial" charset="0"/>
              </a:rPr>
              <a:t>сільські </a:t>
            </a:r>
            <a:r>
              <a:rPr lang="uk-UA" sz="1600" dirty="0">
                <a:latin typeface="Arial" charset="0"/>
              </a:rPr>
              <a:t>безробітні не бажають </a:t>
            </a:r>
            <a:r>
              <a:rPr lang="uk-UA" sz="1600" dirty="0" smtClean="0">
                <a:latin typeface="Arial" charset="0"/>
              </a:rPr>
              <a:t>продовжувати </a:t>
            </a:r>
            <a:r>
              <a:rPr lang="uk-UA" sz="1600" dirty="0">
                <a:latin typeface="Arial" charset="0"/>
              </a:rPr>
              <a:t>свою професійну підготовку - (62,4% проти 38,4% у містах), хоча рівень безробіття у сільській місцевості серед молоді є помітно вищим, аніж у </a:t>
            </a:r>
            <a:r>
              <a:rPr lang="uk-UA" sz="1600" dirty="0" smtClean="0">
                <a:latin typeface="Arial" charset="0"/>
              </a:rPr>
              <a:t>містах</a:t>
            </a:r>
            <a:endParaRPr lang="uk-UA" sz="1500" dirty="0" smtClean="0">
              <a:latin typeface="Arial" charset="0"/>
            </a:endParaRPr>
          </a:p>
          <a:p>
            <a:pPr lvl="0">
              <a:buClr>
                <a:srgbClr val="F0A22E"/>
              </a:buClr>
            </a:pPr>
            <a:r>
              <a:rPr lang="uk-UA" sz="1800" b="1" u="sng" dirty="0" smtClean="0">
                <a:solidFill>
                  <a:prstClr val="black"/>
                </a:solidFill>
                <a:latin typeface="Arial" charset="0"/>
              </a:rPr>
              <a:t>Жінки</a:t>
            </a:r>
          </a:p>
          <a:p>
            <a:pPr lvl="1">
              <a:buClr>
                <a:srgbClr val="F0A22E"/>
              </a:buClr>
            </a:pPr>
            <a:r>
              <a:rPr lang="uk-UA" sz="1600" dirty="0">
                <a:latin typeface="Arial" charset="0"/>
              </a:rPr>
              <a:t>частіше </a:t>
            </a:r>
            <a:r>
              <a:rPr lang="uk-UA" sz="1600" dirty="0" smtClean="0">
                <a:latin typeface="Arial" charset="0"/>
              </a:rPr>
              <a:t>здобувають  вищий </a:t>
            </a:r>
            <a:r>
              <a:rPr lang="uk-UA" sz="1600" dirty="0">
                <a:latin typeface="Arial" charset="0"/>
              </a:rPr>
              <a:t>рівень освіти, аніж їх </a:t>
            </a:r>
            <a:r>
              <a:rPr lang="uk-UA" sz="1600" dirty="0" smtClean="0">
                <a:latin typeface="Arial" charset="0"/>
              </a:rPr>
              <a:t>батьки</a:t>
            </a:r>
          </a:p>
          <a:p>
            <a:pPr lvl="1">
              <a:buClr>
                <a:srgbClr val="F0A22E"/>
              </a:buClr>
            </a:pPr>
            <a:r>
              <a:rPr lang="uk-UA" sz="1600" dirty="0">
                <a:solidFill>
                  <a:prstClr val="black"/>
                </a:solidFill>
                <a:latin typeface="Arial" charset="0"/>
              </a:rPr>
              <a:t>х</a:t>
            </a:r>
            <a:r>
              <a:rPr lang="uk-UA" sz="1600" dirty="0" smtClean="0">
                <a:solidFill>
                  <a:prstClr val="black"/>
                </a:solidFill>
                <a:latin typeface="Arial" charset="0"/>
              </a:rPr>
              <a:t>оча не так часто поєднують навчання із роботою (25,7% проти 33,6% чоловіків), однак частіше розглядають таку роботу як можливість отримання досвіду роботи (28,7% проти 17,9%). Також більш зацікавлені у </a:t>
            </a:r>
            <a:r>
              <a:rPr lang="uk-UA" sz="1600" dirty="0">
                <a:latin typeface="Arial" charset="0"/>
              </a:rPr>
              <a:t>неоплачуваному стажуванні </a:t>
            </a:r>
            <a:endParaRPr lang="uk-UA" sz="1600" dirty="0" smtClean="0">
              <a:solidFill>
                <a:prstClr val="black"/>
              </a:solidFill>
              <a:latin typeface="Arial" charset="0"/>
            </a:endParaRPr>
          </a:p>
          <a:p>
            <a:pPr lvl="1">
              <a:buClr>
                <a:srgbClr val="F0A22E"/>
              </a:buClr>
            </a:pPr>
            <a:r>
              <a:rPr lang="uk-UA" sz="1600" dirty="0">
                <a:solidFill>
                  <a:prstClr val="black"/>
                </a:solidFill>
                <a:latin typeface="Arial" charset="0"/>
              </a:rPr>
              <a:t>з</a:t>
            </a:r>
            <a:r>
              <a:rPr lang="uk-UA" sz="1600" dirty="0" smtClean="0">
                <a:solidFill>
                  <a:prstClr val="black"/>
                </a:solidFill>
                <a:latin typeface="Arial" charset="0"/>
              </a:rPr>
              <a:t>айняті жінки більш націлені на продовження освіти (21,1% проти 16,3% серед чоловіків). Так само і безробітні – 34,3% бажають продовжити професійну освіту (проти 21,1% чоловіків)</a:t>
            </a:r>
          </a:p>
          <a:p>
            <a:pPr lvl="1">
              <a:buClr>
                <a:srgbClr val="F0A22E"/>
              </a:buClr>
            </a:pPr>
            <a:endParaRPr lang="uk-UA" sz="1600" dirty="0" smtClean="0">
              <a:solidFill>
                <a:prstClr val="black"/>
              </a:solidFill>
              <a:latin typeface="Arial" charset="0"/>
            </a:endParaRPr>
          </a:p>
          <a:p>
            <a:pPr lvl="1">
              <a:buClr>
                <a:srgbClr val="F0A22E"/>
              </a:buClr>
            </a:pPr>
            <a:endParaRPr lang="uk-UA" sz="1600" dirty="0" smtClean="0">
              <a:solidFill>
                <a:prstClr val="black"/>
              </a:solidFill>
              <a:latin typeface="Arial" charset="0"/>
            </a:endParaRPr>
          </a:p>
          <a:p>
            <a:pPr lvl="1">
              <a:buClr>
                <a:srgbClr val="F0A22E"/>
              </a:buClr>
            </a:pPr>
            <a:endParaRPr lang="uk-UA" sz="1600" dirty="0" smtClean="0">
              <a:solidFill>
                <a:prstClr val="black"/>
              </a:solidFill>
              <a:latin typeface="Arial" charset="0"/>
            </a:endParaRPr>
          </a:p>
          <a:p>
            <a:pPr lvl="1">
              <a:buClr>
                <a:srgbClr val="F0A22E"/>
              </a:buClr>
            </a:pPr>
            <a:endParaRPr lang="uk-UA" sz="1500" b="1" dirty="0" smtClean="0">
              <a:solidFill>
                <a:prstClr val="black"/>
              </a:solidFill>
              <a:latin typeface="Arial" charset="0"/>
            </a:endParaRPr>
          </a:p>
          <a:p>
            <a:pPr lvl="1">
              <a:buClr>
                <a:srgbClr val="F0A22E"/>
              </a:buClr>
            </a:pPr>
            <a:endParaRPr lang="uk-UA" sz="1500" b="1" dirty="0">
              <a:solidFill>
                <a:prstClr val="black"/>
              </a:solidFill>
              <a:latin typeface="Arial" charset="0"/>
            </a:endParaRPr>
          </a:p>
          <a:p>
            <a:pPr lvl="1"/>
            <a:endParaRPr lang="uk-UA" sz="1500" dirty="0" smtClean="0">
              <a:latin typeface="Arial" charset="0"/>
            </a:endParaRPr>
          </a:p>
          <a:p>
            <a:endParaRPr lang="uk-UA" sz="1800" dirty="0" smtClean="0">
              <a:latin typeface="Arial" charset="0"/>
            </a:endParaRPr>
          </a:p>
          <a:p>
            <a:endParaRPr lang="uk-UA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8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467600" cy="7254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Наслідки для зайнятості 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79512" y="989846"/>
            <a:ext cx="3545012" cy="5286375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Витіснення молоді з нижньої частини освітньої піраміди: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30,9% молодих працівників надто добре освічені для роботи, яку вони виконують</a:t>
            </a:r>
          </a:p>
          <a:p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600" dirty="0" smtClean="0">
                <a:latin typeface="Arial" charset="0"/>
              </a:rPr>
              <a:t>Економічно активна </a:t>
            </a:r>
            <a:r>
              <a:rPr lang="uk-UA" sz="1600" b="1" dirty="0" smtClean="0">
                <a:latin typeface="Arial" charset="0"/>
              </a:rPr>
              <a:t>молодь з вищою освітою має більше шансів на працевлаштування </a:t>
            </a:r>
            <a:r>
              <a:rPr lang="uk-UA" sz="1600" dirty="0" smtClean="0">
                <a:latin typeface="Arial" charset="0"/>
              </a:rPr>
              <a:t>у порівнянні з тою, яка не має цієї освіти</a:t>
            </a:r>
          </a:p>
          <a:p>
            <a:endParaRPr lang="uk-UA" sz="1600" dirty="0" smtClean="0">
              <a:latin typeface="Arial" charset="0"/>
            </a:endParaRPr>
          </a:p>
          <a:p>
            <a:r>
              <a:rPr lang="uk-UA" sz="1600" dirty="0" smtClean="0">
                <a:latin typeface="Arial" charset="0"/>
              </a:rPr>
              <a:t>Однак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підвищення рівня освіти призводить лише </a:t>
            </a:r>
            <a:r>
              <a:rPr lang="uk-U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 дуже невеликого збільшення заробітної плати</a:t>
            </a:r>
          </a:p>
          <a:p>
            <a:endParaRPr lang="uk-UA" sz="1600" dirty="0" smtClean="0">
              <a:latin typeface="Arial" charset="0"/>
            </a:endParaRPr>
          </a:p>
          <a:p>
            <a:endParaRPr lang="uk-UA" sz="1600" dirty="0">
              <a:latin typeface="Arial" charset="0"/>
            </a:endParaRPr>
          </a:p>
        </p:txBody>
      </p:sp>
      <p:sp>
        <p:nvSpPr>
          <p:cNvPr id="2053" name="Номер слайда 2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E3BDA-3EAA-4482-8EA5-996B9BE71EBA}" type="slidenum">
              <a:rPr lang="uk-U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uk-UA" dirty="0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>
              <a:latin typeface="Century Schoolbook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911704" y="522920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Розподіл молоді, яка зараз не навчається, за рівнем освіти та статусом економічної активності </a:t>
            </a:r>
          </a:p>
          <a:p>
            <a:r>
              <a:rPr lang="uk-UA" sz="1200" i="1" dirty="0" smtClean="0"/>
              <a:t>(Примітка: нинішні студенти і невелика кількість молоді з завершеною освіти з невизначеним рівнем виключені)</a:t>
            </a:r>
          </a:p>
          <a:p>
            <a:r>
              <a:rPr lang="uk-UA" sz="1600" i="1" dirty="0" smtClean="0"/>
              <a:t>Джерело: SWTS</a:t>
            </a:r>
            <a:endParaRPr lang="uk-UA" sz="1600" i="1" dirty="0"/>
          </a:p>
        </p:txBody>
      </p:sp>
      <p:graphicFrame>
        <p:nvGraphicFramePr>
          <p:cNvPr id="11" name="Ді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834024"/>
              </p:ext>
            </p:extLst>
          </p:nvPr>
        </p:nvGraphicFramePr>
        <p:xfrm>
          <a:off x="3563888" y="548680"/>
          <a:ext cx="535317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44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928813" y="785813"/>
            <a:ext cx="6172200" cy="18938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600" dirty="0" smtClean="0">
                <a:latin typeface="Calibri" pitchFamily="34" charset="0"/>
                <a:cs typeface="Calibri" pitchFamily="34" charset="0"/>
              </a:rPr>
              <a:t>ДЯКУЮ ЗА УВАГУ!</a:t>
            </a:r>
            <a:endParaRPr lang="ru-RU" sz="4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87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714625" y="3214688"/>
            <a:ext cx="6172200" cy="1371600"/>
          </a:xfrm>
        </p:spPr>
        <p:txBody>
          <a:bodyPr/>
          <a:lstStyle/>
          <a:p>
            <a:pPr algn="r" eaLnBrk="1" hangingPunct="1"/>
            <a:endParaRPr lang="uk-UA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254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Освітні настанови молоді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3" name="Номер слайда 2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E3BDA-3EAA-4482-8EA5-996B9BE71EBA}" type="slidenum">
              <a:rPr lang="uk-U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uk-UA" dirty="0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>
              <a:latin typeface="Century Schoolbook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4" name="Округлена прямокутна виноска 3"/>
          <p:cNvSpPr/>
          <p:nvPr/>
        </p:nvSpPr>
        <p:spPr>
          <a:xfrm>
            <a:off x="683568" y="1179104"/>
            <a:ext cx="2880320" cy="859120"/>
          </a:xfrm>
          <a:prstGeom prst="wedgeRoundRectCallout">
            <a:avLst>
              <a:gd name="adj1" fmla="val 76895"/>
              <a:gd name="adj2" fmla="val 2775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Куди поступати: до ВНЗ чи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ПТНЗ?</a:t>
            </a: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круглена прямокутна виноска 14"/>
          <p:cNvSpPr/>
          <p:nvPr/>
        </p:nvSpPr>
        <p:spPr>
          <a:xfrm>
            <a:off x="6459840" y="1844824"/>
            <a:ext cx="2304256" cy="1736928"/>
          </a:xfrm>
          <a:prstGeom prst="wedgeRoundRectCallout">
            <a:avLst>
              <a:gd name="adj1" fmla="val -5942"/>
              <a:gd name="adj2" fmla="val 794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 продовжувати навчання, якщо вже є професія?</a:t>
            </a: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круглена прямокутна виноска 15"/>
          <p:cNvSpPr/>
          <p:nvPr/>
        </p:nvSpPr>
        <p:spPr>
          <a:xfrm>
            <a:off x="345272" y="2346960"/>
            <a:ext cx="2448272" cy="1008112"/>
          </a:xfrm>
          <a:prstGeom prst="wedgeRoundRectCallout">
            <a:avLst>
              <a:gd name="adj1" fmla="val 2820"/>
              <a:gd name="adj2" fmla="val 1317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Яку спеціальність обрати?</a:t>
            </a: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круглена прямокутна виноска 16"/>
          <p:cNvSpPr/>
          <p:nvPr/>
        </p:nvSpPr>
        <p:spPr>
          <a:xfrm>
            <a:off x="3838168" y="1664728"/>
            <a:ext cx="2449056" cy="1014224"/>
          </a:xfrm>
          <a:prstGeom prst="wedgeRoundRectCallout">
            <a:avLst>
              <a:gd name="adj1" fmla="val 8788"/>
              <a:gd name="adj2" fmla="val 1761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 йти працювати під час навчання?</a:t>
            </a: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193976"/>
            <a:ext cx="7306899" cy="223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Освіта батьків 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2A274C-692B-4346-99A5-ADE0E57D0AA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076056" y="4941168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респондентів в залежності від рівня їх освіти та освіти батька (ті, які вже закінчили навчання), %</a:t>
            </a:r>
          </a:p>
          <a:p>
            <a:r>
              <a:rPr lang="uk-UA" i="1" dirty="0" smtClean="0"/>
              <a:t>Джерело: </a:t>
            </a:r>
            <a:r>
              <a:rPr lang="en-US" i="1" dirty="0" smtClean="0"/>
              <a:t>SWTS</a:t>
            </a:r>
            <a:endParaRPr lang="ru-RU" i="1" dirty="0"/>
          </a:p>
        </p:txBody>
      </p:sp>
      <p:graphicFrame>
        <p:nvGraphicFramePr>
          <p:cNvPr id="7" name="Ді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25055"/>
              </p:ext>
            </p:extLst>
          </p:nvPr>
        </p:nvGraphicFramePr>
        <p:xfrm>
          <a:off x="4319465" y="620688"/>
          <a:ext cx="482453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і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101274"/>
              </p:ext>
            </p:extLst>
          </p:nvPr>
        </p:nvGraphicFramePr>
        <p:xfrm>
          <a:off x="107504" y="764704"/>
          <a:ext cx="4968551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033501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населення України віком 25 років і старше за рівнем освіти у 2001 р., %</a:t>
            </a:r>
          </a:p>
          <a:p>
            <a:r>
              <a:rPr lang="uk-UA" i="1" dirty="0" smtClean="0"/>
              <a:t>Джерело: дані Всеукраїнського перепису населення 2001 р.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55638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Матеріальне становище домогосподарства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85951B-734D-4232-B5BB-7284F063E8E9}" type="slidenum">
              <a:rPr lang="uk-U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899592" y="6072188"/>
            <a:ext cx="7601471" cy="785812"/>
          </a:xfrm>
        </p:spPr>
        <p:txBody>
          <a:bodyPr>
            <a:normAutofit/>
          </a:bodyPr>
          <a:lstStyle/>
          <a:p>
            <a:pPr marL="27432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Розподіл молоді, яка закінчила навчання, за рівнем освіти та матеріальним станом домогосподарства, % (джерело: SWTS)</a:t>
            </a:r>
            <a:endParaRPr lang="uk-UA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Місце для вмісту 1"/>
          <p:cNvSpPr>
            <a:spLocks noGrp="1"/>
          </p:cNvSpPr>
          <p:nvPr>
            <p:ph sz="quarter" idx="2"/>
          </p:nvPr>
        </p:nvSpPr>
        <p:spPr>
          <a:xfrm>
            <a:off x="107504" y="980728"/>
            <a:ext cx="8496944" cy="1152128"/>
          </a:xfrm>
        </p:spPr>
        <p:txBody>
          <a:bodyPr/>
          <a:lstStyle/>
          <a:p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Професійно-технічна освіта є більш доступною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в порівнянні із вищою освітою: переважна  більшість студентів  ПТНЗ (83,4%) - навчаються за рахунок державних коштів, серед студентів ВНЗ таких трохи менше за половину (43,8%) (джерело: SWTS)</a:t>
            </a:r>
          </a:p>
          <a:p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Рівень освіти молоді в Україні визначається 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матеріальним станом домогосподарства: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зі зростанням добробуту збільшується частка тих, хто здобув вищу освіту, та зменшується - тих, хто отримав професійно-технічну та середню освіту 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Ді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638768"/>
              </p:ext>
            </p:extLst>
          </p:nvPr>
        </p:nvGraphicFramePr>
        <p:xfrm>
          <a:off x="179512" y="3284984"/>
          <a:ext cx="813690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Рівень освіти української молоді (15-29)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2A274C-692B-4346-99A5-ADE0E57D0AAA}" type="slidenum">
              <a:rPr lang="uk-UA" smtClean="0"/>
              <a:pPr>
                <a:defRPr/>
              </a:pPr>
              <a:t>5</a:t>
            </a:fld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5413865"/>
            <a:ext cx="383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молоді, яка вже не навчається, за рівнем освіти, %</a:t>
            </a:r>
            <a:endParaRPr lang="uk-UA" i="1" dirty="0"/>
          </a:p>
        </p:txBody>
      </p:sp>
      <p:graphicFrame>
        <p:nvGraphicFramePr>
          <p:cNvPr id="7" name="Ді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25422"/>
              </p:ext>
            </p:extLst>
          </p:nvPr>
        </p:nvGraphicFramePr>
        <p:xfrm>
          <a:off x="251521" y="836712"/>
          <a:ext cx="3960439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0" y="5413865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молоді, що навчається, за бажаним рівнем освіти, %</a:t>
            </a:r>
            <a:endParaRPr lang="uk-UA" i="1" dirty="0"/>
          </a:p>
        </p:txBody>
      </p:sp>
      <p:graphicFrame>
        <p:nvGraphicFramePr>
          <p:cNvPr id="8" name="Ді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104676"/>
              </p:ext>
            </p:extLst>
          </p:nvPr>
        </p:nvGraphicFramePr>
        <p:xfrm>
          <a:off x="4572000" y="908720"/>
          <a:ext cx="38884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641268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SWTS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1533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Напрями підготовки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2A274C-692B-4346-99A5-ADE0E57D0AA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99592" y="5893325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випускників ВНЗ за напрямами підготовки у 2012 р., %</a:t>
            </a:r>
          </a:p>
          <a:p>
            <a:r>
              <a:rPr lang="uk-UA" i="1" dirty="0" smtClean="0"/>
              <a:t>Джерело: </a:t>
            </a:r>
            <a:r>
              <a:rPr lang="ru-RU" i="1" dirty="0" smtClean="0"/>
              <a:t>дан</a:t>
            </a:r>
            <a:r>
              <a:rPr lang="uk-UA" i="1" dirty="0" smtClean="0"/>
              <a:t>і </a:t>
            </a:r>
            <a:r>
              <a:rPr lang="en-US" i="1" dirty="0" smtClean="0"/>
              <a:t>UNESCO</a:t>
            </a:r>
            <a:endParaRPr lang="ru-RU" i="1" dirty="0"/>
          </a:p>
        </p:txBody>
      </p:sp>
      <p:graphicFrame>
        <p:nvGraphicFramePr>
          <p:cNvPr id="8" name="Ді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843203"/>
              </p:ext>
            </p:extLst>
          </p:nvPr>
        </p:nvGraphicFramePr>
        <p:xfrm>
          <a:off x="755576" y="908720"/>
          <a:ext cx="792087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722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7254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Професійно-технічна освіта </a:t>
            </a:r>
            <a:r>
              <a:rPr lang="uk-UA" dirty="0" err="1" smtClean="0">
                <a:latin typeface="Calibri" pitchFamily="34" charset="0"/>
                <a:cs typeface="Calibri" pitchFamily="34" charset="0"/>
              </a:rPr>
              <a:t>vs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вища освіта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79512" y="989846"/>
            <a:ext cx="3545012" cy="5286375"/>
          </a:xfrm>
        </p:spPr>
        <p:txBody>
          <a:bodyPr>
            <a:noAutofit/>
          </a:bodyPr>
          <a:lstStyle/>
          <a:p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 підтверджується гіпотеза щодо того, що молодь, яка націлена на отримання вищої освіти може переорієнтуватися на отримання професійно-технічної освіти при сприятливих для цього умовах, ‑ </a:t>
            </a:r>
            <a:r>
              <a:rPr lang="uk-U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приблизно дві третини молоді (62,3%) не погодяться на професійно-технічну освіту,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навіть якщо вона допоможе їм мати більшу стабільність та більше заробляти.</a:t>
            </a:r>
          </a:p>
          <a:p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Основною причиною цього є те, що </a:t>
            </a:r>
            <a:r>
              <a:rPr lang="uk-U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робота, якою вони хочуть займатися, вимагає вищої освіти.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Тільки 5,4% зазначило, що професійно-технічна освіта має погану репутацію, а 18,1% ‑ що цього не схвалить їх родина.</a:t>
            </a:r>
          </a:p>
          <a:p>
            <a:endParaRPr lang="uk-UA" sz="1600" dirty="0"/>
          </a:p>
        </p:txBody>
      </p:sp>
      <p:sp>
        <p:nvSpPr>
          <p:cNvPr id="2053" name="Номер слайда 2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E3BDA-3EAA-4482-8EA5-996B9BE71EBA}" type="slidenum">
              <a:rPr lang="uk-U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uk-UA" dirty="0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>
              <a:latin typeface="Century Schoolbook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139952" y="6004638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Причини небажання здобувати професійно-технічну освіту,% </a:t>
            </a:r>
          </a:p>
          <a:p>
            <a:r>
              <a:rPr lang="uk-UA" sz="1600" i="1" dirty="0" smtClean="0"/>
              <a:t>Джерело: SWTS</a:t>
            </a:r>
            <a:endParaRPr lang="uk-UA" sz="1600" i="1" dirty="0"/>
          </a:p>
        </p:txBody>
      </p:sp>
      <p:graphicFrame>
        <p:nvGraphicFramePr>
          <p:cNvPr id="10" name="Ді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127954"/>
              </p:ext>
            </p:extLst>
          </p:nvPr>
        </p:nvGraphicFramePr>
        <p:xfrm>
          <a:off x="3707904" y="980728"/>
          <a:ext cx="4841097" cy="502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84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6467" y="0"/>
            <a:ext cx="7467600" cy="7254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Отримання досвіду роботи під час навчання 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84731" y="836712"/>
            <a:ext cx="8352928" cy="638952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Лише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29,0%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молоді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проходили  </a:t>
            </a: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стажування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у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роботодавця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в рамках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отримання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ru-RU" sz="1600" b="1" dirty="0" err="1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освіти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(старше 20 </a:t>
            </a:r>
            <a:r>
              <a:rPr lang="ru-RU" sz="1600" dirty="0" err="1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років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-34,9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%)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2053" name="Номер слайда 2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E3BDA-3EAA-4482-8EA5-996B9BE71EBA}" type="slidenum">
              <a:rPr lang="uk-U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uk-UA" dirty="0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>
              <a:latin typeface="Century Schoolbook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67558" y="4030960"/>
            <a:ext cx="8450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Причини небажання брати участь у неоплачуваному стажуванні </a:t>
            </a:r>
            <a:r>
              <a:rPr lang="uk-UA" sz="1600" i="1" dirty="0"/>
              <a:t>,% Джерело: </a:t>
            </a:r>
            <a:r>
              <a:rPr lang="uk-UA" sz="1600" i="1" dirty="0" smtClean="0"/>
              <a:t>SWTS</a:t>
            </a:r>
            <a:endParaRPr lang="uk-UA" sz="1600" i="1" dirty="0"/>
          </a:p>
        </p:txBody>
      </p:sp>
      <p:graphicFrame>
        <p:nvGraphicFramePr>
          <p:cNvPr id="11" name="Ді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764630"/>
              </p:ext>
            </p:extLst>
          </p:nvPr>
        </p:nvGraphicFramePr>
        <p:xfrm>
          <a:off x="140060" y="4869160"/>
          <a:ext cx="8538083" cy="1465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0379" y="6357520"/>
            <a:ext cx="7979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Причини роботи під час навчання</a:t>
            </a:r>
            <a:r>
              <a:rPr lang="uk-UA" sz="1600" i="1" dirty="0"/>
              <a:t>,%  Джерело: </a:t>
            </a:r>
            <a:r>
              <a:rPr lang="uk-UA" sz="1600" i="1" dirty="0" smtClean="0"/>
              <a:t>SWTS</a:t>
            </a:r>
            <a:endParaRPr lang="uk-UA" sz="1600" i="1" dirty="0"/>
          </a:p>
        </p:txBody>
      </p:sp>
      <p:sp>
        <p:nvSpPr>
          <p:cNvPr id="13" name="Содержимое 8"/>
          <p:cNvSpPr txBox="1">
            <a:spLocks/>
          </p:cNvSpPr>
          <p:nvPr/>
        </p:nvSpPr>
        <p:spPr bwMode="auto">
          <a:xfrm>
            <a:off x="210379" y="1556792"/>
            <a:ext cx="8250053" cy="66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38E27"/>
              </a:buClr>
              <a:buSzPct val="6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CEAD"/>
              </a:buClr>
              <a:buSzPct val="60000"/>
              <a:buFont typeface="Wingdings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B8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Неоплачуване стажування </a:t>
            </a:r>
            <a:r>
              <a:rPr lang="uk-UA" sz="1600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не дуже популярне серед української молоді: </a:t>
            </a:r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42,9% у ньому не зацікавлені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graphicFrame>
        <p:nvGraphicFramePr>
          <p:cNvPr id="14" name="Діагра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315296"/>
              </p:ext>
            </p:extLst>
          </p:nvPr>
        </p:nvGraphicFramePr>
        <p:xfrm>
          <a:off x="210379" y="2204864"/>
          <a:ext cx="8508075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Содержимое 8"/>
          <p:cNvSpPr txBox="1">
            <a:spLocks/>
          </p:cNvSpPr>
          <p:nvPr/>
        </p:nvSpPr>
        <p:spPr bwMode="auto">
          <a:xfrm>
            <a:off x="92365" y="4537004"/>
            <a:ext cx="8626089" cy="33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38E27"/>
              </a:buClr>
              <a:buSzPct val="6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CEAD"/>
              </a:buClr>
              <a:buSzPct val="60000"/>
              <a:buFont typeface="Wingdings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B8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29,7%</a:t>
            </a:r>
            <a:r>
              <a:rPr lang="uk-UA" sz="1600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молоді мають досвід </a:t>
            </a:r>
            <a:r>
              <a:rPr lang="uk-UA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поєднання навчання і роботи</a:t>
            </a:r>
            <a:endParaRPr lang="uk-UA" sz="16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Calibri" pitchFamily="34" charset="0"/>
                <a:cs typeface="Calibri" pitchFamily="34" charset="0"/>
              </a:rPr>
              <a:t>Безперервна освіта (зайняті)</a:t>
            </a: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2A274C-692B-4346-99A5-ADE0E57D0AAA}" type="slidenum">
              <a:rPr lang="uk-UA" smtClean="0"/>
              <a:pPr>
                <a:defRPr/>
              </a:pPr>
              <a:t>9</a:t>
            </a:fld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5101366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Розподіл зайнятої молоді за планами щодо продовження освіти, %</a:t>
            </a:r>
          </a:p>
          <a:p>
            <a:r>
              <a:rPr lang="uk-UA" i="1" dirty="0" smtClean="0"/>
              <a:t>Джерело: SWTS</a:t>
            </a:r>
          </a:p>
          <a:p>
            <a:endParaRPr lang="uk-UA" dirty="0"/>
          </a:p>
        </p:txBody>
      </p:sp>
      <p:sp>
        <p:nvSpPr>
          <p:cNvPr id="11" name="Содержимое 8"/>
          <p:cNvSpPr>
            <a:spLocks noGrp="1"/>
          </p:cNvSpPr>
          <p:nvPr>
            <p:ph sz="quarter" idx="1"/>
          </p:nvPr>
        </p:nvSpPr>
        <p:spPr>
          <a:xfrm>
            <a:off x="179512" y="989847"/>
            <a:ext cx="4608512" cy="3303250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Arial" charset="0"/>
              </a:rPr>
              <a:t>Усвідомлення необхідності </a:t>
            </a:r>
            <a:r>
              <a:rPr lang="uk-UA" sz="1800" b="1" dirty="0" smtClean="0">
                <a:latin typeface="Arial" charset="0"/>
              </a:rPr>
              <a:t>безперервного навчання </a:t>
            </a:r>
            <a:r>
              <a:rPr lang="uk-UA" sz="1800" dirty="0" smtClean="0">
                <a:latin typeface="Arial" charset="0"/>
              </a:rPr>
              <a:t>в української зайнятої молоді поки що слабо розвинуто</a:t>
            </a:r>
          </a:p>
          <a:p>
            <a:r>
              <a:rPr lang="uk-UA" sz="1800" dirty="0" smtClean="0">
                <a:latin typeface="Arial" charset="0"/>
              </a:rPr>
              <a:t>Переважна частина зайнятої  молоді </a:t>
            </a:r>
            <a:r>
              <a:rPr lang="uk-UA" sz="1800" b="1" dirty="0" smtClean="0">
                <a:latin typeface="Arial" charset="0"/>
              </a:rPr>
              <a:t>не проходила ніякої професійної підготовки </a:t>
            </a:r>
            <a:r>
              <a:rPr lang="uk-UA" sz="1800" dirty="0" smtClean="0">
                <a:latin typeface="Arial" charset="0"/>
              </a:rPr>
              <a:t>за поточною діяльністю (77,9%)</a:t>
            </a:r>
          </a:p>
          <a:p>
            <a:r>
              <a:rPr lang="uk-UA" sz="1800" dirty="0" smtClean="0">
                <a:latin typeface="Arial" charset="0"/>
              </a:rPr>
              <a:t>З тих, хто проходив підготовку - </a:t>
            </a:r>
            <a:r>
              <a:rPr lang="uk-UA" sz="1800" b="1" dirty="0" smtClean="0">
                <a:latin typeface="Arial" charset="0"/>
              </a:rPr>
              <a:t>58,0% підвищували кваліфікацію за спеціальністю</a:t>
            </a:r>
            <a:r>
              <a:rPr lang="uk-UA" sz="1800" dirty="0" smtClean="0">
                <a:latin typeface="Arial" charset="0"/>
              </a:rPr>
              <a:t>, найчастіше професійна підготовка була </a:t>
            </a:r>
            <a:r>
              <a:rPr lang="uk-UA" sz="1800" b="1" dirty="0" smtClean="0">
                <a:latin typeface="Arial" charset="0"/>
              </a:rPr>
              <a:t>короткостроковою</a:t>
            </a:r>
            <a:r>
              <a:rPr lang="uk-UA" sz="1800" dirty="0" smtClean="0">
                <a:latin typeface="Arial" charset="0"/>
              </a:rPr>
              <a:t> (більше половини респондентів зазначили тривалість підготовки до 40 годин)</a:t>
            </a:r>
          </a:p>
          <a:p>
            <a:r>
              <a:rPr lang="uk-UA" sz="1800" dirty="0" smtClean="0">
                <a:latin typeface="Arial" charset="0"/>
              </a:rPr>
              <a:t>Фінансування підготовки у </a:t>
            </a:r>
            <a:r>
              <a:rPr lang="uk-UA" sz="1800" b="1" dirty="0" smtClean="0">
                <a:latin typeface="Arial" charset="0"/>
              </a:rPr>
              <a:t>60,4% проводилося роботодавцем</a:t>
            </a:r>
            <a:r>
              <a:rPr lang="uk-UA" sz="1800" dirty="0" smtClean="0">
                <a:latin typeface="Arial" charset="0"/>
              </a:rPr>
              <a:t>, а у 20,5% - за рахунок коштів самого зайнятого (його сім'ї).</a:t>
            </a:r>
          </a:p>
          <a:p>
            <a:endParaRPr lang="uk-UA" sz="1800" dirty="0">
              <a:latin typeface="Arial" charset="0"/>
            </a:endParaRPr>
          </a:p>
        </p:txBody>
      </p:sp>
      <p:graphicFrame>
        <p:nvGraphicFramePr>
          <p:cNvPr id="13" name="Ді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767261"/>
              </p:ext>
            </p:extLst>
          </p:nvPr>
        </p:nvGraphicFramePr>
        <p:xfrm>
          <a:off x="2987824" y="764704"/>
          <a:ext cx="684076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8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11630</TotalTime>
  <Words>959</Words>
  <Application>Microsoft Office PowerPoint</Application>
  <PresentationFormat>Екран (4:3)</PresentationFormat>
  <Paragraphs>101</Paragraphs>
  <Slides>13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Эркер</vt:lpstr>
      <vt:lpstr>                    Освітні настанови    української  молоді             Ірина Марченко,       Інститут демографії      та соціальних досліджень      імені М.В. Птухи НАН України   </vt:lpstr>
      <vt:lpstr>Освітні настанови молоді</vt:lpstr>
      <vt:lpstr>Освіта батьків </vt:lpstr>
      <vt:lpstr>Матеріальне становище домогосподарства</vt:lpstr>
      <vt:lpstr>Рівень освіти української молоді (15-29)</vt:lpstr>
      <vt:lpstr>Напрями підготовки</vt:lpstr>
      <vt:lpstr>Професійно-технічна освіта vs вища освіта</vt:lpstr>
      <vt:lpstr>Отримання досвіду роботи під час навчання </vt:lpstr>
      <vt:lpstr>Безперервна освіта (зайняті)</vt:lpstr>
      <vt:lpstr>Безперервна освіта (безробітні)</vt:lpstr>
      <vt:lpstr>Гендерні та міжпоселенські особливості</vt:lpstr>
      <vt:lpstr>Наслідки для зайнятості </vt:lpstr>
      <vt:lpstr>ДЯКУЮ ЗА УВАГУ!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Iris</cp:lastModifiedBy>
  <cp:revision>273</cp:revision>
  <dcterms:created xsi:type="dcterms:W3CDTF">2010-04-24T17:14:29Z</dcterms:created>
  <dcterms:modified xsi:type="dcterms:W3CDTF">2014-06-25T08:15:26Z</dcterms:modified>
</cp:coreProperties>
</file>