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282" r:id="rId3"/>
    <p:sldId id="292" r:id="rId4"/>
    <p:sldId id="283" r:id="rId5"/>
    <p:sldId id="289" r:id="rId6"/>
    <p:sldId id="291" r:id="rId7"/>
    <p:sldId id="265" r:id="rId8"/>
    <p:sldId id="266" r:id="rId9"/>
    <p:sldId id="273" r:id="rId10"/>
    <p:sldId id="284" r:id="rId11"/>
    <p:sldId id="274" r:id="rId12"/>
    <p:sldId id="264" r:id="rId13"/>
    <p:sldId id="285" r:id="rId14"/>
    <p:sldId id="260" r:id="rId15"/>
    <p:sldId id="263" r:id="rId16"/>
    <p:sldId id="262" r:id="rId17"/>
    <p:sldId id="268" r:id="rId18"/>
    <p:sldId id="269" r:id="rId19"/>
    <p:sldId id="271" r:id="rId20"/>
    <p:sldId id="286" r:id="rId21"/>
    <p:sldId id="272" r:id="rId22"/>
    <p:sldId id="275" r:id="rId23"/>
    <p:sldId id="276" r:id="rId24"/>
    <p:sldId id="278" r:id="rId25"/>
    <p:sldId id="279" r:id="rId26"/>
    <p:sldId id="280" r:id="rId27"/>
    <p:sldId id="281" r:id="rId28"/>
    <p:sldId id="287" r:id="rId29"/>
    <p:sldId id="257" r:id="rId30"/>
    <p:sldId id="258" r:id="rId31"/>
    <p:sldId id="25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зайняті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5.2469135802469133E-2"/>
                  <c:y val="-1.683619596536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 baseline="0"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жінки</c:v>
                </c:pt>
                <c:pt idx="1">
                  <c:v>чоловіки</c:v>
                </c:pt>
                <c:pt idx="2">
                  <c:v>15-19 років</c:v>
                </c:pt>
                <c:pt idx="3">
                  <c:v>20-24 роки</c:v>
                </c:pt>
                <c:pt idx="4">
                  <c:v>25-29 років</c:v>
                </c:pt>
                <c:pt idx="5">
                  <c:v>містяни</c:v>
                </c:pt>
                <c:pt idx="6">
                  <c:v>селяни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2082</c:v>
                </c:pt>
                <c:pt idx="1">
                  <c:v>2753</c:v>
                </c:pt>
                <c:pt idx="2">
                  <c:v>249</c:v>
                </c:pt>
                <c:pt idx="3">
                  <c:v>1747</c:v>
                </c:pt>
                <c:pt idx="4">
                  <c:v>2839</c:v>
                </c:pt>
                <c:pt idx="5">
                  <c:v>3316</c:v>
                </c:pt>
                <c:pt idx="6">
                  <c:v>1519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безробітні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7839506172839504E-2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9382716049382713E-2"/>
                  <c:y val="1.122413064357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7839506172839504E-2"/>
                  <c:y val="-1.1224130643578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3209876543209874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753086419753084E-2"/>
                  <c:y val="1.122413064357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580246913580245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 baseline="0"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жінки</c:v>
                </c:pt>
                <c:pt idx="1">
                  <c:v>чоловіки</c:v>
                </c:pt>
                <c:pt idx="2">
                  <c:v>15-19 років</c:v>
                </c:pt>
                <c:pt idx="3">
                  <c:v>20-24 роки</c:v>
                </c:pt>
                <c:pt idx="4">
                  <c:v>25-29 років</c:v>
                </c:pt>
                <c:pt idx="5">
                  <c:v>містяни</c:v>
                </c:pt>
                <c:pt idx="6">
                  <c:v>селяни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271</c:v>
                </c:pt>
                <c:pt idx="1">
                  <c:v>444</c:v>
                </c:pt>
                <c:pt idx="2">
                  <c:v>73</c:v>
                </c:pt>
                <c:pt idx="3">
                  <c:v>344</c:v>
                </c:pt>
                <c:pt idx="4">
                  <c:v>298</c:v>
                </c:pt>
                <c:pt idx="5">
                  <c:v>505</c:v>
                </c:pt>
                <c:pt idx="6">
                  <c:v>210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економічно неактивні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8.6987012487729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0508587896100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2098E-3"/>
                  <c:y val="-7.295684918325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864197530864196E-3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0.117853371757568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3.6478424591628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жінки</c:v>
                </c:pt>
                <c:pt idx="1">
                  <c:v>чоловіки</c:v>
                </c:pt>
                <c:pt idx="2">
                  <c:v>15-19 років</c:v>
                </c:pt>
                <c:pt idx="3">
                  <c:v>20-24 роки</c:v>
                </c:pt>
                <c:pt idx="4">
                  <c:v>25-29 років</c:v>
                </c:pt>
                <c:pt idx="5">
                  <c:v>містяни</c:v>
                </c:pt>
                <c:pt idx="6">
                  <c:v>селяни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2429</c:v>
                </c:pt>
                <c:pt idx="1">
                  <c:v>1791</c:v>
                </c:pt>
                <c:pt idx="2">
                  <c:v>2216</c:v>
                </c:pt>
                <c:pt idx="3">
                  <c:v>1294</c:v>
                </c:pt>
                <c:pt idx="4">
                  <c:v>711</c:v>
                </c:pt>
                <c:pt idx="5">
                  <c:v>2995</c:v>
                </c:pt>
                <c:pt idx="6">
                  <c:v>1225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215616"/>
        <c:axId val="31217152"/>
      </c:barChart>
      <c:catAx>
        <c:axId val="31215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</a:defRPr>
            </a:pPr>
            <a:endParaRPr lang="ru-RU"/>
          </a:p>
        </c:txPr>
        <c:crossAx val="31217152"/>
        <c:crosses val="autoZero"/>
        <c:auto val="1"/>
        <c:lblAlgn val="ctr"/>
        <c:lblOffset val="100"/>
        <c:noMultiLvlLbl val="0"/>
      </c:catAx>
      <c:valAx>
        <c:axId val="31217152"/>
        <c:scaling>
          <c:orientation val="minMax"/>
          <c:max val="7000"/>
        </c:scaling>
        <c:delete val="1"/>
        <c:axPos val="l"/>
        <c:numFmt formatCode="General" sourceLinked="1"/>
        <c:majorTickMark val="out"/>
        <c:minorTickMark val="none"/>
        <c:tickLblPos val="nextTo"/>
        <c:crossAx val="312156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aseline="0">
              <a:latin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18518518518517E-2"/>
          <c:y val="2.2448261287155904E-2"/>
          <c:w val="0.96604938271604934"/>
          <c:h val="0.891832080819043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навчаються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5432098765432098E-3"/>
                  <c:y val="-5.61206532178897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жінки</c:v>
                </c:pt>
                <c:pt idx="1">
                  <c:v>чоловіки</c:v>
                </c:pt>
                <c:pt idx="2">
                  <c:v>15-19 років</c:v>
                </c:pt>
                <c:pt idx="3">
                  <c:v>20-24 роки</c:v>
                </c:pt>
                <c:pt idx="4">
                  <c:v>25-29 років</c:v>
                </c:pt>
                <c:pt idx="5">
                  <c:v>містяни</c:v>
                </c:pt>
                <c:pt idx="6">
                  <c:v>селяни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950265</c:v>
                </c:pt>
                <c:pt idx="1">
                  <c:v>321616</c:v>
                </c:pt>
                <c:pt idx="2">
                  <c:v>85955</c:v>
                </c:pt>
                <c:pt idx="3">
                  <c:v>507694</c:v>
                </c:pt>
                <c:pt idx="4">
                  <c:v>678231</c:v>
                </c:pt>
                <c:pt idx="5">
                  <c:v>816777</c:v>
                </c:pt>
                <c:pt idx="6">
                  <c:v>455103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працюють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5432098765432098E-3"/>
                  <c:y val="-5.0508587896100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жінки</c:v>
                </c:pt>
                <c:pt idx="1">
                  <c:v>чоловіки</c:v>
                </c:pt>
                <c:pt idx="2">
                  <c:v>15-19 років</c:v>
                </c:pt>
                <c:pt idx="3">
                  <c:v>20-24 роки</c:v>
                </c:pt>
                <c:pt idx="4">
                  <c:v>25-29 років</c:v>
                </c:pt>
                <c:pt idx="5">
                  <c:v>містяни</c:v>
                </c:pt>
                <c:pt idx="6">
                  <c:v>селяни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271114</c:v>
                </c:pt>
                <c:pt idx="1">
                  <c:v>444184</c:v>
                </c:pt>
                <c:pt idx="2">
                  <c:v>73249</c:v>
                </c:pt>
                <c:pt idx="3">
                  <c:v>344018</c:v>
                </c:pt>
                <c:pt idx="4">
                  <c:v>298032</c:v>
                </c:pt>
                <c:pt idx="5">
                  <c:v>505370</c:v>
                </c:pt>
                <c:pt idx="6">
                  <c:v>209929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609984"/>
        <c:axId val="115611520"/>
      </c:barChart>
      <c:catAx>
        <c:axId val="115609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</a:defRPr>
            </a:pPr>
            <a:endParaRPr lang="ru-RU"/>
          </a:p>
        </c:txPr>
        <c:crossAx val="115611520"/>
        <c:crosses val="autoZero"/>
        <c:auto val="1"/>
        <c:lblAlgn val="ctr"/>
        <c:lblOffset val="100"/>
        <c:noMultiLvlLbl val="0"/>
      </c:catAx>
      <c:valAx>
        <c:axId val="115611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5609984"/>
        <c:crosses val="autoZero"/>
        <c:crossBetween val="between"/>
        <c:dispUnits>
          <c:builtInUnit val="thousands"/>
          <c:dispUnitsLbl>
            <c:layout/>
          </c:dispUnitsLbl>
        </c:dispUnits>
      </c:valAx>
    </c:plotArea>
    <c:legend>
      <c:legendPos val="r"/>
      <c:layout>
        <c:manualLayout>
          <c:xMode val="edge"/>
          <c:yMode val="edge"/>
          <c:x val="0.83212574122679106"/>
          <c:y val="0.11161259860015556"/>
          <c:w val="0.1663310488966657"/>
          <c:h val="0.1486102000843133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18518518518517E-2"/>
          <c:y val="2.2448261287155904E-2"/>
          <c:w val="0.96604938271604934"/>
          <c:h val="0.891832080819043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4803079413508986E-3"/>
                  <c:y val="-2.516272925534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606158827017973E-3"/>
                  <c:y val="-1.11174861849445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173657139233801E-3"/>
                  <c:y val="-6.99427613065819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8818476481053923E-3"/>
                  <c:y val="-2.27619305617488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загальна середня</c:v>
                </c:pt>
                <c:pt idx="1">
                  <c:v>професійно-технічна</c:v>
                </c:pt>
                <c:pt idx="2">
                  <c:v>вища</c:v>
                </c:pt>
                <c:pt idx="3">
                  <c:v>післядипломна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31.1</c:v>
                </c:pt>
                <c:pt idx="1">
                  <c:v>38.799999999999997</c:v>
                </c:pt>
                <c:pt idx="2">
                  <c:v>23.9</c:v>
                </c:pt>
                <c:pt idx="3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2.8976736552742788E-3"/>
                  <c:y val="-1.9100427197586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401656266434806E-3"/>
                  <c:y val="-1.902376143898775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загальна середня</c:v>
                </c:pt>
                <c:pt idx="1">
                  <c:v>професійно-технічна</c:v>
                </c:pt>
                <c:pt idx="2">
                  <c:v>вища</c:v>
                </c:pt>
                <c:pt idx="3">
                  <c:v>післядипломна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22.8</c:v>
                </c:pt>
                <c:pt idx="1">
                  <c:v>18.3</c:v>
                </c:pt>
                <c:pt idx="2">
                  <c:v>13.7</c:v>
                </c:pt>
                <c:pt idx="3">
                  <c:v>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668096"/>
        <c:axId val="115669632"/>
      </c:barChart>
      <c:catAx>
        <c:axId val="115668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</a:defRPr>
            </a:pPr>
            <a:endParaRPr lang="ru-RU"/>
          </a:p>
        </c:txPr>
        <c:crossAx val="115669632"/>
        <c:crosses val="autoZero"/>
        <c:auto val="1"/>
        <c:lblAlgn val="ctr"/>
        <c:lblOffset val="100"/>
        <c:noMultiLvlLbl val="0"/>
      </c:catAx>
      <c:valAx>
        <c:axId val="1156696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5668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985774590362665"/>
          <c:y val="0.11161259860015556"/>
          <c:w val="0.108599003927595"/>
          <c:h val="0.29840329765490287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91027732463296"/>
          <c:y val="0.12421299315652638"/>
          <c:w val="0.50964001197709863"/>
          <c:h val="0.79925644729580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9999FF"/>
            </a:solidFill>
            <a:ln w="17034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80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FF00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FFFF"/>
              </a:solidFill>
              <a:ln w="17034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14643906720982486"/>
                  <c:y val="0.14556267638150777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/>
                      <a:t>П</a:t>
                    </a:r>
                    <a:r>
                      <a:rPr lang="en-US" sz="1200" baseline="0"/>
                      <a:t>i</a:t>
                    </a:r>
                    <a:r>
                      <a:rPr lang="ru-RU" sz="1200" baseline="0"/>
                      <a:t>дприімництво </a:t>
                    </a:r>
                    <a:r>
                      <a:rPr lang="en-US" sz="1200" baseline="0"/>
                      <a:t>i </a:t>
                    </a:r>
                    <a:r>
                      <a:rPr lang="ru-RU" sz="1200" baseline="0"/>
                      <a:t>право
20,4%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586549891441527E-2"/>
                  <c:y val="2.4242382736317788E-2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/>
                      <a:t>Техн</a:t>
                    </a:r>
                    <a:r>
                      <a:rPr lang="en-US" sz="1200" baseline="0"/>
                      <a:t>i</a:t>
                    </a:r>
                    <a:r>
                      <a:rPr lang="ru-RU" sz="1200" baseline="0"/>
                      <a:t>чн</a:t>
                    </a:r>
                    <a:r>
                      <a:rPr lang="en-US" sz="1200" baseline="0"/>
                      <a:t>i </a:t>
                    </a:r>
                    <a:r>
                      <a:rPr lang="ru-RU" sz="1200" baseline="0"/>
                      <a:t>науки
20,3%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6772610751391132"/>
                  <c:y val="-3.641732819843669E-2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/>
                      <a:t>Педагог</a:t>
                    </a:r>
                    <a:r>
                      <a:rPr lang="en-US" sz="1200" baseline="0"/>
                      <a:t>i</a:t>
                    </a:r>
                    <a:r>
                      <a:rPr lang="ru-RU" sz="1200" baseline="0"/>
                      <a:t>чн</a:t>
                    </a:r>
                    <a:r>
                      <a:rPr lang="en-US" sz="1200" baseline="0"/>
                      <a:t>i , </a:t>
                    </a:r>
                    <a:r>
                      <a:rPr lang="ru-RU" sz="1200" baseline="0"/>
                      <a:t>мовні науки
13,6%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8717213221757208E-2"/>
                  <c:y val="-8.1577953332172583E-3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err="1"/>
                      <a:t>Гуманiтарнi</a:t>
                    </a:r>
                    <a:r>
                      <a:rPr lang="ru-RU" sz="1200" baseline="0" dirty="0"/>
                      <a:t> науки, культура та </a:t>
                    </a:r>
                    <a:r>
                      <a:rPr lang="ru-RU" sz="1200" baseline="0" dirty="0" err="1"/>
                      <a:t>мистецтво</a:t>
                    </a:r>
                    <a:r>
                      <a:rPr lang="ru-RU" sz="1200" baseline="0" dirty="0"/>
                      <a:t>
12,8%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65867315292888E-4"/>
                  <c:y val="0.13768838734237732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/>
                      <a:t>Математика та </a:t>
                    </a:r>
                    <a:r>
                      <a:rPr lang="en-US" sz="1200" baseline="0"/>
                      <a:t>i</a:t>
                    </a:r>
                    <a:r>
                      <a:rPr lang="ru-RU" sz="1200" baseline="0"/>
                      <a:t>нформатика
8,4%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1496349360582408E-2"/>
                  <c:y val="0.21419460076786193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err="1"/>
                      <a:t>Охорона</a:t>
                    </a:r>
                    <a:r>
                      <a:rPr lang="ru-RU" sz="1200" baseline="0" dirty="0"/>
                      <a:t> </a:t>
                    </a:r>
                    <a:r>
                      <a:rPr lang="ru-RU" sz="1200" baseline="0" dirty="0" err="1"/>
                      <a:t>здоров`я</a:t>
                    </a:r>
                    <a:r>
                      <a:rPr lang="ru-RU" sz="1200" baseline="0" dirty="0"/>
                      <a:t>
6,6%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9944324838108056E-2"/>
                  <c:y val="0.23380392666062685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/>
                      <a:t>Науки з адмiнiстрування (управлiння)
5,0%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9030984597438911E-2"/>
                  <c:y val="0.1413807806046503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/>
                      <a:t>Інші послуги
3,3%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22165134209043619"/>
                  <c:y val="6.4343735620262882E-2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/>
                      <a:t>Сiльське господарство i ветеринарiя
3,1%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9.08936416236636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/>
                      <a:t>Загальн</a:t>
                    </a:r>
                    <a:r>
                      <a:rPr lang="en-US" sz="1200" baseline="0"/>
                      <a:t>i </a:t>
                    </a:r>
                    <a:r>
                      <a:rPr lang="ru-RU" sz="1200" baseline="0"/>
                      <a:t>сусп</a:t>
                    </a:r>
                    <a:r>
                      <a:rPr lang="en-US" sz="1200" baseline="0"/>
                      <a:t>i</a:t>
                    </a:r>
                    <a:r>
                      <a:rPr lang="ru-RU" sz="1200" baseline="0"/>
                      <a:t>льн</a:t>
                    </a:r>
                    <a:r>
                      <a:rPr lang="en-US" sz="1200" baseline="0"/>
                      <a:t>i </a:t>
                    </a:r>
                    <a:r>
                      <a:rPr lang="ru-RU" sz="1200" baseline="0"/>
                      <a:t>науки
2,9%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3.8080885080663401E-2"/>
                  <c:y val="-1.4408020671775957E-3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err="1"/>
                      <a:t>Природнич</a:t>
                    </a:r>
                    <a:r>
                      <a:rPr lang="en-US" sz="1200" baseline="0" dirty="0" err="1"/>
                      <a:t>i</a:t>
                    </a:r>
                    <a:r>
                      <a:rPr lang="en-US" sz="1200" baseline="0" dirty="0"/>
                      <a:t> </a:t>
                    </a:r>
                    <a:r>
                      <a:rPr lang="ru-RU" sz="1200" baseline="0" dirty="0"/>
                      <a:t>науки
2,5%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13213371214520317"/>
                  <c:y val="3.2157751419339823E-4"/>
                </c:manualLayout>
              </c:layout>
              <c:tx>
                <c:rich>
                  <a:bodyPr/>
                  <a:lstStyle/>
                  <a:p>
                    <a:r>
                      <a:rPr lang="en-US" sz="1200" baseline="0"/>
                      <a:t>I</a:t>
                    </a:r>
                    <a:r>
                      <a:rPr lang="ru-RU" sz="1200" baseline="0"/>
                      <a:t>нше
1,3%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19050"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Sheet1!$A$2:$A$13</c:f>
              <c:strCache>
                <c:ptCount val="12"/>
                <c:pt idx="0">
                  <c:v>Пiдприімництво i право</c:v>
                </c:pt>
                <c:pt idx="1">
                  <c:v>Технiчнi науки</c:v>
                </c:pt>
                <c:pt idx="2">
                  <c:v>Педагогiчнi , мовні науки</c:v>
                </c:pt>
                <c:pt idx="3">
                  <c:v>Гуманiтарнi науки, культура та мистецтво</c:v>
                </c:pt>
                <c:pt idx="4">
                  <c:v>Математика та iнформатика</c:v>
                </c:pt>
                <c:pt idx="5">
                  <c:v>Охорона здоров`я</c:v>
                </c:pt>
                <c:pt idx="6">
                  <c:v>Науки з адмiнiстрування (управлiння)</c:v>
                </c:pt>
                <c:pt idx="7">
                  <c:v>Інші послуги</c:v>
                </c:pt>
                <c:pt idx="8">
                  <c:v>Сiльське господарство i ветеринарiя</c:v>
                </c:pt>
                <c:pt idx="9">
                  <c:v>Загальнi суспiльнi науки</c:v>
                </c:pt>
                <c:pt idx="10">
                  <c:v>Природничi науки</c:v>
                </c:pt>
                <c:pt idx="11">
                  <c:v>Iнше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20.399999999999999</c:v>
                </c:pt>
                <c:pt idx="1">
                  <c:v>20.3</c:v>
                </c:pt>
                <c:pt idx="2">
                  <c:v>13.6</c:v>
                </c:pt>
                <c:pt idx="3">
                  <c:v>12.8</c:v>
                </c:pt>
                <c:pt idx="4">
                  <c:v>8.4</c:v>
                </c:pt>
                <c:pt idx="5">
                  <c:v>6.6</c:v>
                </c:pt>
                <c:pt idx="6">
                  <c:v>5</c:v>
                </c:pt>
                <c:pt idx="7">
                  <c:v>3.3</c:v>
                </c:pt>
                <c:pt idx="8">
                  <c:v>3.1</c:v>
                </c:pt>
                <c:pt idx="9">
                  <c:v>2.9</c:v>
                </c:pt>
                <c:pt idx="10">
                  <c:v>2.5</c:v>
                </c:pt>
                <c:pt idx="11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FFFFFF"/>
        </a:solidFill>
        <a:ln w="3406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14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59283387622153E-2"/>
          <c:y val="2.9177718832891247E-2"/>
          <c:w val="0.94462540716612375"/>
          <c:h val="0.639303329877342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Навчання</c:v>
                </c:pt>
              </c:strCache>
            </c:strRef>
          </c:tx>
          <c:spPr>
            <a:solidFill>
              <a:srgbClr val="00B050"/>
            </a:solidFill>
            <a:ln w="15379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30759">
                <a:noFill/>
              </a:ln>
            </c:spPr>
            <c:txPr>
              <a:bodyPr/>
              <a:lstStyle/>
              <a:p>
                <a:pPr>
                  <a:defRPr sz="1181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46.5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Безробіття</c:v>
                </c:pt>
              </c:strCache>
            </c:strRef>
          </c:tx>
          <c:spPr>
            <a:solidFill>
              <a:srgbClr val="FF0000"/>
            </a:solidFill>
            <a:ln w="15379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30759">
                <a:noFill/>
              </a:ln>
            </c:spPr>
            <c:txPr>
              <a:bodyPr/>
              <a:lstStyle/>
              <a:p>
                <a:pPr>
                  <a:defRPr sz="1181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</c:f>
              <c:numCache>
                <c:formatCode>General</c:formatCode>
                <c:ptCount val="1"/>
              </c:numCache>
            </c:numRef>
          </c:cat>
          <c:val>
            <c:numRef>
              <c:f>Sheet1!$C$2:$C$2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Самозайнятість</c:v>
                </c:pt>
              </c:strCache>
            </c:strRef>
          </c:tx>
          <c:spPr>
            <a:pattFill prst="lgCheck">
              <a:fgClr>
                <a:schemeClr val="accent6">
                  <a:lumMod val="75000"/>
                </a:schemeClr>
              </a:fgClr>
              <a:bgClr>
                <a:schemeClr val="accent3">
                  <a:lumMod val="75000"/>
                </a:schemeClr>
              </a:bgClr>
            </a:pattFill>
            <a:ln w="15379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30759">
                <a:noFill/>
              </a:ln>
            </c:spPr>
            <c:txPr>
              <a:bodyPr/>
              <a:lstStyle/>
              <a:p>
                <a:pPr>
                  <a:defRPr sz="1181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</c:f>
              <c:numCache>
                <c:formatCode>General</c:formatCode>
                <c:ptCount val="1"/>
              </c:numCache>
            </c:numRef>
          </c:cat>
          <c:val>
            <c:numRef>
              <c:f>Sheet1!$D$2:$D$2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Статус безкоштовно працюючого члена сім’ї</c:v>
                </c:pt>
              </c:strCache>
            </c:strRef>
          </c:tx>
          <c:spPr>
            <a:solidFill>
              <a:srgbClr val="CCFFFF"/>
            </a:solidFill>
            <a:ln w="15379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30759">
                <a:noFill/>
              </a:ln>
            </c:spPr>
            <c:txPr>
              <a:bodyPr/>
              <a:lstStyle/>
              <a:p>
                <a:pPr>
                  <a:defRPr sz="1181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</c:f>
              <c:numCache>
                <c:formatCode>General</c:formatCode>
                <c:ptCount val="1"/>
              </c:numCache>
            </c:numRef>
          </c:cat>
          <c:val>
            <c:numRef>
              <c:f>Sheet1!$E$2:$E$2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Інша зайнятість</c:v>
                </c:pt>
              </c:strCache>
            </c:strRef>
          </c:tx>
          <c:spPr>
            <a:pattFill prst="lgCheck">
              <a:fgClr>
                <a:srgbClr val="FFFF00"/>
              </a:fgClr>
              <a:bgClr>
                <a:schemeClr val="accent3">
                  <a:lumMod val="75000"/>
                </a:schemeClr>
              </a:bgClr>
            </a:pattFill>
            <a:ln w="15379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30759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</c:f>
              <c:numCache>
                <c:formatCode>General</c:formatCode>
                <c:ptCount val="1"/>
              </c:numCache>
            </c:numRef>
          </c:cat>
          <c:val>
            <c:numRef>
              <c:f>Sheet1!$F$2:$F$2</c:f>
              <c:numCache>
                <c:formatCode>General</c:formatCode>
                <c:ptCount val="1"/>
                <c:pt idx="0">
                  <c:v>28.2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Стан неактивності</c:v>
                </c:pt>
              </c:strCache>
            </c:strRef>
          </c:tx>
          <c:spPr>
            <a:pattFill prst="sphere">
              <a:fgClr>
                <a:srgbClr val="FFFF00"/>
              </a:fgClr>
              <a:bgClr>
                <a:srgbClr val="FF0000"/>
              </a:bgClr>
            </a:pattFill>
            <a:ln w="15379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30759">
                <a:noFill/>
              </a:ln>
            </c:spPr>
            <c:txPr>
              <a:bodyPr/>
              <a:lstStyle/>
              <a:p>
                <a:pPr>
                  <a:defRPr sz="1181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</c:f>
              <c:numCache>
                <c:formatCode>General</c:formatCode>
                <c:ptCount val="1"/>
              </c:numCache>
            </c:numRef>
          </c:cat>
          <c:val>
            <c:numRef>
              <c:f>Sheet1!$G$2:$G$2</c:f>
              <c:numCache>
                <c:formatCode>General</c:formatCode>
                <c:ptCount val="1"/>
                <c:pt idx="0">
                  <c:v>9.1999999999999993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Служба в армії</c:v>
                </c:pt>
              </c:strCache>
            </c:strRef>
          </c:tx>
          <c:spPr>
            <a:solidFill>
              <a:srgbClr val="0066CC"/>
            </a:solidFill>
            <a:ln w="15379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30759">
                <a:noFill/>
              </a:ln>
            </c:spPr>
            <c:txPr>
              <a:bodyPr/>
              <a:lstStyle/>
              <a:p>
                <a:pPr>
                  <a:defRPr sz="1181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</c:f>
              <c:numCache>
                <c:formatCode>General</c:formatCode>
                <c:ptCount val="1"/>
              </c:numCache>
            </c:numRef>
          </c:cat>
          <c:val>
            <c:numRef>
              <c:f>Sheet1!$H$2:$H$2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225920"/>
        <c:axId val="116227456"/>
      </c:barChart>
      <c:catAx>
        <c:axId val="116225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4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69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ru-RU"/>
          </a:p>
        </c:txPr>
        <c:crossAx val="116227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227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6225920"/>
        <c:crosses val="autoZero"/>
        <c:crossBetween val="between"/>
      </c:valAx>
      <c:spPr>
        <a:solidFill>
          <a:srgbClr val="FFFFFF"/>
        </a:solidFill>
        <a:ln w="15379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72232952719622157"/>
          <c:w val="1"/>
          <c:h val="0.27236541341530701"/>
        </c:manualLayout>
      </c:layout>
      <c:overlay val="0"/>
      <c:spPr>
        <a:noFill/>
        <a:ln w="30759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" panose="020B0604020202020204" pitchFamily="34" charset="0"/>
              <a:ea typeface="Arial Narrow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03418803418803E-2"/>
          <c:y val="2.5700934579439252E-2"/>
          <c:w val="0.6974358974358974"/>
          <c:h val="0.8691588785046728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Короткий </c:v>
                </c:pt>
              </c:strCache>
            </c:strRef>
          </c:tx>
          <c:spPr>
            <a:solidFill>
              <a:srgbClr val="00FF00"/>
            </a:solidFill>
            <a:ln w="11618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solidFill>
                <a:srgbClr val="FFFFFF"/>
              </a:solidFill>
              <a:ln w="2905">
                <a:solidFill>
                  <a:srgbClr val="000000"/>
                </a:solidFill>
                <a:prstDash val="solid"/>
              </a:ln>
            </c:spPr>
            <c:txPr>
              <a:bodyPr/>
              <a:lstStyle/>
              <a:p>
                <a:pPr>
                  <a:defRPr sz="1098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Разом</c:v>
                </c:pt>
                <c:pt idx="1">
                  <c:v>Чоловіки</c:v>
                </c:pt>
                <c:pt idx="2">
                  <c:v>Жінки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69.599999999999994</c:v>
                </c:pt>
                <c:pt idx="1">
                  <c:v>70</c:v>
                </c:pt>
                <c:pt idx="2">
                  <c:v>69.099999999999994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Середній </c:v>
                </c:pt>
              </c:strCache>
            </c:strRef>
          </c:tx>
          <c:spPr>
            <a:pattFill prst="sphere">
              <a:fgClr>
                <a:srgbClr xmlns:mc="http://schemas.openxmlformats.org/markup-compatibility/2006" xmlns:a14="http://schemas.microsoft.com/office/drawing/2010/main" val="FF0000" mc:Ignorable="a14" a14:legacySpreadsheetColorIndex="10"/>
              </a:fgClr>
              <a:bgClr>
                <a:srgbClr xmlns:mc="http://schemas.openxmlformats.org/markup-compatibility/2006" xmlns:a14="http://schemas.microsoft.com/office/drawing/2010/main" val="00FF00" mc:Ignorable="a14" a14:legacySpreadsheetColorIndex="11"/>
              </a:bgClr>
            </a:pattFill>
            <a:ln w="11618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2905">
                <a:solidFill>
                  <a:srgbClr val="000000"/>
                </a:solidFill>
                <a:prstDash val="solid"/>
              </a:ln>
            </c:spPr>
            <c:txPr>
              <a:bodyPr/>
              <a:lstStyle/>
              <a:p>
                <a:pPr>
                  <a:defRPr sz="1098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Разом</c:v>
                </c:pt>
                <c:pt idx="1">
                  <c:v>Чоловіки</c:v>
                </c:pt>
                <c:pt idx="2">
                  <c:v>Жінки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14.5</c:v>
                </c:pt>
                <c:pt idx="1">
                  <c:v>13.1</c:v>
                </c:pt>
                <c:pt idx="2">
                  <c:v>16.3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Довгий </c:v>
                </c:pt>
              </c:strCache>
            </c:strRef>
          </c:tx>
          <c:spPr>
            <a:solidFill>
              <a:srgbClr val="FF0000"/>
            </a:solidFill>
            <a:ln w="11618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2905">
                <a:solidFill>
                  <a:srgbClr val="000000"/>
                </a:solidFill>
                <a:prstDash val="solid"/>
              </a:ln>
            </c:spPr>
            <c:txPr>
              <a:bodyPr/>
              <a:lstStyle/>
              <a:p>
                <a:pPr>
                  <a:defRPr sz="1098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Разом</c:v>
                </c:pt>
                <c:pt idx="1">
                  <c:v>Чоловіки</c:v>
                </c:pt>
                <c:pt idx="2">
                  <c:v>Жінки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15.9</c:v>
                </c:pt>
                <c:pt idx="1">
                  <c:v>16.8</c:v>
                </c:pt>
                <c:pt idx="2">
                  <c:v>14.5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8272000"/>
        <c:axId val="118273536"/>
      </c:barChart>
      <c:catAx>
        <c:axId val="118272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0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8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8273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8273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8272000"/>
        <c:crosses val="autoZero"/>
        <c:crossBetween val="between"/>
      </c:valAx>
      <c:spPr>
        <a:solidFill>
          <a:srgbClr val="FFFFFF"/>
        </a:solidFill>
        <a:ln w="23237">
          <a:noFill/>
        </a:ln>
      </c:spPr>
    </c:plotArea>
    <c:legend>
      <c:legendPos val="r"/>
      <c:layout>
        <c:manualLayout>
          <c:xMode val="edge"/>
          <c:yMode val="edge"/>
          <c:x val="0.68771373459234897"/>
          <c:y val="0.25214686697704131"/>
          <c:w val="0.25985719223826736"/>
          <c:h val="0.37336887491247683"/>
        </c:manualLayout>
      </c:layout>
      <c:overlay val="0"/>
      <c:spPr>
        <a:noFill/>
        <a:ln w="23237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15" b="0" i="0" u="none" strike="noStrike" baseline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1A839-98AF-441E-BDA8-03C67E802E96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36320-E5B8-4741-B10A-61892769E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947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73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25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41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11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4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67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6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10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37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04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382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0571F-9FBA-4A96-B4A7-21F1E1854A8F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7DFF7-6F1D-43BD-9F00-2147326E0C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18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gif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gi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gif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Перехід молоді від навчання до стабільної роботи в Україні 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491880" y="4437112"/>
            <a:ext cx="5544616" cy="1201688"/>
          </a:xfrm>
        </p:spPr>
        <p:txBody>
          <a:bodyPr>
            <a:noAutofit/>
          </a:bodyPr>
          <a:lstStyle/>
          <a:p>
            <a:pPr algn="l"/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Інститут демографії та соціальних досліджень ім. М.В. </a:t>
            </a:r>
            <a:r>
              <a:rPr lang="uk-UA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Птухи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Національної академії наук України 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Український центр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соціальних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реформ</a:t>
            </a:r>
          </a:p>
          <a:p>
            <a:pPr algn="l"/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соціального моніторингу </a:t>
            </a:r>
            <a:endParaRPr lang="uk-UA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5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440160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Професійна підготовка: </a:t>
            </a:r>
            <a:b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відповідність вимогам ринку праці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97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Головні проблеми переходу, пов’язані з освітою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006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Українська молодь орієнтована переважно на набуття вищої освіти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Більш високий рівень освіти підвищує шанси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знайти добре оплачувану роботу,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однак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гарантує захищеної зайнятості,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відповідає кваліфікації та очікуванням молодої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Надмірна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освіченість молодих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працівників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– 30,9% молодих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працівників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займають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робочі місця, які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потребують нижчого рівня кваліфікації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– викликає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зростаюче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занепокоєння.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Це призводить до втрати віри в цінність системи освіти, обмежує можливості професійного зростання, знецінює кошти, витрачені на освіту та знижує статус самої вищої освіти, спокушає роботодавців до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зловживань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Проблеми професійно-технічної освіти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68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значна частина молоді за жодних умов не погодиться на навчання у</a:t>
            </a:r>
            <a:r>
              <a:rPr lang="uk-UA" sz="6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6800" dirty="0">
                <a:latin typeface="Arial" panose="020B0604020202020204" pitchFamily="34" charset="0"/>
                <a:cs typeface="Arial" panose="020B0604020202020204" pitchFamily="34" charset="0"/>
              </a:rPr>
              <a:t>ПТНЗ, аргументуючи це </a:t>
            </a:r>
            <a:r>
              <a:rPr lang="uk-UA" sz="6800" dirty="0" smtClean="0">
                <a:latin typeface="Arial" panose="020B0604020202020204" pitchFamily="34" charset="0"/>
                <a:cs typeface="Arial" panose="020B0604020202020204" pitchFamily="34" charset="0"/>
              </a:rPr>
              <a:t>вищим суспільним </a:t>
            </a:r>
            <a:r>
              <a:rPr lang="uk-UA" sz="6800" dirty="0">
                <a:latin typeface="Arial" panose="020B0604020202020204" pitchFamily="34" charset="0"/>
                <a:cs typeface="Arial" panose="020B0604020202020204" pitchFamily="34" charset="0"/>
              </a:rPr>
              <a:t>престижем </a:t>
            </a:r>
            <a:r>
              <a:rPr lang="uk-UA" sz="6800" dirty="0" smtClean="0">
                <a:latin typeface="Arial" panose="020B0604020202020204" pitchFamily="34" charset="0"/>
                <a:cs typeface="Arial" panose="020B0604020202020204" pitchFamily="34" charset="0"/>
              </a:rPr>
              <a:t>вищої </a:t>
            </a:r>
            <a:r>
              <a:rPr lang="uk-UA" sz="6800" dirty="0" smtClean="0">
                <a:latin typeface="Arial" panose="020B0604020202020204" pitchFamily="34" charset="0"/>
                <a:cs typeface="Arial" panose="020B0604020202020204" pitchFamily="34" charset="0"/>
              </a:rPr>
              <a:t>освіти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6800" dirty="0" smtClean="0">
                <a:latin typeface="Arial" panose="020B0604020202020204" pitchFamily="34" charset="0"/>
                <a:cs typeface="Arial" panose="020B0604020202020204" pitchFamily="34" charset="0"/>
              </a:rPr>
              <a:t>випускники </a:t>
            </a:r>
            <a:r>
              <a:rPr lang="uk-UA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ПТНЗ  </a:t>
            </a:r>
            <a:r>
              <a:rPr lang="uk-UA" sz="6600" dirty="0">
                <a:latin typeface="Arial" panose="020B0604020202020204" pitchFamily="34" charset="0"/>
                <a:cs typeface="Arial" panose="020B0604020202020204" pitchFamily="34" charset="0"/>
              </a:rPr>
              <a:t>(на базі 11-и класів) мають кращі шанси отримати високу заробітну плату </a:t>
            </a:r>
            <a:r>
              <a:rPr lang="uk-UA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на першому робочому місці порівняно </a:t>
            </a:r>
            <a:r>
              <a:rPr lang="uk-UA" sz="6600" dirty="0">
                <a:latin typeface="Arial" panose="020B0604020202020204" pitchFamily="34" charset="0"/>
                <a:cs typeface="Arial" panose="020B0604020202020204" pitchFamily="34" charset="0"/>
              </a:rPr>
              <a:t>із випускниками </a:t>
            </a:r>
            <a:r>
              <a:rPr lang="uk-UA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ВНЗ; проте у середньостроковій перспективі переваги вищої освіти є дуже відчутними</a:t>
            </a:r>
            <a:endParaRPr lang="uk-UA" sz="6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Таким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чином, орієнтація молоді на отримання вищої освіти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є наслідком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неузгодженості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розвитку системи освіти та ринку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відсутності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прогнозування потреби економіки у робочій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силі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безвідповідального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ставлення роботодавців до використання трудового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потенціалу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918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350" y="274638"/>
            <a:ext cx="7537450" cy="706090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Розподіл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студентів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ВНЗів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напрямами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підготовки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(SWTS)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457369"/>
              </p:ext>
            </p:extLst>
          </p:nvPr>
        </p:nvGraphicFramePr>
        <p:xfrm>
          <a:off x="173562" y="1340768"/>
          <a:ext cx="8790926" cy="5205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6" descr="j01866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230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368152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 переходу: </a:t>
            </a:r>
            <a:b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понятійний апарат і характеристики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762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Класифікація стадій переходу від навчання до стабільної зайнятості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Особи</a:t>
            </a:r>
            <a:r>
              <a:rPr lang="uk-UA" sz="8000" dirty="0">
                <a:latin typeface="Arial" panose="020B0604020202020204" pitchFamily="34" charset="0"/>
                <a:cs typeface="Arial" panose="020B0604020202020204" pitchFamily="34" charset="0"/>
              </a:rPr>
              <a:t>, які </a:t>
            </a:r>
            <a:r>
              <a:rPr lang="uk-UA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завершили перехід </a:t>
            </a:r>
            <a:endParaRPr lang="ru-RU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наймані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працівники на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умовах постійної зайнятості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незалежно від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задоволеності роботою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наймані працівники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умовах тимчасової зайнятості,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які задоволені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роботою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самозайняті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, задоволені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роботою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uk-UA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Особи</a:t>
            </a:r>
            <a:r>
              <a:rPr lang="uk-UA" sz="8000" dirty="0">
                <a:latin typeface="Arial" panose="020B0604020202020204" pitchFamily="34" charset="0"/>
                <a:cs typeface="Arial" panose="020B0604020202020204" pitchFamily="34" charset="0"/>
              </a:rPr>
              <a:t>, які знаходяться в процесі </a:t>
            </a:r>
            <a:r>
              <a:rPr lang="uk-UA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переходу</a:t>
            </a:r>
            <a:endParaRPr lang="ru-RU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безробітні 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наймані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працівники на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умовах тимчасової зайнятості, які незадоволені роботою 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самозайняті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, незадоволені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роботою 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економічно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неактивна молодь, яка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на меті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пошук роботи. 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uk-UA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Особи</a:t>
            </a:r>
            <a:r>
              <a:rPr lang="uk-UA" sz="8000" dirty="0">
                <a:latin typeface="Arial" panose="020B0604020202020204" pitchFamily="34" charset="0"/>
                <a:cs typeface="Arial" panose="020B0604020202020204" pitchFamily="34" charset="0"/>
              </a:rPr>
              <a:t>, перехід яких ще не </a:t>
            </a:r>
            <a:r>
              <a:rPr lang="uk-UA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розпочався</a:t>
            </a:r>
            <a:endParaRPr lang="ru-RU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економічно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неактивна молодь, яка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навчається 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економічно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неактивна молодь, яка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не навчається </a:t>
            </a:r>
            <a:r>
              <a:rPr lang="uk-UA" sz="6200" dirty="0">
                <a:latin typeface="Arial" panose="020B0604020202020204" pitchFamily="34" charset="0"/>
                <a:cs typeface="Arial" panose="020B0604020202020204" pitchFamily="34" charset="0"/>
              </a:rPr>
              <a:t>та не має на меті </a:t>
            </a:r>
            <a:r>
              <a:rPr lang="uk-UA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пошуку роботи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635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Розподіл молоді за стадією переходу, статтю, віком та місцем проживання, %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(SWTS)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608392"/>
              </p:ext>
            </p:extLst>
          </p:nvPr>
        </p:nvGraphicFramePr>
        <p:xfrm>
          <a:off x="457200" y="1896269"/>
          <a:ext cx="8229600" cy="396240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3034680"/>
                <a:gridCol w="1656184"/>
                <a:gridCol w="1440160"/>
                <a:gridCol w="2098576"/>
              </a:tblGrid>
              <a:tr h="4953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Перехід завершено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 </a:t>
                      </a: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процесі переходу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початку переходу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Разом 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42.6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22.8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34.3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статтю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Чоловіки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47.9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18.7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33.1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Жінки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37.1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27.0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35.5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віком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15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- 19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77.9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20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24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42.5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26.6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30.9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25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- 29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68.6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24.8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місцем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проживання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Міські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поселення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44.9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20.5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34.3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Сільська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місцевість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37.3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34.2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628179" cy="62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505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920880" cy="1143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Розподіл молоді за стадією переходу та рівнем освіти, %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(SWTS)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659302"/>
              </p:ext>
            </p:extLst>
          </p:nvPr>
        </p:nvGraphicFramePr>
        <p:xfrm>
          <a:off x="457200" y="1556791"/>
          <a:ext cx="8507288" cy="4700335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3250704"/>
                <a:gridCol w="1872208"/>
                <a:gridCol w="1835570"/>
                <a:gridCol w="1548806"/>
              </a:tblGrid>
              <a:tr h="720081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Перехід завершено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 </a:t>
                      </a: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процесі переходу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початку переходу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601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Разом 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42.6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22.8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34.3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94063">
                <a:tc gridSpan="4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рівнем завершеної </a:t>
                      </a: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освіти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Початкова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 </a:t>
                      </a: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загальна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середня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18.2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81.8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65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Професійно-технічна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(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базі </a:t>
                      </a: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9-ти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класів)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58.5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39.1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65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Повна загальна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середня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44.5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47.9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65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Професійно-технічна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(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базі </a:t>
                      </a: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11-ти </a:t>
                      </a: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класів)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66.6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30.7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26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Вища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73.2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24.6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26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Післядипломна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75.9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24.1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pic>
        <p:nvPicPr>
          <p:cNvPr id="5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628179" cy="62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163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Розподіл молоді за стадіями переходу та рівнем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добробуту, %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(SWTS)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299796"/>
              </p:ext>
            </p:extLst>
          </p:nvPr>
        </p:nvGraphicFramePr>
        <p:xfrm>
          <a:off x="179512" y="1772816"/>
          <a:ext cx="8496944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Диаграмма" r:id="rId3" imgW="6715028" imgH="3905290" progId="MSGraph.Chart.8">
                  <p:embed/>
                </p:oleObj>
              </mc:Choice>
              <mc:Fallback>
                <p:oleObj name="Диаграмма" r:id="rId3" imgW="6715028" imgH="3905290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772816"/>
                        <a:ext cx="8496944" cy="49685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6" descr="j01866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366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Розподіл молоді, яка завершила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перехід до стабільної/задовільної зайнятості,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 попереднім статусом на ринку праці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% (SWTS)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907326"/>
              </p:ext>
            </p:extLst>
          </p:nvPr>
        </p:nvGraphicFramePr>
        <p:xfrm>
          <a:off x="0" y="1196752"/>
          <a:ext cx="9144000" cy="527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6" descr="j01866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479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>
            <a:normAutofit fontScale="90000"/>
          </a:bodyPr>
          <a:lstStyle/>
          <a:p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Розподіл молоді, яка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завершила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перехід до стабільної/задовільної зайнятості,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за тривалістю переходу та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статтю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% (SWTS)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 flipH="1">
            <a:off x="4283968" y="1556792"/>
            <a:ext cx="4860032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Короткий </a:t>
            </a:r>
            <a:r>
              <a:rPr lang="uk-UA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перехід</a:t>
            </a:r>
            <a:endParaRPr lang="uk-UA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прямий перехід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попередня стабільна/задовільна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робота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без періодів безробіття/</a:t>
            </a:r>
            <a:r>
              <a:rPr lang="uk-UA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неактивності</a:t>
            </a:r>
            <a:endParaRPr lang="uk-UA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попередня незадовільна тимчасова робота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року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без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періодів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безробіття/</a:t>
            </a:r>
            <a:r>
              <a:rPr lang="uk-UA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неактивності</a:t>
            </a:r>
            <a:endParaRPr lang="uk-UA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попереднє безробіття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місяців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без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періодів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зайнятості/</a:t>
            </a:r>
            <a:r>
              <a:rPr lang="uk-UA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неактивності</a:t>
            </a:r>
            <a:endParaRPr lang="uk-UA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попередня економічна </a:t>
            </a:r>
            <a:r>
              <a:rPr lang="uk-UA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неактивність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≤ 1 року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Середній </a:t>
            </a:r>
            <a:r>
              <a:rPr lang="uk-UA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перехід</a:t>
            </a:r>
          </a:p>
          <a:p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попередня незадовільна тимчасова робота 1-2 роки 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без періодів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безробіття/</a:t>
            </a:r>
            <a:r>
              <a:rPr lang="uk-UA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неактивності</a:t>
            </a:r>
            <a:endParaRPr lang="uk-UA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попереднє безробіття 3-12 місяців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без періодів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зайнятості/</a:t>
            </a:r>
            <a:r>
              <a:rPr lang="uk-UA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неактивності</a:t>
            </a:r>
            <a:endParaRPr lang="uk-UA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попередня економічна </a:t>
            </a:r>
            <a:r>
              <a:rPr lang="uk-UA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неактивність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&gt; 1 рік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Тривалий перехід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попередня незадовільна тимчасова робота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&gt;2 </a:t>
            </a:r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років незалежно від періодів безробіття/</a:t>
            </a:r>
            <a:r>
              <a:rPr lang="uk-UA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неактивності</a:t>
            </a:r>
            <a:endParaRPr lang="uk-UA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попереднє безробіття &gt; 1 року незалежно від періодів зайнятості /</a:t>
            </a:r>
            <a:r>
              <a:rPr lang="uk-UA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неактивності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936868"/>
              </p:ext>
            </p:extLst>
          </p:nvPr>
        </p:nvGraphicFramePr>
        <p:xfrm>
          <a:off x="302321" y="1895624"/>
          <a:ext cx="4197671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6" descr="j01866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11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Інформаційне забезпечення дослідження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78539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Основне джерело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інформації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Обстеження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економічної активності населення (ЕАН), яке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систематично на єдиних методологічних, методичних та організаційних засадах проводиться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Державною службою статистики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(LFS)</a:t>
            </a: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Допоміжне джерело інформації – Обстеження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«Перехід від навчання до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(SWTS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проведене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Українським центром соціальних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реформ,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Центром соціального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моніторингу,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Інститутом демографії та соціальних досліджень імені М.В. 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Птухи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 Національної академії наук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України; опитано 3526 молодих осіб 15-29 років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Фінансову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технічну підтримку надано 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проектом «Work4Youth» (W4Y) Міжнародної організації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праці. Проект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W4Y спрямований на розширення шляхів отримання інформації щодо ринку праці,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зокрема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його молодіжного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сегменту, та на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роботу із зацікавленими представниками політичного діалогу щодо інтерпретації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даних (включаючи перехід від навчання до роботи)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задля розробки моніторингу молодіжної політики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зайнятості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Обстеження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«Перехід від навчання до роботи» проводиться у 28 цільових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країнах, зокрема в РФ, Албанії, Македонії, Косово, Єгипті, Китаї, Монголії тощо. Проект триватиме до 2016 року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046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296144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Молодіжна</a:t>
            </a:r>
            <a:r>
              <a:rPr lang="uk-U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політика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806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Проблеми переходу від навчання до роботи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Транзит молоді від навчання до ринку праці передбачає проходження ряду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етапів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становлення особистості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пошук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себе і свого місця в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житті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адаптація до потреб ринку праці абстрактних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знань, отриманих в школі й наступних навчальних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закладах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набуття необхідних навичок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соціальної комунікації та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досвіду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перші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спроби створення власної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сім’ї</a:t>
            </a:r>
          </a:p>
          <a:p>
            <a:pPr marL="0" indent="0">
              <a:buNone/>
            </a:pPr>
            <a:endParaRPr lang="uk-UA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024098"/>
              </p:ext>
            </p:extLst>
          </p:nvPr>
        </p:nvGraphicFramePr>
        <p:xfrm>
          <a:off x="114300" y="3789040"/>
          <a:ext cx="8850188" cy="27816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3644"/>
                <a:gridCol w="489654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причини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наслідки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8971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неефективність системи профорієнтації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невідповідність отриманих знань вимогам ринку праці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100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неефективність професійно-освітньої підготовки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проблеми якості і доступності робочих місць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8971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проблеми створення продуктивних робочих місць для молоді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проблеми молодіжного підприємництва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8971">
                <a:tc rowSpan="2">
                  <a:txBody>
                    <a:bodyPr/>
                    <a:lstStyle/>
                    <a:p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обмежені можливості стажування 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відсутність досвіду роботи</a:t>
                      </a:r>
                    </a:p>
                  </a:txBody>
                  <a:tcPr/>
                </a:tc>
              </a:tr>
              <a:tr h="199412">
                <a:tc vMerge="1">
                  <a:txBody>
                    <a:bodyPr/>
                    <a:lstStyle/>
                    <a:p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труднощі у накопиченні соціального капіталу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286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Напрями удосконалення молодіжної політики – 1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71576"/>
            <a:ext cx="8229600" cy="49545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При розробленні напрямів удосконалення молодіжної політики в Україні доцільно враховувати запропоновані Європейською Стратегією розвитку молоді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„Інвестування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та Розширення прав та можливостей” (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Youth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Investing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Empowering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, 2009) пріоритети та принципи вирішення проблем молоді на ринку праці. Зокрема, в якості пріоритетів було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виокремлено: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необхідність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створення більш широких можливостей для молоді в освіті та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зайнятості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покращення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доступу та участі молоді у суспільному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житті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сприяння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взаємній солідарності між суспільством та молоді </a:t>
            </a: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Їх досягнення означає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отримання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навиків та </a:t>
            </a:r>
            <a:r>
              <a:rPr lang="uk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компетенцій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у процесі навчання, необхідних для підвищення конкурентоспроможності молоді на ринку праці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забезпечення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гідної праці молоді, її соціальної захищеності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формування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активної життєвої позиції та участі у суспільному житті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211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Напрями удосконалення молодіжної політики – 2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28133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Покращення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процесу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переходу від навчання до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роботи має передбачати підвищення ефективності діяльності навчальних закладів на основі координації зусиль роботодавців і навчальних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закладів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стажування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студентської та учнівської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молоді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укладання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договорів про працевлаштування випускників на перше робоче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місце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спільне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формування навчальних програм, </a:t>
            </a:r>
            <a:r>
              <a:rPr lang="uk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програм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стажування та проходження навчальної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практики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залучення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роботодавців до планування навчального процесу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942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Напрями удосконалення молодіжної політики – 3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Зниження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непродуктивних втрат потенціалу молоді на пошук робочого місця з відповідним рівнем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освіти потребує покращання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профорієнтації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професійного консультування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налагодження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сучасної інформаційної роботи із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населенням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Суспільство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має усвідомити не тільки стратегічний характер вибору освіти та отримання гідного першого робочого місця для повноцінного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відтворення поколінь,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 й те, що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тільки виховання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активної та відповідальної позиції молодої людини, її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орієнтація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на розвиток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компетенцій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, базованих на фундаменті ґрунтовних знань в обраній галузі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знань забезпечать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можливості саморозвитку та гнучкості людини на ринку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праці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316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350" y="274638"/>
            <a:ext cx="7537450" cy="1143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Завдання узгодження навчальної підготовки з вимогами ринку праці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Розроблення та затвердження ключових елементів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національної системи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кваліфікацій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Формування механізмів заохочення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роботодавців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участі у розробленні професійних стандартів за всіма видами професійної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</a:p>
          <a:p>
            <a:pPr marL="0" indent="0">
              <a:buNone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Запровадження незалежного моніторингу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якості освіти та результатів працевлаштування молодих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фахівців</a:t>
            </a:r>
          </a:p>
          <a:p>
            <a:pPr marL="0" indent="0">
              <a:buNone/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Спрощення механізму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внесення змін до освітніх та навчальних програм з урахуванням поточних потреб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економіки</a:t>
            </a:r>
          </a:p>
          <a:p>
            <a:pPr marL="0" indent="0">
              <a:buNone/>
            </a:pPr>
            <a:endParaRPr lang="uk-UA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Модернізації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механізму переходу від одного рівня освіти до іншого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рамках системи професійної підготовки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кадрів</a:t>
            </a:r>
          </a:p>
          <a:p>
            <a:pPr marL="0" indent="0">
              <a:buNone/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Удосконалення системи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фінансування навчальних закладів, механізмів формування фонду оплати праці викладачів та навчально-виробничих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фондів</a:t>
            </a:r>
          </a:p>
          <a:p>
            <a:pPr marL="0" indent="0">
              <a:buNone/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Удосконалення методології </a:t>
            </a: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побудови середньострокового прогнозу потреби у фахівцях та робітничих кадрах на ринку праці для формування державного замовлення на підготовку </a:t>
            </a:r>
            <a:r>
              <a:rPr lang="uk-U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кадрів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8268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350" y="274638"/>
            <a:ext cx="7537450" cy="1143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Завдання підтримки молодіжного підприємництва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85740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надання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інформаційної підтримки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бажаючим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відкрити власну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справу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щорічних всеукраїнських конкурсів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бізнес-планів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навчання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молоді основам підприємництва шляхом проведення семінарів,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тренінгів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надання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методично-консультативної допомоги щодо організації власного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бізнесу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стимулювання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молоді до підприємництва 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надання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додаткової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державної допомоги на відкриття власної справи за рахунок коштів Фонду загальнообов’язкового державного соціального страхування України на випадок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безробіття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сприяння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розвитку 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мікрофінансування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бізнес-послуг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3486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350" y="274638"/>
            <a:ext cx="7537450" cy="1143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Завдання соціальної підтримки молоді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пільгове </a:t>
            </a:r>
            <a:r>
              <a:rPr lang="uk-UA" sz="1900" dirty="0">
                <a:latin typeface="Arial" panose="020B0604020202020204" pitchFamily="34" charset="0"/>
                <a:cs typeface="Arial" panose="020B0604020202020204" pitchFamily="34" charset="0"/>
              </a:rPr>
              <a:t>кредитування або </a:t>
            </a: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часткова компенсація витрат </a:t>
            </a:r>
            <a:r>
              <a:rPr lang="uk-UA" sz="1900" dirty="0">
                <a:latin typeface="Arial" panose="020B0604020202020204" pitchFamily="34" charset="0"/>
                <a:cs typeface="Arial" panose="020B0604020202020204" pitchFamily="34" charset="0"/>
              </a:rPr>
              <a:t>на придбання житла молоддю за рахунок коштів Державного фонду сприяння молодіжному житловому </a:t>
            </a: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будівництву</a:t>
            </a:r>
          </a:p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пропаганда </a:t>
            </a:r>
            <a:r>
              <a:rPr lang="uk-UA" sz="1900" dirty="0">
                <a:latin typeface="Arial" panose="020B0604020202020204" pitchFamily="34" charset="0"/>
                <a:cs typeface="Arial" panose="020B0604020202020204" pitchFamily="34" charset="0"/>
              </a:rPr>
              <a:t>здорового способу життя, створення спеціалізованих молодіжних медичних центрів, головною метою яких є забезпечення </a:t>
            </a:r>
            <a:r>
              <a:rPr lang="uk-UA" sz="1900" dirty="0" err="1">
                <a:latin typeface="Arial" panose="020B0604020202020204" pitchFamily="34" charset="0"/>
                <a:cs typeface="Arial" panose="020B0604020202020204" pitchFamily="34" charset="0"/>
              </a:rPr>
              <a:t>медико-психологічної</a:t>
            </a:r>
            <a:r>
              <a:rPr lang="uk-UA" sz="1900" dirty="0">
                <a:latin typeface="Arial" panose="020B0604020202020204" pitchFamily="34" charset="0"/>
                <a:cs typeface="Arial" panose="020B0604020202020204" pitchFamily="34" charset="0"/>
              </a:rPr>
              <a:t> допомоги молоді з питань збереження </a:t>
            </a: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здоров’я</a:t>
            </a:r>
          </a:p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забезпечення </a:t>
            </a:r>
            <a:r>
              <a:rPr lang="uk-UA" sz="1900" dirty="0">
                <a:latin typeface="Arial" panose="020B0604020202020204" pitchFamily="34" charset="0"/>
                <a:cs typeface="Arial" panose="020B0604020202020204" pitchFamily="34" charset="0"/>
              </a:rPr>
              <a:t>можливості фізичного розвитку молоді, шляхом надання можливості безкоштовного вільного доступу до занять в спортивних дитячо-юнацьких школах та </a:t>
            </a: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секціях</a:t>
            </a:r>
          </a:p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надання </a:t>
            </a:r>
            <a:r>
              <a:rPr lang="uk-UA" sz="1900" dirty="0">
                <a:latin typeface="Arial" panose="020B0604020202020204" pitchFamily="34" charset="0"/>
                <a:cs typeface="Arial" panose="020B0604020202020204" pitchFamily="34" charset="0"/>
              </a:rPr>
              <a:t>можливості молоді </a:t>
            </a: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брати </a:t>
            </a:r>
            <a:r>
              <a:rPr lang="uk-UA" sz="1900" dirty="0">
                <a:latin typeface="Arial" panose="020B0604020202020204" pitchFamily="34" charset="0"/>
                <a:cs typeface="Arial" panose="020B0604020202020204" pitchFamily="34" charset="0"/>
              </a:rPr>
              <a:t>участь у політичному та соціальному житті суспільства, стимулювання до створення молодіжних громадських організацій, студентських рухів, молодіжних політичних </a:t>
            </a: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партій </a:t>
            </a: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</a:p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забезпечення </a:t>
            </a:r>
            <a:r>
              <a:rPr lang="uk-UA" sz="1900" dirty="0">
                <a:latin typeface="Arial" panose="020B0604020202020204" pitchFamily="34" charset="0"/>
                <a:cs typeface="Arial" panose="020B0604020202020204" pitchFamily="34" charset="0"/>
              </a:rPr>
              <a:t>рівних можливостей доступу до освіти, медицини та інших соціальних та політичних засад </a:t>
            </a: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незалежно </a:t>
            </a:r>
            <a:r>
              <a:rPr lang="uk-UA" sz="1900" dirty="0">
                <a:latin typeface="Arial" panose="020B0604020202020204" pitchFamily="34" charset="0"/>
                <a:cs typeface="Arial" panose="020B0604020202020204" pitchFamily="34" charset="0"/>
              </a:rPr>
              <a:t>від місця проживання, матеріального становища, статі, здоров’я та віросповідань </a:t>
            </a:r>
            <a:r>
              <a:rPr lang="uk-UA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молоді</a:t>
            </a:r>
            <a:endParaRPr lang="ru-RU" sz="1900" dirty="0"/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424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36912"/>
            <a:ext cx="8229600" cy="936104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Висновки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4360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Висновки - 1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Головною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проблемою переходу молоді від навчання до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стабільної/задовільної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роботи в Україні є недосконале узгодження механізмів функціонування системи освіти та ринку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фоні цього проблеми наявності робочих місць, недоліки інфраструктури підтримки працевлаштування та територіальної мобільності, складність адаптації на робочому місці, недостатня привабливість заробітної плати та інших властивостей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зайнятості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відступають на другий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неузгодженості освіти та ринку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праці: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більш високий за інші вікові групи рівень безробіття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зростання чисельності неактивних молодих людей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загрозлива </a:t>
            </a:r>
            <a:r>
              <a:rPr lang="uk-UA" sz="2900" dirty="0">
                <a:latin typeface="Arial" panose="020B0604020202020204" pitchFamily="34" charset="0"/>
                <a:cs typeface="Arial" panose="020B0604020202020204" pitchFamily="34" charset="0"/>
              </a:rPr>
              <a:t>сегментація молоді на тих, хто с першого разу отримав стабільну роботу та тих, </a:t>
            </a:r>
            <a:r>
              <a:rPr lang="uk-UA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хто не впорався із труднощами транзиту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наявність </a:t>
            </a:r>
            <a:r>
              <a:rPr lang="uk-UA" sz="2900" dirty="0">
                <a:latin typeface="Arial" panose="020B0604020202020204" pitchFamily="34" charset="0"/>
                <a:cs typeface="Arial" panose="020B0604020202020204" pitchFamily="34" charset="0"/>
              </a:rPr>
              <a:t>значної частки молоді, </a:t>
            </a:r>
            <a:r>
              <a:rPr lang="uk-UA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яка незадоволена робочим </a:t>
            </a:r>
            <a:r>
              <a:rPr lang="uk-UA" sz="2900" dirty="0">
                <a:latin typeface="Arial" panose="020B0604020202020204" pitchFamily="34" charset="0"/>
                <a:cs typeface="Arial" panose="020B0604020202020204" pitchFamily="34" charset="0"/>
              </a:rPr>
              <a:t>місцем і планує знайти іншу роботу </a:t>
            </a:r>
            <a:r>
              <a:rPr lang="uk-UA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sz="2900" dirty="0">
                <a:latin typeface="Arial" panose="020B0604020202020204" pitchFamily="34" charset="0"/>
                <a:cs typeface="Arial" panose="020B0604020202020204" pitchFamily="34" charset="0"/>
              </a:rPr>
              <a:t>змінити </a:t>
            </a:r>
            <a:r>
              <a:rPr lang="uk-UA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професію</a:t>
            </a: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650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Склад молоді за статусом на ринку праці, </a:t>
            </a: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тис.осіб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LFS)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6943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6" descr="j01866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0731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Висновки - 2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Неефективність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державної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політики щодо розвитку та реалізації професійної орієнтації, системи освіти та підготовки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кадрів,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підтримки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підприємництва</a:t>
            </a:r>
          </a:p>
          <a:p>
            <a:pPr marL="0" indent="0">
              <a:buNone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Недостатня участь роботодавців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забезпеченості зайнятості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молоді,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дотриманні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трудових стандартів щодо трудових відносин (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захисті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працівників від зловживань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підтримці некваліфікованої молоді 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Високі патерналістські очікування молоді у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вирішенні своїх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398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Висновки - 3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71576"/>
            <a:ext cx="8229600" cy="556979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Оптимістична налаштованість молоді</a:t>
            </a:r>
          </a:p>
          <a:p>
            <a:pPr marL="0" indent="0">
              <a:buNone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Навіть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більшість зневіреної молоді зазначає, що неспроможність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знайти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роботи не вплинула на їх самооцінку, а тому вони мають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переважно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позитивні думки про власні перспективи зайнятості</a:t>
            </a:r>
            <a:endParaRPr lang="uk-UA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uk-UA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Націленість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на отримання високої професійно-освітньої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підготовки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uk-UA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Розуміння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та сприйняття необхідності розвитку навичок пошуку роботи та адаптації на робочому місці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Сприйняття понаднормової тривалості робочого дня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Сприйняття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недостатньо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задовільних умов зайнятості на першому-другому робочому місці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Сприйняття необхідності поєднання зайнятості з навчанням</a:t>
            </a:r>
          </a:p>
          <a:p>
            <a:pPr marL="0" indent="0">
              <a:buNone/>
            </a:pPr>
            <a:endParaRPr lang="uk-UA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Оптимізм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, віра в себе та у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своє майбутнє є свідченням гарних 	перспектив більш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інтенсивного та стратегічного розвитку молоді,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що у поєднанні із формуванням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більш сприятливих умов транзиту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від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навчання до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роботи обумовлює об'єктивне покращання 	становища молоді на ринку праці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4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448272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Безробіття – головна ознака соціальної вразливості молоді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622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Не навчаються і не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працюють…</a:t>
            </a:r>
            <a:b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статтю, віком та місцем проживання,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тис. осіб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LFS)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258137"/>
              </p:ext>
            </p:extLst>
          </p:nvPr>
        </p:nvGraphicFramePr>
        <p:xfrm>
          <a:off x="457200" y="1196752"/>
          <a:ext cx="857929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6" descr="j01866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727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Не навчаються і не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працюють…</a:t>
            </a:r>
            <a:b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рівнем освіти та статтю,%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LFS)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119234"/>
              </p:ext>
            </p:extLst>
          </p:nvPr>
        </p:nvGraphicFramePr>
        <p:xfrm>
          <a:off x="457200" y="1196752"/>
          <a:ext cx="857929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6" descr="j01866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70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244408" cy="1282154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Безробіття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молоді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статтю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віковими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групами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місцем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проживання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SWTS)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52130"/>
              </p:ext>
            </p:extLst>
          </p:nvPr>
        </p:nvGraphicFramePr>
        <p:xfrm>
          <a:off x="323528" y="1700808"/>
          <a:ext cx="8496944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Диаграмма" r:id="rId3" imgW="5696102" imgH="3514825" progId="MSGraph.Chart.8">
                  <p:embed/>
                </p:oleObj>
              </mc:Choice>
              <mc:Fallback>
                <p:oleObj name="Диаграмма" r:id="rId3" imgW="5696102" imgH="3514825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00808"/>
                        <a:ext cx="8496944" cy="4608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6" descr="j01866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" y="142134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83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280920" cy="114300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Безробіття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молоді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статтю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рівнем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освіти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(SWTS)</a:t>
            </a:r>
            <a:endParaRPr lang="ru-RU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289238"/>
              </p:ext>
            </p:extLst>
          </p:nvPr>
        </p:nvGraphicFramePr>
        <p:xfrm>
          <a:off x="251520" y="1556792"/>
          <a:ext cx="8640960" cy="504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Диаграмма" r:id="rId3" imgW="5934090" imgH="3857485" progId="MSGraph.Chart.8">
                  <p:embed/>
                </p:oleObj>
              </mc:Choice>
              <mc:Fallback>
                <p:oleObj name="Диаграмма" r:id="rId3" imgW="5934090" imgH="3857485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556792"/>
                        <a:ext cx="8640960" cy="50405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6" descr="j01866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6525"/>
            <a:ext cx="864096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433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244408" cy="1143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Головні чинники занепокоєння молодіжним безробіттям 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Найбільш численною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групою у складі безробітних є молодь у віці 20-24 років, яка не змогла працевлаштуватися після завершення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навчання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28,3% безробітних шукають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роботу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понад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рік – що довший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період безробіття,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то вища ймовірність того,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що потенційні роботодавці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негативно сприйматимуть пошукувача, і складніша адаптація до робочого місця та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режиму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молодь покладається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на «третіх осіб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» щодо вибору професії та працевлаштування,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однак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4/5 молодих українських безробітних не зверталися по допомогу до Державної служби зайнятості, а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орієнтації на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самостійну зайнятість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залишаються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дуже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низькими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  <a:p>
            <a:endParaRPr lang="ru-RU" dirty="0"/>
          </a:p>
        </p:txBody>
      </p:sp>
      <p:pic>
        <p:nvPicPr>
          <p:cNvPr id="4" name="Picture 26" descr="j01866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684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1836</Words>
  <Application>Microsoft Office PowerPoint</Application>
  <PresentationFormat>Экран (4:3)</PresentationFormat>
  <Paragraphs>300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 Office</vt:lpstr>
      <vt:lpstr>Диаграмма</vt:lpstr>
      <vt:lpstr>Перехід молоді від навчання до стабільної роботи в Україні </vt:lpstr>
      <vt:lpstr>Інформаційне забезпечення дослідження</vt:lpstr>
      <vt:lpstr>Склад молоді за статусом на ринку праці, тис.осіб (LFS)</vt:lpstr>
      <vt:lpstr>Безробіття – головна ознака соціальної вразливості молоді</vt:lpstr>
      <vt:lpstr>Не навчаються і не працюють… за статтю, віком та місцем проживання, тис. осіб (LFS)</vt:lpstr>
      <vt:lpstr>Не навчаються і не працюють… за рівнем освіти та статтю,% (LFS)</vt:lpstr>
      <vt:lpstr>Безробіття молоді, за статтю, віковими групами та місцем проживання, % (SWTS)</vt:lpstr>
      <vt:lpstr>Безробіття молоді, за статтю та рівнем освіти, % (SWTS)</vt:lpstr>
      <vt:lpstr>Головні чинники занепокоєння молодіжним безробіттям  </vt:lpstr>
      <vt:lpstr>Професійна підготовка:  відповідність вимогам ринку праці</vt:lpstr>
      <vt:lpstr>Головні проблеми переходу, пов’язані з освітою</vt:lpstr>
      <vt:lpstr>Розподіл студентів ВНЗів за напрямами підготовки (SWTS)</vt:lpstr>
      <vt:lpstr>Процес переходу:  понятійний апарат і характеристики</vt:lpstr>
      <vt:lpstr>Класифікація стадій переходу від навчання до стабільної зайнятості</vt:lpstr>
      <vt:lpstr>Розподіл молоді за стадією переходу, статтю, віком та місцем проживання, % (SWTS)</vt:lpstr>
      <vt:lpstr>Розподіл молоді за стадією переходу та рівнем освіти, % (SWTS)</vt:lpstr>
      <vt:lpstr>Розподіл молоді за стадіями переходу та рівнем добробуту, % (SWTS)</vt:lpstr>
      <vt:lpstr>Розподіл молоді, яка завершила перехід до стабільної/задовільної зайнятості, за попереднім статусом на ринку праці, % (SWTS)</vt:lpstr>
      <vt:lpstr>Розподіл молоді, яка завершила перехід до стабільної/задовільної зайнятості, за тривалістю переходу та статтю, % (SWTS) </vt:lpstr>
      <vt:lpstr>Молодіжна політика</vt:lpstr>
      <vt:lpstr>Проблеми переходу від навчання до роботи</vt:lpstr>
      <vt:lpstr>Напрями удосконалення молодіжної політики – 1 </vt:lpstr>
      <vt:lpstr>Напрями удосконалення молодіжної політики – 2 </vt:lpstr>
      <vt:lpstr>Напрями удосконалення молодіжної політики – 3 </vt:lpstr>
      <vt:lpstr>Завдання узгодження навчальної підготовки з вимогами ринку праці</vt:lpstr>
      <vt:lpstr>Завдання підтримки молодіжного підприємництва</vt:lpstr>
      <vt:lpstr>Завдання соціальної підтримки молоді</vt:lpstr>
      <vt:lpstr>Висновки </vt:lpstr>
      <vt:lpstr>Висновки - 1</vt:lpstr>
      <vt:lpstr>Висновки - 2</vt:lpstr>
      <vt:lpstr>Висновки - 3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Перехід молоді від навчання до стабільної роботи в Україні</dc:title>
  <dc:creator>it-1</dc:creator>
  <cp:lastModifiedBy>it-1</cp:lastModifiedBy>
  <cp:revision>57</cp:revision>
  <cp:lastPrinted>2014-06-24T10:17:27Z</cp:lastPrinted>
  <dcterms:created xsi:type="dcterms:W3CDTF">2014-06-23T07:07:12Z</dcterms:created>
  <dcterms:modified xsi:type="dcterms:W3CDTF">2014-06-27T13:31:25Z</dcterms:modified>
</cp:coreProperties>
</file>