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3" r:id="rId4"/>
    <p:sldId id="260" r:id="rId5"/>
    <p:sldId id="258" r:id="rId6"/>
    <p:sldId id="264" r:id="rId7"/>
    <p:sldId id="265" r:id="rId8"/>
    <p:sldId id="259" r:id="rId9"/>
    <p:sldId id="266" r:id="rId10"/>
    <p:sldId id="261" r:id="rId11"/>
    <p:sldId id="262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036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285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917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624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028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62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455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893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977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082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36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0CCB8-FAC9-4B19-89D2-9900C68E0D3D}" type="datetimeFigureOut">
              <a:rPr lang="uk-UA" smtClean="0"/>
              <a:t>25.06.2014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552A-B8AD-4E82-9340-8B821A1F6F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909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package" Target="../embeddings/Microsoft_Word_Document1.docx"/><Relationship Id="rId7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6.docx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C00000"/>
                </a:solidFill>
              </a:rPr>
              <a:t>Методологічні аспекти дослідження: репрезентативність та </a:t>
            </a:r>
            <a:r>
              <a:rPr lang="uk-UA" b="1" dirty="0" err="1">
                <a:solidFill>
                  <a:srgbClr val="C00000"/>
                </a:solidFill>
              </a:rPr>
              <a:t>валідність</a:t>
            </a:r>
            <a:r>
              <a:rPr lang="uk-UA" b="1" dirty="0">
                <a:solidFill>
                  <a:srgbClr val="C00000"/>
                </a:solidFill>
              </a:rPr>
              <a:t> </a:t>
            </a:r>
            <a:r>
              <a:rPr lang="uk-UA" b="1" dirty="0" smtClean="0">
                <a:solidFill>
                  <a:srgbClr val="C00000"/>
                </a:solidFill>
              </a:rPr>
              <a:t>результатів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8864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Презентація результатів дослідження МОП</a:t>
            </a:r>
            <a:endParaRPr lang="uk-UA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«Переходи молодих чоловіків і жінок на ринку праці України»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5536" y="4725144"/>
            <a:ext cx="48958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uk-UA" b="1" dirty="0">
                <a:solidFill>
                  <a:srgbClr val="0070C0"/>
                </a:solidFill>
              </a:rPr>
              <a:t>Балакірєва О.М.,</a:t>
            </a:r>
            <a:r>
              <a:rPr lang="uk-UA" altLang="uk-UA" dirty="0">
                <a:solidFill>
                  <a:srgbClr val="0070C0"/>
                </a:solidFill>
              </a:rPr>
              <a:t> </a:t>
            </a:r>
            <a:r>
              <a:rPr lang="uk-UA" altLang="uk-UA" dirty="0" err="1">
                <a:solidFill>
                  <a:srgbClr val="0070C0"/>
                </a:solidFill>
              </a:rPr>
              <a:t>зав.відділом</a:t>
            </a:r>
            <a:r>
              <a:rPr lang="uk-UA" altLang="uk-UA" dirty="0">
                <a:solidFill>
                  <a:srgbClr val="0070C0"/>
                </a:solidFill>
              </a:rPr>
              <a:t> моніторингових досліджень     соціально-економічних трансформацій, Інститут економіки та прогнозування НАН </a:t>
            </a:r>
            <a:r>
              <a:rPr lang="uk-UA" altLang="uk-UA" dirty="0" smtClean="0">
                <a:solidFill>
                  <a:srgbClr val="0070C0"/>
                </a:solidFill>
              </a:rPr>
              <a:t>України</a:t>
            </a:r>
            <a:endParaRPr lang="ru-RU" altLang="uk-UA" dirty="0">
              <a:solidFill>
                <a:srgbClr val="0070C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64162" y="6237288"/>
            <a:ext cx="35283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uk-UA" sz="2000" b="1" i="1" dirty="0" smtClean="0">
                <a:solidFill>
                  <a:srgbClr val="0070C0"/>
                </a:solidFill>
              </a:rPr>
              <a:t>2</a:t>
            </a:r>
            <a:r>
              <a:rPr lang="en-US" altLang="uk-UA" sz="2000" b="1" i="1" dirty="0" smtClean="0">
                <a:solidFill>
                  <a:srgbClr val="0070C0"/>
                </a:solidFill>
              </a:rPr>
              <a:t>5</a:t>
            </a:r>
            <a:r>
              <a:rPr lang="uk-UA" altLang="uk-UA" sz="2000" b="1" i="1" dirty="0" smtClean="0">
                <a:solidFill>
                  <a:srgbClr val="0070C0"/>
                </a:solidFill>
              </a:rPr>
              <a:t> червня 2014 </a:t>
            </a:r>
            <a:r>
              <a:rPr lang="uk-UA" altLang="uk-UA" sz="2000" b="1" i="1" dirty="0">
                <a:solidFill>
                  <a:srgbClr val="0070C0"/>
                </a:solidFill>
              </a:rPr>
              <a:t>року</a:t>
            </a:r>
            <a:endParaRPr lang="ru-RU" altLang="uk-UA" sz="2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85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Особливості польового етапу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Небажання надавати відповіді щодо:</a:t>
            </a:r>
          </a:p>
          <a:p>
            <a:pPr lvl="1"/>
            <a:r>
              <a:rPr lang="uk-UA" dirty="0" smtClean="0"/>
              <a:t>розміру та джерел доходів</a:t>
            </a:r>
          </a:p>
          <a:p>
            <a:pPr lvl="1"/>
            <a:r>
              <a:rPr lang="uk-UA" dirty="0" smtClean="0"/>
              <a:t>кредитів</a:t>
            </a:r>
          </a:p>
          <a:p>
            <a:pPr lvl="1"/>
            <a:r>
              <a:rPr lang="uk-UA" dirty="0" smtClean="0"/>
              <a:t>офіційного/неофіційного оформлення на робочому місці</a:t>
            </a:r>
          </a:p>
          <a:p>
            <a:r>
              <a:rPr lang="uk-UA" dirty="0" smtClean="0"/>
              <a:t>Низький рівень поінформованості щодо: </a:t>
            </a:r>
          </a:p>
          <a:p>
            <a:pPr lvl="1"/>
            <a:r>
              <a:rPr lang="uk-UA" dirty="0" smtClean="0"/>
              <a:t>форми трудових відносин з роботодавцем</a:t>
            </a:r>
          </a:p>
          <a:p>
            <a:pPr lvl="1"/>
            <a:r>
              <a:rPr lang="uk-UA" dirty="0" smtClean="0"/>
              <a:t>сплати роботодавцем податків, державних соціальних внесків тощо</a:t>
            </a:r>
          </a:p>
          <a:p>
            <a:pPr lvl="1"/>
            <a:r>
              <a:rPr lang="uk-UA" dirty="0" smtClean="0"/>
              <a:t>роботи батьків</a:t>
            </a:r>
          </a:p>
          <a:p>
            <a:r>
              <a:rPr lang="uk-UA" dirty="0" smtClean="0"/>
              <a:t>Складність запитань щодо подій минулого часу</a:t>
            </a:r>
          </a:p>
          <a:p>
            <a:r>
              <a:rPr lang="uk-UA" dirty="0" smtClean="0"/>
              <a:t>Наявність «білих плям» у часовій </a:t>
            </a:r>
            <a:r>
              <a:rPr lang="uk-UA" smtClean="0"/>
              <a:t>послідовності діяльності </a:t>
            </a:r>
            <a:r>
              <a:rPr lang="uk-UA" dirty="0" smtClean="0"/>
              <a:t>молодих людей, оскільки фіксувалися події тривалістю від 3-х місяців та більше.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1331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Уроки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5184576"/>
          </a:xfrm>
        </p:spPr>
        <p:txBody>
          <a:bodyPr/>
          <a:lstStyle/>
          <a:p>
            <a:r>
              <a:rPr lang="uk-UA" dirty="0" smtClean="0"/>
              <a:t>Фіксувати події тривалістю від ОДНОГО місяця</a:t>
            </a:r>
          </a:p>
          <a:p>
            <a:r>
              <a:rPr lang="uk-UA" dirty="0" smtClean="0"/>
              <a:t>Запровадити в Україні </a:t>
            </a:r>
            <a:r>
              <a:rPr lang="uk-UA" dirty="0" err="1" smtClean="0"/>
              <a:t>лонгітюдне</a:t>
            </a:r>
            <a:r>
              <a:rPr lang="uk-UA" dirty="0" smtClean="0"/>
              <a:t> дослідження на зразок вивчення «життєвого шляху»</a:t>
            </a:r>
          </a:p>
          <a:p>
            <a:r>
              <a:rPr lang="uk-UA" dirty="0" smtClean="0"/>
              <a:t>Передбачати більш масштабне пілотування інструментарію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664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Методологічні аспекти (1)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Цільова група дослідження:</a:t>
            </a:r>
          </a:p>
          <a:p>
            <a:pPr lvl="1"/>
            <a:r>
              <a:rPr lang="uk-UA" dirty="0" smtClean="0"/>
              <a:t>Молодь 15-29 років</a:t>
            </a:r>
          </a:p>
          <a:p>
            <a:r>
              <a:rPr lang="uk-UA" b="1" dirty="0" smtClean="0"/>
              <a:t>Метод отримання інформації:</a:t>
            </a:r>
          </a:p>
          <a:p>
            <a:pPr lvl="1"/>
            <a:r>
              <a:rPr lang="uk-UA" dirty="0" smtClean="0"/>
              <a:t>Індивідуальне інтерв'ю</a:t>
            </a:r>
          </a:p>
          <a:p>
            <a:r>
              <a:rPr lang="uk-UA" b="1" dirty="0" smtClean="0"/>
              <a:t>Відбір респондентів:</a:t>
            </a:r>
          </a:p>
          <a:p>
            <a:pPr lvl="1"/>
            <a:r>
              <a:rPr lang="uk-UA" dirty="0" smtClean="0"/>
              <a:t>За місцем проживання</a:t>
            </a:r>
          </a:p>
          <a:p>
            <a:r>
              <a:rPr lang="uk-UA" b="1" dirty="0" smtClean="0">
                <a:effectLst/>
              </a:rPr>
              <a:t>Виконавець польового етапу</a:t>
            </a:r>
          </a:p>
          <a:p>
            <a:pPr lvl="1"/>
            <a:r>
              <a:rPr lang="uk-UA" dirty="0" smtClean="0">
                <a:effectLst/>
              </a:rPr>
              <a:t>ГО «Центр «Соціальний моніторинг»</a:t>
            </a:r>
          </a:p>
        </p:txBody>
      </p:sp>
    </p:spTree>
    <p:extLst>
      <p:ext uri="{BB962C8B-B14F-4D97-AF65-F5344CB8AC3E}">
        <p14:creationId xmlns:p14="http://schemas.microsoft.com/office/powerpoint/2010/main" val="237078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Методологічні аспекти (2)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b="1" dirty="0"/>
              <a:t>Одиниця відбору – домогосподарства</a:t>
            </a:r>
            <a:r>
              <a:rPr lang="uk-UA" b="1" dirty="0" smtClean="0"/>
              <a:t>.</a:t>
            </a:r>
          </a:p>
          <a:p>
            <a:r>
              <a:rPr lang="uk-UA" dirty="0"/>
              <a:t>Теоретичний розрахунок вибірки виходив з того, що середнє домогосподарство в Україні складається з 2,58 осіб. </a:t>
            </a:r>
          </a:p>
          <a:p>
            <a:pPr lvl="0"/>
            <a:r>
              <a:rPr lang="uk-UA" b="1" dirty="0" err="1"/>
              <a:t>Опитуються</a:t>
            </a:r>
            <a:r>
              <a:rPr lang="uk-UA" b="1" dirty="0"/>
              <a:t> ВСІ члени домогосподарства віком 15–29 років.</a:t>
            </a:r>
            <a:endParaRPr lang="uk-UA" dirty="0"/>
          </a:p>
          <a:p>
            <a:pPr lvl="0"/>
            <a:r>
              <a:rPr lang="uk-UA" b="1" dirty="0"/>
              <a:t>Для кожного респондента, в межах одного домогосподарства, окрема анкета.</a:t>
            </a:r>
            <a:endParaRPr lang="uk-UA" dirty="0"/>
          </a:p>
          <a:p>
            <a:pPr lvl="0"/>
            <a:r>
              <a:rPr lang="uk-UA" b="1" dirty="0"/>
              <a:t>Передбачено до 3-х візитів у відібраних домогосподарствах.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7153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Методологічні аспекти (3)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Складність анкети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Біло використано короткий </a:t>
            </a:r>
            <a:r>
              <a:rPr lang="uk-UA" dirty="0"/>
              <a:t>довідник понять, які часто зустрічаються в </a:t>
            </a:r>
            <a:r>
              <a:rPr lang="uk-UA" dirty="0" smtClean="0"/>
              <a:t>анкеті</a:t>
            </a:r>
            <a:endParaRPr lang="uk-UA" dirty="0"/>
          </a:p>
          <a:p>
            <a:r>
              <a:rPr lang="uk-UA" dirty="0"/>
              <a:t>Таблиця з прикладами економічної та неекономічної </a:t>
            </a:r>
            <a:r>
              <a:rPr lang="uk-UA" dirty="0" smtClean="0"/>
              <a:t>діяльності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smtClean="0"/>
              <a:t>Опитування </a:t>
            </a:r>
            <a:r>
              <a:rPr lang="uk-UA" dirty="0"/>
              <a:t>проводилося силами 192 підготовлених інтерв'юерів. </a:t>
            </a:r>
          </a:p>
          <a:p>
            <a:r>
              <a:rPr lang="uk-UA" b="1" dirty="0"/>
              <a:t>Навантаження на 1 інтерв'юера </a:t>
            </a:r>
            <a:r>
              <a:rPr lang="uk-UA" dirty="0"/>
              <a:t>(за весь період реалізації опитування):</a:t>
            </a:r>
          </a:p>
          <a:p>
            <a:pPr lvl="1"/>
            <a:r>
              <a:rPr lang="uk-UA" u="sng" dirty="0"/>
              <a:t>домогосподарств</a:t>
            </a:r>
            <a:r>
              <a:rPr lang="uk-UA" dirty="0"/>
              <a:t>: </a:t>
            </a:r>
            <a:r>
              <a:rPr lang="uk-UA" dirty="0" err="1"/>
              <a:t>min</a:t>
            </a:r>
            <a:r>
              <a:rPr lang="uk-UA" dirty="0"/>
              <a:t> = 8, </a:t>
            </a:r>
            <a:r>
              <a:rPr lang="uk-UA" dirty="0" err="1"/>
              <a:t>max</a:t>
            </a:r>
            <a:r>
              <a:rPr lang="uk-UA" dirty="0"/>
              <a:t> = 24, в середньому = 16;</a:t>
            </a:r>
          </a:p>
          <a:p>
            <a:pPr lvl="1"/>
            <a:r>
              <a:rPr lang="uk-UA" u="sng" dirty="0"/>
              <a:t>анкет</a:t>
            </a:r>
            <a:r>
              <a:rPr lang="uk-UA" dirty="0"/>
              <a:t>: </a:t>
            </a:r>
            <a:r>
              <a:rPr lang="uk-UA" dirty="0" err="1"/>
              <a:t>min</a:t>
            </a:r>
            <a:r>
              <a:rPr lang="uk-UA" dirty="0"/>
              <a:t> = 12, </a:t>
            </a:r>
            <a:r>
              <a:rPr lang="uk-UA" dirty="0" err="1"/>
              <a:t>max</a:t>
            </a:r>
            <a:r>
              <a:rPr lang="uk-UA" dirty="0"/>
              <a:t> = 36, в середньому = 18.</a:t>
            </a:r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491215"/>
              </p:ext>
            </p:extLst>
          </p:nvPr>
        </p:nvGraphicFramePr>
        <p:xfrm>
          <a:off x="323528" y="1628800"/>
          <a:ext cx="8352928" cy="60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3714"/>
                <a:gridCol w="897995"/>
                <a:gridCol w="3461219"/>
              </a:tblGrid>
              <a:tr h="0">
                <a:tc>
                  <a:txBody>
                    <a:bodyPr/>
                    <a:lstStyle/>
                    <a:p>
                      <a:pPr marL="180340" marR="180340" indent="457200" algn="l">
                        <a:spcAft>
                          <a:spcPts val="0"/>
                        </a:spcAft>
                      </a:pPr>
                      <a:r>
                        <a:rPr lang="uk-UA" sz="2000" u="sng" dirty="0">
                          <a:effectLst/>
                        </a:rPr>
                        <a:t>1 година</a:t>
                      </a:r>
                      <a:r>
                        <a:rPr lang="uk-UA" sz="2000" dirty="0">
                          <a:effectLst/>
                        </a:rPr>
                        <a:t>  роботи з анкетою </a:t>
                      </a:r>
                      <a:endParaRPr lang="uk-UA" sz="1200" dirty="0">
                        <a:effectLst/>
                      </a:endParaRPr>
                    </a:p>
                    <a:p>
                      <a:pPr marL="180340" marR="180340" indent="457200" algn="l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до початку опитування</a:t>
                      </a:r>
                      <a:endParaRPr lang="uk-UA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marR="180340" indent="457200"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effectLst/>
                        </a:rPr>
                        <a:t>=</a:t>
                      </a:r>
                      <a:endParaRPr lang="uk-UA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marR="180340" indent="457200" algn="ctr">
                        <a:spcAft>
                          <a:spcPts val="0"/>
                        </a:spcAft>
                      </a:pPr>
                      <a:r>
                        <a:rPr lang="uk-UA" sz="2000" u="sng" dirty="0">
                          <a:effectLst/>
                        </a:rPr>
                        <a:t>уникнення помилок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endParaRPr lang="uk-UA" sz="1200" dirty="0">
                        <a:effectLst/>
                      </a:endParaRPr>
                    </a:p>
                    <a:p>
                      <a:pPr marL="180340" marR="180340" indent="45720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під час її заповнення</a:t>
                      </a:r>
                      <a:endParaRPr lang="uk-UA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57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Репрезентативність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>
                <a:effectLst/>
              </a:rPr>
              <a:t>Вибіркова сукупність:</a:t>
            </a:r>
            <a:r>
              <a:rPr lang="uk-UA" dirty="0" smtClean="0">
                <a:effectLst/>
              </a:rPr>
              <a:t> багатоступенева, територіально-поселенська (випадкова), стратифікована, репрезентативна для домогосподарств України. </a:t>
            </a:r>
          </a:p>
          <a:p>
            <a:r>
              <a:rPr lang="uk-UA" dirty="0"/>
              <a:t>Відбір населених пунктів всередині територіально-поселенської страти в кожному з 26 регіонів реалізується випадковим чином. </a:t>
            </a:r>
            <a:endParaRPr lang="uk-UA" dirty="0" smtClean="0"/>
          </a:p>
          <a:p>
            <a:r>
              <a:rPr lang="uk-UA" dirty="0" smtClean="0"/>
              <a:t>В </a:t>
            </a:r>
            <a:r>
              <a:rPr lang="uk-UA" dirty="0"/>
              <a:t>результаті цього відібрано і включено у вибірку 238 маршрутів з 187 населених пунктів. На одному маршруті </a:t>
            </a:r>
            <a:r>
              <a:rPr lang="uk-UA" dirty="0" smtClean="0"/>
              <a:t>опитували </a:t>
            </a:r>
            <a:r>
              <a:rPr lang="uk-UA" dirty="0"/>
              <a:t>від 8 до 15 осіб – в залежності від населеного пункту.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1242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182730"/>
              </p:ext>
            </p:extLst>
          </p:nvPr>
        </p:nvGraphicFramePr>
        <p:xfrm>
          <a:off x="-108520" y="116633"/>
          <a:ext cx="7250589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Документ" r:id="rId3" imgW="6526462" imgH="3030581" progId="Word.Document.12">
                  <p:embed/>
                </p:oleObj>
              </mc:Choice>
              <mc:Fallback>
                <p:oleObj name="Документ" r:id="rId3" imgW="6526462" imgH="30305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08520" y="116633"/>
                        <a:ext cx="7250589" cy="3024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070201"/>
              </p:ext>
            </p:extLst>
          </p:nvPr>
        </p:nvGraphicFramePr>
        <p:xfrm>
          <a:off x="1619672" y="3140968"/>
          <a:ext cx="6488112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Документ" r:id="rId5" imgW="6526462" imgH="1853342" progId="Word.Document.12">
                  <p:embed/>
                </p:oleObj>
              </mc:Choice>
              <mc:Fallback>
                <p:oleObj name="Документ" r:id="rId5" imgW="6526462" imgH="18533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9672" y="3140968"/>
                        <a:ext cx="6488112" cy="185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087264"/>
              </p:ext>
            </p:extLst>
          </p:nvPr>
        </p:nvGraphicFramePr>
        <p:xfrm>
          <a:off x="2655888" y="5013176"/>
          <a:ext cx="6488112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Документ" r:id="rId7" imgW="6526462" imgH="1663616" progId="Word.Document.12">
                  <p:embed/>
                </p:oleObj>
              </mc:Choice>
              <mc:Fallback>
                <p:oleObj name="Документ" r:id="rId7" imgW="6526462" imgH="166361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55888" y="5013176"/>
                        <a:ext cx="6488112" cy="166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36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517856"/>
              </p:ext>
            </p:extLst>
          </p:nvPr>
        </p:nvGraphicFramePr>
        <p:xfrm>
          <a:off x="1187624" y="692696"/>
          <a:ext cx="6912768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Документ" r:id="rId3" imgW="6519944" imgH="5159693" progId="Word.Document.12">
                  <p:embed/>
                </p:oleObj>
              </mc:Choice>
              <mc:Fallback>
                <p:oleObj name="Документ" r:id="rId3" imgW="6519944" imgH="51596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692696"/>
                        <a:ext cx="6912768" cy="54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51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lang="uk-UA" b="1" dirty="0" err="1" smtClean="0">
                <a:solidFill>
                  <a:srgbClr val="C00000"/>
                </a:solidFill>
              </a:rPr>
              <a:t>Валідність</a:t>
            </a:r>
            <a:r>
              <a:rPr lang="uk-UA" b="1" dirty="0" smtClean="0">
                <a:solidFill>
                  <a:srgbClr val="C00000"/>
                </a:solidFill>
              </a:rPr>
              <a:t> результатів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Під час опитування дотримано всіх вимог щодо технології проведення опитування, збережено анонімність та конфіденційність відповідей усіх опитаних респондентів. </a:t>
            </a:r>
          </a:p>
          <a:p>
            <a:r>
              <a:rPr lang="uk-UA" dirty="0"/>
              <a:t>Інтерв’юерами зафіксовано 1479 </a:t>
            </a:r>
            <a:r>
              <a:rPr lang="uk-UA" dirty="0" smtClean="0"/>
              <a:t>відмов.</a:t>
            </a:r>
            <a:endParaRPr lang="uk-UA" dirty="0"/>
          </a:p>
          <a:p>
            <a:r>
              <a:rPr lang="uk-UA" dirty="0"/>
              <a:t>Рівень досяжності респондентів склав </a:t>
            </a:r>
            <a:r>
              <a:rPr lang="uk-UA" dirty="0" smtClean="0"/>
              <a:t>70,4%.</a:t>
            </a:r>
            <a:endParaRPr lang="uk-UA" dirty="0"/>
          </a:p>
          <a:p>
            <a:pPr lvl="0"/>
            <a:r>
              <a:rPr lang="uk-UA" dirty="0"/>
              <a:t>За результатами польового етапу дослідження кожним інтерв’юером підготовлені звіти, в яких зазначені основні перешкоди, кількість та причини відмов від участі в </a:t>
            </a:r>
            <a:r>
              <a:rPr lang="uk-UA" dirty="0" smtClean="0"/>
              <a:t>опитуванні, </a:t>
            </a:r>
            <a:r>
              <a:rPr lang="uk-UA" dirty="0"/>
              <a:t>зауваження та </a:t>
            </a:r>
            <a:r>
              <a:rPr lang="uk-UA" dirty="0" smtClean="0"/>
              <a:t>коментарі.  Звіти </a:t>
            </a:r>
            <a:r>
              <a:rPr lang="uk-UA" dirty="0"/>
              <a:t>зберігаються в секторі збору первинної інформації.</a:t>
            </a:r>
          </a:p>
          <a:p>
            <a:pPr lvl="0"/>
            <a:r>
              <a:rPr lang="uk-UA" dirty="0"/>
              <a:t>Здійснена </a:t>
            </a:r>
            <a:r>
              <a:rPr lang="uk-UA" dirty="0" err="1"/>
              <a:t>валідизація</a:t>
            </a:r>
            <a:r>
              <a:rPr lang="uk-UA" dirty="0"/>
              <a:t> (контроль за якістю роботи інтерв’юерів) – 15% від загальної кількості опитаних. </a:t>
            </a:r>
          </a:p>
          <a:p>
            <a:r>
              <a:rPr lang="uk-UA" dirty="0"/>
              <a:t>Всього перевірено:</a:t>
            </a:r>
          </a:p>
          <a:p>
            <a:pPr lvl="1"/>
            <a:r>
              <a:rPr lang="uk-UA" dirty="0"/>
              <a:t>529 осіб; </a:t>
            </a:r>
            <a:r>
              <a:rPr lang="uk-UA" dirty="0" smtClean="0"/>
              <a:t>24 </a:t>
            </a:r>
            <a:r>
              <a:rPr lang="uk-UA" dirty="0"/>
              <a:t>області</a:t>
            </a:r>
            <a:r>
              <a:rPr lang="uk-UA" dirty="0" smtClean="0"/>
              <a:t>; 202 </a:t>
            </a:r>
            <a:r>
              <a:rPr lang="uk-UA" dirty="0"/>
              <a:t>маршрути.</a:t>
            </a:r>
          </a:p>
          <a:p>
            <a:r>
              <a:rPr lang="uk-UA" dirty="0"/>
              <a:t>Результатом перевірки є</a:t>
            </a:r>
            <a:r>
              <a:rPr lang="uk-UA" dirty="0" smtClean="0"/>
              <a:t>:</a:t>
            </a:r>
          </a:p>
          <a:p>
            <a:pPr lvl="1"/>
            <a:r>
              <a:rPr lang="uk-UA" dirty="0" smtClean="0"/>
              <a:t>527 інтерв’ю виконані згідно вимог;</a:t>
            </a:r>
          </a:p>
          <a:p>
            <a:pPr lvl="1"/>
            <a:r>
              <a:rPr lang="uk-UA" dirty="0" smtClean="0"/>
              <a:t>2 анкети – брак, вилучені з масиву даних.</a:t>
            </a:r>
          </a:p>
          <a:p>
            <a:pPr lvl="0"/>
            <a:r>
              <a:rPr lang="uk-UA" dirty="0" smtClean="0"/>
              <a:t>Здійснено </a:t>
            </a:r>
            <a:r>
              <a:rPr lang="uk-UA" dirty="0"/>
              <a:t>контроль якості отриманої інформації: при первинному опрацюванні анкет здійснювалась перевірка </a:t>
            </a:r>
            <a:r>
              <a:rPr lang="uk-UA" b="1" dirty="0"/>
              <a:t>на повноту та логіку заповнення</a:t>
            </a:r>
            <a:r>
              <a:rPr lang="uk-UA" b="1" dirty="0" smtClean="0"/>
              <a:t>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9198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064824"/>
              </p:ext>
            </p:extLst>
          </p:nvPr>
        </p:nvGraphicFramePr>
        <p:xfrm>
          <a:off x="611560" y="332656"/>
          <a:ext cx="7977623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Документ" r:id="rId3" imgW="6423615" imgH="3227508" progId="Word.Document.12">
                  <p:embed/>
                </p:oleObj>
              </mc:Choice>
              <mc:Fallback>
                <p:oleObj name="Документ" r:id="rId3" imgW="6423615" imgH="32275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332656"/>
                        <a:ext cx="7977623" cy="3888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975737"/>
              </p:ext>
            </p:extLst>
          </p:nvPr>
        </p:nvGraphicFramePr>
        <p:xfrm>
          <a:off x="539552" y="4509120"/>
          <a:ext cx="7963395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Документ" r:id="rId5" imgW="6519944" imgH="1465249" progId="Word.Document.12">
                  <p:embed/>
                </p:oleObj>
              </mc:Choice>
              <mc:Fallback>
                <p:oleObj name="Документ" r:id="rId5" imgW="6519944" imgH="146524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4509120"/>
                        <a:ext cx="7963395" cy="18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0062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510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Microsoft Word Document</vt:lpstr>
      <vt:lpstr>Методологічні аспекти дослідження: репрезентативність та валідність результатів</vt:lpstr>
      <vt:lpstr>Методологічні аспекти (1)</vt:lpstr>
      <vt:lpstr>Методологічні аспекти (2)</vt:lpstr>
      <vt:lpstr>Методологічні аспекти (3)</vt:lpstr>
      <vt:lpstr>Репрезентативність</vt:lpstr>
      <vt:lpstr>Презентация PowerPoint</vt:lpstr>
      <vt:lpstr>Презентация PowerPoint</vt:lpstr>
      <vt:lpstr>Валідність результатів</vt:lpstr>
      <vt:lpstr>Презентация PowerPoint</vt:lpstr>
      <vt:lpstr>Особливості польового етапу</vt:lpstr>
      <vt:lpstr>Уроки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Методологічні аспекти дослідження: репрезентативність та валідність результатів</dc:title>
  <dc:creator>Admin</dc:creator>
  <cp:lastModifiedBy>Admin</cp:lastModifiedBy>
  <cp:revision>20</cp:revision>
  <dcterms:created xsi:type="dcterms:W3CDTF">2014-06-25T07:00:49Z</dcterms:created>
  <dcterms:modified xsi:type="dcterms:W3CDTF">2014-06-25T08:07:48Z</dcterms:modified>
</cp:coreProperties>
</file>